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74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63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3.xml" ContentType="application/vnd.openxmlformats-officedocument.presentationml.notesSlide+xml"/>
  <Default Extension="png" ContentType="image/png"/>
  <Default Extension="bin" ContentType="application/vnd.openxmlformats-officedocument.oleObject"/>
  <Override PartName="/ppt/notesSlides/notesSlide68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64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71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Default Extension="vml" ContentType="application/vnd.openxmlformats-officedocument.vmlDrawing"/>
  <Override PartName="/ppt/slides/slide89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69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Layouts/slideLayout15.xml" ContentType="application/vnd.openxmlformats-officedocument.presentationml.slideLayout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wmf" ContentType="image/x-wmf"/>
  <Override PartName="/ppt/notesSlides/notesSlide65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72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66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73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67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9" r:id="rId1"/>
  </p:sldMasterIdLst>
  <p:notesMasterIdLst>
    <p:notesMasterId r:id="rId92"/>
  </p:notesMasterIdLst>
  <p:handoutMasterIdLst>
    <p:handoutMasterId r:id="rId93"/>
  </p:handoutMasterIdLst>
  <p:sldIdLst>
    <p:sldId id="257" r:id="rId2"/>
    <p:sldId id="258" r:id="rId3"/>
    <p:sldId id="265" r:id="rId4"/>
    <p:sldId id="441" r:id="rId5"/>
    <p:sldId id="442" r:id="rId6"/>
    <p:sldId id="443" r:id="rId7"/>
    <p:sldId id="444" r:id="rId8"/>
    <p:sldId id="447" r:id="rId9"/>
    <p:sldId id="349" r:id="rId10"/>
    <p:sldId id="354" r:id="rId11"/>
    <p:sldId id="266" r:id="rId12"/>
    <p:sldId id="263" r:id="rId13"/>
    <p:sldId id="267" r:id="rId14"/>
    <p:sldId id="355" r:id="rId15"/>
    <p:sldId id="356" r:id="rId16"/>
    <p:sldId id="440" r:id="rId17"/>
    <p:sldId id="357" r:id="rId18"/>
    <p:sldId id="358" r:id="rId19"/>
    <p:sldId id="359" r:id="rId20"/>
    <p:sldId id="360" r:id="rId21"/>
    <p:sldId id="361" r:id="rId22"/>
    <p:sldId id="362" r:id="rId23"/>
    <p:sldId id="278" r:id="rId24"/>
    <p:sldId id="282" r:id="rId25"/>
    <p:sldId id="283" r:id="rId26"/>
    <p:sldId id="284" r:id="rId27"/>
    <p:sldId id="285" r:id="rId28"/>
    <p:sldId id="286" r:id="rId29"/>
    <p:sldId id="296" r:id="rId30"/>
    <p:sldId id="340" r:id="rId31"/>
    <p:sldId id="341" r:id="rId32"/>
    <p:sldId id="386" r:id="rId33"/>
    <p:sldId id="289" r:id="rId34"/>
    <p:sldId id="299" r:id="rId35"/>
    <p:sldId id="300" r:id="rId36"/>
    <p:sldId id="301" r:id="rId37"/>
    <p:sldId id="434" r:id="rId38"/>
    <p:sldId id="435" r:id="rId39"/>
    <p:sldId id="302" r:id="rId40"/>
    <p:sldId id="337" r:id="rId41"/>
    <p:sldId id="446" r:id="rId42"/>
    <p:sldId id="411" r:id="rId43"/>
    <p:sldId id="402" r:id="rId44"/>
    <p:sldId id="403" r:id="rId45"/>
    <p:sldId id="404" r:id="rId46"/>
    <p:sldId id="405" r:id="rId47"/>
    <p:sldId id="406" r:id="rId48"/>
    <p:sldId id="407" r:id="rId49"/>
    <p:sldId id="408" r:id="rId50"/>
    <p:sldId id="409" r:id="rId51"/>
    <p:sldId id="410" r:id="rId52"/>
    <p:sldId id="332" r:id="rId53"/>
    <p:sldId id="448" r:id="rId54"/>
    <p:sldId id="380" r:id="rId55"/>
    <p:sldId id="381" r:id="rId56"/>
    <p:sldId id="382" r:id="rId57"/>
    <p:sldId id="353" r:id="rId58"/>
    <p:sldId id="327" r:id="rId59"/>
    <p:sldId id="310" r:id="rId60"/>
    <p:sldId id="330" r:id="rId61"/>
    <p:sldId id="320" r:id="rId62"/>
    <p:sldId id="372" r:id="rId63"/>
    <p:sldId id="373" r:id="rId64"/>
    <p:sldId id="445" r:id="rId65"/>
    <p:sldId id="375" r:id="rId66"/>
    <p:sldId id="376" r:id="rId67"/>
    <p:sldId id="331" r:id="rId68"/>
    <p:sldId id="326" r:id="rId69"/>
    <p:sldId id="377" r:id="rId70"/>
    <p:sldId id="378" r:id="rId71"/>
    <p:sldId id="467" r:id="rId72"/>
    <p:sldId id="449" r:id="rId73"/>
    <p:sldId id="450" r:id="rId74"/>
    <p:sldId id="451" r:id="rId75"/>
    <p:sldId id="452" r:id="rId76"/>
    <p:sldId id="453" r:id="rId77"/>
    <p:sldId id="454" r:id="rId78"/>
    <p:sldId id="455" r:id="rId79"/>
    <p:sldId id="456" r:id="rId80"/>
    <p:sldId id="457" r:id="rId81"/>
    <p:sldId id="458" r:id="rId82"/>
    <p:sldId id="459" r:id="rId83"/>
    <p:sldId id="460" r:id="rId84"/>
    <p:sldId id="461" r:id="rId85"/>
    <p:sldId id="462" r:id="rId86"/>
    <p:sldId id="463" r:id="rId87"/>
    <p:sldId id="464" r:id="rId88"/>
    <p:sldId id="465" r:id="rId89"/>
    <p:sldId id="466" r:id="rId90"/>
    <p:sldId id="468" r:id="rId91"/>
  </p:sldIdLst>
  <p:sldSz cx="9144000" cy="6858000" type="screen4x3"/>
  <p:notesSz cx="6858000" cy="9945688"/>
  <p:defaultTextStyle>
    <a:defPPr>
      <a:defRPr lang="es-ES"/>
    </a:defPPr>
    <a:lvl1pPr algn="ctr" rtl="0" fontAlgn="base">
      <a:spcBef>
        <a:spcPct val="0"/>
      </a:spcBef>
      <a:spcAft>
        <a:spcPct val="0"/>
      </a:spcAft>
      <a:defRPr sz="40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40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40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40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40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40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40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40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40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CCC"/>
    <a:srgbClr val="66FFFF"/>
    <a:srgbClr val="FF9933"/>
    <a:srgbClr val="FF3300"/>
    <a:srgbClr val="00FF00"/>
    <a:srgbClr val="FF0066"/>
    <a:srgbClr val="CCECFF"/>
    <a:srgbClr val="F4FA0C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4675" autoAdjust="0"/>
    <p:restoredTop sz="99142" autoAdjust="0"/>
  </p:normalViewPr>
  <p:slideViewPr>
    <p:cSldViewPr>
      <p:cViewPr>
        <p:scale>
          <a:sx n="66" d="100"/>
          <a:sy n="66" d="100"/>
        </p:scale>
        <p:origin x="-72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35712"/>
    </p:cViewPr>
  </p:sorterViewPr>
  <p:notesViewPr>
    <p:cSldViewPr>
      <p:cViewPr varScale="1">
        <p:scale>
          <a:sx n="53" d="100"/>
          <a:sy n="53" d="100"/>
        </p:scale>
        <p:origin x="-1272" y="-102"/>
      </p:cViewPr>
      <p:guideLst>
        <p:guide orient="horz" pos="3133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433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433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47213"/>
            <a:ext cx="29718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433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9447213"/>
            <a:ext cx="29718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187E6C9C-840F-4134-994D-9219D5DD02E1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03428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942975" y="746125"/>
            <a:ext cx="4972050" cy="37290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662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724400"/>
            <a:ext cx="5486400" cy="447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noProof="0" smtClean="0"/>
              <a:t>Haga clic para modificar el estilo de texto del patrón</a:t>
            </a:r>
          </a:p>
          <a:p>
            <a:pPr lvl="1"/>
            <a:r>
              <a:rPr lang="es-ES" noProof="0" smtClean="0"/>
              <a:t>Segundo nivel</a:t>
            </a:r>
          </a:p>
          <a:p>
            <a:pPr lvl="2"/>
            <a:r>
              <a:rPr lang="es-ES" noProof="0" smtClean="0"/>
              <a:t>Tercer nivel</a:t>
            </a:r>
          </a:p>
          <a:p>
            <a:pPr lvl="3"/>
            <a:r>
              <a:rPr lang="es-ES" noProof="0" smtClean="0"/>
              <a:t>Cuarto nivel</a:t>
            </a:r>
          </a:p>
          <a:p>
            <a:pPr lvl="4"/>
            <a:r>
              <a:rPr lang="es-ES" noProof="0" smtClean="0"/>
              <a:t>Quinto nivel</a:t>
            </a:r>
          </a:p>
        </p:txBody>
      </p:sp>
      <p:sp>
        <p:nvSpPr>
          <p:cNvPr id="2663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47213"/>
            <a:ext cx="29718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2663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9447213"/>
            <a:ext cx="29718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9E60C090-1DC4-49AC-8446-DE9FC5ADC80E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14B25CA-2468-47FC-A933-2672AEB1E860}" type="slidenum">
              <a:rPr lang="es-ES"/>
              <a:pPr/>
              <a:t>1</a:t>
            </a:fld>
            <a:endParaRPr lang="es-ES"/>
          </a:p>
        </p:txBody>
      </p:sp>
      <p:sp>
        <p:nvSpPr>
          <p:cNvPr id="10445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6B1DDA0-7D46-4E74-8AD0-B268F7FC3827}" type="slidenum">
              <a:rPr lang="es-ES"/>
              <a:pPr/>
              <a:t>12</a:t>
            </a:fld>
            <a:endParaRPr lang="es-ES"/>
          </a:p>
        </p:txBody>
      </p:sp>
      <p:sp>
        <p:nvSpPr>
          <p:cNvPr id="11366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1A3DF67-D060-4C72-8CC1-F75F8E461A82}" type="slidenum">
              <a:rPr lang="es-ES"/>
              <a:pPr/>
              <a:t>13</a:t>
            </a:fld>
            <a:endParaRPr lang="es-ES"/>
          </a:p>
        </p:txBody>
      </p:sp>
      <p:sp>
        <p:nvSpPr>
          <p:cNvPr id="11469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1C8EF3B-8F0F-40FF-9D89-2E780DF600ED}" type="slidenum">
              <a:rPr lang="es-ES"/>
              <a:pPr/>
              <a:t>14</a:t>
            </a:fld>
            <a:endParaRPr lang="es-ES"/>
          </a:p>
        </p:txBody>
      </p:sp>
      <p:sp>
        <p:nvSpPr>
          <p:cNvPr id="1157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1B43A0-9A49-452B-A738-D16890352841}" type="slidenum">
              <a:rPr lang="es-ES"/>
              <a:pPr/>
              <a:t>15</a:t>
            </a:fld>
            <a:endParaRPr lang="es-ES"/>
          </a:p>
        </p:txBody>
      </p:sp>
      <p:sp>
        <p:nvSpPr>
          <p:cNvPr id="1167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BB9F2-E40A-4EAB-AB53-2AA58E4E6CDC}" type="slidenum">
              <a:rPr lang="es-ES"/>
              <a:pPr/>
              <a:t>16</a:t>
            </a:fld>
            <a:endParaRPr lang="es-ES"/>
          </a:p>
        </p:txBody>
      </p:sp>
      <p:sp>
        <p:nvSpPr>
          <p:cNvPr id="11776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20D9E68-9EC1-47CD-B732-C31EA5D11F67}" type="slidenum">
              <a:rPr lang="es-ES"/>
              <a:pPr/>
              <a:t>17</a:t>
            </a:fld>
            <a:endParaRPr lang="es-ES"/>
          </a:p>
        </p:txBody>
      </p:sp>
      <p:sp>
        <p:nvSpPr>
          <p:cNvPr id="11878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E9967D-AD8D-4630-97E6-A9BF331DC92B}" type="slidenum">
              <a:rPr lang="es-ES"/>
              <a:pPr/>
              <a:t>18</a:t>
            </a:fld>
            <a:endParaRPr lang="es-ES"/>
          </a:p>
        </p:txBody>
      </p:sp>
      <p:sp>
        <p:nvSpPr>
          <p:cNvPr id="11981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8CCDFFD-002D-4D2A-9F8C-1BD21C59AED3}" type="slidenum">
              <a:rPr lang="es-ES"/>
              <a:pPr/>
              <a:t>19</a:t>
            </a:fld>
            <a:endParaRPr lang="es-ES"/>
          </a:p>
        </p:txBody>
      </p:sp>
      <p:sp>
        <p:nvSpPr>
          <p:cNvPr id="12083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E1D69E8-15D2-444C-9D57-386226604146}" type="slidenum">
              <a:rPr lang="es-ES"/>
              <a:pPr/>
              <a:t>20</a:t>
            </a:fld>
            <a:endParaRPr lang="es-ES"/>
          </a:p>
        </p:txBody>
      </p:sp>
      <p:sp>
        <p:nvSpPr>
          <p:cNvPr id="12185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4F889A0-C4BB-4C07-B210-6B5EF8D7365D}" type="slidenum">
              <a:rPr lang="es-ES"/>
              <a:pPr/>
              <a:t>21</a:t>
            </a:fld>
            <a:endParaRPr lang="es-ES"/>
          </a:p>
        </p:txBody>
      </p:sp>
      <p:sp>
        <p:nvSpPr>
          <p:cNvPr id="12288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71CCBDA-4CB1-4B72-9740-C56C4000A8A2}" type="slidenum">
              <a:rPr lang="es-ES"/>
              <a:pPr/>
              <a:t>2</a:t>
            </a:fld>
            <a:endParaRPr lang="es-ES"/>
          </a:p>
        </p:txBody>
      </p:sp>
      <p:sp>
        <p:nvSpPr>
          <p:cNvPr id="10547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CE00DF7-A814-4D4D-A27B-F882648497E3}" type="slidenum">
              <a:rPr lang="es-ES"/>
              <a:pPr/>
              <a:t>22</a:t>
            </a:fld>
            <a:endParaRPr lang="es-ES"/>
          </a:p>
        </p:txBody>
      </p:sp>
      <p:sp>
        <p:nvSpPr>
          <p:cNvPr id="12390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6150" y="746125"/>
            <a:ext cx="4973638" cy="3730625"/>
          </a:xfrm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D09F6A2-3C78-467A-9051-6DAD05C4B8B5}" type="slidenum">
              <a:rPr lang="es-ES"/>
              <a:pPr/>
              <a:t>23</a:t>
            </a:fld>
            <a:endParaRPr lang="es-ES"/>
          </a:p>
        </p:txBody>
      </p:sp>
      <p:sp>
        <p:nvSpPr>
          <p:cNvPr id="12493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E9FB31-E372-4D3C-B0B0-D0E196E5BDE6}" type="slidenum">
              <a:rPr lang="es-ES"/>
              <a:pPr/>
              <a:t>24</a:t>
            </a:fld>
            <a:endParaRPr lang="es-ES"/>
          </a:p>
        </p:txBody>
      </p:sp>
      <p:sp>
        <p:nvSpPr>
          <p:cNvPr id="12595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0CF0137-5796-4147-AACA-D8DC65F4E304}" type="slidenum">
              <a:rPr lang="es-ES"/>
              <a:pPr/>
              <a:t>25</a:t>
            </a:fld>
            <a:endParaRPr lang="es-ES"/>
          </a:p>
        </p:txBody>
      </p:sp>
      <p:sp>
        <p:nvSpPr>
          <p:cNvPr id="12697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374962B-204F-48A2-898C-B73CCAD136AE}" type="slidenum">
              <a:rPr lang="es-ES"/>
              <a:pPr/>
              <a:t>26</a:t>
            </a:fld>
            <a:endParaRPr lang="es-ES"/>
          </a:p>
        </p:txBody>
      </p:sp>
      <p:sp>
        <p:nvSpPr>
          <p:cNvPr id="12800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BF02B0C-EF16-4FA2-80F6-360D6608CFC6}" type="slidenum">
              <a:rPr lang="es-ES"/>
              <a:pPr/>
              <a:t>27</a:t>
            </a:fld>
            <a:endParaRPr lang="es-ES"/>
          </a:p>
        </p:txBody>
      </p:sp>
      <p:sp>
        <p:nvSpPr>
          <p:cNvPr id="12902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D339E9E-4758-4C0E-BF7D-660696A948BB}" type="slidenum">
              <a:rPr lang="es-ES"/>
              <a:pPr/>
              <a:t>28</a:t>
            </a:fld>
            <a:endParaRPr lang="es-ES"/>
          </a:p>
        </p:txBody>
      </p:sp>
      <p:sp>
        <p:nvSpPr>
          <p:cNvPr id="1300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46DAF66-CC43-4498-B8E2-26F1FD845BA1}" type="slidenum">
              <a:rPr lang="es-ES"/>
              <a:pPr/>
              <a:t>29</a:t>
            </a:fld>
            <a:endParaRPr lang="es-ES"/>
          </a:p>
        </p:txBody>
      </p:sp>
      <p:sp>
        <p:nvSpPr>
          <p:cNvPr id="1310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426E7F1-DD0B-4259-A730-568E41D3376C}" type="slidenum">
              <a:rPr lang="es-ES"/>
              <a:pPr/>
              <a:t>30</a:t>
            </a:fld>
            <a:endParaRPr lang="es-ES"/>
          </a:p>
        </p:txBody>
      </p:sp>
      <p:sp>
        <p:nvSpPr>
          <p:cNvPr id="13209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5D53F1B-38BA-46CA-BA8D-A312A01BC952}" type="slidenum">
              <a:rPr lang="es-ES"/>
              <a:pPr/>
              <a:t>31</a:t>
            </a:fld>
            <a:endParaRPr lang="es-ES"/>
          </a:p>
        </p:txBody>
      </p:sp>
      <p:sp>
        <p:nvSpPr>
          <p:cNvPr id="1331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5AAB96-055A-405C-A57F-E97C065624AF}" type="slidenum">
              <a:rPr lang="es-ES"/>
              <a:pPr/>
              <a:t>3</a:t>
            </a:fld>
            <a:endParaRPr lang="es-ES"/>
          </a:p>
        </p:txBody>
      </p:sp>
      <p:sp>
        <p:nvSpPr>
          <p:cNvPr id="10649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E3C09EC-7624-425B-AB4F-841901F42EB3}" type="slidenum">
              <a:rPr lang="es-ES"/>
              <a:pPr/>
              <a:t>33</a:t>
            </a:fld>
            <a:endParaRPr lang="es-ES"/>
          </a:p>
        </p:txBody>
      </p:sp>
      <p:sp>
        <p:nvSpPr>
          <p:cNvPr id="13414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6150" y="747713"/>
            <a:ext cx="4970463" cy="3727450"/>
          </a:xfrm>
          <a:ln/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271D241-AA26-475B-A834-DA3C9456850A}" type="slidenum">
              <a:rPr lang="es-ES"/>
              <a:pPr/>
              <a:t>34</a:t>
            </a:fld>
            <a:endParaRPr lang="es-ES"/>
          </a:p>
        </p:txBody>
      </p:sp>
      <p:sp>
        <p:nvSpPr>
          <p:cNvPr id="13517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7CEA296-C473-486B-9E22-BC74E1A4FCD9}" type="slidenum">
              <a:rPr lang="es-ES"/>
              <a:pPr/>
              <a:t>35</a:t>
            </a:fld>
            <a:endParaRPr lang="es-ES"/>
          </a:p>
        </p:txBody>
      </p:sp>
      <p:sp>
        <p:nvSpPr>
          <p:cNvPr id="13619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6D4519-D780-42B8-8FD6-18B4C1F795F1}" type="slidenum">
              <a:rPr lang="es-ES"/>
              <a:pPr/>
              <a:t>36</a:t>
            </a:fld>
            <a:endParaRPr lang="es-ES"/>
          </a:p>
        </p:txBody>
      </p:sp>
      <p:sp>
        <p:nvSpPr>
          <p:cNvPr id="13721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12E0943-7A88-4C90-871B-F52D94C37F03}" type="slidenum">
              <a:rPr lang="es-ES"/>
              <a:pPr/>
              <a:t>39</a:t>
            </a:fld>
            <a:endParaRPr lang="es-ES"/>
          </a:p>
        </p:txBody>
      </p:sp>
      <p:sp>
        <p:nvSpPr>
          <p:cNvPr id="13824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1D6081-F234-42F9-A14E-FDFBEEBE0797}" type="slidenum">
              <a:rPr lang="es-ES"/>
              <a:pPr/>
              <a:t>40</a:t>
            </a:fld>
            <a:endParaRPr lang="es-ES"/>
          </a:p>
        </p:txBody>
      </p:sp>
      <p:sp>
        <p:nvSpPr>
          <p:cNvPr id="13926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4D81A55-1A7C-4BF3-B1FC-50D28C954BB6}" type="slidenum">
              <a:rPr lang="es-ES"/>
              <a:pPr/>
              <a:t>42</a:t>
            </a:fld>
            <a:endParaRPr lang="es-ES"/>
          </a:p>
        </p:txBody>
      </p:sp>
      <p:sp>
        <p:nvSpPr>
          <p:cNvPr id="14029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A9DDC73-3836-4E7F-8C56-EAF2AB8312DC}" type="slidenum">
              <a:rPr lang="es-ES"/>
              <a:pPr/>
              <a:t>43</a:t>
            </a:fld>
            <a:endParaRPr lang="es-ES"/>
          </a:p>
        </p:txBody>
      </p:sp>
      <p:sp>
        <p:nvSpPr>
          <p:cNvPr id="14131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2DACB8C-3EAD-4A48-A6A5-E1EDB86A4CA2}" type="slidenum">
              <a:rPr lang="es-ES"/>
              <a:pPr/>
              <a:t>44</a:t>
            </a:fld>
            <a:endParaRPr lang="es-ES"/>
          </a:p>
        </p:txBody>
      </p:sp>
      <p:sp>
        <p:nvSpPr>
          <p:cNvPr id="14233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A0253A8-732B-4821-B8C4-55A5436D30B3}" type="slidenum">
              <a:rPr lang="es-ES"/>
              <a:pPr/>
              <a:t>45</a:t>
            </a:fld>
            <a:endParaRPr lang="es-ES"/>
          </a:p>
        </p:txBody>
      </p:sp>
      <p:sp>
        <p:nvSpPr>
          <p:cNvPr id="14336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1D1583C-F46C-4507-A173-912C03312D42}" type="slidenum">
              <a:rPr lang="es-ES"/>
              <a:pPr/>
              <a:t>4</a:t>
            </a:fld>
            <a:endParaRPr lang="es-ES"/>
          </a:p>
        </p:txBody>
      </p:sp>
      <p:sp>
        <p:nvSpPr>
          <p:cNvPr id="1075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C26B9C4-9437-49FD-AE55-917EA228D694}" type="slidenum">
              <a:rPr lang="es-ES"/>
              <a:pPr/>
              <a:t>46</a:t>
            </a:fld>
            <a:endParaRPr lang="es-ES"/>
          </a:p>
        </p:txBody>
      </p:sp>
      <p:sp>
        <p:nvSpPr>
          <p:cNvPr id="14438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F368283-1A41-4BC6-A28E-5BDAF523FF81}" type="slidenum">
              <a:rPr lang="es-ES"/>
              <a:pPr/>
              <a:t>47</a:t>
            </a:fld>
            <a:endParaRPr lang="es-ES"/>
          </a:p>
        </p:txBody>
      </p:sp>
      <p:sp>
        <p:nvSpPr>
          <p:cNvPr id="14541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EE578E9-D8C2-45E8-9A11-BA32F9E4BFB6}" type="slidenum">
              <a:rPr lang="es-ES"/>
              <a:pPr/>
              <a:t>48</a:t>
            </a:fld>
            <a:endParaRPr lang="es-ES"/>
          </a:p>
        </p:txBody>
      </p:sp>
      <p:sp>
        <p:nvSpPr>
          <p:cNvPr id="14643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DA9548F-A587-4A86-B9A7-29A90A99F898}" type="slidenum">
              <a:rPr lang="es-ES"/>
              <a:pPr/>
              <a:t>49</a:t>
            </a:fld>
            <a:endParaRPr lang="es-ES"/>
          </a:p>
        </p:txBody>
      </p:sp>
      <p:sp>
        <p:nvSpPr>
          <p:cNvPr id="14745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B32DEC5-4D0E-44A9-8D2F-D712BA7BFC48}" type="slidenum">
              <a:rPr lang="es-ES"/>
              <a:pPr/>
              <a:t>50</a:t>
            </a:fld>
            <a:endParaRPr lang="es-ES"/>
          </a:p>
        </p:txBody>
      </p:sp>
      <p:sp>
        <p:nvSpPr>
          <p:cNvPr id="14848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F831CEF-F383-4AF6-A463-6A84BE3D37AC}" type="slidenum">
              <a:rPr lang="es-ES"/>
              <a:pPr/>
              <a:t>51</a:t>
            </a:fld>
            <a:endParaRPr lang="es-ES"/>
          </a:p>
        </p:txBody>
      </p:sp>
      <p:sp>
        <p:nvSpPr>
          <p:cNvPr id="14950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0F7F0FE-1347-4201-BD91-ABFE02AABCC7}" type="slidenum">
              <a:rPr lang="es-ES"/>
              <a:pPr/>
              <a:t>52</a:t>
            </a:fld>
            <a:endParaRPr lang="es-ES"/>
          </a:p>
        </p:txBody>
      </p:sp>
      <p:sp>
        <p:nvSpPr>
          <p:cNvPr id="15053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E82AFCE-084F-4BC1-91C3-586EB22BC68C}" type="slidenum">
              <a:rPr lang="es-ES"/>
              <a:pPr/>
              <a:t>53</a:t>
            </a:fld>
            <a:endParaRPr lang="es-ES"/>
          </a:p>
        </p:txBody>
      </p:sp>
      <p:sp>
        <p:nvSpPr>
          <p:cNvPr id="15155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EDF7BC2-DD66-4847-B2D4-7E5F43E2AAC4}" type="slidenum">
              <a:rPr lang="es-ES"/>
              <a:pPr/>
              <a:t>54</a:t>
            </a:fld>
            <a:endParaRPr lang="es-ES"/>
          </a:p>
        </p:txBody>
      </p:sp>
      <p:sp>
        <p:nvSpPr>
          <p:cNvPr id="15257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4D4709-8682-4296-B3AD-A5B9CD2549CB}" type="slidenum">
              <a:rPr lang="es-ES"/>
              <a:pPr/>
              <a:t>55</a:t>
            </a:fld>
            <a:endParaRPr lang="es-ES"/>
          </a:p>
        </p:txBody>
      </p:sp>
      <p:sp>
        <p:nvSpPr>
          <p:cNvPr id="15360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6150" y="746125"/>
            <a:ext cx="4973638" cy="3730625"/>
          </a:xfrm>
          <a:ln/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6F2673A-1ECE-45D1-A826-A61A5029AE95}" type="slidenum">
              <a:rPr lang="es-ES"/>
              <a:pPr/>
              <a:t>6</a:t>
            </a:fld>
            <a:endParaRPr lang="es-ES"/>
          </a:p>
        </p:txBody>
      </p:sp>
      <p:sp>
        <p:nvSpPr>
          <p:cNvPr id="10854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7713"/>
            <a:ext cx="4970462" cy="3727450"/>
          </a:xfrm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2813"/>
            <a:ext cx="5029200" cy="4973637"/>
          </a:xfrm>
          <a:noFill/>
          <a:ln/>
        </p:spPr>
        <p:txBody>
          <a:bodyPr lIns="90489" tIns="45245" rIns="90489" bIns="45245"/>
          <a:lstStyle/>
          <a:p>
            <a:pPr marL="114300" indent="-114300" eaLnBrk="1" hangingPunct="1">
              <a:buFontTx/>
              <a:buChar char="•"/>
            </a:pPr>
            <a:r>
              <a:rPr lang="en-US" smtClean="0"/>
              <a:t>Standard practice for steel MRF’s utilizes a fully welded moment connection.   Following the Northridge Earthquake, many of these connections suffered from unexpected fractures at the beam to column interfaces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design anticipates the formation of a plastic hinge in the girder or deformation in the panel zone under major earthquake loading.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MRF is designed to use the steel’s ductility to absorb earthquake energy.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A survey by NIST (National Institute of Standards and Technology) was done on steel MRFs in the Northrige area following the earthquake.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In over 100 buildings, the Northridge Earthquake (January 17, 1994) caused non-ductile cracking in welded girder-column connections.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Most common damage was partial or complete fracture of beam flange groove welds (typically in bottom weld).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Typical repair costs for structural damage to the connection ranged from $7,000 to $20,000.  Most of this is not related to actual structural work costs which are about 25% of the total cost.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The erection of a std. Conn:</a:t>
            </a:r>
          </a:p>
          <a:p>
            <a:pPr marL="114300" indent="-114300" eaLnBrk="1" hangingPunct="1"/>
            <a:r>
              <a:rPr lang="en-US" smtClean="0"/>
              <a:t>	- erect the col</a:t>
            </a:r>
          </a:p>
          <a:p>
            <a:pPr marL="114300" indent="-114300" eaLnBrk="1" hangingPunct="1"/>
            <a:r>
              <a:rPr lang="en-US" smtClean="0"/>
              <a:t>	- attach the beam (w/prep’d surfaces) by the shear tab</a:t>
            </a:r>
          </a:p>
          <a:p>
            <a:pPr marL="114300" indent="-114300" eaLnBrk="1" hangingPunct="1"/>
            <a:r>
              <a:rPr lang="en-US" smtClean="0"/>
              <a:t>	- full penetration welds in field.</a:t>
            </a:r>
          </a:p>
          <a:p>
            <a:pPr marL="114300" indent="-114300" eaLnBrk="1" hangingPunct="1"/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7AB2BE3-74F6-4C2E-B4EF-426DFCD799F2}" type="slidenum">
              <a:rPr lang="es-ES"/>
              <a:pPr/>
              <a:t>56</a:t>
            </a:fld>
            <a:endParaRPr lang="es-ES"/>
          </a:p>
        </p:txBody>
      </p:sp>
      <p:sp>
        <p:nvSpPr>
          <p:cNvPr id="15462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6150" y="746125"/>
            <a:ext cx="4973638" cy="3730625"/>
          </a:xfrm>
          <a:ln/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48C1A8-1DD0-422F-AB35-D7B3A079DE28}" type="slidenum">
              <a:rPr lang="es-ES"/>
              <a:pPr/>
              <a:t>57</a:t>
            </a:fld>
            <a:endParaRPr lang="es-ES"/>
          </a:p>
        </p:txBody>
      </p:sp>
      <p:sp>
        <p:nvSpPr>
          <p:cNvPr id="1556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4B544D4-E5EC-400B-BEE3-6B2F97DDB103}" type="slidenum">
              <a:rPr lang="es-ES"/>
              <a:pPr/>
              <a:t>58</a:t>
            </a:fld>
            <a:endParaRPr lang="es-ES"/>
          </a:p>
        </p:txBody>
      </p:sp>
      <p:sp>
        <p:nvSpPr>
          <p:cNvPr id="15667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870BF3-4A8F-4AEC-AA6B-201B8E8E9625}" type="slidenum">
              <a:rPr lang="es-ES"/>
              <a:pPr/>
              <a:t>59</a:t>
            </a:fld>
            <a:endParaRPr lang="es-ES"/>
          </a:p>
        </p:txBody>
      </p:sp>
      <p:sp>
        <p:nvSpPr>
          <p:cNvPr id="15769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C5BEDA4-24A8-4A2F-B36F-5949DAC001FD}" type="slidenum">
              <a:rPr lang="es-ES"/>
              <a:pPr/>
              <a:t>60</a:t>
            </a:fld>
            <a:endParaRPr lang="es-ES"/>
          </a:p>
        </p:txBody>
      </p:sp>
      <p:sp>
        <p:nvSpPr>
          <p:cNvPr id="15872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75D1882-324C-47E9-B631-91A0A9E9A51D}" type="slidenum">
              <a:rPr lang="es-ES"/>
              <a:pPr/>
              <a:t>61</a:t>
            </a:fld>
            <a:endParaRPr lang="es-ES"/>
          </a:p>
        </p:txBody>
      </p:sp>
      <p:sp>
        <p:nvSpPr>
          <p:cNvPr id="15974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1B022E0-204A-42D9-B179-6C2C39CF0F50}" type="slidenum">
              <a:rPr lang="es-ES"/>
              <a:pPr/>
              <a:t>62</a:t>
            </a:fld>
            <a:endParaRPr lang="es-ES"/>
          </a:p>
        </p:txBody>
      </p:sp>
      <p:sp>
        <p:nvSpPr>
          <p:cNvPr id="16077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CA4A9C4-86A8-4EDC-AE07-98F22F68C23D}" type="slidenum">
              <a:rPr lang="es-ES"/>
              <a:pPr/>
              <a:t>63</a:t>
            </a:fld>
            <a:endParaRPr lang="es-ES"/>
          </a:p>
        </p:txBody>
      </p:sp>
      <p:sp>
        <p:nvSpPr>
          <p:cNvPr id="16179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C9CEBD-763D-452A-B507-2C4E491F72F8}" type="slidenum">
              <a:rPr lang="es-ES"/>
              <a:pPr/>
              <a:t>64</a:t>
            </a:fld>
            <a:endParaRPr lang="es-ES"/>
          </a:p>
        </p:txBody>
      </p:sp>
      <p:sp>
        <p:nvSpPr>
          <p:cNvPr id="16281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0AF39AA-1356-4559-A941-031FAC513F68}" type="slidenum">
              <a:rPr lang="es-ES"/>
              <a:pPr/>
              <a:t>65</a:t>
            </a:fld>
            <a:endParaRPr lang="es-ES"/>
          </a:p>
        </p:txBody>
      </p:sp>
      <p:sp>
        <p:nvSpPr>
          <p:cNvPr id="16384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BFCA399-6AC9-4FB6-B0DF-27A6769E8F55}" type="slidenum">
              <a:rPr lang="es-ES"/>
              <a:pPr/>
              <a:t>8</a:t>
            </a:fld>
            <a:endParaRPr lang="es-ES"/>
          </a:p>
        </p:txBody>
      </p:sp>
      <p:sp>
        <p:nvSpPr>
          <p:cNvPr id="10957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B57992D-86DB-4DCC-B5C6-B79564A38343}" type="slidenum">
              <a:rPr lang="es-ES"/>
              <a:pPr/>
              <a:t>66</a:t>
            </a:fld>
            <a:endParaRPr lang="es-ES"/>
          </a:p>
        </p:txBody>
      </p:sp>
      <p:sp>
        <p:nvSpPr>
          <p:cNvPr id="16486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6150" y="746125"/>
            <a:ext cx="4973638" cy="3730625"/>
          </a:xfrm>
          <a:ln/>
        </p:spPr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10F94F5-1638-4887-BB2F-865FE968E4ED}" type="slidenum">
              <a:rPr lang="es-ES"/>
              <a:pPr/>
              <a:t>67</a:t>
            </a:fld>
            <a:endParaRPr lang="es-ES"/>
          </a:p>
        </p:txBody>
      </p:sp>
      <p:sp>
        <p:nvSpPr>
          <p:cNvPr id="16589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86DB4A-BCB8-4E06-B5B7-282CC3D89505}" type="slidenum">
              <a:rPr lang="es-ES"/>
              <a:pPr/>
              <a:t>68</a:t>
            </a:fld>
            <a:endParaRPr lang="es-ES"/>
          </a:p>
        </p:txBody>
      </p:sp>
      <p:sp>
        <p:nvSpPr>
          <p:cNvPr id="1669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565423-F6EE-4EDC-8B6F-7E45DAE516FC}" type="slidenum">
              <a:rPr lang="es-ES"/>
              <a:pPr/>
              <a:t>69</a:t>
            </a:fld>
            <a:endParaRPr lang="es-ES"/>
          </a:p>
        </p:txBody>
      </p:sp>
      <p:sp>
        <p:nvSpPr>
          <p:cNvPr id="1679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6DCCA13-1315-4477-9E51-5EAB7AD8728B}" type="slidenum">
              <a:rPr lang="es-ES"/>
              <a:pPr/>
              <a:t>70</a:t>
            </a:fld>
            <a:endParaRPr lang="es-ES"/>
          </a:p>
        </p:txBody>
      </p:sp>
      <p:sp>
        <p:nvSpPr>
          <p:cNvPr id="16896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B3CBD6F-8E7E-4F8C-BB5B-CBAD0AEC834E}" type="slidenum">
              <a:rPr lang="es-ES"/>
              <a:pPr/>
              <a:t>71</a:t>
            </a:fld>
            <a:endParaRPr lang="es-ES"/>
          </a:p>
        </p:txBody>
      </p:sp>
      <p:sp>
        <p:nvSpPr>
          <p:cNvPr id="16998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2339EC1-2FB7-4752-BBF8-9ECA09B8CF61}" type="slidenum">
              <a:rPr lang="es-ES"/>
              <a:pPr/>
              <a:t>72</a:t>
            </a:fld>
            <a:endParaRPr lang="es-ES"/>
          </a:p>
        </p:txBody>
      </p:sp>
      <p:sp>
        <p:nvSpPr>
          <p:cNvPr id="17101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6125"/>
            <a:ext cx="4972050" cy="3729038"/>
          </a:xfrm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400"/>
            <a:ext cx="5029200" cy="4973638"/>
          </a:xfrm>
          <a:noFill/>
          <a:ln/>
        </p:spPr>
        <p:txBody>
          <a:bodyPr/>
          <a:lstStyle/>
          <a:p>
            <a:pPr marL="114300" indent="-114300" eaLnBrk="1" hangingPunct="1">
              <a:buFontTx/>
              <a:buChar char="•"/>
            </a:pPr>
            <a:r>
              <a:rPr lang="en-US" smtClean="0"/>
              <a:t>Standard practice for steel MRF’s utilizes a fully welded moment connection.   Following the Northridge Earthquake, many of these connections suffered from unexpected fractures at the beam to column interfaces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design anticipates the formation of a plastic hinge in the girder or deformation in the panel zone under major earthquake loading.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MRF is designed to use the steel’s ductility to absorb earthquake energy.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A survey by NIST (National Institute of Standards and Technology) was done on steel MRFs in the Northrige area following the earthquake.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In over 100 buildings, the Northridge Earthquake (January 17, 1994) caused non-ductile cracking in welded girder-column connections.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Most common damage was partial or complete fracture of beam flange groove welds (typically in bottom weld).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Typical repair costs for structural damage to the connection ranged from $7,000 to $20,000.  Most of this is not related to actual structural work costs which are about 25% of the total cost.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The erection of a std. Conn:</a:t>
            </a:r>
          </a:p>
          <a:p>
            <a:pPr marL="114300" indent="-114300" eaLnBrk="1" hangingPunct="1"/>
            <a:r>
              <a:rPr lang="en-US" smtClean="0"/>
              <a:t>	- erect the col</a:t>
            </a:r>
          </a:p>
          <a:p>
            <a:pPr marL="114300" indent="-114300" eaLnBrk="1" hangingPunct="1"/>
            <a:r>
              <a:rPr lang="en-US" smtClean="0"/>
              <a:t>	- attach the beam (w/prep’d surfaces) by the shear tab</a:t>
            </a:r>
          </a:p>
          <a:p>
            <a:pPr marL="114300" indent="-114300" eaLnBrk="1" hangingPunct="1"/>
            <a:r>
              <a:rPr lang="en-US" smtClean="0"/>
              <a:t>	- full penetration welds in field.</a:t>
            </a:r>
          </a:p>
          <a:p>
            <a:pPr marL="114300" indent="-114300" eaLnBrk="1" hangingPunct="1"/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6638E3-A790-491C-A168-C736ACE8230E}" type="slidenum">
              <a:rPr lang="es-ES"/>
              <a:pPr/>
              <a:t>73</a:t>
            </a:fld>
            <a:endParaRPr lang="es-ES"/>
          </a:p>
        </p:txBody>
      </p:sp>
      <p:sp>
        <p:nvSpPr>
          <p:cNvPr id="17203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6125"/>
            <a:ext cx="4972050" cy="3729038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400"/>
            <a:ext cx="5029200" cy="4973638"/>
          </a:xfrm>
          <a:noFill/>
          <a:ln/>
        </p:spPr>
        <p:txBody>
          <a:bodyPr/>
          <a:lstStyle/>
          <a:p>
            <a:pPr marL="114300" indent="-114300" eaLnBrk="1" hangingPunct="1">
              <a:buFontTx/>
              <a:buChar char="•"/>
            </a:pPr>
            <a:r>
              <a:rPr lang="en-US" smtClean="0"/>
              <a:t>Standard practice for steel MRF’s utilizes a fully welded moment connection.   Following the Northridge Earthquake, many of these connections suffered from unexpected fractures at the beam to column interfaces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design anticipates the formation of a plastic hinge in the girder or deformation in the panel zone under major earthquake loading.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>
                <a:solidFill>
                  <a:srgbClr val="000000"/>
                </a:solidFill>
              </a:rPr>
              <a:t>The MRF is designed to use the steel’s ductility to absorb earthquake energy.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A survey by NIST (National Institute of Standards and Technology) was done on steel MRFs in the Northrige area following the earthquake.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In over 100 buildings, the Northridge Earthquake (January 17, 1994) caused non-ductile cracking in welded girder-column connections.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Most common damage was partial or complete fracture of beam flange groove welds (typically in bottom weld).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Typical repair costs for structural damage to the connection ranged from $7,000 to $20,000.  Most of this is not related to actual structural work costs which are about 25% of the total cost.</a:t>
            </a:r>
          </a:p>
          <a:p>
            <a:pPr marL="114300" indent="-114300" eaLnBrk="1" hangingPunct="1">
              <a:buFontTx/>
              <a:buChar char="•"/>
            </a:pPr>
            <a:r>
              <a:rPr lang="en-US" smtClean="0"/>
              <a:t>The erection of a std. Conn:</a:t>
            </a:r>
          </a:p>
          <a:p>
            <a:pPr marL="114300" indent="-114300" eaLnBrk="1" hangingPunct="1"/>
            <a:r>
              <a:rPr lang="en-US" smtClean="0"/>
              <a:t>	- erect the col</a:t>
            </a:r>
          </a:p>
          <a:p>
            <a:pPr marL="114300" indent="-114300" eaLnBrk="1" hangingPunct="1"/>
            <a:r>
              <a:rPr lang="en-US" smtClean="0"/>
              <a:t>	- attach the beam (w/prep’d surfaces) by the shear tab</a:t>
            </a:r>
          </a:p>
          <a:p>
            <a:pPr marL="114300" indent="-114300" eaLnBrk="1" hangingPunct="1"/>
            <a:r>
              <a:rPr lang="en-US" smtClean="0"/>
              <a:t>	- full penetration welds in field.</a:t>
            </a:r>
          </a:p>
          <a:p>
            <a:pPr marL="114300" indent="-114300" eaLnBrk="1" hangingPunct="1"/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CC9D6DA-3260-467B-A7F0-E0DC41FB5C49}" type="slidenum">
              <a:rPr lang="es-ES"/>
              <a:pPr/>
              <a:t>76</a:t>
            </a:fld>
            <a:endParaRPr lang="es-ES"/>
          </a:p>
        </p:txBody>
      </p:sp>
      <p:sp>
        <p:nvSpPr>
          <p:cNvPr id="17305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1388" y="744538"/>
            <a:ext cx="4976812" cy="3732212"/>
          </a:xfrm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400"/>
            <a:ext cx="5029200" cy="4476750"/>
          </a:xfrm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28B14E-CADB-4AF9-AC47-23A88BD75848}" type="slidenum">
              <a:rPr lang="es-ES"/>
              <a:pPr/>
              <a:t>77</a:t>
            </a:fld>
            <a:endParaRPr lang="es-ES"/>
          </a:p>
        </p:txBody>
      </p:sp>
      <p:sp>
        <p:nvSpPr>
          <p:cNvPr id="17408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6125"/>
            <a:ext cx="4972050" cy="3729038"/>
          </a:xfrm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400"/>
            <a:ext cx="5029200" cy="4475163"/>
          </a:xfrm>
          <a:noFill/>
          <a:ln/>
        </p:spPr>
        <p:txBody>
          <a:bodyPr/>
          <a:lstStyle/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A cruciform or portal frame using the PT connection was tested.</a:t>
            </a:r>
          </a:p>
          <a:p>
            <a:pPr eaLnBrk="1" hangingPunct="1"/>
            <a:endParaRPr lang="en-US" smtClean="0">
              <a:solidFill>
                <a:srgbClr val="000000"/>
              </a:solidFill>
            </a:endParaRPr>
          </a:p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12 ft story heights</a:t>
            </a:r>
          </a:p>
          <a:p>
            <a:pPr eaLnBrk="1" hangingPunct="1"/>
            <a:endParaRPr lang="en-US" smtClean="0">
              <a:solidFill>
                <a:srgbClr val="000000"/>
              </a:solidFill>
            </a:endParaRPr>
          </a:p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20 ft  bays</a:t>
            </a:r>
          </a:p>
          <a:p>
            <a:pPr eaLnBrk="1" hangingPunct="1"/>
            <a:endParaRPr lang="en-US" smtClean="0">
              <a:solidFill>
                <a:srgbClr val="000000"/>
              </a:solidFill>
            </a:endParaRPr>
          </a:p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assumed inflection points at the center of the story height and bay</a:t>
            </a:r>
          </a:p>
          <a:p>
            <a:pPr eaLnBrk="1" hangingPunct="1"/>
            <a:endParaRPr lang="en-US" smtClean="0">
              <a:solidFill>
                <a:srgbClr val="000000"/>
              </a:solidFill>
            </a:endParaRPr>
          </a:p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displacement control</a:t>
            </a:r>
          </a:p>
          <a:p>
            <a:pPr eaLnBrk="1" hangingPunct="1"/>
            <a:endParaRPr lang="en-US" smtClean="0">
              <a:solidFill>
                <a:srgbClr val="000000"/>
              </a:solidFill>
            </a:endParaRPr>
          </a:p>
          <a:p>
            <a:pPr eaLnBrk="1" hangingPunct="1"/>
            <a:r>
              <a:rPr lang="en-US" smtClean="0">
                <a:solidFill>
                  <a:srgbClr val="000000"/>
                </a:solidFill>
              </a:rPr>
              <a:t>Say yield strength (not “Fy”)</a:t>
            </a:r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5B7F343-0611-4EFB-ABAE-A464A6A67354}" type="slidenum">
              <a:rPr lang="es-ES"/>
              <a:pPr/>
              <a:t>9</a:t>
            </a:fld>
            <a:endParaRPr lang="es-ES"/>
          </a:p>
        </p:txBody>
      </p:sp>
      <p:sp>
        <p:nvSpPr>
          <p:cNvPr id="11059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06C2C1-0856-470B-B1BF-A45604CA1888}" type="slidenum">
              <a:rPr lang="es-ES"/>
              <a:pPr/>
              <a:t>78</a:t>
            </a:fld>
            <a:endParaRPr lang="es-ES"/>
          </a:p>
        </p:txBody>
      </p:sp>
      <p:sp>
        <p:nvSpPr>
          <p:cNvPr id="17510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7713"/>
            <a:ext cx="4970462" cy="3727450"/>
          </a:xfrm>
          <a:ln/>
        </p:spPr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089BD20-1C99-4CD6-B1C8-8E47F0C6F75B}" type="slidenum">
              <a:rPr lang="es-ES"/>
              <a:pPr/>
              <a:t>80</a:t>
            </a:fld>
            <a:endParaRPr lang="es-ES"/>
          </a:p>
        </p:txBody>
      </p:sp>
      <p:sp>
        <p:nvSpPr>
          <p:cNvPr id="176131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597A4A9-25A3-484C-A939-E5D7C92E2472}" type="slidenum">
              <a:rPr lang="es-ES"/>
              <a:pPr/>
              <a:t>83</a:t>
            </a:fld>
            <a:endParaRPr lang="es-ES"/>
          </a:p>
        </p:txBody>
      </p:sp>
      <p:sp>
        <p:nvSpPr>
          <p:cNvPr id="17715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4563" y="747713"/>
            <a:ext cx="4970462" cy="3727450"/>
          </a:xfrm>
          <a:ln/>
        </p:spPr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2205401-89C1-4758-8724-9428B499FADB}" type="slidenum">
              <a:rPr lang="es-ES"/>
              <a:pPr/>
              <a:t>85</a:t>
            </a:fld>
            <a:endParaRPr lang="es-ES"/>
          </a:p>
        </p:txBody>
      </p:sp>
      <p:sp>
        <p:nvSpPr>
          <p:cNvPr id="17817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7738" y="747713"/>
            <a:ext cx="4970462" cy="3727450"/>
          </a:xfrm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2813"/>
            <a:ext cx="5029200" cy="4475162"/>
          </a:xfrm>
          <a:noFill/>
          <a:ln/>
        </p:spPr>
        <p:txBody>
          <a:bodyPr lIns="92125" tIns="46063" rIns="92125" bIns="46063"/>
          <a:lstStyle/>
          <a:p>
            <a:pPr marL="228600" indent="-228600" eaLnBrk="1" hangingPunct="1">
              <a:buFontTx/>
              <a:buChar char="•"/>
            </a:pPr>
            <a:r>
              <a:rPr lang="en-US" smtClean="0"/>
              <a:t>Dynamic analyses were also performed at the DBE and MCE ground motion levels.</a:t>
            </a:r>
          </a:p>
          <a:p>
            <a:pPr marL="228600" indent="-228600" eaLnBrk="1" hangingPunct="1">
              <a:buFontTx/>
              <a:buChar char="•"/>
            </a:pPr>
            <a:r>
              <a:rPr lang="en-US" smtClean="0"/>
              <a:t>6 ground motions were considered.</a:t>
            </a:r>
          </a:p>
          <a:p>
            <a:pPr marL="228600" indent="-228600" eaLnBrk="1" hangingPunct="1">
              <a:buFontTx/>
              <a:buChar char="•"/>
            </a:pPr>
            <a:r>
              <a:rPr lang="en-US" smtClean="0"/>
              <a:t>The gms were scaled using Somerville’s procedure using the DBE IBC 2000 spectrum.</a:t>
            </a:r>
          </a:p>
          <a:p>
            <a:pPr marL="228600" indent="-228600" eaLnBrk="1" hangingPunct="1">
              <a:buFontTx/>
              <a:buChar char="•"/>
            </a:pPr>
            <a:r>
              <a:rPr lang="en-US" smtClean="0"/>
              <a:t>The MCE ground motions were obtained multiplying the scaled DBE ground motions by 1.5.</a:t>
            </a:r>
          </a:p>
          <a:p>
            <a:pPr marL="228600" indent="-228600" eaLnBrk="1" hangingPunct="1"/>
            <a:endParaRPr lang="en-US" smtClean="0"/>
          </a:p>
          <a:p>
            <a:pPr marL="228600" indent="-228600" eaLnBrk="1" hangingPunct="1">
              <a:buFontTx/>
              <a:buChar char="•"/>
            </a:pPr>
            <a:endParaRPr lang="en-US" smtClean="0"/>
          </a:p>
          <a:p>
            <a:pPr marL="228600" indent="-228600" eaLnBrk="1" hangingPunct="1">
              <a:buFontTx/>
              <a:buChar char="•"/>
            </a:pPr>
            <a:endParaRPr 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EBA8A74-6219-44BA-8594-8BE492CA3648}" type="slidenum">
              <a:rPr lang="es-ES"/>
              <a:pPr/>
              <a:t>86</a:t>
            </a:fld>
            <a:endParaRPr lang="es-ES"/>
          </a:p>
        </p:txBody>
      </p:sp>
      <p:sp>
        <p:nvSpPr>
          <p:cNvPr id="17920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6407AD8-F482-4C9A-A6CA-10A758694535}" type="slidenum">
              <a:rPr lang="es-ES"/>
              <a:pPr/>
              <a:t>10</a:t>
            </a:fld>
            <a:endParaRPr lang="es-ES"/>
          </a:p>
        </p:txBody>
      </p:sp>
      <p:sp>
        <p:nvSpPr>
          <p:cNvPr id="11161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s-ES_tradnl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F0D71E0-8AC6-4D69-AF5D-C2C395892E35}" type="slidenum">
              <a:rPr lang="es-ES"/>
              <a:pPr/>
              <a:t>11</a:t>
            </a:fld>
            <a:endParaRPr lang="es-ES"/>
          </a:p>
        </p:txBody>
      </p:sp>
      <p:sp>
        <p:nvSpPr>
          <p:cNvPr id="11264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942975" y="746125"/>
            <a:ext cx="4973638" cy="3730625"/>
          </a:xfrm>
          <a:ln/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8" name="Freeform 4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9" name="Freeform 5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/>
                <a:ahLst/>
                <a:cxnLst>
                  <a:cxn ang="0">
                    <a:pos x="1433" y="474"/>
                  </a:cxn>
                  <a:cxn ang="0">
                    <a:pos x="1460" y="528"/>
                  </a:cxn>
                  <a:cxn ang="0">
                    <a:pos x="1541" y="593"/>
                  </a:cxn>
                  <a:cxn ang="0">
                    <a:pos x="1715" y="670"/>
                  </a:cxn>
                  <a:cxn ang="0">
                    <a:pos x="1927" y="735"/>
                  </a:cxn>
                  <a:cxn ang="0">
                    <a:pos x="2155" y="789"/>
                  </a:cxn>
                  <a:cxn ang="0">
                    <a:pos x="2372" y="849"/>
                  </a:cxn>
                  <a:cxn ang="0">
                    <a:pos x="2551" y="920"/>
                  </a:cxn>
                  <a:cxn ang="0">
                    <a:pos x="2638" y="980"/>
                  </a:cxn>
                  <a:cxn ang="0">
                    <a:pos x="2676" y="1029"/>
                  </a:cxn>
                  <a:cxn ang="0">
                    <a:pos x="2681" y="1083"/>
                  </a:cxn>
                  <a:cxn ang="0">
                    <a:pos x="2665" y="1127"/>
                  </a:cxn>
                  <a:cxn ang="0">
                    <a:pos x="2616" y="1170"/>
                  </a:cxn>
                  <a:cxn ang="0">
                    <a:pos x="2545" y="1208"/>
                  </a:cxn>
                  <a:cxn ang="0">
                    <a:pos x="2448" y="1241"/>
                  </a:cxn>
                  <a:cxn ang="0">
                    <a:pos x="2328" y="1274"/>
                  </a:cxn>
                  <a:cxn ang="0">
                    <a:pos x="2106" y="1328"/>
                  </a:cxn>
                  <a:cxn ang="0">
                    <a:pos x="1742" y="1421"/>
                  </a:cxn>
                  <a:cxn ang="0">
                    <a:pos x="1308" y="1540"/>
                  </a:cxn>
                  <a:cxn ang="0">
                    <a:pos x="820" y="1709"/>
                  </a:cxn>
                  <a:cxn ang="0">
                    <a:pos x="282" y="1943"/>
                  </a:cxn>
                  <a:cxn ang="0">
                    <a:pos x="152" y="2085"/>
                  </a:cxn>
                  <a:cxn ang="0">
                    <a:pos x="386" y="1992"/>
                  </a:cxn>
                  <a:cxn ang="0">
                    <a:pos x="700" y="1834"/>
                  </a:cxn>
                  <a:cxn ang="0">
                    <a:pos x="1064" y="1693"/>
                  </a:cxn>
                  <a:cxn ang="0">
                    <a:pos x="1661" y="1497"/>
                  </a:cxn>
                  <a:cxn ang="0">
                    <a:pos x="1845" y="1442"/>
                  </a:cxn>
                  <a:cxn ang="0">
                    <a:pos x="2252" y="1339"/>
                  </a:cxn>
                  <a:cxn ang="0">
                    <a:pos x="2551" y="1263"/>
                  </a:cxn>
                  <a:cxn ang="0">
                    <a:pos x="2730" y="1214"/>
                  </a:cxn>
                  <a:cxn ang="0">
                    <a:pos x="2876" y="1170"/>
                  </a:cxn>
                  <a:cxn ang="0">
                    <a:pos x="2974" y="1132"/>
                  </a:cxn>
                  <a:cxn ang="0">
                    <a:pos x="3007" y="871"/>
                  </a:cxn>
                  <a:cxn ang="0">
                    <a:pos x="2860" y="844"/>
                  </a:cxn>
                  <a:cxn ang="0">
                    <a:pos x="2670" y="806"/>
                  </a:cxn>
                  <a:cxn ang="0">
                    <a:pos x="2458" y="757"/>
                  </a:cxn>
                  <a:cxn ang="0">
                    <a:pos x="2138" y="670"/>
                  </a:cxn>
                  <a:cxn ang="0">
                    <a:pos x="1959" y="604"/>
                  </a:cxn>
                  <a:cxn ang="0">
                    <a:pos x="1824" y="534"/>
                  </a:cxn>
                  <a:cxn ang="0">
                    <a:pos x="1769" y="474"/>
                  </a:cxn>
                  <a:cxn ang="0">
                    <a:pos x="1753" y="436"/>
                  </a:cxn>
                  <a:cxn ang="0">
                    <a:pos x="1780" y="381"/>
                  </a:cxn>
                  <a:cxn ang="0">
                    <a:pos x="1862" y="316"/>
                  </a:cxn>
                  <a:cxn ang="0">
                    <a:pos x="1986" y="267"/>
                  </a:cxn>
                  <a:cxn ang="0">
                    <a:pos x="2149" y="229"/>
                  </a:cxn>
                  <a:cxn ang="0">
                    <a:pos x="2431" y="180"/>
                  </a:cxn>
                  <a:cxn ang="0">
                    <a:pos x="2827" y="125"/>
                  </a:cxn>
                  <a:cxn ang="0">
                    <a:pos x="3007" y="87"/>
                  </a:cxn>
                  <a:cxn ang="0">
                    <a:pos x="2909" y="22"/>
                  </a:cxn>
                  <a:cxn ang="0">
                    <a:pos x="2676" y="66"/>
                  </a:cxn>
                  <a:cxn ang="0">
                    <a:pos x="2285" y="120"/>
                  </a:cxn>
                  <a:cxn ang="0">
                    <a:pos x="2030" y="158"/>
                  </a:cxn>
                  <a:cxn ang="0">
                    <a:pos x="1791" y="202"/>
                  </a:cxn>
                  <a:cxn ang="0">
                    <a:pos x="1601" y="261"/>
                  </a:cxn>
                  <a:cxn ang="0">
                    <a:pos x="1471" y="338"/>
                  </a:cxn>
                  <a:cxn ang="0">
                    <a:pos x="1438" y="387"/>
                  </a:cxn>
                  <a:cxn ang="0">
                    <a:pos x="1427" y="441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</p:grpSp>
        <p:sp>
          <p:nvSpPr>
            <p:cNvPr id="6" name="Freeform 9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06"/>
                </a:cxn>
                <a:cxn ang="0">
                  <a:pos x="5740" y="1906"/>
                </a:cxn>
                <a:cxn ang="0">
                  <a:pos x="574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ES_tradnl"/>
            </a:p>
          </p:txBody>
        </p:sp>
      </p:grpSp>
      <p:sp>
        <p:nvSpPr>
          <p:cNvPr id="15371" name="Rectangle 1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36725"/>
            <a:ext cx="7772400" cy="1920875"/>
          </a:xfrm>
        </p:spPr>
        <p:txBody>
          <a:bodyPr/>
          <a:lstStyle>
            <a:lvl1pPr>
              <a:defRPr sz="6000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15372" name="Rectangle 1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s-ES" smtClean="0"/>
              <a:t>Haga clic para modificar el estilo de subtítulo del patrón</a:t>
            </a:r>
            <a:endParaRPr lang="es-ES"/>
          </a:p>
        </p:txBody>
      </p:sp>
      <p:sp>
        <p:nvSpPr>
          <p:cNvPr id="13" name="Rectangle 13"/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8400"/>
            <a:ext cx="2133600" cy="47625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4" name="Rectangle 14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51575"/>
            <a:ext cx="2895600" cy="47625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5" name="Rectangle 15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54750"/>
            <a:ext cx="2133600" cy="47625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5EAC500-6380-4C5E-A693-FE0C761D953A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4F44C-7C4B-4AAB-9B25-79F51D9ECC7B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D522D-4889-4596-B471-2B50CA75A4D4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AndTx" preserve="1">
  <p:cSld name="Título, gráfico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gráfico"/>
          <p:cNvSpPr>
            <a:spLocks noGrp="1"/>
          </p:cNvSpPr>
          <p:nvPr>
            <p:ph type="chart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s-ES" noProof="0" smtClean="0"/>
              <a:t>Haga clic en el icono para agregar un gráfico</a:t>
            </a:r>
            <a:endParaRPr lang="es-ES_tradnl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192A04-1EF4-4931-9DFC-2B74262E237C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ítulo y gráfi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gráfico"/>
          <p:cNvSpPr>
            <a:spLocks noGrp="1"/>
          </p:cNvSpPr>
          <p:nvPr>
            <p:ph type="chart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r>
              <a:rPr lang="es-ES" noProof="0" smtClean="0"/>
              <a:t>Haga clic en el icono para agregar un gráfico</a:t>
            </a:r>
            <a:endParaRPr lang="es-ES_tradnl" noProof="0" smtClean="0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73ECA8-6031-4D8E-90A2-8EFF94209562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ítulo, clip multimedia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medios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s-ES" noProof="0" smtClean="0"/>
              <a:t>Haga clic en el icno para agregar medios</a:t>
            </a:r>
            <a:endParaRPr lang="es-ES_tradnl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24C4EE-A37F-4066-A94D-9464123083D6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contenido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3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65729B-9A88-4AFA-A44D-D7AB91D4AD62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DCCF72-864F-42E8-89D6-5D12F9DB80F4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2FF73C-C0A6-43E0-99E0-6B1EEC205009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14344A-D9E1-4696-8451-B355E86EEFE8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8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047CB8-FF9F-4093-8A1E-D998FA45930E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990A94-5579-4933-9DD5-1BBDEC19966D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4029AE-AD47-422D-AF44-109FB14767BB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_tradnl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06BBF0-9ACB-4678-8BF0-9C141775712D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_tradnl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s-ES" noProof="0" smtClean="0"/>
              <a:t>Haga clic en el icono para agregar una imagen</a:t>
            </a:r>
            <a:endParaRPr lang="es-ES_tradnl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68789E-5F08-418D-91AE-5A812720D1ED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5157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66ED7BD-99E7-4AD9-B2A5-85959BDE0527}" type="slidenum">
              <a:rPr lang="es-ES"/>
              <a:pPr>
                <a:defRPr/>
              </a:pPr>
              <a:t>‹Nº›</a:t>
            </a:fld>
            <a:endParaRPr lang="es-ES"/>
          </a:p>
        </p:txBody>
      </p:sp>
      <p:grpSp>
        <p:nvGrpSpPr>
          <p:cNvPr id="5124" name="Group 4"/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5128" name="Group 5"/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14342" name="Freeform 6"/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/>
                <a:ahLst/>
                <a:cxnLst>
                  <a:cxn ang="0">
                    <a:pos x="2740" y="528"/>
                  </a:cxn>
                  <a:cxn ang="0">
                    <a:pos x="2632" y="484"/>
                  </a:cxn>
                  <a:cxn ang="0">
                    <a:pos x="2480" y="424"/>
                  </a:cxn>
                  <a:cxn ang="0">
                    <a:pos x="2203" y="343"/>
                  </a:cxn>
                  <a:cxn ang="0">
                    <a:pos x="1970" y="277"/>
                  </a:cxn>
                  <a:cxn ang="0">
                    <a:pos x="1807" y="212"/>
                  </a:cxn>
                  <a:cxn ang="0">
                    <a:pos x="1693" y="152"/>
                  </a:cxn>
                  <a:cxn ang="0">
                    <a:pos x="1628" y="103"/>
                  </a:cxn>
                  <a:cxn ang="0">
                    <a:pos x="1590" y="60"/>
                  </a:cxn>
                  <a:cxn ang="0">
                    <a:pos x="1579" y="27"/>
                  </a:cxn>
                  <a:cxn ang="0">
                    <a:pos x="1585" y="0"/>
                  </a:cxn>
                  <a:cxn ang="0">
                    <a:pos x="1557" y="49"/>
                  </a:cxn>
                  <a:cxn ang="0">
                    <a:pos x="1568" y="98"/>
                  </a:cxn>
                  <a:cxn ang="0">
                    <a:pos x="1617" y="141"/>
                  </a:cxn>
                  <a:cxn ang="0">
                    <a:pos x="1688" y="185"/>
                  </a:cxn>
                  <a:cxn ang="0">
                    <a:pos x="1791" y="228"/>
                  </a:cxn>
                  <a:cxn ang="0">
                    <a:pos x="2040" y="310"/>
                  </a:cxn>
                  <a:cxn ang="0">
                    <a:pos x="2285" y="381"/>
                  </a:cxn>
                  <a:cxn ang="0">
                    <a:pos x="2464" y="435"/>
                  </a:cxn>
                  <a:cxn ang="0">
                    <a:pos x="2605" y="484"/>
                  </a:cxn>
                  <a:cxn ang="0">
                    <a:pos x="2708" y="528"/>
                  </a:cxn>
                  <a:cxn ang="0">
                    <a:pos x="2768" y="560"/>
                  </a:cxn>
                  <a:cxn ang="0">
                    <a:pos x="2795" y="593"/>
                  </a:cxn>
                  <a:cxn ang="0">
                    <a:pos x="2795" y="642"/>
                  </a:cxn>
                  <a:cxn ang="0">
                    <a:pos x="2762" y="691"/>
                  </a:cxn>
                  <a:cxn ang="0">
                    <a:pos x="2692" y="735"/>
                  </a:cxn>
                  <a:cxn ang="0">
                    <a:pos x="2589" y="778"/>
                  </a:cxn>
                  <a:cxn ang="0">
                    <a:pos x="2458" y="822"/>
                  </a:cxn>
                  <a:cxn ang="0">
                    <a:pos x="2301" y="865"/>
                  </a:cxn>
                  <a:cxn ang="0">
                    <a:pos x="2030" y="930"/>
                  </a:cxn>
                  <a:cxn ang="0">
                    <a:pos x="1606" y="1034"/>
                  </a:cxn>
                  <a:cxn ang="0">
                    <a:pos x="1145" y="1164"/>
                  </a:cxn>
                  <a:cxn ang="0">
                    <a:pos x="673" y="1328"/>
                  </a:cxn>
                  <a:cxn ang="0">
                    <a:pos x="217" y="1545"/>
                  </a:cxn>
                  <a:cxn ang="0">
                    <a:pos x="353" y="1671"/>
                  </a:cxn>
                  <a:cxn ang="0">
                    <a:pos x="754" y="1469"/>
                  </a:cxn>
                  <a:cxn ang="0">
                    <a:pos x="1145" y="1311"/>
                  </a:cxn>
                  <a:cxn ang="0">
                    <a:pos x="1519" y="1186"/>
                  </a:cxn>
                  <a:cxn ang="0">
                    <a:pos x="1861" y="1083"/>
                  </a:cxn>
                  <a:cxn ang="0">
                    <a:pos x="2165" y="1007"/>
                  </a:cxn>
                  <a:cxn ang="0">
                    <a:pos x="2426" y="947"/>
                  </a:cxn>
                  <a:cxn ang="0">
                    <a:pos x="2626" y="892"/>
                  </a:cxn>
                  <a:cxn ang="0">
                    <a:pos x="2762" y="838"/>
                  </a:cxn>
                  <a:cxn ang="0">
                    <a:pos x="2827" y="794"/>
                  </a:cxn>
                  <a:cxn ang="0">
                    <a:pos x="2865" y="745"/>
                  </a:cxn>
                  <a:cxn ang="0">
                    <a:pos x="2882" y="702"/>
                  </a:cxn>
                  <a:cxn ang="0">
                    <a:pos x="2854" y="620"/>
                  </a:cxn>
                  <a:cxn ang="0">
                    <a:pos x="2800" y="560"/>
                  </a:cxn>
                  <a:cxn ang="0">
                    <a:pos x="2773" y="544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43" name="Freeform 7"/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/>
                <a:ahLst/>
                <a:cxnLst>
                  <a:cxn ang="0">
                    <a:pos x="1259" y="615"/>
                  </a:cxn>
                  <a:cxn ang="0">
                    <a:pos x="1248" y="588"/>
                  </a:cxn>
                  <a:cxn ang="0">
                    <a:pos x="1237" y="566"/>
                  </a:cxn>
                  <a:cxn ang="0">
                    <a:pos x="1216" y="539"/>
                  </a:cxn>
                  <a:cxn ang="0">
                    <a:pos x="1188" y="517"/>
                  </a:cxn>
                  <a:cxn ang="0">
                    <a:pos x="1123" y="479"/>
                  </a:cxn>
                  <a:cxn ang="0">
                    <a:pos x="1042" y="441"/>
                  </a:cxn>
                  <a:cxn ang="0">
                    <a:pos x="944" y="408"/>
                  </a:cxn>
                  <a:cxn ang="0">
                    <a:pos x="841" y="381"/>
                  </a:cxn>
                  <a:cxn ang="0">
                    <a:pos x="727" y="348"/>
                  </a:cxn>
                  <a:cxn ang="0">
                    <a:pos x="613" y="321"/>
                  </a:cxn>
                  <a:cxn ang="0">
                    <a:pos x="499" y="294"/>
                  </a:cxn>
                  <a:cxn ang="0">
                    <a:pos x="391" y="261"/>
                  </a:cxn>
                  <a:cxn ang="0">
                    <a:pos x="288" y="229"/>
                  </a:cxn>
                  <a:cxn ang="0">
                    <a:pos x="195" y="196"/>
                  </a:cxn>
                  <a:cxn ang="0">
                    <a:pos x="119" y="152"/>
                  </a:cxn>
                  <a:cxn ang="0">
                    <a:pos x="54" y="109"/>
                  </a:cxn>
                  <a:cxn ang="0">
                    <a:pos x="33" y="87"/>
                  </a:cxn>
                  <a:cxn ang="0">
                    <a:pos x="16" y="60"/>
                  </a:cxn>
                  <a:cxn ang="0">
                    <a:pos x="5" y="3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0" y="38"/>
                  </a:cxn>
                  <a:cxn ang="0">
                    <a:pos x="5" y="60"/>
                  </a:cxn>
                  <a:cxn ang="0">
                    <a:pos x="16" y="87"/>
                  </a:cxn>
                  <a:cxn ang="0">
                    <a:pos x="33" y="114"/>
                  </a:cxn>
                  <a:cxn ang="0">
                    <a:pos x="54" y="142"/>
                  </a:cxn>
                  <a:cxn ang="0">
                    <a:pos x="87" y="174"/>
                  </a:cxn>
                  <a:cxn ang="0">
                    <a:pos x="125" y="207"/>
                  </a:cxn>
                  <a:cxn ang="0">
                    <a:pos x="179" y="240"/>
                  </a:cxn>
                  <a:cxn ang="0">
                    <a:pos x="244" y="278"/>
                  </a:cxn>
                  <a:cxn ang="0">
                    <a:pos x="326" y="310"/>
                  </a:cxn>
                  <a:cxn ang="0">
                    <a:pos x="418" y="348"/>
                  </a:cxn>
                  <a:cxn ang="0">
                    <a:pos x="526" y="381"/>
                  </a:cxn>
                  <a:cxn ang="0">
                    <a:pos x="657" y="414"/>
                  </a:cxn>
                  <a:cxn ang="0">
                    <a:pos x="749" y="435"/>
                  </a:cxn>
                  <a:cxn ang="0">
                    <a:pos x="830" y="463"/>
                  </a:cxn>
                  <a:cxn ang="0">
                    <a:pos x="901" y="490"/>
                  </a:cxn>
                  <a:cxn ang="0">
                    <a:pos x="966" y="512"/>
                  </a:cxn>
                  <a:cxn ang="0">
                    <a:pos x="1015" y="539"/>
                  </a:cxn>
                  <a:cxn ang="0">
                    <a:pos x="1053" y="566"/>
                  </a:cxn>
                  <a:cxn ang="0">
                    <a:pos x="1080" y="593"/>
                  </a:cxn>
                  <a:cxn ang="0">
                    <a:pos x="1102" y="620"/>
                  </a:cxn>
                  <a:cxn ang="0">
                    <a:pos x="1112" y="648"/>
                  </a:cxn>
                  <a:cxn ang="0">
                    <a:pos x="1118" y="675"/>
                  </a:cxn>
                  <a:cxn ang="0">
                    <a:pos x="1112" y="697"/>
                  </a:cxn>
                  <a:cxn ang="0">
                    <a:pos x="1096" y="724"/>
                  </a:cxn>
                  <a:cxn ang="0">
                    <a:pos x="1080" y="746"/>
                  </a:cxn>
                  <a:cxn ang="0">
                    <a:pos x="1053" y="767"/>
                  </a:cxn>
                  <a:cxn ang="0">
                    <a:pos x="1015" y="789"/>
                  </a:cxn>
                  <a:cxn ang="0">
                    <a:pos x="977" y="811"/>
                  </a:cxn>
                  <a:cxn ang="0">
                    <a:pos x="1047" y="789"/>
                  </a:cxn>
                  <a:cxn ang="0">
                    <a:pos x="1107" y="767"/>
                  </a:cxn>
                  <a:cxn ang="0">
                    <a:pos x="1156" y="746"/>
                  </a:cxn>
                  <a:cxn ang="0">
                    <a:pos x="1199" y="724"/>
                  </a:cxn>
                  <a:cxn ang="0">
                    <a:pos x="1226" y="702"/>
                  </a:cxn>
                  <a:cxn ang="0">
                    <a:pos x="1248" y="675"/>
                  </a:cxn>
                  <a:cxn ang="0">
                    <a:pos x="1259" y="648"/>
                  </a:cxn>
                  <a:cxn ang="0">
                    <a:pos x="1259" y="615"/>
                  </a:cxn>
                  <a:cxn ang="0">
                    <a:pos x="1259" y="615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44" name="Freeform 8"/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/>
                <a:ahLst/>
                <a:cxnLst>
                  <a:cxn ang="0">
                    <a:pos x="92" y="958"/>
                  </a:cxn>
                  <a:cxn ang="0">
                    <a:pos x="0" y="969"/>
                  </a:cxn>
                  <a:cxn ang="0">
                    <a:pos x="391" y="969"/>
                  </a:cxn>
                  <a:cxn ang="0">
                    <a:pos x="434" y="947"/>
                  </a:cxn>
                  <a:cxn ang="0">
                    <a:pos x="483" y="914"/>
                  </a:cxn>
                  <a:cxn ang="0">
                    <a:pos x="554" y="876"/>
                  </a:cxn>
                  <a:cxn ang="0">
                    <a:pos x="635" y="838"/>
                  </a:cxn>
                  <a:cxn ang="0">
                    <a:pos x="727" y="794"/>
                  </a:cxn>
                  <a:cxn ang="0">
                    <a:pos x="836" y="745"/>
                  </a:cxn>
                  <a:cxn ang="0">
                    <a:pos x="961" y="696"/>
                  </a:cxn>
                  <a:cxn ang="0">
                    <a:pos x="1102" y="642"/>
                  </a:cxn>
                  <a:cxn ang="0">
                    <a:pos x="1259" y="582"/>
                  </a:cxn>
                  <a:cxn ang="0">
                    <a:pos x="1433" y="522"/>
                  </a:cxn>
                  <a:cxn ang="0">
                    <a:pos x="1623" y="462"/>
                  </a:cxn>
                  <a:cxn ang="0">
                    <a:pos x="1829" y="403"/>
                  </a:cxn>
                  <a:cxn ang="0">
                    <a:pos x="2057" y="343"/>
                  </a:cxn>
                  <a:cxn ang="0">
                    <a:pos x="2301" y="283"/>
                  </a:cxn>
                  <a:cxn ang="0">
                    <a:pos x="2567" y="223"/>
                  </a:cxn>
                  <a:cxn ang="0">
                    <a:pos x="2849" y="163"/>
                  </a:cxn>
                  <a:cxn ang="0">
                    <a:pos x="2849" y="0"/>
                  </a:cxn>
                  <a:cxn ang="0">
                    <a:pos x="2817" y="16"/>
                  </a:cxn>
                  <a:cxn ang="0">
                    <a:pos x="2773" y="33"/>
                  </a:cxn>
                  <a:cxn ang="0">
                    <a:pos x="2719" y="54"/>
                  </a:cxn>
                  <a:cxn ang="0">
                    <a:pos x="2648" y="76"/>
                  </a:cxn>
                  <a:cxn ang="0">
                    <a:pos x="2572" y="98"/>
                  </a:cxn>
                  <a:cxn ang="0">
                    <a:pos x="2491" y="120"/>
                  </a:cxn>
                  <a:cxn ang="0">
                    <a:pos x="2399" y="147"/>
                  </a:cxn>
                  <a:cxn ang="0">
                    <a:pos x="2301" y="169"/>
                  </a:cxn>
                  <a:cxn ang="0">
                    <a:pos x="2095" y="223"/>
                  </a:cxn>
                  <a:cxn ang="0">
                    <a:pos x="1889" y="277"/>
                  </a:cxn>
                  <a:cxn ang="0">
                    <a:pos x="1688" y="326"/>
                  </a:cxn>
                  <a:cxn ang="0">
                    <a:pos x="1590" y="354"/>
                  </a:cxn>
                  <a:cxn ang="0">
                    <a:pos x="1503" y="381"/>
                  </a:cxn>
                  <a:cxn ang="0">
                    <a:pos x="1107" y="506"/>
                  </a:cxn>
                  <a:cxn ang="0">
                    <a:pos x="912" y="577"/>
                  </a:cxn>
                  <a:cxn ang="0">
                    <a:pos x="727" y="647"/>
                  </a:cxn>
                  <a:cxn ang="0">
                    <a:pos x="548" y="718"/>
                  </a:cxn>
                  <a:cxn ang="0">
                    <a:pos x="380" y="794"/>
                  </a:cxn>
                  <a:cxn ang="0">
                    <a:pos x="228" y="876"/>
                  </a:cxn>
                  <a:cxn ang="0">
                    <a:pos x="92" y="958"/>
                  </a:cxn>
                  <a:cxn ang="0">
                    <a:pos x="92" y="958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45" name="Freeform 9"/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/>
                <a:ahLst/>
                <a:cxnLst>
                  <a:cxn ang="0">
                    <a:pos x="1433" y="474"/>
                  </a:cxn>
                  <a:cxn ang="0">
                    <a:pos x="1460" y="528"/>
                  </a:cxn>
                  <a:cxn ang="0">
                    <a:pos x="1541" y="593"/>
                  </a:cxn>
                  <a:cxn ang="0">
                    <a:pos x="1715" y="670"/>
                  </a:cxn>
                  <a:cxn ang="0">
                    <a:pos x="1927" y="735"/>
                  </a:cxn>
                  <a:cxn ang="0">
                    <a:pos x="2155" y="789"/>
                  </a:cxn>
                  <a:cxn ang="0">
                    <a:pos x="2372" y="849"/>
                  </a:cxn>
                  <a:cxn ang="0">
                    <a:pos x="2551" y="920"/>
                  </a:cxn>
                  <a:cxn ang="0">
                    <a:pos x="2638" y="980"/>
                  </a:cxn>
                  <a:cxn ang="0">
                    <a:pos x="2676" y="1029"/>
                  </a:cxn>
                  <a:cxn ang="0">
                    <a:pos x="2681" y="1083"/>
                  </a:cxn>
                  <a:cxn ang="0">
                    <a:pos x="2665" y="1127"/>
                  </a:cxn>
                  <a:cxn ang="0">
                    <a:pos x="2616" y="1170"/>
                  </a:cxn>
                  <a:cxn ang="0">
                    <a:pos x="2545" y="1208"/>
                  </a:cxn>
                  <a:cxn ang="0">
                    <a:pos x="2448" y="1241"/>
                  </a:cxn>
                  <a:cxn ang="0">
                    <a:pos x="2328" y="1274"/>
                  </a:cxn>
                  <a:cxn ang="0">
                    <a:pos x="2106" y="1328"/>
                  </a:cxn>
                  <a:cxn ang="0">
                    <a:pos x="1742" y="1421"/>
                  </a:cxn>
                  <a:cxn ang="0">
                    <a:pos x="1308" y="1540"/>
                  </a:cxn>
                  <a:cxn ang="0">
                    <a:pos x="820" y="1709"/>
                  </a:cxn>
                  <a:cxn ang="0">
                    <a:pos x="282" y="1943"/>
                  </a:cxn>
                  <a:cxn ang="0">
                    <a:pos x="152" y="2085"/>
                  </a:cxn>
                  <a:cxn ang="0">
                    <a:pos x="386" y="1992"/>
                  </a:cxn>
                  <a:cxn ang="0">
                    <a:pos x="700" y="1834"/>
                  </a:cxn>
                  <a:cxn ang="0">
                    <a:pos x="1064" y="1693"/>
                  </a:cxn>
                  <a:cxn ang="0">
                    <a:pos x="1661" y="1497"/>
                  </a:cxn>
                  <a:cxn ang="0">
                    <a:pos x="1845" y="1442"/>
                  </a:cxn>
                  <a:cxn ang="0">
                    <a:pos x="2252" y="1339"/>
                  </a:cxn>
                  <a:cxn ang="0">
                    <a:pos x="2551" y="1263"/>
                  </a:cxn>
                  <a:cxn ang="0">
                    <a:pos x="2730" y="1214"/>
                  </a:cxn>
                  <a:cxn ang="0">
                    <a:pos x="2876" y="1170"/>
                  </a:cxn>
                  <a:cxn ang="0">
                    <a:pos x="2974" y="1132"/>
                  </a:cxn>
                  <a:cxn ang="0">
                    <a:pos x="3007" y="871"/>
                  </a:cxn>
                  <a:cxn ang="0">
                    <a:pos x="2860" y="844"/>
                  </a:cxn>
                  <a:cxn ang="0">
                    <a:pos x="2670" y="806"/>
                  </a:cxn>
                  <a:cxn ang="0">
                    <a:pos x="2458" y="757"/>
                  </a:cxn>
                  <a:cxn ang="0">
                    <a:pos x="2138" y="670"/>
                  </a:cxn>
                  <a:cxn ang="0">
                    <a:pos x="1959" y="604"/>
                  </a:cxn>
                  <a:cxn ang="0">
                    <a:pos x="1824" y="534"/>
                  </a:cxn>
                  <a:cxn ang="0">
                    <a:pos x="1769" y="474"/>
                  </a:cxn>
                  <a:cxn ang="0">
                    <a:pos x="1753" y="436"/>
                  </a:cxn>
                  <a:cxn ang="0">
                    <a:pos x="1780" y="381"/>
                  </a:cxn>
                  <a:cxn ang="0">
                    <a:pos x="1862" y="316"/>
                  </a:cxn>
                  <a:cxn ang="0">
                    <a:pos x="1986" y="267"/>
                  </a:cxn>
                  <a:cxn ang="0">
                    <a:pos x="2149" y="229"/>
                  </a:cxn>
                  <a:cxn ang="0">
                    <a:pos x="2431" y="180"/>
                  </a:cxn>
                  <a:cxn ang="0">
                    <a:pos x="2827" y="125"/>
                  </a:cxn>
                  <a:cxn ang="0">
                    <a:pos x="3007" y="87"/>
                  </a:cxn>
                  <a:cxn ang="0">
                    <a:pos x="2909" y="22"/>
                  </a:cxn>
                  <a:cxn ang="0">
                    <a:pos x="2676" y="66"/>
                  </a:cxn>
                  <a:cxn ang="0">
                    <a:pos x="2285" y="120"/>
                  </a:cxn>
                  <a:cxn ang="0">
                    <a:pos x="2030" y="158"/>
                  </a:cxn>
                  <a:cxn ang="0">
                    <a:pos x="1791" y="202"/>
                  </a:cxn>
                  <a:cxn ang="0">
                    <a:pos x="1601" y="261"/>
                  </a:cxn>
                  <a:cxn ang="0">
                    <a:pos x="1471" y="338"/>
                  </a:cxn>
                  <a:cxn ang="0">
                    <a:pos x="1438" y="387"/>
                  </a:cxn>
                  <a:cxn ang="0">
                    <a:pos x="1427" y="441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  <p:sp>
            <p:nvSpPr>
              <p:cNvPr id="14346" name="Freeform 10"/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/>
                <a:ahLst/>
                <a:cxnLst>
                  <a:cxn ang="0">
                    <a:pos x="0" y="332"/>
                  </a:cxn>
                  <a:cxn ang="0">
                    <a:pos x="0" y="360"/>
                  </a:cxn>
                  <a:cxn ang="0">
                    <a:pos x="5" y="387"/>
                  </a:cxn>
                  <a:cxn ang="0">
                    <a:pos x="27" y="414"/>
                  </a:cxn>
                  <a:cxn ang="0">
                    <a:pos x="54" y="436"/>
                  </a:cxn>
                  <a:cxn ang="0">
                    <a:pos x="92" y="463"/>
                  </a:cxn>
                  <a:cxn ang="0">
                    <a:pos x="141" y="490"/>
                  </a:cxn>
                  <a:cxn ang="0">
                    <a:pos x="195" y="512"/>
                  </a:cxn>
                  <a:cxn ang="0">
                    <a:pos x="255" y="539"/>
                  </a:cxn>
                  <a:cxn ang="0">
                    <a:pos x="212" y="517"/>
                  </a:cxn>
                  <a:cxn ang="0">
                    <a:pos x="179" y="490"/>
                  </a:cxn>
                  <a:cxn ang="0">
                    <a:pos x="157" y="468"/>
                  </a:cxn>
                  <a:cxn ang="0">
                    <a:pos x="141" y="447"/>
                  </a:cxn>
                  <a:cxn ang="0">
                    <a:pos x="136" y="425"/>
                  </a:cxn>
                  <a:cxn ang="0">
                    <a:pos x="136" y="403"/>
                  </a:cxn>
                  <a:cxn ang="0">
                    <a:pos x="141" y="381"/>
                  </a:cxn>
                  <a:cxn ang="0">
                    <a:pos x="157" y="365"/>
                  </a:cxn>
                  <a:cxn ang="0">
                    <a:pos x="179" y="343"/>
                  </a:cxn>
                  <a:cxn ang="0">
                    <a:pos x="201" y="327"/>
                  </a:cxn>
                  <a:cxn ang="0">
                    <a:pos x="266" y="294"/>
                  </a:cxn>
                  <a:cxn ang="0">
                    <a:pos x="353" y="262"/>
                  </a:cxn>
                  <a:cxn ang="0">
                    <a:pos x="445" y="234"/>
                  </a:cxn>
                  <a:cxn ang="0">
                    <a:pos x="554" y="213"/>
                  </a:cxn>
                  <a:cxn ang="0">
                    <a:pos x="662" y="191"/>
                  </a:cxn>
                  <a:cxn ang="0">
                    <a:pos x="890" y="153"/>
                  </a:cxn>
                  <a:cxn ang="0">
                    <a:pos x="993" y="136"/>
                  </a:cxn>
                  <a:cxn ang="0">
                    <a:pos x="1091" y="120"/>
                  </a:cxn>
                  <a:cxn ang="0">
                    <a:pos x="1178" y="115"/>
                  </a:cxn>
                  <a:cxn ang="0">
                    <a:pos x="1248" y="104"/>
                  </a:cxn>
                  <a:cxn ang="0">
                    <a:pos x="1248" y="0"/>
                  </a:cxn>
                  <a:cxn ang="0">
                    <a:pos x="1161" y="22"/>
                  </a:cxn>
                  <a:cxn ang="0">
                    <a:pos x="1069" y="38"/>
                  </a:cxn>
                  <a:cxn ang="0">
                    <a:pos x="874" y="71"/>
                  </a:cxn>
                  <a:cxn ang="0">
                    <a:pos x="673" y="93"/>
                  </a:cxn>
                  <a:cxn ang="0">
                    <a:pos x="483" y="126"/>
                  </a:cxn>
                  <a:cxn ang="0">
                    <a:pos x="391" y="142"/>
                  </a:cxn>
                  <a:cxn ang="0">
                    <a:pos x="309" y="158"/>
                  </a:cxn>
                  <a:cxn ang="0">
                    <a:pos x="228" y="180"/>
                  </a:cxn>
                  <a:cxn ang="0">
                    <a:pos x="163" y="202"/>
                  </a:cxn>
                  <a:cxn ang="0">
                    <a:pos x="103" y="229"/>
                  </a:cxn>
                  <a:cxn ang="0">
                    <a:pos x="54" y="256"/>
                  </a:cxn>
                  <a:cxn ang="0">
                    <a:pos x="22" y="294"/>
                  </a:cxn>
                  <a:cxn ang="0">
                    <a:pos x="0" y="332"/>
                  </a:cxn>
                  <a:cxn ang="0">
                    <a:pos x="0" y="332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ES_tradnl"/>
              </a:p>
            </p:txBody>
          </p:sp>
        </p:grpSp>
        <p:sp>
          <p:nvSpPr>
            <p:cNvPr id="14347" name="Freeform 11"/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/>
              <a:ahLst/>
              <a:cxnLst>
                <a:cxn ang="0">
                  <a:pos x="982" y="1061"/>
                </a:cxn>
                <a:cxn ang="0">
                  <a:pos x="1357" y="1012"/>
                </a:cxn>
                <a:cxn ang="0">
                  <a:pos x="1666" y="957"/>
                </a:cxn>
                <a:cxn ang="0">
                  <a:pos x="1916" y="897"/>
                </a:cxn>
                <a:cxn ang="0">
                  <a:pos x="2100" y="832"/>
                </a:cxn>
                <a:cxn ang="0">
                  <a:pos x="2220" y="756"/>
                </a:cxn>
                <a:cxn ang="0">
                  <a:pos x="2285" y="669"/>
                </a:cxn>
                <a:cxn ang="0">
                  <a:pos x="2290" y="560"/>
                </a:cxn>
                <a:cxn ang="0">
                  <a:pos x="2241" y="457"/>
                </a:cxn>
                <a:cxn ang="0">
                  <a:pos x="2144" y="364"/>
                </a:cxn>
                <a:cxn ang="0">
                  <a:pos x="2008" y="277"/>
                </a:cxn>
                <a:cxn ang="0">
                  <a:pos x="1769" y="157"/>
                </a:cxn>
                <a:cxn ang="0">
                  <a:pos x="1612" y="92"/>
                </a:cxn>
                <a:cxn ang="0">
                  <a:pos x="1476" y="43"/>
                </a:cxn>
                <a:cxn ang="0">
                  <a:pos x="1384" y="10"/>
                </a:cxn>
                <a:cxn ang="0">
                  <a:pos x="1346" y="0"/>
                </a:cxn>
                <a:cxn ang="0">
                  <a:pos x="1655" y="119"/>
                </a:cxn>
                <a:cxn ang="0">
                  <a:pos x="1948" y="255"/>
                </a:cxn>
                <a:cxn ang="0">
                  <a:pos x="2068" y="326"/>
                </a:cxn>
                <a:cxn ang="0">
                  <a:pos x="2171" y="402"/>
                </a:cxn>
                <a:cxn ang="0">
                  <a:pos x="2236" y="478"/>
                </a:cxn>
                <a:cxn ang="0">
                  <a:pos x="2263" y="560"/>
                </a:cxn>
                <a:cxn ang="0">
                  <a:pos x="2241" y="636"/>
                </a:cxn>
                <a:cxn ang="0">
                  <a:pos x="2171" y="702"/>
                </a:cxn>
                <a:cxn ang="0">
                  <a:pos x="2062" y="756"/>
                </a:cxn>
                <a:cxn ang="0">
                  <a:pos x="1921" y="800"/>
                </a:cxn>
                <a:cxn ang="0">
                  <a:pos x="1748" y="843"/>
                </a:cxn>
                <a:cxn ang="0">
                  <a:pos x="1351" y="908"/>
                </a:cxn>
                <a:cxn ang="0">
                  <a:pos x="923" y="968"/>
                </a:cxn>
                <a:cxn ang="0">
                  <a:pos x="521" y="1028"/>
                </a:cxn>
                <a:cxn ang="0">
                  <a:pos x="353" y="1066"/>
                </a:cxn>
                <a:cxn ang="0">
                  <a:pos x="206" y="1104"/>
                </a:cxn>
                <a:cxn ang="0">
                  <a:pos x="92" y="1148"/>
                </a:cxn>
                <a:cxn ang="0">
                  <a:pos x="22" y="1202"/>
                </a:cxn>
                <a:cxn ang="0">
                  <a:pos x="0" y="1262"/>
                </a:cxn>
                <a:cxn ang="0">
                  <a:pos x="27" y="1327"/>
                </a:cxn>
                <a:cxn ang="0">
                  <a:pos x="98" y="1382"/>
                </a:cxn>
                <a:cxn ang="0">
                  <a:pos x="196" y="1425"/>
                </a:cxn>
                <a:cxn ang="0">
                  <a:pos x="326" y="1469"/>
                </a:cxn>
                <a:cxn ang="0">
                  <a:pos x="217" y="1414"/>
                </a:cxn>
                <a:cxn ang="0">
                  <a:pos x="147" y="1360"/>
                </a:cxn>
                <a:cxn ang="0">
                  <a:pos x="120" y="1306"/>
                </a:cxn>
                <a:cxn ang="0">
                  <a:pos x="141" y="1257"/>
                </a:cxn>
                <a:cxn ang="0">
                  <a:pos x="212" y="1208"/>
                </a:cxn>
                <a:cxn ang="0">
                  <a:pos x="342" y="1164"/>
                </a:cxn>
                <a:cxn ang="0">
                  <a:pos x="527" y="1121"/>
                </a:cxn>
                <a:cxn ang="0">
                  <a:pos x="771" y="1088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14348" name="Freeform 12"/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06"/>
                </a:cxn>
                <a:cxn ang="0">
                  <a:pos x="5740" y="1906"/>
                </a:cxn>
                <a:cxn ang="0">
                  <a:pos x="574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ES_tradnl"/>
            </a:p>
          </p:txBody>
        </p:sp>
      </p:grpSp>
      <p:sp>
        <p:nvSpPr>
          <p:cNvPr id="14349" name="Rectangle 1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smtClean="0"/>
              <a:t>Haga clic para cambiar el estilo de título	</a:t>
            </a:r>
          </a:p>
        </p:txBody>
      </p:sp>
      <p:sp>
        <p:nvSpPr>
          <p:cNvPr id="14350" name="Rectangle 1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4351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0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s-ES_trad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video" Target="file:///H:\prueba1.mpg" TargetMode="External"/><Relationship Id="rId1" Type="http://schemas.openxmlformats.org/officeDocument/2006/relationships/video" Target="file:///D:\Mis%20Documentos%202\Marthita\Tesis\CPEF\Presentaci&#243;n\prueba1.mpg" TargetMode="External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oleObject" Target="../embeddings/oleObject1.bin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0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oleObject" Target="../embeddings/oleObject2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oleObject" Target="../embeddings/oleObject3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.vml"/><Relationship Id="rId4" Type="http://schemas.openxmlformats.org/officeDocument/2006/relationships/oleObject" Target="../embeddings/oleObject4.bin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5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5373688"/>
            <a:ext cx="9144000" cy="1081087"/>
          </a:xfrm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es-MX" sz="2800" b="1" smtClean="0">
                <a:solidFill>
                  <a:srgbClr val="FF9933"/>
                </a:solidFill>
                <a:latin typeface="Arial" charset="0"/>
              </a:rPr>
              <a:t>Presentada por:</a:t>
            </a:r>
          </a:p>
          <a:p>
            <a:pPr>
              <a:lnSpc>
                <a:spcPct val="80000"/>
              </a:lnSpc>
              <a:defRPr/>
            </a:pPr>
            <a:endParaRPr lang="en-US" sz="900" b="1" smtClean="0">
              <a:solidFill>
                <a:srgbClr val="FF9933"/>
              </a:solidFill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r>
              <a:rPr lang="en-US" sz="2800" b="1" smtClean="0">
                <a:latin typeface="Arial" charset="0"/>
              </a:rPr>
              <a:t>Martha Caballero Vinueza</a:t>
            </a:r>
          </a:p>
        </p:txBody>
      </p:sp>
      <p:sp>
        <p:nvSpPr>
          <p:cNvPr id="28676" name="Text Box 4"/>
          <p:cNvSpPr txBox="1">
            <a:spLocks noChangeArrowheads="1"/>
          </p:cNvSpPr>
          <p:nvPr/>
        </p:nvSpPr>
        <p:spPr bwMode="auto">
          <a:xfrm>
            <a:off x="0" y="2547938"/>
            <a:ext cx="9144000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Tesis de Grado:</a:t>
            </a:r>
          </a:p>
          <a:p>
            <a:pPr eaLnBrk="0" hangingPunct="0">
              <a:defRPr/>
            </a:pPr>
            <a:endParaRPr lang="es-ES" sz="1600" b="1">
              <a:solidFill>
                <a:srgbClr val="FF9933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defRPr/>
            </a:pPr>
            <a:r>
              <a:rPr lang="es-ES" sz="32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“Rehabilitación Sísmica de Pórticos de Acero Resistentes a Momento con Conexiones Postensadas y Elementos de Fricción”</a:t>
            </a:r>
          </a:p>
        </p:txBody>
      </p:sp>
      <p:sp>
        <p:nvSpPr>
          <p:cNvPr id="28690" name="Text Box 18"/>
          <p:cNvSpPr txBox="1">
            <a:spLocks noChangeArrowheads="1"/>
          </p:cNvSpPr>
          <p:nvPr/>
        </p:nvSpPr>
        <p:spPr bwMode="auto">
          <a:xfrm>
            <a:off x="466725" y="1714500"/>
            <a:ext cx="8281988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  <a:defRPr/>
            </a:pPr>
            <a:r>
              <a:rPr lang="es-ES" sz="2800" b="1">
                <a:effectLst>
                  <a:outerShdw blurRad="38100" dist="38100" dir="2700000" algn="tl">
                    <a:srgbClr val="000000"/>
                  </a:outerShdw>
                </a:effectLst>
              </a:rPr>
              <a:t>Facultad de Ingeniería en Ciencias de la Tierra</a:t>
            </a:r>
          </a:p>
        </p:txBody>
      </p:sp>
      <p:grpSp>
        <p:nvGrpSpPr>
          <p:cNvPr id="7173" name="Group 37"/>
          <p:cNvGrpSpPr>
            <a:grpSpLocks/>
          </p:cNvGrpSpPr>
          <p:nvPr/>
        </p:nvGrpSpPr>
        <p:grpSpPr bwMode="auto">
          <a:xfrm>
            <a:off x="3779838" y="188913"/>
            <a:ext cx="1512887" cy="1366837"/>
            <a:chOff x="2363" y="37"/>
            <a:chExt cx="1006" cy="917"/>
          </a:xfrm>
        </p:grpSpPr>
        <p:pic>
          <p:nvPicPr>
            <p:cNvPr id="28704" name="Picture 32" descr="Imagen1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363" y="37"/>
              <a:ext cx="1006" cy="917"/>
            </a:xfrm>
            <a:prstGeom prst="rect">
              <a:avLst/>
            </a:prstGeom>
            <a:noFill/>
            <a:effectLst>
              <a:outerShdw dist="35921" dir="2700000" algn="ctr" rotWithShape="0">
                <a:srgbClr val="808080"/>
              </a:outerShdw>
            </a:effectLst>
          </p:spPr>
        </p:pic>
        <p:sp>
          <p:nvSpPr>
            <p:cNvPr id="28708" name="Oval 36"/>
            <p:cNvSpPr>
              <a:spLocks noChangeArrowheads="1"/>
            </p:cNvSpPr>
            <p:nvPr/>
          </p:nvSpPr>
          <p:spPr bwMode="auto">
            <a:xfrm>
              <a:off x="2404" y="69"/>
              <a:ext cx="917" cy="866"/>
            </a:xfrm>
            <a:prstGeom prst="ellips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9891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Introducción</a:t>
            </a:r>
            <a:r>
              <a:rPr lang="es-ES" sz="2800" b="0" smtClean="0">
                <a:solidFill>
                  <a:srgbClr val="FFFF00"/>
                </a:solidFill>
                <a:latin typeface="Arial" charset="0"/>
              </a:rPr>
              <a:t/>
            </a:r>
            <a:br>
              <a:rPr lang="es-ES" sz="2800" b="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b="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Rehabilitación sísmica de pórticos de acero resistentes a momento</a:t>
            </a:r>
          </a:p>
        </p:txBody>
      </p:sp>
      <p:sp>
        <p:nvSpPr>
          <p:cNvPr id="262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850" y="2133600"/>
            <a:ext cx="8496300" cy="4535488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s-ES" sz="2600" smtClean="0">
                <a:latin typeface="Arial" charset="0"/>
              </a:rPr>
              <a:t>	</a:t>
            </a:r>
            <a:r>
              <a:rPr lang="es-ES" sz="2600" b="1" smtClean="0">
                <a:latin typeface="Arial" charset="0"/>
              </a:rPr>
              <a:t>Conexión Postensada con Elementos de Fricción </a:t>
            </a:r>
            <a:r>
              <a:rPr lang="es-ES" sz="2600" b="1" smtClean="0">
                <a:solidFill>
                  <a:srgbClr val="FFFF00"/>
                </a:solidFill>
                <a:latin typeface="Arial" charset="0"/>
              </a:rPr>
              <a:t>(CPEF)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endParaRPr lang="es-ES" sz="2600" b="1" smtClean="0">
              <a:solidFill>
                <a:srgbClr val="FFFF00"/>
              </a:solidFill>
              <a:latin typeface="Arial" charset="0"/>
            </a:endParaRPr>
          </a:p>
          <a:p>
            <a:pPr lvl="1">
              <a:lnSpc>
                <a:spcPct val="80000"/>
              </a:lnSpc>
              <a:buClr>
                <a:schemeClr val="hlink"/>
              </a:buClr>
              <a:defRPr/>
            </a:pPr>
            <a:r>
              <a:rPr lang="es-ES" sz="2600" smtClean="0">
                <a:solidFill>
                  <a:schemeClr val="tx2"/>
                </a:solidFill>
                <a:latin typeface="Arial" charset="0"/>
              </a:rPr>
              <a:t>Daño estructural</a:t>
            </a:r>
            <a:r>
              <a:rPr lang="es-ES" sz="2600" smtClean="0">
                <a:latin typeface="Arial" charset="0"/>
              </a:rPr>
              <a:t> </a:t>
            </a:r>
            <a:r>
              <a:rPr lang="es-ES" sz="2600" smtClean="0">
                <a:solidFill>
                  <a:schemeClr val="tx2"/>
                </a:solidFill>
                <a:latin typeface="Arial" charset="0"/>
              </a:rPr>
              <a:t>no es necesario </a:t>
            </a:r>
            <a:r>
              <a:rPr lang="es-ES" sz="2600" smtClean="0">
                <a:latin typeface="Arial" charset="0"/>
              </a:rPr>
              <a:t>para disipar energía</a:t>
            </a:r>
          </a:p>
          <a:p>
            <a:pPr lvl="1">
              <a:lnSpc>
                <a:spcPct val="80000"/>
              </a:lnSpc>
              <a:buClr>
                <a:schemeClr val="hlink"/>
              </a:buClr>
              <a:buFont typeface="Wingdings" pitchFamily="2" charset="2"/>
              <a:buNone/>
              <a:defRPr/>
            </a:pPr>
            <a:endParaRPr lang="es-ES" sz="2600" smtClean="0">
              <a:latin typeface="Arial" charset="0"/>
            </a:endParaRPr>
          </a:p>
          <a:p>
            <a:pPr lvl="1">
              <a:lnSpc>
                <a:spcPct val="80000"/>
              </a:lnSpc>
              <a:buClr>
                <a:schemeClr val="hlink"/>
              </a:buClr>
              <a:defRPr/>
            </a:pPr>
            <a:r>
              <a:rPr lang="es-ES" sz="2600" smtClean="0">
                <a:latin typeface="Arial" charset="0"/>
              </a:rPr>
              <a:t>Sistema desarrollado para edificios nuevos: Universidad Lehigh y Centro ATLSS, PA-USA</a:t>
            </a:r>
          </a:p>
          <a:p>
            <a:pPr lvl="1">
              <a:lnSpc>
                <a:spcPct val="80000"/>
              </a:lnSpc>
              <a:buClr>
                <a:schemeClr val="hlink"/>
              </a:buClr>
              <a:defRPr/>
            </a:pPr>
            <a:endParaRPr lang="es-ES" sz="2600" smtClean="0">
              <a:latin typeface="Arial" charset="0"/>
            </a:endParaRPr>
          </a:p>
          <a:p>
            <a:pPr lvl="1">
              <a:lnSpc>
                <a:spcPct val="80000"/>
              </a:lnSpc>
              <a:buClr>
                <a:schemeClr val="hlink"/>
              </a:buClr>
              <a:defRPr/>
            </a:pPr>
            <a:r>
              <a:rPr lang="es-ES" sz="2600" smtClean="0">
                <a:latin typeface="Arial" charset="0"/>
              </a:rPr>
              <a:t>Sistema desarrollado para la rehabilitación sísmica de edificios existentes: ESPOL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Conexiones Postensadas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274638"/>
            <a:ext cx="8229600" cy="706437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Objetivos</a:t>
            </a:r>
            <a:endParaRPr lang="en-US" sz="4000" smtClean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23863" y="1412875"/>
            <a:ext cx="8355012" cy="4872038"/>
          </a:xfrm>
        </p:spPr>
        <p:txBody>
          <a:bodyPr/>
          <a:lstStyle/>
          <a:p>
            <a:pPr>
              <a:buClr>
                <a:srgbClr val="FF3300"/>
              </a:buClr>
              <a:buFont typeface="Wingdings" pitchFamily="2" charset="2"/>
              <a:buNone/>
              <a:defRPr/>
            </a:pPr>
            <a:endParaRPr lang="en-US" sz="2800" smtClean="0">
              <a:solidFill>
                <a:srgbClr val="FFFF00"/>
              </a:solidFill>
              <a:latin typeface="Arial" charset="0"/>
            </a:endParaRPr>
          </a:p>
          <a:p>
            <a:pPr>
              <a:buFont typeface="Wingdings" pitchFamily="2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Evaluar el desempeño sísmico</a:t>
            </a:r>
            <a:r>
              <a:rPr lang="es-ES" sz="2800" smtClean="0">
                <a:latin typeface="Arial" charset="0"/>
              </a:rPr>
              <a:t> de pórticos de acero resistentes a momento con CPEF en edificios existentes.</a:t>
            </a:r>
          </a:p>
          <a:p>
            <a:pPr>
              <a:buClr>
                <a:srgbClr val="FF0000"/>
              </a:buClr>
              <a:buSzTx/>
              <a:buFont typeface="Wingdings" pitchFamily="2" charset="2"/>
              <a:buNone/>
              <a:defRPr/>
            </a:pPr>
            <a:endParaRPr lang="es-ES" sz="2800" smtClean="0">
              <a:latin typeface="Arial" charset="0"/>
            </a:endParaRPr>
          </a:p>
          <a:p>
            <a:pPr>
              <a:buClr>
                <a:srgbClr val="FF0000"/>
              </a:buClr>
              <a:buFont typeface="Wingdings" pitchFamily="2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Comparar el desempeño sísmico</a:t>
            </a:r>
            <a:r>
              <a:rPr lang="es-ES" sz="2800" smtClean="0">
                <a:latin typeface="Arial" charset="0"/>
              </a:rPr>
              <a:t> entre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 </a:t>
            </a:r>
            <a:r>
              <a:rPr lang="es-ES" sz="2800" smtClean="0">
                <a:latin typeface="Arial" charset="0"/>
              </a:rPr>
              <a:t>pórticos de acero resistentes a momento rehabilitados con CPEF y conexiones soldadas convencionales en edificios existentes.</a:t>
            </a:r>
            <a:endParaRPr lang="es-ES" sz="2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Conexiones Postensadas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5376863" y="2532063"/>
            <a:ext cx="1547812" cy="1152525"/>
            <a:chOff x="3387" y="1595"/>
            <a:chExt cx="975" cy="726"/>
          </a:xfrm>
        </p:grpSpPr>
        <p:sp>
          <p:nvSpPr>
            <p:cNvPr id="21518" name="Rectangle 3"/>
            <p:cNvSpPr>
              <a:spLocks noChangeAspect="1" noChangeArrowheads="1"/>
            </p:cNvSpPr>
            <p:nvPr/>
          </p:nvSpPr>
          <p:spPr bwMode="auto">
            <a:xfrm>
              <a:off x="4088" y="1885"/>
              <a:ext cx="268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519" name="Rectangle 4"/>
            <p:cNvSpPr>
              <a:spLocks noChangeAspect="1" noChangeArrowheads="1"/>
            </p:cNvSpPr>
            <p:nvPr/>
          </p:nvSpPr>
          <p:spPr bwMode="auto">
            <a:xfrm>
              <a:off x="3618" y="1980"/>
              <a:ext cx="429" cy="42"/>
            </a:xfrm>
            <a:prstGeom prst="rect">
              <a:avLst/>
            </a:prstGeom>
            <a:solidFill>
              <a:srgbClr val="FF6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21520" name="Group 5"/>
            <p:cNvGrpSpPr>
              <a:grpSpLocks/>
            </p:cNvGrpSpPr>
            <p:nvPr/>
          </p:nvGrpSpPr>
          <p:grpSpPr bwMode="auto">
            <a:xfrm>
              <a:off x="3546" y="1595"/>
              <a:ext cx="500" cy="726"/>
              <a:chOff x="1710" y="1476"/>
              <a:chExt cx="500" cy="726"/>
            </a:xfrm>
          </p:grpSpPr>
          <p:sp>
            <p:nvSpPr>
              <p:cNvPr id="22088" name="Rectangle 6"/>
              <p:cNvSpPr>
                <a:spLocks noChangeArrowheads="1"/>
              </p:cNvSpPr>
              <p:nvPr/>
            </p:nvSpPr>
            <p:spPr bwMode="auto">
              <a:xfrm>
                <a:off x="1710" y="1476"/>
                <a:ext cx="70" cy="726"/>
              </a:xfrm>
              <a:prstGeom prst="rect">
                <a:avLst/>
              </a:prstGeom>
              <a:solidFill>
                <a:srgbClr val="00FF00"/>
              </a:solidFill>
              <a:ln w="1651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l"/>
                <a:endParaRPr lang="es-ES_tradnl" sz="4400">
                  <a:latin typeface="Garamond" pitchFamily="18" charset="0"/>
                </a:endParaRPr>
              </a:p>
            </p:txBody>
          </p:sp>
          <p:sp>
            <p:nvSpPr>
              <p:cNvPr id="22089" name="Rectangle 7"/>
              <p:cNvSpPr>
                <a:spLocks noChangeAspect="1" noChangeArrowheads="1"/>
              </p:cNvSpPr>
              <p:nvPr/>
            </p:nvSpPr>
            <p:spPr bwMode="auto">
              <a:xfrm>
                <a:off x="1743" y="1804"/>
                <a:ext cx="467" cy="6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21521" name="Rectangle 8"/>
            <p:cNvSpPr>
              <a:spLocks noChangeAspect="1" noChangeArrowheads="1"/>
            </p:cNvSpPr>
            <p:nvPr/>
          </p:nvSpPr>
          <p:spPr bwMode="auto">
            <a:xfrm>
              <a:off x="3619" y="2023"/>
              <a:ext cx="743" cy="61"/>
            </a:xfrm>
            <a:prstGeom prst="rect">
              <a:avLst/>
            </a:prstGeom>
            <a:solidFill>
              <a:srgbClr val="FF9933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21522" name="Group 9"/>
            <p:cNvGrpSpPr>
              <a:grpSpLocks/>
            </p:cNvGrpSpPr>
            <p:nvPr/>
          </p:nvGrpSpPr>
          <p:grpSpPr bwMode="auto">
            <a:xfrm>
              <a:off x="3387" y="1608"/>
              <a:ext cx="966" cy="687"/>
              <a:chOff x="3393" y="1617"/>
              <a:chExt cx="966" cy="687"/>
            </a:xfrm>
          </p:grpSpPr>
          <p:grpSp>
            <p:nvGrpSpPr>
              <p:cNvPr id="21525" name="Group 10"/>
              <p:cNvGrpSpPr>
                <a:grpSpLocks noChangeAspect="1"/>
              </p:cNvGrpSpPr>
              <p:nvPr/>
            </p:nvGrpSpPr>
            <p:grpSpPr bwMode="auto">
              <a:xfrm rot="10800000">
                <a:off x="3690" y="1766"/>
                <a:ext cx="669" cy="435"/>
                <a:chOff x="2121" y="1452"/>
                <a:chExt cx="562" cy="365"/>
              </a:xfrm>
            </p:grpSpPr>
            <p:grpSp>
              <p:nvGrpSpPr>
                <p:cNvPr id="21714" name="Group 11"/>
                <p:cNvGrpSpPr>
                  <a:grpSpLocks noChangeAspect="1"/>
                </p:cNvGrpSpPr>
                <p:nvPr/>
              </p:nvGrpSpPr>
              <p:grpSpPr bwMode="auto">
                <a:xfrm>
                  <a:off x="2121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21902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22034" name="Rectangle 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35" name="Rectangle 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36" name="Rectangle 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37" name="Rectangle 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38" name="Rectangle 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39" name="Rectangle 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0" name="Rectangle 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1" name="Rectangle 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2" name="Rectangle 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3" name="Rectangle 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4" name="Rectangle 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5" name="Rectangle 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6" name="Rectangle 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7" name="Rectangle 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8" name="Rectangle 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49" name="Rectangle 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0" name="Rectangle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1" name="Rectangle 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2" name="Rectangle 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3" name="Rectangle 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4" name="Rectangle 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5" name="Rectangle 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56" name="Line 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57" name="Line 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58" name="Line 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59" name="Line 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0" name="Line 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1" name="Line 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2" name="Line 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3" name="Line 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4" name="Line 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5" name="Line 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6" name="Line 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7" name="Line 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8" name="Line 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69" name="Line 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0" name="Line 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1" name="Line 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2" name="Line 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3" name="Line 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4" name="Line 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5" name="Line 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6" name="Line 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7" name="Line 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8" name="Line 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79" name="Line 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0" name="Line 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1" name="Line 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2" name="Line 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3" name="Line 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4" name="Line 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5" name="Line 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6" name="Line 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87" name="Line 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903" name="Group 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21997" name="Rectangle 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98" name="Rectangle 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99" name="Rectangle 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0" name="Rectangle 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1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2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3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4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5" name="Rectangle 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6" name="Rectangle 7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7" name="Rectangle 7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8" name="Rectangle 7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09" name="Rectangle 8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10" name="Rectangle 8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11" name="Rectangle 8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12" name="Rectangle 8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2013" name="Line 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4" name="Line 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5" name="Line 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6" name="Line 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7" name="Line 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8" name="Line 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19" name="Line 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0" name="Line 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1" name="Line 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2" name="Line 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3" name="Line 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4" name="Line 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5" name="Line 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6" name="Line 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7" name="Line 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8" name="Line 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29" name="Line 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30" name="Line 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31" name="Line 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32" name="Line 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2033" name="Line 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904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21943" name="Rectangle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4" name="Rectangle 1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5" name="Rectangle 1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6" name="Rectangle 1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7" name="Rectangle 1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8" name="Rectangle 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49" name="Rectangle 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0" name="Rectangle 1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1" name="Rectangle 1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2" name="Rectangle 1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3" name="Rectangle 1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4" name="Rectangle 1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5" name="Rectangle 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6" name="Rectangle 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7" name="Rectangle 1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8" name="Rectangle 1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59" name="Rectangle 1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0" name="Rectangle 1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1" name="Rectangle 1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2" name="Rectangle 1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3" name="Rectangle 1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4" name="Rectangle 1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65" name="Line 1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66" name="Line 1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67" name="Line 1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68" name="Line 1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69" name="Line 1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0" name="Line 1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1" name="Line 1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2" name="Line 1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3" name="Line 1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4" name="Line 1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5" name="Line 1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6" name="Line 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7" name="Line 1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8" name="Line 1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79" name="Line 1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0" name="Line 1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1" name="Line 1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2" name="Line 1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3" name="Line 1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4" name="Line 1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5" name="Line 1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6" name="Line 1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7" name="Line 1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8" name="Line 1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89" name="Line 1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0" name="Line 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1" name="Line 1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2" name="Line 1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3" name="Line 1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4" name="Line 1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5" name="Line 1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96" name="Line 1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905" name="Group 1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21906" name="Rectangle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07" name="Rectangle 1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08" name="Rectangle 1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09" name="Rectangle 1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0" name="Rectangle 1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1" name="Rectangle 1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2" name="Rectangle 1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3" name="Rectangle 1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4" name="Rectangle 1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5" name="Rectangle 1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6" name="Rectangle 17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7" name="Rectangle 17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8" name="Rectangle 17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19" name="Rectangle 17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20" name="Rectangle 17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21" name="Rectangle 17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922" name="Line 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3" name="Line 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4" name="Line 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5" name="Line 1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6" name="Line 1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7" name="Line 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8" name="Line 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29" name="Line 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0" name="Line 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1" name="Line 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2" name="Line 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3" name="Line 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4" name="Line 1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5" name="Line 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6" name="Line 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7" name="Line 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8" name="Line 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39" name="Line 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40" name="Line 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41" name="Line 1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42" name="Line 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21715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2445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21716" name="Group 1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21848" name="Rectangle 2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49" name="Rectangle 2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0" name="Rectangle 2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1" name="Rectangle 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2" name="Rectangle 2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3" name="Rectangle 2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4" name="Rectangle 2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5" name="Rectangle 2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6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7" name="Rectangle 2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8" name="Rectangle 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59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0" name="Rectangle 2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1" name="Rectangle 2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2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3" name="Rectangle 2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4" name="Rectangle 2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5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6" name="Rectangle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7" name="Rectangle 2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8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69" name="Rectangle 2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70" name="Line 2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1" name="Line 2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2" name="Line 2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3" name="Line 2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4" name="Line 2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5" name="Line 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6" name="Line 2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7" name="Line 2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8" name="Line 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79" name="Line 2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0" name="Line 2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1" name="Line 2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2" name="Line 2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3" name="Line 2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4" name="Line 2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5" name="Line 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6" name="Line 2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7" name="Line 2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8" name="Line 2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89" name="Line 2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0" name="Line 2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1" name="Line 2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2" name="Line 2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3" name="Line 2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4" name="Line 2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5" name="Line 2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6" name="Line 2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7" name="Line 2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8" name="Line 2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99" name="Line 2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00" name="Line 2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901" name="Line 2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717" name="Group 2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21811" name="Rectangle 2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3" name="Rectangle 2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4" name="Rectangle 2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6" name="Rectangle 2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7" name="Rectangle 2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19" name="Rectangle 2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0" name="Rectangle 26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2" name="Rectangle 26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3" name="Rectangle 26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5" name="Rectangle 26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6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827" name="Line 2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28" name="Line 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29" name="Line 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0" name="Line 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1" name="Line 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2" name="Line 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3" name="Line 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4" name="Line 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5" name="Line 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6" name="Line 2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7" name="Line 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8" name="Line 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39" name="Line 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0" name="Line 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1" name="Line 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2" name="Line 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3" name="Line 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4" name="Line 2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5" name="Line 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6" name="Line 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47" name="Line 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718" name="Group 2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21757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58" name="Rectangle 2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59" name="Rectangle 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1" name="Rectangl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2" name="Rectangle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4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5" name="Rectangl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6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7" name="Rectangl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8" name="Rectangle 3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69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0" name="Rectangle 3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1" name="Rectangle 3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2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3" name="Rectangle 3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4" name="Rectangle 3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5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6" name="Rectangle 3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7" name="Rectangle 3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8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79" name="Line 3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0" name="Line 3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1" name="Line 3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2" name="Line 3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3" name="Line 3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4" name="Line 3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5" name="Line 3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6" name="Line 3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7" name="Line 3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8" name="Line 3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89" name="Line 3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0" name="Line 3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1" name="Line 3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2" name="Line 3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3" name="Line 3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4" name="Line 3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5" name="Line 3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6" name="Line 3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7" name="Line 3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8" name="Line 3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99" name="Line 3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0" name="Line 3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1" name="Line 3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2" name="Line 3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3" name="Line 3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4" name="Line 3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5" name="Line 3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6" name="Line 3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7" name="Line 3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8" name="Line 3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09" name="Line 3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810" name="Line 3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21719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21720" name="Rectangle 34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1" name="Rectangle 3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2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3" name="Rectangle 3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4" name="Rectangle 35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5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6" name="Rectangle 35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7" name="Rectangle 3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8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29" name="Rectangle 3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0" name="Rectangle 35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1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2" name="Rectangle 36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3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4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5" name="Rectangle 36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21736" name="Line 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7" name="Line 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8" name="Line 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39" name="Line 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0" name="Line 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1" name="Line 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2" name="Line 3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3" name="Line 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4" name="Line 3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5" name="Line 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6" name="Line 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7" name="Line 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8" name="Line 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49" name="Line 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0" name="Line 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1" name="Line 3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2" name="Line 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3" name="Line 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4" name="Line 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5" name="Line 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21756" name="Line 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  <p:grpSp>
            <p:nvGrpSpPr>
              <p:cNvPr id="21526" name="Group 385"/>
              <p:cNvGrpSpPr>
                <a:grpSpLocks/>
              </p:cNvGrpSpPr>
              <p:nvPr/>
            </p:nvGrpSpPr>
            <p:grpSpPr bwMode="auto">
              <a:xfrm>
                <a:off x="3393" y="1617"/>
                <a:ext cx="305" cy="131"/>
                <a:chOff x="1571" y="986"/>
                <a:chExt cx="305" cy="131"/>
              </a:xfrm>
            </p:grpSpPr>
            <p:grpSp>
              <p:nvGrpSpPr>
                <p:cNvPr id="21621" name="Group 386"/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1778" y="1018"/>
                  <a:ext cx="118" cy="79"/>
                  <a:chOff x="4347" y="2913"/>
                  <a:chExt cx="99" cy="66"/>
                </a:xfrm>
              </p:grpSpPr>
              <p:sp>
                <p:nvSpPr>
                  <p:cNvPr id="21660" name="Rectangle 3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1" name="Rectangle 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2" name="Rectangle 3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3" name="Rectangle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4" name="Rectangle 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5" name="Rectangle 3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6" name="Rectangle 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7" name="Rectangle 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8" name="Rectangle 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69" name="Rectangle 3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0" name="Rectangle 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1" name="Rectangle 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2" name="Rectangle 3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3" name="Rectangle 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4" name="Rectangle 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5" name="Rectangle 4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6" name="Rectangle 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7" name="Rectangle 4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8" name="Rectangle 4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79" name="Rectangle 4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80" name="Rectangle 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81" name="Rectangle 4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82" name="Line 4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3" name="Line 41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4" name="Line 4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5" name="Line 4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6" name="Line 41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7" name="Line 41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8" name="Line 4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89" name="Line 41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0" name="Line 4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1" name="Line 4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2" name="Line 4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3" name="Line 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4" name="Line 4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5" name="Line 4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6" name="Line 4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7" name="Line 4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8" name="Line 4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99" name="Line 4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0" name="Line 42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1" name="Line 42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2" name="Line 4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3" name="Line 4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4" name="Line 4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5" name="Line 4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6" name="Line 433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7" name="Line 4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8" name="Line 4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09" name="Line 4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10" name="Line 4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11" name="Line 4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12" name="Line 4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713" name="Line 440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622" name="Group 441"/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1540" y="1017"/>
                  <a:ext cx="117" cy="56"/>
                  <a:chOff x="2028" y="3342"/>
                  <a:chExt cx="98" cy="47"/>
                </a:xfrm>
              </p:grpSpPr>
              <p:sp>
                <p:nvSpPr>
                  <p:cNvPr id="21623" name="Rectangle 442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5" name="Rectangle 444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2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2" name="Rectangle 451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3" name="Rectangle 452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4" name="Rectangle 453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5" name="Rectangle 454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6" name="Rectangle 455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7" name="Rectangle 456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8" name="Rectangle 457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639" name="Line 458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0" name="Line 459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1" name="Line 460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2" name="Line 461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3" name="Line 462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4" name="Line 463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5" name="Line 464"/>
                  <p:cNvSpPr>
                    <a:spLocks noChangeAspect="1"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6" name="Line 465"/>
                  <p:cNvSpPr>
                    <a:spLocks noChangeAspect="1"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7" name="Line 466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8" name="Line 467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49" name="Line 468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0" name="Line 469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1" name="Line 470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2" name="Line 471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3" name="Line 472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4" name="Line 473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5" name="Line 474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6" name="Line 475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7" name="Line 476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8" name="Line 477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59" name="Line 478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21527" name="Group 479"/>
              <p:cNvGrpSpPr>
                <a:grpSpLocks/>
              </p:cNvGrpSpPr>
              <p:nvPr/>
            </p:nvGrpSpPr>
            <p:grpSpPr bwMode="auto">
              <a:xfrm>
                <a:off x="3394" y="2173"/>
                <a:ext cx="305" cy="131"/>
                <a:chOff x="1571" y="986"/>
                <a:chExt cx="305" cy="131"/>
              </a:xfrm>
            </p:grpSpPr>
            <p:grpSp>
              <p:nvGrpSpPr>
                <p:cNvPr id="21528" name="Group 480"/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1778" y="1018"/>
                  <a:ext cx="118" cy="79"/>
                  <a:chOff x="4347" y="2913"/>
                  <a:chExt cx="99" cy="66"/>
                </a:xfrm>
              </p:grpSpPr>
              <p:sp>
                <p:nvSpPr>
                  <p:cNvPr id="21567" name="Rectangle 4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68" name="Rectangle 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69" name="Rectangle 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0" name="Rectangle 4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1" name="Rectangle 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2" name="Rectangle 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3" name="Rectangle 4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4" name="Rectangle 4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5" name="Rectangle 4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6" name="Rectangle 4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7" name="Rectangle 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8" name="Rectangle 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79" name="Rectangle 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0" name="Rectangle 4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1" name="Rectangle 4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2" name="Rectangle 4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3" name="Rectangle 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4" name="Rectangle 4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5" name="Rectangle 4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6" name="Rectangle 5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7" name="Rectangle 5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8" name="Rectangle 5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89" name="Line 5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0" name="Line 50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1" name="Line 5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2" name="Line 5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3" name="Line 50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4" name="Line 50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5" name="Line 50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6" name="Line 51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7" name="Line 5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8" name="Line 5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99" name="Line 5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0" name="Line 5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1" name="Line 5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2" name="Line 5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3" name="Line 5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4" name="Line 5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5" name="Line 5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6" name="Line 5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7" name="Line 521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8" name="Line 522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09" name="Line 5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0" name="Line 5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1" name="Line 5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2" name="Line 5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3" name="Line 527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4" name="Line 5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5" name="Line 5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6" name="Line 5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7" name="Line 5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8" name="Line 5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19" name="Line 5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620" name="Line 53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21529" name="Group 535"/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1540" y="1017"/>
                  <a:ext cx="117" cy="56"/>
                  <a:chOff x="2028" y="3342"/>
                  <a:chExt cx="98" cy="47"/>
                </a:xfrm>
              </p:grpSpPr>
              <p:sp>
                <p:nvSpPr>
                  <p:cNvPr id="21530" name="Rectangle 536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1" name="Rectangle 537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2" name="Rectangle 538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3" name="Rectangle 539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4" name="Rectangle 54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5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6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7" name="Rectangle 543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8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39" name="Rectangle 545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0" name="Rectangle 546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1" name="Rectangle 547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2" name="Rectangle 548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3" name="Rectangle 549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4" name="Rectangle 550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5" name="Rectangle 551"/>
                  <p:cNvSpPr>
                    <a:spLocks noChangeAspect="1"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21546" name="Line 552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47" name="Line 553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48" name="Line 554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49" name="Line 555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0" name="Line 556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1" name="Line 557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2" name="Line 558"/>
                  <p:cNvSpPr>
                    <a:spLocks noChangeAspect="1"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3" name="Line 559"/>
                  <p:cNvSpPr>
                    <a:spLocks noChangeAspect="1"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4" name="Line 560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5" name="Line 561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6" name="Line 562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7" name="Line 563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8" name="Line 564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59" name="Line 565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0" name="Line 566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1" name="Line 567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2" name="Line 568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3" name="Line 569"/>
                  <p:cNvSpPr>
                    <a:spLocks noChangeAspect="1"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4" name="Line 570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5" name="Line 571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21566" name="Line 572"/>
                  <p:cNvSpPr>
                    <a:spLocks noChangeAspect="1"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  <p:sp>
          <p:nvSpPr>
            <p:cNvPr id="21523" name="Rectangle 573"/>
            <p:cNvSpPr>
              <a:spLocks noChangeAspect="1" noChangeArrowheads="1"/>
            </p:cNvSpPr>
            <p:nvPr/>
          </p:nvSpPr>
          <p:spPr bwMode="auto">
            <a:xfrm>
              <a:off x="3617" y="1883"/>
              <a:ext cx="429" cy="50"/>
            </a:xfrm>
            <a:prstGeom prst="rect">
              <a:avLst/>
            </a:prstGeom>
            <a:solidFill>
              <a:srgbClr val="FF6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524" name="Rectangle 574"/>
            <p:cNvSpPr>
              <a:spLocks noChangeAspect="1" noChangeArrowheads="1"/>
            </p:cNvSpPr>
            <p:nvPr/>
          </p:nvSpPr>
          <p:spPr bwMode="auto">
            <a:xfrm>
              <a:off x="3616" y="1816"/>
              <a:ext cx="739" cy="70"/>
            </a:xfrm>
            <a:prstGeom prst="rect">
              <a:avLst/>
            </a:prstGeom>
            <a:solidFill>
              <a:srgbClr val="FF9933"/>
            </a:solidFill>
            <a:ln w="1651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sp>
        <p:nvSpPr>
          <p:cNvPr id="20483" name="Line 575"/>
          <p:cNvSpPr>
            <a:spLocks noChangeAspect="1" noChangeShapeType="1"/>
          </p:cNvSpPr>
          <p:nvPr/>
        </p:nvSpPr>
        <p:spPr bwMode="auto">
          <a:xfrm flipV="1">
            <a:off x="5292725" y="2847975"/>
            <a:ext cx="1588" cy="1111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264768" name="Rectangle 576"/>
          <p:cNvSpPr>
            <a:spLocks noGrp="1" noRot="1" noChangeArrowheads="1"/>
          </p:cNvSpPr>
          <p:nvPr>
            <p:ph type="title"/>
          </p:nvPr>
        </p:nvSpPr>
        <p:spPr>
          <a:xfrm>
            <a:off x="0" y="188913"/>
            <a:ext cx="9144000" cy="1484312"/>
          </a:xfrm>
        </p:spPr>
        <p:txBody>
          <a:bodyPr/>
          <a:lstStyle/>
          <a:p>
            <a:pPr>
              <a:defRPr/>
            </a:pP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Conexión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Postensada con </a:t>
            </a: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Elementos de Fricción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(CPEF)</a:t>
            </a:r>
            <a:br>
              <a:rPr lang="en-US" sz="3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Detalles</a:t>
            </a:r>
          </a:p>
        </p:txBody>
      </p:sp>
      <p:sp>
        <p:nvSpPr>
          <p:cNvPr id="264769" name="Oval 577"/>
          <p:cNvSpPr>
            <a:spLocks noChangeArrowheads="1"/>
          </p:cNvSpPr>
          <p:nvPr/>
        </p:nvSpPr>
        <p:spPr bwMode="auto">
          <a:xfrm>
            <a:off x="592138" y="2058988"/>
            <a:ext cx="476250" cy="792162"/>
          </a:xfrm>
          <a:prstGeom prst="ellips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grpSp>
        <p:nvGrpSpPr>
          <p:cNvPr id="22" name="Group 578"/>
          <p:cNvGrpSpPr>
            <a:grpSpLocks/>
          </p:cNvGrpSpPr>
          <p:nvPr/>
        </p:nvGrpSpPr>
        <p:grpSpPr bwMode="auto">
          <a:xfrm>
            <a:off x="466725" y="1900238"/>
            <a:ext cx="2449513" cy="2346325"/>
            <a:chOff x="3878" y="1706"/>
            <a:chExt cx="1761" cy="1705"/>
          </a:xfrm>
        </p:grpSpPr>
        <p:sp>
          <p:nvSpPr>
            <p:cNvPr id="21328" name="Freeform 579"/>
            <p:cNvSpPr>
              <a:spLocks/>
            </p:cNvSpPr>
            <p:nvPr/>
          </p:nvSpPr>
          <p:spPr bwMode="auto">
            <a:xfrm>
              <a:off x="4108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29" name="Freeform 580"/>
            <p:cNvSpPr>
              <a:spLocks/>
            </p:cNvSpPr>
            <p:nvPr/>
          </p:nvSpPr>
          <p:spPr bwMode="auto">
            <a:xfrm>
              <a:off x="4091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0" name="Freeform 581"/>
            <p:cNvSpPr>
              <a:spLocks/>
            </p:cNvSpPr>
            <p:nvPr/>
          </p:nvSpPr>
          <p:spPr bwMode="auto">
            <a:xfrm>
              <a:off x="4108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1" name="Freeform 582"/>
            <p:cNvSpPr>
              <a:spLocks/>
            </p:cNvSpPr>
            <p:nvPr/>
          </p:nvSpPr>
          <p:spPr bwMode="auto">
            <a:xfrm>
              <a:off x="4169" y="2558"/>
              <a:ext cx="2" cy="840"/>
            </a:xfrm>
            <a:custGeom>
              <a:avLst/>
              <a:gdLst>
                <a:gd name="T0" fmla="*/ 0 w 2"/>
                <a:gd name="T1" fmla="*/ 0 h 686"/>
                <a:gd name="T2" fmla="*/ 0 w 2"/>
                <a:gd name="T3" fmla="*/ 686 h 686"/>
                <a:gd name="T4" fmla="*/ 0 w 2"/>
                <a:gd name="T5" fmla="*/ 686 h 686"/>
                <a:gd name="T6" fmla="*/ 0 60000 65536"/>
                <a:gd name="T7" fmla="*/ 0 60000 65536"/>
                <a:gd name="T8" fmla="*/ 0 60000 65536"/>
                <a:gd name="T9" fmla="*/ 0 w 2"/>
                <a:gd name="T10" fmla="*/ 0 h 686"/>
                <a:gd name="T11" fmla="*/ 2 w 2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2" name="Freeform 583"/>
            <p:cNvSpPr>
              <a:spLocks/>
            </p:cNvSpPr>
            <p:nvPr/>
          </p:nvSpPr>
          <p:spPr bwMode="auto">
            <a:xfrm>
              <a:off x="4185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3" name="Freeform 584"/>
            <p:cNvSpPr>
              <a:spLocks/>
            </p:cNvSpPr>
            <p:nvPr/>
          </p:nvSpPr>
          <p:spPr bwMode="auto">
            <a:xfrm>
              <a:off x="4108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4" name="Freeform 585"/>
            <p:cNvSpPr>
              <a:spLocks/>
            </p:cNvSpPr>
            <p:nvPr/>
          </p:nvSpPr>
          <p:spPr bwMode="auto">
            <a:xfrm>
              <a:off x="4154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5" name="Freeform 586"/>
            <p:cNvSpPr>
              <a:spLocks/>
            </p:cNvSpPr>
            <p:nvPr/>
          </p:nvSpPr>
          <p:spPr bwMode="auto">
            <a:xfrm>
              <a:off x="4077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40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6" name="Freeform 587"/>
            <p:cNvSpPr>
              <a:spLocks/>
            </p:cNvSpPr>
            <p:nvPr/>
          </p:nvSpPr>
          <p:spPr bwMode="auto">
            <a:xfrm>
              <a:off x="4124" y="3385"/>
              <a:ext cx="10" cy="13"/>
            </a:xfrm>
            <a:custGeom>
              <a:avLst/>
              <a:gdLst>
                <a:gd name="T0" fmla="*/ 0 w 8"/>
                <a:gd name="T1" fmla="*/ 10 h 10"/>
                <a:gd name="T2" fmla="*/ 7 w 8"/>
                <a:gd name="T3" fmla="*/ 0 h 10"/>
                <a:gd name="T4" fmla="*/ 8 w 8"/>
                <a:gd name="T5" fmla="*/ 0 h 10"/>
                <a:gd name="T6" fmla="*/ 0 60000 65536"/>
                <a:gd name="T7" fmla="*/ 0 60000 65536"/>
                <a:gd name="T8" fmla="*/ 0 60000 65536"/>
                <a:gd name="T9" fmla="*/ 0 w 8"/>
                <a:gd name="T10" fmla="*/ 0 h 10"/>
                <a:gd name="T11" fmla="*/ 8 w 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0">
                  <a:moveTo>
                    <a:pt x="0" y="10"/>
                  </a:moveTo>
                  <a:lnTo>
                    <a:pt x="7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7" name="Freeform 588"/>
            <p:cNvSpPr>
              <a:spLocks/>
            </p:cNvSpPr>
            <p:nvPr/>
          </p:nvSpPr>
          <p:spPr bwMode="auto">
            <a:xfrm>
              <a:off x="4134" y="3385"/>
              <a:ext cx="10" cy="26"/>
            </a:xfrm>
            <a:custGeom>
              <a:avLst/>
              <a:gdLst>
                <a:gd name="T0" fmla="*/ 0 w 9"/>
                <a:gd name="T1" fmla="*/ 0 h 21"/>
                <a:gd name="T2" fmla="*/ 8 w 9"/>
                <a:gd name="T3" fmla="*/ 20 h 21"/>
                <a:gd name="T4" fmla="*/ 9 w 9"/>
                <a:gd name="T5" fmla="*/ 21 h 21"/>
                <a:gd name="T6" fmla="*/ 0 60000 65536"/>
                <a:gd name="T7" fmla="*/ 0 60000 65536"/>
                <a:gd name="T8" fmla="*/ 0 60000 65536"/>
                <a:gd name="T9" fmla="*/ 0 w 9"/>
                <a:gd name="T10" fmla="*/ 0 h 21"/>
                <a:gd name="T11" fmla="*/ 9 w 9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1">
                  <a:moveTo>
                    <a:pt x="0" y="0"/>
                  </a:moveTo>
                  <a:lnTo>
                    <a:pt x="8" y="20"/>
                  </a:lnTo>
                  <a:lnTo>
                    <a:pt x="9" y="2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8" name="Freeform 589"/>
            <p:cNvSpPr>
              <a:spLocks/>
            </p:cNvSpPr>
            <p:nvPr/>
          </p:nvSpPr>
          <p:spPr bwMode="auto">
            <a:xfrm>
              <a:off x="4143" y="3396"/>
              <a:ext cx="12" cy="14"/>
            </a:xfrm>
            <a:custGeom>
              <a:avLst/>
              <a:gdLst>
                <a:gd name="T0" fmla="*/ 0 w 10"/>
                <a:gd name="T1" fmla="*/ 11 h 11"/>
                <a:gd name="T2" fmla="*/ 9 w 10"/>
                <a:gd name="T3" fmla="*/ 1 h 11"/>
                <a:gd name="T4" fmla="*/ 10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0" y="11"/>
                  </a:moveTo>
                  <a:lnTo>
                    <a:pt x="9" y="1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39" name="Freeform 590"/>
            <p:cNvSpPr>
              <a:spLocks/>
            </p:cNvSpPr>
            <p:nvPr/>
          </p:nvSpPr>
          <p:spPr bwMode="auto">
            <a:xfrm>
              <a:off x="4510" y="2558"/>
              <a:ext cx="2" cy="840"/>
            </a:xfrm>
            <a:custGeom>
              <a:avLst/>
              <a:gdLst>
                <a:gd name="T0" fmla="*/ 0 w 2"/>
                <a:gd name="T1" fmla="*/ 0 h 686"/>
                <a:gd name="T2" fmla="*/ 0 w 2"/>
                <a:gd name="T3" fmla="*/ 686 h 686"/>
                <a:gd name="T4" fmla="*/ 0 w 2"/>
                <a:gd name="T5" fmla="*/ 686 h 686"/>
                <a:gd name="T6" fmla="*/ 0 60000 65536"/>
                <a:gd name="T7" fmla="*/ 0 60000 65536"/>
                <a:gd name="T8" fmla="*/ 0 60000 65536"/>
                <a:gd name="T9" fmla="*/ 0 w 2"/>
                <a:gd name="T10" fmla="*/ 0 h 686"/>
                <a:gd name="T11" fmla="*/ 2 w 2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0" name="Freeform 591"/>
            <p:cNvSpPr>
              <a:spLocks/>
            </p:cNvSpPr>
            <p:nvPr/>
          </p:nvSpPr>
          <p:spPr bwMode="auto">
            <a:xfrm>
              <a:off x="4526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1" name="Freeform 592"/>
            <p:cNvSpPr>
              <a:spLocks/>
            </p:cNvSpPr>
            <p:nvPr/>
          </p:nvSpPr>
          <p:spPr bwMode="auto">
            <a:xfrm>
              <a:off x="4589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2" name="Freeform 593"/>
            <p:cNvSpPr>
              <a:spLocks/>
            </p:cNvSpPr>
            <p:nvPr/>
          </p:nvSpPr>
          <p:spPr bwMode="auto">
            <a:xfrm>
              <a:off x="4604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3" name="Freeform 594"/>
            <p:cNvSpPr>
              <a:spLocks/>
            </p:cNvSpPr>
            <p:nvPr/>
          </p:nvSpPr>
          <p:spPr bwMode="auto">
            <a:xfrm>
              <a:off x="4573" y="3398"/>
              <a:ext cx="46" cy="1"/>
            </a:xfrm>
            <a:custGeom>
              <a:avLst/>
              <a:gdLst>
                <a:gd name="T0" fmla="*/ 0 w 39"/>
                <a:gd name="T1" fmla="*/ 0 h 1"/>
                <a:gd name="T2" fmla="*/ 39 w 39"/>
                <a:gd name="T3" fmla="*/ 0 h 1"/>
                <a:gd name="T4" fmla="*/ 39 w 39"/>
                <a:gd name="T5" fmla="*/ 0 h 1"/>
                <a:gd name="T6" fmla="*/ 0 60000 65536"/>
                <a:gd name="T7" fmla="*/ 0 60000 65536"/>
                <a:gd name="T8" fmla="*/ 0 60000 65536"/>
                <a:gd name="T9" fmla="*/ 0 w 39"/>
                <a:gd name="T10" fmla="*/ 0 h 1"/>
                <a:gd name="T11" fmla="*/ 39 w 3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9" h="1">
                  <a:moveTo>
                    <a:pt x="0" y="0"/>
                  </a:moveTo>
                  <a:lnTo>
                    <a:pt x="39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4" name="Freeform 595"/>
            <p:cNvSpPr>
              <a:spLocks/>
            </p:cNvSpPr>
            <p:nvPr/>
          </p:nvSpPr>
          <p:spPr bwMode="auto">
            <a:xfrm>
              <a:off x="4495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5" name="Freeform 596"/>
            <p:cNvSpPr>
              <a:spLocks/>
            </p:cNvSpPr>
            <p:nvPr/>
          </p:nvSpPr>
          <p:spPr bwMode="auto">
            <a:xfrm>
              <a:off x="4541" y="3385"/>
              <a:ext cx="12" cy="13"/>
            </a:xfrm>
            <a:custGeom>
              <a:avLst/>
              <a:gdLst>
                <a:gd name="T0" fmla="*/ 0 w 10"/>
                <a:gd name="T1" fmla="*/ 10 h 10"/>
                <a:gd name="T2" fmla="*/ 9 w 10"/>
                <a:gd name="T3" fmla="*/ 0 h 10"/>
                <a:gd name="T4" fmla="*/ 10 w 10"/>
                <a:gd name="T5" fmla="*/ 0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0" y="10"/>
                  </a:move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6" name="Freeform 597"/>
            <p:cNvSpPr>
              <a:spLocks/>
            </p:cNvSpPr>
            <p:nvPr/>
          </p:nvSpPr>
          <p:spPr bwMode="auto">
            <a:xfrm>
              <a:off x="4552" y="3385"/>
              <a:ext cx="11" cy="26"/>
            </a:xfrm>
            <a:custGeom>
              <a:avLst/>
              <a:gdLst>
                <a:gd name="T0" fmla="*/ 0 w 9"/>
                <a:gd name="T1" fmla="*/ 0 h 21"/>
                <a:gd name="T2" fmla="*/ 9 w 9"/>
                <a:gd name="T3" fmla="*/ 20 h 21"/>
                <a:gd name="T4" fmla="*/ 9 w 9"/>
                <a:gd name="T5" fmla="*/ 21 h 21"/>
                <a:gd name="T6" fmla="*/ 0 60000 65536"/>
                <a:gd name="T7" fmla="*/ 0 60000 65536"/>
                <a:gd name="T8" fmla="*/ 0 60000 65536"/>
                <a:gd name="T9" fmla="*/ 0 w 9"/>
                <a:gd name="T10" fmla="*/ 0 h 21"/>
                <a:gd name="T11" fmla="*/ 9 w 9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1">
                  <a:moveTo>
                    <a:pt x="0" y="0"/>
                  </a:moveTo>
                  <a:lnTo>
                    <a:pt x="9" y="20"/>
                  </a:lnTo>
                  <a:lnTo>
                    <a:pt x="9" y="21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7" name="Freeform 598"/>
            <p:cNvSpPr>
              <a:spLocks/>
            </p:cNvSpPr>
            <p:nvPr/>
          </p:nvSpPr>
          <p:spPr bwMode="auto">
            <a:xfrm>
              <a:off x="4563" y="3396"/>
              <a:ext cx="10" cy="14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1 h 11"/>
                <a:gd name="T4" fmla="*/ 9 w 9"/>
                <a:gd name="T5" fmla="*/ 0 h 11"/>
                <a:gd name="T6" fmla="*/ 0 60000 65536"/>
                <a:gd name="T7" fmla="*/ 0 60000 65536"/>
                <a:gd name="T8" fmla="*/ 0 60000 65536"/>
                <a:gd name="T9" fmla="*/ 0 w 9"/>
                <a:gd name="T10" fmla="*/ 0 h 11"/>
                <a:gd name="T11" fmla="*/ 9 w 9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1">
                  <a:moveTo>
                    <a:pt x="0" y="11"/>
                  </a:moveTo>
                  <a:lnTo>
                    <a:pt x="9" y="1"/>
                  </a:lnTo>
                  <a:lnTo>
                    <a:pt x="9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8" name="Freeform 599"/>
            <p:cNvSpPr>
              <a:spLocks/>
            </p:cNvSpPr>
            <p:nvPr/>
          </p:nvSpPr>
          <p:spPr bwMode="auto">
            <a:xfrm>
              <a:off x="4154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49" name="Freeform 600"/>
            <p:cNvSpPr>
              <a:spLocks/>
            </p:cNvSpPr>
            <p:nvPr/>
          </p:nvSpPr>
          <p:spPr bwMode="auto">
            <a:xfrm>
              <a:off x="4077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40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0" name="Freeform 601"/>
            <p:cNvSpPr>
              <a:spLocks/>
            </p:cNvSpPr>
            <p:nvPr/>
          </p:nvSpPr>
          <p:spPr bwMode="auto">
            <a:xfrm>
              <a:off x="4124" y="1706"/>
              <a:ext cx="10" cy="12"/>
            </a:xfrm>
            <a:custGeom>
              <a:avLst/>
              <a:gdLst>
                <a:gd name="T0" fmla="*/ 0 w 8"/>
                <a:gd name="T1" fmla="*/ 10 h 10"/>
                <a:gd name="T2" fmla="*/ 7 w 8"/>
                <a:gd name="T3" fmla="*/ 0 h 10"/>
                <a:gd name="T4" fmla="*/ 8 w 8"/>
                <a:gd name="T5" fmla="*/ 0 h 10"/>
                <a:gd name="T6" fmla="*/ 0 60000 65536"/>
                <a:gd name="T7" fmla="*/ 0 60000 65536"/>
                <a:gd name="T8" fmla="*/ 0 60000 65536"/>
                <a:gd name="T9" fmla="*/ 0 w 8"/>
                <a:gd name="T10" fmla="*/ 0 h 10"/>
                <a:gd name="T11" fmla="*/ 8 w 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0">
                  <a:moveTo>
                    <a:pt x="0" y="10"/>
                  </a:moveTo>
                  <a:lnTo>
                    <a:pt x="7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1" name="Freeform 602"/>
            <p:cNvSpPr>
              <a:spLocks/>
            </p:cNvSpPr>
            <p:nvPr/>
          </p:nvSpPr>
          <p:spPr bwMode="auto">
            <a:xfrm>
              <a:off x="4143" y="1717"/>
              <a:ext cx="12" cy="13"/>
            </a:xfrm>
            <a:custGeom>
              <a:avLst/>
              <a:gdLst>
                <a:gd name="T0" fmla="*/ 0 w 10"/>
                <a:gd name="T1" fmla="*/ 11 h 11"/>
                <a:gd name="T2" fmla="*/ 9 w 10"/>
                <a:gd name="T3" fmla="*/ 1 h 11"/>
                <a:gd name="T4" fmla="*/ 10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0" y="11"/>
                  </a:moveTo>
                  <a:lnTo>
                    <a:pt x="9" y="1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2" name="Freeform 603"/>
            <p:cNvSpPr>
              <a:spLocks/>
            </p:cNvSpPr>
            <p:nvPr/>
          </p:nvSpPr>
          <p:spPr bwMode="auto">
            <a:xfrm>
              <a:off x="4573" y="1718"/>
              <a:ext cx="46" cy="1"/>
            </a:xfrm>
            <a:custGeom>
              <a:avLst/>
              <a:gdLst>
                <a:gd name="T0" fmla="*/ 0 w 39"/>
                <a:gd name="T1" fmla="*/ 0 h 1"/>
                <a:gd name="T2" fmla="*/ 39 w 39"/>
                <a:gd name="T3" fmla="*/ 0 h 1"/>
                <a:gd name="T4" fmla="*/ 39 w 39"/>
                <a:gd name="T5" fmla="*/ 0 h 1"/>
                <a:gd name="T6" fmla="*/ 0 60000 65536"/>
                <a:gd name="T7" fmla="*/ 0 60000 65536"/>
                <a:gd name="T8" fmla="*/ 0 60000 65536"/>
                <a:gd name="T9" fmla="*/ 0 w 39"/>
                <a:gd name="T10" fmla="*/ 0 h 1"/>
                <a:gd name="T11" fmla="*/ 39 w 3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9" h="1">
                  <a:moveTo>
                    <a:pt x="0" y="0"/>
                  </a:moveTo>
                  <a:lnTo>
                    <a:pt x="39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3" name="Freeform 604"/>
            <p:cNvSpPr>
              <a:spLocks/>
            </p:cNvSpPr>
            <p:nvPr/>
          </p:nvSpPr>
          <p:spPr bwMode="auto">
            <a:xfrm>
              <a:off x="3912" y="1999"/>
              <a:ext cx="2" cy="97"/>
            </a:xfrm>
            <a:custGeom>
              <a:avLst/>
              <a:gdLst>
                <a:gd name="T0" fmla="*/ 0 w 2"/>
                <a:gd name="T1" fmla="*/ 80 h 80"/>
                <a:gd name="T2" fmla="*/ 0 w 2"/>
                <a:gd name="T3" fmla="*/ 0 h 80"/>
                <a:gd name="T4" fmla="*/ 0 w 2"/>
                <a:gd name="T5" fmla="*/ 79 h 80"/>
                <a:gd name="T6" fmla="*/ 0 w 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80"/>
                <a:gd name="T14" fmla="*/ 2 w 2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80">
                  <a:moveTo>
                    <a:pt x="0" y="80"/>
                  </a:moveTo>
                  <a:lnTo>
                    <a:pt x="0" y="0"/>
                  </a:lnTo>
                  <a:lnTo>
                    <a:pt x="0" y="79"/>
                  </a:lnTo>
                  <a:lnTo>
                    <a:pt x="0" y="8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4" name="Line 605"/>
            <p:cNvSpPr>
              <a:spLocks noChangeShapeType="1"/>
            </p:cNvSpPr>
            <p:nvPr/>
          </p:nvSpPr>
          <p:spPr bwMode="auto">
            <a:xfrm>
              <a:off x="3912" y="1951"/>
              <a:ext cx="2" cy="48"/>
            </a:xfrm>
            <a:prstGeom prst="line">
              <a:avLst/>
            </a:pr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355" name="Freeform 606"/>
            <p:cNvSpPr>
              <a:spLocks/>
            </p:cNvSpPr>
            <p:nvPr/>
          </p:nvSpPr>
          <p:spPr bwMode="auto">
            <a:xfrm>
              <a:off x="3880" y="2096"/>
              <a:ext cx="32" cy="14"/>
            </a:xfrm>
            <a:custGeom>
              <a:avLst/>
              <a:gdLst>
                <a:gd name="T0" fmla="*/ 27 w 27"/>
                <a:gd name="T1" fmla="*/ 0 h 11"/>
                <a:gd name="T2" fmla="*/ 0 w 27"/>
                <a:gd name="T3" fmla="*/ 9 h 11"/>
                <a:gd name="T4" fmla="*/ 0 w 27"/>
                <a:gd name="T5" fmla="*/ 11 h 11"/>
                <a:gd name="T6" fmla="*/ 0 60000 65536"/>
                <a:gd name="T7" fmla="*/ 0 60000 65536"/>
                <a:gd name="T8" fmla="*/ 0 60000 65536"/>
                <a:gd name="T9" fmla="*/ 0 w 27"/>
                <a:gd name="T10" fmla="*/ 0 h 11"/>
                <a:gd name="T11" fmla="*/ 27 w 27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1">
                  <a:moveTo>
                    <a:pt x="27" y="0"/>
                  </a:moveTo>
                  <a:lnTo>
                    <a:pt x="0" y="9"/>
                  </a:lnTo>
                  <a:lnTo>
                    <a:pt x="0" y="1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6" name="Freeform 607"/>
            <p:cNvSpPr>
              <a:spLocks/>
            </p:cNvSpPr>
            <p:nvPr/>
          </p:nvSpPr>
          <p:spPr bwMode="auto">
            <a:xfrm>
              <a:off x="3880" y="2107"/>
              <a:ext cx="63" cy="26"/>
            </a:xfrm>
            <a:custGeom>
              <a:avLst/>
              <a:gdLst>
                <a:gd name="T0" fmla="*/ 0 w 53"/>
                <a:gd name="T1" fmla="*/ 0 h 21"/>
                <a:gd name="T2" fmla="*/ 53 w 53"/>
                <a:gd name="T3" fmla="*/ 21 h 21"/>
                <a:gd name="T4" fmla="*/ 53 w 53"/>
                <a:gd name="T5" fmla="*/ 21 h 21"/>
                <a:gd name="T6" fmla="*/ 0 60000 65536"/>
                <a:gd name="T7" fmla="*/ 0 60000 65536"/>
                <a:gd name="T8" fmla="*/ 0 60000 65536"/>
                <a:gd name="T9" fmla="*/ 0 w 53"/>
                <a:gd name="T10" fmla="*/ 0 h 21"/>
                <a:gd name="T11" fmla="*/ 53 w 5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21">
                  <a:moveTo>
                    <a:pt x="0" y="0"/>
                  </a:moveTo>
                  <a:lnTo>
                    <a:pt x="53" y="2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7" name="Freeform 608"/>
            <p:cNvSpPr>
              <a:spLocks/>
            </p:cNvSpPr>
            <p:nvPr/>
          </p:nvSpPr>
          <p:spPr bwMode="auto">
            <a:xfrm>
              <a:off x="3911" y="2133"/>
              <a:ext cx="32" cy="14"/>
            </a:xfrm>
            <a:custGeom>
              <a:avLst/>
              <a:gdLst>
                <a:gd name="T0" fmla="*/ 27 w 27"/>
                <a:gd name="T1" fmla="*/ 0 h 11"/>
                <a:gd name="T2" fmla="*/ 1 w 27"/>
                <a:gd name="T3" fmla="*/ 10 h 11"/>
                <a:gd name="T4" fmla="*/ 0 w 27"/>
                <a:gd name="T5" fmla="*/ 11 h 11"/>
                <a:gd name="T6" fmla="*/ 0 60000 65536"/>
                <a:gd name="T7" fmla="*/ 0 60000 65536"/>
                <a:gd name="T8" fmla="*/ 0 60000 65536"/>
                <a:gd name="T9" fmla="*/ 0 w 27"/>
                <a:gd name="T10" fmla="*/ 0 h 11"/>
                <a:gd name="T11" fmla="*/ 27 w 27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1">
                  <a:moveTo>
                    <a:pt x="27" y="0"/>
                  </a:moveTo>
                  <a:lnTo>
                    <a:pt x="1" y="10"/>
                  </a:lnTo>
                  <a:lnTo>
                    <a:pt x="0" y="1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8" name="Freeform 609"/>
            <p:cNvSpPr>
              <a:spLocks/>
            </p:cNvSpPr>
            <p:nvPr/>
          </p:nvSpPr>
          <p:spPr bwMode="auto">
            <a:xfrm>
              <a:off x="3912" y="2145"/>
              <a:ext cx="2" cy="158"/>
            </a:xfrm>
            <a:custGeom>
              <a:avLst/>
              <a:gdLst>
                <a:gd name="T0" fmla="*/ 0 w 2"/>
                <a:gd name="T1" fmla="*/ 0 h 129"/>
                <a:gd name="T2" fmla="*/ 0 w 2"/>
                <a:gd name="T3" fmla="*/ 129 h 129"/>
                <a:gd name="T4" fmla="*/ 0 w 2"/>
                <a:gd name="T5" fmla="*/ 129 h 129"/>
                <a:gd name="T6" fmla="*/ 0 60000 65536"/>
                <a:gd name="T7" fmla="*/ 0 60000 65536"/>
                <a:gd name="T8" fmla="*/ 0 60000 65536"/>
                <a:gd name="T9" fmla="*/ 0 w 2"/>
                <a:gd name="T10" fmla="*/ 0 h 129"/>
                <a:gd name="T11" fmla="*/ 2 w 2"/>
                <a:gd name="T12" fmla="*/ 129 h 1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29">
                  <a:moveTo>
                    <a:pt x="0" y="0"/>
                  </a:moveTo>
                  <a:lnTo>
                    <a:pt x="0" y="129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59" name="Freeform 610"/>
            <p:cNvSpPr>
              <a:spLocks/>
            </p:cNvSpPr>
            <p:nvPr/>
          </p:nvSpPr>
          <p:spPr bwMode="auto">
            <a:xfrm>
              <a:off x="5607" y="1994"/>
              <a:ext cx="1" cy="96"/>
            </a:xfrm>
            <a:custGeom>
              <a:avLst/>
              <a:gdLst>
                <a:gd name="T0" fmla="*/ 0 w 1"/>
                <a:gd name="T1" fmla="*/ 79 h 79"/>
                <a:gd name="T2" fmla="*/ 0 w 1"/>
                <a:gd name="T3" fmla="*/ 0 h 79"/>
                <a:gd name="T4" fmla="*/ 0 w 1"/>
                <a:gd name="T5" fmla="*/ 78 h 79"/>
                <a:gd name="T6" fmla="*/ 0 w 1"/>
                <a:gd name="T7" fmla="*/ 79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79"/>
                <a:gd name="T14" fmla="*/ 1 w 1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79">
                  <a:moveTo>
                    <a:pt x="0" y="79"/>
                  </a:moveTo>
                  <a:lnTo>
                    <a:pt x="0" y="0"/>
                  </a:lnTo>
                  <a:lnTo>
                    <a:pt x="0" y="78"/>
                  </a:lnTo>
                  <a:lnTo>
                    <a:pt x="0" y="79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0" name="Line 611"/>
            <p:cNvSpPr>
              <a:spLocks noChangeShapeType="1"/>
            </p:cNvSpPr>
            <p:nvPr/>
          </p:nvSpPr>
          <p:spPr bwMode="auto">
            <a:xfrm>
              <a:off x="5607" y="1943"/>
              <a:ext cx="1" cy="51"/>
            </a:xfrm>
            <a:prstGeom prst="line">
              <a:avLst/>
            </a:pr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361" name="Freeform 612"/>
            <p:cNvSpPr>
              <a:spLocks/>
            </p:cNvSpPr>
            <p:nvPr/>
          </p:nvSpPr>
          <p:spPr bwMode="auto">
            <a:xfrm>
              <a:off x="5607" y="2089"/>
              <a:ext cx="32" cy="14"/>
            </a:xfrm>
            <a:custGeom>
              <a:avLst/>
              <a:gdLst>
                <a:gd name="T0" fmla="*/ 0 w 27"/>
                <a:gd name="T1" fmla="*/ 0 h 11"/>
                <a:gd name="T2" fmla="*/ 26 w 27"/>
                <a:gd name="T3" fmla="*/ 10 h 11"/>
                <a:gd name="T4" fmla="*/ 27 w 27"/>
                <a:gd name="T5" fmla="*/ 11 h 11"/>
                <a:gd name="T6" fmla="*/ 0 60000 65536"/>
                <a:gd name="T7" fmla="*/ 0 60000 65536"/>
                <a:gd name="T8" fmla="*/ 0 60000 65536"/>
                <a:gd name="T9" fmla="*/ 0 w 27"/>
                <a:gd name="T10" fmla="*/ 0 h 11"/>
                <a:gd name="T11" fmla="*/ 27 w 27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1">
                  <a:moveTo>
                    <a:pt x="0" y="0"/>
                  </a:moveTo>
                  <a:lnTo>
                    <a:pt x="26" y="10"/>
                  </a:lnTo>
                  <a:lnTo>
                    <a:pt x="27" y="1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2" name="Freeform 613"/>
            <p:cNvSpPr>
              <a:spLocks/>
            </p:cNvSpPr>
            <p:nvPr/>
          </p:nvSpPr>
          <p:spPr bwMode="auto">
            <a:xfrm>
              <a:off x="5575" y="2101"/>
              <a:ext cx="63" cy="25"/>
            </a:xfrm>
            <a:custGeom>
              <a:avLst/>
              <a:gdLst>
                <a:gd name="T0" fmla="*/ 53 w 53"/>
                <a:gd name="T1" fmla="*/ 0 h 20"/>
                <a:gd name="T2" fmla="*/ 0 w 53"/>
                <a:gd name="T3" fmla="*/ 20 h 20"/>
                <a:gd name="T4" fmla="*/ 0 w 53"/>
                <a:gd name="T5" fmla="*/ 20 h 20"/>
                <a:gd name="T6" fmla="*/ 0 60000 65536"/>
                <a:gd name="T7" fmla="*/ 0 60000 65536"/>
                <a:gd name="T8" fmla="*/ 0 60000 65536"/>
                <a:gd name="T9" fmla="*/ 0 w 53"/>
                <a:gd name="T10" fmla="*/ 0 h 20"/>
                <a:gd name="T11" fmla="*/ 53 w 53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20">
                  <a:moveTo>
                    <a:pt x="53" y="0"/>
                  </a:moveTo>
                  <a:lnTo>
                    <a:pt x="0" y="2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3" name="Freeform 614"/>
            <p:cNvSpPr>
              <a:spLocks/>
            </p:cNvSpPr>
            <p:nvPr/>
          </p:nvSpPr>
          <p:spPr bwMode="auto">
            <a:xfrm>
              <a:off x="5575" y="2126"/>
              <a:ext cx="33" cy="12"/>
            </a:xfrm>
            <a:custGeom>
              <a:avLst/>
              <a:gdLst>
                <a:gd name="T0" fmla="*/ 0 w 28"/>
                <a:gd name="T1" fmla="*/ 0 h 10"/>
                <a:gd name="T2" fmla="*/ 27 w 28"/>
                <a:gd name="T3" fmla="*/ 10 h 10"/>
                <a:gd name="T4" fmla="*/ 28 w 28"/>
                <a:gd name="T5" fmla="*/ 10 h 10"/>
                <a:gd name="T6" fmla="*/ 0 60000 65536"/>
                <a:gd name="T7" fmla="*/ 0 60000 65536"/>
                <a:gd name="T8" fmla="*/ 0 60000 65536"/>
                <a:gd name="T9" fmla="*/ 0 w 28"/>
                <a:gd name="T10" fmla="*/ 0 h 10"/>
                <a:gd name="T11" fmla="*/ 28 w 2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0">
                  <a:moveTo>
                    <a:pt x="0" y="0"/>
                  </a:moveTo>
                  <a:lnTo>
                    <a:pt x="27" y="10"/>
                  </a:lnTo>
                  <a:lnTo>
                    <a:pt x="28" y="1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4" name="Freeform 615"/>
            <p:cNvSpPr>
              <a:spLocks/>
            </p:cNvSpPr>
            <p:nvPr/>
          </p:nvSpPr>
          <p:spPr bwMode="auto">
            <a:xfrm>
              <a:off x="5607" y="2138"/>
              <a:ext cx="1" cy="159"/>
            </a:xfrm>
            <a:custGeom>
              <a:avLst/>
              <a:gdLst>
                <a:gd name="T0" fmla="*/ 0 w 1"/>
                <a:gd name="T1" fmla="*/ 0 h 130"/>
                <a:gd name="T2" fmla="*/ 0 w 1"/>
                <a:gd name="T3" fmla="*/ 128 h 130"/>
                <a:gd name="T4" fmla="*/ 0 w 1"/>
                <a:gd name="T5" fmla="*/ 130 h 130"/>
                <a:gd name="T6" fmla="*/ 0 60000 65536"/>
                <a:gd name="T7" fmla="*/ 0 60000 65536"/>
                <a:gd name="T8" fmla="*/ 0 60000 65536"/>
                <a:gd name="T9" fmla="*/ 0 w 1"/>
                <a:gd name="T10" fmla="*/ 0 h 130"/>
                <a:gd name="T11" fmla="*/ 1 w 1"/>
                <a:gd name="T12" fmla="*/ 130 h 1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30">
                  <a:moveTo>
                    <a:pt x="0" y="0"/>
                  </a:moveTo>
                  <a:lnTo>
                    <a:pt x="0" y="128"/>
                  </a:lnTo>
                  <a:lnTo>
                    <a:pt x="0" y="13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5" name="Freeform 616"/>
            <p:cNvSpPr>
              <a:spLocks/>
            </p:cNvSpPr>
            <p:nvPr/>
          </p:nvSpPr>
          <p:spPr bwMode="auto">
            <a:xfrm>
              <a:off x="5606" y="2841"/>
              <a:ext cx="1" cy="99"/>
            </a:xfrm>
            <a:custGeom>
              <a:avLst/>
              <a:gdLst>
                <a:gd name="T0" fmla="*/ 0 w 1"/>
                <a:gd name="T1" fmla="*/ 81 h 81"/>
                <a:gd name="T2" fmla="*/ 0 w 1"/>
                <a:gd name="T3" fmla="*/ 0 h 81"/>
                <a:gd name="T4" fmla="*/ 0 w 1"/>
                <a:gd name="T5" fmla="*/ 79 h 81"/>
                <a:gd name="T6" fmla="*/ 0 w 1"/>
                <a:gd name="T7" fmla="*/ 81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81"/>
                <a:gd name="T14" fmla="*/ 1 w 1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81">
                  <a:moveTo>
                    <a:pt x="0" y="81"/>
                  </a:moveTo>
                  <a:lnTo>
                    <a:pt x="0" y="0"/>
                  </a:lnTo>
                  <a:lnTo>
                    <a:pt x="0" y="79"/>
                  </a:lnTo>
                  <a:lnTo>
                    <a:pt x="0" y="8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6" name="Line 617"/>
            <p:cNvSpPr>
              <a:spLocks noChangeShapeType="1"/>
            </p:cNvSpPr>
            <p:nvPr/>
          </p:nvSpPr>
          <p:spPr bwMode="auto">
            <a:xfrm>
              <a:off x="5606" y="2793"/>
              <a:ext cx="1" cy="48"/>
            </a:xfrm>
            <a:prstGeom prst="line">
              <a:avLst/>
            </a:pr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367" name="Freeform 618"/>
            <p:cNvSpPr>
              <a:spLocks/>
            </p:cNvSpPr>
            <p:nvPr/>
          </p:nvSpPr>
          <p:spPr bwMode="auto">
            <a:xfrm>
              <a:off x="5606" y="2937"/>
              <a:ext cx="31" cy="15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11 h 12"/>
                <a:gd name="T4" fmla="*/ 26 w 26"/>
                <a:gd name="T5" fmla="*/ 12 h 12"/>
                <a:gd name="T6" fmla="*/ 0 60000 65536"/>
                <a:gd name="T7" fmla="*/ 0 60000 65536"/>
                <a:gd name="T8" fmla="*/ 0 60000 65536"/>
                <a:gd name="T9" fmla="*/ 0 w 26"/>
                <a:gd name="T10" fmla="*/ 0 h 12"/>
                <a:gd name="T11" fmla="*/ 26 w 26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12">
                  <a:moveTo>
                    <a:pt x="0" y="0"/>
                  </a:moveTo>
                  <a:lnTo>
                    <a:pt x="26" y="11"/>
                  </a:lnTo>
                  <a:lnTo>
                    <a:pt x="26" y="12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8" name="Freeform 619"/>
            <p:cNvSpPr>
              <a:spLocks/>
            </p:cNvSpPr>
            <p:nvPr/>
          </p:nvSpPr>
          <p:spPr bwMode="auto">
            <a:xfrm>
              <a:off x="5573" y="2951"/>
              <a:ext cx="64" cy="25"/>
            </a:xfrm>
            <a:custGeom>
              <a:avLst/>
              <a:gdLst>
                <a:gd name="T0" fmla="*/ 54 w 54"/>
                <a:gd name="T1" fmla="*/ 0 h 21"/>
                <a:gd name="T2" fmla="*/ 1 w 54"/>
                <a:gd name="T3" fmla="*/ 20 h 21"/>
                <a:gd name="T4" fmla="*/ 0 w 54"/>
                <a:gd name="T5" fmla="*/ 21 h 21"/>
                <a:gd name="T6" fmla="*/ 0 60000 65536"/>
                <a:gd name="T7" fmla="*/ 0 60000 65536"/>
                <a:gd name="T8" fmla="*/ 0 60000 65536"/>
                <a:gd name="T9" fmla="*/ 0 w 54"/>
                <a:gd name="T10" fmla="*/ 0 h 21"/>
                <a:gd name="T11" fmla="*/ 54 w 54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21">
                  <a:moveTo>
                    <a:pt x="54" y="0"/>
                  </a:moveTo>
                  <a:lnTo>
                    <a:pt x="1" y="20"/>
                  </a:lnTo>
                  <a:lnTo>
                    <a:pt x="0" y="2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69" name="Freeform 620"/>
            <p:cNvSpPr>
              <a:spLocks/>
            </p:cNvSpPr>
            <p:nvPr/>
          </p:nvSpPr>
          <p:spPr bwMode="auto">
            <a:xfrm>
              <a:off x="5574" y="2975"/>
              <a:ext cx="32" cy="13"/>
            </a:xfrm>
            <a:custGeom>
              <a:avLst/>
              <a:gdLst>
                <a:gd name="T0" fmla="*/ 0 w 27"/>
                <a:gd name="T1" fmla="*/ 0 h 10"/>
                <a:gd name="T2" fmla="*/ 27 w 27"/>
                <a:gd name="T3" fmla="*/ 10 h 10"/>
                <a:gd name="T4" fmla="*/ 27 w 27"/>
                <a:gd name="T5" fmla="*/ 10 h 10"/>
                <a:gd name="T6" fmla="*/ 0 60000 65536"/>
                <a:gd name="T7" fmla="*/ 0 60000 65536"/>
                <a:gd name="T8" fmla="*/ 0 60000 65536"/>
                <a:gd name="T9" fmla="*/ 0 w 27"/>
                <a:gd name="T10" fmla="*/ 0 h 10"/>
                <a:gd name="T11" fmla="*/ 27 w 27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0">
                  <a:moveTo>
                    <a:pt x="0" y="0"/>
                  </a:moveTo>
                  <a:lnTo>
                    <a:pt x="27" y="1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0" name="Freeform 621"/>
            <p:cNvSpPr>
              <a:spLocks/>
            </p:cNvSpPr>
            <p:nvPr/>
          </p:nvSpPr>
          <p:spPr bwMode="auto">
            <a:xfrm>
              <a:off x="5606" y="2988"/>
              <a:ext cx="1" cy="157"/>
            </a:xfrm>
            <a:custGeom>
              <a:avLst/>
              <a:gdLst>
                <a:gd name="T0" fmla="*/ 0 w 1"/>
                <a:gd name="T1" fmla="*/ 0 h 129"/>
                <a:gd name="T2" fmla="*/ 0 w 1"/>
                <a:gd name="T3" fmla="*/ 128 h 129"/>
                <a:gd name="T4" fmla="*/ 0 w 1"/>
                <a:gd name="T5" fmla="*/ 129 h 129"/>
                <a:gd name="T6" fmla="*/ 0 60000 65536"/>
                <a:gd name="T7" fmla="*/ 0 60000 65536"/>
                <a:gd name="T8" fmla="*/ 0 60000 65536"/>
                <a:gd name="T9" fmla="*/ 0 w 1"/>
                <a:gd name="T10" fmla="*/ 0 h 129"/>
                <a:gd name="T11" fmla="*/ 1 w 1"/>
                <a:gd name="T12" fmla="*/ 129 h 1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29">
                  <a:moveTo>
                    <a:pt x="0" y="0"/>
                  </a:moveTo>
                  <a:lnTo>
                    <a:pt x="0" y="128"/>
                  </a:lnTo>
                  <a:lnTo>
                    <a:pt x="0" y="129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1" name="Freeform 622"/>
            <p:cNvSpPr>
              <a:spLocks/>
            </p:cNvSpPr>
            <p:nvPr/>
          </p:nvSpPr>
          <p:spPr bwMode="auto">
            <a:xfrm>
              <a:off x="3909" y="2836"/>
              <a:ext cx="1" cy="98"/>
            </a:xfrm>
            <a:custGeom>
              <a:avLst/>
              <a:gdLst>
                <a:gd name="T0" fmla="*/ 0 w 1"/>
                <a:gd name="T1" fmla="*/ 80 h 80"/>
                <a:gd name="T2" fmla="*/ 0 w 1"/>
                <a:gd name="T3" fmla="*/ 0 h 80"/>
                <a:gd name="T4" fmla="*/ 0 w 1"/>
                <a:gd name="T5" fmla="*/ 79 h 80"/>
                <a:gd name="T6" fmla="*/ 0 w 1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80"/>
                <a:gd name="T14" fmla="*/ 1 w 1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80">
                  <a:moveTo>
                    <a:pt x="0" y="80"/>
                  </a:moveTo>
                  <a:lnTo>
                    <a:pt x="0" y="0"/>
                  </a:lnTo>
                  <a:lnTo>
                    <a:pt x="0" y="79"/>
                  </a:lnTo>
                  <a:lnTo>
                    <a:pt x="0" y="8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2" name="Line 623"/>
            <p:cNvSpPr>
              <a:spLocks noChangeShapeType="1"/>
            </p:cNvSpPr>
            <p:nvPr/>
          </p:nvSpPr>
          <p:spPr bwMode="auto">
            <a:xfrm>
              <a:off x="3909" y="2786"/>
              <a:ext cx="2" cy="50"/>
            </a:xfrm>
            <a:prstGeom prst="line">
              <a:avLst/>
            </a:pr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373" name="Freeform 624"/>
            <p:cNvSpPr>
              <a:spLocks/>
            </p:cNvSpPr>
            <p:nvPr/>
          </p:nvSpPr>
          <p:spPr bwMode="auto">
            <a:xfrm>
              <a:off x="3878" y="2932"/>
              <a:ext cx="31" cy="14"/>
            </a:xfrm>
            <a:custGeom>
              <a:avLst/>
              <a:gdLst>
                <a:gd name="T0" fmla="*/ 26 w 26"/>
                <a:gd name="T1" fmla="*/ 0 h 11"/>
                <a:gd name="T2" fmla="*/ 0 w 26"/>
                <a:gd name="T3" fmla="*/ 10 h 11"/>
                <a:gd name="T4" fmla="*/ 0 w 26"/>
                <a:gd name="T5" fmla="*/ 11 h 11"/>
                <a:gd name="T6" fmla="*/ 0 60000 65536"/>
                <a:gd name="T7" fmla="*/ 0 60000 65536"/>
                <a:gd name="T8" fmla="*/ 0 60000 65536"/>
                <a:gd name="T9" fmla="*/ 0 w 26"/>
                <a:gd name="T10" fmla="*/ 0 h 11"/>
                <a:gd name="T11" fmla="*/ 26 w 26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11">
                  <a:moveTo>
                    <a:pt x="26" y="0"/>
                  </a:moveTo>
                  <a:lnTo>
                    <a:pt x="0" y="10"/>
                  </a:lnTo>
                  <a:lnTo>
                    <a:pt x="0" y="1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4" name="Freeform 625"/>
            <p:cNvSpPr>
              <a:spLocks/>
            </p:cNvSpPr>
            <p:nvPr/>
          </p:nvSpPr>
          <p:spPr bwMode="auto">
            <a:xfrm>
              <a:off x="3878" y="2945"/>
              <a:ext cx="64" cy="24"/>
            </a:xfrm>
            <a:custGeom>
              <a:avLst/>
              <a:gdLst>
                <a:gd name="T0" fmla="*/ 0 w 54"/>
                <a:gd name="T1" fmla="*/ 0 h 20"/>
                <a:gd name="T2" fmla="*/ 53 w 54"/>
                <a:gd name="T3" fmla="*/ 19 h 20"/>
                <a:gd name="T4" fmla="*/ 54 w 54"/>
                <a:gd name="T5" fmla="*/ 20 h 20"/>
                <a:gd name="T6" fmla="*/ 0 60000 65536"/>
                <a:gd name="T7" fmla="*/ 0 60000 65536"/>
                <a:gd name="T8" fmla="*/ 0 60000 65536"/>
                <a:gd name="T9" fmla="*/ 0 w 54"/>
                <a:gd name="T10" fmla="*/ 0 h 20"/>
                <a:gd name="T11" fmla="*/ 54 w 54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20">
                  <a:moveTo>
                    <a:pt x="0" y="0"/>
                  </a:moveTo>
                  <a:lnTo>
                    <a:pt x="53" y="19"/>
                  </a:lnTo>
                  <a:lnTo>
                    <a:pt x="54" y="2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5" name="Freeform 626"/>
            <p:cNvSpPr>
              <a:spLocks/>
            </p:cNvSpPr>
            <p:nvPr/>
          </p:nvSpPr>
          <p:spPr bwMode="auto">
            <a:xfrm>
              <a:off x="3909" y="2969"/>
              <a:ext cx="33" cy="12"/>
            </a:xfrm>
            <a:custGeom>
              <a:avLst/>
              <a:gdLst>
                <a:gd name="T0" fmla="*/ 28 w 28"/>
                <a:gd name="T1" fmla="*/ 0 h 10"/>
                <a:gd name="T2" fmla="*/ 0 w 28"/>
                <a:gd name="T3" fmla="*/ 10 h 10"/>
                <a:gd name="T4" fmla="*/ 0 w 28"/>
                <a:gd name="T5" fmla="*/ 10 h 10"/>
                <a:gd name="T6" fmla="*/ 0 60000 65536"/>
                <a:gd name="T7" fmla="*/ 0 60000 65536"/>
                <a:gd name="T8" fmla="*/ 0 60000 65536"/>
                <a:gd name="T9" fmla="*/ 0 w 28"/>
                <a:gd name="T10" fmla="*/ 0 h 10"/>
                <a:gd name="T11" fmla="*/ 28 w 2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0">
                  <a:moveTo>
                    <a:pt x="28" y="0"/>
                  </a:moveTo>
                  <a:lnTo>
                    <a:pt x="0" y="1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6" name="Freeform 627"/>
            <p:cNvSpPr>
              <a:spLocks/>
            </p:cNvSpPr>
            <p:nvPr/>
          </p:nvSpPr>
          <p:spPr bwMode="auto">
            <a:xfrm>
              <a:off x="3909" y="2981"/>
              <a:ext cx="1" cy="160"/>
            </a:xfrm>
            <a:custGeom>
              <a:avLst/>
              <a:gdLst>
                <a:gd name="T0" fmla="*/ 0 w 1"/>
                <a:gd name="T1" fmla="*/ 0 h 130"/>
                <a:gd name="T2" fmla="*/ 0 w 1"/>
                <a:gd name="T3" fmla="*/ 129 h 130"/>
                <a:gd name="T4" fmla="*/ 0 w 1"/>
                <a:gd name="T5" fmla="*/ 130 h 130"/>
                <a:gd name="T6" fmla="*/ 0 60000 65536"/>
                <a:gd name="T7" fmla="*/ 0 60000 65536"/>
                <a:gd name="T8" fmla="*/ 0 60000 65536"/>
                <a:gd name="T9" fmla="*/ 0 w 1"/>
                <a:gd name="T10" fmla="*/ 0 h 130"/>
                <a:gd name="T11" fmla="*/ 1 w 1"/>
                <a:gd name="T12" fmla="*/ 130 h 1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30">
                  <a:moveTo>
                    <a:pt x="0" y="0"/>
                  </a:moveTo>
                  <a:lnTo>
                    <a:pt x="0" y="129"/>
                  </a:lnTo>
                  <a:lnTo>
                    <a:pt x="0" y="13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7" name="Freeform 628"/>
            <p:cNvSpPr>
              <a:spLocks/>
            </p:cNvSpPr>
            <p:nvPr/>
          </p:nvSpPr>
          <p:spPr bwMode="auto">
            <a:xfrm>
              <a:off x="4495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8" name="Freeform 629"/>
            <p:cNvSpPr>
              <a:spLocks/>
            </p:cNvSpPr>
            <p:nvPr/>
          </p:nvSpPr>
          <p:spPr bwMode="auto">
            <a:xfrm>
              <a:off x="4541" y="1706"/>
              <a:ext cx="12" cy="12"/>
            </a:xfrm>
            <a:custGeom>
              <a:avLst/>
              <a:gdLst>
                <a:gd name="T0" fmla="*/ 0 w 10"/>
                <a:gd name="T1" fmla="*/ 10 h 10"/>
                <a:gd name="T2" fmla="*/ 9 w 10"/>
                <a:gd name="T3" fmla="*/ 0 h 10"/>
                <a:gd name="T4" fmla="*/ 10 w 10"/>
                <a:gd name="T5" fmla="*/ 0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0" y="10"/>
                  </a:move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79" name="Freeform 630"/>
            <p:cNvSpPr>
              <a:spLocks/>
            </p:cNvSpPr>
            <p:nvPr/>
          </p:nvSpPr>
          <p:spPr bwMode="auto">
            <a:xfrm>
              <a:off x="4552" y="1706"/>
              <a:ext cx="11" cy="24"/>
            </a:xfrm>
            <a:custGeom>
              <a:avLst/>
              <a:gdLst>
                <a:gd name="T0" fmla="*/ 0 w 9"/>
                <a:gd name="T1" fmla="*/ 0 h 20"/>
                <a:gd name="T2" fmla="*/ 9 w 9"/>
                <a:gd name="T3" fmla="*/ 20 h 20"/>
                <a:gd name="T4" fmla="*/ 9 w 9"/>
                <a:gd name="T5" fmla="*/ 20 h 20"/>
                <a:gd name="T6" fmla="*/ 0 60000 65536"/>
                <a:gd name="T7" fmla="*/ 0 60000 65536"/>
                <a:gd name="T8" fmla="*/ 0 60000 65536"/>
                <a:gd name="T9" fmla="*/ 0 w 9"/>
                <a:gd name="T10" fmla="*/ 0 h 20"/>
                <a:gd name="T11" fmla="*/ 9 w 9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0">
                  <a:moveTo>
                    <a:pt x="0" y="0"/>
                  </a:moveTo>
                  <a:lnTo>
                    <a:pt x="9" y="2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0" name="Freeform 631"/>
            <p:cNvSpPr>
              <a:spLocks/>
            </p:cNvSpPr>
            <p:nvPr/>
          </p:nvSpPr>
          <p:spPr bwMode="auto">
            <a:xfrm>
              <a:off x="4604" y="2814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1" name="Freeform 632"/>
            <p:cNvSpPr>
              <a:spLocks/>
            </p:cNvSpPr>
            <p:nvPr/>
          </p:nvSpPr>
          <p:spPr bwMode="auto">
            <a:xfrm>
              <a:off x="4604" y="3087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2" name="Freeform 633"/>
            <p:cNvSpPr>
              <a:spLocks/>
            </p:cNvSpPr>
            <p:nvPr/>
          </p:nvSpPr>
          <p:spPr bwMode="auto">
            <a:xfrm>
              <a:off x="4603" y="3106"/>
              <a:ext cx="310" cy="1"/>
            </a:xfrm>
            <a:custGeom>
              <a:avLst/>
              <a:gdLst>
                <a:gd name="T0" fmla="*/ 264 w 264"/>
                <a:gd name="T1" fmla="*/ 0 h 1"/>
                <a:gd name="T2" fmla="*/ 1 w 264"/>
                <a:gd name="T3" fmla="*/ 0 h 1"/>
                <a:gd name="T4" fmla="*/ 0 w 264"/>
                <a:gd name="T5" fmla="*/ 0 h 1"/>
                <a:gd name="T6" fmla="*/ 0 60000 65536"/>
                <a:gd name="T7" fmla="*/ 0 60000 65536"/>
                <a:gd name="T8" fmla="*/ 0 60000 65536"/>
                <a:gd name="T9" fmla="*/ 0 w 264"/>
                <a:gd name="T10" fmla="*/ 0 h 1"/>
                <a:gd name="T11" fmla="*/ 264 w 26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4" h="1">
                  <a:moveTo>
                    <a:pt x="264" y="0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3" name="Freeform 634"/>
            <p:cNvSpPr>
              <a:spLocks/>
            </p:cNvSpPr>
            <p:nvPr/>
          </p:nvSpPr>
          <p:spPr bwMode="auto">
            <a:xfrm>
              <a:off x="4604" y="2831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4" name="Freeform 635"/>
            <p:cNvSpPr>
              <a:spLocks/>
            </p:cNvSpPr>
            <p:nvPr/>
          </p:nvSpPr>
          <p:spPr bwMode="auto">
            <a:xfrm>
              <a:off x="4185" y="2814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5" name="Freeform 636"/>
            <p:cNvSpPr>
              <a:spLocks/>
            </p:cNvSpPr>
            <p:nvPr/>
          </p:nvSpPr>
          <p:spPr bwMode="auto">
            <a:xfrm>
              <a:off x="4185" y="2831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6" name="Freeform 637"/>
            <p:cNvSpPr>
              <a:spLocks/>
            </p:cNvSpPr>
            <p:nvPr/>
          </p:nvSpPr>
          <p:spPr bwMode="auto">
            <a:xfrm>
              <a:off x="4185" y="3106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7" name="Freeform 638"/>
            <p:cNvSpPr>
              <a:spLocks/>
            </p:cNvSpPr>
            <p:nvPr/>
          </p:nvSpPr>
          <p:spPr bwMode="auto">
            <a:xfrm>
              <a:off x="4185" y="3087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8" name="Freeform 639"/>
            <p:cNvSpPr>
              <a:spLocks/>
            </p:cNvSpPr>
            <p:nvPr/>
          </p:nvSpPr>
          <p:spPr bwMode="auto">
            <a:xfrm>
              <a:off x="5426" y="3110"/>
              <a:ext cx="180" cy="1"/>
            </a:xfrm>
            <a:custGeom>
              <a:avLst/>
              <a:gdLst>
                <a:gd name="T0" fmla="*/ 0 w 153"/>
                <a:gd name="T1" fmla="*/ 0 h 1"/>
                <a:gd name="T2" fmla="*/ 153 w 153"/>
                <a:gd name="T3" fmla="*/ 0 h 1"/>
                <a:gd name="T4" fmla="*/ 2 w 153"/>
                <a:gd name="T5" fmla="*/ 0 h 1"/>
                <a:gd name="T6" fmla="*/ 0 w 15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"/>
                <a:gd name="T14" fmla="*/ 153 w 15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">
                  <a:moveTo>
                    <a:pt x="0" y="0"/>
                  </a:moveTo>
                  <a:lnTo>
                    <a:pt x="153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89" name="Freeform 640"/>
            <p:cNvSpPr>
              <a:spLocks/>
            </p:cNvSpPr>
            <p:nvPr/>
          </p:nvSpPr>
          <p:spPr bwMode="auto">
            <a:xfrm>
              <a:off x="5426" y="3093"/>
              <a:ext cx="181" cy="1"/>
            </a:xfrm>
            <a:custGeom>
              <a:avLst/>
              <a:gdLst>
                <a:gd name="T0" fmla="*/ 0 w 154"/>
                <a:gd name="T1" fmla="*/ 0 h 1"/>
                <a:gd name="T2" fmla="*/ 154 w 154"/>
                <a:gd name="T3" fmla="*/ 0 h 1"/>
                <a:gd name="T4" fmla="*/ 2 w 154"/>
                <a:gd name="T5" fmla="*/ 0 h 1"/>
                <a:gd name="T6" fmla="*/ 0 w 15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"/>
                <a:gd name="T14" fmla="*/ 154 w 15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">
                  <a:moveTo>
                    <a:pt x="0" y="0"/>
                  </a:moveTo>
                  <a:lnTo>
                    <a:pt x="15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0" name="Freeform 641"/>
            <p:cNvSpPr>
              <a:spLocks/>
            </p:cNvSpPr>
            <p:nvPr/>
          </p:nvSpPr>
          <p:spPr bwMode="auto">
            <a:xfrm>
              <a:off x="5426" y="2817"/>
              <a:ext cx="180" cy="2"/>
            </a:xfrm>
            <a:custGeom>
              <a:avLst/>
              <a:gdLst>
                <a:gd name="T0" fmla="*/ 0 w 153"/>
                <a:gd name="T1" fmla="*/ 0 h 2"/>
                <a:gd name="T2" fmla="*/ 153 w 153"/>
                <a:gd name="T3" fmla="*/ 0 h 2"/>
                <a:gd name="T4" fmla="*/ 2 w 153"/>
                <a:gd name="T5" fmla="*/ 0 h 2"/>
                <a:gd name="T6" fmla="*/ 0 w 15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"/>
                <a:gd name="T14" fmla="*/ 153 w 15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">
                  <a:moveTo>
                    <a:pt x="0" y="0"/>
                  </a:moveTo>
                  <a:lnTo>
                    <a:pt x="153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1" name="Freeform 642"/>
            <p:cNvSpPr>
              <a:spLocks/>
            </p:cNvSpPr>
            <p:nvPr/>
          </p:nvSpPr>
          <p:spPr bwMode="auto">
            <a:xfrm>
              <a:off x="5426" y="2837"/>
              <a:ext cx="180" cy="1"/>
            </a:xfrm>
            <a:custGeom>
              <a:avLst/>
              <a:gdLst>
                <a:gd name="T0" fmla="*/ 0 w 153"/>
                <a:gd name="T1" fmla="*/ 0 h 1"/>
                <a:gd name="T2" fmla="*/ 153 w 153"/>
                <a:gd name="T3" fmla="*/ 0 h 1"/>
                <a:gd name="T4" fmla="*/ 2 w 153"/>
                <a:gd name="T5" fmla="*/ 0 h 1"/>
                <a:gd name="T6" fmla="*/ 0 w 15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"/>
                <a:gd name="T14" fmla="*/ 153 w 15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">
                  <a:moveTo>
                    <a:pt x="0" y="0"/>
                  </a:moveTo>
                  <a:lnTo>
                    <a:pt x="153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2" name="Freeform 643"/>
            <p:cNvSpPr>
              <a:spLocks/>
            </p:cNvSpPr>
            <p:nvPr/>
          </p:nvSpPr>
          <p:spPr bwMode="auto">
            <a:xfrm>
              <a:off x="3909" y="3105"/>
              <a:ext cx="181" cy="1"/>
            </a:xfrm>
            <a:custGeom>
              <a:avLst/>
              <a:gdLst>
                <a:gd name="T0" fmla="*/ 154 w 154"/>
                <a:gd name="T1" fmla="*/ 0 h 1"/>
                <a:gd name="T2" fmla="*/ 0 w 154"/>
                <a:gd name="T3" fmla="*/ 0 h 1"/>
                <a:gd name="T4" fmla="*/ 153 w 154"/>
                <a:gd name="T5" fmla="*/ 0 h 1"/>
                <a:gd name="T6" fmla="*/ 154 w 15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"/>
                <a:gd name="T14" fmla="*/ 154 w 15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">
                  <a:moveTo>
                    <a:pt x="154" y="0"/>
                  </a:moveTo>
                  <a:lnTo>
                    <a:pt x="0" y="0"/>
                  </a:lnTo>
                  <a:lnTo>
                    <a:pt x="153" y="0"/>
                  </a:lnTo>
                  <a:lnTo>
                    <a:pt x="154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3" name="Freeform 644"/>
            <p:cNvSpPr>
              <a:spLocks/>
            </p:cNvSpPr>
            <p:nvPr/>
          </p:nvSpPr>
          <p:spPr bwMode="auto">
            <a:xfrm>
              <a:off x="3908" y="3087"/>
              <a:ext cx="182" cy="1"/>
            </a:xfrm>
            <a:custGeom>
              <a:avLst/>
              <a:gdLst>
                <a:gd name="T0" fmla="*/ 155 w 155"/>
                <a:gd name="T1" fmla="*/ 0 h 1"/>
                <a:gd name="T2" fmla="*/ 0 w 155"/>
                <a:gd name="T3" fmla="*/ 0 h 1"/>
                <a:gd name="T4" fmla="*/ 154 w 155"/>
                <a:gd name="T5" fmla="*/ 0 h 1"/>
                <a:gd name="T6" fmla="*/ 155 w 15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1"/>
                <a:gd name="T14" fmla="*/ 155 w 15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1">
                  <a:moveTo>
                    <a:pt x="155" y="0"/>
                  </a:moveTo>
                  <a:lnTo>
                    <a:pt x="0" y="0"/>
                  </a:lnTo>
                  <a:lnTo>
                    <a:pt x="154" y="0"/>
                  </a:lnTo>
                  <a:lnTo>
                    <a:pt x="155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4" name="Freeform 645"/>
            <p:cNvSpPr>
              <a:spLocks/>
            </p:cNvSpPr>
            <p:nvPr/>
          </p:nvSpPr>
          <p:spPr bwMode="auto">
            <a:xfrm>
              <a:off x="3909" y="2812"/>
              <a:ext cx="181" cy="2"/>
            </a:xfrm>
            <a:custGeom>
              <a:avLst/>
              <a:gdLst>
                <a:gd name="T0" fmla="*/ 154 w 154"/>
                <a:gd name="T1" fmla="*/ 0 h 2"/>
                <a:gd name="T2" fmla="*/ 0 w 154"/>
                <a:gd name="T3" fmla="*/ 0 h 2"/>
                <a:gd name="T4" fmla="*/ 153 w 154"/>
                <a:gd name="T5" fmla="*/ 0 h 2"/>
                <a:gd name="T6" fmla="*/ 154 w 15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2"/>
                <a:gd name="T14" fmla="*/ 154 w 15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2">
                  <a:moveTo>
                    <a:pt x="154" y="0"/>
                  </a:moveTo>
                  <a:lnTo>
                    <a:pt x="0" y="0"/>
                  </a:lnTo>
                  <a:lnTo>
                    <a:pt x="153" y="0"/>
                  </a:lnTo>
                  <a:lnTo>
                    <a:pt x="154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5" name="Freeform 646"/>
            <p:cNvSpPr>
              <a:spLocks/>
            </p:cNvSpPr>
            <p:nvPr/>
          </p:nvSpPr>
          <p:spPr bwMode="auto">
            <a:xfrm>
              <a:off x="3909" y="2831"/>
              <a:ext cx="181" cy="1"/>
            </a:xfrm>
            <a:custGeom>
              <a:avLst/>
              <a:gdLst>
                <a:gd name="T0" fmla="*/ 154 w 154"/>
                <a:gd name="T1" fmla="*/ 0 h 1"/>
                <a:gd name="T2" fmla="*/ 0 w 154"/>
                <a:gd name="T3" fmla="*/ 0 h 1"/>
                <a:gd name="T4" fmla="*/ 153 w 154"/>
                <a:gd name="T5" fmla="*/ 0 h 1"/>
                <a:gd name="T6" fmla="*/ 154 w 15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"/>
                <a:gd name="T14" fmla="*/ 154 w 15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">
                  <a:moveTo>
                    <a:pt x="154" y="0"/>
                  </a:moveTo>
                  <a:lnTo>
                    <a:pt x="0" y="0"/>
                  </a:lnTo>
                  <a:lnTo>
                    <a:pt x="153" y="0"/>
                  </a:lnTo>
                  <a:lnTo>
                    <a:pt x="154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6" name="Freeform 647"/>
            <p:cNvSpPr>
              <a:spLocks/>
            </p:cNvSpPr>
            <p:nvPr/>
          </p:nvSpPr>
          <p:spPr bwMode="auto">
            <a:xfrm>
              <a:off x="5008" y="2814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7" name="Freeform 648"/>
            <p:cNvSpPr>
              <a:spLocks/>
            </p:cNvSpPr>
            <p:nvPr/>
          </p:nvSpPr>
          <p:spPr bwMode="auto">
            <a:xfrm>
              <a:off x="5008" y="3087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8" name="Freeform 649"/>
            <p:cNvSpPr>
              <a:spLocks/>
            </p:cNvSpPr>
            <p:nvPr/>
          </p:nvSpPr>
          <p:spPr bwMode="auto">
            <a:xfrm>
              <a:off x="5008" y="3106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399" name="Freeform 650"/>
            <p:cNvSpPr>
              <a:spLocks/>
            </p:cNvSpPr>
            <p:nvPr/>
          </p:nvSpPr>
          <p:spPr bwMode="auto">
            <a:xfrm>
              <a:off x="5008" y="2831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0" name="Freeform 651"/>
            <p:cNvSpPr>
              <a:spLocks/>
            </p:cNvSpPr>
            <p:nvPr/>
          </p:nvSpPr>
          <p:spPr bwMode="auto">
            <a:xfrm>
              <a:off x="4913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1" name="Freeform 652"/>
            <p:cNvSpPr>
              <a:spLocks/>
            </p:cNvSpPr>
            <p:nvPr/>
          </p:nvSpPr>
          <p:spPr bwMode="auto">
            <a:xfrm>
              <a:off x="4930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2" name="Freeform 653"/>
            <p:cNvSpPr>
              <a:spLocks/>
            </p:cNvSpPr>
            <p:nvPr/>
          </p:nvSpPr>
          <p:spPr bwMode="auto">
            <a:xfrm>
              <a:off x="4991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3" name="Freeform 654"/>
            <p:cNvSpPr>
              <a:spLocks/>
            </p:cNvSpPr>
            <p:nvPr/>
          </p:nvSpPr>
          <p:spPr bwMode="auto">
            <a:xfrm>
              <a:off x="5008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4" name="Freeform 655"/>
            <p:cNvSpPr>
              <a:spLocks/>
            </p:cNvSpPr>
            <p:nvPr/>
          </p:nvSpPr>
          <p:spPr bwMode="auto">
            <a:xfrm>
              <a:off x="4976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5" name="Freeform 656"/>
            <p:cNvSpPr>
              <a:spLocks/>
            </p:cNvSpPr>
            <p:nvPr/>
          </p:nvSpPr>
          <p:spPr bwMode="auto">
            <a:xfrm>
              <a:off x="4898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40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6" name="Freeform 657"/>
            <p:cNvSpPr>
              <a:spLocks/>
            </p:cNvSpPr>
            <p:nvPr/>
          </p:nvSpPr>
          <p:spPr bwMode="auto">
            <a:xfrm>
              <a:off x="4945" y="3385"/>
              <a:ext cx="9" cy="13"/>
            </a:xfrm>
            <a:custGeom>
              <a:avLst/>
              <a:gdLst>
                <a:gd name="T0" fmla="*/ 0 w 8"/>
                <a:gd name="T1" fmla="*/ 10 h 10"/>
                <a:gd name="T2" fmla="*/ 8 w 8"/>
                <a:gd name="T3" fmla="*/ 0 h 10"/>
                <a:gd name="T4" fmla="*/ 8 w 8"/>
                <a:gd name="T5" fmla="*/ 0 h 10"/>
                <a:gd name="T6" fmla="*/ 0 60000 65536"/>
                <a:gd name="T7" fmla="*/ 0 60000 65536"/>
                <a:gd name="T8" fmla="*/ 0 60000 65536"/>
                <a:gd name="T9" fmla="*/ 0 w 8"/>
                <a:gd name="T10" fmla="*/ 0 h 10"/>
                <a:gd name="T11" fmla="*/ 8 w 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0">
                  <a:moveTo>
                    <a:pt x="0" y="10"/>
                  </a:move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7" name="Freeform 658"/>
            <p:cNvSpPr>
              <a:spLocks/>
            </p:cNvSpPr>
            <p:nvPr/>
          </p:nvSpPr>
          <p:spPr bwMode="auto">
            <a:xfrm>
              <a:off x="4954" y="3385"/>
              <a:ext cx="12" cy="26"/>
            </a:xfrm>
            <a:custGeom>
              <a:avLst/>
              <a:gdLst>
                <a:gd name="T0" fmla="*/ 0 w 10"/>
                <a:gd name="T1" fmla="*/ 0 h 21"/>
                <a:gd name="T2" fmla="*/ 10 w 10"/>
                <a:gd name="T3" fmla="*/ 20 h 21"/>
                <a:gd name="T4" fmla="*/ 10 w 10"/>
                <a:gd name="T5" fmla="*/ 21 h 21"/>
                <a:gd name="T6" fmla="*/ 0 60000 65536"/>
                <a:gd name="T7" fmla="*/ 0 60000 65536"/>
                <a:gd name="T8" fmla="*/ 0 60000 65536"/>
                <a:gd name="T9" fmla="*/ 0 w 10"/>
                <a:gd name="T10" fmla="*/ 0 h 21"/>
                <a:gd name="T11" fmla="*/ 10 w 10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1">
                  <a:moveTo>
                    <a:pt x="0" y="0"/>
                  </a:moveTo>
                  <a:lnTo>
                    <a:pt x="10" y="20"/>
                  </a:lnTo>
                  <a:lnTo>
                    <a:pt x="10" y="2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8" name="Freeform 659"/>
            <p:cNvSpPr>
              <a:spLocks/>
            </p:cNvSpPr>
            <p:nvPr/>
          </p:nvSpPr>
          <p:spPr bwMode="auto">
            <a:xfrm>
              <a:off x="4966" y="3396"/>
              <a:ext cx="10" cy="14"/>
            </a:xfrm>
            <a:custGeom>
              <a:avLst/>
              <a:gdLst>
                <a:gd name="T0" fmla="*/ 0 w 8"/>
                <a:gd name="T1" fmla="*/ 11 h 11"/>
                <a:gd name="T2" fmla="*/ 8 w 8"/>
                <a:gd name="T3" fmla="*/ 1 h 11"/>
                <a:gd name="T4" fmla="*/ 8 w 8"/>
                <a:gd name="T5" fmla="*/ 0 h 11"/>
                <a:gd name="T6" fmla="*/ 0 60000 65536"/>
                <a:gd name="T7" fmla="*/ 0 60000 65536"/>
                <a:gd name="T8" fmla="*/ 0 60000 65536"/>
                <a:gd name="T9" fmla="*/ 0 w 8"/>
                <a:gd name="T10" fmla="*/ 0 h 11"/>
                <a:gd name="T11" fmla="*/ 8 w 8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1">
                  <a:moveTo>
                    <a:pt x="0" y="11"/>
                  </a:move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09" name="Freeform 660"/>
            <p:cNvSpPr>
              <a:spLocks/>
            </p:cNvSpPr>
            <p:nvPr/>
          </p:nvSpPr>
          <p:spPr bwMode="auto">
            <a:xfrm>
              <a:off x="5332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0" name="Freeform 661"/>
            <p:cNvSpPr>
              <a:spLocks/>
            </p:cNvSpPr>
            <p:nvPr/>
          </p:nvSpPr>
          <p:spPr bwMode="auto">
            <a:xfrm>
              <a:off x="5346" y="2558"/>
              <a:ext cx="2" cy="840"/>
            </a:xfrm>
            <a:custGeom>
              <a:avLst/>
              <a:gdLst>
                <a:gd name="T0" fmla="*/ 0 w 2"/>
                <a:gd name="T1" fmla="*/ 0 h 686"/>
                <a:gd name="T2" fmla="*/ 0 w 2"/>
                <a:gd name="T3" fmla="*/ 686 h 686"/>
                <a:gd name="T4" fmla="*/ 0 w 2"/>
                <a:gd name="T5" fmla="*/ 686 h 686"/>
                <a:gd name="T6" fmla="*/ 0 60000 65536"/>
                <a:gd name="T7" fmla="*/ 0 60000 65536"/>
                <a:gd name="T8" fmla="*/ 0 60000 65536"/>
                <a:gd name="T9" fmla="*/ 0 w 2"/>
                <a:gd name="T10" fmla="*/ 0 h 686"/>
                <a:gd name="T11" fmla="*/ 2 w 2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1" name="Freeform 662"/>
            <p:cNvSpPr>
              <a:spLocks/>
            </p:cNvSpPr>
            <p:nvPr/>
          </p:nvSpPr>
          <p:spPr bwMode="auto">
            <a:xfrm>
              <a:off x="5410" y="2558"/>
              <a:ext cx="2" cy="840"/>
            </a:xfrm>
            <a:custGeom>
              <a:avLst/>
              <a:gdLst>
                <a:gd name="T0" fmla="*/ 0 w 2"/>
                <a:gd name="T1" fmla="*/ 0 h 686"/>
                <a:gd name="T2" fmla="*/ 0 w 2"/>
                <a:gd name="T3" fmla="*/ 686 h 686"/>
                <a:gd name="T4" fmla="*/ 0 w 2"/>
                <a:gd name="T5" fmla="*/ 686 h 686"/>
                <a:gd name="T6" fmla="*/ 0 60000 65536"/>
                <a:gd name="T7" fmla="*/ 0 60000 65536"/>
                <a:gd name="T8" fmla="*/ 0 60000 65536"/>
                <a:gd name="T9" fmla="*/ 0 w 2"/>
                <a:gd name="T10" fmla="*/ 0 h 686"/>
                <a:gd name="T11" fmla="*/ 2 w 2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2" name="Freeform 663"/>
            <p:cNvSpPr>
              <a:spLocks/>
            </p:cNvSpPr>
            <p:nvPr/>
          </p:nvSpPr>
          <p:spPr bwMode="auto">
            <a:xfrm>
              <a:off x="5425" y="2558"/>
              <a:ext cx="1" cy="840"/>
            </a:xfrm>
            <a:custGeom>
              <a:avLst/>
              <a:gdLst>
                <a:gd name="T0" fmla="*/ 0 w 1"/>
                <a:gd name="T1" fmla="*/ 0 h 686"/>
                <a:gd name="T2" fmla="*/ 0 w 1"/>
                <a:gd name="T3" fmla="*/ 686 h 686"/>
                <a:gd name="T4" fmla="*/ 0 w 1"/>
                <a:gd name="T5" fmla="*/ 686 h 686"/>
                <a:gd name="T6" fmla="*/ 0 60000 65536"/>
                <a:gd name="T7" fmla="*/ 0 60000 65536"/>
                <a:gd name="T8" fmla="*/ 0 60000 65536"/>
                <a:gd name="T9" fmla="*/ 0 w 1"/>
                <a:gd name="T10" fmla="*/ 0 h 686"/>
                <a:gd name="T11" fmla="*/ 1 w 1"/>
                <a:gd name="T12" fmla="*/ 686 h 6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6">
                  <a:moveTo>
                    <a:pt x="0" y="0"/>
                  </a:moveTo>
                  <a:lnTo>
                    <a:pt x="0" y="686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3" name="Freeform 664"/>
            <p:cNvSpPr>
              <a:spLocks/>
            </p:cNvSpPr>
            <p:nvPr/>
          </p:nvSpPr>
          <p:spPr bwMode="auto">
            <a:xfrm>
              <a:off x="5395" y="339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8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8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4" name="Freeform 665"/>
            <p:cNvSpPr>
              <a:spLocks/>
            </p:cNvSpPr>
            <p:nvPr/>
          </p:nvSpPr>
          <p:spPr bwMode="auto">
            <a:xfrm>
              <a:off x="5316" y="3398"/>
              <a:ext cx="48" cy="1"/>
            </a:xfrm>
            <a:custGeom>
              <a:avLst/>
              <a:gdLst>
                <a:gd name="T0" fmla="*/ 0 w 41"/>
                <a:gd name="T1" fmla="*/ 0 h 1"/>
                <a:gd name="T2" fmla="*/ 41 w 41"/>
                <a:gd name="T3" fmla="*/ 0 h 1"/>
                <a:gd name="T4" fmla="*/ 41 w 41"/>
                <a:gd name="T5" fmla="*/ 0 h 1"/>
                <a:gd name="T6" fmla="*/ 0 60000 65536"/>
                <a:gd name="T7" fmla="*/ 0 60000 65536"/>
                <a:gd name="T8" fmla="*/ 0 60000 65536"/>
                <a:gd name="T9" fmla="*/ 0 w 41"/>
                <a:gd name="T10" fmla="*/ 0 h 1"/>
                <a:gd name="T11" fmla="*/ 41 w 4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5" name="Freeform 666"/>
            <p:cNvSpPr>
              <a:spLocks/>
            </p:cNvSpPr>
            <p:nvPr/>
          </p:nvSpPr>
          <p:spPr bwMode="auto">
            <a:xfrm>
              <a:off x="5364" y="3385"/>
              <a:ext cx="11" cy="13"/>
            </a:xfrm>
            <a:custGeom>
              <a:avLst/>
              <a:gdLst>
                <a:gd name="T0" fmla="*/ 0 w 9"/>
                <a:gd name="T1" fmla="*/ 10 h 10"/>
                <a:gd name="T2" fmla="*/ 8 w 9"/>
                <a:gd name="T3" fmla="*/ 0 h 10"/>
                <a:gd name="T4" fmla="*/ 9 w 9"/>
                <a:gd name="T5" fmla="*/ 0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0" y="10"/>
                  </a:moveTo>
                  <a:lnTo>
                    <a:pt x="8" y="0"/>
                  </a:lnTo>
                  <a:lnTo>
                    <a:pt x="9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6" name="Freeform 667"/>
            <p:cNvSpPr>
              <a:spLocks/>
            </p:cNvSpPr>
            <p:nvPr/>
          </p:nvSpPr>
          <p:spPr bwMode="auto">
            <a:xfrm>
              <a:off x="5374" y="3385"/>
              <a:ext cx="12" cy="26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0 h 21"/>
                <a:gd name="T4" fmla="*/ 10 w 10"/>
                <a:gd name="T5" fmla="*/ 21 h 21"/>
                <a:gd name="T6" fmla="*/ 0 60000 65536"/>
                <a:gd name="T7" fmla="*/ 0 60000 65536"/>
                <a:gd name="T8" fmla="*/ 0 60000 65536"/>
                <a:gd name="T9" fmla="*/ 0 w 10"/>
                <a:gd name="T10" fmla="*/ 0 h 21"/>
                <a:gd name="T11" fmla="*/ 10 w 10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1">
                  <a:moveTo>
                    <a:pt x="0" y="0"/>
                  </a:moveTo>
                  <a:lnTo>
                    <a:pt x="8" y="20"/>
                  </a:lnTo>
                  <a:lnTo>
                    <a:pt x="10" y="21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7" name="Freeform 668"/>
            <p:cNvSpPr>
              <a:spLocks/>
            </p:cNvSpPr>
            <p:nvPr/>
          </p:nvSpPr>
          <p:spPr bwMode="auto">
            <a:xfrm>
              <a:off x="5383" y="3396"/>
              <a:ext cx="12" cy="14"/>
            </a:xfrm>
            <a:custGeom>
              <a:avLst/>
              <a:gdLst>
                <a:gd name="T0" fmla="*/ 0 w 10"/>
                <a:gd name="T1" fmla="*/ 11 h 11"/>
                <a:gd name="T2" fmla="*/ 9 w 10"/>
                <a:gd name="T3" fmla="*/ 1 h 11"/>
                <a:gd name="T4" fmla="*/ 10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0" y="11"/>
                  </a:moveTo>
                  <a:lnTo>
                    <a:pt x="9" y="1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8" name="Freeform 669"/>
            <p:cNvSpPr>
              <a:spLocks/>
            </p:cNvSpPr>
            <p:nvPr/>
          </p:nvSpPr>
          <p:spPr bwMode="auto">
            <a:xfrm>
              <a:off x="4604" y="2247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19" name="Freeform 670"/>
            <p:cNvSpPr>
              <a:spLocks/>
            </p:cNvSpPr>
            <p:nvPr/>
          </p:nvSpPr>
          <p:spPr bwMode="auto">
            <a:xfrm>
              <a:off x="4603" y="2265"/>
              <a:ext cx="310" cy="2"/>
            </a:xfrm>
            <a:custGeom>
              <a:avLst/>
              <a:gdLst>
                <a:gd name="T0" fmla="*/ 264 w 264"/>
                <a:gd name="T1" fmla="*/ 0 h 2"/>
                <a:gd name="T2" fmla="*/ 1 w 264"/>
                <a:gd name="T3" fmla="*/ 0 h 2"/>
                <a:gd name="T4" fmla="*/ 0 w 264"/>
                <a:gd name="T5" fmla="*/ 0 h 2"/>
                <a:gd name="T6" fmla="*/ 0 60000 65536"/>
                <a:gd name="T7" fmla="*/ 0 60000 65536"/>
                <a:gd name="T8" fmla="*/ 0 60000 65536"/>
                <a:gd name="T9" fmla="*/ 0 w 264"/>
                <a:gd name="T10" fmla="*/ 0 h 2"/>
                <a:gd name="T11" fmla="*/ 264 w 264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4" h="2">
                  <a:moveTo>
                    <a:pt x="264" y="0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0" name="Freeform 671"/>
            <p:cNvSpPr>
              <a:spLocks/>
            </p:cNvSpPr>
            <p:nvPr/>
          </p:nvSpPr>
          <p:spPr bwMode="auto">
            <a:xfrm>
              <a:off x="4604" y="1973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1" name="Freeform 672"/>
            <p:cNvSpPr>
              <a:spLocks/>
            </p:cNvSpPr>
            <p:nvPr/>
          </p:nvSpPr>
          <p:spPr bwMode="auto">
            <a:xfrm>
              <a:off x="4604" y="1991"/>
              <a:ext cx="309" cy="1"/>
            </a:xfrm>
            <a:custGeom>
              <a:avLst/>
              <a:gdLst>
                <a:gd name="T0" fmla="*/ 0 w 263"/>
                <a:gd name="T1" fmla="*/ 0 h 1"/>
                <a:gd name="T2" fmla="*/ 263 w 263"/>
                <a:gd name="T3" fmla="*/ 0 h 1"/>
                <a:gd name="T4" fmla="*/ 263 w 263"/>
                <a:gd name="T5" fmla="*/ 0 h 1"/>
                <a:gd name="T6" fmla="*/ 0 60000 65536"/>
                <a:gd name="T7" fmla="*/ 0 60000 65536"/>
                <a:gd name="T8" fmla="*/ 0 60000 65536"/>
                <a:gd name="T9" fmla="*/ 0 w 263"/>
                <a:gd name="T10" fmla="*/ 0 h 1"/>
                <a:gd name="T11" fmla="*/ 263 w 26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3" h="1">
                  <a:moveTo>
                    <a:pt x="0" y="0"/>
                  </a:moveTo>
                  <a:lnTo>
                    <a:pt x="26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2" name="Freeform 673"/>
            <p:cNvSpPr>
              <a:spLocks/>
            </p:cNvSpPr>
            <p:nvPr/>
          </p:nvSpPr>
          <p:spPr bwMode="auto">
            <a:xfrm>
              <a:off x="4185" y="2265"/>
              <a:ext cx="325" cy="2"/>
            </a:xfrm>
            <a:custGeom>
              <a:avLst/>
              <a:gdLst>
                <a:gd name="T0" fmla="*/ 0 w 277"/>
                <a:gd name="T1" fmla="*/ 0 h 2"/>
                <a:gd name="T2" fmla="*/ 277 w 277"/>
                <a:gd name="T3" fmla="*/ 0 h 2"/>
                <a:gd name="T4" fmla="*/ 277 w 277"/>
                <a:gd name="T5" fmla="*/ 0 h 2"/>
                <a:gd name="T6" fmla="*/ 0 60000 65536"/>
                <a:gd name="T7" fmla="*/ 0 60000 65536"/>
                <a:gd name="T8" fmla="*/ 0 60000 65536"/>
                <a:gd name="T9" fmla="*/ 0 w 277"/>
                <a:gd name="T10" fmla="*/ 0 h 2"/>
                <a:gd name="T11" fmla="*/ 277 w 27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2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3" name="Freeform 674"/>
            <p:cNvSpPr>
              <a:spLocks/>
            </p:cNvSpPr>
            <p:nvPr/>
          </p:nvSpPr>
          <p:spPr bwMode="auto">
            <a:xfrm>
              <a:off x="4185" y="2247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4" name="Freeform 675"/>
            <p:cNvSpPr>
              <a:spLocks/>
            </p:cNvSpPr>
            <p:nvPr/>
          </p:nvSpPr>
          <p:spPr bwMode="auto">
            <a:xfrm>
              <a:off x="4185" y="1973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5" name="Freeform 676"/>
            <p:cNvSpPr>
              <a:spLocks/>
            </p:cNvSpPr>
            <p:nvPr/>
          </p:nvSpPr>
          <p:spPr bwMode="auto">
            <a:xfrm>
              <a:off x="4185" y="1991"/>
              <a:ext cx="325" cy="1"/>
            </a:xfrm>
            <a:custGeom>
              <a:avLst/>
              <a:gdLst>
                <a:gd name="T0" fmla="*/ 0 w 277"/>
                <a:gd name="T1" fmla="*/ 0 h 1"/>
                <a:gd name="T2" fmla="*/ 277 w 277"/>
                <a:gd name="T3" fmla="*/ 0 h 1"/>
                <a:gd name="T4" fmla="*/ 277 w 277"/>
                <a:gd name="T5" fmla="*/ 0 h 1"/>
                <a:gd name="T6" fmla="*/ 0 60000 65536"/>
                <a:gd name="T7" fmla="*/ 0 60000 65536"/>
                <a:gd name="T8" fmla="*/ 0 60000 65536"/>
                <a:gd name="T9" fmla="*/ 0 w 277"/>
                <a:gd name="T10" fmla="*/ 0 h 1"/>
                <a:gd name="T11" fmla="*/ 277 w 27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1">
                  <a:moveTo>
                    <a:pt x="0" y="0"/>
                  </a:moveTo>
                  <a:lnTo>
                    <a:pt x="277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6" name="Freeform 677"/>
            <p:cNvSpPr>
              <a:spLocks/>
            </p:cNvSpPr>
            <p:nvPr/>
          </p:nvSpPr>
          <p:spPr bwMode="auto">
            <a:xfrm>
              <a:off x="3912" y="2268"/>
              <a:ext cx="179" cy="1"/>
            </a:xfrm>
            <a:custGeom>
              <a:avLst/>
              <a:gdLst>
                <a:gd name="T0" fmla="*/ 152 w 152"/>
                <a:gd name="T1" fmla="*/ 0 h 1"/>
                <a:gd name="T2" fmla="*/ 0 w 152"/>
                <a:gd name="T3" fmla="*/ 0 h 1"/>
                <a:gd name="T4" fmla="*/ 152 w 152"/>
                <a:gd name="T5" fmla="*/ 0 h 1"/>
                <a:gd name="T6" fmla="*/ 152 w 15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"/>
                <a:gd name="T14" fmla="*/ 152 w 15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">
                  <a:moveTo>
                    <a:pt x="152" y="0"/>
                  </a:moveTo>
                  <a:lnTo>
                    <a:pt x="0" y="0"/>
                  </a:lnTo>
                  <a:lnTo>
                    <a:pt x="152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7" name="Freeform 678"/>
            <p:cNvSpPr>
              <a:spLocks/>
            </p:cNvSpPr>
            <p:nvPr/>
          </p:nvSpPr>
          <p:spPr bwMode="auto">
            <a:xfrm>
              <a:off x="3911" y="2251"/>
              <a:ext cx="180" cy="1"/>
            </a:xfrm>
            <a:custGeom>
              <a:avLst/>
              <a:gdLst>
                <a:gd name="T0" fmla="*/ 153 w 153"/>
                <a:gd name="T1" fmla="*/ 0 h 1"/>
                <a:gd name="T2" fmla="*/ 0 w 153"/>
                <a:gd name="T3" fmla="*/ 0 h 1"/>
                <a:gd name="T4" fmla="*/ 153 w 153"/>
                <a:gd name="T5" fmla="*/ 0 h 1"/>
                <a:gd name="T6" fmla="*/ 153 w 15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"/>
                <a:gd name="T14" fmla="*/ 153 w 15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">
                  <a:moveTo>
                    <a:pt x="153" y="0"/>
                  </a:moveTo>
                  <a:lnTo>
                    <a:pt x="0" y="0"/>
                  </a:lnTo>
                  <a:lnTo>
                    <a:pt x="153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8" name="Freeform 679"/>
            <p:cNvSpPr>
              <a:spLocks/>
            </p:cNvSpPr>
            <p:nvPr/>
          </p:nvSpPr>
          <p:spPr bwMode="auto">
            <a:xfrm>
              <a:off x="3912" y="1976"/>
              <a:ext cx="179" cy="2"/>
            </a:xfrm>
            <a:custGeom>
              <a:avLst/>
              <a:gdLst>
                <a:gd name="T0" fmla="*/ 152 w 152"/>
                <a:gd name="T1" fmla="*/ 0 h 2"/>
                <a:gd name="T2" fmla="*/ 0 w 152"/>
                <a:gd name="T3" fmla="*/ 0 h 2"/>
                <a:gd name="T4" fmla="*/ 152 w 152"/>
                <a:gd name="T5" fmla="*/ 0 h 2"/>
                <a:gd name="T6" fmla="*/ 152 w 15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2"/>
                <a:gd name="T14" fmla="*/ 152 w 15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2">
                  <a:moveTo>
                    <a:pt x="152" y="0"/>
                  </a:moveTo>
                  <a:lnTo>
                    <a:pt x="0" y="0"/>
                  </a:lnTo>
                  <a:lnTo>
                    <a:pt x="152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29" name="Freeform 680"/>
            <p:cNvSpPr>
              <a:spLocks/>
            </p:cNvSpPr>
            <p:nvPr/>
          </p:nvSpPr>
          <p:spPr bwMode="auto">
            <a:xfrm>
              <a:off x="3912" y="1995"/>
              <a:ext cx="179" cy="1"/>
            </a:xfrm>
            <a:custGeom>
              <a:avLst/>
              <a:gdLst>
                <a:gd name="T0" fmla="*/ 152 w 152"/>
                <a:gd name="T1" fmla="*/ 0 h 1"/>
                <a:gd name="T2" fmla="*/ 0 w 152"/>
                <a:gd name="T3" fmla="*/ 0 h 1"/>
                <a:gd name="T4" fmla="*/ 152 w 152"/>
                <a:gd name="T5" fmla="*/ 0 h 1"/>
                <a:gd name="T6" fmla="*/ 152 w 15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"/>
                <a:gd name="T14" fmla="*/ 152 w 15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">
                  <a:moveTo>
                    <a:pt x="152" y="0"/>
                  </a:moveTo>
                  <a:lnTo>
                    <a:pt x="0" y="0"/>
                  </a:lnTo>
                  <a:lnTo>
                    <a:pt x="152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0" name="Freeform 681"/>
            <p:cNvSpPr>
              <a:spLocks/>
            </p:cNvSpPr>
            <p:nvPr/>
          </p:nvSpPr>
          <p:spPr bwMode="auto">
            <a:xfrm>
              <a:off x="5428" y="2262"/>
              <a:ext cx="179" cy="1"/>
            </a:xfrm>
            <a:custGeom>
              <a:avLst/>
              <a:gdLst>
                <a:gd name="T0" fmla="*/ 0 w 152"/>
                <a:gd name="T1" fmla="*/ 0 h 1"/>
                <a:gd name="T2" fmla="*/ 152 w 152"/>
                <a:gd name="T3" fmla="*/ 0 h 1"/>
                <a:gd name="T4" fmla="*/ 1 w 152"/>
                <a:gd name="T5" fmla="*/ 0 h 1"/>
                <a:gd name="T6" fmla="*/ 0 w 15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"/>
                <a:gd name="T14" fmla="*/ 152 w 15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">
                  <a:moveTo>
                    <a:pt x="0" y="0"/>
                  </a:moveTo>
                  <a:lnTo>
                    <a:pt x="152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1" name="Freeform 682"/>
            <p:cNvSpPr>
              <a:spLocks/>
            </p:cNvSpPr>
            <p:nvPr/>
          </p:nvSpPr>
          <p:spPr bwMode="auto">
            <a:xfrm>
              <a:off x="5428" y="2243"/>
              <a:ext cx="180" cy="2"/>
            </a:xfrm>
            <a:custGeom>
              <a:avLst/>
              <a:gdLst>
                <a:gd name="T0" fmla="*/ 0 w 153"/>
                <a:gd name="T1" fmla="*/ 0 h 2"/>
                <a:gd name="T2" fmla="*/ 153 w 153"/>
                <a:gd name="T3" fmla="*/ 0 h 2"/>
                <a:gd name="T4" fmla="*/ 1 w 153"/>
                <a:gd name="T5" fmla="*/ 0 h 2"/>
                <a:gd name="T6" fmla="*/ 0 w 15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"/>
                <a:gd name="T14" fmla="*/ 153 w 15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">
                  <a:moveTo>
                    <a:pt x="0" y="0"/>
                  </a:moveTo>
                  <a:lnTo>
                    <a:pt x="153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2" name="Freeform 683"/>
            <p:cNvSpPr>
              <a:spLocks/>
            </p:cNvSpPr>
            <p:nvPr/>
          </p:nvSpPr>
          <p:spPr bwMode="auto">
            <a:xfrm>
              <a:off x="5428" y="1970"/>
              <a:ext cx="179" cy="2"/>
            </a:xfrm>
            <a:custGeom>
              <a:avLst/>
              <a:gdLst>
                <a:gd name="T0" fmla="*/ 0 w 152"/>
                <a:gd name="T1" fmla="*/ 0 h 2"/>
                <a:gd name="T2" fmla="*/ 152 w 152"/>
                <a:gd name="T3" fmla="*/ 0 h 2"/>
                <a:gd name="T4" fmla="*/ 1 w 152"/>
                <a:gd name="T5" fmla="*/ 0 h 2"/>
                <a:gd name="T6" fmla="*/ 0 w 15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2"/>
                <a:gd name="T14" fmla="*/ 152 w 15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2">
                  <a:moveTo>
                    <a:pt x="0" y="0"/>
                  </a:moveTo>
                  <a:lnTo>
                    <a:pt x="152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3" name="Freeform 684"/>
            <p:cNvSpPr>
              <a:spLocks/>
            </p:cNvSpPr>
            <p:nvPr/>
          </p:nvSpPr>
          <p:spPr bwMode="auto">
            <a:xfrm>
              <a:off x="5428" y="1988"/>
              <a:ext cx="179" cy="1"/>
            </a:xfrm>
            <a:custGeom>
              <a:avLst/>
              <a:gdLst>
                <a:gd name="T0" fmla="*/ 0 w 152"/>
                <a:gd name="T1" fmla="*/ 0 h 1"/>
                <a:gd name="T2" fmla="*/ 152 w 152"/>
                <a:gd name="T3" fmla="*/ 0 h 1"/>
                <a:gd name="T4" fmla="*/ 1 w 152"/>
                <a:gd name="T5" fmla="*/ 0 h 1"/>
                <a:gd name="T6" fmla="*/ 0 w 15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"/>
                <a:gd name="T14" fmla="*/ 152 w 15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">
                  <a:moveTo>
                    <a:pt x="0" y="0"/>
                  </a:moveTo>
                  <a:lnTo>
                    <a:pt x="152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4" name="Freeform 685"/>
            <p:cNvSpPr>
              <a:spLocks/>
            </p:cNvSpPr>
            <p:nvPr/>
          </p:nvSpPr>
          <p:spPr bwMode="auto">
            <a:xfrm>
              <a:off x="5008" y="1973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5" name="Freeform 686"/>
            <p:cNvSpPr>
              <a:spLocks/>
            </p:cNvSpPr>
            <p:nvPr/>
          </p:nvSpPr>
          <p:spPr bwMode="auto">
            <a:xfrm>
              <a:off x="5008" y="2247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6" name="Freeform 687"/>
            <p:cNvSpPr>
              <a:spLocks/>
            </p:cNvSpPr>
            <p:nvPr/>
          </p:nvSpPr>
          <p:spPr bwMode="auto">
            <a:xfrm>
              <a:off x="5008" y="2265"/>
              <a:ext cx="324" cy="2"/>
            </a:xfrm>
            <a:custGeom>
              <a:avLst/>
              <a:gdLst>
                <a:gd name="T0" fmla="*/ 0 w 276"/>
                <a:gd name="T1" fmla="*/ 0 h 2"/>
                <a:gd name="T2" fmla="*/ 275 w 276"/>
                <a:gd name="T3" fmla="*/ 0 h 2"/>
                <a:gd name="T4" fmla="*/ 276 w 276"/>
                <a:gd name="T5" fmla="*/ 0 h 2"/>
                <a:gd name="T6" fmla="*/ 0 60000 65536"/>
                <a:gd name="T7" fmla="*/ 0 60000 65536"/>
                <a:gd name="T8" fmla="*/ 0 60000 65536"/>
                <a:gd name="T9" fmla="*/ 0 w 276"/>
                <a:gd name="T10" fmla="*/ 0 h 2"/>
                <a:gd name="T11" fmla="*/ 276 w 276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2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7" name="Freeform 688"/>
            <p:cNvSpPr>
              <a:spLocks/>
            </p:cNvSpPr>
            <p:nvPr/>
          </p:nvSpPr>
          <p:spPr bwMode="auto">
            <a:xfrm>
              <a:off x="5008" y="1991"/>
              <a:ext cx="324" cy="1"/>
            </a:xfrm>
            <a:custGeom>
              <a:avLst/>
              <a:gdLst>
                <a:gd name="T0" fmla="*/ 0 w 276"/>
                <a:gd name="T1" fmla="*/ 0 h 1"/>
                <a:gd name="T2" fmla="*/ 275 w 276"/>
                <a:gd name="T3" fmla="*/ 0 h 1"/>
                <a:gd name="T4" fmla="*/ 276 w 276"/>
                <a:gd name="T5" fmla="*/ 0 h 1"/>
                <a:gd name="T6" fmla="*/ 0 60000 65536"/>
                <a:gd name="T7" fmla="*/ 0 60000 65536"/>
                <a:gd name="T8" fmla="*/ 0 60000 65536"/>
                <a:gd name="T9" fmla="*/ 0 w 276"/>
                <a:gd name="T10" fmla="*/ 0 h 1"/>
                <a:gd name="T11" fmla="*/ 276 w 276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" h="1">
                  <a:moveTo>
                    <a:pt x="0" y="0"/>
                  </a:moveTo>
                  <a:lnTo>
                    <a:pt x="275" y="0"/>
                  </a:lnTo>
                  <a:lnTo>
                    <a:pt x="276" y="0"/>
                  </a:lnTo>
                </a:path>
              </a:pathLst>
            </a:custGeom>
            <a:noFill/>
            <a:ln w="7938">
              <a:solidFill>
                <a:srgbClr val="DFDFE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8" name="Freeform 689"/>
            <p:cNvSpPr>
              <a:spLocks/>
            </p:cNvSpPr>
            <p:nvPr/>
          </p:nvSpPr>
          <p:spPr bwMode="auto">
            <a:xfrm>
              <a:off x="4976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9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9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39" name="Freeform 690"/>
            <p:cNvSpPr>
              <a:spLocks/>
            </p:cNvSpPr>
            <p:nvPr/>
          </p:nvSpPr>
          <p:spPr bwMode="auto">
            <a:xfrm>
              <a:off x="4898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40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0" name="Freeform 691"/>
            <p:cNvSpPr>
              <a:spLocks/>
            </p:cNvSpPr>
            <p:nvPr/>
          </p:nvSpPr>
          <p:spPr bwMode="auto">
            <a:xfrm>
              <a:off x="4945" y="1706"/>
              <a:ext cx="9" cy="12"/>
            </a:xfrm>
            <a:custGeom>
              <a:avLst/>
              <a:gdLst>
                <a:gd name="T0" fmla="*/ 0 w 8"/>
                <a:gd name="T1" fmla="*/ 10 h 10"/>
                <a:gd name="T2" fmla="*/ 8 w 8"/>
                <a:gd name="T3" fmla="*/ 0 h 10"/>
                <a:gd name="T4" fmla="*/ 8 w 8"/>
                <a:gd name="T5" fmla="*/ 0 h 10"/>
                <a:gd name="T6" fmla="*/ 0 60000 65536"/>
                <a:gd name="T7" fmla="*/ 0 60000 65536"/>
                <a:gd name="T8" fmla="*/ 0 60000 65536"/>
                <a:gd name="T9" fmla="*/ 0 w 8"/>
                <a:gd name="T10" fmla="*/ 0 h 10"/>
                <a:gd name="T11" fmla="*/ 8 w 8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0">
                  <a:moveTo>
                    <a:pt x="0" y="10"/>
                  </a:move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1" name="Freeform 692"/>
            <p:cNvSpPr>
              <a:spLocks/>
            </p:cNvSpPr>
            <p:nvPr/>
          </p:nvSpPr>
          <p:spPr bwMode="auto">
            <a:xfrm>
              <a:off x="4954" y="1706"/>
              <a:ext cx="12" cy="24"/>
            </a:xfrm>
            <a:custGeom>
              <a:avLst/>
              <a:gdLst>
                <a:gd name="T0" fmla="*/ 0 w 10"/>
                <a:gd name="T1" fmla="*/ 0 h 20"/>
                <a:gd name="T2" fmla="*/ 10 w 10"/>
                <a:gd name="T3" fmla="*/ 20 h 20"/>
                <a:gd name="T4" fmla="*/ 10 w 10"/>
                <a:gd name="T5" fmla="*/ 20 h 20"/>
                <a:gd name="T6" fmla="*/ 0 60000 65536"/>
                <a:gd name="T7" fmla="*/ 0 60000 65536"/>
                <a:gd name="T8" fmla="*/ 0 60000 65536"/>
                <a:gd name="T9" fmla="*/ 0 w 10"/>
                <a:gd name="T10" fmla="*/ 0 h 20"/>
                <a:gd name="T11" fmla="*/ 10 w 1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0">
                  <a:moveTo>
                    <a:pt x="0" y="0"/>
                  </a:moveTo>
                  <a:lnTo>
                    <a:pt x="10" y="2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2" name="Freeform 693"/>
            <p:cNvSpPr>
              <a:spLocks/>
            </p:cNvSpPr>
            <p:nvPr/>
          </p:nvSpPr>
          <p:spPr bwMode="auto">
            <a:xfrm>
              <a:off x="5395" y="1718"/>
              <a:ext cx="47" cy="1"/>
            </a:xfrm>
            <a:custGeom>
              <a:avLst/>
              <a:gdLst>
                <a:gd name="T0" fmla="*/ 0 w 40"/>
                <a:gd name="T1" fmla="*/ 0 h 1"/>
                <a:gd name="T2" fmla="*/ 38 w 40"/>
                <a:gd name="T3" fmla="*/ 0 h 1"/>
                <a:gd name="T4" fmla="*/ 40 w 40"/>
                <a:gd name="T5" fmla="*/ 0 h 1"/>
                <a:gd name="T6" fmla="*/ 0 60000 65536"/>
                <a:gd name="T7" fmla="*/ 0 60000 65536"/>
                <a:gd name="T8" fmla="*/ 0 60000 65536"/>
                <a:gd name="T9" fmla="*/ 0 w 40"/>
                <a:gd name="T10" fmla="*/ 0 h 1"/>
                <a:gd name="T11" fmla="*/ 40 w 4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">
                  <a:moveTo>
                    <a:pt x="0" y="0"/>
                  </a:moveTo>
                  <a:lnTo>
                    <a:pt x="38" y="0"/>
                  </a:lnTo>
                  <a:lnTo>
                    <a:pt x="40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3" name="Freeform 694"/>
            <p:cNvSpPr>
              <a:spLocks/>
            </p:cNvSpPr>
            <p:nvPr/>
          </p:nvSpPr>
          <p:spPr bwMode="auto">
            <a:xfrm>
              <a:off x="5316" y="1718"/>
              <a:ext cx="48" cy="1"/>
            </a:xfrm>
            <a:custGeom>
              <a:avLst/>
              <a:gdLst>
                <a:gd name="T0" fmla="*/ 0 w 41"/>
                <a:gd name="T1" fmla="*/ 0 h 1"/>
                <a:gd name="T2" fmla="*/ 41 w 41"/>
                <a:gd name="T3" fmla="*/ 0 h 1"/>
                <a:gd name="T4" fmla="*/ 41 w 41"/>
                <a:gd name="T5" fmla="*/ 0 h 1"/>
                <a:gd name="T6" fmla="*/ 0 60000 65536"/>
                <a:gd name="T7" fmla="*/ 0 60000 65536"/>
                <a:gd name="T8" fmla="*/ 0 60000 65536"/>
                <a:gd name="T9" fmla="*/ 0 w 41"/>
                <a:gd name="T10" fmla="*/ 0 h 1"/>
                <a:gd name="T11" fmla="*/ 41 w 4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4" name="Freeform 695"/>
            <p:cNvSpPr>
              <a:spLocks/>
            </p:cNvSpPr>
            <p:nvPr/>
          </p:nvSpPr>
          <p:spPr bwMode="auto">
            <a:xfrm>
              <a:off x="5364" y="1706"/>
              <a:ext cx="11" cy="12"/>
            </a:xfrm>
            <a:custGeom>
              <a:avLst/>
              <a:gdLst>
                <a:gd name="T0" fmla="*/ 0 w 9"/>
                <a:gd name="T1" fmla="*/ 10 h 10"/>
                <a:gd name="T2" fmla="*/ 8 w 9"/>
                <a:gd name="T3" fmla="*/ 0 h 10"/>
                <a:gd name="T4" fmla="*/ 9 w 9"/>
                <a:gd name="T5" fmla="*/ 0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0" y="10"/>
                  </a:moveTo>
                  <a:lnTo>
                    <a:pt x="8" y="0"/>
                  </a:lnTo>
                  <a:lnTo>
                    <a:pt x="9" y="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5" name="Freeform 696"/>
            <p:cNvSpPr>
              <a:spLocks/>
            </p:cNvSpPr>
            <p:nvPr/>
          </p:nvSpPr>
          <p:spPr bwMode="auto">
            <a:xfrm>
              <a:off x="5374" y="1706"/>
              <a:ext cx="12" cy="24"/>
            </a:xfrm>
            <a:custGeom>
              <a:avLst/>
              <a:gdLst>
                <a:gd name="T0" fmla="*/ 0 w 10"/>
                <a:gd name="T1" fmla="*/ 0 h 20"/>
                <a:gd name="T2" fmla="*/ 8 w 10"/>
                <a:gd name="T3" fmla="*/ 20 h 20"/>
                <a:gd name="T4" fmla="*/ 10 w 10"/>
                <a:gd name="T5" fmla="*/ 20 h 20"/>
                <a:gd name="T6" fmla="*/ 0 60000 65536"/>
                <a:gd name="T7" fmla="*/ 0 60000 65536"/>
                <a:gd name="T8" fmla="*/ 0 60000 65536"/>
                <a:gd name="T9" fmla="*/ 0 w 10"/>
                <a:gd name="T10" fmla="*/ 0 h 20"/>
                <a:gd name="T11" fmla="*/ 10 w 10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0">
                  <a:moveTo>
                    <a:pt x="0" y="0"/>
                  </a:moveTo>
                  <a:lnTo>
                    <a:pt x="8" y="20"/>
                  </a:lnTo>
                  <a:lnTo>
                    <a:pt x="10" y="20"/>
                  </a:lnTo>
                </a:path>
              </a:pathLst>
            </a:custGeom>
            <a:noFill/>
            <a:ln w="7938">
              <a:solidFill>
                <a:srgbClr val="FAF8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6" name="Freeform 697"/>
            <p:cNvSpPr>
              <a:spLocks/>
            </p:cNvSpPr>
            <p:nvPr/>
          </p:nvSpPr>
          <p:spPr bwMode="auto">
            <a:xfrm>
              <a:off x="4091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7" name="Freeform 698"/>
            <p:cNvSpPr>
              <a:spLocks/>
            </p:cNvSpPr>
            <p:nvPr/>
          </p:nvSpPr>
          <p:spPr bwMode="auto">
            <a:xfrm>
              <a:off x="4169" y="1718"/>
              <a:ext cx="2" cy="841"/>
            </a:xfrm>
            <a:custGeom>
              <a:avLst/>
              <a:gdLst>
                <a:gd name="T0" fmla="*/ 0 w 2"/>
                <a:gd name="T1" fmla="*/ 0 h 687"/>
                <a:gd name="T2" fmla="*/ 0 w 2"/>
                <a:gd name="T3" fmla="*/ 686 h 687"/>
                <a:gd name="T4" fmla="*/ 0 w 2"/>
                <a:gd name="T5" fmla="*/ 687 h 687"/>
                <a:gd name="T6" fmla="*/ 0 60000 65536"/>
                <a:gd name="T7" fmla="*/ 0 60000 65536"/>
                <a:gd name="T8" fmla="*/ 0 60000 65536"/>
                <a:gd name="T9" fmla="*/ 0 w 2"/>
                <a:gd name="T10" fmla="*/ 0 h 687"/>
                <a:gd name="T11" fmla="*/ 2 w 2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8" name="Freeform 699"/>
            <p:cNvSpPr>
              <a:spLocks/>
            </p:cNvSpPr>
            <p:nvPr/>
          </p:nvSpPr>
          <p:spPr bwMode="auto">
            <a:xfrm>
              <a:off x="4108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49" name="Freeform 700"/>
            <p:cNvSpPr>
              <a:spLocks/>
            </p:cNvSpPr>
            <p:nvPr/>
          </p:nvSpPr>
          <p:spPr bwMode="auto">
            <a:xfrm>
              <a:off x="4185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0" name="Freeform 701"/>
            <p:cNvSpPr>
              <a:spLocks/>
            </p:cNvSpPr>
            <p:nvPr/>
          </p:nvSpPr>
          <p:spPr bwMode="auto">
            <a:xfrm>
              <a:off x="4510" y="1718"/>
              <a:ext cx="2" cy="841"/>
            </a:xfrm>
            <a:custGeom>
              <a:avLst/>
              <a:gdLst>
                <a:gd name="T0" fmla="*/ 0 w 2"/>
                <a:gd name="T1" fmla="*/ 0 h 687"/>
                <a:gd name="T2" fmla="*/ 0 w 2"/>
                <a:gd name="T3" fmla="*/ 686 h 687"/>
                <a:gd name="T4" fmla="*/ 0 w 2"/>
                <a:gd name="T5" fmla="*/ 687 h 687"/>
                <a:gd name="T6" fmla="*/ 0 60000 65536"/>
                <a:gd name="T7" fmla="*/ 0 60000 65536"/>
                <a:gd name="T8" fmla="*/ 0 60000 65536"/>
                <a:gd name="T9" fmla="*/ 0 w 2"/>
                <a:gd name="T10" fmla="*/ 0 h 687"/>
                <a:gd name="T11" fmla="*/ 2 w 2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1" name="Freeform 702"/>
            <p:cNvSpPr>
              <a:spLocks/>
            </p:cNvSpPr>
            <p:nvPr/>
          </p:nvSpPr>
          <p:spPr bwMode="auto">
            <a:xfrm>
              <a:off x="4526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2" name="Freeform 703"/>
            <p:cNvSpPr>
              <a:spLocks/>
            </p:cNvSpPr>
            <p:nvPr/>
          </p:nvSpPr>
          <p:spPr bwMode="auto">
            <a:xfrm>
              <a:off x="4589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3" name="Freeform 704"/>
            <p:cNvSpPr>
              <a:spLocks/>
            </p:cNvSpPr>
            <p:nvPr/>
          </p:nvSpPr>
          <p:spPr bwMode="auto">
            <a:xfrm>
              <a:off x="4604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4" name="Freeform 705"/>
            <p:cNvSpPr>
              <a:spLocks/>
            </p:cNvSpPr>
            <p:nvPr/>
          </p:nvSpPr>
          <p:spPr bwMode="auto">
            <a:xfrm>
              <a:off x="4134" y="1706"/>
              <a:ext cx="10" cy="24"/>
            </a:xfrm>
            <a:custGeom>
              <a:avLst/>
              <a:gdLst>
                <a:gd name="T0" fmla="*/ 0 w 9"/>
                <a:gd name="T1" fmla="*/ 0 h 20"/>
                <a:gd name="T2" fmla="*/ 8 w 9"/>
                <a:gd name="T3" fmla="*/ 20 h 20"/>
                <a:gd name="T4" fmla="*/ 9 w 9"/>
                <a:gd name="T5" fmla="*/ 20 h 20"/>
                <a:gd name="T6" fmla="*/ 0 60000 65536"/>
                <a:gd name="T7" fmla="*/ 0 60000 65536"/>
                <a:gd name="T8" fmla="*/ 0 60000 65536"/>
                <a:gd name="T9" fmla="*/ 0 w 9"/>
                <a:gd name="T10" fmla="*/ 0 h 20"/>
                <a:gd name="T11" fmla="*/ 9 w 9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0">
                  <a:moveTo>
                    <a:pt x="0" y="0"/>
                  </a:moveTo>
                  <a:lnTo>
                    <a:pt x="8" y="20"/>
                  </a:lnTo>
                  <a:lnTo>
                    <a:pt x="9" y="2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5" name="Freeform 706"/>
            <p:cNvSpPr>
              <a:spLocks/>
            </p:cNvSpPr>
            <p:nvPr/>
          </p:nvSpPr>
          <p:spPr bwMode="auto">
            <a:xfrm>
              <a:off x="4563" y="1717"/>
              <a:ext cx="10" cy="13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1 h 11"/>
                <a:gd name="T4" fmla="*/ 9 w 9"/>
                <a:gd name="T5" fmla="*/ 0 h 11"/>
                <a:gd name="T6" fmla="*/ 0 60000 65536"/>
                <a:gd name="T7" fmla="*/ 0 60000 65536"/>
                <a:gd name="T8" fmla="*/ 0 60000 65536"/>
                <a:gd name="T9" fmla="*/ 0 w 9"/>
                <a:gd name="T10" fmla="*/ 0 h 11"/>
                <a:gd name="T11" fmla="*/ 9 w 9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1">
                  <a:moveTo>
                    <a:pt x="0" y="11"/>
                  </a:moveTo>
                  <a:lnTo>
                    <a:pt x="9" y="1"/>
                  </a:lnTo>
                  <a:lnTo>
                    <a:pt x="9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6" name="Freeform 707"/>
            <p:cNvSpPr>
              <a:spLocks/>
            </p:cNvSpPr>
            <p:nvPr/>
          </p:nvSpPr>
          <p:spPr bwMode="auto">
            <a:xfrm>
              <a:off x="4913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7" name="Freeform 708"/>
            <p:cNvSpPr>
              <a:spLocks/>
            </p:cNvSpPr>
            <p:nvPr/>
          </p:nvSpPr>
          <p:spPr bwMode="auto">
            <a:xfrm>
              <a:off x="4930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8" name="Freeform 709"/>
            <p:cNvSpPr>
              <a:spLocks/>
            </p:cNvSpPr>
            <p:nvPr/>
          </p:nvSpPr>
          <p:spPr bwMode="auto">
            <a:xfrm>
              <a:off x="4991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59" name="Freeform 710"/>
            <p:cNvSpPr>
              <a:spLocks/>
            </p:cNvSpPr>
            <p:nvPr/>
          </p:nvSpPr>
          <p:spPr bwMode="auto">
            <a:xfrm>
              <a:off x="5008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0" name="Freeform 711"/>
            <p:cNvSpPr>
              <a:spLocks/>
            </p:cNvSpPr>
            <p:nvPr/>
          </p:nvSpPr>
          <p:spPr bwMode="auto">
            <a:xfrm>
              <a:off x="5332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1" name="Freeform 712"/>
            <p:cNvSpPr>
              <a:spLocks/>
            </p:cNvSpPr>
            <p:nvPr/>
          </p:nvSpPr>
          <p:spPr bwMode="auto">
            <a:xfrm>
              <a:off x="5346" y="1718"/>
              <a:ext cx="2" cy="841"/>
            </a:xfrm>
            <a:custGeom>
              <a:avLst/>
              <a:gdLst>
                <a:gd name="T0" fmla="*/ 0 w 2"/>
                <a:gd name="T1" fmla="*/ 0 h 687"/>
                <a:gd name="T2" fmla="*/ 0 w 2"/>
                <a:gd name="T3" fmla="*/ 686 h 687"/>
                <a:gd name="T4" fmla="*/ 0 w 2"/>
                <a:gd name="T5" fmla="*/ 687 h 687"/>
                <a:gd name="T6" fmla="*/ 0 60000 65536"/>
                <a:gd name="T7" fmla="*/ 0 60000 65536"/>
                <a:gd name="T8" fmla="*/ 0 60000 65536"/>
                <a:gd name="T9" fmla="*/ 0 w 2"/>
                <a:gd name="T10" fmla="*/ 0 h 687"/>
                <a:gd name="T11" fmla="*/ 2 w 2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2" name="Freeform 713"/>
            <p:cNvSpPr>
              <a:spLocks/>
            </p:cNvSpPr>
            <p:nvPr/>
          </p:nvSpPr>
          <p:spPr bwMode="auto">
            <a:xfrm>
              <a:off x="5410" y="1718"/>
              <a:ext cx="2" cy="841"/>
            </a:xfrm>
            <a:custGeom>
              <a:avLst/>
              <a:gdLst>
                <a:gd name="T0" fmla="*/ 0 w 2"/>
                <a:gd name="T1" fmla="*/ 0 h 687"/>
                <a:gd name="T2" fmla="*/ 0 w 2"/>
                <a:gd name="T3" fmla="*/ 686 h 687"/>
                <a:gd name="T4" fmla="*/ 0 w 2"/>
                <a:gd name="T5" fmla="*/ 687 h 687"/>
                <a:gd name="T6" fmla="*/ 0 60000 65536"/>
                <a:gd name="T7" fmla="*/ 0 60000 65536"/>
                <a:gd name="T8" fmla="*/ 0 60000 65536"/>
                <a:gd name="T9" fmla="*/ 0 w 2"/>
                <a:gd name="T10" fmla="*/ 0 h 687"/>
                <a:gd name="T11" fmla="*/ 2 w 2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3" name="Freeform 714"/>
            <p:cNvSpPr>
              <a:spLocks/>
            </p:cNvSpPr>
            <p:nvPr/>
          </p:nvSpPr>
          <p:spPr bwMode="auto">
            <a:xfrm>
              <a:off x="5425" y="1718"/>
              <a:ext cx="1" cy="841"/>
            </a:xfrm>
            <a:custGeom>
              <a:avLst/>
              <a:gdLst>
                <a:gd name="T0" fmla="*/ 0 w 1"/>
                <a:gd name="T1" fmla="*/ 0 h 687"/>
                <a:gd name="T2" fmla="*/ 0 w 1"/>
                <a:gd name="T3" fmla="*/ 686 h 687"/>
                <a:gd name="T4" fmla="*/ 0 w 1"/>
                <a:gd name="T5" fmla="*/ 687 h 687"/>
                <a:gd name="T6" fmla="*/ 0 60000 65536"/>
                <a:gd name="T7" fmla="*/ 0 60000 65536"/>
                <a:gd name="T8" fmla="*/ 0 60000 65536"/>
                <a:gd name="T9" fmla="*/ 0 w 1"/>
                <a:gd name="T10" fmla="*/ 0 h 687"/>
                <a:gd name="T11" fmla="*/ 1 w 1"/>
                <a:gd name="T12" fmla="*/ 687 h 6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687">
                  <a:moveTo>
                    <a:pt x="0" y="0"/>
                  </a:moveTo>
                  <a:lnTo>
                    <a:pt x="0" y="686"/>
                  </a:lnTo>
                  <a:lnTo>
                    <a:pt x="0" y="687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4" name="Freeform 715"/>
            <p:cNvSpPr>
              <a:spLocks/>
            </p:cNvSpPr>
            <p:nvPr/>
          </p:nvSpPr>
          <p:spPr bwMode="auto">
            <a:xfrm>
              <a:off x="4966" y="1717"/>
              <a:ext cx="10" cy="13"/>
            </a:xfrm>
            <a:custGeom>
              <a:avLst/>
              <a:gdLst>
                <a:gd name="T0" fmla="*/ 0 w 8"/>
                <a:gd name="T1" fmla="*/ 11 h 11"/>
                <a:gd name="T2" fmla="*/ 8 w 8"/>
                <a:gd name="T3" fmla="*/ 1 h 11"/>
                <a:gd name="T4" fmla="*/ 8 w 8"/>
                <a:gd name="T5" fmla="*/ 0 h 11"/>
                <a:gd name="T6" fmla="*/ 0 60000 65536"/>
                <a:gd name="T7" fmla="*/ 0 60000 65536"/>
                <a:gd name="T8" fmla="*/ 0 60000 65536"/>
                <a:gd name="T9" fmla="*/ 0 w 8"/>
                <a:gd name="T10" fmla="*/ 0 h 11"/>
                <a:gd name="T11" fmla="*/ 8 w 8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1">
                  <a:moveTo>
                    <a:pt x="0" y="11"/>
                  </a:move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5" name="Freeform 716"/>
            <p:cNvSpPr>
              <a:spLocks/>
            </p:cNvSpPr>
            <p:nvPr/>
          </p:nvSpPr>
          <p:spPr bwMode="auto">
            <a:xfrm>
              <a:off x="5383" y="1717"/>
              <a:ext cx="12" cy="13"/>
            </a:xfrm>
            <a:custGeom>
              <a:avLst/>
              <a:gdLst>
                <a:gd name="T0" fmla="*/ 0 w 10"/>
                <a:gd name="T1" fmla="*/ 11 h 11"/>
                <a:gd name="T2" fmla="*/ 9 w 10"/>
                <a:gd name="T3" fmla="*/ 1 h 11"/>
                <a:gd name="T4" fmla="*/ 10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0" y="11"/>
                  </a:moveTo>
                  <a:lnTo>
                    <a:pt x="9" y="1"/>
                  </a:lnTo>
                  <a:lnTo>
                    <a:pt x="10" y="0"/>
                  </a:lnTo>
                </a:path>
              </a:pathLst>
            </a:cu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6" name="Rectangle 717"/>
            <p:cNvSpPr>
              <a:spLocks noChangeArrowheads="1"/>
            </p:cNvSpPr>
            <p:nvPr/>
          </p:nvSpPr>
          <p:spPr bwMode="auto">
            <a:xfrm>
              <a:off x="4069" y="2870"/>
              <a:ext cx="1383" cy="1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7" name="Rectangle 718"/>
            <p:cNvSpPr>
              <a:spLocks noChangeArrowheads="1"/>
            </p:cNvSpPr>
            <p:nvPr/>
          </p:nvSpPr>
          <p:spPr bwMode="auto">
            <a:xfrm>
              <a:off x="4071" y="3027"/>
              <a:ext cx="1383" cy="18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8" name="Rectangle 719"/>
            <p:cNvSpPr>
              <a:spLocks noChangeArrowheads="1"/>
            </p:cNvSpPr>
            <p:nvPr/>
          </p:nvSpPr>
          <p:spPr bwMode="auto">
            <a:xfrm>
              <a:off x="4054" y="2861"/>
              <a:ext cx="36" cy="38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69" name="Rectangle 720"/>
            <p:cNvSpPr>
              <a:spLocks noChangeArrowheads="1"/>
            </p:cNvSpPr>
            <p:nvPr/>
          </p:nvSpPr>
          <p:spPr bwMode="auto">
            <a:xfrm>
              <a:off x="4054" y="2861"/>
              <a:ext cx="36" cy="38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0" name="Rectangle 721"/>
            <p:cNvSpPr>
              <a:spLocks noChangeArrowheads="1"/>
            </p:cNvSpPr>
            <p:nvPr/>
          </p:nvSpPr>
          <p:spPr bwMode="auto">
            <a:xfrm>
              <a:off x="4050" y="3013"/>
              <a:ext cx="35" cy="3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1" name="Rectangle 722"/>
            <p:cNvSpPr>
              <a:spLocks noChangeArrowheads="1"/>
            </p:cNvSpPr>
            <p:nvPr/>
          </p:nvSpPr>
          <p:spPr bwMode="auto">
            <a:xfrm>
              <a:off x="4050" y="3013"/>
              <a:ext cx="35" cy="37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2" name="Rectangle 723"/>
            <p:cNvSpPr>
              <a:spLocks noChangeArrowheads="1"/>
            </p:cNvSpPr>
            <p:nvPr/>
          </p:nvSpPr>
          <p:spPr bwMode="auto">
            <a:xfrm>
              <a:off x="5425" y="3013"/>
              <a:ext cx="35" cy="3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3" name="Rectangle 724"/>
            <p:cNvSpPr>
              <a:spLocks noChangeArrowheads="1"/>
            </p:cNvSpPr>
            <p:nvPr/>
          </p:nvSpPr>
          <p:spPr bwMode="auto">
            <a:xfrm>
              <a:off x="5425" y="3013"/>
              <a:ext cx="35" cy="37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4" name="Rectangle 725"/>
            <p:cNvSpPr>
              <a:spLocks noChangeArrowheads="1"/>
            </p:cNvSpPr>
            <p:nvPr/>
          </p:nvSpPr>
          <p:spPr bwMode="auto">
            <a:xfrm>
              <a:off x="5428" y="2859"/>
              <a:ext cx="36" cy="38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5" name="Rectangle 726"/>
            <p:cNvSpPr>
              <a:spLocks noChangeArrowheads="1"/>
            </p:cNvSpPr>
            <p:nvPr/>
          </p:nvSpPr>
          <p:spPr bwMode="auto">
            <a:xfrm>
              <a:off x="5428" y="2859"/>
              <a:ext cx="36" cy="38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6" name="Rectangle 727"/>
            <p:cNvSpPr>
              <a:spLocks noChangeArrowheads="1"/>
            </p:cNvSpPr>
            <p:nvPr/>
          </p:nvSpPr>
          <p:spPr bwMode="auto">
            <a:xfrm>
              <a:off x="4069" y="2027"/>
              <a:ext cx="1383" cy="1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7" name="Rectangle 728"/>
            <p:cNvSpPr>
              <a:spLocks noChangeArrowheads="1"/>
            </p:cNvSpPr>
            <p:nvPr/>
          </p:nvSpPr>
          <p:spPr bwMode="auto">
            <a:xfrm>
              <a:off x="4071" y="2183"/>
              <a:ext cx="1383" cy="1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8" name="Rectangle 729"/>
            <p:cNvSpPr>
              <a:spLocks noChangeArrowheads="1"/>
            </p:cNvSpPr>
            <p:nvPr/>
          </p:nvSpPr>
          <p:spPr bwMode="auto">
            <a:xfrm>
              <a:off x="4054" y="2018"/>
              <a:ext cx="36" cy="38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79" name="Rectangle 730"/>
            <p:cNvSpPr>
              <a:spLocks noChangeArrowheads="1"/>
            </p:cNvSpPr>
            <p:nvPr/>
          </p:nvSpPr>
          <p:spPr bwMode="auto">
            <a:xfrm>
              <a:off x="4054" y="2018"/>
              <a:ext cx="36" cy="38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0" name="Rectangle 731"/>
            <p:cNvSpPr>
              <a:spLocks noChangeArrowheads="1"/>
            </p:cNvSpPr>
            <p:nvPr/>
          </p:nvSpPr>
          <p:spPr bwMode="auto">
            <a:xfrm>
              <a:off x="4050" y="2170"/>
              <a:ext cx="35" cy="3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1" name="Rectangle 732"/>
            <p:cNvSpPr>
              <a:spLocks noChangeArrowheads="1"/>
            </p:cNvSpPr>
            <p:nvPr/>
          </p:nvSpPr>
          <p:spPr bwMode="auto">
            <a:xfrm>
              <a:off x="4050" y="2170"/>
              <a:ext cx="35" cy="37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2" name="Rectangle 733"/>
            <p:cNvSpPr>
              <a:spLocks noChangeArrowheads="1"/>
            </p:cNvSpPr>
            <p:nvPr/>
          </p:nvSpPr>
          <p:spPr bwMode="auto">
            <a:xfrm>
              <a:off x="5425" y="2170"/>
              <a:ext cx="35" cy="3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3" name="Rectangle 734"/>
            <p:cNvSpPr>
              <a:spLocks noChangeArrowheads="1"/>
            </p:cNvSpPr>
            <p:nvPr/>
          </p:nvSpPr>
          <p:spPr bwMode="auto">
            <a:xfrm>
              <a:off x="5425" y="2170"/>
              <a:ext cx="35" cy="37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4" name="Rectangle 735"/>
            <p:cNvSpPr>
              <a:spLocks noChangeArrowheads="1"/>
            </p:cNvSpPr>
            <p:nvPr/>
          </p:nvSpPr>
          <p:spPr bwMode="auto">
            <a:xfrm>
              <a:off x="5428" y="2014"/>
              <a:ext cx="36" cy="40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5" name="Rectangle 736"/>
            <p:cNvSpPr>
              <a:spLocks noChangeArrowheads="1"/>
            </p:cNvSpPr>
            <p:nvPr/>
          </p:nvSpPr>
          <p:spPr bwMode="auto">
            <a:xfrm>
              <a:off x="5428" y="2014"/>
              <a:ext cx="36" cy="40"/>
            </a:xfrm>
            <a:prstGeom prst="rect">
              <a:avLst/>
            </a:prstGeom>
            <a:noFill/>
            <a:ln w="6350">
              <a:solidFill>
                <a:srgbClr val="DD383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486" name="Line 737"/>
            <p:cNvSpPr>
              <a:spLocks noChangeShapeType="1"/>
            </p:cNvSpPr>
            <p:nvPr/>
          </p:nvSpPr>
          <p:spPr bwMode="auto">
            <a:xfrm>
              <a:off x="5348" y="3106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87" name="Line 738"/>
            <p:cNvSpPr>
              <a:spLocks noChangeShapeType="1"/>
            </p:cNvSpPr>
            <p:nvPr/>
          </p:nvSpPr>
          <p:spPr bwMode="auto">
            <a:xfrm>
              <a:off x="5350" y="3088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88" name="Line 739"/>
            <p:cNvSpPr>
              <a:spLocks noChangeShapeType="1"/>
            </p:cNvSpPr>
            <p:nvPr/>
          </p:nvSpPr>
          <p:spPr bwMode="auto">
            <a:xfrm>
              <a:off x="5348" y="2836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89" name="Line 740"/>
            <p:cNvSpPr>
              <a:spLocks noChangeShapeType="1"/>
            </p:cNvSpPr>
            <p:nvPr/>
          </p:nvSpPr>
          <p:spPr bwMode="auto">
            <a:xfrm>
              <a:off x="5350" y="2817"/>
              <a:ext cx="60" cy="2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0" name="Line 741"/>
            <p:cNvSpPr>
              <a:spLocks noChangeShapeType="1"/>
            </p:cNvSpPr>
            <p:nvPr/>
          </p:nvSpPr>
          <p:spPr bwMode="auto">
            <a:xfrm>
              <a:off x="4930" y="3104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1" name="Line 742"/>
            <p:cNvSpPr>
              <a:spLocks noChangeShapeType="1"/>
            </p:cNvSpPr>
            <p:nvPr/>
          </p:nvSpPr>
          <p:spPr bwMode="auto">
            <a:xfrm>
              <a:off x="4931" y="3085"/>
              <a:ext cx="60" cy="2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2" name="Line 743"/>
            <p:cNvSpPr>
              <a:spLocks noChangeShapeType="1"/>
            </p:cNvSpPr>
            <p:nvPr/>
          </p:nvSpPr>
          <p:spPr bwMode="auto">
            <a:xfrm>
              <a:off x="4930" y="2832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3" name="Line 744"/>
            <p:cNvSpPr>
              <a:spLocks noChangeShapeType="1"/>
            </p:cNvSpPr>
            <p:nvPr/>
          </p:nvSpPr>
          <p:spPr bwMode="auto">
            <a:xfrm>
              <a:off x="4931" y="2815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4" name="Line 745"/>
            <p:cNvSpPr>
              <a:spLocks noChangeShapeType="1"/>
            </p:cNvSpPr>
            <p:nvPr/>
          </p:nvSpPr>
          <p:spPr bwMode="auto">
            <a:xfrm>
              <a:off x="4527" y="3105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5" name="Line 746"/>
            <p:cNvSpPr>
              <a:spLocks noChangeShapeType="1"/>
            </p:cNvSpPr>
            <p:nvPr/>
          </p:nvSpPr>
          <p:spPr bwMode="auto">
            <a:xfrm>
              <a:off x="4528" y="3087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6" name="Line 747"/>
            <p:cNvSpPr>
              <a:spLocks noChangeShapeType="1"/>
            </p:cNvSpPr>
            <p:nvPr/>
          </p:nvSpPr>
          <p:spPr bwMode="auto">
            <a:xfrm>
              <a:off x="4527" y="2835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7" name="Line 748"/>
            <p:cNvSpPr>
              <a:spLocks noChangeShapeType="1"/>
            </p:cNvSpPr>
            <p:nvPr/>
          </p:nvSpPr>
          <p:spPr bwMode="auto">
            <a:xfrm>
              <a:off x="4528" y="2816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8" name="Line 749"/>
            <p:cNvSpPr>
              <a:spLocks noChangeShapeType="1"/>
            </p:cNvSpPr>
            <p:nvPr/>
          </p:nvSpPr>
          <p:spPr bwMode="auto">
            <a:xfrm>
              <a:off x="4108" y="3104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499" name="Line 750"/>
            <p:cNvSpPr>
              <a:spLocks noChangeShapeType="1"/>
            </p:cNvSpPr>
            <p:nvPr/>
          </p:nvSpPr>
          <p:spPr bwMode="auto">
            <a:xfrm>
              <a:off x="4110" y="3085"/>
              <a:ext cx="59" cy="2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0" name="Line 751"/>
            <p:cNvSpPr>
              <a:spLocks noChangeShapeType="1"/>
            </p:cNvSpPr>
            <p:nvPr/>
          </p:nvSpPr>
          <p:spPr bwMode="auto">
            <a:xfrm>
              <a:off x="4108" y="2832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1" name="Line 752"/>
            <p:cNvSpPr>
              <a:spLocks noChangeShapeType="1"/>
            </p:cNvSpPr>
            <p:nvPr/>
          </p:nvSpPr>
          <p:spPr bwMode="auto">
            <a:xfrm>
              <a:off x="4110" y="2815"/>
              <a:ext cx="59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2" name="Line 753"/>
            <p:cNvSpPr>
              <a:spLocks noChangeShapeType="1"/>
            </p:cNvSpPr>
            <p:nvPr/>
          </p:nvSpPr>
          <p:spPr bwMode="auto">
            <a:xfrm>
              <a:off x="4110" y="2267"/>
              <a:ext cx="59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3" name="Line 754"/>
            <p:cNvSpPr>
              <a:spLocks noChangeShapeType="1"/>
            </p:cNvSpPr>
            <p:nvPr/>
          </p:nvSpPr>
          <p:spPr bwMode="auto">
            <a:xfrm>
              <a:off x="4111" y="2247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4" name="Line 755"/>
            <p:cNvSpPr>
              <a:spLocks noChangeShapeType="1"/>
            </p:cNvSpPr>
            <p:nvPr/>
          </p:nvSpPr>
          <p:spPr bwMode="auto">
            <a:xfrm>
              <a:off x="4110" y="1996"/>
              <a:ext cx="59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5" name="Line 756"/>
            <p:cNvSpPr>
              <a:spLocks noChangeShapeType="1"/>
            </p:cNvSpPr>
            <p:nvPr/>
          </p:nvSpPr>
          <p:spPr bwMode="auto">
            <a:xfrm>
              <a:off x="4111" y="1976"/>
              <a:ext cx="60" cy="2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6" name="Line 757"/>
            <p:cNvSpPr>
              <a:spLocks noChangeShapeType="1"/>
            </p:cNvSpPr>
            <p:nvPr/>
          </p:nvSpPr>
          <p:spPr bwMode="auto">
            <a:xfrm>
              <a:off x="4526" y="2264"/>
              <a:ext cx="59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7" name="Line 758"/>
            <p:cNvSpPr>
              <a:spLocks noChangeShapeType="1"/>
            </p:cNvSpPr>
            <p:nvPr/>
          </p:nvSpPr>
          <p:spPr bwMode="auto">
            <a:xfrm>
              <a:off x="4527" y="2245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8" name="Line 759"/>
            <p:cNvSpPr>
              <a:spLocks noChangeShapeType="1"/>
            </p:cNvSpPr>
            <p:nvPr/>
          </p:nvSpPr>
          <p:spPr bwMode="auto">
            <a:xfrm>
              <a:off x="4526" y="1994"/>
              <a:ext cx="59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09" name="Line 760"/>
            <p:cNvSpPr>
              <a:spLocks noChangeShapeType="1"/>
            </p:cNvSpPr>
            <p:nvPr/>
          </p:nvSpPr>
          <p:spPr bwMode="auto">
            <a:xfrm>
              <a:off x="4527" y="1974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0" name="Line 761"/>
            <p:cNvSpPr>
              <a:spLocks noChangeShapeType="1"/>
            </p:cNvSpPr>
            <p:nvPr/>
          </p:nvSpPr>
          <p:spPr bwMode="auto">
            <a:xfrm>
              <a:off x="4927" y="2265"/>
              <a:ext cx="62" cy="2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1" name="Line 762"/>
            <p:cNvSpPr>
              <a:spLocks noChangeShapeType="1"/>
            </p:cNvSpPr>
            <p:nvPr/>
          </p:nvSpPr>
          <p:spPr bwMode="auto">
            <a:xfrm>
              <a:off x="4930" y="2246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2" name="Line 763"/>
            <p:cNvSpPr>
              <a:spLocks noChangeShapeType="1"/>
            </p:cNvSpPr>
            <p:nvPr/>
          </p:nvSpPr>
          <p:spPr bwMode="auto">
            <a:xfrm>
              <a:off x="4927" y="1995"/>
              <a:ext cx="62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3" name="Line 764"/>
            <p:cNvSpPr>
              <a:spLocks noChangeShapeType="1"/>
            </p:cNvSpPr>
            <p:nvPr/>
          </p:nvSpPr>
          <p:spPr bwMode="auto">
            <a:xfrm>
              <a:off x="4930" y="1975"/>
              <a:ext cx="60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4" name="Line 765"/>
            <p:cNvSpPr>
              <a:spLocks noChangeShapeType="1"/>
            </p:cNvSpPr>
            <p:nvPr/>
          </p:nvSpPr>
          <p:spPr bwMode="auto">
            <a:xfrm>
              <a:off x="5346" y="2264"/>
              <a:ext cx="62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5" name="Line 766"/>
            <p:cNvSpPr>
              <a:spLocks noChangeShapeType="1"/>
            </p:cNvSpPr>
            <p:nvPr/>
          </p:nvSpPr>
          <p:spPr bwMode="auto">
            <a:xfrm>
              <a:off x="5348" y="2245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6" name="Line 767"/>
            <p:cNvSpPr>
              <a:spLocks noChangeShapeType="1"/>
            </p:cNvSpPr>
            <p:nvPr/>
          </p:nvSpPr>
          <p:spPr bwMode="auto">
            <a:xfrm>
              <a:off x="5346" y="1994"/>
              <a:ext cx="62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517" name="Line 768"/>
            <p:cNvSpPr>
              <a:spLocks noChangeShapeType="1"/>
            </p:cNvSpPr>
            <p:nvPr/>
          </p:nvSpPr>
          <p:spPr bwMode="auto">
            <a:xfrm>
              <a:off x="5348" y="1974"/>
              <a:ext cx="61" cy="1"/>
            </a:xfrm>
            <a:prstGeom prst="line">
              <a:avLst/>
            </a:prstGeom>
            <a:noFill/>
            <a:ln w="7938">
              <a:solidFill>
                <a:srgbClr val="F1ED3B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264961" name="Rectangle 769"/>
          <p:cNvSpPr>
            <a:spLocks noChangeArrowheads="1"/>
          </p:cNvSpPr>
          <p:nvPr/>
        </p:nvSpPr>
        <p:spPr bwMode="auto">
          <a:xfrm>
            <a:off x="1239838" y="4587875"/>
            <a:ext cx="1200150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s-ES" sz="1700" b="1">
                <a:solidFill>
                  <a:schemeClr val="tx2"/>
                </a:solidFill>
              </a:rPr>
              <a:t>Elevación</a:t>
            </a:r>
          </a:p>
        </p:txBody>
      </p:sp>
      <p:grpSp>
        <p:nvGrpSpPr>
          <p:cNvPr id="23" name="Group 770"/>
          <p:cNvGrpSpPr>
            <a:grpSpLocks/>
          </p:cNvGrpSpPr>
          <p:nvPr/>
        </p:nvGrpSpPr>
        <p:grpSpPr bwMode="auto">
          <a:xfrm>
            <a:off x="6945313" y="5567363"/>
            <a:ext cx="2224087" cy="733425"/>
            <a:chOff x="4375" y="3507"/>
            <a:chExt cx="1401" cy="462"/>
          </a:xfrm>
        </p:grpSpPr>
        <p:sp>
          <p:nvSpPr>
            <p:cNvPr id="264963" name="Text Box 771"/>
            <p:cNvSpPr txBox="1">
              <a:spLocks noChangeArrowheads="1"/>
            </p:cNvSpPr>
            <p:nvPr/>
          </p:nvSpPr>
          <p:spPr bwMode="auto">
            <a:xfrm>
              <a:off x="4744" y="3527"/>
              <a:ext cx="1032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</a:t>
              </a:r>
            </a:p>
            <a:p>
              <a:pPr algn="l"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Refuerzo</a:t>
              </a:r>
            </a:p>
          </p:txBody>
        </p:sp>
        <p:sp>
          <p:nvSpPr>
            <p:cNvPr id="21327" name="Line 772"/>
            <p:cNvSpPr>
              <a:spLocks noChangeShapeType="1"/>
            </p:cNvSpPr>
            <p:nvPr/>
          </p:nvSpPr>
          <p:spPr bwMode="auto">
            <a:xfrm flipH="1" flipV="1">
              <a:off x="4375" y="3507"/>
              <a:ext cx="356" cy="183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264965" name="Text Box 773"/>
          <p:cNvSpPr txBox="1">
            <a:spLocks noChangeArrowheads="1"/>
          </p:cNvSpPr>
          <p:nvPr/>
        </p:nvSpPr>
        <p:spPr bwMode="auto">
          <a:xfrm>
            <a:off x="2916238" y="5734050"/>
            <a:ext cx="154146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defRPr/>
            </a:pPr>
            <a:r>
              <a:rPr lang="es-ES" sz="20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Placa de</a:t>
            </a:r>
          </a:p>
          <a:p>
            <a:pPr algn="l" eaLnBrk="0" hangingPunct="0">
              <a:defRPr/>
            </a:pPr>
            <a:r>
              <a:rPr lang="es-ES" sz="20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Cortante</a:t>
            </a:r>
          </a:p>
        </p:txBody>
      </p:sp>
      <p:sp>
        <p:nvSpPr>
          <p:cNvPr id="264966" name="Line 774"/>
          <p:cNvSpPr>
            <a:spLocks noChangeShapeType="1"/>
          </p:cNvSpPr>
          <p:nvPr/>
        </p:nvSpPr>
        <p:spPr bwMode="auto">
          <a:xfrm flipV="1">
            <a:off x="4103688" y="4797425"/>
            <a:ext cx="1728787" cy="12969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4" name="Group 775"/>
          <p:cNvGrpSpPr>
            <a:grpSpLocks/>
          </p:cNvGrpSpPr>
          <p:nvPr/>
        </p:nvGrpSpPr>
        <p:grpSpPr bwMode="auto">
          <a:xfrm>
            <a:off x="4294188" y="2317750"/>
            <a:ext cx="2867025" cy="4252913"/>
            <a:chOff x="386" y="1116"/>
            <a:chExt cx="1806" cy="2679"/>
          </a:xfrm>
        </p:grpSpPr>
        <p:sp>
          <p:nvSpPr>
            <p:cNvPr id="21203" name="Line 776"/>
            <p:cNvSpPr>
              <a:spLocks noChangeAspect="1" noChangeShapeType="1"/>
            </p:cNvSpPr>
            <p:nvPr/>
          </p:nvSpPr>
          <p:spPr bwMode="auto">
            <a:xfrm>
              <a:off x="2157" y="2453"/>
              <a:ext cx="1" cy="75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04" name="Line 777"/>
            <p:cNvSpPr>
              <a:spLocks noChangeAspect="1" noChangeShapeType="1"/>
            </p:cNvSpPr>
            <p:nvPr/>
          </p:nvSpPr>
          <p:spPr bwMode="auto">
            <a:xfrm flipV="1">
              <a:off x="2156" y="1658"/>
              <a:ext cx="1" cy="73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05" name="Rectangle 778"/>
            <p:cNvSpPr>
              <a:spLocks noChangeAspect="1" noChangeArrowheads="1"/>
            </p:cNvSpPr>
            <p:nvPr/>
          </p:nvSpPr>
          <p:spPr bwMode="auto">
            <a:xfrm>
              <a:off x="390" y="1176"/>
              <a:ext cx="6" cy="255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6" name="Line 779"/>
            <p:cNvSpPr>
              <a:spLocks noChangeAspect="1" noChangeShapeType="1"/>
            </p:cNvSpPr>
            <p:nvPr/>
          </p:nvSpPr>
          <p:spPr bwMode="auto">
            <a:xfrm flipV="1">
              <a:off x="386" y="1180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07" name="Rectangle 780"/>
            <p:cNvSpPr>
              <a:spLocks noChangeAspect="1" noChangeArrowheads="1"/>
            </p:cNvSpPr>
            <p:nvPr/>
          </p:nvSpPr>
          <p:spPr bwMode="auto">
            <a:xfrm>
              <a:off x="390" y="3732"/>
              <a:ext cx="367" cy="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8" name="Rectangle 781"/>
            <p:cNvSpPr>
              <a:spLocks noChangeAspect="1" noChangeArrowheads="1"/>
            </p:cNvSpPr>
            <p:nvPr/>
          </p:nvSpPr>
          <p:spPr bwMode="auto">
            <a:xfrm>
              <a:off x="390" y="3732"/>
              <a:ext cx="367" cy="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9" name="Line 782"/>
            <p:cNvSpPr>
              <a:spLocks noChangeAspect="1" noChangeShapeType="1"/>
            </p:cNvSpPr>
            <p:nvPr/>
          </p:nvSpPr>
          <p:spPr bwMode="auto">
            <a:xfrm flipH="1">
              <a:off x="390" y="3739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0" name="Line 783"/>
            <p:cNvSpPr>
              <a:spLocks noChangeAspect="1" noChangeShapeType="1"/>
            </p:cNvSpPr>
            <p:nvPr/>
          </p:nvSpPr>
          <p:spPr bwMode="auto">
            <a:xfrm flipH="1">
              <a:off x="390" y="3732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1" name="Line 784"/>
            <p:cNvSpPr>
              <a:spLocks noChangeAspect="1" noChangeShapeType="1"/>
            </p:cNvSpPr>
            <p:nvPr/>
          </p:nvSpPr>
          <p:spPr bwMode="auto">
            <a:xfrm flipV="1">
              <a:off x="757" y="373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2" name="Line 785"/>
            <p:cNvSpPr>
              <a:spLocks noChangeAspect="1" noChangeShapeType="1"/>
            </p:cNvSpPr>
            <p:nvPr/>
          </p:nvSpPr>
          <p:spPr bwMode="auto">
            <a:xfrm flipV="1">
              <a:off x="390" y="373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3" name="Rectangle 786"/>
            <p:cNvSpPr>
              <a:spLocks noChangeAspect="1" noChangeArrowheads="1"/>
            </p:cNvSpPr>
            <p:nvPr/>
          </p:nvSpPr>
          <p:spPr bwMode="auto">
            <a:xfrm>
              <a:off x="390" y="1172"/>
              <a:ext cx="367" cy="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14" name="Rectangle 787"/>
            <p:cNvSpPr>
              <a:spLocks noChangeAspect="1" noChangeArrowheads="1"/>
            </p:cNvSpPr>
            <p:nvPr/>
          </p:nvSpPr>
          <p:spPr bwMode="auto">
            <a:xfrm>
              <a:off x="390" y="1172"/>
              <a:ext cx="367" cy="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15" name="Line 788"/>
            <p:cNvSpPr>
              <a:spLocks noChangeAspect="1" noChangeShapeType="1"/>
            </p:cNvSpPr>
            <p:nvPr/>
          </p:nvSpPr>
          <p:spPr bwMode="auto">
            <a:xfrm flipH="1">
              <a:off x="390" y="1179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6" name="Line 789"/>
            <p:cNvSpPr>
              <a:spLocks noChangeAspect="1" noChangeShapeType="1"/>
            </p:cNvSpPr>
            <p:nvPr/>
          </p:nvSpPr>
          <p:spPr bwMode="auto">
            <a:xfrm flipH="1">
              <a:off x="390" y="1172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7" name="Line 790"/>
            <p:cNvSpPr>
              <a:spLocks noChangeAspect="1" noChangeShapeType="1"/>
            </p:cNvSpPr>
            <p:nvPr/>
          </p:nvSpPr>
          <p:spPr bwMode="auto">
            <a:xfrm flipV="1">
              <a:off x="757" y="117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8" name="Line 791"/>
            <p:cNvSpPr>
              <a:spLocks noChangeAspect="1" noChangeShapeType="1"/>
            </p:cNvSpPr>
            <p:nvPr/>
          </p:nvSpPr>
          <p:spPr bwMode="auto">
            <a:xfrm flipV="1">
              <a:off x="390" y="117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19" name="Rectangle 792"/>
            <p:cNvSpPr>
              <a:spLocks noChangeAspect="1" noChangeArrowheads="1"/>
            </p:cNvSpPr>
            <p:nvPr/>
          </p:nvSpPr>
          <p:spPr bwMode="auto">
            <a:xfrm>
              <a:off x="390" y="1176"/>
              <a:ext cx="6" cy="255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20" name="Line 793"/>
            <p:cNvSpPr>
              <a:spLocks noChangeAspect="1" noChangeShapeType="1"/>
            </p:cNvSpPr>
            <p:nvPr/>
          </p:nvSpPr>
          <p:spPr bwMode="auto">
            <a:xfrm>
              <a:off x="390" y="373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1" name="Line 794"/>
            <p:cNvSpPr>
              <a:spLocks noChangeAspect="1" noChangeShapeType="1"/>
            </p:cNvSpPr>
            <p:nvPr/>
          </p:nvSpPr>
          <p:spPr bwMode="auto">
            <a:xfrm>
              <a:off x="390" y="1176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2" name="Line 795"/>
            <p:cNvSpPr>
              <a:spLocks noChangeAspect="1" noChangeShapeType="1"/>
            </p:cNvSpPr>
            <p:nvPr/>
          </p:nvSpPr>
          <p:spPr bwMode="auto">
            <a:xfrm>
              <a:off x="396" y="1176"/>
              <a:ext cx="1" cy="25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3" name="Line 796"/>
            <p:cNvSpPr>
              <a:spLocks noChangeAspect="1" noChangeShapeType="1"/>
            </p:cNvSpPr>
            <p:nvPr/>
          </p:nvSpPr>
          <p:spPr bwMode="auto">
            <a:xfrm>
              <a:off x="390" y="1176"/>
              <a:ext cx="1" cy="25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4" name="Line 797"/>
            <p:cNvSpPr>
              <a:spLocks noChangeAspect="1" noChangeShapeType="1"/>
            </p:cNvSpPr>
            <p:nvPr/>
          </p:nvSpPr>
          <p:spPr bwMode="auto">
            <a:xfrm>
              <a:off x="421" y="3733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5" name="Line 798"/>
            <p:cNvSpPr>
              <a:spLocks noChangeAspect="1" noChangeShapeType="1"/>
            </p:cNvSpPr>
            <p:nvPr/>
          </p:nvSpPr>
          <p:spPr bwMode="auto">
            <a:xfrm>
              <a:off x="421" y="1173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26" name="Rectangle 799"/>
            <p:cNvSpPr>
              <a:spLocks noChangeAspect="1" noChangeArrowheads="1"/>
            </p:cNvSpPr>
            <p:nvPr/>
          </p:nvSpPr>
          <p:spPr bwMode="auto">
            <a:xfrm>
              <a:off x="1221" y="1176"/>
              <a:ext cx="7" cy="255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27" name="Rectangle 800"/>
            <p:cNvSpPr>
              <a:spLocks noChangeAspect="1" noChangeArrowheads="1"/>
            </p:cNvSpPr>
            <p:nvPr/>
          </p:nvSpPr>
          <p:spPr bwMode="auto">
            <a:xfrm>
              <a:off x="1221" y="1176"/>
              <a:ext cx="7" cy="255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28" name="Freeform 801"/>
            <p:cNvSpPr>
              <a:spLocks noChangeAspect="1"/>
            </p:cNvSpPr>
            <p:nvPr/>
          </p:nvSpPr>
          <p:spPr bwMode="auto">
            <a:xfrm>
              <a:off x="754" y="3675"/>
              <a:ext cx="57" cy="6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29" name="Freeform 802"/>
            <p:cNvSpPr>
              <a:spLocks noChangeAspect="1"/>
            </p:cNvSpPr>
            <p:nvPr/>
          </p:nvSpPr>
          <p:spPr bwMode="auto">
            <a:xfrm>
              <a:off x="754" y="3675"/>
              <a:ext cx="57" cy="6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30" name="Line 803"/>
            <p:cNvSpPr>
              <a:spLocks noChangeAspect="1" noChangeShapeType="1"/>
            </p:cNvSpPr>
            <p:nvPr/>
          </p:nvSpPr>
          <p:spPr bwMode="auto">
            <a:xfrm>
              <a:off x="807" y="3675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1" name="Line 804"/>
            <p:cNvSpPr>
              <a:spLocks noChangeAspect="1" noChangeShapeType="1"/>
            </p:cNvSpPr>
            <p:nvPr/>
          </p:nvSpPr>
          <p:spPr bwMode="auto">
            <a:xfrm>
              <a:off x="754" y="3732"/>
              <a:ext cx="5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2" name="Line 805"/>
            <p:cNvSpPr>
              <a:spLocks noChangeAspect="1" noChangeShapeType="1"/>
            </p:cNvSpPr>
            <p:nvPr/>
          </p:nvSpPr>
          <p:spPr bwMode="auto">
            <a:xfrm flipV="1">
              <a:off x="759" y="3680"/>
              <a:ext cx="52" cy="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3" name="Line 806"/>
            <p:cNvSpPr>
              <a:spLocks noChangeAspect="1" noChangeShapeType="1"/>
            </p:cNvSpPr>
            <p:nvPr/>
          </p:nvSpPr>
          <p:spPr bwMode="auto">
            <a:xfrm flipV="1">
              <a:off x="754" y="3675"/>
              <a:ext cx="53" cy="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4" name="Line 807"/>
            <p:cNvSpPr>
              <a:spLocks noChangeAspect="1" noChangeShapeType="1"/>
            </p:cNvSpPr>
            <p:nvPr/>
          </p:nvSpPr>
          <p:spPr bwMode="auto">
            <a:xfrm>
              <a:off x="1221" y="1176"/>
              <a:ext cx="1" cy="25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5" name="Line 808"/>
            <p:cNvSpPr>
              <a:spLocks noChangeAspect="1" noChangeShapeType="1"/>
            </p:cNvSpPr>
            <p:nvPr/>
          </p:nvSpPr>
          <p:spPr bwMode="auto">
            <a:xfrm>
              <a:off x="1228" y="1176"/>
              <a:ext cx="1" cy="25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6" name="Rectangle 809"/>
            <p:cNvSpPr>
              <a:spLocks noChangeAspect="1" noChangeArrowheads="1"/>
            </p:cNvSpPr>
            <p:nvPr/>
          </p:nvSpPr>
          <p:spPr bwMode="auto">
            <a:xfrm>
              <a:off x="805" y="3677"/>
              <a:ext cx="6" cy="11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37" name="Rectangle 810"/>
            <p:cNvSpPr>
              <a:spLocks noChangeAspect="1" noChangeArrowheads="1"/>
            </p:cNvSpPr>
            <p:nvPr/>
          </p:nvSpPr>
          <p:spPr bwMode="auto">
            <a:xfrm>
              <a:off x="805" y="3677"/>
              <a:ext cx="6" cy="11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38" name="Line 811"/>
            <p:cNvSpPr>
              <a:spLocks noChangeAspect="1" noChangeShapeType="1"/>
            </p:cNvSpPr>
            <p:nvPr/>
          </p:nvSpPr>
          <p:spPr bwMode="auto">
            <a:xfrm>
              <a:off x="811" y="3677"/>
              <a:ext cx="1" cy="11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39" name="Line 812"/>
            <p:cNvSpPr>
              <a:spLocks noChangeAspect="1" noChangeShapeType="1"/>
            </p:cNvSpPr>
            <p:nvPr/>
          </p:nvSpPr>
          <p:spPr bwMode="auto">
            <a:xfrm>
              <a:off x="805" y="3677"/>
              <a:ext cx="2" cy="11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0" name="Line 813"/>
            <p:cNvSpPr>
              <a:spLocks noChangeAspect="1" noChangeShapeType="1"/>
            </p:cNvSpPr>
            <p:nvPr/>
          </p:nvSpPr>
          <p:spPr bwMode="auto">
            <a:xfrm flipH="1">
              <a:off x="805" y="367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1" name="Line 814"/>
            <p:cNvSpPr>
              <a:spLocks noChangeAspect="1" noChangeShapeType="1"/>
            </p:cNvSpPr>
            <p:nvPr/>
          </p:nvSpPr>
          <p:spPr bwMode="auto">
            <a:xfrm flipH="1">
              <a:off x="805" y="3793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2" name="Rectangle 815"/>
            <p:cNvSpPr>
              <a:spLocks noChangeAspect="1" noChangeArrowheads="1"/>
            </p:cNvSpPr>
            <p:nvPr/>
          </p:nvSpPr>
          <p:spPr bwMode="auto">
            <a:xfrm>
              <a:off x="861" y="3732"/>
              <a:ext cx="367" cy="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43" name="Rectangle 816"/>
            <p:cNvSpPr>
              <a:spLocks noChangeAspect="1" noChangeArrowheads="1"/>
            </p:cNvSpPr>
            <p:nvPr/>
          </p:nvSpPr>
          <p:spPr bwMode="auto">
            <a:xfrm>
              <a:off x="861" y="3732"/>
              <a:ext cx="367" cy="7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44" name="Freeform 817"/>
            <p:cNvSpPr>
              <a:spLocks noChangeAspect="1"/>
            </p:cNvSpPr>
            <p:nvPr/>
          </p:nvSpPr>
          <p:spPr bwMode="auto">
            <a:xfrm>
              <a:off x="807" y="3732"/>
              <a:ext cx="57" cy="6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45" name="Freeform 818"/>
            <p:cNvSpPr>
              <a:spLocks noChangeAspect="1"/>
            </p:cNvSpPr>
            <p:nvPr/>
          </p:nvSpPr>
          <p:spPr bwMode="auto">
            <a:xfrm>
              <a:off x="807" y="3732"/>
              <a:ext cx="57" cy="6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46" name="Line 819"/>
            <p:cNvSpPr>
              <a:spLocks noChangeAspect="1" noChangeShapeType="1"/>
            </p:cNvSpPr>
            <p:nvPr/>
          </p:nvSpPr>
          <p:spPr bwMode="auto">
            <a:xfrm flipH="1">
              <a:off x="861" y="3739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7" name="Line 820"/>
            <p:cNvSpPr>
              <a:spLocks noChangeAspect="1" noChangeShapeType="1"/>
            </p:cNvSpPr>
            <p:nvPr/>
          </p:nvSpPr>
          <p:spPr bwMode="auto">
            <a:xfrm flipH="1">
              <a:off x="861" y="3732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8" name="Line 821"/>
            <p:cNvSpPr>
              <a:spLocks noChangeAspect="1" noChangeShapeType="1"/>
            </p:cNvSpPr>
            <p:nvPr/>
          </p:nvSpPr>
          <p:spPr bwMode="auto">
            <a:xfrm flipV="1">
              <a:off x="861" y="373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49" name="Line 822"/>
            <p:cNvSpPr>
              <a:spLocks noChangeAspect="1" noChangeShapeType="1"/>
            </p:cNvSpPr>
            <p:nvPr/>
          </p:nvSpPr>
          <p:spPr bwMode="auto">
            <a:xfrm flipV="1">
              <a:off x="807" y="3732"/>
              <a:ext cx="52" cy="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50" name="Line 823"/>
            <p:cNvSpPr>
              <a:spLocks noChangeAspect="1" noChangeShapeType="1"/>
            </p:cNvSpPr>
            <p:nvPr/>
          </p:nvSpPr>
          <p:spPr bwMode="auto">
            <a:xfrm flipV="1">
              <a:off x="811" y="3738"/>
              <a:ext cx="53" cy="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51" name="Line 824"/>
            <p:cNvSpPr>
              <a:spLocks noChangeAspect="1" noChangeShapeType="1"/>
            </p:cNvSpPr>
            <p:nvPr/>
          </p:nvSpPr>
          <p:spPr bwMode="auto">
            <a:xfrm>
              <a:off x="807" y="3789"/>
              <a:ext cx="4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52" name="Line 825"/>
            <p:cNvSpPr>
              <a:spLocks noChangeAspect="1" noChangeShapeType="1"/>
            </p:cNvSpPr>
            <p:nvPr/>
          </p:nvSpPr>
          <p:spPr bwMode="auto">
            <a:xfrm>
              <a:off x="859" y="3732"/>
              <a:ext cx="5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53" name="Freeform 826"/>
            <p:cNvSpPr>
              <a:spLocks noChangeAspect="1"/>
            </p:cNvSpPr>
            <p:nvPr/>
          </p:nvSpPr>
          <p:spPr bwMode="auto">
            <a:xfrm>
              <a:off x="754" y="1116"/>
              <a:ext cx="57" cy="6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4" name="Freeform 827"/>
            <p:cNvSpPr>
              <a:spLocks noChangeAspect="1"/>
            </p:cNvSpPr>
            <p:nvPr/>
          </p:nvSpPr>
          <p:spPr bwMode="auto">
            <a:xfrm>
              <a:off x="754" y="1116"/>
              <a:ext cx="57" cy="6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5" name="Rectangle 828"/>
            <p:cNvSpPr>
              <a:spLocks noChangeAspect="1" noChangeArrowheads="1"/>
            </p:cNvSpPr>
            <p:nvPr/>
          </p:nvSpPr>
          <p:spPr bwMode="auto">
            <a:xfrm>
              <a:off x="861" y="1172"/>
              <a:ext cx="367" cy="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6" name="Rectangle 829"/>
            <p:cNvSpPr>
              <a:spLocks noChangeAspect="1" noChangeArrowheads="1"/>
            </p:cNvSpPr>
            <p:nvPr/>
          </p:nvSpPr>
          <p:spPr bwMode="auto">
            <a:xfrm>
              <a:off x="861" y="1172"/>
              <a:ext cx="367" cy="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7" name="Freeform 830"/>
            <p:cNvSpPr>
              <a:spLocks noChangeAspect="1"/>
            </p:cNvSpPr>
            <p:nvPr/>
          </p:nvSpPr>
          <p:spPr bwMode="auto">
            <a:xfrm>
              <a:off x="807" y="1173"/>
              <a:ext cx="57" cy="6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8" name="Freeform 831"/>
            <p:cNvSpPr>
              <a:spLocks noChangeAspect="1"/>
            </p:cNvSpPr>
            <p:nvPr/>
          </p:nvSpPr>
          <p:spPr bwMode="auto">
            <a:xfrm>
              <a:off x="807" y="1173"/>
              <a:ext cx="57" cy="6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59" name="Rectangle 832"/>
            <p:cNvSpPr>
              <a:spLocks noChangeAspect="1" noChangeArrowheads="1"/>
            </p:cNvSpPr>
            <p:nvPr/>
          </p:nvSpPr>
          <p:spPr bwMode="auto">
            <a:xfrm>
              <a:off x="805" y="1118"/>
              <a:ext cx="6" cy="11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60" name="Rectangle 833"/>
            <p:cNvSpPr>
              <a:spLocks noChangeAspect="1" noChangeArrowheads="1"/>
            </p:cNvSpPr>
            <p:nvPr/>
          </p:nvSpPr>
          <p:spPr bwMode="auto">
            <a:xfrm>
              <a:off x="805" y="1118"/>
              <a:ext cx="6" cy="11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61" name="Line 834"/>
            <p:cNvSpPr>
              <a:spLocks noChangeAspect="1" noChangeShapeType="1"/>
            </p:cNvSpPr>
            <p:nvPr/>
          </p:nvSpPr>
          <p:spPr bwMode="auto">
            <a:xfrm flipV="1">
              <a:off x="754" y="1116"/>
              <a:ext cx="53" cy="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2" name="Line 835"/>
            <p:cNvSpPr>
              <a:spLocks noChangeAspect="1" noChangeShapeType="1"/>
            </p:cNvSpPr>
            <p:nvPr/>
          </p:nvSpPr>
          <p:spPr bwMode="auto">
            <a:xfrm flipV="1">
              <a:off x="759" y="1120"/>
              <a:ext cx="52" cy="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3" name="Line 836"/>
            <p:cNvSpPr>
              <a:spLocks noChangeAspect="1" noChangeShapeType="1"/>
            </p:cNvSpPr>
            <p:nvPr/>
          </p:nvSpPr>
          <p:spPr bwMode="auto">
            <a:xfrm>
              <a:off x="754" y="1173"/>
              <a:ext cx="5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4" name="Line 837"/>
            <p:cNvSpPr>
              <a:spLocks noChangeAspect="1" noChangeShapeType="1"/>
            </p:cNvSpPr>
            <p:nvPr/>
          </p:nvSpPr>
          <p:spPr bwMode="auto">
            <a:xfrm>
              <a:off x="807" y="1116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5" name="Line 838"/>
            <p:cNvSpPr>
              <a:spLocks noChangeAspect="1" noChangeShapeType="1"/>
            </p:cNvSpPr>
            <p:nvPr/>
          </p:nvSpPr>
          <p:spPr bwMode="auto">
            <a:xfrm flipH="1">
              <a:off x="861" y="1179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6" name="Line 839"/>
            <p:cNvSpPr>
              <a:spLocks noChangeAspect="1" noChangeShapeType="1"/>
            </p:cNvSpPr>
            <p:nvPr/>
          </p:nvSpPr>
          <p:spPr bwMode="auto">
            <a:xfrm flipH="1">
              <a:off x="861" y="1172"/>
              <a:ext cx="36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7" name="Line 840"/>
            <p:cNvSpPr>
              <a:spLocks noChangeAspect="1" noChangeShapeType="1"/>
            </p:cNvSpPr>
            <p:nvPr/>
          </p:nvSpPr>
          <p:spPr bwMode="auto">
            <a:xfrm flipV="1">
              <a:off x="861" y="1172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8" name="Line 841"/>
            <p:cNvSpPr>
              <a:spLocks noChangeAspect="1" noChangeShapeType="1"/>
            </p:cNvSpPr>
            <p:nvPr/>
          </p:nvSpPr>
          <p:spPr bwMode="auto">
            <a:xfrm flipV="1">
              <a:off x="807" y="1173"/>
              <a:ext cx="52" cy="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69" name="Line 842"/>
            <p:cNvSpPr>
              <a:spLocks noChangeAspect="1" noChangeShapeType="1"/>
            </p:cNvSpPr>
            <p:nvPr/>
          </p:nvSpPr>
          <p:spPr bwMode="auto">
            <a:xfrm flipV="1">
              <a:off x="811" y="1177"/>
              <a:ext cx="53" cy="5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0" name="Line 843"/>
            <p:cNvSpPr>
              <a:spLocks noChangeAspect="1" noChangeShapeType="1"/>
            </p:cNvSpPr>
            <p:nvPr/>
          </p:nvSpPr>
          <p:spPr bwMode="auto">
            <a:xfrm>
              <a:off x="807" y="1231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1" name="Line 844"/>
            <p:cNvSpPr>
              <a:spLocks noChangeAspect="1" noChangeShapeType="1"/>
            </p:cNvSpPr>
            <p:nvPr/>
          </p:nvSpPr>
          <p:spPr bwMode="auto">
            <a:xfrm>
              <a:off x="859" y="1173"/>
              <a:ext cx="5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2" name="Line 845"/>
            <p:cNvSpPr>
              <a:spLocks noChangeAspect="1" noChangeShapeType="1"/>
            </p:cNvSpPr>
            <p:nvPr/>
          </p:nvSpPr>
          <p:spPr bwMode="auto">
            <a:xfrm>
              <a:off x="811" y="1118"/>
              <a:ext cx="1" cy="11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3" name="Line 846"/>
            <p:cNvSpPr>
              <a:spLocks noChangeAspect="1" noChangeShapeType="1"/>
            </p:cNvSpPr>
            <p:nvPr/>
          </p:nvSpPr>
          <p:spPr bwMode="auto">
            <a:xfrm>
              <a:off x="805" y="1118"/>
              <a:ext cx="2" cy="11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4" name="Line 847"/>
            <p:cNvSpPr>
              <a:spLocks noChangeAspect="1" noChangeShapeType="1"/>
            </p:cNvSpPr>
            <p:nvPr/>
          </p:nvSpPr>
          <p:spPr bwMode="auto">
            <a:xfrm flipH="1">
              <a:off x="805" y="1118"/>
              <a:ext cx="6" cy="2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5" name="Line 848"/>
            <p:cNvSpPr>
              <a:spLocks noChangeAspect="1" noChangeShapeType="1"/>
            </p:cNvSpPr>
            <p:nvPr/>
          </p:nvSpPr>
          <p:spPr bwMode="auto">
            <a:xfrm flipH="1">
              <a:off x="805" y="123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6" name="Rectangle 849"/>
            <p:cNvSpPr>
              <a:spLocks noChangeAspect="1" noChangeArrowheads="1"/>
            </p:cNvSpPr>
            <p:nvPr/>
          </p:nvSpPr>
          <p:spPr bwMode="auto">
            <a:xfrm>
              <a:off x="1221" y="2876"/>
              <a:ext cx="7" cy="493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77" name="Rectangle 850"/>
            <p:cNvSpPr>
              <a:spLocks noChangeAspect="1" noChangeArrowheads="1"/>
            </p:cNvSpPr>
            <p:nvPr/>
          </p:nvSpPr>
          <p:spPr bwMode="auto">
            <a:xfrm>
              <a:off x="1221" y="2876"/>
              <a:ext cx="7" cy="493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78" name="Line 851"/>
            <p:cNvSpPr>
              <a:spLocks noChangeAspect="1" noChangeShapeType="1"/>
            </p:cNvSpPr>
            <p:nvPr/>
          </p:nvSpPr>
          <p:spPr bwMode="auto">
            <a:xfrm flipV="1">
              <a:off x="1221" y="2876"/>
              <a:ext cx="1" cy="49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79" name="Line 852"/>
            <p:cNvSpPr>
              <a:spLocks noChangeAspect="1" noChangeShapeType="1"/>
            </p:cNvSpPr>
            <p:nvPr/>
          </p:nvSpPr>
          <p:spPr bwMode="auto">
            <a:xfrm flipV="1">
              <a:off x="1228" y="2876"/>
              <a:ext cx="1" cy="49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0" name="Rectangle 853"/>
            <p:cNvSpPr>
              <a:spLocks noChangeAspect="1" noChangeArrowheads="1"/>
            </p:cNvSpPr>
            <p:nvPr/>
          </p:nvSpPr>
          <p:spPr bwMode="auto">
            <a:xfrm>
              <a:off x="1221" y="1499"/>
              <a:ext cx="7" cy="493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81" name="Rectangle 854"/>
            <p:cNvSpPr>
              <a:spLocks noChangeAspect="1" noChangeArrowheads="1"/>
            </p:cNvSpPr>
            <p:nvPr/>
          </p:nvSpPr>
          <p:spPr bwMode="auto">
            <a:xfrm>
              <a:off x="1221" y="1499"/>
              <a:ext cx="7" cy="493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82" name="Line 855"/>
            <p:cNvSpPr>
              <a:spLocks noChangeAspect="1" noChangeShapeType="1"/>
            </p:cNvSpPr>
            <p:nvPr/>
          </p:nvSpPr>
          <p:spPr bwMode="auto">
            <a:xfrm>
              <a:off x="1228" y="1499"/>
              <a:ext cx="1" cy="49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3" name="Line 856"/>
            <p:cNvSpPr>
              <a:spLocks noChangeAspect="1" noChangeShapeType="1"/>
            </p:cNvSpPr>
            <p:nvPr/>
          </p:nvSpPr>
          <p:spPr bwMode="auto">
            <a:xfrm>
              <a:off x="1221" y="1499"/>
              <a:ext cx="1" cy="49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4" name="Freeform 857"/>
            <p:cNvSpPr>
              <a:spLocks noChangeAspect="1"/>
            </p:cNvSpPr>
            <p:nvPr/>
          </p:nvSpPr>
          <p:spPr bwMode="auto">
            <a:xfrm>
              <a:off x="1141" y="1180"/>
              <a:ext cx="10" cy="2560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85" name="Freeform 858"/>
            <p:cNvSpPr>
              <a:spLocks noChangeAspect="1"/>
            </p:cNvSpPr>
            <p:nvPr/>
          </p:nvSpPr>
          <p:spPr bwMode="auto">
            <a:xfrm>
              <a:off x="468" y="1179"/>
              <a:ext cx="9" cy="2560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86" name="Line 859"/>
            <p:cNvSpPr>
              <a:spLocks noChangeAspect="1" noChangeShapeType="1"/>
            </p:cNvSpPr>
            <p:nvPr/>
          </p:nvSpPr>
          <p:spPr bwMode="auto">
            <a:xfrm>
              <a:off x="1221" y="3369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7" name="Line 860"/>
            <p:cNvSpPr>
              <a:spLocks noChangeAspect="1" noChangeShapeType="1"/>
            </p:cNvSpPr>
            <p:nvPr/>
          </p:nvSpPr>
          <p:spPr bwMode="auto">
            <a:xfrm>
              <a:off x="479" y="1784"/>
              <a:ext cx="67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8" name="Line 861"/>
            <p:cNvSpPr>
              <a:spLocks noChangeAspect="1" noChangeShapeType="1"/>
            </p:cNvSpPr>
            <p:nvPr/>
          </p:nvSpPr>
          <p:spPr bwMode="auto">
            <a:xfrm>
              <a:off x="470" y="1747"/>
              <a:ext cx="671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89" name="Line 862"/>
            <p:cNvSpPr>
              <a:spLocks noChangeAspect="1" noChangeShapeType="1"/>
            </p:cNvSpPr>
            <p:nvPr/>
          </p:nvSpPr>
          <p:spPr bwMode="auto">
            <a:xfrm>
              <a:off x="470" y="3138"/>
              <a:ext cx="67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0" name="Line 863"/>
            <p:cNvSpPr>
              <a:spLocks noChangeAspect="1" noChangeShapeType="1"/>
            </p:cNvSpPr>
            <p:nvPr/>
          </p:nvSpPr>
          <p:spPr bwMode="auto">
            <a:xfrm>
              <a:off x="470" y="3102"/>
              <a:ext cx="671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1" name="Freeform 864"/>
            <p:cNvSpPr>
              <a:spLocks noChangeAspect="1"/>
            </p:cNvSpPr>
            <p:nvPr/>
          </p:nvSpPr>
          <p:spPr bwMode="auto">
            <a:xfrm>
              <a:off x="2104" y="2393"/>
              <a:ext cx="88" cy="60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92" name="Line 865"/>
            <p:cNvSpPr>
              <a:spLocks noChangeAspect="1" noChangeShapeType="1"/>
            </p:cNvSpPr>
            <p:nvPr/>
          </p:nvSpPr>
          <p:spPr bwMode="auto">
            <a:xfrm>
              <a:off x="1300" y="1779"/>
              <a:ext cx="846" cy="6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3" name="Line 866"/>
            <p:cNvSpPr>
              <a:spLocks noChangeAspect="1" noChangeShapeType="1"/>
            </p:cNvSpPr>
            <p:nvPr/>
          </p:nvSpPr>
          <p:spPr bwMode="auto">
            <a:xfrm>
              <a:off x="1308" y="1746"/>
              <a:ext cx="837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4" name="Line 867"/>
            <p:cNvSpPr>
              <a:spLocks noChangeAspect="1" noChangeShapeType="1"/>
            </p:cNvSpPr>
            <p:nvPr/>
          </p:nvSpPr>
          <p:spPr bwMode="auto">
            <a:xfrm>
              <a:off x="1311" y="3137"/>
              <a:ext cx="830" cy="6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5" name="Line 868"/>
            <p:cNvSpPr>
              <a:spLocks noChangeAspect="1" noChangeShapeType="1"/>
            </p:cNvSpPr>
            <p:nvPr/>
          </p:nvSpPr>
          <p:spPr bwMode="auto">
            <a:xfrm>
              <a:off x="1311" y="3104"/>
              <a:ext cx="829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6" name="Line 869"/>
            <p:cNvSpPr>
              <a:spLocks noChangeAspect="1" noChangeShapeType="1"/>
            </p:cNvSpPr>
            <p:nvPr/>
          </p:nvSpPr>
          <p:spPr bwMode="auto">
            <a:xfrm>
              <a:off x="1297" y="1745"/>
              <a:ext cx="0" cy="273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1297" name="Line 870"/>
            <p:cNvSpPr>
              <a:spLocks noChangeAspect="1" noChangeShapeType="1"/>
            </p:cNvSpPr>
            <p:nvPr/>
          </p:nvSpPr>
          <p:spPr bwMode="auto">
            <a:xfrm flipH="1" flipV="1">
              <a:off x="1311" y="2894"/>
              <a:ext cx="6" cy="25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1298" name="Line 871"/>
            <p:cNvSpPr>
              <a:spLocks noChangeAspect="1" noChangeShapeType="1"/>
            </p:cNvSpPr>
            <p:nvPr/>
          </p:nvSpPr>
          <p:spPr bwMode="auto">
            <a:xfrm flipH="1">
              <a:off x="455" y="2105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299" name="Line 872"/>
            <p:cNvSpPr>
              <a:spLocks noChangeAspect="1" noChangeShapeType="1"/>
            </p:cNvSpPr>
            <p:nvPr/>
          </p:nvSpPr>
          <p:spPr bwMode="auto">
            <a:xfrm flipH="1">
              <a:off x="486" y="2106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300" name="Line 873"/>
            <p:cNvSpPr>
              <a:spLocks noChangeAspect="1" noChangeShapeType="1"/>
            </p:cNvSpPr>
            <p:nvPr/>
          </p:nvSpPr>
          <p:spPr bwMode="auto">
            <a:xfrm flipV="1">
              <a:off x="493" y="2104"/>
              <a:ext cx="1" cy="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21301" name="Group 874"/>
            <p:cNvGrpSpPr>
              <a:grpSpLocks/>
            </p:cNvGrpSpPr>
            <p:nvPr/>
          </p:nvGrpSpPr>
          <p:grpSpPr bwMode="auto">
            <a:xfrm>
              <a:off x="1211" y="1985"/>
              <a:ext cx="386" cy="919"/>
              <a:chOff x="1211" y="1985"/>
              <a:chExt cx="386" cy="919"/>
            </a:xfrm>
          </p:grpSpPr>
          <p:sp>
            <p:nvSpPr>
              <p:cNvPr id="21302" name="Line 875"/>
              <p:cNvSpPr>
                <a:spLocks noChangeAspect="1" noChangeShapeType="1"/>
              </p:cNvSpPr>
              <p:nvPr/>
            </p:nvSpPr>
            <p:spPr bwMode="auto">
              <a:xfrm>
                <a:off x="1420" y="2869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21303" name="Line 876"/>
              <p:cNvSpPr>
                <a:spLocks noChangeAspect="1" noChangeShapeType="1"/>
              </p:cNvSpPr>
              <p:nvPr/>
            </p:nvSpPr>
            <p:spPr bwMode="auto">
              <a:xfrm flipH="1">
                <a:off x="1420" y="1985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21304" name="Group 877"/>
              <p:cNvGrpSpPr>
                <a:grpSpLocks noChangeAspect="1"/>
              </p:cNvGrpSpPr>
              <p:nvPr/>
            </p:nvGrpSpPr>
            <p:grpSpPr bwMode="auto">
              <a:xfrm>
                <a:off x="1378" y="2090"/>
                <a:ext cx="143" cy="752"/>
                <a:chOff x="1328" y="2240"/>
                <a:chExt cx="120" cy="632"/>
              </a:xfrm>
            </p:grpSpPr>
            <p:grpSp>
              <p:nvGrpSpPr>
                <p:cNvPr id="21317" name="Group 878"/>
                <p:cNvGrpSpPr>
                  <a:grpSpLocks noChangeAspect="1"/>
                </p:cNvGrpSpPr>
                <p:nvPr/>
              </p:nvGrpSpPr>
              <p:grpSpPr bwMode="auto">
                <a:xfrm>
                  <a:off x="1328" y="2240"/>
                  <a:ext cx="120" cy="256"/>
                  <a:chOff x="1328" y="2240"/>
                  <a:chExt cx="120" cy="256"/>
                </a:xfrm>
              </p:grpSpPr>
              <p:sp>
                <p:nvSpPr>
                  <p:cNvPr id="21323" name="Oval 8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32" y="2240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21324" name="Oval 8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28" y="2336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21325" name="Oval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32" y="2432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21318" name="Group 882"/>
                <p:cNvGrpSpPr>
                  <a:grpSpLocks noChangeAspect="1"/>
                </p:cNvGrpSpPr>
                <p:nvPr/>
              </p:nvGrpSpPr>
              <p:grpSpPr bwMode="auto">
                <a:xfrm>
                  <a:off x="1328" y="2616"/>
                  <a:ext cx="120" cy="256"/>
                  <a:chOff x="1328" y="2240"/>
                  <a:chExt cx="120" cy="256"/>
                </a:xfrm>
              </p:grpSpPr>
              <p:sp>
                <p:nvSpPr>
                  <p:cNvPr id="21320" name="Oval 8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32" y="2240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21321" name="Oval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28" y="2336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21322" name="Oval 8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32" y="2432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prstDash val="sysDot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sp>
              <p:nvSpPr>
                <p:cNvPr id="21319" name="Oval 886"/>
                <p:cNvSpPr>
                  <a:spLocks noChangeAspect="1" noChangeArrowheads="1"/>
                </p:cNvSpPr>
                <p:nvPr/>
              </p:nvSpPr>
              <p:spPr bwMode="auto">
                <a:xfrm>
                  <a:off x="1328" y="2524"/>
                  <a:ext cx="116" cy="64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prstDash val="sysDot"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_tradnl"/>
                </a:p>
              </p:txBody>
            </p:sp>
          </p:grpSp>
          <p:grpSp>
            <p:nvGrpSpPr>
              <p:cNvPr id="21305" name="Group 887"/>
              <p:cNvGrpSpPr>
                <a:grpSpLocks noChangeAspect="1"/>
              </p:cNvGrpSpPr>
              <p:nvPr/>
            </p:nvGrpSpPr>
            <p:grpSpPr bwMode="auto">
              <a:xfrm>
                <a:off x="1216" y="2023"/>
                <a:ext cx="381" cy="881"/>
                <a:chOff x="1112" y="2176"/>
                <a:chExt cx="320" cy="740"/>
              </a:xfrm>
            </p:grpSpPr>
            <p:sp>
              <p:nvSpPr>
                <p:cNvPr id="21314" name="Line 888"/>
                <p:cNvSpPr>
                  <a:spLocks noChangeAspect="1" noChangeShapeType="1"/>
                </p:cNvSpPr>
                <p:nvPr/>
              </p:nvSpPr>
              <p:spPr bwMode="auto">
                <a:xfrm>
                  <a:off x="1116" y="2912"/>
                  <a:ext cx="316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21315" name="Line 889"/>
                <p:cNvSpPr>
                  <a:spLocks noChangeAspect="1" noChangeShapeType="1"/>
                </p:cNvSpPr>
                <p:nvPr/>
              </p:nvSpPr>
              <p:spPr bwMode="auto">
                <a:xfrm>
                  <a:off x="1112" y="2176"/>
                  <a:ext cx="316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21316" name="Line 89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428" y="2176"/>
                  <a:ext cx="4" cy="74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21306" name="Line 891"/>
              <p:cNvSpPr>
                <a:spLocks noChangeAspect="1" noChangeShapeType="1"/>
              </p:cNvSpPr>
              <p:nvPr/>
            </p:nvSpPr>
            <p:spPr bwMode="auto">
              <a:xfrm flipH="1">
                <a:off x="1211" y="2097"/>
                <a:ext cx="8" cy="1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21307" name="Oval 892"/>
              <p:cNvSpPr>
                <a:spLocks noChangeAspect="1" noChangeArrowheads="1"/>
              </p:cNvSpPr>
              <p:nvPr/>
            </p:nvSpPr>
            <p:spPr bwMode="auto">
              <a:xfrm>
                <a:off x="1414" y="2096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08" name="Oval 893"/>
              <p:cNvSpPr>
                <a:spLocks noChangeAspect="1" noChangeArrowheads="1"/>
              </p:cNvSpPr>
              <p:nvPr/>
            </p:nvSpPr>
            <p:spPr bwMode="auto">
              <a:xfrm>
                <a:off x="1415" y="2212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09" name="Oval 894"/>
              <p:cNvSpPr>
                <a:spLocks noChangeAspect="1" noChangeArrowheads="1"/>
              </p:cNvSpPr>
              <p:nvPr/>
            </p:nvSpPr>
            <p:spPr bwMode="auto">
              <a:xfrm>
                <a:off x="1410" y="2322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10" name="Oval 895"/>
              <p:cNvSpPr>
                <a:spLocks noChangeAspect="1" noChangeArrowheads="1"/>
              </p:cNvSpPr>
              <p:nvPr/>
            </p:nvSpPr>
            <p:spPr bwMode="auto">
              <a:xfrm>
                <a:off x="1411" y="2433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11" name="Oval 896"/>
              <p:cNvSpPr>
                <a:spLocks noChangeAspect="1" noChangeArrowheads="1"/>
              </p:cNvSpPr>
              <p:nvPr/>
            </p:nvSpPr>
            <p:spPr bwMode="auto">
              <a:xfrm>
                <a:off x="1410" y="2542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12" name="Oval 897"/>
              <p:cNvSpPr>
                <a:spLocks noChangeAspect="1" noChangeArrowheads="1"/>
              </p:cNvSpPr>
              <p:nvPr/>
            </p:nvSpPr>
            <p:spPr bwMode="auto">
              <a:xfrm>
                <a:off x="1411" y="2658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21313" name="Oval 898"/>
              <p:cNvSpPr>
                <a:spLocks noChangeAspect="1" noChangeArrowheads="1"/>
              </p:cNvSpPr>
              <p:nvPr/>
            </p:nvSpPr>
            <p:spPr bwMode="auto">
              <a:xfrm>
                <a:off x="1418" y="2768"/>
                <a:ext cx="77" cy="62"/>
              </a:xfrm>
              <a:prstGeom prst="ellips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  <p:grpSp>
        <p:nvGrpSpPr>
          <p:cNvPr id="30" name="Group 899"/>
          <p:cNvGrpSpPr>
            <a:grpSpLocks/>
          </p:cNvGrpSpPr>
          <p:nvPr/>
        </p:nvGrpSpPr>
        <p:grpSpPr bwMode="auto">
          <a:xfrm>
            <a:off x="3978275" y="3698875"/>
            <a:ext cx="311150" cy="1481138"/>
            <a:chOff x="669" y="2211"/>
            <a:chExt cx="196" cy="933"/>
          </a:xfrm>
        </p:grpSpPr>
        <p:sp>
          <p:nvSpPr>
            <p:cNvPr id="21106" name="Freeform 900"/>
            <p:cNvSpPr>
              <a:spLocks noChangeAspect="1"/>
            </p:cNvSpPr>
            <p:nvPr/>
          </p:nvSpPr>
          <p:spPr bwMode="auto">
            <a:xfrm>
              <a:off x="821" y="2211"/>
              <a:ext cx="44" cy="7"/>
            </a:xfrm>
            <a:custGeom>
              <a:avLst/>
              <a:gdLst>
                <a:gd name="T0" fmla="*/ 19 w 19"/>
                <a:gd name="T1" fmla="*/ 3 h 3"/>
                <a:gd name="T2" fmla="*/ 19 w 19"/>
                <a:gd name="T3" fmla="*/ 0 h 3"/>
                <a:gd name="T4" fmla="*/ 0 w 19"/>
                <a:gd name="T5" fmla="*/ 0 h 3"/>
                <a:gd name="T6" fmla="*/ 0 w 19"/>
                <a:gd name="T7" fmla="*/ 3 h 3"/>
                <a:gd name="T8" fmla="*/ 19 w 19"/>
                <a:gd name="T9" fmla="*/ 3 h 3"/>
                <a:gd name="T10" fmla="*/ 17 w 19"/>
                <a:gd name="T11" fmla="*/ 3 h 3"/>
                <a:gd name="T12" fmla="*/ 19 w 19"/>
                <a:gd name="T13" fmla="*/ 3 h 3"/>
                <a:gd name="T14" fmla="*/ 19 w 19"/>
                <a:gd name="T15" fmla="*/ 0 h 3"/>
                <a:gd name="T16" fmla="*/ 19 w 19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3"/>
                <a:gd name="T29" fmla="*/ 19 w 19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3">
                  <a:moveTo>
                    <a:pt x="19" y="3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07" name="Freeform 901"/>
            <p:cNvSpPr>
              <a:spLocks noChangeAspect="1"/>
            </p:cNvSpPr>
            <p:nvPr/>
          </p:nvSpPr>
          <p:spPr bwMode="auto">
            <a:xfrm>
              <a:off x="821" y="2211"/>
              <a:ext cx="44" cy="7"/>
            </a:xfrm>
            <a:custGeom>
              <a:avLst/>
              <a:gdLst>
                <a:gd name="T0" fmla="*/ 19 w 19"/>
                <a:gd name="T1" fmla="*/ 3 h 3"/>
                <a:gd name="T2" fmla="*/ 19 w 19"/>
                <a:gd name="T3" fmla="*/ 0 h 3"/>
                <a:gd name="T4" fmla="*/ 0 w 19"/>
                <a:gd name="T5" fmla="*/ 0 h 3"/>
                <a:gd name="T6" fmla="*/ 0 w 19"/>
                <a:gd name="T7" fmla="*/ 3 h 3"/>
                <a:gd name="T8" fmla="*/ 19 w 19"/>
                <a:gd name="T9" fmla="*/ 3 h 3"/>
                <a:gd name="T10" fmla="*/ 17 w 19"/>
                <a:gd name="T11" fmla="*/ 3 h 3"/>
                <a:gd name="T12" fmla="*/ 19 w 19"/>
                <a:gd name="T13" fmla="*/ 3 h 3"/>
                <a:gd name="T14" fmla="*/ 19 w 19"/>
                <a:gd name="T15" fmla="*/ 0 h 3"/>
                <a:gd name="T16" fmla="*/ 19 w 19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3"/>
                <a:gd name="T29" fmla="*/ 19 w 19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3">
                  <a:moveTo>
                    <a:pt x="19" y="3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08" name="Freeform 902"/>
            <p:cNvSpPr>
              <a:spLocks noChangeAspect="1"/>
            </p:cNvSpPr>
            <p:nvPr/>
          </p:nvSpPr>
          <p:spPr bwMode="auto">
            <a:xfrm>
              <a:off x="861" y="2218"/>
              <a:ext cx="4" cy="926"/>
            </a:xfrm>
            <a:custGeom>
              <a:avLst/>
              <a:gdLst>
                <a:gd name="T0" fmla="*/ 2 w 2"/>
                <a:gd name="T1" fmla="*/ 426 h 426"/>
                <a:gd name="T2" fmla="*/ 2 w 2"/>
                <a:gd name="T3" fmla="*/ 424 h 426"/>
                <a:gd name="T4" fmla="*/ 2 w 2"/>
                <a:gd name="T5" fmla="*/ 0 h 426"/>
                <a:gd name="T6" fmla="*/ 0 w 2"/>
                <a:gd name="T7" fmla="*/ 0 h 426"/>
                <a:gd name="T8" fmla="*/ 0 w 2"/>
                <a:gd name="T9" fmla="*/ 424 h 426"/>
                <a:gd name="T10" fmla="*/ 2 w 2"/>
                <a:gd name="T11" fmla="*/ 424 h 426"/>
                <a:gd name="T12" fmla="*/ 2 w 2"/>
                <a:gd name="T13" fmla="*/ 426 h 426"/>
                <a:gd name="T14" fmla="*/ 2 w 2"/>
                <a:gd name="T15" fmla="*/ 424 h 426"/>
                <a:gd name="T16" fmla="*/ 2 w 2"/>
                <a:gd name="T17" fmla="*/ 426 h 4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426"/>
                <a:gd name="T29" fmla="*/ 2 w 2"/>
                <a:gd name="T30" fmla="*/ 426 h 4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426">
                  <a:moveTo>
                    <a:pt x="2" y="426"/>
                  </a:moveTo>
                  <a:lnTo>
                    <a:pt x="2" y="42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24"/>
                  </a:lnTo>
                  <a:lnTo>
                    <a:pt x="2" y="424"/>
                  </a:lnTo>
                  <a:lnTo>
                    <a:pt x="2" y="426"/>
                  </a:lnTo>
                  <a:lnTo>
                    <a:pt x="2" y="424"/>
                  </a:lnTo>
                  <a:lnTo>
                    <a:pt x="2" y="426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09" name="Freeform 903"/>
            <p:cNvSpPr>
              <a:spLocks noChangeAspect="1"/>
            </p:cNvSpPr>
            <p:nvPr/>
          </p:nvSpPr>
          <p:spPr bwMode="auto">
            <a:xfrm>
              <a:off x="861" y="2218"/>
              <a:ext cx="4" cy="926"/>
            </a:xfrm>
            <a:custGeom>
              <a:avLst/>
              <a:gdLst>
                <a:gd name="T0" fmla="*/ 2 w 2"/>
                <a:gd name="T1" fmla="*/ 426 h 426"/>
                <a:gd name="T2" fmla="*/ 2 w 2"/>
                <a:gd name="T3" fmla="*/ 424 h 426"/>
                <a:gd name="T4" fmla="*/ 2 w 2"/>
                <a:gd name="T5" fmla="*/ 0 h 426"/>
                <a:gd name="T6" fmla="*/ 0 w 2"/>
                <a:gd name="T7" fmla="*/ 0 h 426"/>
                <a:gd name="T8" fmla="*/ 0 w 2"/>
                <a:gd name="T9" fmla="*/ 424 h 426"/>
                <a:gd name="T10" fmla="*/ 2 w 2"/>
                <a:gd name="T11" fmla="*/ 424 h 426"/>
                <a:gd name="T12" fmla="*/ 2 w 2"/>
                <a:gd name="T13" fmla="*/ 426 h 426"/>
                <a:gd name="T14" fmla="*/ 2 w 2"/>
                <a:gd name="T15" fmla="*/ 424 h 426"/>
                <a:gd name="T16" fmla="*/ 2 w 2"/>
                <a:gd name="T17" fmla="*/ 426 h 4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426"/>
                <a:gd name="T29" fmla="*/ 2 w 2"/>
                <a:gd name="T30" fmla="*/ 426 h 4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426">
                  <a:moveTo>
                    <a:pt x="2" y="426"/>
                  </a:moveTo>
                  <a:lnTo>
                    <a:pt x="2" y="42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24"/>
                  </a:lnTo>
                  <a:lnTo>
                    <a:pt x="2" y="424"/>
                  </a:lnTo>
                  <a:lnTo>
                    <a:pt x="2" y="426"/>
                  </a:lnTo>
                  <a:lnTo>
                    <a:pt x="2" y="424"/>
                  </a:lnTo>
                  <a:lnTo>
                    <a:pt x="2" y="426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10" name="Freeform 904"/>
            <p:cNvSpPr>
              <a:spLocks noChangeAspect="1"/>
            </p:cNvSpPr>
            <p:nvPr/>
          </p:nvSpPr>
          <p:spPr bwMode="auto">
            <a:xfrm>
              <a:off x="817" y="3139"/>
              <a:ext cx="48" cy="5"/>
            </a:xfrm>
            <a:custGeom>
              <a:avLst/>
              <a:gdLst>
                <a:gd name="T0" fmla="*/ 0 w 21"/>
                <a:gd name="T1" fmla="*/ 0 h 2"/>
                <a:gd name="T2" fmla="*/ 2 w 21"/>
                <a:gd name="T3" fmla="*/ 2 h 2"/>
                <a:gd name="T4" fmla="*/ 21 w 21"/>
                <a:gd name="T5" fmla="*/ 2 h 2"/>
                <a:gd name="T6" fmla="*/ 21 w 21"/>
                <a:gd name="T7" fmla="*/ 0 h 2"/>
                <a:gd name="T8" fmla="*/ 2 w 21"/>
                <a:gd name="T9" fmla="*/ 0 h 2"/>
                <a:gd name="T10" fmla="*/ 5 w 21"/>
                <a:gd name="T11" fmla="*/ 0 h 2"/>
                <a:gd name="T12" fmla="*/ 0 w 21"/>
                <a:gd name="T13" fmla="*/ 0 h 2"/>
                <a:gd name="T14" fmla="*/ 0 w 21"/>
                <a:gd name="T15" fmla="*/ 2 h 2"/>
                <a:gd name="T16" fmla="*/ 2 w 21"/>
                <a:gd name="T17" fmla="*/ 2 h 2"/>
                <a:gd name="T18" fmla="*/ 0 w 21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"/>
                <a:gd name="T32" fmla="*/ 21 w 21"/>
                <a:gd name="T33" fmla="*/ 2 h 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">
                  <a:moveTo>
                    <a:pt x="0" y="0"/>
                  </a:moveTo>
                  <a:lnTo>
                    <a:pt x="2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11" name="Freeform 905"/>
            <p:cNvSpPr>
              <a:spLocks noChangeAspect="1"/>
            </p:cNvSpPr>
            <p:nvPr/>
          </p:nvSpPr>
          <p:spPr bwMode="auto">
            <a:xfrm>
              <a:off x="817" y="3139"/>
              <a:ext cx="48" cy="5"/>
            </a:xfrm>
            <a:custGeom>
              <a:avLst/>
              <a:gdLst>
                <a:gd name="T0" fmla="*/ 0 w 21"/>
                <a:gd name="T1" fmla="*/ 0 h 2"/>
                <a:gd name="T2" fmla="*/ 2 w 21"/>
                <a:gd name="T3" fmla="*/ 2 h 2"/>
                <a:gd name="T4" fmla="*/ 21 w 21"/>
                <a:gd name="T5" fmla="*/ 2 h 2"/>
                <a:gd name="T6" fmla="*/ 21 w 21"/>
                <a:gd name="T7" fmla="*/ 0 h 2"/>
                <a:gd name="T8" fmla="*/ 2 w 21"/>
                <a:gd name="T9" fmla="*/ 0 h 2"/>
                <a:gd name="T10" fmla="*/ 5 w 21"/>
                <a:gd name="T11" fmla="*/ 0 h 2"/>
                <a:gd name="T12" fmla="*/ 0 w 21"/>
                <a:gd name="T13" fmla="*/ 0 h 2"/>
                <a:gd name="T14" fmla="*/ 0 w 21"/>
                <a:gd name="T15" fmla="*/ 2 h 2"/>
                <a:gd name="T16" fmla="*/ 2 w 21"/>
                <a:gd name="T17" fmla="*/ 2 h 2"/>
                <a:gd name="T18" fmla="*/ 0 w 21"/>
                <a:gd name="T19" fmla="*/ 0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"/>
                <a:gd name="T32" fmla="*/ 21 w 21"/>
                <a:gd name="T33" fmla="*/ 2 h 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">
                  <a:moveTo>
                    <a:pt x="0" y="0"/>
                  </a:moveTo>
                  <a:lnTo>
                    <a:pt x="2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12" name="Freeform 906"/>
            <p:cNvSpPr>
              <a:spLocks noChangeAspect="1"/>
            </p:cNvSpPr>
            <p:nvPr/>
          </p:nvSpPr>
          <p:spPr bwMode="auto">
            <a:xfrm>
              <a:off x="817" y="2211"/>
              <a:ext cx="10" cy="928"/>
            </a:xfrm>
            <a:custGeom>
              <a:avLst/>
              <a:gdLst>
                <a:gd name="T0" fmla="*/ 2 w 5"/>
                <a:gd name="T1" fmla="*/ 0 h 427"/>
                <a:gd name="T2" fmla="*/ 0 w 5"/>
                <a:gd name="T3" fmla="*/ 3 h 427"/>
                <a:gd name="T4" fmla="*/ 0 w 5"/>
                <a:gd name="T5" fmla="*/ 427 h 427"/>
                <a:gd name="T6" fmla="*/ 5 w 5"/>
                <a:gd name="T7" fmla="*/ 427 h 427"/>
                <a:gd name="T8" fmla="*/ 5 w 5"/>
                <a:gd name="T9" fmla="*/ 3 h 427"/>
                <a:gd name="T10" fmla="*/ 2 w 5"/>
                <a:gd name="T11" fmla="*/ 3 h 427"/>
                <a:gd name="T12" fmla="*/ 2 w 5"/>
                <a:gd name="T13" fmla="*/ 0 h 427"/>
                <a:gd name="T14" fmla="*/ 0 w 5"/>
                <a:gd name="T15" fmla="*/ 0 h 427"/>
                <a:gd name="T16" fmla="*/ 0 w 5"/>
                <a:gd name="T17" fmla="*/ 3 h 427"/>
                <a:gd name="T18" fmla="*/ 2 w 5"/>
                <a:gd name="T19" fmla="*/ 0 h 4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427"/>
                <a:gd name="T32" fmla="*/ 5 w 5"/>
                <a:gd name="T33" fmla="*/ 427 h 4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427">
                  <a:moveTo>
                    <a:pt x="2" y="0"/>
                  </a:moveTo>
                  <a:lnTo>
                    <a:pt x="0" y="3"/>
                  </a:lnTo>
                  <a:lnTo>
                    <a:pt x="0" y="427"/>
                  </a:lnTo>
                  <a:lnTo>
                    <a:pt x="5" y="427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13" name="Freeform 907"/>
            <p:cNvSpPr>
              <a:spLocks noChangeAspect="1"/>
            </p:cNvSpPr>
            <p:nvPr/>
          </p:nvSpPr>
          <p:spPr bwMode="auto">
            <a:xfrm>
              <a:off x="817" y="2211"/>
              <a:ext cx="10" cy="928"/>
            </a:xfrm>
            <a:custGeom>
              <a:avLst/>
              <a:gdLst>
                <a:gd name="T0" fmla="*/ 2 w 5"/>
                <a:gd name="T1" fmla="*/ 0 h 427"/>
                <a:gd name="T2" fmla="*/ 0 w 5"/>
                <a:gd name="T3" fmla="*/ 3 h 427"/>
                <a:gd name="T4" fmla="*/ 0 w 5"/>
                <a:gd name="T5" fmla="*/ 427 h 427"/>
                <a:gd name="T6" fmla="*/ 5 w 5"/>
                <a:gd name="T7" fmla="*/ 427 h 427"/>
                <a:gd name="T8" fmla="*/ 5 w 5"/>
                <a:gd name="T9" fmla="*/ 3 h 427"/>
                <a:gd name="T10" fmla="*/ 2 w 5"/>
                <a:gd name="T11" fmla="*/ 3 h 427"/>
                <a:gd name="T12" fmla="*/ 2 w 5"/>
                <a:gd name="T13" fmla="*/ 0 h 427"/>
                <a:gd name="T14" fmla="*/ 0 w 5"/>
                <a:gd name="T15" fmla="*/ 0 h 427"/>
                <a:gd name="T16" fmla="*/ 0 w 5"/>
                <a:gd name="T17" fmla="*/ 3 h 427"/>
                <a:gd name="T18" fmla="*/ 2 w 5"/>
                <a:gd name="T19" fmla="*/ 0 h 4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427"/>
                <a:gd name="T32" fmla="*/ 5 w 5"/>
                <a:gd name="T33" fmla="*/ 427 h 4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427">
                  <a:moveTo>
                    <a:pt x="2" y="0"/>
                  </a:moveTo>
                  <a:lnTo>
                    <a:pt x="0" y="3"/>
                  </a:lnTo>
                  <a:lnTo>
                    <a:pt x="0" y="427"/>
                  </a:lnTo>
                  <a:lnTo>
                    <a:pt x="5" y="427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14" name="Line 908"/>
            <p:cNvSpPr>
              <a:spLocks noChangeAspect="1" noChangeShapeType="1"/>
            </p:cNvSpPr>
            <p:nvPr/>
          </p:nvSpPr>
          <p:spPr bwMode="auto">
            <a:xfrm flipV="1">
              <a:off x="802" y="2259"/>
              <a:ext cx="3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15" name="Line 909"/>
            <p:cNvSpPr>
              <a:spLocks noChangeAspect="1" noChangeShapeType="1"/>
            </p:cNvSpPr>
            <p:nvPr/>
          </p:nvSpPr>
          <p:spPr bwMode="auto">
            <a:xfrm flipV="1">
              <a:off x="821" y="2259"/>
              <a:ext cx="3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16" name="Line 910"/>
            <p:cNvSpPr>
              <a:spLocks noChangeAspect="1" noChangeShapeType="1"/>
            </p:cNvSpPr>
            <p:nvPr/>
          </p:nvSpPr>
          <p:spPr bwMode="auto">
            <a:xfrm flipH="1">
              <a:off x="802" y="2259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17" name="Line 911"/>
            <p:cNvSpPr>
              <a:spLocks noChangeAspect="1" noChangeShapeType="1"/>
            </p:cNvSpPr>
            <p:nvPr/>
          </p:nvSpPr>
          <p:spPr bwMode="auto">
            <a:xfrm flipH="1">
              <a:off x="802" y="2263"/>
              <a:ext cx="19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18" name="Line 912"/>
            <p:cNvSpPr>
              <a:spLocks noChangeAspect="1" noChangeShapeType="1"/>
            </p:cNvSpPr>
            <p:nvPr/>
          </p:nvSpPr>
          <p:spPr bwMode="auto">
            <a:xfrm>
              <a:off x="802" y="2361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19" name="Line 913"/>
            <p:cNvSpPr>
              <a:spLocks noChangeAspect="1" noChangeShapeType="1"/>
            </p:cNvSpPr>
            <p:nvPr/>
          </p:nvSpPr>
          <p:spPr bwMode="auto">
            <a:xfrm>
              <a:off x="802" y="2361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0" name="Line 914"/>
            <p:cNvSpPr>
              <a:spLocks noChangeAspect="1" noChangeShapeType="1"/>
            </p:cNvSpPr>
            <p:nvPr/>
          </p:nvSpPr>
          <p:spPr bwMode="auto">
            <a:xfrm flipH="1">
              <a:off x="802" y="2361"/>
              <a:ext cx="8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1" name="Line 915"/>
            <p:cNvSpPr>
              <a:spLocks noChangeAspect="1" noChangeShapeType="1"/>
            </p:cNvSpPr>
            <p:nvPr/>
          </p:nvSpPr>
          <p:spPr bwMode="auto">
            <a:xfrm flipH="1">
              <a:off x="802" y="2263"/>
              <a:ext cx="8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2" name="Line 916"/>
            <p:cNvSpPr>
              <a:spLocks noChangeAspect="1" noChangeShapeType="1"/>
            </p:cNvSpPr>
            <p:nvPr/>
          </p:nvSpPr>
          <p:spPr bwMode="auto">
            <a:xfrm>
              <a:off x="802" y="2263"/>
              <a:ext cx="3" cy="9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3" name="Line 917"/>
            <p:cNvSpPr>
              <a:spLocks noChangeAspect="1" noChangeShapeType="1"/>
            </p:cNvSpPr>
            <p:nvPr/>
          </p:nvSpPr>
          <p:spPr bwMode="auto">
            <a:xfrm>
              <a:off x="810" y="2263"/>
              <a:ext cx="2" cy="9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4" name="Line 918"/>
            <p:cNvSpPr>
              <a:spLocks noChangeAspect="1" noChangeShapeType="1"/>
            </p:cNvSpPr>
            <p:nvPr/>
          </p:nvSpPr>
          <p:spPr bwMode="auto">
            <a:xfrm flipV="1">
              <a:off x="821" y="2263"/>
              <a:ext cx="3" cy="9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5" name="Line 919"/>
            <p:cNvSpPr>
              <a:spLocks noChangeAspect="1" noChangeShapeType="1"/>
            </p:cNvSpPr>
            <p:nvPr/>
          </p:nvSpPr>
          <p:spPr bwMode="auto">
            <a:xfrm flipV="1">
              <a:off x="821" y="2263"/>
              <a:ext cx="3" cy="9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26" name="Freeform 920"/>
            <p:cNvSpPr>
              <a:spLocks noChangeAspect="1"/>
            </p:cNvSpPr>
            <p:nvPr/>
          </p:nvSpPr>
          <p:spPr bwMode="auto">
            <a:xfrm>
              <a:off x="721" y="2268"/>
              <a:ext cx="81" cy="11"/>
            </a:xfrm>
            <a:custGeom>
              <a:avLst/>
              <a:gdLst>
                <a:gd name="T0" fmla="*/ 2 w 35"/>
                <a:gd name="T1" fmla="*/ 2 h 5"/>
                <a:gd name="T2" fmla="*/ 0 w 35"/>
                <a:gd name="T3" fmla="*/ 5 h 5"/>
                <a:gd name="T4" fmla="*/ 35 w 35"/>
                <a:gd name="T5" fmla="*/ 5 h 5"/>
                <a:gd name="T6" fmla="*/ 35 w 35"/>
                <a:gd name="T7" fmla="*/ 0 h 5"/>
                <a:gd name="T8" fmla="*/ 0 w 35"/>
                <a:gd name="T9" fmla="*/ 0 h 5"/>
                <a:gd name="T10" fmla="*/ 0 w 35"/>
                <a:gd name="T11" fmla="*/ 2 h 5"/>
                <a:gd name="T12" fmla="*/ 0 w 35"/>
                <a:gd name="T13" fmla="*/ 0 h 5"/>
                <a:gd name="T14" fmla="*/ 0 w 35"/>
                <a:gd name="T15" fmla="*/ 2 h 5"/>
                <a:gd name="T16" fmla="*/ 2 w 35"/>
                <a:gd name="T17" fmla="*/ 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5"/>
                <a:gd name="T29" fmla="*/ 35 w 3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5">
                  <a:moveTo>
                    <a:pt x="2" y="2"/>
                  </a:moveTo>
                  <a:lnTo>
                    <a:pt x="0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27" name="Freeform 921"/>
            <p:cNvSpPr>
              <a:spLocks noChangeAspect="1"/>
            </p:cNvSpPr>
            <p:nvPr/>
          </p:nvSpPr>
          <p:spPr bwMode="auto">
            <a:xfrm>
              <a:off x="721" y="2268"/>
              <a:ext cx="81" cy="11"/>
            </a:xfrm>
            <a:custGeom>
              <a:avLst/>
              <a:gdLst>
                <a:gd name="T0" fmla="*/ 2 w 35"/>
                <a:gd name="T1" fmla="*/ 2 h 5"/>
                <a:gd name="T2" fmla="*/ 0 w 35"/>
                <a:gd name="T3" fmla="*/ 5 h 5"/>
                <a:gd name="T4" fmla="*/ 35 w 35"/>
                <a:gd name="T5" fmla="*/ 5 h 5"/>
                <a:gd name="T6" fmla="*/ 35 w 35"/>
                <a:gd name="T7" fmla="*/ 0 h 5"/>
                <a:gd name="T8" fmla="*/ 0 w 35"/>
                <a:gd name="T9" fmla="*/ 0 h 5"/>
                <a:gd name="T10" fmla="*/ 0 w 35"/>
                <a:gd name="T11" fmla="*/ 2 h 5"/>
                <a:gd name="T12" fmla="*/ 0 w 35"/>
                <a:gd name="T13" fmla="*/ 0 h 5"/>
                <a:gd name="T14" fmla="*/ 0 w 35"/>
                <a:gd name="T15" fmla="*/ 2 h 5"/>
                <a:gd name="T16" fmla="*/ 2 w 35"/>
                <a:gd name="T17" fmla="*/ 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5"/>
                <a:gd name="T29" fmla="*/ 35 w 3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5">
                  <a:moveTo>
                    <a:pt x="2" y="2"/>
                  </a:moveTo>
                  <a:lnTo>
                    <a:pt x="0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28" name="Freeform 922"/>
            <p:cNvSpPr>
              <a:spLocks noChangeAspect="1"/>
            </p:cNvSpPr>
            <p:nvPr/>
          </p:nvSpPr>
          <p:spPr bwMode="auto">
            <a:xfrm>
              <a:off x="721" y="2272"/>
              <a:ext cx="5" cy="76"/>
            </a:xfrm>
            <a:custGeom>
              <a:avLst/>
              <a:gdLst>
                <a:gd name="T0" fmla="*/ 0 w 2"/>
                <a:gd name="T1" fmla="*/ 33 h 35"/>
                <a:gd name="T2" fmla="*/ 2 w 2"/>
                <a:gd name="T3" fmla="*/ 35 h 35"/>
                <a:gd name="T4" fmla="*/ 2 w 2"/>
                <a:gd name="T5" fmla="*/ 0 h 35"/>
                <a:gd name="T6" fmla="*/ 0 w 2"/>
                <a:gd name="T7" fmla="*/ 0 h 35"/>
                <a:gd name="T8" fmla="*/ 0 w 2"/>
                <a:gd name="T9" fmla="*/ 35 h 35"/>
                <a:gd name="T10" fmla="*/ 0 w 2"/>
                <a:gd name="T11" fmla="*/ 3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5"/>
                <a:gd name="T20" fmla="*/ 2 w 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5">
                  <a:moveTo>
                    <a:pt x="0" y="33"/>
                  </a:moveTo>
                  <a:lnTo>
                    <a:pt x="2" y="3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29" name="Freeform 923"/>
            <p:cNvSpPr>
              <a:spLocks noChangeAspect="1"/>
            </p:cNvSpPr>
            <p:nvPr/>
          </p:nvSpPr>
          <p:spPr bwMode="auto">
            <a:xfrm>
              <a:off x="721" y="2272"/>
              <a:ext cx="5" cy="76"/>
            </a:xfrm>
            <a:custGeom>
              <a:avLst/>
              <a:gdLst>
                <a:gd name="T0" fmla="*/ 0 w 2"/>
                <a:gd name="T1" fmla="*/ 33 h 35"/>
                <a:gd name="T2" fmla="*/ 2 w 2"/>
                <a:gd name="T3" fmla="*/ 35 h 35"/>
                <a:gd name="T4" fmla="*/ 2 w 2"/>
                <a:gd name="T5" fmla="*/ 0 h 35"/>
                <a:gd name="T6" fmla="*/ 0 w 2"/>
                <a:gd name="T7" fmla="*/ 0 h 35"/>
                <a:gd name="T8" fmla="*/ 0 w 2"/>
                <a:gd name="T9" fmla="*/ 35 h 35"/>
                <a:gd name="T10" fmla="*/ 0 w 2"/>
                <a:gd name="T11" fmla="*/ 3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5"/>
                <a:gd name="T20" fmla="*/ 2 w 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5">
                  <a:moveTo>
                    <a:pt x="0" y="33"/>
                  </a:moveTo>
                  <a:lnTo>
                    <a:pt x="2" y="3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5"/>
                  </a:lnTo>
                  <a:lnTo>
                    <a:pt x="0" y="3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30" name="Freeform 924"/>
            <p:cNvSpPr>
              <a:spLocks noChangeAspect="1"/>
            </p:cNvSpPr>
            <p:nvPr/>
          </p:nvSpPr>
          <p:spPr bwMode="auto">
            <a:xfrm>
              <a:off x="721" y="2343"/>
              <a:ext cx="89" cy="5"/>
            </a:xfrm>
            <a:custGeom>
              <a:avLst/>
              <a:gdLst>
                <a:gd name="T0" fmla="*/ 35 w 38"/>
                <a:gd name="T1" fmla="*/ 2 h 2"/>
                <a:gd name="T2" fmla="*/ 35 w 38"/>
                <a:gd name="T3" fmla="*/ 0 h 2"/>
                <a:gd name="T4" fmla="*/ 0 w 38"/>
                <a:gd name="T5" fmla="*/ 0 h 2"/>
                <a:gd name="T6" fmla="*/ 0 w 38"/>
                <a:gd name="T7" fmla="*/ 2 h 2"/>
                <a:gd name="T8" fmla="*/ 35 w 38"/>
                <a:gd name="T9" fmla="*/ 2 h 2"/>
                <a:gd name="T10" fmla="*/ 38 w 38"/>
                <a:gd name="T11" fmla="*/ 2 h 2"/>
                <a:gd name="T12" fmla="*/ 35 w 38"/>
                <a:gd name="T13" fmla="*/ 2 h 2"/>
                <a:gd name="T14" fmla="*/ 38 w 38"/>
                <a:gd name="T15" fmla="*/ 2 h 2"/>
                <a:gd name="T16" fmla="*/ 35 w 38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"/>
                <a:gd name="T29" fmla="*/ 38 w 38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">
                  <a:moveTo>
                    <a:pt x="35" y="2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5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31" name="Freeform 925"/>
            <p:cNvSpPr>
              <a:spLocks noChangeAspect="1"/>
            </p:cNvSpPr>
            <p:nvPr/>
          </p:nvSpPr>
          <p:spPr bwMode="auto">
            <a:xfrm>
              <a:off x="802" y="2268"/>
              <a:ext cx="8" cy="80"/>
            </a:xfrm>
            <a:custGeom>
              <a:avLst/>
              <a:gdLst>
                <a:gd name="T0" fmla="*/ 0 w 3"/>
                <a:gd name="T1" fmla="*/ 5 h 37"/>
                <a:gd name="T2" fmla="*/ 0 w 3"/>
                <a:gd name="T3" fmla="*/ 2 h 37"/>
                <a:gd name="T4" fmla="*/ 0 w 3"/>
                <a:gd name="T5" fmla="*/ 37 h 37"/>
                <a:gd name="T6" fmla="*/ 3 w 3"/>
                <a:gd name="T7" fmla="*/ 37 h 37"/>
                <a:gd name="T8" fmla="*/ 3 w 3"/>
                <a:gd name="T9" fmla="*/ 2 h 37"/>
                <a:gd name="T10" fmla="*/ 0 w 3"/>
                <a:gd name="T11" fmla="*/ 0 h 37"/>
                <a:gd name="T12" fmla="*/ 3 w 3"/>
                <a:gd name="T13" fmla="*/ 2 h 37"/>
                <a:gd name="T14" fmla="*/ 3 w 3"/>
                <a:gd name="T15" fmla="*/ 0 h 37"/>
                <a:gd name="T16" fmla="*/ 0 w 3"/>
                <a:gd name="T17" fmla="*/ 0 h 37"/>
                <a:gd name="T18" fmla="*/ 0 w 3"/>
                <a:gd name="T19" fmla="*/ 5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37"/>
                <a:gd name="T32" fmla="*/ 3 w 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37">
                  <a:moveTo>
                    <a:pt x="0" y="5"/>
                  </a:moveTo>
                  <a:lnTo>
                    <a:pt x="0" y="2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32" name="Freeform 926"/>
            <p:cNvSpPr>
              <a:spLocks noChangeAspect="1"/>
            </p:cNvSpPr>
            <p:nvPr/>
          </p:nvSpPr>
          <p:spPr bwMode="auto">
            <a:xfrm>
              <a:off x="802" y="2268"/>
              <a:ext cx="8" cy="80"/>
            </a:xfrm>
            <a:custGeom>
              <a:avLst/>
              <a:gdLst>
                <a:gd name="T0" fmla="*/ 0 w 3"/>
                <a:gd name="T1" fmla="*/ 5 h 37"/>
                <a:gd name="T2" fmla="*/ 0 w 3"/>
                <a:gd name="T3" fmla="*/ 2 h 37"/>
                <a:gd name="T4" fmla="*/ 0 w 3"/>
                <a:gd name="T5" fmla="*/ 37 h 37"/>
                <a:gd name="T6" fmla="*/ 3 w 3"/>
                <a:gd name="T7" fmla="*/ 37 h 37"/>
                <a:gd name="T8" fmla="*/ 3 w 3"/>
                <a:gd name="T9" fmla="*/ 2 h 37"/>
                <a:gd name="T10" fmla="*/ 0 w 3"/>
                <a:gd name="T11" fmla="*/ 0 h 37"/>
                <a:gd name="T12" fmla="*/ 3 w 3"/>
                <a:gd name="T13" fmla="*/ 2 h 37"/>
                <a:gd name="T14" fmla="*/ 3 w 3"/>
                <a:gd name="T15" fmla="*/ 0 h 37"/>
                <a:gd name="T16" fmla="*/ 0 w 3"/>
                <a:gd name="T17" fmla="*/ 0 h 37"/>
                <a:gd name="T18" fmla="*/ 0 w 3"/>
                <a:gd name="T19" fmla="*/ 5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37"/>
                <a:gd name="T32" fmla="*/ 3 w 3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37">
                  <a:moveTo>
                    <a:pt x="0" y="5"/>
                  </a:moveTo>
                  <a:lnTo>
                    <a:pt x="0" y="2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33" name="Line 927"/>
            <p:cNvSpPr>
              <a:spLocks noChangeAspect="1" noChangeShapeType="1"/>
            </p:cNvSpPr>
            <p:nvPr/>
          </p:nvSpPr>
          <p:spPr bwMode="auto">
            <a:xfrm>
              <a:off x="802" y="2309"/>
              <a:ext cx="3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4" name="Line 928"/>
            <p:cNvSpPr>
              <a:spLocks noChangeAspect="1" noChangeShapeType="1"/>
            </p:cNvSpPr>
            <p:nvPr/>
          </p:nvSpPr>
          <p:spPr bwMode="auto">
            <a:xfrm>
              <a:off x="802" y="2515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5" name="Line 929"/>
            <p:cNvSpPr>
              <a:spLocks noChangeAspect="1" noChangeShapeType="1"/>
            </p:cNvSpPr>
            <p:nvPr/>
          </p:nvSpPr>
          <p:spPr bwMode="auto">
            <a:xfrm flipH="1">
              <a:off x="802" y="2506"/>
              <a:ext cx="15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6" name="Line 930"/>
            <p:cNvSpPr>
              <a:spLocks noChangeAspect="1" noChangeShapeType="1"/>
            </p:cNvSpPr>
            <p:nvPr/>
          </p:nvSpPr>
          <p:spPr bwMode="auto">
            <a:xfrm flipH="1">
              <a:off x="802" y="2506"/>
              <a:ext cx="15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7" name="Line 931"/>
            <p:cNvSpPr>
              <a:spLocks noChangeAspect="1" noChangeShapeType="1"/>
            </p:cNvSpPr>
            <p:nvPr/>
          </p:nvSpPr>
          <p:spPr bwMode="auto">
            <a:xfrm>
              <a:off x="817" y="2602"/>
              <a:ext cx="2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8" name="Line 932"/>
            <p:cNvSpPr>
              <a:spLocks noChangeAspect="1" noChangeShapeType="1"/>
            </p:cNvSpPr>
            <p:nvPr/>
          </p:nvSpPr>
          <p:spPr bwMode="auto">
            <a:xfrm>
              <a:off x="802" y="2602"/>
              <a:ext cx="3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39" name="Line 933"/>
            <p:cNvSpPr>
              <a:spLocks noChangeAspect="1" noChangeShapeType="1"/>
            </p:cNvSpPr>
            <p:nvPr/>
          </p:nvSpPr>
          <p:spPr bwMode="auto">
            <a:xfrm>
              <a:off x="802" y="2609"/>
              <a:ext cx="15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0" name="Line 934"/>
            <p:cNvSpPr>
              <a:spLocks noChangeAspect="1" noChangeShapeType="1"/>
            </p:cNvSpPr>
            <p:nvPr/>
          </p:nvSpPr>
          <p:spPr bwMode="auto">
            <a:xfrm>
              <a:off x="802" y="2602"/>
              <a:ext cx="15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1" name="Line 935"/>
            <p:cNvSpPr>
              <a:spLocks noChangeAspect="1" noChangeShapeType="1"/>
            </p:cNvSpPr>
            <p:nvPr/>
          </p:nvSpPr>
          <p:spPr bwMode="auto">
            <a:xfrm flipH="1">
              <a:off x="758" y="2591"/>
              <a:ext cx="5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2" name="Line 936"/>
            <p:cNvSpPr>
              <a:spLocks noChangeAspect="1" noChangeShapeType="1"/>
            </p:cNvSpPr>
            <p:nvPr/>
          </p:nvSpPr>
          <p:spPr bwMode="auto">
            <a:xfrm>
              <a:off x="802" y="2506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3" name="Line 937"/>
            <p:cNvSpPr>
              <a:spLocks noChangeAspect="1" noChangeShapeType="1"/>
            </p:cNvSpPr>
            <p:nvPr/>
          </p:nvSpPr>
          <p:spPr bwMode="auto">
            <a:xfrm>
              <a:off x="802" y="2506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4" name="Line 938"/>
            <p:cNvSpPr>
              <a:spLocks noChangeAspect="1" noChangeShapeType="1"/>
            </p:cNvSpPr>
            <p:nvPr/>
          </p:nvSpPr>
          <p:spPr bwMode="auto">
            <a:xfrm flipV="1">
              <a:off x="817" y="2506"/>
              <a:ext cx="2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5" name="Line 939"/>
            <p:cNvSpPr>
              <a:spLocks noChangeAspect="1" noChangeShapeType="1"/>
            </p:cNvSpPr>
            <p:nvPr/>
          </p:nvSpPr>
          <p:spPr bwMode="auto">
            <a:xfrm flipV="1">
              <a:off x="817" y="2506"/>
              <a:ext cx="2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46" name="Freeform 940"/>
            <p:cNvSpPr>
              <a:spLocks noChangeAspect="1"/>
            </p:cNvSpPr>
            <p:nvPr/>
          </p:nvSpPr>
          <p:spPr bwMode="auto">
            <a:xfrm>
              <a:off x="717" y="2515"/>
              <a:ext cx="85" cy="5"/>
            </a:xfrm>
            <a:custGeom>
              <a:avLst/>
              <a:gdLst>
                <a:gd name="T0" fmla="*/ 2 w 37"/>
                <a:gd name="T1" fmla="*/ 0 h 2"/>
                <a:gd name="T2" fmla="*/ 2 w 37"/>
                <a:gd name="T3" fmla="*/ 2 h 2"/>
                <a:gd name="T4" fmla="*/ 37 w 37"/>
                <a:gd name="T5" fmla="*/ 2 h 2"/>
                <a:gd name="T6" fmla="*/ 37 w 37"/>
                <a:gd name="T7" fmla="*/ 0 h 2"/>
                <a:gd name="T8" fmla="*/ 2 w 37"/>
                <a:gd name="T9" fmla="*/ 0 h 2"/>
                <a:gd name="T10" fmla="*/ 0 w 37"/>
                <a:gd name="T11" fmla="*/ 0 h 2"/>
                <a:gd name="T12" fmla="*/ 2 w 37"/>
                <a:gd name="T13" fmla="*/ 0 h 2"/>
                <a:gd name="T14" fmla="*/ 0 w 37"/>
                <a:gd name="T15" fmla="*/ 0 h 2"/>
                <a:gd name="T16" fmla="*/ 2 w 37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"/>
                <a:gd name="T29" fmla="*/ 37 w 3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">
                  <a:moveTo>
                    <a:pt x="2" y="0"/>
                  </a:moveTo>
                  <a:lnTo>
                    <a:pt x="2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47" name="Freeform 941"/>
            <p:cNvSpPr>
              <a:spLocks noChangeAspect="1"/>
            </p:cNvSpPr>
            <p:nvPr/>
          </p:nvSpPr>
          <p:spPr bwMode="auto">
            <a:xfrm>
              <a:off x="717" y="2515"/>
              <a:ext cx="85" cy="5"/>
            </a:xfrm>
            <a:custGeom>
              <a:avLst/>
              <a:gdLst>
                <a:gd name="T0" fmla="*/ 2 w 37"/>
                <a:gd name="T1" fmla="*/ 0 h 2"/>
                <a:gd name="T2" fmla="*/ 2 w 37"/>
                <a:gd name="T3" fmla="*/ 2 h 2"/>
                <a:gd name="T4" fmla="*/ 37 w 37"/>
                <a:gd name="T5" fmla="*/ 2 h 2"/>
                <a:gd name="T6" fmla="*/ 37 w 37"/>
                <a:gd name="T7" fmla="*/ 0 h 2"/>
                <a:gd name="T8" fmla="*/ 2 w 37"/>
                <a:gd name="T9" fmla="*/ 0 h 2"/>
                <a:gd name="T10" fmla="*/ 0 w 37"/>
                <a:gd name="T11" fmla="*/ 0 h 2"/>
                <a:gd name="T12" fmla="*/ 2 w 37"/>
                <a:gd name="T13" fmla="*/ 0 h 2"/>
                <a:gd name="T14" fmla="*/ 0 w 37"/>
                <a:gd name="T15" fmla="*/ 0 h 2"/>
                <a:gd name="T16" fmla="*/ 2 w 37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"/>
                <a:gd name="T29" fmla="*/ 37 w 3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">
                  <a:moveTo>
                    <a:pt x="2" y="0"/>
                  </a:moveTo>
                  <a:lnTo>
                    <a:pt x="2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48" name="Freeform 942"/>
            <p:cNvSpPr>
              <a:spLocks noChangeAspect="1"/>
            </p:cNvSpPr>
            <p:nvPr/>
          </p:nvSpPr>
          <p:spPr bwMode="auto">
            <a:xfrm>
              <a:off x="717" y="2515"/>
              <a:ext cx="4" cy="83"/>
            </a:xfrm>
            <a:custGeom>
              <a:avLst/>
              <a:gdLst>
                <a:gd name="T0" fmla="*/ 2 w 2"/>
                <a:gd name="T1" fmla="*/ 33 h 38"/>
                <a:gd name="T2" fmla="*/ 2 w 2"/>
                <a:gd name="T3" fmla="*/ 35 h 38"/>
                <a:gd name="T4" fmla="*/ 2 w 2"/>
                <a:gd name="T5" fmla="*/ 0 h 38"/>
                <a:gd name="T6" fmla="*/ 0 w 2"/>
                <a:gd name="T7" fmla="*/ 0 h 38"/>
                <a:gd name="T8" fmla="*/ 0 w 2"/>
                <a:gd name="T9" fmla="*/ 35 h 38"/>
                <a:gd name="T10" fmla="*/ 2 w 2"/>
                <a:gd name="T11" fmla="*/ 38 h 38"/>
                <a:gd name="T12" fmla="*/ 0 w 2"/>
                <a:gd name="T13" fmla="*/ 35 h 38"/>
                <a:gd name="T14" fmla="*/ 0 w 2"/>
                <a:gd name="T15" fmla="*/ 38 h 38"/>
                <a:gd name="T16" fmla="*/ 2 w 2"/>
                <a:gd name="T17" fmla="*/ 38 h 38"/>
                <a:gd name="T18" fmla="*/ 2 w 2"/>
                <a:gd name="T19" fmla="*/ 33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38"/>
                <a:gd name="T32" fmla="*/ 2 w 2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38">
                  <a:moveTo>
                    <a:pt x="2" y="33"/>
                  </a:moveTo>
                  <a:lnTo>
                    <a:pt x="2" y="3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49" name="Freeform 943"/>
            <p:cNvSpPr>
              <a:spLocks noChangeAspect="1"/>
            </p:cNvSpPr>
            <p:nvPr/>
          </p:nvSpPr>
          <p:spPr bwMode="auto">
            <a:xfrm>
              <a:off x="717" y="2515"/>
              <a:ext cx="4" cy="83"/>
            </a:xfrm>
            <a:custGeom>
              <a:avLst/>
              <a:gdLst>
                <a:gd name="T0" fmla="*/ 2 w 2"/>
                <a:gd name="T1" fmla="*/ 33 h 38"/>
                <a:gd name="T2" fmla="*/ 2 w 2"/>
                <a:gd name="T3" fmla="*/ 35 h 38"/>
                <a:gd name="T4" fmla="*/ 2 w 2"/>
                <a:gd name="T5" fmla="*/ 0 h 38"/>
                <a:gd name="T6" fmla="*/ 0 w 2"/>
                <a:gd name="T7" fmla="*/ 0 h 38"/>
                <a:gd name="T8" fmla="*/ 0 w 2"/>
                <a:gd name="T9" fmla="*/ 35 h 38"/>
                <a:gd name="T10" fmla="*/ 2 w 2"/>
                <a:gd name="T11" fmla="*/ 38 h 38"/>
                <a:gd name="T12" fmla="*/ 0 w 2"/>
                <a:gd name="T13" fmla="*/ 35 h 38"/>
                <a:gd name="T14" fmla="*/ 0 w 2"/>
                <a:gd name="T15" fmla="*/ 38 h 38"/>
                <a:gd name="T16" fmla="*/ 2 w 2"/>
                <a:gd name="T17" fmla="*/ 38 h 38"/>
                <a:gd name="T18" fmla="*/ 2 w 2"/>
                <a:gd name="T19" fmla="*/ 33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38"/>
                <a:gd name="T32" fmla="*/ 2 w 2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38">
                  <a:moveTo>
                    <a:pt x="2" y="33"/>
                  </a:moveTo>
                  <a:lnTo>
                    <a:pt x="2" y="3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50" name="Freeform 944"/>
            <p:cNvSpPr>
              <a:spLocks noChangeAspect="1"/>
            </p:cNvSpPr>
            <p:nvPr/>
          </p:nvSpPr>
          <p:spPr bwMode="auto">
            <a:xfrm>
              <a:off x="721" y="2587"/>
              <a:ext cx="81" cy="11"/>
            </a:xfrm>
            <a:custGeom>
              <a:avLst/>
              <a:gdLst>
                <a:gd name="T0" fmla="*/ 32 w 35"/>
                <a:gd name="T1" fmla="*/ 2 h 5"/>
                <a:gd name="T2" fmla="*/ 35 w 35"/>
                <a:gd name="T3" fmla="*/ 0 h 5"/>
                <a:gd name="T4" fmla="*/ 0 w 35"/>
                <a:gd name="T5" fmla="*/ 0 h 5"/>
                <a:gd name="T6" fmla="*/ 0 w 35"/>
                <a:gd name="T7" fmla="*/ 5 h 5"/>
                <a:gd name="T8" fmla="*/ 35 w 35"/>
                <a:gd name="T9" fmla="*/ 5 h 5"/>
                <a:gd name="T10" fmla="*/ 35 w 35"/>
                <a:gd name="T11" fmla="*/ 2 h 5"/>
                <a:gd name="T12" fmla="*/ 35 w 35"/>
                <a:gd name="T13" fmla="*/ 5 h 5"/>
                <a:gd name="T14" fmla="*/ 35 w 35"/>
                <a:gd name="T15" fmla="*/ 2 h 5"/>
                <a:gd name="T16" fmla="*/ 32 w 35"/>
                <a:gd name="T17" fmla="*/ 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5"/>
                <a:gd name="T29" fmla="*/ 35 w 3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5">
                  <a:moveTo>
                    <a:pt x="32" y="2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51" name="Freeform 945"/>
            <p:cNvSpPr>
              <a:spLocks noChangeAspect="1"/>
            </p:cNvSpPr>
            <p:nvPr/>
          </p:nvSpPr>
          <p:spPr bwMode="auto">
            <a:xfrm>
              <a:off x="721" y="2587"/>
              <a:ext cx="81" cy="11"/>
            </a:xfrm>
            <a:custGeom>
              <a:avLst/>
              <a:gdLst>
                <a:gd name="T0" fmla="*/ 32 w 35"/>
                <a:gd name="T1" fmla="*/ 2 h 5"/>
                <a:gd name="T2" fmla="*/ 35 w 35"/>
                <a:gd name="T3" fmla="*/ 0 h 5"/>
                <a:gd name="T4" fmla="*/ 0 w 35"/>
                <a:gd name="T5" fmla="*/ 0 h 5"/>
                <a:gd name="T6" fmla="*/ 0 w 35"/>
                <a:gd name="T7" fmla="*/ 5 h 5"/>
                <a:gd name="T8" fmla="*/ 35 w 35"/>
                <a:gd name="T9" fmla="*/ 5 h 5"/>
                <a:gd name="T10" fmla="*/ 35 w 35"/>
                <a:gd name="T11" fmla="*/ 2 h 5"/>
                <a:gd name="T12" fmla="*/ 35 w 35"/>
                <a:gd name="T13" fmla="*/ 5 h 5"/>
                <a:gd name="T14" fmla="*/ 35 w 35"/>
                <a:gd name="T15" fmla="*/ 2 h 5"/>
                <a:gd name="T16" fmla="*/ 32 w 35"/>
                <a:gd name="T17" fmla="*/ 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5"/>
                <a:gd name="T29" fmla="*/ 35 w 3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5">
                  <a:moveTo>
                    <a:pt x="32" y="2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2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52" name="Freeform 946"/>
            <p:cNvSpPr>
              <a:spLocks noChangeAspect="1"/>
            </p:cNvSpPr>
            <p:nvPr/>
          </p:nvSpPr>
          <p:spPr bwMode="auto">
            <a:xfrm>
              <a:off x="795" y="2515"/>
              <a:ext cx="7" cy="76"/>
            </a:xfrm>
            <a:custGeom>
              <a:avLst/>
              <a:gdLst>
                <a:gd name="T0" fmla="*/ 3 w 3"/>
                <a:gd name="T1" fmla="*/ 2 h 35"/>
                <a:gd name="T2" fmla="*/ 0 w 3"/>
                <a:gd name="T3" fmla="*/ 0 h 35"/>
                <a:gd name="T4" fmla="*/ 0 w 3"/>
                <a:gd name="T5" fmla="*/ 35 h 35"/>
                <a:gd name="T6" fmla="*/ 3 w 3"/>
                <a:gd name="T7" fmla="*/ 35 h 35"/>
                <a:gd name="T8" fmla="*/ 3 w 3"/>
                <a:gd name="T9" fmla="*/ 0 h 35"/>
                <a:gd name="T10" fmla="*/ 3 w 3"/>
                <a:gd name="T11" fmla="*/ 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5"/>
                <a:gd name="T20" fmla="*/ 3 w 3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5">
                  <a:moveTo>
                    <a:pt x="3" y="2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53" name="Freeform 947"/>
            <p:cNvSpPr>
              <a:spLocks noChangeAspect="1"/>
            </p:cNvSpPr>
            <p:nvPr/>
          </p:nvSpPr>
          <p:spPr bwMode="auto">
            <a:xfrm>
              <a:off x="795" y="2515"/>
              <a:ext cx="7" cy="76"/>
            </a:xfrm>
            <a:custGeom>
              <a:avLst/>
              <a:gdLst>
                <a:gd name="T0" fmla="*/ 3 w 3"/>
                <a:gd name="T1" fmla="*/ 2 h 35"/>
                <a:gd name="T2" fmla="*/ 0 w 3"/>
                <a:gd name="T3" fmla="*/ 0 h 35"/>
                <a:gd name="T4" fmla="*/ 0 w 3"/>
                <a:gd name="T5" fmla="*/ 35 h 35"/>
                <a:gd name="T6" fmla="*/ 3 w 3"/>
                <a:gd name="T7" fmla="*/ 35 h 35"/>
                <a:gd name="T8" fmla="*/ 3 w 3"/>
                <a:gd name="T9" fmla="*/ 0 h 35"/>
                <a:gd name="T10" fmla="*/ 3 w 3"/>
                <a:gd name="T11" fmla="*/ 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5"/>
                <a:gd name="T20" fmla="*/ 3 w 3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5">
                  <a:moveTo>
                    <a:pt x="3" y="2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54" name="Line 948"/>
            <p:cNvSpPr>
              <a:spLocks noChangeAspect="1" noChangeShapeType="1"/>
            </p:cNvSpPr>
            <p:nvPr/>
          </p:nvSpPr>
          <p:spPr bwMode="auto">
            <a:xfrm flipV="1">
              <a:off x="802" y="2762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55" name="Line 949"/>
            <p:cNvSpPr>
              <a:spLocks noChangeAspect="1" noChangeShapeType="1"/>
            </p:cNvSpPr>
            <p:nvPr/>
          </p:nvSpPr>
          <p:spPr bwMode="auto">
            <a:xfrm flipV="1">
              <a:off x="821" y="2762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56" name="Line 950"/>
            <p:cNvSpPr>
              <a:spLocks noChangeAspect="1" noChangeShapeType="1"/>
            </p:cNvSpPr>
            <p:nvPr/>
          </p:nvSpPr>
          <p:spPr bwMode="auto">
            <a:xfrm flipH="1">
              <a:off x="802" y="2762"/>
              <a:ext cx="19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57" name="Line 951"/>
            <p:cNvSpPr>
              <a:spLocks noChangeAspect="1" noChangeShapeType="1"/>
            </p:cNvSpPr>
            <p:nvPr/>
          </p:nvSpPr>
          <p:spPr bwMode="auto">
            <a:xfrm flipH="1">
              <a:off x="802" y="2767"/>
              <a:ext cx="19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58" name="Line 952"/>
            <p:cNvSpPr>
              <a:spLocks noChangeAspect="1" noChangeShapeType="1"/>
            </p:cNvSpPr>
            <p:nvPr/>
          </p:nvSpPr>
          <p:spPr bwMode="auto">
            <a:xfrm>
              <a:off x="802" y="2849"/>
              <a:ext cx="3" cy="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59" name="Line 953"/>
            <p:cNvSpPr>
              <a:spLocks noChangeAspect="1" noChangeShapeType="1"/>
            </p:cNvSpPr>
            <p:nvPr/>
          </p:nvSpPr>
          <p:spPr bwMode="auto">
            <a:xfrm>
              <a:off x="763" y="2849"/>
              <a:ext cx="2" cy="8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0" name="Line 954"/>
            <p:cNvSpPr>
              <a:spLocks noChangeAspect="1" noChangeShapeType="1"/>
            </p:cNvSpPr>
            <p:nvPr/>
          </p:nvSpPr>
          <p:spPr bwMode="auto">
            <a:xfrm>
              <a:off x="802" y="2865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1" name="Line 955"/>
            <p:cNvSpPr>
              <a:spLocks noChangeAspect="1" noChangeShapeType="1"/>
            </p:cNvSpPr>
            <p:nvPr/>
          </p:nvSpPr>
          <p:spPr bwMode="auto">
            <a:xfrm>
              <a:off x="802" y="2865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2" name="Line 956"/>
            <p:cNvSpPr>
              <a:spLocks noChangeAspect="1" noChangeShapeType="1"/>
            </p:cNvSpPr>
            <p:nvPr/>
          </p:nvSpPr>
          <p:spPr bwMode="auto">
            <a:xfrm flipH="1">
              <a:off x="802" y="2762"/>
              <a:ext cx="8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3" name="Line 957"/>
            <p:cNvSpPr>
              <a:spLocks noChangeAspect="1" noChangeShapeType="1"/>
            </p:cNvSpPr>
            <p:nvPr/>
          </p:nvSpPr>
          <p:spPr bwMode="auto">
            <a:xfrm>
              <a:off x="802" y="2762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4" name="Line 958"/>
            <p:cNvSpPr>
              <a:spLocks noChangeAspect="1" noChangeShapeType="1"/>
            </p:cNvSpPr>
            <p:nvPr/>
          </p:nvSpPr>
          <p:spPr bwMode="auto">
            <a:xfrm flipH="1">
              <a:off x="802" y="2762"/>
              <a:ext cx="8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5" name="Line 959"/>
            <p:cNvSpPr>
              <a:spLocks noChangeAspect="1" noChangeShapeType="1"/>
            </p:cNvSpPr>
            <p:nvPr/>
          </p:nvSpPr>
          <p:spPr bwMode="auto">
            <a:xfrm flipV="1">
              <a:off x="821" y="2762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6" name="Line 960"/>
            <p:cNvSpPr>
              <a:spLocks noChangeAspect="1" noChangeShapeType="1"/>
            </p:cNvSpPr>
            <p:nvPr/>
          </p:nvSpPr>
          <p:spPr bwMode="auto">
            <a:xfrm flipV="1">
              <a:off x="821" y="2762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67" name="Freeform 961"/>
            <p:cNvSpPr>
              <a:spLocks noChangeAspect="1"/>
            </p:cNvSpPr>
            <p:nvPr/>
          </p:nvSpPr>
          <p:spPr bwMode="auto">
            <a:xfrm>
              <a:off x="721" y="2774"/>
              <a:ext cx="81" cy="6"/>
            </a:xfrm>
            <a:custGeom>
              <a:avLst/>
              <a:gdLst>
                <a:gd name="T0" fmla="*/ 2 w 35"/>
                <a:gd name="T1" fmla="*/ 3 h 3"/>
                <a:gd name="T2" fmla="*/ 0 w 35"/>
                <a:gd name="T3" fmla="*/ 3 h 3"/>
                <a:gd name="T4" fmla="*/ 35 w 35"/>
                <a:gd name="T5" fmla="*/ 3 h 3"/>
                <a:gd name="T6" fmla="*/ 35 w 35"/>
                <a:gd name="T7" fmla="*/ 0 h 3"/>
                <a:gd name="T8" fmla="*/ 0 w 35"/>
                <a:gd name="T9" fmla="*/ 0 h 3"/>
                <a:gd name="T10" fmla="*/ 0 w 35"/>
                <a:gd name="T11" fmla="*/ 3 h 3"/>
                <a:gd name="T12" fmla="*/ 0 w 35"/>
                <a:gd name="T13" fmla="*/ 0 h 3"/>
                <a:gd name="T14" fmla="*/ 0 w 35"/>
                <a:gd name="T15" fmla="*/ 3 h 3"/>
                <a:gd name="T16" fmla="*/ 2 w 35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"/>
                <a:gd name="T29" fmla="*/ 35 w 3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">
                  <a:moveTo>
                    <a:pt x="2" y="3"/>
                  </a:moveTo>
                  <a:lnTo>
                    <a:pt x="0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68" name="Freeform 962"/>
            <p:cNvSpPr>
              <a:spLocks noChangeAspect="1"/>
            </p:cNvSpPr>
            <p:nvPr/>
          </p:nvSpPr>
          <p:spPr bwMode="auto">
            <a:xfrm>
              <a:off x="721" y="2774"/>
              <a:ext cx="81" cy="6"/>
            </a:xfrm>
            <a:custGeom>
              <a:avLst/>
              <a:gdLst>
                <a:gd name="T0" fmla="*/ 2 w 35"/>
                <a:gd name="T1" fmla="*/ 3 h 3"/>
                <a:gd name="T2" fmla="*/ 0 w 35"/>
                <a:gd name="T3" fmla="*/ 3 h 3"/>
                <a:gd name="T4" fmla="*/ 35 w 35"/>
                <a:gd name="T5" fmla="*/ 3 h 3"/>
                <a:gd name="T6" fmla="*/ 35 w 35"/>
                <a:gd name="T7" fmla="*/ 0 h 3"/>
                <a:gd name="T8" fmla="*/ 0 w 35"/>
                <a:gd name="T9" fmla="*/ 0 h 3"/>
                <a:gd name="T10" fmla="*/ 0 w 35"/>
                <a:gd name="T11" fmla="*/ 3 h 3"/>
                <a:gd name="T12" fmla="*/ 0 w 35"/>
                <a:gd name="T13" fmla="*/ 0 h 3"/>
                <a:gd name="T14" fmla="*/ 0 w 35"/>
                <a:gd name="T15" fmla="*/ 3 h 3"/>
                <a:gd name="T16" fmla="*/ 2 w 35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"/>
                <a:gd name="T29" fmla="*/ 35 w 3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">
                  <a:moveTo>
                    <a:pt x="2" y="3"/>
                  </a:moveTo>
                  <a:lnTo>
                    <a:pt x="0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69" name="Freeform 963"/>
            <p:cNvSpPr>
              <a:spLocks noChangeAspect="1"/>
            </p:cNvSpPr>
            <p:nvPr/>
          </p:nvSpPr>
          <p:spPr bwMode="auto">
            <a:xfrm>
              <a:off x="721" y="2780"/>
              <a:ext cx="5" cy="77"/>
            </a:xfrm>
            <a:custGeom>
              <a:avLst/>
              <a:gdLst>
                <a:gd name="T0" fmla="*/ 0 w 2"/>
                <a:gd name="T1" fmla="*/ 32 h 35"/>
                <a:gd name="T2" fmla="*/ 2 w 2"/>
                <a:gd name="T3" fmla="*/ 32 h 35"/>
                <a:gd name="T4" fmla="*/ 2 w 2"/>
                <a:gd name="T5" fmla="*/ 0 h 35"/>
                <a:gd name="T6" fmla="*/ 0 w 2"/>
                <a:gd name="T7" fmla="*/ 0 h 35"/>
                <a:gd name="T8" fmla="*/ 0 w 2"/>
                <a:gd name="T9" fmla="*/ 32 h 35"/>
                <a:gd name="T10" fmla="*/ 0 w 2"/>
                <a:gd name="T11" fmla="*/ 35 h 35"/>
                <a:gd name="T12" fmla="*/ 0 w 2"/>
                <a:gd name="T13" fmla="*/ 32 h 35"/>
                <a:gd name="T14" fmla="*/ 0 w 2"/>
                <a:gd name="T15" fmla="*/ 35 h 35"/>
                <a:gd name="T16" fmla="*/ 0 w 2"/>
                <a:gd name="T17" fmla="*/ 3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5"/>
                <a:gd name="T29" fmla="*/ 2 w 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5">
                  <a:moveTo>
                    <a:pt x="0" y="32"/>
                  </a:moveTo>
                  <a:lnTo>
                    <a:pt x="2" y="3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0" name="Freeform 964"/>
            <p:cNvSpPr>
              <a:spLocks noChangeAspect="1"/>
            </p:cNvSpPr>
            <p:nvPr/>
          </p:nvSpPr>
          <p:spPr bwMode="auto">
            <a:xfrm>
              <a:off x="721" y="2780"/>
              <a:ext cx="5" cy="77"/>
            </a:xfrm>
            <a:custGeom>
              <a:avLst/>
              <a:gdLst>
                <a:gd name="T0" fmla="*/ 0 w 2"/>
                <a:gd name="T1" fmla="*/ 32 h 35"/>
                <a:gd name="T2" fmla="*/ 2 w 2"/>
                <a:gd name="T3" fmla="*/ 32 h 35"/>
                <a:gd name="T4" fmla="*/ 2 w 2"/>
                <a:gd name="T5" fmla="*/ 0 h 35"/>
                <a:gd name="T6" fmla="*/ 0 w 2"/>
                <a:gd name="T7" fmla="*/ 0 h 35"/>
                <a:gd name="T8" fmla="*/ 0 w 2"/>
                <a:gd name="T9" fmla="*/ 32 h 35"/>
                <a:gd name="T10" fmla="*/ 0 w 2"/>
                <a:gd name="T11" fmla="*/ 35 h 35"/>
                <a:gd name="T12" fmla="*/ 0 w 2"/>
                <a:gd name="T13" fmla="*/ 32 h 35"/>
                <a:gd name="T14" fmla="*/ 0 w 2"/>
                <a:gd name="T15" fmla="*/ 35 h 35"/>
                <a:gd name="T16" fmla="*/ 0 w 2"/>
                <a:gd name="T17" fmla="*/ 3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5"/>
                <a:gd name="T29" fmla="*/ 2 w 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5">
                  <a:moveTo>
                    <a:pt x="0" y="32"/>
                  </a:moveTo>
                  <a:lnTo>
                    <a:pt x="2" y="3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1" name="Freeform 965"/>
            <p:cNvSpPr>
              <a:spLocks noChangeAspect="1"/>
            </p:cNvSpPr>
            <p:nvPr/>
          </p:nvSpPr>
          <p:spPr bwMode="auto">
            <a:xfrm>
              <a:off x="721" y="2849"/>
              <a:ext cx="89" cy="8"/>
            </a:xfrm>
            <a:custGeom>
              <a:avLst/>
              <a:gdLst>
                <a:gd name="T0" fmla="*/ 32 w 38"/>
                <a:gd name="T1" fmla="*/ 0 h 3"/>
                <a:gd name="T2" fmla="*/ 35 w 38"/>
                <a:gd name="T3" fmla="*/ 0 h 3"/>
                <a:gd name="T4" fmla="*/ 0 w 38"/>
                <a:gd name="T5" fmla="*/ 0 h 3"/>
                <a:gd name="T6" fmla="*/ 0 w 38"/>
                <a:gd name="T7" fmla="*/ 3 h 3"/>
                <a:gd name="T8" fmla="*/ 35 w 38"/>
                <a:gd name="T9" fmla="*/ 3 h 3"/>
                <a:gd name="T10" fmla="*/ 38 w 38"/>
                <a:gd name="T11" fmla="*/ 0 h 3"/>
                <a:gd name="T12" fmla="*/ 35 w 38"/>
                <a:gd name="T13" fmla="*/ 3 h 3"/>
                <a:gd name="T14" fmla="*/ 38 w 38"/>
                <a:gd name="T15" fmla="*/ 3 h 3"/>
                <a:gd name="T16" fmla="*/ 38 w 38"/>
                <a:gd name="T17" fmla="*/ 0 h 3"/>
                <a:gd name="T18" fmla="*/ 32 w 38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3"/>
                <a:gd name="T32" fmla="*/ 38 w 38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3">
                  <a:moveTo>
                    <a:pt x="32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2" name="Freeform 966"/>
            <p:cNvSpPr>
              <a:spLocks noChangeAspect="1"/>
            </p:cNvSpPr>
            <p:nvPr/>
          </p:nvSpPr>
          <p:spPr bwMode="auto">
            <a:xfrm>
              <a:off x="721" y="2849"/>
              <a:ext cx="89" cy="8"/>
            </a:xfrm>
            <a:custGeom>
              <a:avLst/>
              <a:gdLst>
                <a:gd name="T0" fmla="*/ 32 w 38"/>
                <a:gd name="T1" fmla="*/ 0 h 3"/>
                <a:gd name="T2" fmla="*/ 35 w 38"/>
                <a:gd name="T3" fmla="*/ 0 h 3"/>
                <a:gd name="T4" fmla="*/ 0 w 38"/>
                <a:gd name="T5" fmla="*/ 0 h 3"/>
                <a:gd name="T6" fmla="*/ 0 w 38"/>
                <a:gd name="T7" fmla="*/ 3 h 3"/>
                <a:gd name="T8" fmla="*/ 35 w 38"/>
                <a:gd name="T9" fmla="*/ 3 h 3"/>
                <a:gd name="T10" fmla="*/ 38 w 38"/>
                <a:gd name="T11" fmla="*/ 0 h 3"/>
                <a:gd name="T12" fmla="*/ 35 w 38"/>
                <a:gd name="T13" fmla="*/ 3 h 3"/>
                <a:gd name="T14" fmla="*/ 38 w 38"/>
                <a:gd name="T15" fmla="*/ 3 h 3"/>
                <a:gd name="T16" fmla="*/ 38 w 38"/>
                <a:gd name="T17" fmla="*/ 0 h 3"/>
                <a:gd name="T18" fmla="*/ 32 w 38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3"/>
                <a:gd name="T32" fmla="*/ 38 w 38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3">
                  <a:moveTo>
                    <a:pt x="32" y="0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5" y="3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2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3" name="Freeform 967"/>
            <p:cNvSpPr>
              <a:spLocks noChangeAspect="1"/>
            </p:cNvSpPr>
            <p:nvPr/>
          </p:nvSpPr>
          <p:spPr bwMode="auto">
            <a:xfrm>
              <a:off x="795" y="2774"/>
              <a:ext cx="15" cy="75"/>
            </a:xfrm>
            <a:custGeom>
              <a:avLst/>
              <a:gdLst>
                <a:gd name="T0" fmla="*/ 3 w 6"/>
                <a:gd name="T1" fmla="*/ 3 h 35"/>
                <a:gd name="T2" fmla="*/ 0 w 6"/>
                <a:gd name="T3" fmla="*/ 3 h 35"/>
                <a:gd name="T4" fmla="*/ 0 w 6"/>
                <a:gd name="T5" fmla="*/ 35 h 35"/>
                <a:gd name="T6" fmla="*/ 6 w 6"/>
                <a:gd name="T7" fmla="*/ 35 h 35"/>
                <a:gd name="T8" fmla="*/ 6 w 6"/>
                <a:gd name="T9" fmla="*/ 3 h 35"/>
                <a:gd name="T10" fmla="*/ 3 w 6"/>
                <a:gd name="T11" fmla="*/ 0 h 35"/>
                <a:gd name="T12" fmla="*/ 6 w 6"/>
                <a:gd name="T13" fmla="*/ 3 h 35"/>
                <a:gd name="T14" fmla="*/ 6 w 6"/>
                <a:gd name="T15" fmla="*/ 0 h 35"/>
                <a:gd name="T16" fmla="*/ 3 w 6"/>
                <a:gd name="T17" fmla="*/ 0 h 35"/>
                <a:gd name="T18" fmla="*/ 3 w 6"/>
                <a:gd name="T19" fmla="*/ 3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35"/>
                <a:gd name="T32" fmla="*/ 6 w 6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35">
                  <a:moveTo>
                    <a:pt x="3" y="3"/>
                  </a:moveTo>
                  <a:lnTo>
                    <a:pt x="0" y="3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6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4" name="Freeform 968"/>
            <p:cNvSpPr>
              <a:spLocks noChangeAspect="1"/>
            </p:cNvSpPr>
            <p:nvPr/>
          </p:nvSpPr>
          <p:spPr bwMode="auto">
            <a:xfrm>
              <a:off x="795" y="2774"/>
              <a:ext cx="15" cy="75"/>
            </a:xfrm>
            <a:custGeom>
              <a:avLst/>
              <a:gdLst>
                <a:gd name="T0" fmla="*/ 3 w 6"/>
                <a:gd name="T1" fmla="*/ 3 h 35"/>
                <a:gd name="T2" fmla="*/ 0 w 6"/>
                <a:gd name="T3" fmla="*/ 3 h 35"/>
                <a:gd name="T4" fmla="*/ 0 w 6"/>
                <a:gd name="T5" fmla="*/ 35 h 35"/>
                <a:gd name="T6" fmla="*/ 6 w 6"/>
                <a:gd name="T7" fmla="*/ 35 h 35"/>
                <a:gd name="T8" fmla="*/ 6 w 6"/>
                <a:gd name="T9" fmla="*/ 3 h 35"/>
                <a:gd name="T10" fmla="*/ 3 w 6"/>
                <a:gd name="T11" fmla="*/ 0 h 35"/>
                <a:gd name="T12" fmla="*/ 6 w 6"/>
                <a:gd name="T13" fmla="*/ 3 h 35"/>
                <a:gd name="T14" fmla="*/ 6 w 6"/>
                <a:gd name="T15" fmla="*/ 0 h 35"/>
                <a:gd name="T16" fmla="*/ 3 w 6"/>
                <a:gd name="T17" fmla="*/ 0 h 35"/>
                <a:gd name="T18" fmla="*/ 3 w 6"/>
                <a:gd name="T19" fmla="*/ 3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35"/>
                <a:gd name="T32" fmla="*/ 6 w 6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35">
                  <a:moveTo>
                    <a:pt x="3" y="3"/>
                  </a:moveTo>
                  <a:lnTo>
                    <a:pt x="0" y="3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6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75" name="Line 969"/>
            <p:cNvSpPr>
              <a:spLocks noChangeAspect="1" noChangeShapeType="1"/>
            </p:cNvSpPr>
            <p:nvPr/>
          </p:nvSpPr>
          <p:spPr bwMode="auto">
            <a:xfrm flipH="1">
              <a:off x="802" y="3002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76" name="Line 970"/>
            <p:cNvSpPr>
              <a:spLocks noChangeAspect="1" noChangeShapeType="1"/>
            </p:cNvSpPr>
            <p:nvPr/>
          </p:nvSpPr>
          <p:spPr bwMode="auto">
            <a:xfrm flipH="1">
              <a:off x="802" y="3002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77" name="Line 971"/>
            <p:cNvSpPr>
              <a:spLocks noChangeAspect="1" noChangeShapeType="1"/>
            </p:cNvSpPr>
            <p:nvPr/>
          </p:nvSpPr>
          <p:spPr bwMode="auto">
            <a:xfrm>
              <a:off x="821" y="3097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78" name="Line 972"/>
            <p:cNvSpPr>
              <a:spLocks noChangeAspect="1" noChangeShapeType="1"/>
            </p:cNvSpPr>
            <p:nvPr/>
          </p:nvSpPr>
          <p:spPr bwMode="auto">
            <a:xfrm>
              <a:off x="802" y="3097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79" name="Line 973"/>
            <p:cNvSpPr>
              <a:spLocks noChangeAspect="1" noChangeShapeType="1"/>
            </p:cNvSpPr>
            <p:nvPr/>
          </p:nvSpPr>
          <p:spPr bwMode="auto">
            <a:xfrm>
              <a:off x="802" y="3102"/>
              <a:ext cx="19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0" name="Line 974"/>
            <p:cNvSpPr>
              <a:spLocks noChangeAspect="1" noChangeShapeType="1"/>
            </p:cNvSpPr>
            <p:nvPr/>
          </p:nvSpPr>
          <p:spPr bwMode="auto">
            <a:xfrm>
              <a:off x="802" y="3097"/>
              <a:ext cx="19" cy="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1" name="Line 975"/>
            <p:cNvSpPr>
              <a:spLocks noChangeAspect="1" noChangeShapeType="1"/>
            </p:cNvSpPr>
            <p:nvPr/>
          </p:nvSpPr>
          <p:spPr bwMode="auto">
            <a:xfrm flipH="1">
              <a:off x="802" y="3002"/>
              <a:ext cx="8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2" name="Line 976"/>
            <p:cNvSpPr>
              <a:spLocks noChangeAspect="1" noChangeShapeType="1"/>
            </p:cNvSpPr>
            <p:nvPr/>
          </p:nvSpPr>
          <p:spPr bwMode="auto">
            <a:xfrm>
              <a:off x="802" y="3002"/>
              <a:ext cx="3" cy="9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3" name="Line 977"/>
            <p:cNvSpPr>
              <a:spLocks noChangeAspect="1" noChangeShapeType="1"/>
            </p:cNvSpPr>
            <p:nvPr/>
          </p:nvSpPr>
          <p:spPr bwMode="auto">
            <a:xfrm flipH="1">
              <a:off x="802" y="3002"/>
              <a:ext cx="8" cy="9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4" name="Line 978"/>
            <p:cNvSpPr>
              <a:spLocks noChangeAspect="1" noChangeShapeType="1"/>
            </p:cNvSpPr>
            <p:nvPr/>
          </p:nvSpPr>
          <p:spPr bwMode="auto">
            <a:xfrm flipV="1">
              <a:off x="821" y="3002"/>
              <a:ext cx="3" cy="9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5" name="Line 979"/>
            <p:cNvSpPr>
              <a:spLocks noChangeAspect="1" noChangeShapeType="1"/>
            </p:cNvSpPr>
            <p:nvPr/>
          </p:nvSpPr>
          <p:spPr bwMode="auto">
            <a:xfrm flipV="1">
              <a:off x="821" y="3002"/>
              <a:ext cx="3" cy="9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86" name="Freeform 980"/>
            <p:cNvSpPr>
              <a:spLocks noChangeAspect="1"/>
            </p:cNvSpPr>
            <p:nvPr/>
          </p:nvSpPr>
          <p:spPr bwMode="auto">
            <a:xfrm>
              <a:off x="721" y="3010"/>
              <a:ext cx="81" cy="5"/>
            </a:xfrm>
            <a:custGeom>
              <a:avLst/>
              <a:gdLst>
                <a:gd name="T0" fmla="*/ 2 w 35"/>
                <a:gd name="T1" fmla="*/ 0 h 2"/>
                <a:gd name="T2" fmla="*/ 0 w 35"/>
                <a:gd name="T3" fmla="*/ 2 h 2"/>
                <a:gd name="T4" fmla="*/ 35 w 35"/>
                <a:gd name="T5" fmla="*/ 2 h 2"/>
                <a:gd name="T6" fmla="*/ 35 w 35"/>
                <a:gd name="T7" fmla="*/ 0 h 2"/>
                <a:gd name="T8" fmla="*/ 0 w 35"/>
                <a:gd name="T9" fmla="*/ 0 h 2"/>
                <a:gd name="T10" fmla="*/ 2 w 3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2"/>
                <a:gd name="T20" fmla="*/ 35 w 3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2">
                  <a:moveTo>
                    <a:pt x="2" y="0"/>
                  </a:moveTo>
                  <a:lnTo>
                    <a:pt x="0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87" name="Freeform 981"/>
            <p:cNvSpPr>
              <a:spLocks noChangeAspect="1"/>
            </p:cNvSpPr>
            <p:nvPr/>
          </p:nvSpPr>
          <p:spPr bwMode="auto">
            <a:xfrm>
              <a:off x="721" y="3010"/>
              <a:ext cx="81" cy="5"/>
            </a:xfrm>
            <a:custGeom>
              <a:avLst/>
              <a:gdLst>
                <a:gd name="T0" fmla="*/ 2 w 35"/>
                <a:gd name="T1" fmla="*/ 0 h 2"/>
                <a:gd name="T2" fmla="*/ 0 w 35"/>
                <a:gd name="T3" fmla="*/ 2 h 2"/>
                <a:gd name="T4" fmla="*/ 35 w 35"/>
                <a:gd name="T5" fmla="*/ 2 h 2"/>
                <a:gd name="T6" fmla="*/ 35 w 35"/>
                <a:gd name="T7" fmla="*/ 0 h 2"/>
                <a:gd name="T8" fmla="*/ 0 w 35"/>
                <a:gd name="T9" fmla="*/ 0 h 2"/>
                <a:gd name="T10" fmla="*/ 2 w 35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2"/>
                <a:gd name="T20" fmla="*/ 35 w 3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2">
                  <a:moveTo>
                    <a:pt x="2" y="0"/>
                  </a:moveTo>
                  <a:lnTo>
                    <a:pt x="0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88" name="Freeform 982"/>
            <p:cNvSpPr>
              <a:spLocks noChangeAspect="1"/>
            </p:cNvSpPr>
            <p:nvPr/>
          </p:nvSpPr>
          <p:spPr bwMode="auto">
            <a:xfrm>
              <a:off x="721" y="3010"/>
              <a:ext cx="5" cy="84"/>
            </a:xfrm>
            <a:custGeom>
              <a:avLst/>
              <a:gdLst>
                <a:gd name="T0" fmla="*/ 0 w 2"/>
                <a:gd name="T1" fmla="*/ 34 h 38"/>
                <a:gd name="T2" fmla="*/ 2 w 2"/>
                <a:gd name="T3" fmla="*/ 36 h 38"/>
                <a:gd name="T4" fmla="*/ 2 w 2"/>
                <a:gd name="T5" fmla="*/ 0 h 38"/>
                <a:gd name="T6" fmla="*/ 0 w 2"/>
                <a:gd name="T7" fmla="*/ 0 h 38"/>
                <a:gd name="T8" fmla="*/ 0 w 2"/>
                <a:gd name="T9" fmla="*/ 36 h 38"/>
                <a:gd name="T10" fmla="*/ 0 w 2"/>
                <a:gd name="T11" fmla="*/ 38 h 38"/>
                <a:gd name="T12" fmla="*/ 0 w 2"/>
                <a:gd name="T13" fmla="*/ 36 h 38"/>
                <a:gd name="T14" fmla="*/ 0 w 2"/>
                <a:gd name="T15" fmla="*/ 38 h 38"/>
                <a:gd name="T16" fmla="*/ 0 w 2"/>
                <a:gd name="T17" fmla="*/ 34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8"/>
                <a:gd name="T29" fmla="*/ 2 w 2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8">
                  <a:moveTo>
                    <a:pt x="0" y="34"/>
                  </a:moveTo>
                  <a:lnTo>
                    <a:pt x="2" y="3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89" name="Freeform 983"/>
            <p:cNvSpPr>
              <a:spLocks noChangeAspect="1"/>
            </p:cNvSpPr>
            <p:nvPr/>
          </p:nvSpPr>
          <p:spPr bwMode="auto">
            <a:xfrm>
              <a:off x="721" y="3010"/>
              <a:ext cx="5" cy="84"/>
            </a:xfrm>
            <a:custGeom>
              <a:avLst/>
              <a:gdLst>
                <a:gd name="T0" fmla="*/ 0 w 2"/>
                <a:gd name="T1" fmla="*/ 34 h 38"/>
                <a:gd name="T2" fmla="*/ 2 w 2"/>
                <a:gd name="T3" fmla="*/ 36 h 38"/>
                <a:gd name="T4" fmla="*/ 2 w 2"/>
                <a:gd name="T5" fmla="*/ 0 h 38"/>
                <a:gd name="T6" fmla="*/ 0 w 2"/>
                <a:gd name="T7" fmla="*/ 0 h 38"/>
                <a:gd name="T8" fmla="*/ 0 w 2"/>
                <a:gd name="T9" fmla="*/ 36 h 38"/>
                <a:gd name="T10" fmla="*/ 0 w 2"/>
                <a:gd name="T11" fmla="*/ 38 h 38"/>
                <a:gd name="T12" fmla="*/ 0 w 2"/>
                <a:gd name="T13" fmla="*/ 36 h 38"/>
                <a:gd name="T14" fmla="*/ 0 w 2"/>
                <a:gd name="T15" fmla="*/ 38 h 38"/>
                <a:gd name="T16" fmla="*/ 0 w 2"/>
                <a:gd name="T17" fmla="*/ 34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8"/>
                <a:gd name="T29" fmla="*/ 2 w 2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8">
                  <a:moveTo>
                    <a:pt x="0" y="34"/>
                  </a:moveTo>
                  <a:lnTo>
                    <a:pt x="2" y="3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4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0" name="Freeform 984"/>
            <p:cNvSpPr>
              <a:spLocks noChangeAspect="1"/>
            </p:cNvSpPr>
            <p:nvPr/>
          </p:nvSpPr>
          <p:spPr bwMode="auto">
            <a:xfrm>
              <a:off x="721" y="3084"/>
              <a:ext cx="89" cy="10"/>
            </a:xfrm>
            <a:custGeom>
              <a:avLst/>
              <a:gdLst>
                <a:gd name="T0" fmla="*/ 32 w 38"/>
                <a:gd name="T1" fmla="*/ 2 h 4"/>
                <a:gd name="T2" fmla="*/ 35 w 38"/>
                <a:gd name="T3" fmla="*/ 0 h 4"/>
                <a:gd name="T4" fmla="*/ 0 w 38"/>
                <a:gd name="T5" fmla="*/ 0 h 4"/>
                <a:gd name="T6" fmla="*/ 0 w 38"/>
                <a:gd name="T7" fmla="*/ 4 h 4"/>
                <a:gd name="T8" fmla="*/ 35 w 38"/>
                <a:gd name="T9" fmla="*/ 4 h 4"/>
                <a:gd name="T10" fmla="*/ 38 w 38"/>
                <a:gd name="T11" fmla="*/ 2 h 4"/>
                <a:gd name="T12" fmla="*/ 35 w 38"/>
                <a:gd name="T13" fmla="*/ 4 h 4"/>
                <a:gd name="T14" fmla="*/ 38 w 38"/>
                <a:gd name="T15" fmla="*/ 4 h 4"/>
                <a:gd name="T16" fmla="*/ 38 w 38"/>
                <a:gd name="T17" fmla="*/ 2 h 4"/>
                <a:gd name="T18" fmla="*/ 32 w 38"/>
                <a:gd name="T19" fmla="*/ 2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4"/>
                <a:gd name="T32" fmla="*/ 38 w 3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4">
                  <a:moveTo>
                    <a:pt x="32" y="2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5" y="4"/>
                  </a:lnTo>
                  <a:lnTo>
                    <a:pt x="38" y="2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1" name="Freeform 985"/>
            <p:cNvSpPr>
              <a:spLocks noChangeAspect="1"/>
            </p:cNvSpPr>
            <p:nvPr/>
          </p:nvSpPr>
          <p:spPr bwMode="auto">
            <a:xfrm>
              <a:off x="721" y="3084"/>
              <a:ext cx="89" cy="10"/>
            </a:xfrm>
            <a:custGeom>
              <a:avLst/>
              <a:gdLst>
                <a:gd name="T0" fmla="*/ 32 w 38"/>
                <a:gd name="T1" fmla="*/ 2 h 4"/>
                <a:gd name="T2" fmla="*/ 35 w 38"/>
                <a:gd name="T3" fmla="*/ 0 h 4"/>
                <a:gd name="T4" fmla="*/ 0 w 38"/>
                <a:gd name="T5" fmla="*/ 0 h 4"/>
                <a:gd name="T6" fmla="*/ 0 w 38"/>
                <a:gd name="T7" fmla="*/ 4 h 4"/>
                <a:gd name="T8" fmla="*/ 35 w 38"/>
                <a:gd name="T9" fmla="*/ 4 h 4"/>
                <a:gd name="T10" fmla="*/ 38 w 38"/>
                <a:gd name="T11" fmla="*/ 2 h 4"/>
                <a:gd name="T12" fmla="*/ 35 w 38"/>
                <a:gd name="T13" fmla="*/ 4 h 4"/>
                <a:gd name="T14" fmla="*/ 38 w 38"/>
                <a:gd name="T15" fmla="*/ 4 h 4"/>
                <a:gd name="T16" fmla="*/ 38 w 38"/>
                <a:gd name="T17" fmla="*/ 2 h 4"/>
                <a:gd name="T18" fmla="*/ 32 w 38"/>
                <a:gd name="T19" fmla="*/ 2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4"/>
                <a:gd name="T32" fmla="*/ 38 w 38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4">
                  <a:moveTo>
                    <a:pt x="32" y="2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5" y="4"/>
                  </a:lnTo>
                  <a:lnTo>
                    <a:pt x="38" y="2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2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2" name="Freeform 986"/>
            <p:cNvSpPr>
              <a:spLocks noChangeAspect="1"/>
            </p:cNvSpPr>
            <p:nvPr/>
          </p:nvSpPr>
          <p:spPr bwMode="auto">
            <a:xfrm>
              <a:off x="795" y="3010"/>
              <a:ext cx="15" cy="79"/>
            </a:xfrm>
            <a:custGeom>
              <a:avLst/>
              <a:gdLst>
                <a:gd name="T0" fmla="*/ 3 w 6"/>
                <a:gd name="T1" fmla="*/ 2 h 36"/>
                <a:gd name="T2" fmla="*/ 0 w 6"/>
                <a:gd name="T3" fmla="*/ 0 h 36"/>
                <a:gd name="T4" fmla="*/ 0 w 6"/>
                <a:gd name="T5" fmla="*/ 36 h 36"/>
                <a:gd name="T6" fmla="*/ 6 w 6"/>
                <a:gd name="T7" fmla="*/ 36 h 36"/>
                <a:gd name="T8" fmla="*/ 6 w 6"/>
                <a:gd name="T9" fmla="*/ 0 h 36"/>
                <a:gd name="T10" fmla="*/ 3 w 6"/>
                <a:gd name="T11" fmla="*/ 0 h 36"/>
                <a:gd name="T12" fmla="*/ 6 w 6"/>
                <a:gd name="T13" fmla="*/ 0 h 36"/>
                <a:gd name="T14" fmla="*/ 3 w 6"/>
                <a:gd name="T15" fmla="*/ 0 h 36"/>
                <a:gd name="T16" fmla="*/ 3 w 6"/>
                <a:gd name="T17" fmla="*/ 2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3" y="2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3" name="Freeform 987"/>
            <p:cNvSpPr>
              <a:spLocks noChangeAspect="1"/>
            </p:cNvSpPr>
            <p:nvPr/>
          </p:nvSpPr>
          <p:spPr bwMode="auto">
            <a:xfrm>
              <a:off x="795" y="3010"/>
              <a:ext cx="15" cy="79"/>
            </a:xfrm>
            <a:custGeom>
              <a:avLst/>
              <a:gdLst>
                <a:gd name="T0" fmla="*/ 3 w 6"/>
                <a:gd name="T1" fmla="*/ 2 h 36"/>
                <a:gd name="T2" fmla="*/ 0 w 6"/>
                <a:gd name="T3" fmla="*/ 0 h 36"/>
                <a:gd name="T4" fmla="*/ 0 w 6"/>
                <a:gd name="T5" fmla="*/ 36 h 36"/>
                <a:gd name="T6" fmla="*/ 6 w 6"/>
                <a:gd name="T7" fmla="*/ 36 h 36"/>
                <a:gd name="T8" fmla="*/ 6 w 6"/>
                <a:gd name="T9" fmla="*/ 0 h 36"/>
                <a:gd name="T10" fmla="*/ 3 w 6"/>
                <a:gd name="T11" fmla="*/ 0 h 36"/>
                <a:gd name="T12" fmla="*/ 6 w 6"/>
                <a:gd name="T13" fmla="*/ 0 h 36"/>
                <a:gd name="T14" fmla="*/ 3 w 6"/>
                <a:gd name="T15" fmla="*/ 0 h 36"/>
                <a:gd name="T16" fmla="*/ 3 w 6"/>
                <a:gd name="T17" fmla="*/ 2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3" y="2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4" name="Line 988"/>
            <p:cNvSpPr>
              <a:spLocks noChangeAspect="1" noChangeShapeType="1"/>
            </p:cNvSpPr>
            <p:nvPr/>
          </p:nvSpPr>
          <p:spPr bwMode="auto">
            <a:xfrm>
              <a:off x="802" y="3047"/>
              <a:ext cx="3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195" name="Freeform 989"/>
            <p:cNvSpPr>
              <a:spLocks noChangeAspect="1"/>
            </p:cNvSpPr>
            <p:nvPr/>
          </p:nvSpPr>
          <p:spPr bwMode="auto">
            <a:xfrm>
              <a:off x="669" y="2292"/>
              <a:ext cx="52" cy="32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0 h 15"/>
                <a:gd name="T4" fmla="*/ 0 w 23"/>
                <a:gd name="T5" fmla="*/ 0 h 15"/>
                <a:gd name="T6" fmla="*/ 0 w 23"/>
                <a:gd name="T7" fmla="*/ 15 h 15"/>
                <a:gd name="T8" fmla="*/ 23 w 23"/>
                <a:gd name="T9" fmla="*/ 15 h 15"/>
                <a:gd name="T10" fmla="*/ 23 w 23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5"/>
                <a:gd name="T20" fmla="*/ 23 w 23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5">
                  <a:moveTo>
                    <a:pt x="23" y="8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15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6" name="Freeform 990"/>
            <p:cNvSpPr>
              <a:spLocks noChangeAspect="1"/>
            </p:cNvSpPr>
            <p:nvPr/>
          </p:nvSpPr>
          <p:spPr bwMode="auto">
            <a:xfrm>
              <a:off x="669" y="2292"/>
              <a:ext cx="52" cy="32"/>
            </a:xfrm>
            <a:custGeom>
              <a:avLst/>
              <a:gdLst>
                <a:gd name="T0" fmla="*/ 23 w 23"/>
                <a:gd name="T1" fmla="*/ 8 h 15"/>
                <a:gd name="T2" fmla="*/ 23 w 23"/>
                <a:gd name="T3" fmla="*/ 0 h 15"/>
                <a:gd name="T4" fmla="*/ 0 w 23"/>
                <a:gd name="T5" fmla="*/ 0 h 15"/>
                <a:gd name="T6" fmla="*/ 0 w 23"/>
                <a:gd name="T7" fmla="*/ 15 h 15"/>
                <a:gd name="T8" fmla="*/ 23 w 23"/>
                <a:gd name="T9" fmla="*/ 15 h 15"/>
                <a:gd name="T10" fmla="*/ 23 w 23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5"/>
                <a:gd name="T20" fmla="*/ 23 w 23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5">
                  <a:moveTo>
                    <a:pt x="23" y="8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23" y="15"/>
                  </a:lnTo>
                  <a:lnTo>
                    <a:pt x="23" y="8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7" name="Freeform 991"/>
            <p:cNvSpPr>
              <a:spLocks noChangeAspect="1"/>
            </p:cNvSpPr>
            <p:nvPr/>
          </p:nvSpPr>
          <p:spPr bwMode="auto">
            <a:xfrm>
              <a:off x="669" y="2537"/>
              <a:ext cx="48" cy="30"/>
            </a:xfrm>
            <a:custGeom>
              <a:avLst/>
              <a:gdLst>
                <a:gd name="T0" fmla="*/ 21 w 21"/>
                <a:gd name="T1" fmla="*/ 7 h 14"/>
                <a:gd name="T2" fmla="*/ 21 w 21"/>
                <a:gd name="T3" fmla="*/ 0 h 14"/>
                <a:gd name="T4" fmla="*/ 0 w 21"/>
                <a:gd name="T5" fmla="*/ 0 h 14"/>
                <a:gd name="T6" fmla="*/ 0 w 21"/>
                <a:gd name="T7" fmla="*/ 14 h 14"/>
                <a:gd name="T8" fmla="*/ 21 w 21"/>
                <a:gd name="T9" fmla="*/ 14 h 14"/>
                <a:gd name="T10" fmla="*/ 21 w 21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1" y="7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1" y="1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8" name="Freeform 992"/>
            <p:cNvSpPr>
              <a:spLocks noChangeAspect="1"/>
            </p:cNvSpPr>
            <p:nvPr/>
          </p:nvSpPr>
          <p:spPr bwMode="auto">
            <a:xfrm>
              <a:off x="669" y="2537"/>
              <a:ext cx="48" cy="30"/>
            </a:xfrm>
            <a:custGeom>
              <a:avLst/>
              <a:gdLst>
                <a:gd name="T0" fmla="*/ 21 w 21"/>
                <a:gd name="T1" fmla="*/ 7 h 14"/>
                <a:gd name="T2" fmla="*/ 21 w 21"/>
                <a:gd name="T3" fmla="*/ 0 h 14"/>
                <a:gd name="T4" fmla="*/ 0 w 21"/>
                <a:gd name="T5" fmla="*/ 0 h 14"/>
                <a:gd name="T6" fmla="*/ 0 w 21"/>
                <a:gd name="T7" fmla="*/ 14 h 14"/>
                <a:gd name="T8" fmla="*/ 21 w 21"/>
                <a:gd name="T9" fmla="*/ 14 h 14"/>
                <a:gd name="T10" fmla="*/ 21 w 21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1" y="7"/>
                  </a:moveTo>
                  <a:lnTo>
                    <a:pt x="21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1" y="14"/>
                  </a:lnTo>
                  <a:lnTo>
                    <a:pt x="21" y="7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199" name="Freeform 993"/>
            <p:cNvSpPr>
              <a:spLocks noChangeAspect="1"/>
            </p:cNvSpPr>
            <p:nvPr/>
          </p:nvSpPr>
          <p:spPr bwMode="auto">
            <a:xfrm>
              <a:off x="669" y="2799"/>
              <a:ext cx="52" cy="24"/>
            </a:xfrm>
            <a:custGeom>
              <a:avLst/>
              <a:gdLst>
                <a:gd name="T0" fmla="*/ 23 w 23"/>
                <a:gd name="T1" fmla="*/ 7 h 11"/>
                <a:gd name="T2" fmla="*/ 23 w 23"/>
                <a:gd name="T3" fmla="*/ 0 h 11"/>
                <a:gd name="T4" fmla="*/ 0 w 23"/>
                <a:gd name="T5" fmla="*/ 0 h 11"/>
                <a:gd name="T6" fmla="*/ 0 w 23"/>
                <a:gd name="T7" fmla="*/ 11 h 11"/>
                <a:gd name="T8" fmla="*/ 23 w 23"/>
                <a:gd name="T9" fmla="*/ 11 h 11"/>
                <a:gd name="T10" fmla="*/ 23 w 23"/>
                <a:gd name="T11" fmla="*/ 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1"/>
                <a:gd name="T20" fmla="*/ 23 w 2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1">
                  <a:moveTo>
                    <a:pt x="23" y="7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3" y="11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0" name="Freeform 994"/>
            <p:cNvSpPr>
              <a:spLocks noChangeAspect="1"/>
            </p:cNvSpPr>
            <p:nvPr/>
          </p:nvSpPr>
          <p:spPr bwMode="auto">
            <a:xfrm>
              <a:off x="669" y="2799"/>
              <a:ext cx="52" cy="24"/>
            </a:xfrm>
            <a:custGeom>
              <a:avLst/>
              <a:gdLst>
                <a:gd name="T0" fmla="*/ 23 w 23"/>
                <a:gd name="T1" fmla="*/ 7 h 11"/>
                <a:gd name="T2" fmla="*/ 23 w 23"/>
                <a:gd name="T3" fmla="*/ 0 h 11"/>
                <a:gd name="T4" fmla="*/ 0 w 23"/>
                <a:gd name="T5" fmla="*/ 0 h 11"/>
                <a:gd name="T6" fmla="*/ 0 w 23"/>
                <a:gd name="T7" fmla="*/ 11 h 11"/>
                <a:gd name="T8" fmla="*/ 23 w 23"/>
                <a:gd name="T9" fmla="*/ 11 h 11"/>
                <a:gd name="T10" fmla="*/ 23 w 23"/>
                <a:gd name="T11" fmla="*/ 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1"/>
                <a:gd name="T20" fmla="*/ 23 w 2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1">
                  <a:moveTo>
                    <a:pt x="23" y="7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3" y="11"/>
                  </a:lnTo>
                  <a:lnTo>
                    <a:pt x="23" y="7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1" name="Freeform 995"/>
            <p:cNvSpPr>
              <a:spLocks noChangeAspect="1"/>
            </p:cNvSpPr>
            <p:nvPr/>
          </p:nvSpPr>
          <p:spPr bwMode="auto">
            <a:xfrm>
              <a:off x="669" y="3033"/>
              <a:ext cx="52" cy="27"/>
            </a:xfrm>
            <a:custGeom>
              <a:avLst/>
              <a:gdLst>
                <a:gd name="T0" fmla="*/ 23 w 23"/>
                <a:gd name="T1" fmla="*/ 7 h 13"/>
                <a:gd name="T2" fmla="*/ 23 w 23"/>
                <a:gd name="T3" fmla="*/ 0 h 13"/>
                <a:gd name="T4" fmla="*/ 0 w 23"/>
                <a:gd name="T5" fmla="*/ 0 h 13"/>
                <a:gd name="T6" fmla="*/ 0 w 23"/>
                <a:gd name="T7" fmla="*/ 13 h 13"/>
                <a:gd name="T8" fmla="*/ 23 w 23"/>
                <a:gd name="T9" fmla="*/ 13 h 13"/>
                <a:gd name="T10" fmla="*/ 23 w 23"/>
                <a:gd name="T11" fmla="*/ 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3"/>
                <a:gd name="T20" fmla="*/ 23 w 23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3">
                  <a:moveTo>
                    <a:pt x="23" y="7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23" y="13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A8C7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202" name="Freeform 996"/>
            <p:cNvSpPr>
              <a:spLocks noChangeAspect="1"/>
            </p:cNvSpPr>
            <p:nvPr/>
          </p:nvSpPr>
          <p:spPr bwMode="auto">
            <a:xfrm>
              <a:off x="669" y="3033"/>
              <a:ext cx="52" cy="27"/>
            </a:xfrm>
            <a:custGeom>
              <a:avLst/>
              <a:gdLst>
                <a:gd name="T0" fmla="*/ 23 w 23"/>
                <a:gd name="T1" fmla="*/ 7 h 13"/>
                <a:gd name="T2" fmla="*/ 23 w 23"/>
                <a:gd name="T3" fmla="*/ 0 h 13"/>
                <a:gd name="T4" fmla="*/ 0 w 23"/>
                <a:gd name="T5" fmla="*/ 0 h 13"/>
                <a:gd name="T6" fmla="*/ 0 w 23"/>
                <a:gd name="T7" fmla="*/ 13 h 13"/>
                <a:gd name="T8" fmla="*/ 23 w 23"/>
                <a:gd name="T9" fmla="*/ 13 h 13"/>
                <a:gd name="T10" fmla="*/ 23 w 23"/>
                <a:gd name="T11" fmla="*/ 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3"/>
                <a:gd name="T20" fmla="*/ 23 w 23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3">
                  <a:moveTo>
                    <a:pt x="23" y="7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23" y="13"/>
                  </a:lnTo>
                  <a:lnTo>
                    <a:pt x="23" y="7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31" name="Group 997"/>
          <p:cNvGrpSpPr>
            <a:grpSpLocks/>
          </p:cNvGrpSpPr>
          <p:nvPr/>
        </p:nvGrpSpPr>
        <p:grpSpPr bwMode="auto">
          <a:xfrm>
            <a:off x="4419600" y="3702050"/>
            <a:ext cx="3063875" cy="1490663"/>
            <a:chOff x="947" y="2213"/>
            <a:chExt cx="1930" cy="939"/>
          </a:xfrm>
        </p:grpSpPr>
        <p:sp>
          <p:nvSpPr>
            <p:cNvPr id="21088" name="Line 998"/>
            <p:cNvSpPr>
              <a:spLocks noChangeAspect="1" noChangeShapeType="1"/>
            </p:cNvSpPr>
            <p:nvPr/>
          </p:nvSpPr>
          <p:spPr bwMode="auto">
            <a:xfrm flipH="1">
              <a:off x="2735" y="246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1089" name="Freeform 999"/>
            <p:cNvSpPr>
              <a:spLocks noChangeAspect="1"/>
            </p:cNvSpPr>
            <p:nvPr/>
          </p:nvSpPr>
          <p:spPr bwMode="auto">
            <a:xfrm>
              <a:off x="2759" y="2213"/>
              <a:ext cx="106" cy="195"/>
            </a:xfrm>
            <a:custGeom>
              <a:avLst/>
              <a:gdLst>
                <a:gd name="T0" fmla="*/ 21 w 46"/>
                <a:gd name="T1" fmla="*/ 5 h 89"/>
                <a:gd name="T2" fmla="*/ 32 w 46"/>
                <a:gd name="T3" fmla="*/ 25 h 89"/>
                <a:gd name="T4" fmla="*/ 36 w 46"/>
                <a:gd name="T5" fmla="*/ 34 h 89"/>
                <a:gd name="T6" fmla="*/ 34 w 46"/>
                <a:gd name="T7" fmla="*/ 32 h 89"/>
                <a:gd name="T8" fmla="*/ 42 w 46"/>
                <a:gd name="T9" fmla="*/ 36 h 89"/>
                <a:gd name="T10" fmla="*/ 36 w 46"/>
                <a:gd name="T11" fmla="*/ 37 h 89"/>
                <a:gd name="T12" fmla="*/ 38 w 46"/>
                <a:gd name="T13" fmla="*/ 43 h 89"/>
                <a:gd name="T14" fmla="*/ 30 w 46"/>
                <a:gd name="T15" fmla="*/ 42 h 89"/>
                <a:gd name="T16" fmla="*/ 32 w 46"/>
                <a:gd name="T17" fmla="*/ 41 h 89"/>
                <a:gd name="T18" fmla="*/ 20 w 46"/>
                <a:gd name="T19" fmla="*/ 45 h 89"/>
                <a:gd name="T20" fmla="*/ 9 w 46"/>
                <a:gd name="T21" fmla="*/ 48 h 89"/>
                <a:gd name="T22" fmla="*/ 3 w 46"/>
                <a:gd name="T23" fmla="*/ 52 h 89"/>
                <a:gd name="T24" fmla="*/ 1 w 46"/>
                <a:gd name="T25" fmla="*/ 55 h 89"/>
                <a:gd name="T26" fmla="*/ 1 w 46"/>
                <a:gd name="T27" fmla="*/ 60 h 89"/>
                <a:gd name="T28" fmla="*/ 1 w 46"/>
                <a:gd name="T29" fmla="*/ 63 h 89"/>
                <a:gd name="T30" fmla="*/ 4 w 46"/>
                <a:gd name="T31" fmla="*/ 71 h 89"/>
                <a:gd name="T32" fmla="*/ 9 w 46"/>
                <a:gd name="T33" fmla="*/ 76 h 89"/>
                <a:gd name="T34" fmla="*/ 16 w 46"/>
                <a:gd name="T35" fmla="*/ 84 h 89"/>
                <a:gd name="T36" fmla="*/ 24 w 46"/>
                <a:gd name="T37" fmla="*/ 84 h 89"/>
                <a:gd name="T38" fmla="*/ 21 w 46"/>
                <a:gd name="T39" fmla="*/ 89 h 89"/>
                <a:gd name="T40" fmla="*/ 30 w 46"/>
                <a:gd name="T41" fmla="*/ 82 h 89"/>
                <a:gd name="T42" fmla="*/ 25 w 46"/>
                <a:gd name="T43" fmla="*/ 76 h 89"/>
                <a:gd name="T44" fmla="*/ 18 w 46"/>
                <a:gd name="T45" fmla="*/ 70 h 89"/>
                <a:gd name="T46" fmla="*/ 10 w 46"/>
                <a:gd name="T47" fmla="*/ 70 h 89"/>
                <a:gd name="T48" fmla="*/ 13 w 46"/>
                <a:gd name="T49" fmla="*/ 63 h 89"/>
                <a:gd name="T50" fmla="*/ 12 w 46"/>
                <a:gd name="T51" fmla="*/ 61 h 89"/>
                <a:gd name="T52" fmla="*/ 12 w 46"/>
                <a:gd name="T53" fmla="*/ 63 h 89"/>
                <a:gd name="T54" fmla="*/ 12 w 46"/>
                <a:gd name="T55" fmla="*/ 58 h 89"/>
                <a:gd name="T56" fmla="*/ 10 w 46"/>
                <a:gd name="T57" fmla="*/ 61 h 89"/>
                <a:gd name="T58" fmla="*/ 8 w 46"/>
                <a:gd name="T59" fmla="*/ 56 h 89"/>
                <a:gd name="T60" fmla="*/ 14 w 46"/>
                <a:gd name="T61" fmla="*/ 58 h 89"/>
                <a:gd name="T62" fmla="*/ 25 w 46"/>
                <a:gd name="T63" fmla="*/ 55 h 89"/>
                <a:gd name="T64" fmla="*/ 37 w 46"/>
                <a:gd name="T65" fmla="*/ 50 h 89"/>
                <a:gd name="T66" fmla="*/ 43 w 46"/>
                <a:gd name="T67" fmla="*/ 46 h 89"/>
                <a:gd name="T68" fmla="*/ 46 w 46"/>
                <a:gd name="T69" fmla="*/ 42 h 89"/>
                <a:gd name="T70" fmla="*/ 46 w 46"/>
                <a:gd name="T71" fmla="*/ 36 h 89"/>
                <a:gd name="T72" fmla="*/ 46 w 46"/>
                <a:gd name="T73" fmla="*/ 29 h 89"/>
                <a:gd name="T74" fmla="*/ 43 w 46"/>
                <a:gd name="T75" fmla="*/ 20 h 89"/>
                <a:gd name="T76" fmla="*/ 31 w 46"/>
                <a:gd name="T77" fmla="*/ 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"/>
                <a:gd name="T118" fmla="*/ 0 h 89"/>
                <a:gd name="T119" fmla="*/ 46 w 46"/>
                <a:gd name="T120" fmla="*/ 89 h 8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" h="89">
                  <a:moveTo>
                    <a:pt x="31" y="0"/>
                  </a:moveTo>
                  <a:lnTo>
                    <a:pt x="21" y="5"/>
                  </a:lnTo>
                  <a:lnTo>
                    <a:pt x="27" y="15"/>
                  </a:lnTo>
                  <a:lnTo>
                    <a:pt x="32" y="25"/>
                  </a:lnTo>
                  <a:lnTo>
                    <a:pt x="34" y="29"/>
                  </a:lnTo>
                  <a:lnTo>
                    <a:pt x="36" y="34"/>
                  </a:lnTo>
                  <a:lnTo>
                    <a:pt x="40" y="32"/>
                  </a:lnTo>
                  <a:lnTo>
                    <a:pt x="34" y="32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37" y="34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8" y="43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34" y="45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0" y="45"/>
                  </a:lnTo>
                  <a:lnTo>
                    <a:pt x="15" y="46"/>
                  </a:lnTo>
                  <a:lnTo>
                    <a:pt x="9" y="48"/>
                  </a:lnTo>
                  <a:lnTo>
                    <a:pt x="6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1" y="89"/>
                  </a:lnTo>
                  <a:lnTo>
                    <a:pt x="31" y="84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5" y="76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4" y="65"/>
                  </a:lnTo>
                  <a:lnTo>
                    <a:pt x="10" y="70"/>
                  </a:lnTo>
                  <a:lnTo>
                    <a:pt x="15" y="66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1"/>
                  </a:lnTo>
                  <a:lnTo>
                    <a:pt x="6" y="61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7" y="57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8"/>
                  </a:lnTo>
                  <a:lnTo>
                    <a:pt x="19" y="56"/>
                  </a:lnTo>
                  <a:lnTo>
                    <a:pt x="25" y="55"/>
                  </a:lnTo>
                  <a:lnTo>
                    <a:pt x="31" y="52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46" y="29"/>
                  </a:lnTo>
                  <a:lnTo>
                    <a:pt x="45" y="25"/>
                  </a:lnTo>
                  <a:lnTo>
                    <a:pt x="43" y="20"/>
                  </a:lnTo>
                  <a:lnTo>
                    <a:pt x="38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090" name="Freeform 1000"/>
            <p:cNvSpPr>
              <a:spLocks noChangeAspect="1"/>
            </p:cNvSpPr>
            <p:nvPr/>
          </p:nvSpPr>
          <p:spPr bwMode="auto">
            <a:xfrm>
              <a:off x="2764" y="2480"/>
              <a:ext cx="108" cy="196"/>
            </a:xfrm>
            <a:custGeom>
              <a:avLst/>
              <a:gdLst>
                <a:gd name="T0" fmla="*/ 22 w 47"/>
                <a:gd name="T1" fmla="*/ 6 h 90"/>
                <a:gd name="T2" fmla="*/ 32 w 47"/>
                <a:gd name="T3" fmla="*/ 25 h 90"/>
                <a:gd name="T4" fmla="*/ 36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6 w 47"/>
                <a:gd name="T11" fmla="*/ 38 h 90"/>
                <a:gd name="T12" fmla="*/ 38 w 47"/>
                <a:gd name="T13" fmla="*/ 43 h 90"/>
                <a:gd name="T14" fmla="*/ 30 w 47"/>
                <a:gd name="T15" fmla="*/ 41 h 90"/>
                <a:gd name="T16" fmla="*/ 31 w 47"/>
                <a:gd name="T17" fmla="*/ 40 h 90"/>
                <a:gd name="T18" fmla="*/ 20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1 w 47"/>
                <a:gd name="T25" fmla="*/ 55 h 90"/>
                <a:gd name="T26" fmla="*/ 0 w 47"/>
                <a:gd name="T27" fmla="*/ 59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7 h 90"/>
                <a:gd name="T34" fmla="*/ 17 w 47"/>
                <a:gd name="T35" fmla="*/ 85 h 90"/>
                <a:gd name="T36" fmla="*/ 24 w 47"/>
                <a:gd name="T37" fmla="*/ 84 h 90"/>
                <a:gd name="T38" fmla="*/ 22 w 47"/>
                <a:gd name="T39" fmla="*/ 90 h 90"/>
                <a:gd name="T40" fmla="*/ 29 w 47"/>
                <a:gd name="T41" fmla="*/ 82 h 90"/>
                <a:gd name="T42" fmla="*/ 25 w 47"/>
                <a:gd name="T43" fmla="*/ 77 h 90"/>
                <a:gd name="T44" fmla="*/ 17 w 47"/>
                <a:gd name="T45" fmla="*/ 69 h 90"/>
                <a:gd name="T46" fmla="*/ 10 w 47"/>
                <a:gd name="T47" fmla="*/ 69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59 h 90"/>
                <a:gd name="T56" fmla="*/ 11 w 47"/>
                <a:gd name="T57" fmla="*/ 60 h 90"/>
                <a:gd name="T58" fmla="*/ 7 w 47"/>
                <a:gd name="T59" fmla="*/ 56 h 90"/>
                <a:gd name="T60" fmla="*/ 13 w 47"/>
                <a:gd name="T61" fmla="*/ 58 h 90"/>
                <a:gd name="T62" fmla="*/ 25 w 47"/>
                <a:gd name="T63" fmla="*/ 55 h 90"/>
                <a:gd name="T64" fmla="*/ 36 w 47"/>
                <a:gd name="T65" fmla="*/ 50 h 90"/>
                <a:gd name="T66" fmla="*/ 42 w 47"/>
                <a:gd name="T67" fmla="*/ 47 h 90"/>
                <a:gd name="T68" fmla="*/ 46 w 47"/>
                <a:gd name="T69" fmla="*/ 41 h 90"/>
                <a:gd name="T70" fmla="*/ 47 w 47"/>
                <a:gd name="T71" fmla="*/ 36 h 90"/>
                <a:gd name="T72" fmla="*/ 46 w 47"/>
                <a:gd name="T73" fmla="*/ 30 h 90"/>
                <a:gd name="T74" fmla="*/ 43 w 47"/>
                <a:gd name="T75" fmla="*/ 21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2" y="6"/>
                  </a:lnTo>
                  <a:lnTo>
                    <a:pt x="26" y="15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2" y="40"/>
                  </a:lnTo>
                  <a:lnTo>
                    <a:pt x="38" y="43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35" y="46"/>
                  </a:lnTo>
                  <a:lnTo>
                    <a:pt x="31" y="40"/>
                  </a:lnTo>
                  <a:lnTo>
                    <a:pt x="26" y="43"/>
                  </a:lnTo>
                  <a:lnTo>
                    <a:pt x="20" y="45"/>
                  </a:lnTo>
                  <a:lnTo>
                    <a:pt x="14" y="47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5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5" y="77"/>
                  </a:lnTo>
                  <a:lnTo>
                    <a:pt x="22" y="74"/>
                  </a:lnTo>
                  <a:lnTo>
                    <a:pt x="17" y="69"/>
                  </a:lnTo>
                  <a:lnTo>
                    <a:pt x="14" y="65"/>
                  </a:lnTo>
                  <a:lnTo>
                    <a:pt x="10" y="69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6" y="62"/>
                  </a:lnTo>
                  <a:lnTo>
                    <a:pt x="11" y="64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6" y="57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7" y="56"/>
                  </a:lnTo>
                  <a:lnTo>
                    <a:pt x="10" y="60"/>
                  </a:lnTo>
                  <a:lnTo>
                    <a:pt x="13" y="58"/>
                  </a:lnTo>
                  <a:lnTo>
                    <a:pt x="19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3" y="21"/>
                  </a:lnTo>
                  <a:lnTo>
                    <a:pt x="37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091" name="Freeform 1001"/>
            <p:cNvSpPr>
              <a:spLocks noChangeAspect="1"/>
            </p:cNvSpPr>
            <p:nvPr/>
          </p:nvSpPr>
          <p:spPr bwMode="auto">
            <a:xfrm>
              <a:off x="2766" y="2728"/>
              <a:ext cx="111" cy="195"/>
            </a:xfrm>
            <a:custGeom>
              <a:avLst/>
              <a:gdLst>
                <a:gd name="T0" fmla="*/ 22 w 48"/>
                <a:gd name="T1" fmla="*/ 6 h 90"/>
                <a:gd name="T2" fmla="*/ 34 w 48"/>
                <a:gd name="T3" fmla="*/ 26 h 90"/>
                <a:gd name="T4" fmla="*/ 36 w 48"/>
                <a:gd name="T5" fmla="*/ 34 h 90"/>
                <a:gd name="T6" fmla="*/ 36 w 48"/>
                <a:gd name="T7" fmla="*/ 33 h 90"/>
                <a:gd name="T8" fmla="*/ 42 w 48"/>
                <a:gd name="T9" fmla="*/ 37 h 90"/>
                <a:gd name="T10" fmla="*/ 36 w 48"/>
                <a:gd name="T11" fmla="*/ 38 h 90"/>
                <a:gd name="T12" fmla="*/ 39 w 48"/>
                <a:gd name="T13" fmla="*/ 43 h 90"/>
                <a:gd name="T14" fmla="*/ 30 w 48"/>
                <a:gd name="T15" fmla="*/ 42 h 90"/>
                <a:gd name="T16" fmla="*/ 33 w 48"/>
                <a:gd name="T17" fmla="*/ 41 h 90"/>
                <a:gd name="T18" fmla="*/ 22 w 48"/>
                <a:gd name="T19" fmla="*/ 45 h 90"/>
                <a:gd name="T20" fmla="*/ 10 w 48"/>
                <a:gd name="T21" fmla="*/ 48 h 90"/>
                <a:gd name="T22" fmla="*/ 5 w 48"/>
                <a:gd name="T23" fmla="*/ 53 h 90"/>
                <a:gd name="T24" fmla="*/ 1 w 48"/>
                <a:gd name="T25" fmla="*/ 55 h 90"/>
                <a:gd name="T26" fmla="*/ 1 w 48"/>
                <a:gd name="T27" fmla="*/ 60 h 90"/>
                <a:gd name="T28" fmla="*/ 1 w 48"/>
                <a:gd name="T29" fmla="*/ 64 h 90"/>
                <a:gd name="T30" fmla="*/ 6 w 48"/>
                <a:gd name="T31" fmla="*/ 72 h 90"/>
                <a:gd name="T32" fmla="*/ 10 w 48"/>
                <a:gd name="T33" fmla="*/ 78 h 90"/>
                <a:gd name="T34" fmla="*/ 17 w 48"/>
                <a:gd name="T35" fmla="*/ 85 h 90"/>
                <a:gd name="T36" fmla="*/ 24 w 48"/>
                <a:gd name="T37" fmla="*/ 84 h 90"/>
                <a:gd name="T38" fmla="*/ 22 w 48"/>
                <a:gd name="T39" fmla="*/ 90 h 90"/>
                <a:gd name="T40" fmla="*/ 30 w 48"/>
                <a:gd name="T41" fmla="*/ 83 h 90"/>
                <a:gd name="T42" fmla="*/ 25 w 48"/>
                <a:gd name="T43" fmla="*/ 78 h 90"/>
                <a:gd name="T44" fmla="*/ 18 w 48"/>
                <a:gd name="T45" fmla="*/ 70 h 90"/>
                <a:gd name="T46" fmla="*/ 11 w 48"/>
                <a:gd name="T47" fmla="*/ 70 h 90"/>
                <a:gd name="T48" fmla="*/ 13 w 48"/>
                <a:gd name="T49" fmla="*/ 63 h 90"/>
                <a:gd name="T50" fmla="*/ 12 w 48"/>
                <a:gd name="T51" fmla="*/ 62 h 90"/>
                <a:gd name="T52" fmla="*/ 12 w 48"/>
                <a:gd name="T53" fmla="*/ 64 h 90"/>
                <a:gd name="T54" fmla="*/ 12 w 48"/>
                <a:gd name="T55" fmla="*/ 60 h 90"/>
                <a:gd name="T56" fmla="*/ 11 w 48"/>
                <a:gd name="T57" fmla="*/ 61 h 90"/>
                <a:gd name="T58" fmla="*/ 9 w 48"/>
                <a:gd name="T59" fmla="*/ 56 h 90"/>
                <a:gd name="T60" fmla="*/ 15 w 48"/>
                <a:gd name="T61" fmla="*/ 59 h 90"/>
                <a:gd name="T62" fmla="*/ 25 w 48"/>
                <a:gd name="T63" fmla="*/ 55 h 90"/>
                <a:gd name="T64" fmla="*/ 37 w 48"/>
                <a:gd name="T65" fmla="*/ 51 h 90"/>
                <a:gd name="T66" fmla="*/ 43 w 48"/>
                <a:gd name="T67" fmla="*/ 47 h 90"/>
                <a:gd name="T68" fmla="*/ 47 w 48"/>
                <a:gd name="T69" fmla="*/ 42 h 90"/>
                <a:gd name="T70" fmla="*/ 48 w 48"/>
                <a:gd name="T71" fmla="*/ 37 h 90"/>
                <a:gd name="T72" fmla="*/ 47 w 48"/>
                <a:gd name="T73" fmla="*/ 31 h 90"/>
                <a:gd name="T74" fmla="*/ 43 w 48"/>
                <a:gd name="T75" fmla="*/ 22 h 90"/>
                <a:gd name="T76" fmla="*/ 31 w 48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8"/>
                <a:gd name="T118" fmla="*/ 0 h 90"/>
                <a:gd name="T119" fmla="*/ 48 w 48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8" h="90">
                  <a:moveTo>
                    <a:pt x="31" y="0"/>
                  </a:moveTo>
                  <a:lnTo>
                    <a:pt x="22" y="6"/>
                  </a:lnTo>
                  <a:lnTo>
                    <a:pt x="28" y="15"/>
                  </a:lnTo>
                  <a:lnTo>
                    <a:pt x="34" y="26"/>
                  </a:lnTo>
                  <a:lnTo>
                    <a:pt x="35" y="31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6" y="33"/>
                  </a:lnTo>
                  <a:lnTo>
                    <a:pt x="36" y="37"/>
                  </a:lnTo>
                  <a:lnTo>
                    <a:pt x="42" y="37"/>
                  </a:lnTo>
                  <a:lnTo>
                    <a:pt x="37" y="34"/>
                  </a:lnTo>
                  <a:lnTo>
                    <a:pt x="36" y="38"/>
                  </a:lnTo>
                  <a:lnTo>
                    <a:pt x="34" y="42"/>
                  </a:lnTo>
                  <a:lnTo>
                    <a:pt x="39" y="43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35" y="46"/>
                  </a:lnTo>
                  <a:lnTo>
                    <a:pt x="33" y="41"/>
                  </a:lnTo>
                  <a:lnTo>
                    <a:pt x="28" y="43"/>
                  </a:lnTo>
                  <a:lnTo>
                    <a:pt x="22" y="45"/>
                  </a:lnTo>
                  <a:lnTo>
                    <a:pt x="16" y="47"/>
                  </a:lnTo>
                  <a:lnTo>
                    <a:pt x="10" y="48"/>
                  </a:lnTo>
                  <a:lnTo>
                    <a:pt x="6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6" y="72"/>
                  </a:lnTo>
                  <a:lnTo>
                    <a:pt x="7" y="73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21" y="89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2" y="90"/>
                  </a:lnTo>
                  <a:lnTo>
                    <a:pt x="31" y="84"/>
                  </a:lnTo>
                  <a:lnTo>
                    <a:pt x="30" y="83"/>
                  </a:lnTo>
                  <a:lnTo>
                    <a:pt x="29" y="81"/>
                  </a:lnTo>
                  <a:lnTo>
                    <a:pt x="25" y="78"/>
                  </a:lnTo>
                  <a:lnTo>
                    <a:pt x="22" y="74"/>
                  </a:lnTo>
                  <a:lnTo>
                    <a:pt x="18" y="70"/>
                  </a:lnTo>
                  <a:lnTo>
                    <a:pt x="15" y="66"/>
                  </a:lnTo>
                  <a:lnTo>
                    <a:pt x="11" y="70"/>
                  </a:lnTo>
                  <a:lnTo>
                    <a:pt x="16" y="67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6" y="62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9" y="56"/>
                  </a:lnTo>
                  <a:lnTo>
                    <a:pt x="11" y="61"/>
                  </a:lnTo>
                  <a:lnTo>
                    <a:pt x="15" y="59"/>
                  </a:lnTo>
                  <a:lnTo>
                    <a:pt x="21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6" y="26"/>
                  </a:lnTo>
                  <a:lnTo>
                    <a:pt x="43" y="22"/>
                  </a:lnTo>
                  <a:lnTo>
                    <a:pt x="39" y="1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092" name="Freeform 1002"/>
            <p:cNvSpPr>
              <a:spLocks noChangeAspect="1"/>
            </p:cNvSpPr>
            <p:nvPr/>
          </p:nvSpPr>
          <p:spPr bwMode="auto">
            <a:xfrm>
              <a:off x="2754" y="2957"/>
              <a:ext cx="109" cy="195"/>
            </a:xfrm>
            <a:custGeom>
              <a:avLst/>
              <a:gdLst>
                <a:gd name="T0" fmla="*/ 21 w 47"/>
                <a:gd name="T1" fmla="*/ 6 h 90"/>
                <a:gd name="T2" fmla="*/ 33 w 47"/>
                <a:gd name="T3" fmla="*/ 25 h 90"/>
                <a:gd name="T4" fmla="*/ 35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5 w 47"/>
                <a:gd name="T11" fmla="*/ 38 h 90"/>
                <a:gd name="T12" fmla="*/ 39 w 47"/>
                <a:gd name="T13" fmla="*/ 43 h 90"/>
                <a:gd name="T14" fmla="*/ 30 w 47"/>
                <a:gd name="T15" fmla="*/ 42 h 90"/>
                <a:gd name="T16" fmla="*/ 32 w 47"/>
                <a:gd name="T17" fmla="*/ 41 h 90"/>
                <a:gd name="T18" fmla="*/ 21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2 w 47"/>
                <a:gd name="T25" fmla="*/ 55 h 90"/>
                <a:gd name="T26" fmla="*/ 0 w 47"/>
                <a:gd name="T27" fmla="*/ 60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8 h 90"/>
                <a:gd name="T34" fmla="*/ 17 w 47"/>
                <a:gd name="T35" fmla="*/ 85 h 90"/>
                <a:gd name="T36" fmla="*/ 24 w 47"/>
                <a:gd name="T37" fmla="*/ 84 h 90"/>
                <a:gd name="T38" fmla="*/ 21 w 47"/>
                <a:gd name="T39" fmla="*/ 90 h 90"/>
                <a:gd name="T40" fmla="*/ 29 w 47"/>
                <a:gd name="T41" fmla="*/ 82 h 90"/>
                <a:gd name="T42" fmla="*/ 26 w 47"/>
                <a:gd name="T43" fmla="*/ 78 h 90"/>
                <a:gd name="T44" fmla="*/ 17 w 47"/>
                <a:gd name="T45" fmla="*/ 70 h 90"/>
                <a:gd name="T46" fmla="*/ 10 w 47"/>
                <a:gd name="T47" fmla="*/ 70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60 h 90"/>
                <a:gd name="T56" fmla="*/ 11 w 47"/>
                <a:gd name="T57" fmla="*/ 61 h 90"/>
                <a:gd name="T58" fmla="*/ 8 w 47"/>
                <a:gd name="T59" fmla="*/ 56 h 90"/>
                <a:gd name="T60" fmla="*/ 14 w 47"/>
                <a:gd name="T61" fmla="*/ 59 h 90"/>
                <a:gd name="T62" fmla="*/ 26 w 47"/>
                <a:gd name="T63" fmla="*/ 55 h 90"/>
                <a:gd name="T64" fmla="*/ 36 w 47"/>
                <a:gd name="T65" fmla="*/ 51 h 90"/>
                <a:gd name="T66" fmla="*/ 42 w 47"/>
                <a:gd name="T67" fmla="*/ 47 h 90"/>
                <a:gd name="T68" fmla="*/ 46 w 47"/>
                <a:gd name="T69" fmla="*/ 42 h 90"/>
                <a:gd name="T70" fmla="*/ 47 w 47"/>
                <a:gd name="T71" fmla="*/ 36 h 90"/>
                <a:gd name="T72" fmla="*/ 46 w 47"/>
                <a:gd name="T73" fmla="*/ 31 h 90"/>
                <a:gd name="T74" fmla="*/ 44 w 47"/>
                <a:gd name="T75" fmla="*/ 22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1" y="6"/>
                  </a:lnTo>
                  <a:lnTo>
                    <a:pt x="27" y="15"/>
                  </a:lnTo>
                  <a:lnTo>
                    <a:pt x="33" y="25"/>
                  </a:lnTo>
                  <a:lnTo>
                    <a:pt x="34" y="31"/>
                  </a:lnTo>
                  <a:lnTo>
                    <a:pt x="35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5" y="38"/>
                  </a:lnTo>
                  <a:lnTo>
                    <a:pt x="33" y="41"/>
                  </a:lnTo>
                  <a:lnTo>
                    <a:pt x="39" y="43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34" y="4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1" y="45"/>
                  </a:lnTo>
                  <a:lnTo>
                    <a:pt x="15" y="47"/>
                  </a:lnTo>
                  <a:lnTo>
                    <a:pt x="10" y="48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1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1" y="74"/>
                  </a:lnTo>
                  <a:lnTo>
                    <a:pt x="17" y="70"/>
                  </a:lnTo>
                  <a:lnTo>
                    <a:pt x="15" y="65"/>
                  </a:lnTo>
                  <a:lnTo>
                    <a:pt x="10" y="70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6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9"/>
                  </a:lnTo>
                  <a:lnTo>
                    <a:pt x="20" y="57"/>
                  </a:lnTo>
                  <a:lnTo>
                    <a:pt x="26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9" y="50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38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1093" name="Line 1003"/>
            <p:cNvSpPr>
              <a:spLocks noChangeAspect="1" noChangeShapeType="1"/>
            </p:cNvSpPr>
            <p:nvPr/>
          </p:nvSpPr>
          <p:spPr bwMode="auto">
            <a:xfrm flipV="1">
              <a:off x="2760" y="2590"/>
              <a:ext cx="1" cy="5"/>
            </a:xfrm>
            <a:prstGeom prst="line">
              <a:avLst/>
            </a:prstGeom>
            <a:noFill/>
            <a:ln w="0">
              <a:solidFill>
                <a:srgbClr val="99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21094" name="Group 1004"/>
            <p:cNvGrpSpPr>
              <a:grpSpLocks/>
            </p:cNvGrpSpPr>
            <p:nvPr/>
          </p:nvGrpSpPr>
          <p:grpSpPr bwMode="auto">
            <a:xfrm>
              <a:off x="947" y="3054"/>
              <a:ext cx="1880" cy="4"/>
              <a:chOff x="465" y="2849"/>
              <a:chExt cx="1880" cy="4"/>
            </a:xfrm>
          </p:grpSpPr>
          <p:sp>
            <p:nvSpPr>
              <p:cNvPr id="21104" name="Line 1005"/>
              <p:cNvSpPr>
                <a:spLocks noChangeShapeType="1"/>
              </p:cNvSpPr>
              <p:nvPr/>
            </p:nvSpPr>
            <p:spPr bwMode="auto">
              <a:xfrm>
                <a:off x="465" y="2849"/>
                <a:ext cx="66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21105" name="Line 1006"/>
              <p:cNvSpPr>
                <a:spLocks noChangeShapeType="1"/>
              </p:cNvSpPr>
              <p:nvPr/>
            </p:nvSpPr>
            <p:spPr bwMode="auto">
              <a:xfrm flipV="1">
                <a:off x="1226" y="2849"/>
                <a:ext cx="111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1095" name="Group 1007"/>
            <p:cNvGrpSpPr>
              <a:grpSpLocks/>
            </p:cNvGrpSpPr>
            <p:nvPr/>
          </p:nvGrpSpPr>
          <p:grpSpPr bwMode="auto">
            <a:xfrm>
              <a:off x="953" y="2815"/>
              <a:ext cx="1880" cy="4"/>
              <a:chOff x="465" y="2849"/>
              <a:chExt cx="1880" cy="4"/>
            </a:xfrm>
          </p:grpSpPr>
          <p:sp>
            <p:nvSpPr>
              <p:cNvPr id="21102" name="Line 1008"/>
              <p:cNvSpPr>
                <a:spLocks noChangeShapeType="1"/>
              </p:cNvSpPr>
              <p:nvPr/>
            </p:nvSpPr>
            <p:spPr bwMode="auto">
              <a:xfrm>
                <a:off x="465" y="2849"/>
                <a:ext cx="66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21103" name="Line 1009"/>
              <p:cNvSpPr>
                <a:spLocks noChangeShapeType="1"/>
              </p:cNvSpPr>
              <p:nvPr/>
            </p:nvSpPr>
            <p:spPr bwMode="auto">
              <a:xfrm flipV="1">
                <a:off x="1226" y="2849"/>
                <a:ext cx="111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1096" name="Group 1010"/>
            <p:cNvGrpSpPr>
              <a:grpSpLocks/>
            </p:cNvGrpSpPr>
            <p:nvPr/>
          </p:nvGrpSpPr>
          <p:grpSpPr bwMode="auto">
            <a:xfrm>
              <a:off x="953" y="2310"/>
              <a:ext cx="1880" cy="4"/>
              <a:chOff x="465" y="2849"/>
              <a:chExt cx="1880" cy="4"/>
            </a:xfrm>
          </p:grpSpPr>
          <p:sp>
            <p:nvSpPr>
              <p:cNvPr id="21100" name="Line 1011"/>
              <p:cNvSpPr>
                <a:spLocks noChangeShapeType="1"/>
              </p:cNvSpPr>
              <p:nvPr/>
            </p:nvSpPr>
            <p:spPr bwMode="auto">
              <a:xfrm>
                <a:off x="465" y="2849"/>
                <a:ext cx="66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21101" name="Line 1012"/>
              <p:cNvSpPr>
                <a:spLocks noChangeShapeType="1"/>
              </p:cNvSpPr>
              <p:nvPr/>
            </p:nvSpPr>
            <p:spPr bwMode="auto">
              <a:xfrm flipV="1">
                <a:off x="1226" y="2849"/>
                <a:ext cx="111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1097" name="Group 1013"/>
            <p:cNvGrpSpPr>
              <a:grpSpLocks/>
            </p:cNvGrpSpPr>
            <p:nvPr/>
          </p:nvGrpSpPr>
          <p:grpSpPr bwMode="auto">
            <a:xfrm>
              <a:off x="954" y="2561"/>
              <a:ext cx="1880" cy="4"/>
              <a:chOff x="465" y="2849"/>
              <a:chExt cx="1880" cy="4"/>
            </a:xfrm>
          </p:grpSpPr>
          <p:sp>
            <p:nvSpPr>
              <p:cNvPr id="21098" name="Line 1014"/>
              <p:cNvSpPr>
                <a:spLocks noChangeShapeType="1"/>
              </p:cNvSpPr>
              <p:nvPr/>
            </p:nvSpPr>
            <p:spPr bwMode="auto">
              <a:xfrm>
                <a:off x="465" y="2849"/>
                <a:ext cx="66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21099" name="Line 1015"/>
              <p:cNvSpPr>
                <a:spLocks noChangeShapeType="1"/>
              </p:cNvSpPr>
              <p:nvPr/>
            </p:nvSpPr>
            <p:spPr bwMode="auto">
              <a:xfrm flipV="1">
                <a:off x="1226" y="2849"/>
                <a:ext cx="1119" cy="4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sp>
        <p:nvSpPr>
          <p:cNvPr id="265208" name="Text Box 1016"/>
          <p:cNvSpPr txBox="1">
            <a:spLocks noChangeArrowheads="1"/>
          </p:cNvSpPr>
          <p:nvPr/>
        </p:nvSpPr>
        <p:spPr bwMode="auto">
          <a:xfrm>
            <a:off x="2916238" y="5084763"/>
            <a:ext cx="1228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" sz="2000" b="1">
                <a:effectLst>
                  <a:outerShdw blurRad="38100" dist="38100" dir="2700000" algn="tl">
                    <a:srgbClr val="000000"/>
                  </a:outerShdw>
                </a:effectLst>
              </a:rPr>
              <a:t>Anclajes</a:t>
            </a:r>
          </a:p>
        </p:txBody>
      </p:sp>
      <p:sp>
        <p:nvSpPr>
          <p:cNvPr id="265209" name="Line 1017"/>
          <p:cNvSpPr>
            <a:spLocks noChangeShapeType="1"/>
          </p:cNvSpPr>
          <p:nvPr/>
        </p:nvSpPr>
        <p:spPr bwMode="auto">
          <a:xfrm flipV="1">
            <a:off x="3671888" y="4757738"/>
            <a:ext cx="465137" cy="40005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265210" name="Text Box 1018"/>
          <p:cNvSpPr txBox="1">
            <a:spLocks noChangeArrowheads="1"/>
          </p:cNvSpPr>
          <p:nvPr/>
        </p:nvSpPr>
        <p:spPr bwMode="auto">
          <a:xfrm>
            <a:off x="7126288" y="2295525"/>
            <a:ext cx="17526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</a:rPr>
              <a:t>Torones </a:t>
            </a:r>
          </a:p>
          <a:p>
            <a:pPr algn="l" eaLnBrk="0" hangingPunct="0"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</a:rPr>
              <a:t>postensados</a:t>
            </a:r>
          </a:p>
        </p:txBody>
      </p:sp>
      <p:grpSp>
        <p:nvGrpSpPr>
          <p:cNvPr id="265079" name="Group 1019"/>
          <p:cNvGrpSpPr>
            <a:grpSpLocks/>
          </p:cNvGrpSpPr>
          <p:nvPr/>
        </p:nvGrpSpPr>
        <p:grpSpPr bwMode="auto">
          <a:xfrm>
            <a:off x="6762750" y="3046413"/>
            <a:ext cx="450850" cy="1989137"/>
            <a:chOff x="2423" y="1800"/>
            <a:chExt cx="284" cy="1253"/>
          </a:xfrm>
        </p:grpSpPr>
        <p:sp>
          <p:nvSpPr>
            <p:cNvPr id="21084" name="Line 1020"/>
            <p:cNvSpPr>
              <a:spLocks noChangeShapeType="1"/>
            </p:cNvSpPr>
            <p:nvPr/>
          </p:nvSpPr>
          <p:spPr bwMode="auto">
            <a:xfrm flipH="1">
              <a:off x="2588" y="1800"/>
              <a:ext cx="119" cy="46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1085" name="Line 1021"/>
            <p:cNvSpPr>
              <a:spLocks noChangeShapeType="1"/>
            </p:cNvSpPr>
            <p:nvPr/>
          </p:nvSpPr>
          <p:spPr bwMode="auto">
            <a:xfrm flipH="1">
              <a:off x="2542" y="2285"/>
              <a:ext cx="46" cy="23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1086" name="Line 1022"/>
            <p:cNvSpPr>
              <a:spLocks noChangeShapeType="1"/>
            </p:cNvSpPr>
            <p:nvPr/>
          </p:nvSpPr>
          <p:spPr bwMode="auto">
            <a:xfrm flipH="1">
              <a:off x="2478" y="2541"/>
              <a:ext cx="55" cy="24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1087" name="Line 1023"/>
            <p:cNvSpPr>
              <a:spLocks noChangeShapeType="1"/>
            </p:cNvSpPr>
            <p:nvPr/>
          </p:nvSpPr>
          <p:spPr bwMode="auto">
            <a:xfrm flipH="1">
              <a:off x="2423" y="2797"/>
              <a:ext cx="64" cy="25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5091" name="Group 1024"/>
          <p:cNvGrpSpPr>
            <a:grpSpLocks/>
          </p:cNvGrpSpPr>
          <p:nvPr/>
        </p:nvGrpSpPr>
        <p:grpSpPr bwMode="auto">
          <a:xfrm>
            <a:off x="5387975" y="5165725"/>
            <a:ext cx="1557338" cy="1152525"/>
            <a:chOff x="3394" y="3251"/>
            <a:chExt cx="981" cy="726"/>
          </a:xfrm>
        </p:grpSpPr>
        <p:sp>
          <p:nvSpPr>
            <p:cNvPr id="20515" name="Rectangle 1025"/>
            <p:cNvSpPr>
              <a:spLocks noChangeArrowheads="1"/>
            </p:cNvSpPr>
            <p:nvPr/>
          </p:nvSpPr>
          <p:spPr bwMode="auto">
            <a:xfrm>
              <a:off x="3546" y="3251"/>
              <a:ext cx="70" cy="726"/>
            </a:xfrm>
            <a:prstGeom prst="rect">
              <a:avLst/>
            </a:prstGeom>
            <a:solidFill>
              <a:srgbClr val="00FF00"/>
            </a:solidFill>
            <a:ln w="1651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516" name="Rectangle 1026"/>
            <p:cNvSpPr>
              <a:spLocks noChangeAspect="1" noChangeArrowheads="1"/>
            </p:cNvSpPr>
            <p:nvPr/>
          </p:nvSpPr>
          <p:spPr bwMode="auto">
            <a:xfrm>
              <a:off x="3589" y="3590"/>
              <a:ext cx="467" cy="59"/>
            </a:xfrm>
            <a:prstGeom prst="rect">
              <a:avLst/>
            </a:prstGeom>
            <a:solidFill>
              <a:srgbClr val="66FF6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517" name="Rectangle 1027"/>
            <p:cNvSpPr>
              <a:spLocks noChangeAspect="1" noChangeArrowheads="1"/>
            </p:cNvSpPr>
            <p:nvPr/>
          </p:nvSpPr>
          <p:spPr bwMode="auto">
            <a:xfrm>
              <a:off x="4101" y="3550"/>
              <a:ext cx="268" cy="137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518" name="Rectangle 1028"/>
            <p:cNvSpPr>
              <a:spLocks noChangeAspect="1" noChangeArrowheads="1"/>
            </p:cNvSpPr>
            <p:nvPr/>
          </p:nvSpPr>
          <p:spPr bwMode="auto">
            <a:xfrm>
              <a:off x="3619" y="3492"/>
              <a:ext cx="752" cy="52"/>
            </a:xfrm>
            <a:prstGeom prst="rect">
              <a:avLst/>
            </a:prstGeom>
            <a:solidFill>
              <a:srgbClr val="FF9933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>
                <a:latin typeface="Garamond" pitchFamily="18" charset="0"/>
              </a:endParaRPr>
            </a:p>
          </p:txBody>
        </p:sp>
        <p:sp>
          <p:nvSpPr>
            <p:cNvPr id="20519" name="Rectangle 1029"/>
            <p:cNvSpPr>
              <a:spLocks noChangeAspect="1" noChangeArrowheads="1"/>
            </p:cNvSpPr>
            <p:nvPr/>
          </p:nvSpPr>
          <p:spPr bwMode="auto">
            <a:xfrm>
              <a:off x="3620" y="3549"/>
              <a:ext cx="429" cy="42"/>
            </a:xfrm>
            <a:prstGeom prst="rect">
              <a:avLst/>
            </a:prstGeom>
            <a:solidFill>
              <a:srgbClr val="FF6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520" name="Rectangle 1030"/>
            <p:cNvSpPr>
              <a:spLocks noChangeAspect="1" noChangeArrowheads="1"/>
            </p:cNvSpPr>
            <p:nvPr/>
          </p:nvSpPr>
          <p:spPr bwMode="auto">
            <a:xfrm>
              <a:off x="3621" y="3652"/>
              <a:ext cx="429" cy="37"/>
            </a:xfrm>
            <a:prstGeom prst="rect">
              <a:avLst/>
            </a:prstGeom>
            <a:solidFill>
              <a:srgbClr val="FF6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521" name="Rectangle 1031"/>
            <p:cNvSpPr>
              <a:spLocks noChangeAspect="1" noChangeArrowheads="1"/>
            </p:cNvSpPr>
            <p:nvPr/>
          </p:nvSpPr>
          <p:spPr bwMode="auto">
            <a:xfrm>
              <a:off x="3621" y="3689"/>
              <a:ext cx="747" cy="52"/>
            </a:xfrm>
            <a:prstGeom prst="rect">
              <a:avLst/>
            </a:prstGeom>
            <a:solidFill>
              <a:srgbClr val="FF9933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20522" name="Group 1032"/>
            <p:cNvGrpSpPr>
              <a:grpSpLocks noChangeAspect="1"/>
            </p:cNvGrpSpPr>
            <p:nvPr/>
          </p:nvGrpSpPr>
          <p:grpSpPr bwMode="auto">
            <a:xfrm>
              <a:off x="3706" y="3365"/>
              <a:ext cx="283" cy="435"/>
              <a:chOff x="1257" y="3015"/>
              <a:chExt cx="238" cy="365"/>
            </a:xfrm>
          </p:grpSpPr>
          <p:grpSp>
            <p:nvGrpSpPr>
              <p:cNvPr id="20898" name="Group 1033"/>
              <p:cNvGrpSpPr>
                <a:grpSpLocks noChangeAspect="1"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21030" name="Rectangle 1034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1" name="Rectangle 1035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2" name="Rectangle 1036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3" name="Rectangle 1037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4" name="Rectangle 1038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5" name="Rectangle 1039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6" name="Rectangle 1040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7" name="Rectangle 1041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8" name="Rectangle 1042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39" name="Rectangle 1043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0" name="Rectangle 1044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1" name="Rectangle 1045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2" name="Rectangle 1046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3" name="Rectangle 1047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4" name="Rectangle 1048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5" name="Rectangle 1049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6" name="Rectangle 105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7" name="Rectangle 1051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8" name="Rectangle 1052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49" name="Rectangle 1053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50" name="Rectangle 1054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51" name="Rectangle 1055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52" name="Line 1056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3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4" name="Line 1058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5" name="Line 1059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6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7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8" name="Line 106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59" name="Line 106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0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1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2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3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4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5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6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7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8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69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0" name="Line 10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1" name="Line 10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2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3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4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5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6" name="Line 10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7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8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79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80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81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82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83" name="Line 10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899" name="Group 1088"/>
              <p:cNvGrpSpPr>
                <a:grpSpLocks noChangeAspect="1"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20993" name="Rectangle 108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4" name="Rectangle 109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5" name="Rectangle 109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6" name="Rectangle 109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7" name="Rectangle 109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8" name="Rectangle 109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99" name="Rectangle 109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0" name="Rectangle 109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1" name="Rectangle 109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2" name="Rectangle 109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3" name="Rectangle 109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4" name="Rectangle 110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5" name="Rectangle 110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6" name="Rectangle 110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7" name="Rectangle 110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8" name="Rectangle 110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1009" name="Line 110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0" name="Line 1106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1" name="Line 110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2" name="Line 110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3" name="Line 1109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4" name="Line 1110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5" name="Line 1111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6" name="Line 1112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7" name="Line 111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8" name="Line 111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19" name="Line 111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0" name="Line 111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1" name="Line 111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2" name="Line 111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3" name="Line 111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4" name="Line 112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5" name="Line 112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6" name="Line 112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7" name="Line 112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8" name="Line 1124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1029" name="Line 1125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900" name="Group 1126"/>
              <p:cNvGrpSpPr>
                <a:grpSpLocks noChangeAspect="1"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20939" name="Rectangle 1127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0" name="Rectangle 1128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1" name="Rectangle 1129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2" name="Rectangle 1130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3" name="Rectangle 1131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4" name="Rectangle 1132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5" name="Rectangle 1133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6" name="Rectangle 1134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7" name="Rectangle 1135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8" name="Rectangle 1136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49" name="Rectangle 1137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0" name="Rectangle 1138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1" name="Rectangle 1139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2" name="Rectangle 114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3" name="Rectangle 1141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4" name="Rectangle 1142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5" name="Rectangle 1143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6" name="Rectangle 1144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7" name="Rectangle 1145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8" name="Rectangle 1146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59" name="Rectangle 1147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60" name="Rectangle 1148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61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2" name="Line 11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3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4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5" name="Line 11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6" name="Line 11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7" name="Line 11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8" name="Line 115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69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0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1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2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3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4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5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6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7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8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79" name="Line 1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0" name="Line 1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1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2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3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4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5" name="Line 1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6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7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8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89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90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91" name="Line 1179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92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901" name="Group 1181"/>
              <p:cNvGrpSpPr>
                <a:grpSpLocks noChangeAspect="1"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20902" name="Rectangle 118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3" name="Rectangle 118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4" name="Rectangle 118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5" name="Rectangle 118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6" name="Rectangle 118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7" name="Rectangle 118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8" name="Rectangle 118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09" name="Rectangle 118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0" name="Rectangle 119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1" name="Rectangle 119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2" name="Rectangle 119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3" name="Rectangle 119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4" name="Rectangle 119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5" name="Rectangle 119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6" name="Rectangle 119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7" name="Rectangle 119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918" name="Line 119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19" name="Line 1199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0" name="Line 120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1" name="Line 120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2" name="Line 1202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3" name="Line 120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4" name="Line 1204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5" name="Line 1205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6" name="Line 120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7" name="Line 120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8" name="Line 120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29" name="Line 120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0" name="Line 121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1" name="Line 121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2" name="Line 121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3" name="Line 121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4" name="Line 121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5" name="Line 121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6" name="Line 1216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7" name="Line 1217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938" name="Line 1218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20523" name="Group 1219"/>
            <p:cNvGrpSpPr>
              <a:grpSpLocks noChangeAspect="1"/>
            </p:cNvGrpSpPr>
            <p:nvPr/>
          </p:nvGrpSpPr>
          <p:grpSpPr bwMode="auto">
            <a:xfrm>
              <a:off x="4092" y="3365"/>
              <a:ext cx="283" cy="435"/>
              <a:chOff x="1257" y="3015"/>
              <a:chExt cx="238" cy="365"/>
            </a:xfrm>
          </p:grpSpPr>
          <p:grpSp>
            <p:nvGrpSpPr>
              <p:cNvPr id="20712" name="Group 1220"/>
              <p:cNvGrpSpPr>
                <a:grpSpLocks noChangeAspect="1"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20844" name="Rectangle 1221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45" name="Rectangle 1222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46" name="Rectangle 1223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47" name="Rectangle 1224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48" name="Rectangle 1225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49" name="Rectangle 1226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0" name="Rectangle 1227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1" name="Rectangle 1228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2" name="Rectangle 1229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3" name="Rectangle 1230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4" name="Rectangle 1231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5" name="Rectangle 1232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6" name="Rectangle 1233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7" name="Rectangle 1234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8" name="Rectangle 1235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59" name="Rectangle 1236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0" name="Rectangle 1237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1" name="Rectangle 1238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2" name="Rectangle 1239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3" name="Rectangle 124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4" name="Rectangle 1241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5" name="Rectangle 1242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66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67" name="Line 12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68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69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0" name="Line 1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1" name="Line 12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2" name="Line 124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3" name="Line 125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4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5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6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7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8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79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0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1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2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3" name="Line 1260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4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5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6" name="Line 1263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7" name="Line 1264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8" name="Line 1265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89" name="Line 126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0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1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2" name="Line 1269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3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4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5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6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97" name="Line 12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713" name="Group 1275"/>
              <p:cNvGrpSpPr>
                <a:grpSpLocks noChangeAspect="1"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20807" name="Rectangle 127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08" name="Rectangle 127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09" name="Rectangle 127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0" name="Rectangle 127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1" name="Rectangle 128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2" name="Rectangle 128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3" name="Rectangle 128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4" name="Rectangle 128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5" name="Rectangle 128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6" name="Rectangle 128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7" name="Rectangle 128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8" name="Rectangle 128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19" name="Rectangle 128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20" name="Rectangle 128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21" name="Rectangle 129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22" name="Rectangle 129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823" name="Line 129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4" name="Line 129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5" name="Line 129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6" name="Line 129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7" name="Line 1296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8" name="Line 1297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29" name="Line 1298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0" name="Line 1299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1" name="Line 130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2" name="Line 130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3" name="Line 130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4" name="Line 130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5" name="Line 130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6" name="Line 130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7" name="Line 130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8" name="Line 130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39" name="Line 130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40" name="Line 130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41" name="Line 1310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42" name="Line 1311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43" name="Line 1312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714" name="Group 1313"/>
              <p:cNvGrpSpPr>
                <a:grpSpLocks noChangeAspect="1"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20753" name="Rectangle 1314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4" name="Rectangle 1315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5" name="Rectangle 1316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6" name="Rectangle 1317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7" name="Rectangle 1318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8" name="Rectangle 1319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59" name="Rectangle 1320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0" name="Rectangle 1321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1" name="Rectangle 1322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2" name="Rectangle 1323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3" name="Rectangle 1324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4" name="Rectangle 1325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5" name="Rectangle 1326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6" name="Rectangle 1327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7" name="Rectangle 1328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8" name="Rectangle 1329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69" name="Rectangle 133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0" name="Rectangle 1331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1" name="Rectangle 1332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2" name="Rectangle 1333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3" name="Rectangle 1334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4" name="Rectangle 1335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75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76" name="Line 1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77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78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79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0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1" name="Line 13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2" name="Line 134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3" name="Line 134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4" name="Line 1345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5" name="Line 1346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6" name="Line 1347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7" name="Line 1348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8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89" name="Line 1350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0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1" name="Line 1352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2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3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4" name="Line 13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5" name="Line 135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6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7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8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99" name="Line 1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0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1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2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3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4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5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806" name="Line 1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715" name="Group 1368"/>
              <p:cNvGrpSpPr>
                <a:grpSpLocks noChangeAspect="1"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20716" name="Rectangle 136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17" name="Rectangle 137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18" name="Rectangle 137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19" name="Rectangle 137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0" name="Rectangle 137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1" name="Rectangle 137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2" name="Rectangle 137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3" name="Rectangle 137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4" name="Rectangle 137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5" name="Rectangle 137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6" name="Rectangle 137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7" name="Rectangle 138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8" name="Rectangle 138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29" name="Rectangle 138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30" name="Rectangle 138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31" name="Rectangle 138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732" name="Line 138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3" name="Line 1386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4" name="Line 138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5" name="Line 138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6" name="Line 1389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7" name="Line 1390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8" name="Line 1391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39" name="Line 1392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0" name="Line 139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1" name="Line 139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2" name="Line 139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3" name="Line 139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4" name="Line 139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5" name="Line 139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6" name="Line 139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7" name="Line 140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8" name="Line 140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49" name="Line 140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50" name="Line 140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51" name="Line 1404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52" name="Line 1405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20524" name="Group 1406"/>
            <p:cNvGrpSpPr>
              <a:grpSpLocks/>
            </p:cNvGrpSpPr>
            <p:nvPr/>
          </p:nvGrpSpPr>
          <p:grpSpPr bwMode="auto">
            <a:xfrm>
              <a:off x="3394" y="3270"/>
              <a:ext cx="305" cy="131"/>
              <a:chOff x="1571" y="986"/>
              <a:chExt cx="305" cy="131"/>
            </a:xfrm>
          </p:grpSpPr>
          <p:grpSp>
            <p:nvGrpSpPr>
              <p:cNvPr id="20619" name="Group 1407"/>
              <p:cNvGrpSpPr>
                <a:grpSpLocks noChangeAspect="1"/>
              </p:cNvGrpSpPr>
              <p:nvPr/>
            </p:nvGrpSpPr>
            <p:grpSpPr bwMode="auto">
              <a:xfrm rot="5400000">
                <a:off x="1778" y="1018"/>
                <a:ext cx="118" cy="79"/>
                <a:chOff x="4347" y="2913"/>
                <a:chExt cx="99" cy="66"/>
              </a:xfrm>
            </p:grpSpPr>
            <p:sp>
              <p:nvSpPr>
                <p:cNvPr id="20658" name="Rectangle 1408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59" name="Rectangle 1409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0" name="Rectangle 1410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1" name="Rectangle 1411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2" name="Rectangle 1412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3" name="Rectangle 1413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4" name="Rectangle 1414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5" name="Rectangle 1415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6" name="Rectangle 1416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7" name="Rectangle 1417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8" name="Rectangle 1418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69" name="Rectangle 1419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0" name="Rectangle 142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1" name="Rectangle 1421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2" name="Rectangle 1422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3" name="Rectangle 1423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4" name="Rectangle 1424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5" name="Rectangle 1425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6" name="Rectangle 1426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7" name="Rectangle 1427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8" name="Rectangle 1428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79" name="Rectangle 1429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80" name="Line 1430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1" name="Line 14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2" name="Line 1432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3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4" name="Line 14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5" name="Line 14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6" name="Line 143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7" name="Line 143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8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89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0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1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2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3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4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5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6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7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8" name="Line 1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99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0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1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2" name="Line 1452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3" name="Line 1453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4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5" name="Line 1455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6" name="Line 1456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7" name="Line 1457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8" name="Line 1458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09" name="Line 1459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10" name="Line 1460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711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620" name="Group 1462"/>
              <p:cNvGrpSpPr>
                <a:grpSpLocks noChangeAspect="1"/>
              </p:cNvGrpSpPr>
              <p:nvPr/>
            </p:nvGrpSpPr>
            <p:grpSpPr bwMode="auto">
              <a:xfrm rot="5400000">
                <a:off x="1540" y="1017"/>
                <a:ext cx="117" cy="56"/>
                <a:chOff x="2028" y="3342"/>
                <a:chExt cx="98" cy="47"/>
              </a:xfrm>
            </p:grpSpPr>
            <p:sp>
              <p:nvSpPr>
                <p:cNvPr id="20621" name="Rectangle 146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2" name="Rectangle 146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3" name="Rectangle 146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4" name="Rectangle 146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5" name="Rectangle 146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6" name="Rectangle 146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7" name="Rectangle 146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8" name="Rectangle 147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29" name="Rectangle 147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0" name="Rectangle 147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1" name="Rectangle 147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2" name="Rectangle 147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3" name="Rectangle 147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4" name="Rectangle 147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5" name="Rectangle 147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6" name="Rectangle 147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637" name="Line 147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38" name="Line 1480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39" name="Line 148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0" name="Line 148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1" name="Line 148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2" name="Line 1484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3" name="Line 1485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4" name="Line 1486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5" name="Line 148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6" name="Line 148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7" name="Line 148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8" name="Line 149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49" name="Line 149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0" name="Line 149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1" name="Line 149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2" name="Line 149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3" name="Line 149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4" name="Line 149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5" name="Line 1497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6" name="Line 1498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57" name="Line 1499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20525" name="Group 1500"/>
            <p:cNvGrpSpPr>
              <a:grpSpLocks/>
            </p:cNvGrpSpPr>
            <p:nvPr/>
          </p:nvGrpSpPr>
          <p:grpSpPr bwMode="auto">
            <a:xfrm>
              <a:off x="3395" y="3826"/>
              <a:ext cx="305" cy="131"/>
              <a:chOff x="1571" y="986"/>
              <a:chExt cx="305" cy="131"/>
            </a:xfrm>
          </p:grpSpPr>
          <p:grpSp>
            <p:nvGrpSpPr>
              <p:cNvPr id="20526" name="Group 1501"/>
              <p:cNvGrpSpPr>
                <a:grpSpLocks noChangeAspect="1"/>
              </p:cNvGrpSpPr>
              <p:nvPr/>
            </p:nvGrpSpPr>
            <p:grpSpPr bwMode="auto">
              <a:xfrm rot="5400000">
                <a:off x="1778" y="1018"/>
                <a:ext cx="118" cy="79"/>
                <a:chOff x="4347" y="2913"/>
                <a:chExt cx="99" cy="66"/>
              </a:xfrm>
            </p:grpSpPr>
            <p:sp>
              <p:nvSpPr>
                <p:cNvPr id="20565" name="Rectangle 1502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66" name="Rectangle 1503"/>
                <p:cNvSpPr>
                  <a:spLocks noChangeAspect="1"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67" name="Rectangle 1504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68" name="Rectangle 1505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69" name="Rectangle 1506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0" name="Rectangle 1507"/>
                <p:cNvSpPr>
                  <a:spLocks noChangeAspect="1"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1" name="Rectangle 1508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2" name="Rectangle 1509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3" name="Rectangle 1510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4" name="Rectangle 1511"/>
                <p:cNvSpPr>
                  <a:spLocks noChangeAspect="1"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5" name="Rectangle 1512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6" name="Rectangle 1513"/>
                <p:cNvSpPr>
                  <a:spLocks noChangeAspect="1"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7" name="Rectangle 1514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8" name="Rectangle 1515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79" name="Rectangle 1516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0" name="Rectangle 1517"/>
                <p:cNvSpPr>
                  <a:spLocks noChangeAspect="1"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1" name="Rectangle 1518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2" name="Rectangle 1519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3" name="Rectangle 1520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4" name="Rectangle 1521"/>
                <p:cNvSpPr>
                  <a:spLocks noChangeAspect="1"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5" name="Rectangle 1522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6" name="Rectangle 1523"/>
                <p:cNvSpPr>
                  <a:spLocks noChangeAspect="1"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87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88" name="Line 15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89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0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1" name="Line 15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2" name="Line 15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3" name="Line 153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4" name="Line 153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5" name="Line 153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6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7" name="Line 1534"/>
                <p:cNvSpPr>
                  <a:spLocks noChangeAspect="1"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8" name="Line 1535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99" name="Line 1536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0" name="Line 1537"/>
                <p:cNvSpPr>
                  <a:spLocks noChangeAspect="1"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1" name="Line 1538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2" name="Line 1539"/>
                <p:cNvSpPr>
                  <a:spLocks noChangeAspect="1"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3" name="Line 1540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4" name="Line 1541"/>
                <p:cNvSpPr>
                  <a:spLocks noChangeAspect="1"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5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6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7" name="Line 1544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8" name="Line 1545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09" name="Line 1546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0" name="Line 1547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1" name="Line 1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2" name="Line 1549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3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4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5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6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7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618" name="Line 15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20527" name="Group 1556"/>
              <p:cNvGrpSpPr>
                <a:grpSpLocks noChangeAspect="1"/>
              </p:cNvGrpSpPr>
              <p:nvPr/>
            </p:nvGrpSpPr>
            <p:grpSpPr bwMode="auto">
              <a:xfrm rot="5400000">
                <a:off x="1540" y="1017"/>
                <a:ext cx="117" cy="56"/>
                <a:chOff x="2028" y="3342"/>
                <a:chExt cx="98" cy="47"/>
              </a:xfrm>
            </p:grpSpPr>
            <p:sp>
              <p:nvSpPr>
                <p:cNvPr id="20528" name="Rectangle 155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29" name="Rectangle 155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0" name="Rectangle 155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1" name="Rectangle 156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2" name="Rectangle 156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3" name="Rectangle 156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4" name="Rectangle 156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5" name="Rectangle 1564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6" name="Rectangle 1565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7" name="Rectangle 156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8" name="Rectangle 156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39" name="Rectangle 156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40" name="Rectangle 1569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41" name="Rectangle 1570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42" name="Rectangle 157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43" name="Rectangle 157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20544" name="Line 157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45" name="Line 1574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46" name="Line 157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47" name="Line 157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48" name="Line 1577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49" name="Line 1578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0" name="Line 1579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1" name="Line 1580"/>
                <p:cNvSpPr>
                  <a:spLocks noChangeAspect="1"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2" name="Line 1581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3" name="Line 1582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4" name="Line 1583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5" name="Line 1584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6" name="Line 1585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7" name="Line 1586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8" name="Line 1587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59" name="Line 1588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60" name="Line 1589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61" name="Line 1590"/>
                <p:cNvSpPr>
                  <a:spLocks noChangeAspect="1"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62" name="Line 1591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63" name="Line 1592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20564" name="Line 1593"/>
                <p:cNvSpPr>
                  <a:spLocks noChangeAspect="1"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264192" name="Group 1594"/>
          <p:cNvGrpSpPr>
            <a:grpSpLocks/>
          </p:cNvGrpSpPr>
          <p:nvPr/>
        </p:nvGrpSpPr>
        <p:grpSpPr bwMode="auto">
          <a:xfrm>
            <a:off x="5543550" y="1762125"/>
            <a:ext cx="1538288" cy="1320800"/>
            <a:chOff x="3492" y="1110"/>
            <a:chExt cx="969" cy="832"/>
          </a:xfrm>
        </p:grpSpPr>
        <p:sp>
          <p:nvSpPr>
            <p:cNvPr id="20513" name="Line 1595"/>
            <p:cNvSpPr>
              <a:spLocks noChangeShapeType="1"/>
            </p:cNvSpPr>
            <p:nvPr/>
          </p:nvSpPr>
          <p:spPr bwMode="auto">
            <a:xfrm>
              <a:off x="3999" y="1525"/>
              <a:ext cx="0" cy="4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65788" name="Text Box 1596"/>
            <p:cNvSpPr txBox="1">
              <a:spLocks noChangeArrowheads="1"/>
            </p:cNvSpPr>
            <p:nvPr/>
          </p:nvSpPr>
          <p:spPr bwMode="auto">
            <a:xfrm>
              <a:off x="3492" y="1110"/>
              <a:ext cx="9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</a:t>
              </a:r>
            </a:p>
            <a:p>
              <a:pPr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Fricción</a:t>
              </a:r>
            </a:p>
          </p:txBody>
        </p:sp>
      </p:grpSp>
      <p:grpSp>
        <p:nvGrpSpPr>
          <p:cNvPr id="264193" name="Group 1597"/>
          <p:cNvGrpSpPr>
            <a:grpSpLocks/>
          </p:cNvGrpSpPr>
          <p:nvPr/>
        </p:nvGrpSpPr>
        <p:grpSpPr bwMode="auto">
          <a:xfrm>
            <a:off x="4392613" y="1628775"/>
            <a:ext cx="1587500" cy="1550988"/>
            <a:chOff x="2767" y="1026"/>
            <a:chExt cx="1000" cy="977"/>
          </a:xfrm>
        </p:grpSpPr>
        <p:sp>
          <p:nvSpPr>
            <p:cNvPr id="265790" name="Text Box 1598"/>
            <p:cNvSpPr txBox="1">
              <a:spLocks noChangeArrowheads="1"/>
            </p:cNvSpPr>
            <p:nvPr/>
          </p:nvSpPr>
          <p:spPr bwMode="auto">
            <a:xfrm>
              <a:off x="2767" y="1026"/>
              <a:ext cx="783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</a:t>
              </a:r>
            </a:p>
            <a:p>
              <a:pPr algn="l"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Latón</a:t>
              </a:r>
            </a:p>
          </p:txBody>
        </p:sp>
        <p:sp>
          <p:nvSpPr>
            <p:cNvPr id="20512" name="Line 1599"/>
            <p:cNvSpPr>
              <a:spLocks noChangeShapeType="1"/>
            </p:cNvSpPr>
            <p:nvPr/>
          </p:nvSpPr>
          <p:spPr bwMode="auto">
            <a:xfrm>
              <a:off x="3311" y="1434"/>
              <a:ext cx="456" cy="569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4194" name="Group 1600"/>
          <p:cNvGrpSpPr>
            <a:grpSpLocks/>
          </p:cNvGrpSpPr>
          <p:nvPr/>
        </p:nvGrpSpPr>
        <p:grpSpPr bwMode="auto">
          <a:xfrm>
            <a:off x="6696075" y="1911350"/>
            <a:ext cx="2195513" cy="1049338"/>
            <a:chOff x="4218" y="1204"/>
            <a:chExt cx="1383" cy="661"/>
          </a:xfrm>
        </p:grpSpPr>
        <p:sp>
          <p:nvSpPr>
            <p:cNvPr id="265793" name="Text Box 1601"/>
            <p:cNvSpPr txBox="1">
              <a:spLocks noChangeArrowheads="1"/>
            </p:cNvSpPr>
            <p:nvPr/>
          </p:nvSpPr>
          <p:spPr bwMode="auto">
            <a:xfrm>
              <a:off x="4419" y="1204"/>
              <a:ext cx="118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Exterior</a:t>
              </a:r>
            </a:p>
          </p:txBody>
        </p:sp>
        <p:sp>
          <p:nvSpPr>
            <p:cNvPr id="20510" name="Line 1602"/>
            <p:cNvSpPr>
              <a:spLocks noChangeShapeType="1"/>
            </p:cNvSpPr>
            <p:nvPr/>
          </p:nvSpPr>
          <p:spPr bwMode="auto">
            <a:xfrm flipH="1">
              <a:off x="4218" y="1434"/>
              <a:ext cx="272" cy="431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4197" name="Group 1603"/>
          <p:cNvGrpSpPr>
            <a:grpSpLocks/>
          </p:cNvGrpSpPr>
          <p:nvPr/>
        </p:nvGrpSpPr>
        <p:grpSpPr bwMode="auto">
          <a:xfrm>
            <a:off x="6943725" y="2874963"/>
            <a:ext cx="1906588" cy="701675"/>
            <a:chOff x="4374" y="1811"/>
            <a:chExt cx="1201" cy="442"/>
          </a:xfrm>
        </p:grpSpPr>
        <p:sp>
          <p:nvSpPr>
            <p:cNvPr id="265796" name="Text Box 1604"/>
            <p:cNvSpPr txBox="1">
              <a:spLocks noChangeArrowheads="1"/>
            </p:cNvSpPr>
            <p:nvPr/>
          </p:nvSpPr>
          <p:spPr bwMode="auto">
            <a:xfrm>
              <a:off x="4650" y="1811"/>
              <a:ext cx="925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</a:t>
              </a:r>
            </a:p>
            <a:p>
              <a:pPr algn="l"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Relleno</a:t>
              </a:r>
            </a:p>
          </p:txBody>
        </p:sp>
        <p:sp>
          <p:nvSpPr>
            <p:cNvPr id="20508" name="Line 1605"/>
            <p:cNvSpPr>
              <a:spLocks noChangeShapeType="1"/>
            </p:cNvSpPr>
            <p:nvPr/>
          </p:nvSpPr>
          <p:spPr bwMode="auto">
            <a:xfrm>
              <a:off x="4374" y="1947"/>
              <a:ext cx="273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4201" name="Group 1606"/>
          <p:cNvGrpSpPr>
            <a:grpSpLocks/>
          </p:cNvGrpSpPr>
          <p:nvPr/>
        </p:nvGrpSpPr>
        <p:grpSpPr bwMode="auto">
          <a:xfrm>
            <a:off x="5949950" y="1387475"/>
            <a:ext cx="2892425" cy="4346575"/>
            <a:chOff x="3748" y="874"/>
            <a:chExt cx="1822" cy="2738"/>
          </a:xfrm>
        </p:grpSpPr>
        <p:sp>
          <p:nvSpPr>
            <p:cNvPr id="20504" name="Line 1607"/>
            <p:cNvSpPr>
              <a:spLocks noChangeShapeType="1"/>
            </p:cNvSpPr>
            <p:nvPr/>
          </p:nvSpPr>
          <p:spPr bwMode="auto">
            <a:xfrm flipV="1">
              <a:off x="3833" y="1117"/>
              <a:ext cx="544" cy="8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0505" name="Line 1608"/>
            <p:cNvSpPr>
              <a:spLocks noChangeShapeType="1"/>
            </p:cNvSpPr>
            <p:nvPr/>
          </p:nvSpPr>
          <p:spPr bwMode="auto">
            <a:xfrm flipH="1">
              <a:off x="3833" y="1117"/>
              <a:ext cx="544" cy="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5801" name="Text Box 1609"/>
            <p:cNvSpPr txBox="1">
              <a:spLocks noChangeArrowheads="1"/>
            </p:cNvSpPr>
            <p:nvPr/>
          </p:nvSpPr>
          <p:spPr bwMode="auto">
            <a:xfrm>
              <a:off x="3748" y="874"/>
              <a:ext cx="182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Elementos de Fricción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500"/>
                                        <p:tgtEl>
                                          <p:spTgt spid="264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4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64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4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4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4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64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4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4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4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4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4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4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4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65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65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65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65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65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65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4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65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65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65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5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65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4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65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65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65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5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65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65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5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769" grpId="0" animBg="1"/>
      <p:bldP spid="264961" grpId="0"/>
      <p:bldP spid="264966" grpId="0" animBg="1"/>
      <p:bldP spid="26520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188913"/>
            <a:ext cx="9145588" cy="1512887"/>
          </a:xfrm>
        </p:spPr>
        <p:txBody>
          <a:bodyPr/>
          <a:lstStyle/>
          <a:p>
            <a:pPr>
              <a:defRPr/>
            </a:pP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Conexión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Postensada con </a:t>
            </a: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Elementos de Fricción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(CPEF)</a:t>
            </a:r>
            <a:br>
              <a:rPr lang="en-US" sz="3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Modelo Analítico Simplificado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755650" y="2349500"/>
            <a:ext cx="2054225" cy="2303463"/>
            <a:chOff x="581" y="2481"/>
            <a:chExt cx="883" cy="1160"/>
          </a:xfrm>
        </p:grpSpPr>
        <p:sp>
          <p:nvSpPr>
            <p:cNvPr id="22541" name="Rectangle 4"/>
            <p:cNvSpPr>
              <a:spLocks noChangeAspect="1" noChangeArrowheads="1"/>
            </p:cNvSpPr>
            <p:nvPr/>
          </p:nvSpPr>
          <p:spPr bwMode="auto">
            <a:xfrm>
              <a:off x="1269" y="3289"/>
              <a:ext cx="6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>
                  <a:solidFill>
                    <a:srgbClr val="FFFF00"/>
                  </a:solidFill>
                </a:rPr>
                <a:t>M</a:t>
              </a: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22542" name="Rectangle 5"/>
            <p:cNvSpPr>
              <a:spLocks noChangeAspect="1" noChangeArrowheads="1"/>
            </p:cNvSpPr>
            <p:nvPr/>
          </p:nvSpPr>
          <p:spPr bwMode="auto">
            <a:xfrm>
              <a:off x="829" y="2481"/>
              <a:ext cx="182" cy="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l" eaLnBrk="0" hangingPunct="0"/>
              <a:r>
                <a:rPr lang="en-US" sz="1200">
                  <a:solidFill>
                    <a:srgbClr val="FFFF00"/>
                  </a:solidFill>
                </a:rPr>
                <a:t>   </a:t>
              </a:r>
              <a:r>
                <a:rPr lang="en-US" sz="1200">
                  <a:solidFill>
                    <a:srgbClr val="FFFF00"/>
                  </a:solidFill>
                  <a:latin typeface="Symbol" pitchFamily="18" charset="2"/>
                </a:rPr>
                <a:t>q</a:t>
              </a:r>
              <a:r>
                <a:rPr lang="en-US" sz="1200" baseline="-25000">
                  <a:solidFill>
                    <a:srgbClr val="FFFF00"/>
                  </a:solidFill>
                </a:rPr>
                <a:t>r</a:t>
              </a:r>
            </a:p>
          </p:txBody>
        </p:sp>
        <p:sp>
          <p:nvSpPr>
            <p:cNvPr id="22543" name="Line 6"/>
            <p:cNvSpPr>
              <a:spLocks noChangeAspect="1" noChangeShapeType="1"/>
            </p:cNvSpPr>
            <p:nvPr/>
          </p:nvSpPr>
          <p:spPr bwMode="auto">
            <a:xfrm>
              <a:off x="920" y="2877"/>
              <a:ext cx="400" cy="8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4" name="Line 7"/>
            <p:cNvSpPr>
              <a:spLocks noChangeAspect="1" noChangeShapeType="1"/>
            </p:cNvSpPr>
            <p:nvPr/>
          </p:nvSpPr>
          <p:spPr bwMode="auto">
            <a:xfrm>
              <a:off x="844" y="3224"/>
              <a:ext cx="404" cy="88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5" name="Line 8"/>
            <p:cNvSpPr>
              <a:spLocks noChangeAspect="1" noChangeShapeType="1"/>
            </p:cNvSpPr>
            <p:nvPr/>
          </p:nvSpPr>
          <p:spPr bwMode="auto">
            <a:xfrm>
              <a:off x="916" y="2900"/>
              <a:ext cx="393" cy="85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6" name="Line 9"/>
            <p:cNvSpPr>
              <a:spLocks noChangeAspect="1" noChangeShapeType="1"/>
            </p:cNvSpPr>
            <p:nvPr/>
          </p:nvSpPr>
          <p:spPr bwMode="auto">
            <a:xfrm>
              <a:off x="850" y="3203"/>
              <a:ext cx="406" cy="89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7" name="Line 10"/>
            <p:cNvSpPr>
              <a:spLocks noChangeAspect="1" noChangeShapeType="1"/>
            </p:cNvSpPr>
            <p:nvPr/>
          </p:nvSpPr>
          <p:spPr bwMode="auto">
            <a:xfrm flipH="1">
              <a:off x="844" y="2877"/>
              <a:ext cx="76" cy="34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8" name="Line 11"/>
            <p:cNvSpPr>
              <a:spLocks noChangeAspect="1" noChangeShapeType="1"/>
            </p:cNvSpPr>
            <p:nvPr/>
          </p:nvSpPr>
          <p:spPr bwMode="auto">
            <a:xfrm flipH="1">
              <a:off x="1242" y="2959"/>
              <a:ext cx="75" cy="34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49" name="Line 12"/>
            <p:cNvSpPr>
              <a:spLocks noChangeAspect="1" noChangeShapeType="1"/>
            </p:cNvSpPr>
            <p:nvPr/>
          </p:nvSpPr>
          <p:spPr bwMode="auto">
            <a:xfrm>
              <a:off x="581" y="2645"/>
              <a:ext cx="1" cy="975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0" name="Line 13"/>
            <p:cNvSpPr>
              <a:spLocks noChangeAspect="1" noChangeShapeType="1"/>
            </p:cNvSpPr>
            <p:nvPr/>
          </p:nvSpPr>
          <p:spPr bwMode="auto">
            <a:xfrm>
              <a:off x="844" y="2645"/>
              <a:ext cx="2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1" name="Line 14"/>
            <p:cNvSpPr>
              <a:spLocks noChangeAspect="1" noChangeShapeType="1"/>
            </p:cNvSpPr>
            <p:nvPr/>
          </p:nvSpPr>
          <p:spPr bwMode="auto">
            <a:xfrm>
              <a:off x="602" y="2645"/>
              <a:ext cx="1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2" name="Line 15"/>
            <p:cNvSpPr>
              <a:spLocks noChangeAspect="1" noChangeShapeType="1"/>
            </p:cNvSpPr>
            <p:nvPr/>
          </p:nvSpPr>
          <p:spPr bwMode="auto">
            <a:xfrm>
              <a:off x="824" y="2645"/>
              <a:ext cx="1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3" name="Line 16"/>
            <p:cNvSpPr>
              <a:spLocks noChangeAspect="1" noChangeShapeType="1"/>
            </p:cNvSpPr>
            <p:nvPr/>
          </p:nvSpPr>
          <p:spPr bwMode="auto">
            <a:xfrm>
              <a:off x="581" y="2645"/>
              <a:ext cx="263" cy="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4" name="Line 17"/>
            <p:cNvSpPr>
              <a:spLocks noChangeAspect="1" noChangeShapeType="1"/>
            </p:cNvSpPr>
            <p:nvPr/>
          </p:nvSpPr>
          <p:spPr bwMode="auto">
            <a:xfrm>
              <a:off x="581" y="3617"/>
              <a:ext cx="263" cy="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5" name="Freeform 18"/>
            <p:cNvSpPr>
              <a:spLocks noChangeAspect="1"/>
            </p:cNvSpPr>
            <p:nvPr/>
          </p:nvSpPr>
          <p:spPr bwMode="auto">
            <a:xfrm>
              <a:off x="667" y="2620"/>
              <a:ext cx="69" cy="46"/>
            </a:xfrm>
            <a:custGeom>
              <a:avLst/>
              <a:gdLst>
                <a:gd name="T0" fmla="*/ 0 w 46"/>
                <a:gd name="T1" fmla="*/ 31 h 31"/>
                <a:gd name="T2" fmla="*/ 2 w 46"/>
                <a:gd name="T3" fmla="*/ 27 h 31"/>
                <a:gd name="T4" fmla="*/ 4 w 46"/>
                <a:gd name="T5" fmla="*/ 22 h 31"/>
                <a:gd name="T6" fmla="*/ 5 w 46"/>
                <a:gd name="T7" fmla="*/ 15 h 31"/>
                <a:gd name="T8" fmla="*/ 7 w 46"/>
                <a:gd name="T9" fmla="*/ 10 h 31"/>
                <a:gd name="T10" fmla="*/ 9 w 46"/>
                <a:gd name="T11" fmla="*/ 5 h 31"/>
                <a:gd name="T12" fmla="*/ 10 w 46"/>
                <a:gd name="T13" fmla="*/ 2 h 31"/>
                <a:gd name="T14" fmla="*/ 12 w 46"/>
                <a:gd name="T15" fmla="*/ 0 h 31"/>
                <a:gd name="T16" fmla="*/ 15 w 46"/>
                <a:gd name="T17" fmla="*/ 2 h 31"/>
                <a:gd name="T18" fmla="*/ 18 w 46"/>
                <a:gd name="T19" fmla="*/ 4 h 31"/>
                <a:gd name="T20" fmla="*/ 20 w 46"/>
                <a:gd name="T21" fmla="*/ 7 h 31"/>
                <a:gd name="T22" fmla="*/ 22 w 46"/>
                <a:gd name="T23" fmla="*/ 12 h 31"/>
                <a:gd name="T24" fmla="*/ 23 w 46"/>
                <a:gd name="T25" fmla="*/ 15 h 31"/>
                <a:gd name="T26" fmla="*/ 25 w 46"/>
                <a:gd name="T27" fmla="*/ 20 h 31"/>
                <a:gd name="T28" fmla="*/ 27 w 46"/>
                <a:gd name="T29" fmla="*/ 25 h 31"/>
                <a:gd name="T30" fmla="*/ 28 w 46"/>
                <a:gd name="T31" fmla="*/ 28 h 31"/>
                <a:gd name="T32" fmla="*/ 30 w 46"/>
                <a:gd name="T33" fmla="*/ 31 h 31"/>
                <a:gd name="T34" fmla="*/ 33 w 46"/>
                <a:gd name="T35" fmla="*/ 28 h 31"/>
                <a:gd name="T36" fmla="*/ 35 w 46"/>
                <a:gd name="T37" fmla="*/ 25 h 31"/>
                <a:gd name="T38" fmla="*/ 38 w 46"/>
                <a:gd name="T39" fmla="*/ 22 h 31"/>
                <a:gd name="T40" fmla="*/ 40 w 46"/>
                <a:gd name="T41" fmla="*/ 17 h 31"/>
                <a:gd name="T42" fmla="*/ 41 w 46"/>
                <a:gd name="T43" fmla="*/ 13 h 31"/>
                <a:gd name="T44" fmla="*/ 43 w 46"/>
                <a:gd name="T45" fmla="*/ 10 h 31"/>
                <a:gd name="T46" fmla="*/ 44 w 46"/>
                <a:gd name="T47" fmla="*/ 5 h 31"/>
                <a:gd name="T48" fmla="*/ 46 w 46"/>
                <a:gd name="T49" fmla="*/ 2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31"/>
                <a:gd name="T77" fmla="*/ 46 w 46"/>
                <a:gd name="T78" fmla="*/ 31 h 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31">
                  <a:moveTo>
                    <a:pt x="0" y="31"/>
                  </a:moveTo>
                  <a:lnTo>
                    <a:pt x="2" y="27"/>
                  </a:lnTo>
                  <a:lnTo>
                    <a:pt x="4" y="22"/>
                  </a:lnTo>
                  <a:lnTo>
                    <a:pt x="5" y="15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2" y="12"/>
                  </a:lnTo>
                  <a:lnTo>
                    <a:pt x="23" y="15"/>
                  </a:lnTo>
                  <a:lnTo>
                    <a:pt x="25" y="20"/>
                  </a:lnTo>
                  <a:lnTo>
                    <a:pt x="27" y="25"/>
                  </a:lnTo>
                  <a:lnTo>
                    <a:pt x="28" y="28"/>
                  </a:lnTo>
                  <a:lnTo>
                    <a:pt x="30" y="31"/>
                  </a:lnTo>
                  <a:lnTo>
                    <a:pt x="33" y="28"/>
                  </a:lnTo>
                  <a:lnTo>
                    <a:pt x="35" y="25"/>
                  </a:lnTo>
                  <a:lnTo>
                    <a:pt x="38" y="22"/>
                  </a:lnTo>
                  <a:lnTo>
                    <a:pt x="40" y="17"/>
                  </a:lnTo>
                  <a:lnTo>
                    <a:pt x="41" y="13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6" y="2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56" name="Freeform 19"/>
            <p:cNvSpPr>
              <a:spLocks noChangeAspect="1"/>
            </p:cNvSpPr>
            <p:nvPr/>
          </p:nvSpPr>
          <p:spPr bwMode="auto">
            <a:xfrm>
              <a:off x="678" y="3596"/>
              <a:ext cx="68" cy="45"/>
            </a:xfrm>
            <a:custGeom>
              <a:avLst/>
              <a:gdLst>
                <a:gd name="T0" fmla="*/ 0 w 46"/>
                <a:gd name="T1" fmla="*/ 30 h 30"/>
                <a:gd name="T2" fmla="*/ 2 w 46"/>
                <a:gd name="T3" fmla="*/ 26 h 30"/>
                <a:gd name="T4" fmla="*/ 3 w 46"/>
                <a:gd name="T5" fmla="*/ 21 h 30"/>
                <a:gd name="T6" fmla="*/ 5 w 46"/>
                <a:gd name="T7" fmla="*/ 14 h 30"/>
                <a:gd name="T8" fmla="*/ 6 w 46"/>
                <a:gd name="T9" fmla="*/ 9 h 30"/>
                <a:gd name="T10" fmla="*/ 8 w 46"/>
                <a:gd name="T11" fmla="*/ 4 h 30"/>
                <a:gd name="T12" fmla="*/ 10 w 46"/>
                <a:gd name="T13" fmla="*/ 1 h 30"/>
                <a:gd name="T14" fmla="*/ 11 w 46"/>
                <a:gd name="T15" fmla="*/ 0 h 30"/>
                <a:gd name="T16" fmla="*/ 15 w 46"/>
                <a:gd name="T17" fmla="*/ 0 h 30"/>
                <a:gd name="T18" fmla="*/ 18 w 46"/>
                <a:gd name="T19" fmla="*/ 3 h 30"/>
                <a:gd name="T20" fmla="*/ 20 w 46"/>
                <a:gd name="T21" fmla="*/ 6 h 30"/>
                <a:gd name="T22" fmla="*/ 21 w 46"/>
                <a:gd name="T23" fmla="*/ 9 h 30"/>
                <a:gd name="T24" fmla="*/ 23 w 46"/>
                <a:gd name="T25" fmla="*/ 14 h 30"/>
                <a:gd name="T26" fmla="*/ 24 w 46"/>
                <a:gd name="T27" fmla="*/ 19 h 30"/>
                <a:gd name="T28" fmla="*/ 26 w 46"/>
                <a:gd name="T29" fmla="*/ 24 h 30"/>
                <a:gd name="T30" fmla="*/ 28 w 46"/>
                <a:gd name="T31" fmla="*/ 27 h 30"/>
                <a:gd name="T32" fmla="*/ 29 w 46"/>
                <a:gd name="T33" fmla="*/ 30 h 30"/>
                <a:gd name="T34" fmla="*/ 33 w 46"/>
                <a:gd name="T35" fmla="*/ 27 h 30"/>
                <a:gd name="T36" fmla="*/ 34 w 46"/>
                <a:gd name="T37" fmla="*/ 22 h 30"/>
                <a:gd name="T38" fmla="*/ 36 w 46"/>
                <a:gd name="T39" fmla="*/ 19 h 30"/>
                <a:gd name="T40" fmla="*/ 39 w 46"/>
                <a:gd name="T41" fmla="*/ 16 h 30"/>
                <a:gd name="T42" fmla="*/ 41 w 46"/>
                <a:gd name="T43" fmla="*/ 13 h 30"/>
                <a:gd name="T44" fmla="*/ 42 w 46"/>
                <a:gd name="T45" fmla="*/ 9 h 30"/>
                <a:gd name="T46" fmla="*/ 44 w 46"/>
                <a:gd name="T47" fmla="*/ 4 h 30"/>
                <a:gd name="T48" fmla="*/ 46 w 46"/>
                <a:gd name="T49" fmla="*/ 0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30"/>
                <a:gd name="T77" fmla="*/ 46 w 46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30">
                  <a:moveTo>
                    <a:pt x="0" y="30"/>
                  </a:moveTo>
                  <a:lnTo>
                    <a:pt x="2" y="26"/>
                  </a:lnTo>
                  <a:lnTo>
                    <a:pt x="3" y="21"/>
                  </a:lnTo>
                  <a:lnTo>
                    <a:pt x="5" y="14"/>
                  </a:lnTo>
                  <a:lnTo>
                    <a:pt x="6" y="9"/>
                  </a:lnTo>
                  <a:lnTo>
                    <a:pt x="8" y="4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6" y="24"/>
                  </a:lnTo>
                  <a:lnTo>
                    <a:pt x="28" y="27"/>
                  </a:lnTo>
                  <a:lnTo>
                    <a:pt x="29" y="30"/>
                  </a:lnTo>
                  <a:lnTo>
                    <a:pt x="33" y="27"/>
                  </a:lnTo>
                  <a:lnTo>
                    <a:pt x="34" y="22"/>
                  </a:lnTo>
                  <a:lnTo>
                    <a:pt x="36" y="19"/>
                  </a:lnTo>
                  <a:lnTo>
                    <a:pt x="39" y="16"/>
                  </a:lnTo>
                  <a:lnTo>
                    <a:pt x="41" y="13"/>
                  </a:lnTo>
                  <a:lnTo>
                    <a:pt x="42" y="9"/>
                  </a:lnTo>
                  <a:lnTo>
                    <a:pt x="44" y="4"/>
                  </a:lnTo>
                  <a:lnTo>
                    <a:pt x="46" y="0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57" name="Freeform 20"/>
            <p:cNvSpPr>
              <a:spLocks noChangeAspect="1"/>
            </p:cNvSpPr>
            <p:nvPr/>
          </p:nvSpPr>
          <p:spPr bwMode="auto">
            <a:xfrm>
              <a:off x="1259" y="3102"/>
              <a:ext cx="50" cy="76"/>
            </a:xfrm>
            <a:custGeom>
              <a:avLst/>
              <a:gdLst>
                <a:gd name="T0" fmla="*/ 26 w 34"/>
                <a:gd name="T1" fmla="*/ 51 h 51"/>
                <a:gd name="T2" fmla="*/ 23 w 34"/>
                <a:gd name="T3" fmla="*/ 48 h 51"/>
                <a:gd name="T4" fmla="*/ 18 w 34"/>
                <a:gd name="T5" fmla="*/ 46 h 51"/>
                <a:gd name="T6" fmla="*/ 13 w 34"/>
                <a:gd name="T7" fmla="*/ 43 h 51"/>
                <a:gd name="T8" fmla="*/ 8 w 34"/>
                <a:gd name="T9" fmla="*/ 40 h 51"/>
                <a:gd name="T10" fmla="*/ 3 w 34"/>
                <a:gd name="T11" fmla="*/ 38 h 51"/>
                <a:gd name="T12" fmla="*/ 0 w 34"/>
                <a:gd name="T13" fmla="*/ 35 h 51"/>
                <a:gd name="T14" fmla="*/ 0 w 34"/>
                <a:gd name="T15" fmla="*/ 31 h 51"/>
                <a:gd name="T16" fmla="*/ 2 w 34"/>
                <a:gd name="T17" fmla="*/ 30 h 51"/>
                <a:gd name="T18" fmla="*/ 3 w 34"/>
                <a:gd name="T19" fmla="*/ 28 h 51"/>
                <a:gd name="T20" fmla="*/ 8 w 34"/>
                <a:gd name="T21" fmla="*/ 27 h 51"/>
                <a:gd name="T22" fmla="*/ 12 w 34"/>
                <a:gd name="T23" fmla="*/ 27 h 51"/>
                <a:gd name="T24" fmla="*/ 16 w 34"/>
                <a:gd name="T25" fmla="*/ 27 h 51"/>
                <a:gd name="T26" fmla="*/ 21 w 34"/>
                <a:gd name="T27" fmla="*/ 27 h 51"/>
                <a:gd name="T28" fmla="*/ 26 w 34"/>
                <a:gd name="T29" fmla="*/ 25 h 51"/>
                <a:gd name="T30" fmla="*/ 31 w 34"/>
                <a:gd name="T31" fmla="*/ 25 h 51"/>
                <a:gd name="T32" fmla="*/ 34 w 34"/>
                <a:gd name="T33" fmla="*/ 23 h 51"/>
                <a:gd name="T34" fmla="*/ 31 w 34"/>
                <a:gd name="T35" fmla="*/ 20 h 51"/>
                <a:gd name="T36" fmla="*/ 28 w 34"/>
                <a:gd name="T37" fmla="*/ 17 h 51"/>
                <a:gd name="T38" fmla="*/ 26 w 34"/>
                <a:gd name="T39" fmla="*/ 13 h 51"/>
                <a:gd name="T40" fmla="*/ 23 w 34"/>
                <a:gd name="T41" fmla="*/ 10 h 51"/>
                <a:gd name="T42" fmla="*/ 20 w 34"/>
                <a:gd name="T43" fmla="*/ 7 h 51"/>
                <a:gd name="T44" fmla="*/ 16 w 34"/>
                <a:gd name="T45" fmla="*/ 5 h 51"/>
                <a:gd name="T46" fmla="*/ 13 w 34"/>
                <a:gd name="T47" fmla="*/ 2 h 51"/>
                <a:gd name="T48" fmla="*/ 8 w 34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1"/>
                <a:gd name="T77" fmla="*/ 34 w 34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1">
                  <a:moveTo>
                    <a:pt x="26" y="51"/>
                  </a:moveTo>
                  <a:lnTo>
                    <a:pt x="23" y="48"/>
                  </a:lnTo>
                  <a:lnTo>
                    <a:pt x="18" y="46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6" y="27"/>
                  </a:lnTo>
                  <a:lnTo>
                    <a:pt x="21" y="27"/>
                  </a:lnTo>
                  <a:lnTo>
                    <a:pt x="26" y="25"/>
                  </a:lnTo>
                  <a:lnTo>
                    <a:pt x="31" y="25"/>
                  </a:lnTo>
                  <a:lnTo>
                    <a:pt x="34" y="23"/>
                  </a:lnTo>
                  <a:lnTo>
                    <a:pt x="31" y="20"/>
                  </a:lnTo>
                  <a:lnTo>
                    <a:pt x="28" y="17"/>
                  </a:lnTo>
                  <a:lnTo>
                    <a:pt x="26" y="13"/>
                  </a:lnTo>
                  <a:lnTo>
                    <a:pt x="23" y="10"/>
                  </a:lnTo>
                  <a:lnTo>
                    <a:pt x="20" y="7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58" name="Line 21"/>
            <p:cNvSpPr>
              <a:spLocks noChangeAspect="1" noChangeShapeType="1"/>
            </p:cNvSpPr>
            <p:nvPr/>
          </p:nvSpPr>
          <p:spPr bwMode="auto">
            <a:xfrm flipV="1">
              <a:off x="947" y="2615"/>
              <a:ext cx="39" cy="169"/>
            </a:xfrm>
            <a:prstGeom prst="line">
              <a:avLst/>
            </a:prstGeom>
            <a:noFill/>
            <a:ln w="476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59" name="Freeform 22"/>
            <p:cNvSpPr>
              <a:spLocks noChangeAspect="1"/>
            </p:cNvSpPr>
            <p:nvPr/>
          </p:nvSpPr>
          <p:spPr bwMode="auto">
            <a:xfrm>
              <a:off x="847" y="2642"/>
              <a:ext cx="27" cy="27"/>
            </a:xfrm>
            <a:custGeom>
              <a:avLst/>
              <a:gdLst>
                <a:gd name="T0" fmla="*/ 0 w 18"/>
                <a:gd name="T1" fmla="*/ 10 h 18"/>
                <a:gd name="T2" fmla="*/ 18 w 18"/>
                <a:gd name="T3" fmla="*/ 0 h 18"/>
                <a:gd name="T4" fmla="*/ 18 w 18"/>
                <a:gd name="T5" fmla="*/ 18 h 18"/>
                <a:gd name="T6" fmla="*/ 0 w 18"/>
                <a:gd name="T7" fmla="*/ 1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8"/>
                <a:gd name="T14" fmla="*/ 18 w 18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8">
                  <a:moveTo>
                    <a:pt x="0" y="10"/>
                  </a:moveTo>
                  <a:lnTo>
                    <a:pt x="18" y="0"/>
                  </a:lnTo>
                  <a:lnTo>
                    <a:pt x="1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0" name="Freeform 23"/>
            <p:cNvSpPr>
              <a:spLocks noChangeAspect="1"/>
            </p:cNvSpPr>
            <p:nvPr/>
          </p:nvSpPr>
          <p:spPr bwMode="auto">
            <a:xfrm>
              <a:off x="871" y="2654"/>
              <a:ext cx="76" cy="30"/>
            </a:xfrm>
            <a:custGeom>
              <a:avLst/>
              <a:gdLst>
                <a:gd name="T0" fmla="*/ 51 w 51"/>
                <a:gd name="T1" fmla="*/ 17 h 20"/>
                <a:gd name="T2" fmla="*/ 44 w 51"/>
                <a:gd name="T3" fmla="*/ 12 h 20"/>
                <a:gd name="T4" fmla="*/ 41 w 51"/>
                <a:gd name="T5" fmla="*/ 7 h 20"/>
                <a:gd name="T6" fmla="*/ 36 w 51"/>
                <a:gd name="T7" fmla="*/ 5 h 20"/>
                <a:gd name="T8" fmla="*/ 33 w 51"/>
                <a:gd name="T9" fmla="*/ 2 h 20"/>
                <a:gd name="T10" fmla="*/ 28 w 51"/>
                <a:gd name="T11" fmla="*/ 0 h 20"/>
                <a:gd name="T12" fmla="*/ 21 w 51"/>
                <a:gd name="T13" fmla="*/ 0 h 20"/>
                <a:gd name="T14" fmla="*/ 13 w 51"/>
                <a:gd name="T15" fmla="*/ 0 h 20"/>
                <a:gd name="T16" fmla="*/ 0 w 51"/>
                <a:gd name="T17" fmla="*/ 0 h 20"/>
                <a:gd name="T18" fmla="*/ 0 w 51"/>
                <a:gd name="T19" fmla="*/ 4 h 20"/>
                <a:gd name="T20" fmla="*/ 13 w 51"/>
                <a:gd name="T21" fmla="*/ 4 h 20"/>
                <a:gd name="T22" fmla="*/ 21 w 51"/>
                <a:gd name="T23" fmla="*/ 4 h 20"/>
                <a:gd name="T24" fmla="*/ 26 w 51"/>
                <a:gd name="T25" fmla="*/ 5 h 20"/>
                <a:gd name="T26" fmla="*/ 31 w 51"/>
                <a:gd name="T27" fmla="*/ 5 h 20"/>
                <a:gd name="T28" fmla="*/ 35 w 51"/>
                <a:gd name="T29" fmla="*/ 8 h 20"/>
                <a:gd name="T30" fmla="*/ 38 w 51"/>
                <a:gd name="T31" fmla="*/ 10 h 20"/>
                <a:gd name="T32" fmla="*/ 43 w 51"/>
                <a:gd name="T33" fmla="*/ 15 h 20"/>
                <a:gd name="T34" fmla="*/ 49 w 51"/>
                <a:gd name="T35" fmla="*/ 20 h 20"/>
                <a:gd name="T36" fmla="*/ 51 w 51"/>
                <a:gd name="T37" fmla="*/ 1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1"/>
                <a:gd name="T58" fmla="*/ 0 h 20"/>
                <a:gd name="T59" fmla="*/ 51 w 51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1" h="20">
                  <a:moveTo>
                    <a:pt x="51" y="17"/>
                  </a:moveTo>
                  <a:lnTo>
                    <a:pt x="44" y="12"/>
                  </a:lnTo>
                  <a:lnTo>
                    <a:pt x="41" y="7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5" y="8"/>
                  </a:lnTo>
                  <a:lnTo>
                    <a:pt x="38" y="10"/>
                  </a:lnTo>
                  <a:lnTo>
                    <a:pt x="43" y="15"/>
                  </a:lnTo>
                  <a:lnTo>
                    <a:pt x="49" y="20"/>
                  </a:lnTo>
                  <a:lnTo>
                    <a:pt x="51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1" name="Freeform 24"/>
            <p:cNvSpPr>
              <a:spLocks noChangeAspect="1"/>
            </p:cNvSpPr>
            <p:nvPr/>
          </p:nvSpPr>
          <p:spPr bwMode="auto">
            <a:xfrm>
              <a:off x="937" y="2669"/>
              <a:ext cx="29" cy="27"/>
            </a:xfrm>
            <a:custGeom>
              <a:avLst/>
              <a:gdLst>
                <a:gd name="T0" fmla="*/ 20 w 20"/>
                <a:gd name="T1" fmla="*/ 18 h 18"/>
                <a:gd name="T2" fmla="*/ 12 w 20"/>
                <a:gd name="T3" fmla="*/ 0 h 18"/>
                <a:gd name="T4" fmla="*/ 0 w 20"/>
                <a:gd name="T5" fmla="*/ 15 h 18"/>
                <a:gd name="T6" fmla="*/ 20 w 20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8"/>
                <a:gd name="T14" fmla="*/ 20 w 20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8">
                  <a:moveTo>
                    <a:pt x="20" y="18"/>
                  </a:moveTo>
                  <a:lnTo>
                    <a:pt x="12" y="0"/>
                  </a:lnTo>
                  <a:lnTo>
                    <a:pt x="0" y="15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2" name="Freeform 25"/>
            <p:cNvSpPr>
              <a:spLocks noChangeAspect="1"/>
            </p:cNvSpPr>
            <p:nvPr/>
          </p:nvSpPr>
          <p:spPr bwMode="auto">
            <a:xfrm>
              <a:off x="1326" y="3014"/>
              <a:ext cx="138" cy="227"/>
            </a:xfrm>
            <a:custGeom>
              <a:avLst/>
              <a:gdLst>
                <a:gd name="T0" fmla="*/ 29 w 93"/>
                <a:gd name="T1" fmla="*/ 5 h 153"/>
                <a:gd name="T2" fmla="*/ 31 w 93"/>
                <a:gd name="T3" fmla="*/ 0 h 153"/>
                <a:gd name="T4" fmla="*/ 45 w 93"/>
                <a:gd name="T5" fmla="*/ 5 h 153"/>
                <a:gd name="T6" fmla="*/ 58 w 93"/>
                <a:gd name="T7" fmla="*/ 13 h 153"/>
                <a:gd name="T8" fmla="*/ 70 w 93"/>
                <a:gd name="T9" fmla="*/ 21 h 153"/>
                <a:gd name="T10" fmla="*/ 80 w 93"/>
                <a:gd name="T11" fmla="*/ 32 h 153"/>
                <a:gd name="T12" fmla="*/ 86 w 93"/>
                <a:gd name="T13" fmla="*/ 47 h 153"/>
                <a:gd name="T14" fmla="*/ 91 w 93"/>
                <a:gd name="T15" fmla="*/ 60 h 153"/>
                <a:gd name="T16" fmla="*/ 93 w 93"/>
                <a:gd name="T17" fmla="*/ 76 h 153"/>
                <a:gd name="T18" fmla="*/ 91 w 93"/>
                <a:gd name="T19" fmla="*/ 91 h 153"/>
                <a:gd name="T20" fmla="*/ 86 w 93"/>
                <a:gd name="T21" fmla="*/ 106 h 153"/>
                <a:gd name="T22" fmla="*/ 80 w 93"/>
                <a:gd name="T23" fmla="*/ 120 h 153"/>
                <a:gd name="T24" fmla="*/ 70 w 93"/>
                <a:gd name="T25" fmla="*/ 132 h 153"/>
                <a:gd name="T26" fmla="*/ 58 w 93"/>
                <a:gd name="T27" fmla="*/ 140 h 153"/>
                <a:gd name="T28" fmla="*/ 45 w 93"/>
                <a:gd name="T29" fmla="*/ 148 h 153"/>
                <a:gd name="T30" fmla="*/ 31 w 93"/>
                <a:gd name="T31" fmla="*/ 151 h 153"/>
                <a:gd name="T32" fmla="*/ 16 w 93"/>
                <a:gd name="T33" fmla="*/ 153 h 153"/>
                <a:gd name="T34" fmla="*/ 0 w 93"/>
                <a:gd name="T35" fmla="*/ 151 h 153"/>
                <a:gd name="T36" fmla="*/ 0 w 93"/>
                <a:gd name="T37" fmla="*/ 15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"/>
                <a:gd name="T58" fmla="*/ 0 h 153"/>
                <a:gd name="T59" fmla="*/ 93 w 93"/>
                <a:gd name="T60" fmla="*/ 153 h 1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" h="153">
                  <a:moveTo>
                    <a:pt x="29" y="5"/>
                  </a:moveTo>
                  <a:lnTo>
                    <a:pt x="31" y="0"/>
                  </a:lnTo>
                  <a:lnTo>
                    <a:pt x="45" y="5"/>
                  </a:lnTo>
                  <a:lnTo>
                    <a:pt x="58" y="13"/>
                  </a:lnTo>
                  <a:lnTo>
                    <a:pt x="70" y="21"/>
                  </a:lnTo>
                  <a:lnTo>
                    <a:pt x="80" y="32"/>
                  </a:lnTo>
                  <a:lnTo>
                    <a:pt x="86" y="47"/>
                  </a:lnTo>
                  <a:lnTo>
                    <a:pt x="91" y="60"/>
                  </a:lnTo>
                  <a:lnTo>
                    <a:pt x="93" y="76"/>
                  </a:lnTo>
                  <a:lnTo>
                    <a:pt x="91" y="91"/>
                  </a:lnTo>
                  <a:lnTo>
                    <a:pt x="86" y="106"/>
                  </a:lnTo>
                  <a:lnTo>
                    <a:pt x="80" y="120"/>
                  </a:lnTo>
                  <a:lnTo>
                    <a:pt x="70" y="132"/>
                  </a:lnTo>
                  <a:lnTo>
                    <a:pt x="58" y="140"/>
                  </a:lnTo>
                  <a:lnTo>
                    <a:pt x="45" y="148"/>
                  </a:lnTo>
                  <a:lnTo>
                    <a:pt x="31" y="151"/>
                  </a:lnTo>
                  <a:lnTo>
                    <a:pt x="16" y="153"/>
                  </a:lnTo>
                  <a:lnTo>
                    <a:pt x="0" y="151"/>
                  </a:lnTo>
                  <a:lnTo>
                    <a:pt x="0" y="150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3" name="Line 26"/>
            <p:cNvSpPr>
              <a:spLocks noChangeAspect="1" noChangeShapeType="1"/>
            </p:cNvSpPr>
            <p:nvPr/>
          </p:nvSpPr>
          <p:spPr bwMode="auto">
            <a:xfrm flipH="1" flipV="1">
              <a:off x="847" y="2923"/>
              <a:ext cx="470" cy="104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64" name="Freeform 27"/>
            <p:cNvSpPr>
              <a:spLocks noChangeAspect="1"/>
            </p:cNvSpPr>
            <p:nvPr/>
          </p:nvSpPr>
          <p:spPr bwMode="auto">
            <a:xfrm>
              <a:off x="1303" y="3231"/>
              <a:ext cx="32" cy="18"/>
            </a:xfrm>
            <a:custGeom>
              <a:avLst/>
              <a:gdLst>
                <a:gd name="T0" fmla="*/ 0 w 21"/>
                <a:gd name="T1" fmla="*/ 2 h 12"/>
                <a:gd name="T2" fmla="*/ 21 w 21"/>
                <a:gd name="T3" fmla="*/ 0 h 12"/>
                <a:gd name="T4" fmla="*/ 20 w 21"/>
                <a:gd name="T5" fmla="*/ 12 h 12"/>
                <a:gd name="T6" fmla="*/ 0 w 21"/>
                <a:gd name="T7" fmla="*/ 2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2"/>
                <a:gd name="T14" fmla="*/ 21 w 21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2">
                  <a:moveTo>
                    <a:pt x="0" y="2"/>
                  </a:moveTo>
                  <a:lnTo>
                    <a:pt x="21" y="0"/>
                  </a:lnTo>
                  <a:lnTo>
                    <a:pt x="20" y="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5" name="Freeform 28"/>
            <p:cNvSpPr>
              <a:spLocks noChangeAspect="1"/>
            </p:cNvSpPr>
            <p:nvPr/>
          </p:nvSpPr>
          <p:spPr bwMode="auto">
            <a:xfrm>
              <a:off x="1303" y="3225"/>
              <a:ext cx="42" cy="16"/>
            </a:xfrm>
            <a:custGeom>
              <a:avLst/>
              <a:gdLst>
                <a:gd name="T0" fmla="*/ 26 w 28"/>
                <a:gd name="T1" fmla="*/ 4 h 11"/>
                <a:gd name="T2" fmla="*/ 21 w 28"/>
                <a:gd name="T3" fmla="*/ 0 h 11"/>
                <a:gd name="T4" fmla="*/ 0 w 28"/>
                <a:gd name="T5" fmla="*/ 1 h 11"/>
                <a:gd name="T6" fmla="*/ 0 w 28"/>
                <a:gd name="T7" fmla="*/ 11 h 11"/>
                <a:gd name="T8" fmla="*/ 23 w 28"/>
                <a:gd name="T9" fmla="*/ 8 h 11"/>
                <a:gd name="T10" fmla="*/ 18 w 28"/>
                <a:gd name="T11" fmla="*/ 3 h 11"/>
                <a:gd name="T12" fmla="*/ 26 w 28"/>
                <a:gd name="T13" fmla="*/ 4 h 11"/>
                <a:gd name="T14" fmla="*/ 28 w 28"/>
                <a:gd name="T15" fmla="*/ 0 h 11"/>
                <a:gd name="T16" fmla="*/ 21 w 28"/>
                <a:gd name="T17" fmla="*/ 0 h 11"/>
                <a:gd name="T18" fmla="*/ 26 w 28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11"/>
                <a:gd name="T32" fmla="*/ 28 w 28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11">
                  <a:moveTo>
                    <a:pt x="26" y="4"/>
                  </a:moveTo>
                  <a:lnTo>
                    <a:pt x="21" y="0"/>
                  </a:lnTo>
                  <a:lnTo>
                    <a:pt x="0" y="1"/>
                  </a:lnTo>
                  <a:lnTo>
                    <a:pt x="0" y="11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26" y="4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6" name="Freeform 29"/>
            <p:cNvSpPr>
              <a:spLocks noChangeAspect="1"/>
            </p:cNvSpPr>
            <p:nvPr/>
          </p:nvSpPr>
          <p:spPr bwMode="auto">
            <a:xfrm>
              <a:off x="1326" y="3229"/>
              <a:ext cx="16" cy="32"/>
            </a:xfrm>
            <a:custGeom>
              <a:avLst/>
              <a:gdLst>
                <a:gd name="T0" fmla="*/ 1 w 11"/>
                <a:gd name="T1" fmla="*/ 18 h 21"/>
                <a:gd name="T2" fmla="*/ 8 w 11"/>
                <a:gd name="T3" fmla="*/ 14 h 21"/>
                <a:gd name="T4" fmla="*/ 11 w 11"/>
                <a:gd name="T5" fmla="*/ 1 h 21"/>
                <a:gd name="T6" fmla="*/ 3 w 11"/>
                <a:gd name="T7" fmla="*/ 0 h 21"/>
                <a:gd name="T8" fmla="*/ 0 w 11"/>
                <a:gd name="T9" fmla="*/ 13 h 21"/>
                <a:gd name="T10" fmla="*/ 6 w 11"/>
                <a:gd name="T11" fmla="*/ 10 h 21"/>
                <a:gd name="T12" fmla="*/ 1 w 11"/>
                <a:gd name="T13" fmla="*/ 18 h 21"/>
                <a:gd name="T14" fmla="*/ 6 w 11"/>
                <a:gd name="T15" fmla="*/ 21 h 21"/>
                <a:gd name="T16" fmla="*/ 8 w 11"/>
                <a:gd name="T17" fmla="*/ 14 h 21"/>
                <a:gd name="T18" fmla="*/ 1 w 11"/>
                <a:gd name="T19" fmla="*/ 18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21"/>
                <a:gd name="T32" fmla="*/ 11 w 11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21">
                  <a:moveTo>
                    <a:pt x="1" y="18"/>
                  </a:moveTo>
                  <a:lnTo>
                    <a:pt x="8" y="14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13"/>
                  </a:lnTo>
                  <a:lnTo>
                    <a:pt x="6" y="10"/>
                  </a:lnTo>
                  <a:lnTo>
                    <a:pt x="1" y="18"/>
                  </a:lnTo>
                  <a:lnTo>
                    <a:pt x="6" y="21"/>
                  </a:lnTo>
                  <a:lnTo>
                    <a:pt x="8" y="14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7" name="Freeform 30"/>
            <p:cNvSpPr>
              <a:spLocks noChangeAspect="1"/>
            </p:cNvSpPr>
            <p:nvPr/>
          </p:nvSpPr>
          <p:spPr bwMode="auto">
            <a:xfrm>
              <a:off x="1299" y="3226"/>
              <a:ext cx="36" cy="30"/>
            </a:xfrm>
            <a:custGeom>
              <a:avLst/>
              <a:gdLst>
                <a:gd name="T0" fmla="*/ 3 w 24"/>
                <a:gd name="T1" fmla="*/ 0 h 20"/>
                <a:gd name="T2" fmla="*/ 0 w 24"/>
                <a:gd name="T3" fmla="*/ 8 h 20"/>
                <a:gd name="T4" fmla="*/ 19 w 24"/>
                <a:gd name="T5" fmla="*/ 20 h 20"/>
                <a:gd name="T6" fmla="*/ 24 w 24"/>
                <a:gd name="T7" fmla="*/ 12 h 20"/>
                <a:gd name="T8" fmla="*/ 5 w 24"/>
                <a:gd name="T9" fmla="*/ 0 h 20"/>
                <a:gd name="T10" fmla="*/ 3 w 24"/>
                <a:gd name="T11" fmla="*/ 10 h 20"/>
                <a:gd name="T12" fmla="*/ 3 w 24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0"/>
                <a:gd name="T23" fmla="*/ 24 w 24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0">
                  <a:moveTo>
                    <a:pt x="3" y="0"/>
                  </a:moveTo>
                  <a:lnTo>
                    <a:pt x="0" y="8"/>
                  </a:lnTo>
                  <a:lnTo>
                    <a:pt x="19" y="20"/>
                  </a:lnTo>
                  <a:lnTo>
                    <a:pt x="24" y="12"/>
                  </a:lnTo>
                  <a:lnTo>
                    <a:pt x="5" y="0"/>
                  </a:lnTo>
                  <a:lnTo>
                    <a:pt x="3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568" name="Line 31"/>
            <p:cNvSpPr>
              <a:spLocks noChangeAspect="1" noChangeShapeType="1"/>
            </p:cNvSpPr>
            <p:nvPr/>
          </p:nvSpPr>
          <p:spPr bwMode="auto">
            <a:xfrm flipH="1" flipV="1">
              <a:off x="847" y="2999"/>
              <a:ext cx="446" cy="101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69" name="Line 32"/>
            <p:cNvSpPr>
              <a:spLocks noChangeAspect="1" noChangeShapeType="1"/>
            </p:cNvSpPr>
            <p:nvPr/>
          </p:nvSpPr>
          <p:spPr bwMode="auto">
            <a:xfrm flipH="1" flipV="1">
              <a:off x="844" y="3147"/>
              <a:ext cx="422" cy="99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70" name="Line 33"/>
            <p:cNvSpPr>
              <a:spLocks noChangeAspect="1" noChangeShapeType="1"/>
            </p:cNvSpPr>
            <p:nvPr/>
          </p:nvSpPr>
          <p:spPr bwMode="auto">
            <a:xfrm flipH="1" flipV="1">
              <a:off x="847" y="3078"/>
              <a:ext cx="421" cy="94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71" name="Line 34"/>
            <p:cNvSpPr>
              <a:spLocks noChangeAspect="1" noChangeShapeType="1"/>
            </p:cNvSpPr>
            <p:nvPr/>
          </p:nvSpPr>
          <p:spPr bwMode="auto">
            <a:xfrm flipH="1">
              <a:off x="600" y="2996"/>
              <a:ext cx="221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72" name="Line 35"/>
            <p:cNvSpPr>
              <a:spLocks noChangeAspect="1" noChangeShapeType="1"/>
            </p:cNvSpPr>
            <p:nvPr/>
          </p:nvSpPr>
          <p:spPr bwMode="auto">
            <a:xfrm flipH="1">
              <a:off x="602" y="3078"/>
              <a:ext cx="222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73" name="Line 36"/>
            <p:cNvSpPr>
              <a:spLocks noChangeAspect="1" noChangeShapeType="1"/>
            </p:cNvSpPr>
            <p:nvPr/>
          </p:nvSpPr>
          <p:spPr bwMode="auto">
            <a:xfrm flipH="1">
              <a:off x="600" y="3147"/>
              <a:ext cx="221" cy="1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2574" name="Line 37"/>
            <p:cNvSpPr>
              <a:spLocks noChangeAspect="1" noChangeShapeType="1"/>
            </p:cNvSpPr>
            <p:nvPr/>
          </p:nvSpPr>
          <p:spPr bwMode="auto">
            <a:xfrm flipH="1">
              <a:off x="599" y="2920"/>
              <a:ext cx="220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267302" name="Text Box 38"/>
          <p:cNvSpPr txBox="1">
            <a:spLocks noChangeArrowheads="1"/>
          </p:cNvSpPr>
          <p:nvPr/>
        </p:nvSpPr>
        <p:spPr bwMode="auto">
          <a:xfrm>
            <a:off x="250825" y="4724400"/>
            <a:ext cx="28416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s-ES" sz="2400" b="1">
                <a:solidFill>
                  <a:srgbClr val="FFFF00"/>
                </a:solidFill>
              </a:rPr>
              <a:t>centro de rotación</a:t>
            </a:r>
          </a:p>
        </p:txBody>
      </p:sp>
      <p:sp>
        <p:nvSpPr>
          <p:cNvPr id="267303" name="Line 39"/>
          <p:cNvSpPr>
            <a:spLocks noChangeShapeType="1"/>
          </p:cNvSpPr>
          <p:nvPr/>
        </p:nvSpPr>
        <p:spPr bwMode="auto">
          <a:xfrm flipH="1" flipV="1">
            <a:off x="1403350" y="3789363"/>
            <a:ext cx="215900" cy="935037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267304" name="Text Box 40"/>
          <p:cNvSpPr txBox="1">
            <a:spLocks noChangeArrowheads="1"/>
          </p:cNvSpPr>
          <p:nvPr/>
        </p:nvSpPr>
        <p:spPr bwMode="auto">
          <a:xfrm>
            <a:off x="296863" y="1885950"/>
            <a:ext cx="29114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</a:rPr>
              <a:t>q</a:t>
            </a:r>
            <a:r>
              <a:rPr lang="es-ES" sz="2400" baseline="-25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</a:t>
            </a:r>
            <a:r>
              <a:rPr lang="es-ES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rotación relativa</a:t>
            </a:r>
          </a:p>
        </p:txBody>
      </p:sp>
      <p:sp>
        <p:nvSpPr>
          <p:cNvPr id="267305" name="Text Box 41"/>
          <p:cNvSpPr txBox="1">
            <a:spLocks noChangeArrowheads="1"/>
          </p:cNvSpPr>
          <p:nvPr/>
        </p:nvSpPr>
        <p:spPr bwMode="auto">
          <a:xfrm>
            <a:off x="1858963" y="5527675"/>
            <a:ext cx="53816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67306" name="Text Box 42"/>
          <p:cNvSpPr txBox="1">
            <a:spLocks noChangeArrowheads="1"/>
          </p:cNvSpPr>
          <p:nvPr/>
        </p:nvSpPr>
        <p:spPr bwMode="auto">
          <a:xfrm>
            <a:off x="5508625" y="6092825"/>
            <a:ext cx="2530475" cy="519113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es-ES" sz="2800" b="1">
                <a:solidFill>
                  <a:schemeClr val="bg2"/>
                </a:solidFill>
              </a:rPr>
              <a:t>M = Pd</a:t>
            </a:r>
            <a:r>
              <a:rPr lang="es-ES" sz="2800" b="1" baseline="-25000">
                <a:solidFill>
                  <a:schemeClr val="bg2"/>
                </a:solidFill>
              </a:rPr>
              <a:t>2</a:t>
            </a:r>
            <a:r>
              <a:rPr lang="es-ES" sz="2800" b="1">
                <a:solidFill>
                  <a:schemeClr val="bg2"/>
                </a:solidFill>
              </a:rPr>
              <a:t> + F</a:t>
            </a:r>
            <a:r>
              <a:rPr lang="es-ES" sz="2800" b="1" baseline="-25000">
                <a:solidFill>
                  <a:schemeClr val="bg2"/>
                </a:solidFill>
              </a:rPr>
              <a:t>f</a:t>
            </a:r>
            <a:r>
              <a:rPr lang="es-ES" sz="2800" b="1">
                <a:solidFill>
                  <a:schemeClr val="bg2"/>
                </a:solidFill>
              </a:rPr>
              <a:t>d</a:t>
            </a:r>
            <a:r>
              <a:rPr lang="es-ES" sz="2800" b="1" baseline="-25000">
                <a:solidFill>
                  <a:schemeClr val="bg2"/>
                </a:solidFill>
              </a:rPr>
              <a:t>1</a:t>
            </a:r>
          </a:p>
        </p:txBody>
      </p:sp>
      <p:grpSp>
        <p:nvGrpSpPr>
          <p:cNvPr id="3" name="Group 43"/>
          <p:cNvGrpSpPr>
            <a:grpSpLocks/>
          </p:cNvGrpSpPr>
          <p:nvPr/>
        </p:nvGrpSpPr>
        <p:grpSpPr bwMode="auto">
          <a:xfrm>
            <a:off x="3722688" y="1993900"/>
            <a:ext cx="5400675" cy="4200525"/>
            <a:chOff x="2345" y="1256"/>
            <a:chExt cx="3402" cy="2646"/>
          </a:xfrm>
        </p:grpSpPr>
        <p:sp>
          <p:nvSpPr>
            <p:cNvPr id="22539" name="Text Box 44"/>
            <p:cNvSpPr txBox="1">
              <a:spLocks noChangeArrowheads="1"/>
            </p:cNvSpPr>
            <p:nvPr/>
          </p:nvSpPr>
          <p:spPr bwMode="auto">
            <a:xfrm>
              <a:off x="3179" y="3265"/>
              <a:ext cx="167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2800" b="1" baseline="-25000">
                  <a:solidFill>
                    <a:srgbClr val="99FF66"/>
                  </a:solidFill>
                </a:rPr>
                <a:t>f</a:t>
              </a:r>
            </a:p>
          </p:txBody>
        </p:sp>
        <p:pic>
          <p:nvPicPr>
            <p:cNvPr id="22540" name="Picture 45"/>
            <p:cNvPicPr>
              <a:picLocks noChangeAspect="1" noChangeArrowheads="1"/>
            </p:cNvPicPr>
            <p:nvPr/>
          </p:nvPicPr>
          <p:blipFill>
            <a:blip r:embed="rId3">
              <a:lum bright="18000" contrast="-6000"/>
            </a:blip>
            <a:srcRect/>
            <a:stretch>
              <a:fillRect/>
            </a:stretch>
          </p:blipFill>
          <p:spPr bwMode="auto">
            <a:xfrm>
              <a:off x="2345" y="1256"/>
              <a:ext cx="3402" cy="26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67310" name="Line 46"/>
          <p:cNvSpPr>
            <a:spLocks noChangeShapeType="1"/>
          </p:cNvSpPr>
          <p:nvPr/>
        </p:nvSpPr>
        <p:spPr bwMode="auto">
          <a:xfrm flipV="1">
            <a:off x="3132138" y="5013325"/>
            <a:ext cx="1368425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7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7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7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7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7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7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7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92" decel="100000"/>
                                        <p:tgtEl>
                                          <p:spTgt spid="2673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192" decel="100000"/>
                                        <p:tgtEl>
                                          <p:spTgt spid="26730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8" dur="308" accel="100000" fill="hold">
                                          <p:stCondLst>
                                            <p:cond delay="192"/>
                                          </p:stCondLst>
                                        </p:cTn>
                                        <p:tgtEl>
                                          <p:spTgt spid="26730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9" dur="192" fill="hold"/>
                                        <p:tgtEl>
                                          <p:spTgt spid="267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40" dur="308" accel="100000" fill="hold">
                                          <p:stCondLst>
                                            <p:cond delay="192"/>
                                          </p:stCondLst>
                                        </p:cTn>
                                        <p:tgtEl>
                                          <p:spTgt spid="267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41" dur="192" fill="hold"/>
                                        <p:tgtEl>
                                          <p:spTgt spid="267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42" dur="308" accel="100000" fill="hold">
                                          <p:stCondLst>
                                            <p:cond delay="192"/>
                                          </p:stCondLst>
                                        </p:cTn>
                                        <p:tgtEl>
                                          <p:spTgt spid="267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302" grpId="0"/>
      <p:bldP spid="267303" grpId="0" animBg="1"/>
      <p:bldP spid="267304" grpId="0"/>
      <p:bldP spid="267306" grpId="0" animBg="1"/>
      <p:bldP spid="2673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115888"/>
            <a:ext cx="9144000" cy="1519237"/>
          </a:xfrm>
        </p:spPr>
        <p:txBody>
          <a:bodyPr/>
          <a:lstStyle/>
          <a:p>
            <a:pPr>
              <a:defRPr/>
            </a:pP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Conexión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Postensada con </a:t>
            </a: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Elementos de Fricción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(CPEF)</a:t>
            </a:r>
            <a:br>
              <a:rPr lang="en-US" sz="3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Comportamiento</a:t>
            </a:r>
          </a:p>
        </p:txBody>
      </p:sp>
      <p:sp>
        <p:nvSpPr>
          <p:cNvPr id="23555" name="Line 4"/>
          <p:cNvSpPr>
            <a:spLocks noChangeShapeType="1"/>
          </p:cNvSpPr>
          <p:nvPr/>
        </p:nvSpPr>
        <p:spPr bwMode="auto">
          <a:xfrm>
            <a:off x="5476875" y="4430713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3556" name="Line 5"/>
          <p:cNvSpPr>
            <a:spLocks noChangeShapeType="1"/>
          </p:cNvSpPr>
          <p:nvPr/>
        </p:nvSpPr>
        <p:spPr bwMode="auto">
          <a:xfrm flipV="1">
            <a:off x="6754813" y="2797175"/>
            <a:ext cx="0" cy="3084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3557" name="Rectangle 6"/>
          <p:cNvSpPr>
            <a:spLocks noChangeArrowheads="1"/>
          </p:cNvSpPr>
          <p:nvPr/>
        </p:nvSpPr>
        <p:spPr bwMode="auto">
          <a:xfrm>
            <a:off x="6262688" y="2563813"/>
            <a:ext cx="43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</a:rPr>
              <a:t>M</a:t>
            </a:r>
          </a:p>
        </p:txBody>
      </p:sp>
      <p:sp>
        <p:nvSpPr>
          <p:cNvPr id="23558" name="Rectangle 7"/>
          <p:cNvSpPr>
            <a:spLocks noChangeArrowheads="1"/>
          </p:cNvSpPr>
          <p:nvPr/>
        </p:nvSpPr>
        <p:spPr bwMode="auto">
          <a:xfrm>
            <a:off x="8369300" y="4264025"/>
            <a:ext cx="422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2400" b="1" baseline="-25000">
                <a:solidFill>
                  <a:srgbClr val="FFFF00"/>
                </a:solidFill>
              </a:rPr>
              <a:t>r</a:t>
            </a:r>
          </a:p>
        </p:txBody>
      </p:sp>
      <p:sp>
        <p:nvSpPr>
          <p:cNvPr id="23559" name="Oval 8"/>
          <p:cNvSpPr>
            <a:spLocks noChangeArrowheads="1"/>
          </p:cNvSpPr>
          <p:nvPr/>
        </p:nvSpPr>
        <p:spPr bwMode="auto">
          <a:xfrm>
            <a:off x="6673850" y="4349750"/>
            <a:ext cx="144463" cy="171450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grpSp>
        <p:nvGrpSpPr>
          <p:cNvPr id="23560" name="Group 12"/>
          <p:cNvGrpSpPr>
            <a:grpSpLocks/>
          </p:cNvGrpSpPr>
          <p:nvPr/>
        </p:nvGrpSpPr>
        <p:grpSpPr bwMode="auto">
          <a:xfrm>
            <a:off x="581025" y="1754188"/>
            <a:ext cx="5133975" cy="4379912"/>
            <a:chOff x="366" y="1105"/>
            <a:chExt cx="3234" cy="2759"/>
          </a:xfrm>
        </p:grpSpPr>
        <p:grpSp>
          <p:nvGrpSpPr>
            <p:cNvPr id="23561" name="Group 13"/>
            <p:cNvGrpSpPr>
              <a:grpSpLocks/>
            </p:cNvGrpSpPr>
            <p:nvPr/>
          </p:nvGrpSpPr>
          <p:grpSpPr bwMode="auto">
            <a:xfrm>
              <a:off x="1634" y="1591"/>
              <a:ext cx="732" cy="368"/>
              <a:chOff x="1667" y="1345"/>
              <a:chExt cx="732" cy="368"/>
            </a:xfrm>
          </p:grpSpPr>
          <p:sp>
            <p:nvSpPr>
              <p:cNvPr id="23574" name="Rectangle 14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75" name="Rectangle 15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76" name="Rectangle 16"/>
              <p:cNvSpPr>
                <a:spLocks noChangeArrowheads="1"/>
              </p:cNvSpPr>
              <p:nvPr/>
            </p:nvSpPr>
            <p:spPr bwMode="auto">
              <a:xfrm>
                <a:off x="1667" y="1345"/>
                <a:ext cx="15" cy="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77" name="Rectangle 17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78" name="Rectangle 18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pic>
          <p:nvPicPr>
            <p:cNvPr id="23562" name="Picture 19"/>
            <p:cNvPicPr>
              <a:picLocks noChangeAspect="1" noChangeArrowheads="1"/>
            </p:cNvPicPr>
            <p:nvPr/>
          </p:nvPicPr>
          <p:blipFill>
            <a:blip r:embed="rId3">
              <a:lum contrast="18000"/>
            </a:blip>
            <a:srcRect r="12788"/>
            <a:stretch>
              <a:fillRect/>
            </a:stretch>
          </p:blipFill>
          <p:spPr bwMode="auto">
            <a:xfrm>
              <a:off x="366" y="1392"/>
              <a:ext cx="2553" cy="24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23563" name="Group 20"/>
            <p:cNvGrpSpPr>
              <a:grpSpLocks/>
            </p:cNvGrpSpPr>
            <p:nvPr/>
          </p:nvGrpSpPr>
          <p:grpSpPr bwMode="auto">
            <a:xfrm>
              <a:off x="1870" y="1105"/>
              <a:ext cx="1730" cy="755"/>
              <a:chOff x="1870" y="1105"/>
              <a:chExt cx="1730" cy="755"/>
            </a:xfrm>
          </p:grpSpPr>
          <p:sp>
            <p:nvSpPr>
              <p:cNvPr id="424981" name="Text Box 21"/>
              <p:cNvSpPr txBox="1">
                <a:spLocks noChangeArrowheads="1"/>
              </p:cNvSpPr>
              <p:nvPr/>
            </p:nvSpPr>
            <p:spPr bwMode="auto">
              <a:xfrm>
                <a:off x="1870" y="1105"/>
                <a:ext cx="1730" cy="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placa con agujeros</a:t>
                </a:r>
              </a:p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de ranura larga</a:t>
                </a:r>
              </a:p>
            </p:txBody>
          </p:sp>
          <p:sp>
            <p:nvSpPr>
              <p:cNvPr id="23573" name="Line 22"/>
              <p:cNvSpPr>
                <a:spLocks noChangeShapeType="1"/>
              </p:cNvSpPr>
              <p:nvPr/>
            </p:nvSpPr>
            <p:spPr bwMode="auto">
              <a:xfrm flipH="1">
                <a:off x="2090" y="1563"/>
                <a:ext cx="132" cy="297"/>
              </a:xfrm>
              <a:prstGeom prst="line">
                <a:avLst/>
              </a:prstGeom>
              <a:noFill/>
              <a:ln w="28575">
                <a:solidFill>
                  <a:srgbClr val="66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3564" name="Group 23"/>
            <p:cNvGrpSpPr>
              <a:grpSpLocks/>
            </p:cNvGrpSpPr>
            <p:nvPr/>
          </p:nvGrpSpPr>
          <p:grpSpPr bwMode="auto">
            <a:xfrm>
              <a:off x="2926" y="2375"/>
              <a:ext cx="261" cy="542"/>
              <a:chOff x="2405" y="1972"/>
              <a:chExt cx="261" cy="542"/>
            </a:xfrm>
          </p:grpSpPr>
          <p:grpSp>
            <p:nvGrpSpPr>
              <p:cNvPr id="23565" name="Group 24"/>
              <p:cNvGrpSpPr>
                <a:grpSpLocks/>
              </p:cNvGrpSpPr>
              <p:nvPr/>
            </p:nvGrpSpPr>
            <p:grpSpPr bwMode="auto">
              <a:xfrm>
                <a:off x="2405" y="1972"/>
                <a:ext cx="261" cy="542"/>
                <a:chOff x="2405" y="1972"/>
                <a:chExt cx="261" cy="542"/>
              </a:xfrm>
            </p:grpSpPr>
            <p:sp>
              <p:nvSpPr>
                <p:cNvPr id="424985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341"/>
                  <a:ext cx="120" cy="173"/>
                </a:xfrm>
                <a:prstGeom prst="rect">
                  <a:avLst/>
                </a:prstGeom>
                <a:noFill/>
                <a:ln w="38100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>
                    <a:defRPr/>
                  </a:pPr>
                  <a:r>
                    <a:rPr lang="en-US" sz="1800" b="1">
                      <a:solidFill>
                        <a:srgbClr val="FFFF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</a:rPr>
                    <a:t>M</a:t>
                  </a:r>
                  <a:endParaRPr lang="en-US" sz="1800" b="1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</a:endParaRPr>
                </a:p>
              </p:txBody>
            </p:sp>
            <p:sp>
              <p:nvSpPr>
                <p:cNvPr id="23571" name="Freeform 26"/>
                <p:cNvSpPr>
                  <a:spLocks noChangeAspect="1"/>
                </p:cNvSpPr>
                <p:nvPr/>
              </p:nvSpPr>
              <p:spPr bwMode="auto">
                <a:xfrm>
                  <a:off x="2481" y="1972"/>
                  <a:ext cx="185" cy="305"/>
                </a:xfrm>
                <a:custGeom>
                  <a:avLst/>
                  <a:gdLst>
                    <a:gd name="T0" fmla="*/ 29 w 93"/>
                    <a:gd name="T1" fmla="*/ 5 h 153"/>
                    <a:gd name="T2" fmla="*/ 31 w 93"/>
                    <a:gd name="T3" fmla="*/ 0 h 153"/>
                    <a:gd name="T4" fmla="*/ 45 w 93"/>
                    <a:gd name="T5" fmla="*/ 5 h 153"/>
                    <a:gd name="T6" fmla="*/ 58 w 93"/>
                    <a:gd name="T7" fmla="*/ 13 h 153"/>
                    <a:gd name="T8" fmla="*/ 70 w 93"/>
                    <a:gd name="T9" fmla="*/ 21 h 153"/>
                    <a:gd name="T10" fmla="*/ 80 w 93"/>
                    <a:gd name="T11" fmla="*/ 32 h 153"/>
                    <a:gd name="T12" fmla="*/ 86 w 93"/>
                    <a:gd name="T13" fmla="*/ 47 h 153"/>
                    <a:gd name="T14" fmla="*/ 91 w 93"/>
                    <a:gd name="T15" fmla="*/ 60 h 153"/>
                    <a:gd name="T16" fmla="*/ 93 w 93"/>
                    <a:gd name="T17" fmla="*/ 76 h 153"/>
                    <a:gd name="T18" fmla="*/ 91 w 93"/>
                    <a:gd name="T19" fmla="*/ 91 h 153"/>
                    <a:gd name="T20" fmla="*/ 86 w 93"/>
                    <a:gd name="T21" fmla="*/ 106 h 153"/>
                    <a:gd name="T22" fmla="*/ 80 w 93"/>
                    <a:gd name="T23" fmla="*/ 120 h 153"/>
                    <a:gd name="T24" fmla="*/ 70 w 93"/>
                    <a:gd name="T25" fmla="*/ 132 h 153"/>
                    <a:gd name="T26" fmla="*/ 58 w 93"/>
                    <a:gd name="T27" fmla="*/ 140 h 153"/>
                    <a:gd name="T28" fmla="*/ 45 w 93"/>
                    <a:gd name="T29" fmla="*/ 148 h 153"/>
                    <a:gd name="T30" fmla="*/ 31 w 93"/>
                    <a:gd name="T31" fmla="*/ 151 h 153"/>
                    <a:gd name="T32" fmla="*/ 16 w 93"/>
                    <a:gd name="T33" fmla="*/ 153 h 153"/>
                    <a:gd name="T34" fmla="*/ 0 w 93"/>
                    <a:gd name="T35" fmla="*/ 151 h 153"/>
                    <a:gd name="T36" fmla="*/ 0 w 93"/>
                    <a:gd name="T37" fmla="*/ 150 h 1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153"/>
                    <a:gd name="T59" fmla="*/ 93 w 93"/>
                    <a:gd name="T60" fmla="*/ 153 h 15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153">
                      <a:moveTo>
                        <a:pt x="29" y="5"/>
                      </a:moveTo>
                      <a:lnTo>
                        <a:pt x="31" y="0"/>
                      </a:lnTo>
                      <a:lnTo>
                        <a:pt x="45" y="5"/>
                      </a:lnTo>
                      <a:lnTo>
                        <a:pt x="58" y="13"/>
                      </a:lnTo>
                      <a:lnTo>
                        <a:pt x="70" y="21"/>
                      </a:lnTo>
                      <a:lnTo>
                        <a:pt x="80" y="32"/>
                      </a:lnTo>
                      <a:lnTo>
                        <a:pt x="86" y="47"/>
                      </a:lnTo>
                      <a:lnTo>
                        <a:pt x="91" y="60"/>
                      </a:lnTo>
                      <a:lnTo>
                        <a:pt x="93" y="76"/>
                      </a:lnTo>
                      <a:lnTo>
                        <a:pt x="91" y="91"/>
                      </a:lnTo>
                      <a:lnTo>
                        <a:pt x="86" y="106"/>
                      </a:lnTo>
                      <a:lnTo>
                        <a:pt x="80" y="120"/>
                      </a:lnTo>
                      <a:lnTo>
                        <a:pt x="70" y="132"/>
                      </a:lnTo>
                      <a:lnTo>
                        <a:pt x="58" y="140"/>
                      </a:lnTo>
                      <a:lnTo>
                        <a:pt x="45" y="148"/>
                      </a:lnTo>
                      <a:lnTo>
                        <a:pt x="31" y="151"/>
                      </a:lnTo>
                      <a:lnTo>
                        <a:pt x="16" y="153"/>
                      </a:lnTo>
                      <a:lnTo>
                        <a:pt x="0" y="151"/>
                      </a:lnTo>
                      <a:lnTo>
                        <a:pt x="0" y="150"/>
                      </a:lnTo>
                    </a:path>
                  </a:pathLst>
                </a:cu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sp>
            <p:nvSpPr>
              <p:cNvPr id="23566" name="Freeform 27"/>
              <p:cNvSpPr>
                <a:spLocks noChangeAspect="1"/>
              </p:cNvSpPr>
              <p:nvPr/>
            </p:nvSpPr>
            <p:spPr bwMode="auto">
              <a:xfrm>
                <a:off x="2451" y="2263"/>
                <a:ext cx="42" cy="24"/>
              </a:xfrm>
              <a:custGeom>
                <a:avLst/>
                <a:gdLst>
                  <a:gd name="T0" fmla="*/ 0 w 21"/>
                  <a:gd name="T1" fmla="*/ 2 h 12"/>
                  <a:gd name="T2" fmla="*/ 21 w 21"/>
                  <a:gd name="T3" fmla="*/ 0 h 12"/>
                  <a:gd name="T4" fmla="*/ 20 w 21"/>
                  <a:gd name="T5" fmla="*/ 12 h 12"/>
                  <a:gd name="T6" fmla="*/ 0 w 21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2"/>
                  <a:gd name="T14" fmla="*/ 21 w 2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2">
                    <a:moveTo>
                      <a:pt x="0" y="2"/>
                    </a:moveTo>
                    <a:lnTo>
                      <a:pt x="21" y="0"/>
                    </a:lnTo>
                    <a:lnTo>
                      <a:pt x="20" y="1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67" name="Freeform 28"/>
              <p:cNvSpPr>
                <a:spLocks noChangeAspect="1"/>
              </p:cNvSpPr>
              <p:nvPr/>
            </p:nvSpPr>
            <p:spPr bwMode="auto">
              <a:xfrm>
                <a:off x="2451" y="2255"/>
                <a:ext cx="56" cy="22"/>
              </a:xfrm>
              <a:custGeom>
                <a:avLst/>
                <a:gdLst>
                  <a:gd name="T0" fmla="*/ 26 w 28"/>
                  <a:gd name="T1" fmla="*/ 4 h 11"/>
                  <a:gd name="T2" fmla="*/ 21 w 28"/>
                  <a:gd name="T3" fmla="*/ 0 h 11"/>
                  <a:gd name="T4" fmla="*/ 0 w 28"/>
                  <a:gd name="T5" fmla="*/ 1 h 11"/>
                  <a:gd name="T6" fmla="*/ 0 w 28"/>
                  <a:gd name="T7" fmla="*/ 11 h 11"/>
                  <a:gd name="T8" fmla="*/ 23 w 28"/>
                  <a:gd name="T9" fmla="*/ 8 h 11"/>
                  <a:gd name="T10" fmla="*/ 18 w 28"/>
                  <a:gd name="T11" fmla="*/ 3 h 11"/>
                  <a:gd name="T12" fmla="*/ 26 w 28"/>
                  <a:gd name="T13" fmla="*/ 4 h 11"/>
                  <a:gd name="T14" fmla="*/ 28 w 28"/>
                  <a:gd name="T15" fmla="*/ 0 h 11"/>
                  <a:gd name="T16" fmla="*/ 21 w 28"/>
                  <a:gd name="T17" fmla="*/ 0 h 11"/>
                  <a:gd name="T18" fmla="*/ 26 w 28"/>
                  <a:gd name="T19" fmla="*/ 4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"/>
                  <a:gd name="T31" fmla="*/ 0 h 11"/>
                  <a:gd name="T32" fmla="*/ 28 w 2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" h="11">
                    <a:moveTo>
                      <a:pt x="26" y="4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23" y="8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68" name="Freeform 29"/>
              <p:cNvSpPr>
                <a:spLocks noChangeAspect="1"/>
              </p:cNvSpPr>
              <p:nvPr/>
            </p:nvSpPr>
            <p:spPr bwMode="auto">
              <a:xfrm>
                <a:off x="2481" y="2261"/>
                <a:ext cx="22" cy="42"/>
              </a:xfrm>
              <a:custGeom>
                <a:avLst/>
                <a:gdLst>
                  <a:gd name="T0" fmla="*/ 1 w 11"/>
                  <a:gd name="T1" fmla="*/ 18 h 21"/>
                  <a:gd name="T2" fmla="*/ 8 w 11"/>
                  <a:gd name="T3" fmla="*/ 14 h 21"/>
                  <a:gd name="T4" fmla="*/ 11 w 11"/>
                  <a:gd name="T5" fmla="*/ 1 h 21"/>
                  <a:gd name="T6" fmla="*/ 3 w 11"/>
                  <a:gd name="T7" fmla="*/ 0 h 21"/>
                  <a:gd name="T8" fmla="*/ 0 w 11"/>
                  <a:gd name="T9" fmla="*/ 13 h 21"/>
                  <a:gd name="T10" fmla="*/ 6 w 11"/>
                  <a:gd name="T11" fmla="*/ 10 h 21"/>
                  <a:gd name="T12" fmla="*/ 1 w 11"/>
                  <a:gd name="T13" fmla="*/ 18 h 21"/>
                  <a:gd name="T14" fmla="*/ 6 w 11"/>
                  <a:gd name="T15" fmla="*/ 21 h 21"/>
                  <a:gd name="T16" fmla="*/ 8 w 11"/>
                  <a:gd name="T17" fmla="*/ 14 h 21"/>
                  <a:gd name="T18" fmla="*/ 1 w 11"/>
                  <a:gd name="T19" fmla="*/ 1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21"/>
                  <a:gd name="T32" fmla="*/ 11 w 11"/>
                  <a:gd name="T33" fmla="*/ 21 h 2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21">
                    <a:moveTo>
                      <a:pt x="1" y="18"/>
                    </a:moveTo>
                    <a:lnTo>
                      <a:pt x="8" y="14"/>
                    </a:lnTo>
                    <a:lnTo>
                      <a:pt x="11" y="1"/>
                    </a:lnTo>
                    <a:lnTo>
                      <a:pt x="3" y="0"/>
                    </a:lnTo>
                    <a:lnTo>
                      <a:pt x="0" y="13"/>
                    </a:lnTo>
                    <a:lnTo>
                      <a:pt x="6" y="10"/>
                    </a:lnTo>
                    <a:lnTo>
                      <a:pt x="1" y="18"/>
                    </a:lnTo>
                    <a:lnTo>
                      <a:pt x="6" y="21"/>
                    </a:lnTo>
                    <a:lnTo>
                      <a:pt x="8" y="14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3569" name="Freeform 30"/>
              <p:cNvSpPr>
                <a:spLocks noChangeAspect="1"/>
              </p:cNvSpPr>
              <p:nvPr/>
            </p:nvSpPr>
            <p:spPr bwMode="auto">
              <a:xfrm>
                <a:off x="2445" y="2257"/>
                <a:ext cx="48" cy="40"/>
              </a:xfrm>
              <a:custGeom>
                <a:avLst/>
                <a:gdLst>
                  <a:gd name="T0" fmla="*/ 3 w 24"/>
                  <a:gd name="T1" fmla="*/ 0 h 20"/>
                  <a:gd name="T2" fmla="*/ 0 w 24"/>
                  <a:gd name="T3" fmla="*/ 8 h 20"/>
                  <a:gd name="T4" fmla="*/ 19 w 24"/>
                  <a:gd name="T5" fmla="*/ 20 h 20"/>
                  <a:gd name="T6" fmla="*/ 24 w 24"/>
                  <a:gd name="T7" fmla="*/ 12 h 20"/>
                  <a:gd name="T8" fmla="*/ 5 w 24"/>
                  <a:gd name="T9" fmla="*/ 0 h 20"/>
                  <a:gd name="T10" fmla="*/ 3 w 24"/>
                  <a:gd name="T11" fmla="*/ 10 h 20"/>
                  <a:gd name="T12" fmla="*/ 3 w 24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0"/>
                  <a:gd name="T23" fmla="*/ 24 w 2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0">
                    <a:moveTo>
                      <a:pt x="3" y="0"/>
                    </a:moveTo>
                    <a:lnTo>
                      <a:pt x="0" y="8"/>
                    </a:lnTo>
                    <a:lnTo>
                      <a:pt x="19" y="20"/>
                    </a:lnTo>
                    <a:lnTo>
                      <a:pt x="24" y="12"/>
                    </a:lnTo>
                    <a:lnTo>
                      <a:pt x="5" y="0"/>
                    </a:lnTo>
                    <a:lnTo>
                      <a:pt x="3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115888"/>
            <a:ext cx="9144000" cy="1519237"/>
          </a:xfrm>
        </p:spPr>
        <p:txBody>
          <a:bodyPr/>
          <a:lstStyle/>
          <a:p>
            <a:pPr>
              <a:defRPr/>
            </a:pP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Conexión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Postensada con </a:t>
            </a: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Elementos de Fricción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(CPEF)</a:t>
            </a:r>
            <a:br>
              <a:rPr lang="en-US" sz="3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Comportamiento</a:t>
            </a:r>
          </a:p>
        </p:txBody>
      </p:sp>
      <p:sp>
        <p:nvSpPr>
          <p:cNvPr id="24579" name="Line 4"/>
          <p:cNvSpPr>
            <a:spLocks noChangeShapeType="1"/>
          </p:cNvSpPr>
          <p:nvPr/>
        </p:nvSpPr>
        <p:spPr bwMode="auto">
          <a:xfrm>
            <a:off x="5476875" y="4430713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4580" name="Line 5"/>
          <p:cNvSpPr>
            <a:spLocks noChangeShapeType="1"/>
          </p:cNvSpPr>
          <p:nvPr/>
        </p:nvSpPr>
        <p:spPr bwMode="auto">
          <a:xfrm flipV="1">
            <a:off x="6754813" y="2797175"/>
            <a:ext cx="0" cy="3084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4581" name="Rectangle 6"/>
          <p:cNvSpPr>
            <a:spLocks noChangeArrowheads="1"/>
          </p:cNvSpPr>
          <p:nvPr/>
        </p:nvSpPr>
        <p:spPr bwMode="auto">
          <a:xfrm>
            <a:off x="6262688" y="2563813"/>
            <a:ext cx="43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</a:rPr>
              <a:t>M</a:t>
            </a:r>
          </a:p>
        </p:txBody>
      </p:sp>
      <p:sp>
        <p:nvSpPr>
          <p:cNvPr id="24582" name="Rectangle 7"/>
          <p:cNvSpPr>
            <a:spLocks noChangeArrowheads="1"/>
          </p:cNvSpPr>
          <p:nvPr/>
        </p:nvSpPr>
        <p:spPr bwMode="auto">
          <a:xfrm>
            <a:off x="8369300" y="4264025"/>
            <a:ext cx="422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2400" b="1" baseline="-25000">
                <a:solidFill>
                  <a:srgbClr val="FFFF00"/>
                </a:solidFill>
              </a:rPr>
              <a:t>r</a:t>
            </a:r>
          </a:p>
        </p:txBody>
      </p:sp>
      <p:sp>
        <p:nvSpPr>
          <p:cNvPr id="24583" name="Oval 8"/>
          <p:cNvSpPr>
            <a:spLocks noChangeArrowheads="1"/>
          </p:cNvSpPr>
          <p:nvPr/>
        </p:nvSpPr>
        <p:spPr bwMode="auto">
          <a:xfrm>
            <a:off x="6708775" y="4371975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4584" name="Oval 9"/>
          <p:cNvSpPr>
            <a:spLocks noChangeArrowheads="1"/>
          </p:cNvSpPr>
          <p:nvPr/>
        </p:nvSpPr>
        <p:spPr bwMode="auto">
          <a:xfrm>
            <a:off x="6704013" y="3814763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4585" name="Rectangle 10"/>
          <p:cNvSpPr>
            <a:spLocks noChangeArrowheads="1"/>
          </p:cNvSpPr>
          <p:nvPr/>
        </p:nvSpPr>
        <p:spPr bwMode="auto">
          <a:xfrm>
            <a:off x="6732588" y="3644900"/>
            <a:ext cx="219551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n-US" sz="2000" b="1"/>
              <a:t> Descompresión</a:t>
            </a:r>
          </a:p>
        </p:txBody>
      </p:sp>
      <p:sp>
        <p:nvSpPr>
          <p:cNvPr id="24586" name="Line 11"/>
          <p:cNvSpPr>
            <a:spLocks noChangeShapeType="1"/>
          </p:cNvSpPr>
          <p:nvPr/>
        </p:nvSpPr>
        <p:spPr bwMode="auto">
          <a:xfrm flipV="1">
            <a:off x="6754813" y="3841750"/>
            <a:ext cx="0" cy="581025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4587" name="Group 12"/>
          <p:cNvGrpSpPr>
            <a:grpSpLocks/>
          </p:cNvGrpSpPr>
          <p:nvPr/>
        </p:nvGrpSpPr>
        <p:grpSpPr bwMode="auto">
          <a:xfrm>
            <a:off x="581025" y="1754188"/>
            <a:ext cx="5133975" cy="4379912"/>
            <a:chOff x="366" y="1105"/>
            <a:chExt cx="3234" cy="2759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1634" y="1591"/>
              <a:ext cx="732" cy="368"/>
              <a:chOff x="1667" y="1345"/>
              <a:chExt cx="732" cy="368"/>
            </a:xfrm>
          </p:grpSpPr>
          <p:sp>
            <p:nvSpPr>
              <p:cNvPr id="24602" name="Rectangle 14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603" name="Rectangle 15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604" name="Rectangle 16"/>
              <p:cNvSpPr>
                <a:spLocks noChangeArrowheads="1"/>
              </p:cNvSpPr>
              <p:nvPr/>
            </p:nvSpPr>
            <p:spPr bwMode="auto">
              <a:xfrm>
                <a:off x="1667" y="1345"/>
                <a:ext cx="15" cy="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605" name="Rectangle 17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606" name="Rectangle 18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pic>
          <p:nvPicPr>
            <p:cNvPr id="24590" name="Picture 19"/>
            <p:cNvPicPr>
              <a:picLocks noChangeAspect="1" noChangeArrowheads="1"/>
            </p:cNvPicPr>
            <p:nvPr/>
          </p:nvPicPr>
          <p:blipFill>
            <a:blip r:embed="rId3">
              <a:lum contrast="18000"/>
            </a:blip>
            <a:srcRect r="12788"/>
            <a:stretch>
              <a:fillRect/>
            </a:stretch>
          </p:blipFill>
          <p:spPr bwMode="auto">
            <a:xfrm>
              <a:off x="366" y="1392"/>
              <a:ext cx="2553" cy="24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24591" name="Group 20"/>
            <p:cNvGrpSpPr>
              <a:grpSpLocks/>
            </p:cNvGrpSpPr>
            <p:nvPr/>
          </p:nvGrpSpPr>
          <p:grpSpPr bwMode="auto">
            <a:xfrm>
              <a:off x="1870" y="1105"/>
              <a:ext cx="1730" cy="755"/>
              <a:chOff x="1870" y="1105"/>
              <a:chExt cx="1730" cy="755"/>
            </a:xfrm>
          </p:grpSpPr>
          <p:sp>
            <p:nvSpPr>
              <p:cNvPr id="269333" name="Text Box 21"/>
              <p:cNvSpPr txBox="1">
                <a:spLocks noChangeArrowheads="1"/>
              </p:cNvSpPr>
              <p:nvPr/>
            </p:nvSpPr>
            <p:spPr bwMode="auto">
              <a:xfrm>
                <a:off x="1870" y="1105"/>
                <a:ext cx="1730" cy="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placa con agujeros</a:t>
                </a:r>
              </a:p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de ranura larga</a:t>
                </a:r>
              </a:p>
            </p:txBody>
          </p:sp>
          <p:sp>
            <p:nvSpPr>
              <p:cNvPr id="24601" name="Line 22"/>
              <p:cNvSpPr>
                <a:spLocks noChangeShapeType="1"/>
              </p:cNvSpPr>
              <p:nvPr/>
            </p:nvSpPr>
            <p:spPr bwMode="auto">
              <a:xfrm flipH="1">
                <a:off x="2090" y="1563"/>
                <a:ext cx="132" cy="297"/>
              </a:xfrm>
              <a:prstGeom prst="line">
                <a:avLst/>
              </a:prstGeom>
              <a:noFill/>
              <a:ln w="28575">
                <a:solidFill>
                  <a:srgbClr val="66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4592" name="Group 23"/>
            <p:cNvGrpSpPr>
              <a:grpSpLocks/>
            </p:cNvGrpSpPr>
            <p:nvPr/>
          </p:nvGrpSpPr>
          <p:grpSpPr bwMode="auto">
            <a:xfrm>
              <a:off x="2926" y="2375"/>
              <a:ext cx="261" cy="542"/>
              <a:chOff x="2405" y="1972"/>
              <a:chExt cx="261" cy="542"/>
            </a:xfrm>
          </p:grpSpPr>
          <p:grpSp>
            <p:nvGrpSpPr>
              <p:cNvPr id="24593" name="Group 24"/>
              <p:cNvGrpSpPr>
                <a:grpSpLocks/>
              </p:cNvGrpSpPr>
              <p:nvPr/>
            </p:nvGrpSpPr>
            <p:grpSpPr bwMode="auto">
              <a:xfrm>
                <a:off x="2405" y="1972"/>
                <a:ext cx="261" cy="542"/>
                <a:chOff x="2405" y="1972"/>
                <a:chExt cx="261" cy="542"/>
              </a:xfrm>
            </p:grpSpPr>
            <p:sp>
              <p:nvSpPr>
                <p:cNvPr id="269337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341"/>
                  <a:ext cx="120" cy="173"/>
                </a:xfrm>
                <a:prstGeom prst="rect">
                  <a:avLst/>
                </a:prstGeom>
                <a:noFill/>
                <a:ln w="38100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>
                    <a:defRPr/>
                  </a:pPr>
                  <a:r>
                    <a:rPr lang="en-US" sz="1800" b="1">
                      <a:solidFill>
                        <a:srgbClr val="FFFF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</a:rPr>
                    <a:t>M</a:t>
                  </a:r>
                  <a:endParaRPr lang="en-US" sz="1800" b="1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</a:endParaRPr>
                </a:p>
              </p:txBody>
            </p:sp>
            <p:sp>
              <p:nvSpPr>
                <p:cNvPr id="24599" name="Freeform 26"/>
                <p:cNvSpPr>
                  <a:spLocks noChangeAspect="1"/>
                </p:cNvSpPr>
                <p:nvPr/>
              </p:nvSpPr>
              <p:spPr bwMode="auto">
                <a:xfrm>
                  <a:off x="2481" y="1972"/>
                  <a:ext cx="185" cy="305"/>
                </a:xfrm>
                <a:custGeom>
                  <a:avLst/>
                  <a:gdLst>
                    <a:gd name="T0" fmla="*/ 29 w 93"/>
                    <a:gd name="T1" fmla="*/ 5 h 153"/>
                    <a:gd name="T2" fmla="*/ 31 w 93"/>
                    <a:gd name="T3" fmla="*/ 0 h 153"/>
                    <a:gd name="T4" fmla="*/ 45 w 93"/>
                    <a:gd name="T5" fmla="*/ 5 h 153"/>
                    <a:gd name="T6" fmla="*/ 58 w 93"/>
                    <a:gd name="T7" fmla="*/ 13 h 153"/>
                    <a:gd name="T8" fmla="*/ 70 w 93"/>
                    <a:gd name="T9" fmla="*/ 21 h 153"/>
                    <a:gd name="T10" fmla="*/ 80 w 93"/>
                    <a:gd name="T11" fmla="*/ 32 h 153"/>
                    <a:gd name="T12" fmla="*/ 86 w 93"/>
                    <a:gd name="T13" fmla="*/ 47 h 153"/>
                    <a:gd name="T14" fmla="*/ 91 w 93"/>
                    <a:gd name="T15" fmla="*/ 60 h 153"/>
                    <a:gd name="T16" fmla="*/ 93 w 93"/>
                    <a:gd name="T17" fmla="*/ 76 h 153"/>
                    <a:gd name="T18" fmla="*/ 91 w 93"/>
                    <a:gd name="T19" fmla="*/ 91 h 153"/>
                    <a:gd name="T20" fmla="*/ 86 w 93"/>
                    <a:gd name="T21" fmla="*/ 106 h 153"/>
                    <a:gd name="T22" fmla="*/ 80 w 93"/>
                    <a:gd name="T23" fmla="*/ 120 h 153"/>
                    <a:gd name="T24" fmla="*/ 70 w 93"/>
                    <a:gd name="T25" fmla="*/ 132 h 153"/>
                    <a:gd name="T26" fmla="*/ 58 w 93"/>
                    <a:gd name="T27" fmla="*/ 140 h 153"/>
                    <a:gd name="T28" fmla="*/ 45 w 93"/>
                    <a:gd name="T29" fmla="*/ 148 h 153"/>
                    <a:gd name="T30" fmla="*/ 31 w 93"/>
                    <a:gd name="T31" fmla="*/ 151 h 153"/>
                    <a:gd name="T32" fmla="*/ 16 w 93"/>
                    <a:gd name="T33" fmla="*/ 153 h 153"/>
                    <a:gd name="T34" fmla="*/ 0 w 93"/>
                    <a:gd name="T35" fmla="*/ 151 h 153"/>
                    <a:gd name="T36" fmla="*/ 0 w 93"/>
                    <a:gd name="T37" fmla="*/ 150 h 1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153"/>
                    <a:gd name="T59" fmla="*/ 93 w 93"/>
                    <a:gd name="T60" fmla="*/ 153 h 15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153">
                      <a:moveTo>
                        <a:pt x="29" y="5"/>
                      </a:moveTo>
                      <a:lnTo>
                        <a:pt x="31" y="0"/>
                      </a:lnTo>
                      <a:lnTo>
                        <a:pt x="45" y="5"/>
                      </a:lnTo>
                      <a:lnTo>
                        <a:pt x="58" y="13"/>
                      </a:lnTo>
                      <a:lnTo>
                        <a:pt x="70" y="21"/>
                      </a:lnTo>
                      <a:lnTo>
                        <a:pt x="80" y="32"/>
                      </a:lnTo>
                      <a:lnTo>
                        <a:pt x="86" y="47"/>
                      </a:lnTo>
                      <a:lnTo>
                        <a:pt x="91" y="60"/>
                      </a:lnTo>
                      <a:lnTo>
                        <a:pt x="93" y="76"/>
                      </a:lnTo>
                      <a:lnTo>
                        <a:pt x="91" y="91"/>
                      </a:lnTo>
                      <a:lnTo>
                        <a:pt x="86" y="106"/>
                      </a:lnTo>
                      <a:lnTo>
                        <a:pt x="80" y="120"/>
                      </a:lnTo>
                      <a:lnTo>
                        <a:pt x="70" y="132"/>
                      </a:lnTo>
                      <a:lnTo>
                        <a:pt x="58" y="140"/>
                      </a:lnTo>
                      <a:lnTo>
                        <a:pt x="45" y="148"/>
                      </a:lnTo>
                      <a:lnTo>
                        <a:pt x="31" y="151"/>
                      </a:lnTo>
                      <a:lnTo>
                        <a:pt x="16" y="153"/>
                      </a:lnTo>
                      <a:lnTo>
                        <a:pt x="0" y="151"/>
                      </a:lnTo>
                      <a:lnTo>
                        <a:pt x="0" y="150"/>
                      </a:lnTo>
                    </a:path>
                  </a:pathLst>
                </a:cu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sp>
            <p:nvSpPr>
              <p:cNvPr id="24594" name="Freeform 27"/>
              <p:cNvSpPr>
                <a:spLocks noChangeAspect="1"/>
              </p:cNvSpPr>
              <p:nvPr/>
            </p:nvSpPr>
            <p:spPr bwMode="auto">
              <a:xfrm>
                <a:off x="2451" y="2263"/>
                <a:ext cx="42" cy="24"/>
              </a:xfrm>
              <a:custGeom>
                <a:avLst/>
                <a:gdLst>
                  <a:gd name="T0" fmla="*/ 0 w 21"/>
                  <a:gd name="T1" fmla="*/ 2 h 12"/>
                  <a:gd name="T2" fmla="*/ 21 w 21"/>
                  <a:gd name="T3" fmla="*/ 0 h 12"/>
                  <a:gd name="T4" fmla="*/ 20 w 21"/>
                  <a:gd name="T5" fmla="*/ 12 h 12"/>
                  <a:gd name="T6" fmla="*/ 0 w 21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2"/>
                  <a:gd name="T14" fmla="*/ 21 w 2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2">
                    <a:moveTo>
                      <a:pt x="0" y="2"/>
                    </a:moveTo>
                    <a:lnTo>
                      <a:pt x="21" y="0"/>
                    </a:lnTo>
                    <a:lnTo>
                      <a:pt x="20" y="1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595" name="Freeform 28"/>
              <p:cNvSpPr>
                <a:spLocks noChangeAspect="1"/>
              </p:cNvSpPr>
              <p:nvPr/>
            </p:nvSpPr>
            <p:spPr bwMode="auto">
              <a:xfrm>
                <a:off x="2451" y="2255"/>
                <a:ext cx="56" cy="22"/>
              </a:xfrm>
              <a:custGeom>
                <a:avLst/>
                <a:gdLst>
                  <a:gd name="T0" fmla="*/ 26 w 28"/>
                  <a:gd name="T1" fmla="*/ 4 h 11"/>
                  <a:gd name="T2" fmla="*/ 21 w 28"/>
                  <a:gd name="T3" fmla="*/ 0 h 11"/>
                  <a:gd name="T4" fmla="*/ 0 w 28"/>
                  <a:gd name="T5" fmla="*/ 1 h 11"/>
                  <a:gd name="T6" fmla="*/ 0 w 28"/>
                  <a:gd name="T7" fmla="*/ 11 h 11"/>
                  <a:gd name="T8" fmla="*/ 23 w 28"/>
                  <a:gd name="T9" fmla="*/ 8 h 11"/>
                  <a:gd name="T10" fmla="*/ 18 w 28"/>
                  <a:gd name="T11" fmla="*/ 3 h 11"/>
                  <a:gd name="T12" fmla="*/ 26 w 28"/>
                  <a:gd name="T13" fmla="*/ 4 h 11"/>
                  <a:gd name="T14" fmla="*/ 28 w 28"/>
                  <a:gd name="T15" fmla="*/ 0 h 11"/>
                  <a:gd name="T16" fmla="*/ 21 w 28"/>
                  <a:gd name="T17" fmla="*/ 0 h 11"/>
                  <a:gd name="T18" fmla="*/ 26 w 28"/>
                  <a:gd name="T19" fmla="*/ 4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"/>
                  <a:gd name="T31" fmla="*/ 0 h 11"/>
                  <a:gd name="T32" fmla="*/ 28 w 2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" h="11">
                    <a:moveTo>
                      <a:pt x="26" y="4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23" y="8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596" name="Freeform 29"/>
              <p:cNvSpPr>
                <a:spLocks noChangeAspect="1"/>
              </p:cNvSpPr>
              <p:nvPr/>
            </p:nvSpPr>
            <p:spPr bwMode="auto">
              <a:xfrm>
                <a:off x="2481" y="2261"/>
                <a:ext cx="22" cy="42"/>
              </a:xfrm>
              <a:custGeom>
                <a:avLst/>
                <a:gdLst>
                  <a:gd name="T0" fmla="*/ 1 w 11"/>
                  <a:gd name="T1" fmla="*/ 18 h 21"/>
                  <a:gd name="T2" fmla="*/ 8 w 11"/>
                  <a:gd name="T3" fmla="*/ 14 h 21"/>
                  <a:gd name="T4" fmla="*/ 11 w 11"/>
                  <a:gd name="T5" fmla="*/ 1 h 21"/>
                  <a:gd name="T6" fmla="*/ 3 w 11"/>
                  <a:gd name="T7" fmla="*/ 0 h 21"/>
                  <a:gd name="T8" fmla="*/ 0 w 11"/>
                  <a:gd name="T9" fmla="*/ 13 h 21"/>
                  <a:gd name="T10" fmla="*/ 6 w 11"/>
                  <a:gd name="T11" fmla="*/ 10 h 21"/>
                  <a:gd name="T12" fmla="*/ 1 w 11"/>
                  <a:gd name="T13" fmla="*/ 18 h 21"/>
                  <a:gd name="T14" fmla="*/ 6 w 11"/>
                  <a:gd name="T15" fmla="*/ 21 h 21"/>
                  <a:gd name="T16" fmla="*/ 8 w 11"/>
                  <a:gd name="T17" fmla="*/ 14 h 21"/>
                  <a:gd name="T18" fmla="*/ 1 w 11"/>
                  <a:gd name="T19" fmla="*/ 1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21"/>
                  <a:gd name="T32" fmla="*/ 11 w 11"/>
                  <a:gd name="T33" fmla="*/ 21 h 2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21">
                    <a:moveTo>
                      <a:pt x="1" y="18"/>
                    </a:moveTo>
                    <a:lnTo>
                      <a:pt x="8" y="14"/>
                    </a:lnTo>
                    <a:lnTo>
                      <a:pt x="11" y="1"/>
                    </a:lnTo>
                    <a:lnTo>
                      <a:pt x="3" y="0"/>
                    </a:lnTo>
                    <a:lnTo>
                      <a:pt x="0" y="13"/>
                    </a:lnTo>
                    <a:lnTo>
                      <a:pt x="6" y="10"/>
                    </a:lnTo>
                    <a:lnTo>
                      <a:pt x="1" y="18"/>
                    </a:lnTo>
                    <a:lnTo>
                      <a:pt x="6" y="21"/>
                    </a:lnTo>
                    <a:lnTo>
                      <a:pt x="8" y="14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4597" name="Freeform 30"/>
              <p:cNvSpPr>
                <a:spLocks noChangeAspect="1"/>
              </p:cNvSpPr>
              <p:nvPr/>
            </p:nvSpPr>
            <p:spPr bwMode="auto">
              <a:xfrm>
                <a:off x="2445" y="2257"/>
                <a:ext cx="48" cy="40"/>
              </a:xfrm>
              <a:custGeom>
                <a:avLst/>
                <a:gdLst>
                  <a:gd name="T0" fmla="*/ 3 w 24"/>
                  <a:gd name="T1" fmla="*/ 0 h 20"/>
                  <a:gd name="T2" fmla="*/ 0 w 24"/>
                  <a:gd name="T3" fmla="*/ 8 h 20"/>
                  <a:gd name="T4" fmla="*/ 19 w 24"/>
                  <a:gd name="T5" fmla="*/ 20 h 20"/>
                  <a:gd name="T6" fmla="*/ 24 w 24"/>
                  <a:gd name="T7" fmla="*/ 12 h 20"/>
                  <a:gd name="T8" fmla="*/ 5 w 24"/>
                  <a:gd name="T9" fmla="*/ 0 h 20"/>
                  <a:gd name="T10" fmla="*/ 3 w 24"/>
                  <a:gd name="T11" fmla="*/ 10 h 20"/>
                  <a:gd name="T12" fmla="*/ 3 w 24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0"/>
                  <a:gd name="T23" fmla="*/ 24 w 2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0">
                    <a:moveTo>
                      <a:pt x="3" y="0"/>
                    </a:moveTo>
                    <a:lnTo>
                      <a:pt x="0" y="8"/>
                    </a:lnTo>
                    <a:lnTo>
                      <a:pt x="19" y="20"/>
                    </a:lnTo>
                    <a:lnTo>
                      <a:pt x="24" y="12"/>
                    </a:lnTo>
                    <a:lnTo>
                      <a:pt x="5" y="0"/>
                    </a:lnTo>
                    <a:lnTo>
                      <a:pt x="3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269343" name="Text Box 31"/>
          <p:cNvSpPr txBox="1">
            <a:spLocks noChangeArrowheads="1"/>
          </p:cNvSpPr>
          <p:nvPr/>
        </p:nvSpPr>
        <p:spPr bwMode="auto">
          <a:xfrm>
            <a:off x="36513" y="6308725"/>
            <a:ext cx="9144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s-ES" sz="1800" b="1">
                <a:effectLst>
                  <a:outerShdw blurRad="38100" dist="38100" dir="2700000" algn="tl">
                    <a:srgbClr val="000000"/>
                  </a:outerShdw>
                </a:effectLst>
              </a:rPr>
              <a:t>rigidez inicial similar a una conexión a momento soldada totalmente restringida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3"/>
          <p:cNvGrpSpPr>
            <a:grpSpLocks/>
          </p:cNvGrpSpPr>
          <p:nvPr/>
        </p:nvGrpSpPr>
        <p:grpSpPr bwMode="auto">
          <a:xfrm>
            <a:off x="581025" y="1754188"/>
            <a:ext cx="5122863" cy="4379912"/>
            <a:chOff x="366" y="1105"/>
            <a:chExt cx="3227" cy="2759"/>
          </a:xfrm>
        </p:grpSpPr>
        <p:grpSp>
          <p:nvGrpSpPr>
            <p:cNvPr id="25616" name="Group 4"/>
            <p:cNvGrpSpPr>
              <a:grpSpLocks/>
            </p:cNvGrpSpPr>
            <p:nvPr/>
          </p:nvGrpSpPr>
          <p:grpSpPr bwMode="auto">
            <a:xfrm>
              <a:off x="1634" y="1591"/>
              <a:ext cx="732" cy="368"/>
              <a:chOff x="1667" y="1345"/>
              <a:chExt cx="732" cy="368"/>
            </a:xfrm>
          </p:grpSpPr>
          <p:sp>
            <p:nvSpPr>
              <p:cNvPr id="25629" name="Rectangle 5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30" name="Rectangle 6"/>
              <p:cNvSpPr>
                <a:spLocks noChangeArrowheads="1"/>
              </p:cNvSpPr>
              <p:nvPr/>
            </p:nvSpPr>
            <p:spPr bwMode="auto">
              <a:xfrm>
                <a:off x="1993" y="1650"/>
                <a:ext cx="2" cy="1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31" name="Rectangle 7"/>
              <p:cNvSpPr>
                <a:spLocks noChangeArrowheads="1"/>
              </p:cNvSpPr>
              <p:nvPr/>
            </p:nvSpPr>
            <p:spPr bwMode="auto">
              <a:xfrm>
                <a:off x="1667" y="1345"/>
                <a:ext cx="15" cy="2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32" name="Rectangle 8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33" name="Rectangle 9"/>
              <p:cNvSpPr>
                <a:spLocks noChangeArrowheads="1"/>
              </p:cNvSpPr>
              <p:nvPr/>
            </p:nvSpPr>
            <p:spPr bwMode="auto">
              <a:xfrm>
                <a:off x="2397" y="1690"/>
                <a:ext cx="2" cy="23"/>
              </a:xfrm>
              <a:prstGeom prst="rect">
                <a:avLst/>
              </a:prstGeom>
              <a:solidFill>
                <a:srgbClr val="A8C7C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pic>
          <p:nvPicPr>
            <p:cNvPr id="25617" name="Picture 10"/>
            <p:cNvPicPr>
              <a:picLocks noChangeAspect="1" noChangeArrowheads="1"/>
            </p:cNvPicPr>
            <p:nvPr/>
          </p:nvPicPr>
          <p:blipFill>
            <a:blip r:embed="rId3">
              <a:lum contrast="24000"/>
            </a:blip>
            <a:srcRect r="12788"/>
            <a:stretch>
              <a:fillRect/>
            </a:stretch>
          </p:blipFill>
          <p:spPr bwMode="auto">
            <a:xfrm>
              <a:off x="366" y="1392"/>
              <a:ext cx="2553" cy="24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25618" name="Group 11"/>
            <p:cNvGrpSpPr>
              <a:grpSpLocks/>
            </p:cNvGrpSpPr>
            <p:nvPr/>
          </p:nvGrpSpPr>
          <p:grpSpPr bwMode="auto">
            <a:xfrm>
              <a:off x="1863" y="1105"/>
              <a:ext cx="1730" cy="755"/>
              <a:chOff x="1863" y="1105"/>
              <a:chExt cx="1730" cy="755"/>
            </a:xfrm>
          </p:grpSpPr>
          <p:sp>
            <p:nvSpPr>
              <p:cNvPr id="271372" name="Text Box 12"/>
              <p:cNvSpPr txBox="1">
                <a:spLocks noChangeArrowheads="1"/>
              </p:cNvSpPr>
              <p:nvPr/>
            </p:nvSpPr>
            <p:spPr bwMode="auto">
              <a:xfrm>
                <a:off x="1863" y="1105"/>
                <a:ext cx="1730" cy="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placa con agujeros</a:t>
                </a:r>
              </a:p>
              <a:p>
                <a:pPr eaLnBrk="0" hangingPunct="0">
                  <a:defRPr/>
                </a:pPr>
                <a:r>
                  <a:rPr lang="es-ES" sz="2400">
                    <a:solidFill>
                      <a:srgbClr val="99FF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de ranura larga</a:t>
                </a:r>
              </a:p>
            </p:txBody>
          </p:sp>
          <p:sp>
            <p:nvSpPr>
              <p:cNvPr id="25628" name="Line 13"/>
              <p:cNvSpPr>
                <a:spLocks noChangeShapeType="1"/>
              </p:cNvSpPr>
              <p:nvPr/>
            </p:nvSpPr>
            <p:spPr bwMode="auto">
              <a:xfrm flipH="1">
                <a:off x="2090" y="1563"/>
                <a:ext cx="132" cy="297"/>
              </a:xfrm>
              <a:prstGeom prst="line">
                <a:avLst/>
              </a:prstGeom>
              <a:noFill/>
              <a:ln w="28575">
                <a:solidFill>
                  <a:srgbClr val="66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25619" name="Group 14"/>
            <p:cNvGrpSpPr>
              <a:grpSpLocks/>
            </p:cNvGrpSpPr>
            <p:nvPr/>
          </p:nvGrpSpPr>
          <p:grpSpPr bwMode="auto">
            <a:xfrm>
              <a:off x="2926" y="2375"/>
              <a:ext cx="261" cy="542"/>
              <a:chOff x="2405" y="1972"/>
              <a:chExt cx="261" cy="542"/>
            </a:xfrm>
          </p:grpSpPr>
          <p:grpSp>
            <p:nvGrpSpPr>
              <p:cNvPr id="25620" name="Group 15"/>
              <p:cNvGrpSpPr>
                <a:grpSpLocks/>
              </p:cNvGrpSpPr>
              <p:nvPr/>
            </p:nvGrpSpPr>
            <p:grpSpPr bwMode="auto">
              <a:xfrm>
                <a:off x="2405" y="1972"/>
                <a:ext cx="261" cy="542"/>
                <a:chOff x="2405" y="1972"/>
                <a:chExt cx="261" cy="542"/>
              </a:xfrm>
            </p:grpSpPr>
            <p:sp>
              <p:nvSpPr>
                <p:cNvPr id="271376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341"/>
                  <a:ext cx="120" cy="17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>
                    <a:defRPr/>
                  </a:pPr>
                  <a:r>
                    <a:rPr lang="en-US" sz="1800" b="1">
                      <a:solidFill>
                        <a:srgbClr val="FFFF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</a:rPr>
                    <a:t>M</a:t>
                  </a:r>
                  <a:endParaRPr lang="en-US" sz="1800" b="1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</a:endParaRPr>
                </a:p>
              </p:txBody>
            </p:sp>
            <p:sp>
              <p:nvSpPr>
                <p:cNvPr id="25626" name="Freeform 17"/>
                <p:cNvSpPr>
                  <a:spLocks noChangeAspect="1"/>
                </p:cNvSpPr>
                <p:nvPr/>
              </p:nvSpPr>
              <p:spPr bwMode="auto">
                <a:xfrm>
                  <a:off x="2481" y="1972"/>
                  <a:ext cx="185" cy="305"/>
                </a:xfrm>
                <a:custGeom>
                  <a:avLst/>
                  <a:gdLst>
                    <a:gd name="T0" fmla="*/ 29 w 93"/>
                    <a:gd name="T1" fmla="*/ 5 h 153"/>
                    <a:gd name="T2" fmla="*/ 31 w 93"/>
                    <a:gd name="T3" fmla="*/ 0 h 153"/>
                    <a:gd name="T4" fmla="*/ 45 w 93"/>
                    <a:gd name="T5" fmla="*/ 5 h 153"/>
                    <a:gd name="T6" fmla="*/ 58 w 93"/>
                    <a:gd name="T7" fmla="*/ 13 h 153"/>
                    <a:gd name="T8" fmla="*/ 70 w 93"/>
                    <a:gd name="T9" fmla="*/ 21 h 153"/>
                    <a:gd name="T10" fmla="*/ 80 w 93"/>
                    <a:gd name="T11" fmla="*/ 32 h 153"/>
                    <a:gd name="T12" fmla="*/ 86 w 93"/>
                    <a:gd name="T13" fmla="*/ 47 h 153"/>
                    <a:gd name="T14" fmla="*/ 91 w 93"/>
                    <a:gd name="T15" fmla="*/ 60 h 153"/>
                    <a:gd name="T16" fmla="*/ 93 w 93"/>
                    <a:gd name="T17" fmla="*/ 76 h 153"/>
                    <a:gd name="T18" fmla="*/ 91 w 93"/>
                    <a:gd name="T19" fmla="*/ 91 h 153"/>
                    <a:gd name="T20" fmla="*/ 86 w 93"/>
                    <a:gd name="T21" fmla="*/ 106 h 153"/>
                    <a:gd name="T22" fmla="*/ 80 w 93"/>
                    <a:gd name="T23" fmla="*/ 120 h 153"/>
                    <a:gd name="T24" fmla="*/ 70 w 93"/>
                    <a:gd name="T25" fmla="*/ 132 h 153"/>
                    <a:gd name="T26" fmla="*/ 58 w 93"/>
                    <a:gd name="T27" fmla="*/ 140 h 153"/>
                    <a:gd name="T28" fmla="*/ 45 w 93"/>
                    <a:gd name="T29" fmla="*/ 148 h 153"/>
                    <a:gd name="T30" fmla="*/ 31 w 93"/>
                    <a:gd name="T31" fmla="*/ 151 h 153"/>
                    <a:gd name="T32" fmla="*/ 16 w 93"/>
                    <a:gd name="T33" fmla="*/ 153 h 153"/>
                    <a:gd name="T34" fmla="*/ 0 w 93"/>
                    <a:gd name="T35" fmla="*/ 151 h 153"/>
                    <a:gd name="T36" fmla="*/ 0 w 93"/>
                    <a:gd name="T37" fmla="*/ 150 h 15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153"/>
                    <a:gd name="T59" fmla="*/ 93 w 93"/>
                    <a:gd name="T60" fmla="*/ 153 h 15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153">
                      <a:moveTo>
                        <a:pt x="29" y="5"/>
                      </a:moveTo>
                      <a:lnTo>
                        <a:pt x="31" y="0"/>
                      </a:lnTo>
                      <a:lnTo>
                        <a:pt x="45" y="5"/>
                      </a:lnTo>
                      <a:lnTo>
                        <a:pt x="58" y="13"/>
                      </a:lnTo>
                      <a:lnTo>
                        <a:pt x="70" y="21"/>
                      </a:lnTo>
                      <a:lnTo>
                        <a:pt x="80" y="32"/>
                      </a:lnTo>
                      <a:lnTo>
                        <a:pt x="86" y="47"/>
                      </a:lnTo>
                      <a:lnTo>
                        <a:pt x="91" y="60"/>
                      </a:lnTo>
                      <a:lnTo>
                        <a:pt x="93" y="76"/>
                      </a:lnTo>
                      <a:lnTo>
                        <a:pt x="91" y="91"/>
                      </a:lnTo>
                      <a:lnTo>
                        <a:pt x="86" y="106"/>
                      </a:lnTo>
                      <a:lnTo>
                        <a:pt x="80" y="120"/>
                      </a:lnTo>
                      <a:lnTo>
                        <a:pt x="70" y="132"/>
                      </a:lnTo>
                      <a:lnTo>
                        <a:pt x="58" y="140"/>
                      </a:lnTo>
                      <a:lnTo>
                        <a:pt x="45" y="148"/>
                      </a:lnTo>
                      <a:lnTo>
                        <a:pt x="31" y="151"/>
                      </a:lnTo>
                      <a:lnTo>
                        <a:pt x="16" y="153"/>
                      </a:lnTo>
                      <a:lnTo>
                        <a:pt x="0" y="151"/>
                      </a:lnTo>
                      <a:lnTo>
                        <a:pt x="0" y="150"/>
                      </a:lnTo>
                    </a:path>
                  </a:pathLst>
                </a:cu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sp>
            <p:nvSpPr>
              <p:cNvPr id="25621" name="Freeform 18"/>
              <p:cNvSpPr>
                <a:spLocks noChangeAspect="1"/>
              </p:cNvSpPr>
              <p:nvPr/>
            </p:nvSpPr>
            <p:spPr bwMode="auto">
              <a:xfrm>
                <a:off x="2451" y="2263"/>
                <a:ext cx="42" cy="24"/>
              </a:xfrm>
              <a:custGeom>
                <a:avLst/>
                <a:gdLst>
                  <a:gd name="T0" fmla="*/ 0 w 21"/>
                  <a:gd name="T1" fmla="*/ 2 h 12"/>
                  <a:gd name="T2" fmla="*/ 21 w 21"/>
                  <a:gd name="T3" fmla="*/ 0 h 12"/>
                  <a:gd name="T4" fmla="*/ 20 w 21"/>
                  <a:gd name="T5" fmla="*/ 12 h 12"/>
                  <a:gd name="T6" fmla="*/ 0 w 21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2"/>
                  <a:gd name="T14" fmla="*/ 21 w 2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2">
                    <a:moveTo>
                      <a:pt x="0" y="2"/>
                    </a:moveTo>
                    <a:lnTo>
                      <a:pt x="21" y="0"/>
                    </a:lnTo>
                    <a:lnTo>
                      <a:pt x="20" y="1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22" name="Freeform 19"/>
              <p:cNvSpPr>
                <a:spLocks noChangeAspect="1"/>
              </p:cNvSpPr>
              <p:nvPr/>
            </p:nvSpPr>
            <p:spPr bwMode="auto">
              <a:xfrm>
                <a:off x="2451" y="2255"/>
                <a:ext cx="56" cy="22"/>
              </a:xfrm>
              <a:custGeom>
                <a:avLst/>
                <a:gdLst>
                  <a:gd name="T0" fmla="*/ 26 w 28"/>
                  <a:gd name="T1" fmla="*/ 4 h 11"/>
                  <a:gd name="T2" fmla="*/ 21 w 28"/>
                  <a:gd name="T3" fmla="*/ 0 h 11"/>
                  <a:gd name="T4" fmla="*/ 0 w 28"/>
                  <a:gd name="T5" fmla="*/ 1 h 11"/>
                  <a:gd name="T6" fmla="*/ 0 w 28"/>
                  <a:gd name="T7" fmla="*/ 11 h 11"/>
                  <a:gd name="T8" fmla="*/ 23 w 28"/>
                  <a:gd name="T9" fmla="*/ 8 h 11"/>
                  <a:gd name="T10" fmla="*/ 18 w 28"/>
                  <a:gd name="T11" fmla="*/ 3 h 11"/>
                  <a:gd name="T12" fmla="*/ 26 w 28"/>
                  <a:gd name="T13" fmla="*/ 4 h 11"/>
                  <a:gd name="T14" fmla="*/ 28 w 28"/>
                  <a:gd name="T15" fmla="*/ 0 h 11"/>
                  <a:gd name="T16" fmla="*/ 21 w 28"/>
                  <a:gd name="T17" fmla="*/ 0 h 11"/>
                  <a:gd name="T18" fmla="*/ 26 w 28"/>
                  <a:gd name="T19" fmla="*/ 4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"/>
                  <a:gd name="T31" fmla="*/ 0 h 11"/>
                  <a:gd name="T32" fmla="*/ 28 w 28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" h="11">
                    <a:moveTo>
                      <a:pt x="26" y="4"/>
                    </a:moveTo>
                    <a:lnTo>
                      <a:pt x="21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23" y="8"/>
                    </a:lnTo>
                    <a:lnTo>
                      <a:pt x="18" y="3"/>
                    </a:lnTo>
                    <a:lnTo>
                      <a:pt x="26" y="4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23" name="Freeform 20"/>
              <p:cNvSpPr>
                <a:spLocks noChangeAspect="1"/>
              </p:cNvSpPr>
              <p:nvPr/>
            </p:nvSpPr>
            <p:spPr bwMode="auto">
              <a:xfrm>
                <a:off x="2481" y="2261"/>
                <a:ext cx="22" cy="42"/>
              </a:xfrm>
              <a:custGeom>
                <a:avLst/>
                <a:gdLst>
                  <a:gd name="T0" fmla="*/ 1 w 11"/>
                  <a:gd name="T1" fmla="*/ 18 h 21"/>
                  <a:gd name="T2" fmla="*/ 8 w 11"/>
                  <a:gd name="T3" fmla="*/ 14 h 21"/>
                  <a:gd name="T4" fmla="*/ 11 w 11"/>
                  <a:gd name="T5" fmla="*/ 1 h 21"/>
                  <a:gd name="T6" fmla="*/ 3 w 11"/>
                  <a:gd name="T7" fmla="*/ 0 h 21"/>
                  <a:gd name="T8" fmla="*/ 0 w 11"/>
                  <a:gd name="T9" fmla="*/ 13 h 21"/>
                  <a:gd name="T10" fmla="*/ 6 w 11"/>
                  <a:gd name="T11" fmla="*/ 10 h 21"/>
                  <a:gd name="T12" fmla="*/ 1 w 11"/>
                  <a:gd name="T13" fmla="*/ 18 h 21"/>
                  <a:gd name="T14" fmla="*/ 6 w 11"/>
                  <a:gd name="T15" fmla="*/ 21 h 21"/>
                  <a:gd name="T16" fmla="*/ 8 w 11"/>
                  <a:gd name="T17" fmla="*/ 14 h 21"/>
                  <a:gd name="T18" fmla="*/ 1 w 11"/>
                  <a:gd name="T19" fmla="*/ 18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21"/>
                  <a:gd name="T32" fmla="*/ 11 w 11"/>
                  <a:gd name="T33" fmla="*/ 21 h 2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21">
                    <a:moveTo>
                      <a:pt x="1" y="18"/>
                    </a:moveTo>
                    <a:lnTo>
                      <a:pt x="8" y="14"/>
                    </a:lnTo>
                    <a:lnTo>
                      <a:pt x="11" y="1"/>
                    </a:lnTo>
                    <a:lnTo>
                      <a:pt x="3" y="0"/>
                    </a:lnTo>
                    <a:lnTo>
                      <a:pt x="0" y="13"/>
                    </a:lnTo>
                    <a:lnTo>
                      <a:pt x="6" y="10"/>
                    </a:lnTo>
                    <a:lnTo>
                      <a:pt x="1" y="18"/>
                    </a:lnTo>
                    <a:lnTo>
                      <a:pt x="6" y="21"/>
                    </a:lnTo>
                    <a:lnTo>
                      <a:pt x="8" y="14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25624" name="Freeform 21"/>
              <p:cNvSpPr>
                <a:spLocks noChangeAspect="1"/>
              </p:cNvSpPr>
              <p:nvPr/>
            </p:nvSpPr>
            <p:spPr bwMode="auto">
              <a:xfrm>
                <a:off x="2445" y="2257"/>
                <a:ext cx="48" cy="40"/>
              </a:xfrm>
              <a:custGeom>
                <a:avLst/>
                <a:gdLst>
                  <a:gd name="T0" fmla="*/ 3 w 24"/>
                  <a:gd name="T1" fmla="*/ 0 h 20"/>
                  <a:gd name="T2" fmla="*/ 0 w 24"/>
                  <a:gd name="T3" fmla="*/ 8 h 20"/>
                  <a:gd name="T4" fmla="*/ 19 w 24"/>
                  <a:gd name="T5" fmla="*/ 20 h 20"/>
                  <a:gd name="T6" fmla="*/ 24 w 24"/>
                  <a:gd name="T7" fmla="*/ 12 h 20"/>
                  <a:gd name="T8" fmla="*/ 5 w 24"/>
                  <a:gd name="T9" fmla="*/ 0 h 20"/>
                  <a:gd name="T10" fmla="*/ 3 w 24"/>
                  <a:gd name="T11" fmla="*/ 10 h 20"/>
                  <a:gd name="T12" fmla="*/ 3 w 24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0"/>
                  <a:gd name="T23" fmla="*/ 24 w 2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0">
                    <a:moveTo>
                      <a:pt x="3" y="0"/>
                    </a:moveTo>
                    <a:lnTo>
                      <a:pt x="0" y="8"/>
                    </a:lnTo>
                    <a:lnTo>
                      <a:pt x="19" y="20"/>
                    </a:lnTo>
                    <a:lnTo>
                      <a:pt x="24" y="12"/>
                    </a:lnTo>
                    <a:lnTo>
                      <a:pt x="5" y="0"/>
                    </a:lnTo>
                    <a:lnTo>
                      <a:pt x="3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271382" name="Rectangle 22"/>
          <p:cNvSpPr>
            <a:spLocks noGrp="1" noRot="1" noChangeArrowheads="1"/>
          </p:cNvSpPr>
          <p:nvPr>
            <p:ph type="title"/>
          </p:nvPr>
        </p:nvSpPr>
        <p:spPr>
          <a:xfrm>
            <a:off x="0" y="115888"/>
            <a:ext cx="9144000" cy="1519237"/>
          </a:xfrm>
        </p:spPr>
        <p:txBody>
          <a:bodyPr/>
          <a:lstStyle/>
          <a:p>
            <a:pPr>
              <a:defRPr/>
            </a:pP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Conexión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Postensada con </a:t>
            </a:r>
            <a:r>
              <a:rPr lang="es-ES" sz="3000" smtClean="0">
                <a:solidFill>
                  <a:srgbClr val="FFFF00"/>
                </a:solidFill>
                <a:latin typeface="Arial" charset="0"/>
              </a:rPr>
              <a:t>Elementos de Fricción</a:t>
            </a:r>
            <a:r>
              <a:rPr lang="en-US" sz="3000" smtClean="0">
                <a:solidFill>
                  <a:srgbClr val="FFFF00"/>
                </a:solidFill>
                <a:latin typeface="Arial" charset="0"/>
              </a:rPr>
              <a:t> (CPEF)</a:t>
            </a:r>
            <a:br>
              <a:rPr lang="en-US" sz="3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Comportamiento</a:t>
            </a:r>
          </a:p>
        </p:txBody>
      </p:sp>
      <p:sp>
        <p:nvSpPr>
          <p:cNvPr id="25604" name="Line 24"/>
          <p:cNvSpPr>
            <a:spLocks noChangeShapeType="1"/>
          </p:cNvSpPr>
          <p:nvPr/>
        </p:nvSpPr>
        <p:spPr bwMode="auto">
          <a:xfrm>
            <a:off x="5476875" y="4430713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5605" name="Line 25"/>
          <p:cNvSpPr>
            <a:spLocks noChangeShapeType="1"/>
          </p:cNvSpPr>
          <p:nvPr/>
        </p:nvSpPr>
        <p:spPr bwMode="auto">
          <a:xfrm flipV="1">
            <a:off x="6754813" y="2797175"/>
            <a:ext cx="0" cy="3084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5606" name="Rectangle 26"/>
          <p:cNvSpPr>
            <a:spLocks noChangeArrowheads="1"/>
          </p:cNvSpPr>
          <p:nvPr/>
        </p:nvSpPr>
        <p:spPr bwMode="auto">
          <a:xfrm>
            <a:off x="6262688" y="2563813"/>
            <a:ext cx="43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</a:rPr>
              <a:t>M</a:t>
            </a:r>
          </a:p>
        </p:txBody>
      </p:sp>
      <p:sp>
        <p:nvSpPr>
          <p:cNvPr id="25607" name="Rectangle 27"/>
          <p:cNvSpPr>
            <a:spLocks noChangeArrowheads="1"/>
          </p:cNvSpPr>
          <p:nvPr/>
        </p:nvSpPr>
        <p:spPr bwMode="auto">
          <a:xfrm>
            <a:off x="6773863" y="3659188"/>
            <a:ext cx="20907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000" b="1"/>
              <a:t>Descompresión</a:t>
            </a:r>
          </a:p>
        </p:txBody>
      </p:sp>
      <p:sp>
        <p:nvSpPr>
          <p:cNvPr id="25608" name="Rectangle 28"/>
          <p:cNvSpPr>
            <a:spLocks noChangeArrowheads="1"/>
          </p:cNvSpPr>
          <p:nvPr/>
        </p:nvSpPr>
        <p:spPr bwMode="auto">
          <a:xfrm>
            <a:off x="8355013" y="4252913"/>
            <a:ext cx="422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2400" b="1" baseline="-25000">
                <a:solidFill>
                  <a:srgbClr val="FFFF00"/>
                </a:solidFill>
              </a:rPr>
              <a:t>r</a:t>
            </a:r>
          </a:p>
        </p:txBody>
      </p:sp>
      <p:sp>
        <p:nvSpPr>
          <p:cNvPr id="25609" name="Oval 29"/>
          <p:cNvSpPr>
            <a:spLocks noChangeArrowheads="1"/>
          </p:cNvSpPr>
          <p:nvPr/>
        </p:nvSpPr>
        <p:spPr bwMode="auto">
          <a:xfrm>
            <a:off x="6713538" y="3814763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5610" name="Oval 30"/>
          <p:cNvSpPr>
            <a:spLocks noChangeArrowheads="1"/>
          </p:cNvSpPr>
          <p:nvPr/>
        </p:nvSpPr>
        <p:spPr bwMode="auto">
          <a:xfrm>
            <a:off x="6716713" y="3548063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5611" name="Oval 31"/>
          <p:cNvSpPr>
            <a:spLocks noChangeArrowheads="1"/>
          </p:cNvSpPr>
          <p:nvPr/>
        </p:nvSpPr>
        <p:spPr bwMode="auto">
          <a:xfrm>
            <a:off x="6708775" y="4386263"/>
            <a:ext cx="92075" cy="920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5612" name="Oval 32"/>
          <p:cNvSpPr>
            <a:spLocks noChangeArrowheads="1"/>
          </p:cNvSpPr>
          <p:nvPr/>
        </p:nvSpPr>
        <p:spPr bwMode="auto">
          <a:xfrm flipH="1" flipV="1">
            <a:off x="6713538" y="4398963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5613" name="Rectangle 33"/>
          <p:cNvSpPr>
            <a:spLocks noChangeArrowheads="1"/>
          </p:cNvSpPr>
          <p:nvPr/>
        </p:nvSpPr>
        <p:spPr bwMode="auto">
          <a:xfrm>
            <a:off x="5767388" y="3141663"/>
            <a:ext cx="19462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000" b="1"/>
              <a:t>Rot. </a:t>
            </a:r>
            <a:r>
              <a:rPr lang="es-ES" sz="2000" b="1"/>
              <a:t>inminente</a:t>
            </a:r>
          </a:p>
        </p:txBody>
      </p:sp>
      <p:sp>
        <p:nvSpPr>
          <p:cNvPr id="25614" name="Line 34"/>
          <p:cNvSpPr>
            <a:spLocks noChangeShapeType="1"/>
          </p:cNvSpPr>
          <p:nvPr/>
        </p:nvSpPr>
        <p:spPr bwMode="auto">
          <a:xfrm flipH="1">
            <a:off x="6751638" y="3614738"/>
            <a:ext cx="11112" cy="822325"/>
          </a:xfrm>
          <a:prstGeom prst="line">
            <a:avLst/>
          </a:prstGeom>
          <a:noFill/>
          <a:ln w="3810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25615" name="AutoShape 35"/>
          <p:cNvSpPr>
            <a:spLocks noChangeArrowheads="1"/>
          </p:cNvSpPr>
          <p:nvPr/>
        </p:nvSpPr>
        <p:spPr bwMode="auto">
          <a:xfrm rot="-95679">
            <a:off x="6719888" y="4059238"/>
            <a:ext cx="76200" cy="146050"/>
          </a:xfrm>
          <a:prstGeom prst="triangle">
            <a:avLst>
              <a:gd name="adj" fmla="val 50000"/>
            </a:avLst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/>
          <p:cNvGrpSpPr>
            <a:grpSpLocks/>
          </p:cNvGrpSpPr>
          <p:nvPr/>
        </p:nvGrpSpPr>
        <p:grpSpPr bwMode="auto">
          <a:xfrm>
            <a:off x="858838" y="1701800"/>
            <a:ext cx="4786312" cy="4700588"/>
            <a:chOff x="541" y="1072"/>
            <a:chExt cx="3015" cy="2961"/>
          </a:xfrm>
        </p:grpSpPr>
        <p:sp>
          <p:nvSpPr>
            <p:cNvPr id="26648" name="Line 3"/>
            <p:cNvSpPr>
              <a:spLocks noChangeShapeType="1"/>
            </p:cNvSpPr>
            <p:nvPr/>
          </p:nvSpPr>
          <p:spPr bwMode="auto">
            <a:xfrm flipH="1">
              <a:off x="1475" y="2106"/>
              <a:ext cx="17" cy="29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6649" name="Line 4"/>
            <p:cNvSpPr>
              <a:spLocks noChangeShapeType="1"/>
            </p:cNvSpPr>
            <p:nvPr/>
          </p:nvSpPr>
          <p:spPr bwMode="auto">
            <a:xfrm flipV="1">
              <a:off x="1435" y="3125"/>
              <a:ext cx="20" cy="299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6650" name="Line 5"/>
            <p:cNvSpPr>
              <a:spLocks noChangeShapeType="1"/>
            </p:cNvSpPr>
            <p:nvPr/>
          </p:nvSpPr>
          <p:spPr bwMode="auto">
            <a:xfrm flipV="1">
              <a:off x="1464" y="3523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51" name="Rectangle 6"/>
            <p:cNvSpPr>
              <a:spLocks noChangeArrowheads="1"/>
            </p:cNvSpPr>
            <p:nvPr/>
          </p:nvSpPr>
          <p:spPr bwMode="auto">
            <a:xfrm flipV="1">
              <a:off x="1508" y="3689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2" name="Rectangle 7"/>
            <p:cNvSpPr>
              <a:spLocks noChangeArrowheads="1"/>
            </p:cNvSpPr>
            <p:nvPr/>
          </p:nvSpPr>
          <p:spPr bwMode="auto">
            <a:xfrm flipV="1">
              <a:off x="1508" y="3743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3" name="Rectangle 8"/>
            <p:cNvSpPr>
              <a:spLocks noChangeArrowheads="1"/>
            </p:cNvSpPr>
            <p:nvPr/>
          </p:nvSpPr>
          <p:spPr bwMode="auto">
            <a:xfrm flipV="1">
              <a:off x="1279" y="3669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4" name="Rectangle 9"/>
            <p:cNvSpPr>
              <a:spLocks noChangeArrowheads="1"/>
            </p:cNvSpPr>
            <p:nvPr/>
          </p:nvSpPr>
          <p:spPr bwMode="auto">
            <a:xfrm flipV="1">
              <a:off x="1508" y="3676"/>
              <a:ext cx="0" cy="8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5" name="Rectangle 10"/>
            <p:cNvSpPr>
              <a:spLocks noChangeArrowheads="1"/>
            </p:cNvSpPr>
            <p:nvPr/>
          </p:nvSpPr>
          <p:spPr bwMode="auto">
            <a:xfrm flipV="1">
              <a:off x="1232" y="3684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6" name="Rectangle 11"/>
            <p:cNvSpPr>
              <a:spLocks noChangeArrowheads="1"/>
            </p:cNvSpPr>
            <p:nvPr/>
          </p:nvSpPr>
          <p:spPr bwMode="auto">
            <a:xfrm flipV="1">
              <a:off x="1279" y="3669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7" name="Rectangle 12"/>
            <p:cNvSpPr>
              <a:spLocks noChangeArrowheads="1"/>
            </p:cNvSpPr>
            <p:nvPr/>
          </p:nvSpPr>
          <p:spPr bwMode="auto">
            <a:xfrm flipV="1">
              <a:off x="1461" y="3676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8" name="Rectangle 13"/>
            <p:cNvSpPr>
              <a:spLocks noChangeArrowheads="1"/>
            </p:cNvSpPr>
            <p:nvPr/>
          </p:nvSpPr>
          <p:spPr bwMode="auto">
            <a:xfrm flipV="1">
              <a:off x="1232" y="3684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59" name="Rectangle 14"/>
            <p:cNvSpPr>
              <a:spLocks noChangeArrowheads="1"/>
            </p:cNvSpPr>
            <p:nvPr/>
          </p:nvSpPr>
          <p:spPr bwMode="auto">
            <a:xfrm flipV="1">
              <a:off x="1461" y="3715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0" name="Rectangle 15"/>
            <p:cNvSpPr>
              <a:spLocks noChangeArrowheads="1"/>
            </p:cNvSpPr>
            <p:nvPr/>
          </p:nvSpPr>
          <p:spPr bwMode="auto">
            <a:xfrm flipV="1">
              <a:off x="1232" y="3720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1" name="Rectangle 16"/>
            <p:cNvSpPr>
              <a:spLocks noChangeArrowheads="1"/>
            </p:cNvSpPr>
            <p:nvPr/>
          </p:nvSpPr>
          <p:spPr bwMode="auto">
            <a:xfrm flipV="1">
              <a:off x="1461" y="3755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2" name="Rectangle 17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3" name="Rectangle 18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4" name="Rectangle 19"/>
            <p:cNvSpPr>
              <a:spLocks noChangeArrowheads="1"/>
            </p:cNvSpPr>
            <p:nvPr/>
          </p:nvSpPr>
          <p:spPr bwMode="auto">
            <a:xfrm flipV="1">
              <a:off x="1279" y="37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65" name="Line 20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66" name="Line 21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67" name="Line 22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68" name="Line 23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69" name="Line 24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0" name="Line 25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1" name="Line 26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2" name="Line 27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3" name="Line 28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4" name="Line 29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5" name="Line 30"/>
            <p:cNvSpPr>
              <a:spLocks noChangeShapeType="1"/>
            </p:cNvSpPr>
            <p:nvPr/>
          </p:nvSpPr>
          <p:spPr bwMode="auto">
            <a:xfrm flipH="1" flipV="1">
              <a:off x="1279" y="3670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6" name="Line 31"/>
            <p:cNvSpPr>
              <a:spLocks noChangeShapeType="1"/>
            </p:cNvSpPr>
            <p:nvPr/>
          </p:nvSpPr>
          <p:spPr bwMode="auto">
            <a:xfrm flipH="1" flipV="1">
              <a:off x="1279" y="366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7" name="Line 32"/>
            <p:cNvSpPr>
              <a:spLocks noChangeShapeType="1"/>
            </p:cNvSpPr>
            <p:nvPr/>
          </p:nvSpPr>
          <p:spPr bwMode="auto">
            <a:xfrm flipV="1">
              <a:off x="1279" y="3669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8" name="Line 33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79" name="Line 34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0" name="Line 35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1" name="Line 36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2" name="Line 37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3" name="Line 38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4" name="Line 39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5" name="Line 40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6" name="Line 41"/>
            <p:cNvSpPr>
              <a:spLocks noChangeShapeType="1"/>
            </p:cNvSpPr>
            <p:nvPr/>
          </p:nvSpPr>
          <p:spPr bwMode="auto">
            <a:xfrm>
              <a:off x="1507" y="3755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7" name="Line 42"/>
            <p:cNvSpPr>
              <a:spLocks noChangeShapeType="1"/>
            </p:cNvSpPr>
            <p:nvPr/>
          </p:nvSpPr>
          <p:spPr bwMode="auto">
            <a:xfrm>
              <a:off x="1232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8" name="Line 43"/>
            <p:cNvSpPr>
              <a:spLocks noChangeShapeType="1"/>
            </p:cNvSpPr>
            <p:nvPr/>
          </p:nvSpPr>
          <p:spPr bwMode="auto">
            <a:xfrm>
              <a:off x="1279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89" name="Line 44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0" name="Line 45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1" name="Line 46"/>
            <p:cNvSpPr>
              <a:spLocks noChangeShapeType="1"/>
            </p:cNvSpPr>
            <p:nvPr/>
          </p:nvSpPr>
          <p:spPr bwMode="auto">
            <a:xfrm flipV="1">
              <a:off x="1512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2" name="Line 47"/>
            <p:cNvSpPr>
              <a:spLocks noChangeShapeType="1"/>
            </p:cNvSpPr>
            <p:nvPr/>
          </p:nvSpPr>
          <p:spPr bwMode="auto">
            <a:xfrm flipV="1">
              <a:off x="1520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3" name="Line 48"/>
            <p:cNvSpPr>
              <a:spLocks noChangeShapeType="1"/>
            </p:cNvSpPr>
            <p:nvPr/>
          </p:nvSpPr>
          <p:spPr bwMode="auto">
            <a:xfrm flipV="1">
              <a:off x="1526" y="3689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4" name="Line 49"/>
            <p:cNvSpPr>
              <a:spLocks noChangeShapeType="1"/>
            </p:cNvSpPr>
            <p:nvPr/>
          </p:nvSpPr>
          <p:spPr bwMode="auto">
            <a:xfrm flipV="1">
              <a:off x="1531" y="3689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5" name="Rectangle 50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96" name="Rectangle 51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697" name="Line 52"/>
            <p:cNvSpPr>
              <a:spLocks noChangeShapeType="1"/>
            </p:cNvSpPr>
            <p:nvPr/>
          </p:nvSpPr>
          <p:spPr bwMode="auto">
            <a:xfrm>
              <a:off x="1425" y="3529"/>
              <a:ext cx="538" cy="15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8" name="Line 53"/>
            <p:cNvSpPr>
              <a:spLocks noChangeShapeType="1"/>
            </p:cNvSpPr>
            <p:nvPr/>
          </p:nvSpPr>
          <p:spPr bwMode="auto">
            <a:xfrm flipH="1">
              <a:off x="1405" y="3205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699" name="Rectangle 54"/>
            <p:cNvSpPr>
              <a:spLocks noChangeArrowheads="1"/>
            </p:cNvSpPr>
            <p:nvPr/>
          </p:nvSpPr>
          <p:spPr bwMode="auto">
            <a:xfrm flipV="1">
              <a:off x="1509" y="3280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0" name="Rectangle 55"/>
            <p:cNvSpPr>
              <a:spLocks noChangeArrowheads="1"/>
            </p:cNvSpPr>
            <p:nvPr/>
          </p:nvSpPr>
          <p:spPr bwMode="auto">
            <a:xfrm flipV="1">
              <a:off x="1509" y="3334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1" name="Rectangle 56"/>
            <p:cNvSpPr>
              <a:spLocks noChangeArrowheads="1"/>
            </p:cNvSpPr>
            <p:nvPr/>
          </p:nvSpPr>
          <p:spPr bwMode="auto">
            <a:xfrm flipV="1">
              <a:off x="1295" y="3260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2" name="Rectangle 57"/>
            <p:cNvSpPr>
              <a:spLocks noChangeArrowheads="1"/>
            </p:cNvSpPr>
            <p:nvPr/>
          </p:nvSpPr>
          <p:spPr bwMode="auto">
            <a:xfrm flipV="1">
              <a:off x="1509" y="3268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3" name="Rectangle 58"/>
            <p:cNvSpPr>
              <a:spLocks noChangeArrowheads="1"/>
            </p:cNvSpPr>
            <p:nvPr/>
          </p:nvSpPr>
          <p:spPr bwMode="auto">
            <a:xfrm flipV="1">
              <a:off x="1248" y="3275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4" name="Rectangle 59"/>
            <p:cNvSpPr>
              <a:spLocks noChangeArrowheads="1"/>
            </p:cNvSpPr>
            <p:nvPr/>
          </p:nvSpPr>
          <p:spPr bwMode="auto">
            <a:xfrm flipV="1">
              <a:off x="1295" y="326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5" name="Rectangle 60"/>
            <p:cNvSpPr>
              <a:spLocks noChangeArrowheads="1"/>
            </p:cNvSpPr>
            <p:nvPr/>
          </p:nvSpPr>
          <p:spPr bwMode="auto">
            <a:xfrm flipV="1">
              <a:off x="1462" y="32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6" name="Rectangle 61"/>
            <p:cNvSpPr>
              <a:spLocks noChangeArrowheads="1"/>
            </p:cNvSpPr>
            <p:nvPr/>
          </p:nvSpPr>
          <p:spPr bwMode="auto">
            <a:xfrm flipV="1">
              <a:off x="1248" y="3275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7" name="Rectangle 62"/>
            <p:cNvSpPr>
              <a:spLocks noChangeArrowheads="1"/>
            </p:cNvSpPr>
            <p:nvPr/>
          </p:nvSpPr>
          <p:spPr bwMode="auto">
            <a:xfrm flipV="1">
              <a:off x="1462" y="330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8" name="Rectangle 63"/>
            <p:cNvSpPr>
              <a:spLocks noChangeArrowheads="1"/>
            </p:cNvSpPr>
            <p:nvPr/>
          </p:nvSpPr>
          <p:spPr bwMode="auto">
            <a:xfrm flipV="1">
              <a:off x="1248" y="331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09" name="Rectangle 64"/>
            <p:cNvSpPr>
              <a:spLocks noChangeArrowheads="1"/>
            </p:cNvSpPr>
            <p:nvPr/>
          </p:nvSpPr>
          <p:spPr bwMode="auto">
            <a:xfrm flipV="1">
              <a:off x="1462" y="3346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10" name="Rectangle 65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11" name="Rectangle 66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12" name="Rectangle 67"/>
            <p:cNvSpPr>
              <a:spLocks noChangeArrowheads="1"/>
            </p:cNvSpPr>
            <p:nvPr/>
          </p:nvSpPr>
          <p:spPr bwMode="auto">
            <a:xfrm flipV="1">
              <a:off x="1295" y="33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13" name="Line 68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4" name="Line 69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5" name="Line 70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6" name="Line 71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7" name="Line 72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8" name="Line 73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19" name="Line 74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0" name="Line 75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1" name="Line 76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2" name="Line 77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3" name="Line 78"/>
            <p:cNvSpPr>
              <a:spLocks noChangeShapeType="1"/>
            </p:cNvSpPr>
            <p:nvPr/>
          </p:nvSpPr>
          <p:spPr bwMode="auto">
            <a:xfrm flipH="1" flipV="1">
              <a:off x="1295" y="326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4" name="Line 79"/>
            <p:cNvSpPr>
              <a:spLocks noChangeShapeType="1"/>
            </p:cNvSpPr>
            <p:nvPr/>
          </p:nvSpPr>
          <p:spPr bwMode="auto">
            <a:xfrm flipH="1" flipV="1">
              <a:off x="1295" y="3257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5" name="Line 80"/>
            <p:cNvSpPr>
              <a:spLocks noChangeShapeType="1"/>
            </p:cNvSpPr>
            <p:nvPr/>
          </p:nvSpPr>
          <p:spPr bwMode="auto">
            <a:xfrm flipV="1">
              <a:off x="1295" y="3260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6" name="Line 81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7" name="Line 82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8" name="Line 83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29" name="Line 84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0" name="Line 85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1" name="Line 86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2" name="Line 87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3" name="Line 88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4" name="Line 89"/>
            <p:cNvSpPr>
              <a:spLocks noChangeShapeType="1"/>
            </p:cNvSpPr>
            <p:nvPr/>
          </p:nvSpPr>
          <p:spPr bwMode="auto">
            <a:xfrm>
              <a:off x="1508" y="3346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5" name="Line 90"/>
            <p:cNvSpPr>
              <a:spLocks noChangeShapeType="1"/>
            </p:cNvSpPr>
            <p:nvPr/>
          </p:nvSpPr>
          <p:spPr bwMode="auto">
            <a:xfrm>
              <a:off x="1248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6" name="Line 91"/>
            <p:cNvSpPr>
              <a:spLocks noChangeShapeType="1"/>
            </p:cNvSpPr>
            <p:nvPr/>
          </p:nvSpPr>
          <p:spPr bwMode="auto">
            <a:xfrm>
              <a:off x="1295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7" name="Line 92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8" name="Line 93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39" name="Line 94"/>
            <p:cNvSpPr>
              <a:spLocks noChangeShapeType="1"/>
            </p:cNvSpPr>
            <p:nvPr/>
          </p:nvSpPr>
          <p:spPr bwMode="auto">
            <a:xfrm flipV="1">
              <a:off x="1513" y="3280"/>
              <a:ext cx="3" cy="5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40" name="Rectangle 95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41" name="Rectangle 96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42" name="Line 97"/>
            <p:cNvSpPr>
              <a:spLocks noChangeShapeType="1"/>
            </p:cNvSpPr>
            <p:nvPr/>
          </p:nvSpPr>
          <p:spPr bwMode="auto">
            <a:xfrm flipV="1">
              <a:off x="841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43" name="Freeform 98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44" name="Freeform 99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45" name="Freeform 100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46" name="Line 101"/>
            <p:cNvSpPr>
              <a:spLocks noChangeShapeType="1"/>
            </p:cNvSpPr>
            <p:nvPr/>
          </p:nvSpPr>
          <p:spPr bwMode="auto">
            <a:xfrm>
              <a:off x="902" y="3920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47" name="Line 102"/>
            <p:cNvSpPr>
              <a:spLocks noChangeShapeType="1"/>
            </p:cNvSpPr>
            <p:nvPr/>
          </p:nvSpPr>
          <p:spPr bwMode="auto">
            <a:xfrm>
              <a:off x="835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48" name="Line 103"/>
            <p:cNvSpPr>
              <a:spLocks noChangeShapeType="1"/>
            </p:cNvSpPr>
            <p:nvPr/>
          </p:nvSpPr>
          <p:spPr bwMode="auto">
            <a:xfrm flipV="1">
              <a:off x="841" y="3925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49" name="Line 104"/>
            <p:cNvSpPr>
              <a:spLocks noChangeShapeType="1"/>
            </p:cNvSpPr>
            <p:nvPr/>
          </p:nvSpPr>
          <p:spPr bwMode="auto">
            <a:xfrm flipV="1">
              <a:off x="835" y="3920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50" name="Rectangle 105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1" name="Rectangle 106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2" name="Line 107"/>
            <p:cNvSpPr>
              <a:spLocks noChangeShapeType="1"/>
            </p:cNvSpPr>
            <p:nvPr/>
          </p:nvSpPr>
          <p:spPr bwMode="auto">
            <a:xfrm>
              <a:off x="908" y="3925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53" name="Line 108"/>
            <p:cNvSpPr>
              <a:spLocks noChangeShapeType="1"/>
            </p:cNvSpPr>
            <p:nvPr/>
          </p:nvSpPr>
          <p:spPr bwMode="auto">
            <a:xfrm>
              <a:off x="902" y="3925"/>
              <a:ext cx="1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54" name="Line 109"/>
            <p:cNvSpPr>
              <a:spLocks noChangeShapeType="1"/>
            </p:cNvSpPr>
            <p:nvPr/>
          </p:nvSpPr>
          <p:spPr bwMode="auto">
            <a:xfrm flipH="1">
              <a:off x="902" y="3925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55" name="Rectangle 110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6" name="Rectangle 111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7" name="Freeform 112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8" name="Freeform 113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59" name="Freeform 114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60" name="Line 115"/>
            <p:cNvSpPr>
              <a:spLocks noChangeShapeType="1"/>
            </p:cNvSpPr>
            <p:nvPr/>
          </p:nvSpPr>
          <p:spPr bwMode="auto">
            <a:xfrm flipH="1">
              <a:off x="966" y="3979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1" name="Line 116"/>
            <p:cNvSpPr>
              <a:spLocks noChangeShapeType="1"/>
            </p:cNvSpPr>
            <p:nvPr/>
          </p:nvSpPr>
          <p:spPr bwMode="auto">
            <a:xfrm flipH="1">
              <a:off x="966" y="3974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2" name="Line 117"/>
            <p:cNvSpPr>
              <a:spLocks noChangeShapeType="1"/>
            </p:cNvSpPr>
            <p:nvPr/>
          </p:nvSpPr>
          <p:spPr bwMode="auto">
            <a:xfrm flipV="1">
              <a:off x="966" y="3974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3" name="Line 118"/>
            <p:cNvSpPr>
              <a:spLocks noChangeShapeType="1"/>
            </p:cNvSpPr>
            <p:nvPr/>
          </p:nvSpPr>
          <p:spPr bwMode="auto">
            <a:xfrm flipV="1">
              <a:off x="902" y="3974"/>
              <a:ext cx="64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4" name="Line 119"/>
            <p:cNvSpPr>
              <a:spLocks noChangeShapeType="1"/>
            </p:cNvSpPr>
            <p:nvPr/>
          </p:nvSpPr>
          <p:spPr bwMode="auto">
            <a:xfrm flipV="1">
              <a:off x="908" y="3979"/>
              <a:ext cx="65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5" name="Line 120"/>
            <p:cNvSpPr>
              <a:spLocks noChangeShapeType="1"/>
            </p:cNvSpPr>
            <p:nvPr/>
          </p:nvSpPr>
          <p:spPr bwMode="auto">
            <a:xfrm>
              <a:off x="966" y="3974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6" name="Line 121"/>
            <p:cNvSpPr>
              <a:spLocks noChangeShapeType="1"/>
            </p:cNvSpPr>
            <p:nvPr/>
          </p:nvSpPr>
          <p:spPr bwMode="auto">
            <a:xfrm flipH="1">
              <a:off x="684" y="1591"/>
              <a:ext cx="157" cy="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7" name="Line 122"/>
            <p:cNvSpPr>
              <a:spLocks noChangeShapeType="1"/>
            </p:cNvSpPr>
            <p:nvPr/>
          </p:nvSpPr>
          <p:spPr bwMode="auto">
            <a:xfrm flipV="1">
              <a:off x="841" y="1591"/>
              <a:ext cx="6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68" name="Rectangle 123"/>
            <p:cNvSpPr>
              <a:spLocks noChangeArrowheads="1"/>
            </p:cNvSpPr>
            <p:nvPr/>
          </p:nvSpPr>
          <p:spPr bwMode="auto">
            <a:xfrm>
              <a:off x="1382" y="1598"/>
              <a:ext cx="7" cy="236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69" name="Freeform 124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0" name="Freeform 125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1" name="Freeform 126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2" name="Rectangle 127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3" name="Rectangle 128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4" name="Freeform 129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5" name="Freeform 130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6" name="Freeform 131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7" name="Rectangle 132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8" name="Rectangle 133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79" name="Line 134"/>
            <p:cNvSpPr>
              <a:spLocks noChangeShapeType="1"/>
            </p:cNvSpPr>
            <p:nvPr/>
          </p:nvSpPr>
          <p:spPr bwMode="auto">
            <a:xfrm flipV="1">
              <a:off x="835" y="1538"/>
              <a:ext cx="67" cy="5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0" name="Line 135"/>
            <p:cNvSpPr>
              <a:spLocks noChangeShapeType="1"/>
            </p:cNvSpPr>
            <p:nvPr/>
          </p:nvSpPr>
          <p:spPr bwMode="auto">
            <a:xfrm flipV="1">
              <a:off x="841" y="1544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1" name="Line 136"/>
            <p:cNvSpPr>
              <a:spLocks noChangeShapeType="1"/>
            </p:cNvSpPr>
            <p:nvPr/>
          </p:nvSpPr>
          <p:spPr bwMode="auto">
            <a:xfrm>
              <a:off x="835" y="1593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2" name="Line 137"/>
            <p:cNvSpPr>
              <a:spLocks noChangeShapeType="1"/>
            </p:cNvSpPr>
            <p:nvPr/>
          </p:nvSpPr>
          <p:spPr bwMode="auto">
            <a:xfrm>
              <a:off x="902" y="1538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3" name="Line 138"/>
            <p:cNvSpPr>
              <a:spLocks noChangeShapeType="1"/>
            </p:cNvSpPr>
            <p:nvPr/>
          </p:nvSpPr>
          <p:spPr bwMode="auto">
            <a:xfrm flipH="1">
              <a:off x="966" y="1598"/>
              <a:ext cx="448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4" name="Line 139"/>
            <p:cNvSpPr>
              <a:spLocks noChangeShapeType="1"/>
            </p:cNvSpPr>
            <p:nvPr/>
          </p:nvSpPr>
          <p:spPr bwMode="auto">
            <a:xfrm flipH="1">
              <a:off x="966" y="1591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5" name="Line 140"/>
            <p:cNvSpPr>
              <a:spLocks noChangeShapeType="1"/>
            </p:cNvSpPr>
            <p:nvPr/>
          </p:nvSpPr>
          <p:spPr bwMode="auto">
            <a:xfrm flipV="1">
              <a:off x="966" y="1591"/>
              <a:ext cx="1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6" name="Line 141"/>
            <p:cNvSpPr>
              <a:spLocks noChangeShapeType="1"/>
            </p:cNvSpPr>
            <p:nvPr/>
          </p:nvSpPr>
          <p:spPr bwMode="auto">
            <a:xfrm flipV="1">
              <a:off x="902" y="1593"/>
              <a:ext cx="64" cy="50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7" name="Line 142"/>
            <p:cNvSpPr>
              <a:spLocks noChangeShapeType="1"/>
            </p:cNvSpPr>
            <p:nvPr/>
          </p:nvSpPr>
          <p:spPr bwMode="auto">
            <a:xfrm flipV="1">
              <a:off x="908" y="1598"/>
              <a:ext cx="65" cy="5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8" name="Line 143"/>
            <p:cNvSpPr>
              <a:spLocks noChangeShapeType="1"/>
            </p:cNvSpPr>
            <p:nvPr/>
          </p:nvSpPr>
          <p:spPr bwMode="auto">
            <a:xfrm>
              <a:off x="902" y="1643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89" name="Line 144"/>
            <p:cNvSpPr>
              <a:spLocks noChangeShapeType="1"/>
            </p:cNvSpPr>
            <p:nvPr/>
          </p:nvSpPr>
          <p:spPr bwMode="auto">
            <a:xfrm>
              <a:off x="966" y="1593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0" name="Line 145"/>
            <p:cNvSpPr>
              <a:spLocks noChangeShapeType="1"/>
            </p:cNvSpPr>
            <p:nvPr/>
          </p:nvSpPr>
          <p:spPr bwMode="auto">
            <a:xfrm>
              <a:off x="908" y="1538"/>
              <a:ext cx="3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1" name="Line 146"/>
            <p:cNvSpPr>
              <a:spLocks noChangeShapeType="1"/>
            </p:cNvSpPr>
            <p:nvPr/>
          </p:nvSpPr>
          <p:spPr bwMode="auto">
            <a:xfrm>
              <a:off x="902" y="1538"/>
              <a:ext cx="1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2" name="Line 147"/>
            <p:cNvSpPr>
              <a:spLocks noChangeShapeType="1"/>
            </p:cNvSpPr>
            <p:nvPr/>
          </p:nvSpPr>
          <p:spPr bwMode="auto">
            <a:xfrm flipH="1">
              <a:off x="902" y="1538"/>
              <a:ext cx="6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3" name="Line 148"/>
            <p:cNvSpPr>
              <a:spLocks noChangeShapeType="1"/>
            </p:cNvSpPr>
            <p:nvPr/>
          </p:nvSpPr>
          <p:spPr bwMode="auto">
            <a:xfrm flipH="1">
              <a:off x="902" y="1649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4" name="Line 149"/>
            <p:cNvSpPr>
              <a:spLocks noChangeShapeType="1"/>
            </p:cNvSpPr>
            <p:nvPr/>
          </p:nvSpPr>
          <p:spPr bwMode="auto">
            <a:xfrm>
              <a:off x="1405" y="3175"/>
              <a:ext cx="9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5" name="Rectangle 150"/>
            <p:cNvSpPr>
              <a:spLocks noChangeArrowheads="1"/>
            </p:cNvSpPr>
            <p:nvPr/>
          </p:nvSpPr>
          <p:spPr bwMode="auto">
            <a:xfrm>
              <a:off x="1307" y="1598"/>
              <a:ext cx="8" cy="238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796" name="Line 151"/>
            <p:cNvSpPr>
              <a:spLocks noChangeShapeType="1"/>
            </p:cNvSpPr>
            <p:nvPr/>
          </p:nvSpPr>
          <p:spPr bwMode="auto">
            <a:xfrm flipH="1">
              <a:off x="684" y="2159"/>
              <a:ext cx="627" cy="0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7" name="Line 152"/>
            <p:cNvSpPr>
              <a:spLocks noChangeShapeType="1"/>
            </p:cNvSpPr>
            <p:nvPr/>
          </p:nvSpPr>
          <p:spPr bwMode="auto">
            <a:xfrm flipH="1">
              <a:off x="684" y="2114"/>
              <a:ext cx="627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8" name="Line 153"/>
            <p:cNvSpPr>
              <a:spLocks noChangeShapeType="1"/>
            </p:cNvSpPr>
            <p:nvPr/>
          </p:nvSpPr>
          <p:spPr bwMode="auto">
            <a:xfrm flipH="1">
              <a:off x="691" y="3424"/>
              <a:ext cx="620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799" name="Line 154"/>
            <p:cNvSpPr>
              <a:spLocks noChangeShapeType="1"/>
            </p:cNvSpPr>
            <p:nvPr/>
          </p:nvSpPr>
          <p:spPr bwMode="auto">
            <a:xfrm flipH="1">
              <a:off x="684" y="3381"/>
              <a:ext cx="627" cy="11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00" name="Line 155"/>
            <p:cNvSpPr>
              <a:spLocks noChangeShapeType="1"/>
            </p:cNvSpPr>
            <p:nvPr/>
          </p:nvSpPr>
          <p:spPr bwMode="auto">
            <a:xfrm>
              <a:off x="1461" y="2016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01" name="Rectangle 156"/>
            <p:cNvSpPr>
              <a:spLocks noChangeArrowheads="1"/>
            </p:cNvSpPr>
            <p:nvPr/>
          </p:nvSpPr>
          <p:spPr bwMode="auto">
            <a:xfrm>
              <a:off x="1506" y="1856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2" name="Rectangle 157"/>
            <p:cNvSpPr>
              <a:spLocks noChangeArrowheads="1"/>
            </p:cNvSpPr>
            <p:nvPr/>
          </p:nvSpPr>
          <p:spPr bwMode="auto">
            <a:xfrm>
              <a:off x="1506" y="1802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3" name="Rectangle 158"/>
            <p:cNvSpPr>
              <a:spLocks noChangeArrowheads="1"/>
            </p:cNvSpPr>
            <p:nvPr/>
          </p:nvSpPr>
          <p:spPr bwMode="auto">
            <a:xfrm>
              <a:off x="1277" y="1767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4" name="Rectangle 159"/>
            <p:cNvSpPr>
              <a:spLocks noChangeArrowheads="1"/>
            </p:cNvSpPr>
            <p:nvPr/>
          </p:nvSpPr>
          <p:spPr bwMode="auto">
            <a:xfrm>
              <a:off x="1506" y="1782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5" name="Rectangle 160"/>
            <p:cNvSpPr>
              <a:spLocks noChangeArrowheads="1"/>
            </p:cNvSpPr>
            <p:nvPr/>
          </p:nvSpPr>
          <p:spPr bwMode="auto">
            <a:xfrm>
              <a:off x="1230" y="1777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6" name="Rectangle 161"/>
            <p:cNvSpPr>
              <a:spLocks noChangeArrowheads="1"/>
            </p:cNvSpPr>
            <p:nvPr/>
          </p:nvSpPr>
          <p:spPr bwMode="auto">
            <a:xfrm>
              <a:off x="1277" y="1871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7" name="Rectangle 162"/>
            <p:cNvSpPr>
              <a:spLocks noChangeArrowheads="1"/>
            </p:cNvSpPr>
            <p:nvPr/>
          </p:nvSpPr>
          <p:spPr bwMode="auto">
            <a:xfrm>
              <a:off x="1459" y="18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8" name="Rectangle 163"/>
            <p:cNvSpPr>
              <a:spLocks noChangeArrowheads="1"/>
            </p:cNvSpPr>
            <p:nvPr/>
          </p:nvSpPr>
          <p:spPr bwMode="auto">
            <a:xfrm>
              <a:off x="1230" y="1861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09" name="Rectangle 164"/>
            <p:cNvSpPr>
              <a:spLocks noChangeArrowheads="1"/>
            </p:cNvSpPr>
            <p:nvPr/>
          </p:nvSpPr>
          <p:spPr bwMode="auto">
            <a:xfrm>
              <a:off x="1459" y="1827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10" name="Rectangle 165"/>
            <p:cNvSpPr>
              <a:spLocks noChangeArrowheads="1"/>
            </p:cNvSpPr>
            <p:nvPr/>
          </p:nvSpPr>
          <p:spPr bwMode="auto">
            <a:xfrm>
              <a:off x="1230" y="1822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11" name="Rectangle 166"/>
            <p:cNvSpPr>
              <a:spLocks noChangeArrowheads="1"/>
            </p:cNvSpPr>
            <p:nvPr/>
          </p:nvSpPr>
          <p:spPr bwMode="auto">
            <a:xfrm>
              <a:off x="1459" y="1782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12" name="Rectangle 167"/>
            <p:cNvSpPr>
              <a:spLocks noChangeArrowheads="1"/>
            </p:cNvSpPr>
            <p:nvPr/>
          </p:nvSpPr>
          <p:spPr bwMode="auto">
            <a:xfrm>
              <a:off x="1230" y="1778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13" name="Rectangle 168"/>
            <p:cNvSpPr>
              <a:spLocks noChangeArrowheads="1"/>
            </p:cNvSpPr>
            <p:nvPr/>
          </p:nvSpPr>
          <p:spPr bwMode="auto">
            <a:xfrm>
              <a:off x="1277" y="17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14" name="Line 169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15" name="Line 170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16" name="Line 171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17" name="Line 172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18" name="Line 173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19" name="Line 174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0" name="Line 175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1" name="Line 176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2" name="Line 177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3" name="Line 178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4" name="Line 179"/>
            <p:cNvSpPr>
              <a:spLocks noChangeShapeType="1"/>
            </p:cNvSpPr>
            <p:nvPr/>
          </p:nvSpPr>
          <p:spPr bwMode="auto">
            <a:xfrm flipH="1">
              <a:off x="1277" y="1872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5" name="Line 180"/>
            <p:cNvSpPr>
              <a:spLocks noChangeShapeType="1"/>
            </p:cNvSpPr>
            <p:nvPr/>
          </p:nvSpPr>
          <p:spPr bwMode="auto">
            <a:xfrm flipH="1">
              <a:off x="1277" y="187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6" name="Line 181"/>
            <p:cNvSpPr>
              <a:spLocks noChangeShapeType="1"/>
            </p:cNvSpPr>
            <p:nvPr/>
          </p:nvSpPr>
          <p:spPr bwMode="auto">
            <a:xfrm>
              <a:off x="1277" y="1872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7" name="Line 182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8" name="Line 183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29" name="Line 184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0" name="Line 185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1" name="Line 186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2" name="Line 187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3" name="Line 188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4" name="Line 189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5" name="Line 190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6" name="Line 191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7" name="Line 192"/>
            <p:cNvSpPr>
              <a:spLocks noChangeShapeType="1"/>
            </p:cNvSpPr>
            <p:nvPr/>
          </p:nvSpPr>
          <p:spPr bwMode="auto">
            <a:xfrm flipV="1">
              <a:off x="1277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8" name="Line 193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39" name="Line 194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0" name="Line 195"/>
            <p:cNvSpPr>
              <a:spLocks noChangeShapeType="1"/>
            </p:cNvSpPr>
            <p:nvPr/>
          </p:nvSpPr>
          <p:spPr bwMode="auto">
            <a:xfrm>
              <a:off x="1510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1" name="Line 196"/>
            <p:cNvSpPr>
              <a:spLocks noChangeShapeType="1"/>
            </p:cNvSpPr>
            <p:nvPr/>
          </p:nvSpPr>
          <p:spPr bwMode="auto">
            <a:xfrm>
              <a:off x="1518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2" name="Line 197"/>
            <p:cNvSpPr>
              <a:spLocks noChangeShapeType="1"/>
            </p:cNvSpPr>
            <p:nvPr/>
          </p:nvSpPr>
          <p:spPr bwMode="auto">
            <a:xfrm>
              <a:off x="1523" y="1802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3" name="Line 198"/>
            <p:cNvSpPr>
              <a:spLocks noChangeShapeType="1"/>
            </p:cNvSpPr>
            <p:nvPr/>
          </p:nvSpPr>
          <p:spPr bwMode="auto">
            <a:xfrm>
              <a:off x="1528" y="1802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4" name="Rectangle 199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45" name="Rectangle 200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46" name="Line 201"/>
            <p:cNvSpPr>
              <a:spLocks noChangeShapeType="1"/>
            </p:cNvSpPr>
            <p:nvPr/>
          </p:nvSpPr>
          <p:spPr bwMode="auto">
            <a:xfrm>
              <a:off x="1422" y="1988"/>
              <a:ext cx="544" cy="21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7" name="Line 202"/>
            <p:cNvSpPr>
              <a:spLocks noChangeShapeType="1"/>
            </p:cNvSpPr>
            <p:nvPr/>
          </p:nvSpPr>
          <p:spPr bwMode="auto">
            <a:xfrm flipH="1" flipV="1">
              <a:off x="1405" y="1736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48" name="Rectangle 203"/>
            <p:cNvSpPr>
              <a:spLocks noChangeArrowheads="1"/>
            </p:cNvSpPr>
            <p:nvPr/>
          </p:nvSpPr>
          <p:spPr bwMode="auto">
            <a:xfrm>
              <a:off x="1522" y="2265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49" name="Rectangle 204"/>
            <p:cNvSpPr>
              <a:spLocks noChangeArrowheads="1"/>
            </p:cNvSpPr>
            <p:nvPr/>
          </p:nvSpPr>
          <p:spPr bwMode="auto">
            <a:xfrm>
              <a:off x="1522" y="2211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0" name="Rectangle 205"/>
            <p:cNvSpPr>
              <a:spLocks noChangeArrowheads="1"/>
            </p:cNvSpPr>
            <p:nvPr/>
          </p:nvSpPr>
          <p:spPr bwMode="auto">
            <a:xfrm>
              <a:off x="1293" y="2176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1" name="Rectangle 206"/>
            <p:cNvSpPr>
              <a:spLocks noChangeArrowheads="1"/>
            </p:cNvSpPr>
            <p:nvPr/>
          </p:nvSpPr>
          <p:spPr bwMode="auto">
            <a:xfrm>
              <a:off x="1522" y="2191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2" name="Rectangle 207"/>
            <p:cNvSpPr>
              <a:spLocks noChangeArrowheads="1"/>
            </p:cNvSpPr>
            <p:nvPr/>
          </p:nvSpPr>
          <p:spPr bwMode="auto">
            <a:xfrm>
              <a:off x="1246" y="2186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3" name="Rectangle 208"/>
            <p:cNvSpPr>
              <a:spLocks noChangeArrowheads="1"/>
            </p:cNvSpPr>
            <p:nvPr/>
          </p:nvSpPr>
          <p:spPr bwMode="auto">
            <a:xfrm>
              <a:off x="1293" y="228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4" name="Rectangle 209"/>
            <p:cNvSpPr>
              <a:spLocks noChangeArrowheads="1"/>
            </p:cNvSpPr>
            <p:nvPr/>
          </p:nvSpPr>
          <p:spPr bwMode="auto">
            <a:xfrm>
              <a:off x="1475" y="2277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5" name="Rectangle 210"/>
            <p:cNvSpPr>
              <a:spLocks noChangeArrowheads="1"/>
            </p:cNvSpPr>
            <p:nvPr/>
          </p:nvSpPr>
          <p:spPr bwMode="auto">
            <a:xfrm>
              <a:off x="1246" y="2270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6" name="Rectangle 211"/>
            <p:cNvSpPr>
              <a:spLocks noChangeArrowheads="1"/>
            </p:cNvSpPr>
            <p:nvPr/>
          </p:nvSpPr>
          <p:spPr bwMode="auto">
            <a:xfrm>
              <a:off x="1475" y="223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7" name="Rectangle 212"/>
            <p:cNvSpPr>
              <a:spLocks noChangeArrowheads="1"/>
            </p:cNvSpPr>
            <p:nvPr/>
          </p:nvSpPr>
          <p:spPr bwMode="auto">
            <a:xfrm>
              <a:off x="1246" y="223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8" name="Rectangle 213"/>
            <p:cNvSpPr>
              <a:spLocks noChangeArrowheads="1"/>
            </p:cNvSpPr>
            <p:nvPr/>
          </p:nvSpPr>
          <p:spPr bwMode="auto">
            <a:xfrm>
              <a:off x="1475" y="2191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59" name="Rectangle 214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60" name="Rectangle 215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61" name="Rectangle 216"/>
            <p:cNvSpPr>
              <a:spLocks noChangeArrowheads="1"/>
            </p:cNvSpPr>
            <p:nvPr/>
          </p:nvSpPr>
          <p:spPr bwMode="auto">
            <a:xfrm>
              <a:off x="1293" y="21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62" name="Line 217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3" name="Line 218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4" name="Line 219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5" name="Line 220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6" name="Line 221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7" name="Line 222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8" name="Line 223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69" name="Line 224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0" name="Line 225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1" name="Line 226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2" name="Line 227"/>
            <p:cNvSpPr>
              <a:spLocks noChangeShapeType="1"/>
            </p:cNvSpPr>
            <p:nvPr/>
          </p:nvSpPr>
          <p:spPr bwMode="auto">
            <a:xfrm flipH="1">
              <a:off x="1293" y="228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3" name="Line 228"/>
            <p:cNvSpPr>
              <a:spLocks noChangeShapeType="1"/>
            </p:cNvSpPr>
            <p:nvPr/>
          </p:nvSpPr>
          <p:spPr bwMode="auto">
            <a:xfrm flipH="1">
              <a:off x="1293" y="2285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4" name="Line 229"/>
            <p:cNvSpPr>
              <a:spLocks noChangeShapeType="1"/>
            </p:cNvSpPr>
            <p:nvPr/>
          </p:nvSpPr>
          <p:spPr bwMode="auto">
            <a:xfrm>
              <a:off x="1293" y="2281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5" name="Line 230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6" name="Line 231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7" name="Line 232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8" name="Line 233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79" name="Line 234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0" name="Line 235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1" name="Line 236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2" name="Line 237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3" name="Line 238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4" name="Line 239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5" name="Line 240"/>
            <p:cNvSpPr>
              <a:spLocks noChangeShapeType="1"/>
            </p:cNvSpPr>
            <p:nvPr/>
          </p:nvSpPr>
          <p:spPr bwMode="auto">
            <a:xfrm flipV="1">
              <a:off x="1293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6" name="Line 241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7" name="Line 242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8" name="Line 243"/>
            <p:cNvSpPr>
              <a:spLocks noChangeShapeType="1"/>
            </p:cNvSpPr>
            <p:nvPr/>
          </p:nvSpPr>
          <p:spPr bwMode="auto">
            <a:xfrm>
              <a:off x="1526" y="2211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889" name="Rectangle 244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90" name="Rectangle 245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91" name="Rectangle 246"/>
            <p:cNvSpPr>
              <a:spLocks noChangeArrowheads="1"/>
            </p:cNvSpPr>
            <p:nvPr/>
          </p:nvSpPr>
          <p:spPr bwMode="auto">
            <a:xfrm>
              <a:off x="1386" y="2406"/>
              <a:ext cx="421" cy="719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2" name="Oval 247"/>
            <p:cNvSpPr>
              <a:spLocks noChangeArrowheads="1"/>
            </p:cNvSpPr>
            <p:nvPr/>
          </p:nvSpPr>
          <p:spPr bwMode="auto">
            <a:xfrm>
              <a:off x="1503" y="2436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3" name="Oval 248"/>
            <p:cNvSpPr>
              <a:spLocks noChangeArrowheads="1"/>
            </p:cNvSpPr>
            <p:nvPr/>
          </p:nvSpPr>
          <p:spPr bwMode="auto">
            <a:xfrm>
              <a:off x="1503" y="2555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4" name="Oval 249"/>
            <p:cNvSpPr>
              <a:spLocks noChangeArrowheads="1"/>
            </p:cNvSpPr>
            <p:nvPr/>
          </p:nvSpPr>
          <p:spPr bwMode="auto">
            <a:xfrm>
              <a:off x="1503" y="2675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5" name="Oval 250"/>
            <p:cNvSpPr>
              <a:spLocks noChangeArrowheads="1"/>
            </p:cNvSpPr>
            <p:nvPr/>
          </p:nvSpPr>
          <p:spPr bwMode="auto">
            <a:xfrm>
              <a:off x="1503" y="2794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6" name="Oval 251"/>
            <p:cNvSpPr>
              <a:spLocks noChangeArrowheads="1"/>
            </p:cNvSpPr>
            <p:nvPr/>
          </p:nvSpPr>
          <p:spPr bwMode="auto">
            <a:xfrm>
              <a:off x="1503" y="291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7" name="Oval 252"/>
            <p:cNvSpPr>
              <a:spLocks noChangeArrowheads="1"/>
            </p:cNvSpPr>
            <p:nvPr/>
          </p:nvSpPr>
          <p:spPr bwMode="auto">
            <a:xfrm>
              <a:off x="1503" y="303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98" name="Rectangle 253"/>
            <p:cNvSpPr>
              <a:spLocks noChangeArrowheads="1"/>
            </p:cNvSpPr>
            <p:nvPr/>
          </p:nvSpPr>
          <p:spPr bwMode="auto">
            <a:xfrm rot="147045">
              <a:off x="1494" y="191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899" name="Rectangle 254"/>
            <p:cNvSpPr>
              <a:spLocks noChangeArrowheads="1"/>
            </p:cNvSpPr>
            <p:nvPr/>
          </p:nvSpPr>
          <p:spPr bwMode="auto">
            <a:xfrm rot="147045" flipV="1">
              <a:off x="1427" y="3448"/>
              <a:ext cx="975" cy="4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0" name="Rectangle 255"/>
            <p:cNvSpPr>
              <a:spLocks noChangeArrowheads="1"/>
            </p:cNvSpPr>
            <p:nvPr/>
          </p:nvSpPr>
          <p:spPr bwMode="auto">
            <a:xfrm rot="147045">
              <a:off x="1496" y="2069"/>
              <a:ext cx="974" cy="37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1" name="Rectangle 256"/>
            <p:cNvSpPr>
              <a:spLocks noChangeArrowheads="1"/>
            </p:cNvSpPr>
            <p:nvPr/>
          </p:nvSpPr>
          <p:spPr bwMode="auto">
            <a:xfrm rot="147045">
              <a:off x="1501" y="2167"/>
              <a:ext cx="1143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2" name="Freeform 257"/>
            <p:cNvSpPr>
              <a:spLocks/>
            </p:cNvSpPr>
            <p:nvPr/>
          </p:nvSpPr>
          <p:spPr bwMode="auto">
            <a:xfrm rot="147045">
              <a:off x="1495" y="2117"/>
              <a:ext cx="1143" cy="5"/>
            </a:xfrm>
            <a:custGeom>
              <a:avLst/>
              <a:gdLst>
                <a:gd name="T0" fmla="*/ 440 w 440"/>
                <a:gd name="T1" fmla="*/ 0 h 2"/>
                <a:gd name="T2" fmla="*/ 440 w 440"/>
                <a:gd name="T3" fmla="*/ 0 h 2"/>
                <a:gd name="T4" fmla="*/ 0 w 440"/>
                <a:gd name="T5" fmla="*/ 0 h 2"/>
                <a:gd name="T6" fmla="*/ 0 w 440"/>
                <a:gd name="T7" fmla="*/ 2 h 2"/>
                <a:gd name="T8" fmla="*/ 440 w 440"/>
                <a:gd name="T9" fmla="*/ 2 h 2"/>
                <a:gd name="T10" fmla="*/ 440 w 44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0"/>
                  </a:moveTo>
                  <a:lnTo>
                    <a:pt x="44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40" y="2"/>
                  </a:lnTo>
                  <a:lnTo>
                    <a:pt x="440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3" name="Rectangle 258"/>
            <p:cNvSpPr>
              <a:spLocks noChangeArrowheads="1"/>
            </p:cNvSpPr>
            <p:nvPr/>
          </p:nvSpPr>
          <p:spPr bwMode="auto">
            <a:xfrm rot="147045">
              <a:off x="1448" y="3393"/>
              <a:ext cx="1143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4" name="Freeform 259"/>
            <p:cNvSpPr>
              <a:spLocks/>
            </p:cNvSpPr>
            <p:nvPr/>
          </p:nvSpPr>
          <p:spPr bwMode="auto">
            <a:xfrm rot="147045">
              <a:off x="1438" y="3443"/>
              <a:ext cx="1143" cy="4"/>
            </a:xfrm>
            <a:custGeom>
              <a:avLst/>
              <a:gdLst>
                <a:gd name="T0" fmla="*/ 440 w 440"/>
                <a:gd name="T1" fmla="*/ 2 h 2"/>
                <a:gd name="T2" fmla="*/ 440 w 440"/>
                <a:gd name="T3" fmla="*/ 2 h 2"/>
                <a:gd name="T4" fmla="*/ 0 w 440"/>
                <a:gd name="T5" fmla="*/ 2 h 2"/>
                <a:gd name="T6" fmla="*/ 0 w 440"/>
                <a:gd name="T7" fmla="*/ 0 h 2"/>
                <a:gd name="T8" fmla="*/ 440 w 440"/>
                <a:gd name="T9" fmla="*/ 0 h 2"/>
                <a:gd name="T10" fmla="*/ 440 w 440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2"/>
                  </a:moveTo>
                  <a:lnTo>
                    <a:pt x="44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0" y="0"/>
                  </a:lnTo>
                  <a:lnTo>
                    <a:pt x="440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5" name="Rectangle 260"/>
            <p:cNvSpPr>
              <a:spLocks noChangeArrowheads="1"/>
            </p:cNvSpPr>
            <p:nvPr/>
          </p:nvSpPr>
          <p:spPr bwMode="auto">
            <a:xfrm rot="147045" flipV="1">
              <a:off x="1425" y="360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6" name="Rectangle 261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7" name="Rectangle 262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08" name="Line 263"/>
            <p:cNvSpPr>
              <a:spLocks noChangeShapeType="1"/>
            </p:cNvSpPr>
            <p:nvPr/>
          </p:nvSpPr>
          <p:spPr bwMode="auto">
            <a:xfrm rot="147045" flipV="1">
              <a:off x="2306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09" name="Line 264"/>
            <p:cNvSpPr>
              <a:spLocks noChangeShapeType="1"/>
            </p:cNvSpPr>
            <p:nvPr/>
          </p:nvSpPr>
          <p:spPr bwMode="auto">
            <a:xfrm rot="147045" flipV="1">
              <a:off x="2323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10" name="Rectangle 265"/>
            <p:cNvSpPr>
              <a:spLocks noChangeArrowheads="1"/>
            </p:cNvSpPr>
            <p:nvPr/>
          </p:nvSpPr>
          <p:spPr bwMode="auto">
            <a:xfrm rot="147045" flipV="1">
              <a:off x="1566" y="3633"/>
              <a:ext cx="6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1" name="Rectangle 266"/>
            <p:cNvSpPr>
              <a:spLocks noChangeArrowheads="1"/>
            </p:cNvSpPr>
            <p:nvPr/>
          </p:nvSpPr>
          <p:spPr bwMode="auto">
            <a:xfrm rot="147045" flipV="1">
              <a:off x="1695" y="363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2" name="Rectangle 267"/>
            <p:cNvSpPr>
              <a:spLocks noChangeArrowheads="1"/>
            </p:cNvSpPr>
            <p:nvPr/>
          </p:nvSpPr>
          <p:spPr bwMode="auto">
            <a:xfrm rot="147045" flipV="1">
              <a:off x="1586" y="3648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3" name="Rectangle 268"/>
            <p:cNvSpPr>
              <a:spLocks noChangeArrowheads="1"/>
            </p:cNvSpPr>
            <p:nvPr/>
          </p:nvSpPr>
          <p:spPr bwMode="auto">
            <a:xfrm rot="147045" flipV="1">
              <a:off x="1681" y="3652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4" name="Rectangle 269"/>
            <p:cNvSpPr>
              <a:spLocks noChangeArrowheads="1"/>
            </p:cNvSpPr>
            <p:nvPr/>
          </p:nvSpPr>
          <p:spPr bwMode="auto">
            <a:xfrm rot="147045" flipV="1">
              <a:off x="1628" y="365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5" name="Rectangle 270"/>
            <p:cNvSpPr>
              <a:spLocks noChangeArrowheads="1"/>
            </p:cNvSpPr>
            <p:nvPr/>
          </p:nvSpPr>
          <p:spPr bwMode="auto">
            <a:xfrm rot="147045" flipV="1">
              <a:off x="1572" y="3645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6" name="Rectangle 271"/>
            <p:cNvSpPr>
              <a:spLocks noChangeArrowheads="1"/>
            </p:cNvSpPr>
            <p:nvPr/>
          </p:nvSpPr>
          <p:spPr bwMode="auto">
            <a:xfrm rot="147045" flipV="1">
              <a:off x="1585" y="3686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17" name="Line 272"/>
            <p:cNvSpPr>
              <a:spLocks noChangeShapeType="1"/>
            </p:cNvSpPr>
            <p:nvPr/>
          </p:nvSpPr>
          <p:spPr bwMode="auto">
            <a:xfrm rot="147045" flipV="1">
              <a:off x="1572" y="363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18" name="Line 273"/>
            <p:cNvSpPr>
              <a:spLocks noChangeShapeType="1"/>
            </p:cNvSpPr>
            <p:nvPr/>
          </p:nvSpPr>
          <p:spPr bwMode="auto">
            <a:xfrm rot="147045" flipV="1">
              <a:off x="1566" y="3633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19" name="Line 274"/>
            <p:cNvSpPr>
              <a:spLocks noChangeShapeType="1"/>
            </p:cNvSpPr>
            <p:nvPr/>
          </p:nvSpPr>
          <p:spPr bwMode="auto">
            <a:xfrm rot="147045" flipH="1" flipV="1">
              <a:off x="1566" y="3645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0" name="Line 275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1" name="Line 276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2" name="Line 277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3" name="Line 278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4" name="Line 279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5" name="Line 280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6" name="Line 281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7" name="Line 282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8" name="Line 283"/>
            <p:cNvSpPr>
              <a:spLocks noChangeShapeType="1"/>
            </p:cNvSpPr>
            <p:nvPr/>
          </p:nvSpPr>
          <p:spPr bwMode="auto">
            <a:xfrm rot="147045" flipH="1" flipV="1">
              <a:off x="1572" y="3643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29" name="Line 284"/>
            <p:cNvSpPr>
              <a:spLocks noChangeShapeType="1"/>
            </p:cNvSpPr>
            <p:nvPr/>
          </p:nvSpPr>
          <p:spPr bwMode="auto">
            <a:xfrm rot="147045" flipH="1" flipV="1">
              <a:off x="1572" y="3648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30" name="Line 285"/>
            <p:cNvSpPr>
              <a:spLocks noChangeShapeType="1"/>
            </p:cNvSpPr>
            <p:nvPr/>
          </p:nvSpPr>
          <p:spPr bwMode="auto">
            <a:xfrm rot="147045">
              <a:off x="1694" y="364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31" name="Line 286"/>
            <p:cNvSpPr>
              <a:spLocks noChangeShapeType="1"/>
            </p:cNvSpPr>
            <p:nvPr/>
          </p:nvSpPr>
          <p:spPr bwMode="auto">
            <a:xfrm rot="147045">
              <a:off x="1572" y="3643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32" name="Line 287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33" name="Line 288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34" name="Rectangle 289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35" name="Rectangle 290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36" name="Rectangle 291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37" name="Rectangle 292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38" name="Rectangle 293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39" name="Rectangle 294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0" name="Rectangle 295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1" name="Rectangle 296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2" name="Rectangle 297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3" name="Rectangle 298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4" name="Rectangle 299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5" name="Rectangle 300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6" name="Rectangle 301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7" name="Rectangle 302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8" name="Rectangle 303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49" name="Rectangle 304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50" name="Rectangle 305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51" name="Rectangle 306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52" name="Line 307"/>
            <p:cNvSpPr>
              <a:spLocks noChangeShapeType="1"/>
            </p:cNvSpPr>
            <p:nvPr/>
          </p:nvSpPr>
          <p:spPr bwMode="auto">
            <a:xfrm rot="147045" flipH="1" flipV="1">
              <a:off x="1786" y="365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3" name="Line 308"/>
            <p:cNvSpPr>
              <a:spLocks noChangeShapeType="1"/>
            </p:cNvSpPr>
            <p:nvPr/>
          </p:nvSpPr>
          <p:spPr bwMode="auto">
            <a:xfrm rot="147045" flipH="1" flipV="1">
              <a:off x="1784" y="369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4" name="Line 309"/>
            <p:cNvSpPr>
              <a:spLocks noChangeShapeType="1"/>
            </p:cNvSpPr>
            <p:nvPr/>
          </p:nvSpPr>
          <p:spPr bwMode="auto">
            <a:xfrm rot="147045" flipV="1">
              <a:off x="1785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5" name="Line 310"/>
            <p:cNvSpPr>
              <a:spLocks noChangeShapeType="1"/>
            </p:cNvSpPr>
            <p:nvPr/>
          </p:nvSpPr>
          <p:spPr bwMode="auto">
            <a:xfrm rot="147045" flipV="1">
              <a:off x="1790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6" name="Line 311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7" name="Line 312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8" name="Line 313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59" name="Line 314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0" name="Line 315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1" name="Line 316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2" name="Line 317"/>
            <p:cNvSpPr>
              <a:spLocks noChangeShapeType="1"/>
            </p:cNvSpPr>
            <p:nvPr/>
          </p:nvSpPr>
          <p:spPr bwMode="auto">
            <a:xfrm rot="147045" flipH="1" flipV="1">
              <a:off x="1720" y="3652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3" name="Line 318"/>
            <p:cNvSpPr>
              <a:spLocks noChangeShapeType="1"/>
            </p:cNvSpPr>
            <p:nvPr/>
          </p:nvSpPr>
          <p:spPr bwMode="auto">
            <a:xfrm rot="147045" flipV="1">
              <a:off x="1720" y="3640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4" name="Line 319"/>
            <p:cNvSpPr>
              <a:spLocks noChangeShapeType="1"/>
            </p:cNvSpPr>
            <p:nvPr/>
          </p:nvSpPr>
          <p:spPr bwMode="auto">
            <a:xfrm rot="147045" flipV="1">
              <a:off x="1726" y="364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5" name="Line 320"/>
            <p:cNvSpPr>
              <a:spLocks noChangeShapeType="1"/>
            </p:cNvSpPr>
            <p:nvPr/>
          </p:nvSpPr>
          <p:spPr bwMode="auto">
            <a:xfrm rot="147045">
              <a:off x="1726" y="3649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6" name="Line 321"/>
            <p:cNvSpPr>
              <a:spLocks noChangeShapeType="1"/>
            </p:cNvSpPr>
            <p:nvPr/>
          </p:nvSpPr>
          <p:spPr bwMode="auto">
            <a:xfrm rot="147045">
              <a:off x="1850" y="3654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7" name="Line 322"/>
            <p:cNvSpPr>
              <a:spLocks noChangeShapeType="1"/>
            </p:cNvSpPr>
            <p:nvPr/>
          </p:nvSpPr>
          <p:spPr bwMode="auto">
            <a:xfrm rot="147045" flipH="1" flipV="1">
              <a:off x="1726" y="365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8" name="Line 323"/>
            <p:cNvSpPr>
              <a:spLocks noChangeShapeType="1"/>
            </p:cNvSpPr>
            <p:nvPr/>
          </p:nvSpPr>
          <p:spPr bwMode="auto">
            <a:xfrm rot="147045" flipH="1" flipV="1">
              <a:off x="1726" y="365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69" name="Line 324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70" name="Line 325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71" name="Rectangle 326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2" name="Rectangle 327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3" name="Rectangle 328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4" name="Rectangle 329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5" name="Rectangle 330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6" name="Rectangle 331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7" name="Rectangle 332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8" name="Rectangle 333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79" name="Rectangle 334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0" name="Rectangle 335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1" name="Rectangle 336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2" name="Rectangle 337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3" name="Rectangle 338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4" name="Rectangle 339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5" name="Rectangle 340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6" name="Rectangle 341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7" name="Rectangle 342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8" name="Rectangle 343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89" name="Rectangle 344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0" name="Rectangle 345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1" name="Rectangle 346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2" name="Rectangle 347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3" name="Rectangle 348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4" name="Rectangle 349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6995" name="Line 350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96" name="Line 351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97" name="Line 352"/>
            <p:cNvSpPr>
              <a:spLocks noChangeShapeType="1"/>
            </p:cNvSpPr>
            <p:nvPr/>
          </p:nvSpPr>
          <p:spPr bwMode="auto">
            <a:xfrm rot="147045" flipH="1" flipV="1">
              <a:off x="1599" y="335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98" name="Line 353"/>
            <p:cNvSpPr>
              <a:spLocks noChangeShapeType="1"/>
            </p:cNvSpPr>
            <p:nvPr/>
          </p:nvSpPr>
          <p:spPr bwMode="auto">
            <a:xfrm rot="147045" flipH="1" flipV="1">
              <a:off x="1599" y="3375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6999" name="Line 354"/>
            <p:cNvSpPr>
              <a:spLocks noChangeShapeType="1"/>
            </p:cNvSpPr>
            <p:nvPr/>
          </p:nvSpPr>
          <p:spPr bwMode="auto">
            <a:xfrm rot="147045" flipV="1">
              <a:off x="1599" y="3360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0" name="Line 355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1" name="Line 356"/>
            <p:cNvSpPr>
              <a:spLocks noChangeShapeType="1"/>
            </p:cNvSpPr>
            <p:nvPr/>
          </p:nvSpPr>
          <p:spPr bwMode="auto">
            <a:xfrm rot="147045">
              <a:off x="1604" y="337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2" name="Line 357"/>
            <p:cNvSpPr>
              <a:spLocks noChangeShapeType="1"/>
            </p:cNvSpPr>
            <p:nvPr/>
          </p:nvSpPr>
          <p:spPr bwMode="auto">
            <a:xfrm rot="147045">
              <a:off x="1726" y="337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3" name="Line 358"/>
            <p:cNvSpPr>
              <a:spLocks noChangeShapeType="1"/>
            </p:cNvSpPr>
            <p:nvPr/>
          </p:nvSpPr>
          <p:spPr bwMode="auto">
            <a:xfrm rot="147045" flipH="1" flipV="1">
              <a:off x="1604" y="3378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4" name="Line 359"/>
            <p:cNvSpPr>
              <a:spLocks noChangeShapeType="1"/>
            </p:cNvSpPr>
            <p:nvPr/>
          </p:nvSpPr>
          <p:spPr bwMode="auto">
            <a:xfrm rot="147045" flipH="1" flipV="1">
              <a:off x="1604" y="3372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5" name="Line 360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6" name="Line 361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7" name="Line 362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8" name="Line 363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09" name="Line 364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0" name="Line 365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1" name="Line 366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2" name="Line 367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3" name="Line 368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4" name="Line 369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5" name="Line 370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6" name="Line 371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7" name="Line 372"/>
            <p:cNvSpPr>
              <a:spLocks noChangeShapeType="1"/>
            </p:cNvSpPr>
            <p:nvPr/>
          </p:nvSpPr>
          <p:spPr bwMode="auto">
            <a:xfrm rot="147045" flipV="1">
              <a:off x="1631" y="332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8" name="Line 373"/>
            <p:cNvSpPr>
              <a:spLocks noChangeShapeType="1"/>
            </p:cNvSpPr>
            <p:nvPr/>
          </p:nvSpPr>
          <p:spPr bwMode="auto">
            <a:xfrm rot="147045" flipV="1">
              <a:off x="1632" y="329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19" name="Line 374"/>
            <p:cNvSpPr>
              <a:spLocks noChangeShapeType="1"/>
            </p:cNvSpPr>
            <p:nvPr/>
          </p:nvSpPr>
          <p:spPr bwMode="auto">
            <a:xfrm rot="147045">
              <a:off x="1638" y="329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20" name="Line 375"/>
            <p:cNvSpPr>
              <a:spLocks noChangeShapeType="1"/>
            </p:cNvSpPr>
            <p:nvPr/>
          </p:nvSpPr>
          <p:spPr bwMode="auto">
            <a:xfrm rot="147045">
              <a:off x="1632" y="329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21" name="Line 376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22" name="Line 377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23" name="Rectangle 378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4" name="Rectangle 379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5" name="Rectangle 380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6" name="Rectangle 381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7" name="Rectangle 382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8" name="Rectangle 383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29" name="Rectangle 384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0" name="Rectangle 385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1" name="Rectangle 386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2" name="Rectangle 387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3" name="Rectangle 388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4" name="Rectangle 389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5" name="Rectangle 390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6" name="Rectangle 391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7" name="Rectangle 392"/>
            <p:cNvSpPr>
              <a:spLocks noChangeArrowheads="1"/>
            </p:cNvSpPr>
            <p:nvPr/>
          </p:nvSpPr>
          <p:spPr bwMode="auto">
            <a:xfrm rot="147045" flipV="1">
              <a:off x="1758" y="337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8" name="Rectangle 393"/>
            <p:cNvSpPr>
              <a:spLocks noChangeArrowheads="1"/>
            </p:cNvSpPr>
            <p:nvPr/>
          </p:nvSpPr>
          <p:spPr bwMode="auto">
            <a:xfrm rot="147045" flipV="1">
              <a:off x="1759" y="337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39" name="Rectangle 394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0" name="Rectangle 395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1" name="Rectangle 396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2" name="Rectangle 397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3" name="Rectangle 398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4" name="Rectangle 399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5" name="Rectangle 400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6" name="Rectangle 401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47" name="Line 402"/>
            <p:cNvSpPr>
              <a:spLocks noChangeShapeType="1"/>
            </p:cNvSpPr>
            <p:nvPr/>
          </p:nvSpPr>
          <p:spPr bwMode="auto">
            <a:xfrm rot="147045" flipV="1">
              <a:off x="1819" y="33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48" name="Line 403"/>
            <p:cNvSpPr>
              <a:spLocks noChangeShapeType="1"/>
            </p:cNvSpPr>
            <p:nvPr/>
          </p:nvSpPr>
          <p:spPr bwMode="auto">
            <a:xfrm rot="147045" flipV="1">
              <a:off x="1821" y="333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49" name="Line 404"/>
            <p:cNvSpPr>
              <a:spLocks noChangeShapeType="1"/>
            </p:cNvSpPr>
            <p:nvPr/>
          </p:nvSpPr>
          <p:spPr bwMode="auto">
            <a:xfrm rot="147045">
              <a:off x="1826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0" name="Line 405"/>
            <p:cNvSpPr>
              <a:spLocks noChangeShapeType="1"/>
            </p:cNvSpPr>
            <p:nvPr/>
          </p:nvSpPr>
          <p:spPr bwMode="auto">
            <a:xfrm rot="147045">
              <a:off x="1820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1" name="Line 406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2" name="Line 407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3" name="Line 408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4" name="Line 409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5" name="Line 410"/>
            <p:cNvSpPr>
              <a:spLocks noChangeShapeType="1"/>
            </p:cNvSpPr>
            <p:nvPr/>
          </p:nvSpPr>
          <p:spPr bwMode="auto">
            <a:xfrm rot="147045" flipV="1">
              <a:off x="1883" y="338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6" name="Line 411"/>
            <p:cNvSpPr>
              <a:spLocks noChangeShapeType="1"/>
            </p:cNvSpPr>
            <p:nvPr/>
          </p:nvSpPr>
          <p:spPr bwMode="auto">
            <a:xfrm rot="147045" flipV="1">
              <a:off x="1884" y="337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7" name="Line 412"/>
            <p:cNvSpPr>
              <a:spLocks noChangeShapeType="1"/>
            </p:cNvSpPr>
            <p:nvPr/>
          </p:nvSpPr>
          <p:spPr bwMode="auto">
            <a:xfrm rot="147045">
              <a:off x="1889" y="337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8" name="Line 413"/>
            <p:cNvSpPr>
              <a:spLocks noChangeShapeType="1"/>
            </p:cNvSpPr>
            <p:nvPr/>
          </p:nvSpPr>
          <p:spPr bwMode="auto">
            <a:xfrm rot="147045">
              <a:off x="1884" y="337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59" name="Line 414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0" name="Line 415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1" name="Line 416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2" name="Line 417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3" name="Line 418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4" name="Line 419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5" name="Line 420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6" name="Line 421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7" name="Line 422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8" name="Line 423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69" name="Line 424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0" name="Line 425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1" name="Line 426"/>
            <p:cNvSpPr>
              <a:spLocks noChangeShapeType="1"/>
            </p:cNvSpPr>
            <p:nvPr/>
          </p:nvSpPr>
          <p:spPr bwMode="auto">
            <a:xfrm rot="147045" flipV="1">
              <a:off x="1852" y="3334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2" name="Line 427"/>
            <p:cNvSpPr>
              <a:spLocks noChangeShapeType="1"/>
            </p:cNvSpPr>
            <p:nvPr/>
          </p:nvSpPr>
          <p:spPr bwMode="auto">
            <a:xfrm rot="147045" flipV="1">
              <a:off x="1853" y="3303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3" name="Line 428"/>
            <p:cNvSpPr>
              <a:spLocks noChangeShapeType="1"/>
            </p:cNvSpPr>
            <p:nvPr/>
          </p:nvSpPr>
          <p:spPr bwMode="auto">
            <a:xfrm rot="147045">
              <a:off x="1858" y="3306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4" name="Line 429"/>
            <p:cNvSpPr>
              <a:spLocks noChangeShapeType="1"/>
            </p:cNvSpPr>
            <p:nvPr/>
          </p:nvSpPr>
          <p:spPr bwMode="auto">
            <a:xfrm rot="147045">
              <a:off x="1852" y="33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5" name="Line 430"/>
            <p:cNvSpPr>
              <a:spLocks noChangeShapeType="1"/>
            </p:cNvSpPr>
            <p:nvPr/>
          </p:nvSpPr>
          <p:spPr bwMode="auto">
            <a:xfrm rot="147045" flipV="1">
              <a:off x="1639" y="3302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6" name="Line 431"/>
            <p:cNvSpPr>
              <a:spLocks noChangeShapeType="1"/>
            </p:cNvSpPr>
            <p:nvPr/>
          </p:nvSpPr>
          <p:spPr bwMode="auto">
            <a:xfrm rot="147045" flipV="1">
              <a:off x="1639" y="3307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7" name="Line 432"/>
            <p:cNvSpPr>
              <a:spLocks noChangeShapeType="1"/>
            </p:cNvSpPr>
            <p:nvPr/>
          </p:nvSpPr>
          <p:spPr bwMode="auto">
            <a:xfrm rot="147045" flipV="1">
              <a:off x="1638" y="3312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8" name="Line 433"/>
            <p:cNvSpPr>
              <a:spLocks noChangeShapeType="1"/>
            </p:cNvSpPr>
            <p:nvPr/>
          </p:nvSpPr>
          <p:spPr bwMode="auto">
            <a:xfrm rot="147045" flipV="1">
              <a:off x="1633" y="3316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79" name="Line 434"/>
            <p:cNvSpPr>
              <a:spLocks noChangeShapeType="1"/>
            </p:cNvSpPr>
            <p:nvPr/>
          </p:nvSpPr>
          <p:spPr bwMode="auto">
            <a:xfrm rot="147045" flipV="1">
              <a:off x="1793" y="330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0" name="Line 435"/>
            <p:cNvSpPr>
              <a:spLocks noChangeShapeType="1"/>
            </p:cNvSpPr>
            <p:nvPr/>
          </p:nvSpPr>
          <p:spPr bwMode="auto">
            <a:xfrm rot="147045" flipV="1">
              <a:off x="1793" y="331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1" name="Line 436"/>
            <p:cNvSpPr>
              <a:spLocks noChangeShapeType="1"/>
            </p:cNvSpPr>
            <p:nvPr/>
          </p:nvSpPr>
          <p:spPr bwMode="auto">
            <a:xfrm rot="147045" flipV="1">
              <a:off x="1792" y="331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2" name="Line 437"/>
            <p:cNvSpPr>
              <a:spLocks noChangeShapeType="1"/>
            </p:cNvSpPr>
            <p:nvPr/>
          </p:nvSpPr>
          <p:spPr bwMode="auto">
            <a:xfrm rot="147045" flipV="1">
              <a:off x="1792" y="332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3" name="Rectangle 438"/>
            <p:cNvSpPr>
              <a:spLocks noChangeArrowheads="1"/>
            </p:cNvSpPr>
            <p:nvPr/>
          </p:nvSpPr>
          <p:spPr bwMode="auto">
            <a:xfrm rot="147045" flipV="1">
              <a:off x="1535" y="3677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84" name="Line 439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5" name="Line 440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6" name="Line 441"/>
            <p:cNvSpPr>
              <a:spLocks noChangeShapeType="1"/>
            </p:cNvSpPr>
            <p:nvPr/>
          </p:nvSpPr>
          <p:spPr bwMode="auto">
            <a:xfrm rot="147045" flipV="1">
              <a:off x="1424" y="3491"/>
              <a:ext cx="538" cy="1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7" name="Line 442"/>
            <p:cNvSpPr>
              <a:spLocks noChangeShapeType="1"/>
            </p:cNvSpPr>
            <p:nvPr/>
          </p:nvSpPr>
          <p:spPr bwMode="auto">
            <a:xfrm rot="147045" flipV="1">
              <a:off x="1426" y="357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88" name="Rectangle 443"/>
            <p:cNvSpPr>
              <a:spLocks noChangeArrowheads="1"/>
            </p:cNvSpPr>
            <p:nvPr/>
          </p:nvSpPr>
          <p:spPr bwMode="auto">
            <a:xfrm rot="147045" flipV="1">
              <a:off x="2032" y="3498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89" name="Rectangle 444"/>
            <p:cNvSpPr>
              <a:spLocks noChangeArrowheads="1"/>
            </p:cNvSpPr>
            <p:nvPr/>
          </p:nvSpPr>
          <p:spPr bwMode="auto">
            <a:xfrm rot="147045" flipV="1">
              <a:off x="1541" y="3278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90" name="Line 445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91" name="Line 446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92" name="Line 447"/>
            <p:cNvSpPr>
              <a:spLocks noChangeShapeType="1"/>
            </p:cNvSpPr>
            <p:nvPr/>
          </p:nvSpPr>
          <p:spPr bwMode="auto">
            <a:xfrm rot="147045" flipV="1">
              <a:off x="1522" y="32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93" name="Line 448"/>
            <p:cNvSpPr>
              <a:spLocks noChangeShapeType="1"/>
            </p:cNvSpPr>
            <p:nvPr/>
          </p:nvSpPr>
          <p:spPr bwMode="auto">
            <a:xfrm rot="147045" flipV="1">
              <a:off x="1528" y="3277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94" name="Line 449"/>
            <p:cNvSpPr>
              <a:spLocks noChangeShapeType="1"/>
            </p:cNvSpPr>
            <p:nvPr/>
          </p:nvSpPr>
          <p:spPr bwMode="auto">
            <a:xfrm rot="147045" flipV="1">
              <a:off x="1530" y="3284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095" name="Rectangle 450"/>
            <p:cNvSpPr>
              <a:spLocks noChangeArrowheads="1"/>
            </p:cNvSpPr>
            <p:nvPr/>
          </p:nvSpPr>
          <p:spPr bwMode="auto">
            <a:xfrm rot="147045" flipV="1">
              <a:off x="2045" y="3654"/>
              <a:ext cx="5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96" name="Rectangle 451"/>
            <p:cNvSpPr>
              <a:spLocks noChangeArrowheads="1"/>
            </p:cNvSpPr>
            <p:nvPr/>
          </p:nvSpPr>
          <p:spPr bwMode="auto">
            <a:xfrm rot="147045" flipV="1">
              <a:off x="2173" y="365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97" name="Rectangle 452"/>
            <p:cNvSpPr>
              <a:spLocks noChangeArrowheads="1"/>
            </p:cNvSpPr>
            <p:nvPr/>
          </p:nvSpPr>
          <p:spPr bwMode="auto">
            <a:xfrm rot="147045" flipV="1">
              <a:off x="2064" y="366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98" name="Rectangle 453"/>
            <p:cNvSpPr>
              <a:spLocks noChangeArrowheads="1"/>
            </p:cNvSpPr>
            <p:nvPr/>
          </p:nvSpPr>
          <p:spPr bwMode="auto">
            <a:xfrm rot="147045" flipV="1">
              <a:off x="2159" y="3673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099" name="Rectangle 454"/>
            <p:cNvSpPr>
              <a:spLocks noChangeArrowheads="1"/>
            </p:cNvSpPr>
            <p:nvPr/>
          </p:nvSpPr>
          <p:spPr bwMode="auto">
            <a:xfrm rot="147045" flipV="1">
              <a:off x="2106" y="367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00" name="Rectangle 455"/>
            <p:cNvSpPr>
              <a:spLocks noChangeArrowheads="1"/>
            </p:cNvSpPr>
            <p:nvPr/>
          </p:nvSpPr>
          <p:spPr bwMode="auto">
            <a:xfrm rot="147045" flipV="1">
              <a:off x="2050" y="3666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01" name="Rectangle 456"/>
            <p:cNvSpPr>
              <a:spLocks noChangeArrowheads="1"/>
            </p:cNvSpPr>
            <p:nvPr/>
          </p:nvSpPr>
          <p:spPr bwMode="auto">
            <a:xfrm rot="147045" flipV="1">
              <a:off x="2063" y="3707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02" name="Line 457"/>
            <p:cNvSpPr>
              <a:spLocks noChangeShapeType="1"/>
            </p:cNvSpPr>
            <p:nvPr/>
          </p:nvSpPr>
          <p:spPr bwMode="auto">
            <a:xfrm rot="147045" flipV="1">
              <a:off x="2050" y="3654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3" name="Line 458"/>
            <p:cNvSpPr>
              <a:spLocks noChangeShapeType="1"/>
            </p:cNvSpPr>
            <p:nvPr/>
          </p:nvSpPr>
          <p:spPr bwMode="auto">
            <a:xfrm rot="147045" flipV="1">
              <a:off x="2045" y="365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4" name="Line 459"/>
            <p:cNvSpPr>
              <a:spLocks noChangeShapeType="1"/>
            </p:cNvSpPr>
            <p:nvPr/>
          </p:nvSpPr>
          <p:spPr bwMode="auto">
            <a:xfrm rot="147045" flipH="1" flipV="1">
              <a:off x="2045" y="36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5" name="Line 460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6" name="Line 461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7" name="Line 462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8" name="Line 463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09" name="Line 464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0" name="Line 465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1" name="Line 466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2" name="Line 467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3" name="Line 468"/>
            <p:cNvSpPr>
              <a:spLocks noChangeShapeType="1"/>
            </p:cNvSpPr>
            <p:nvPr/>
          </p:nvSpPr>
          <p:spPr bwMode="auto">
            <a:xfrm rot="147045" flipH="1" flipV="1">
              <a:off x="2050" y="3664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4" name="Line 469"/>
            <p:cNvSpPr>
              <a:spLocks noChangeShapeType="1"/>
            </p:cNvSpPr>
            <p:nvPr/>
          </p:nvSpPr>
          <p:spPr bwMode="auto">
            <a:xfrm rot="147045" flipH="1" flipV="1">
              <a:off x="2050" y="36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5" name="Line 470"/>
            <p:cNvSpPr>
              <a:spLocks noChangeShapeType="1"/>
            </p:cNvSpPr>
            <p:nvPr/>
          </p:nvSpPr>
          <p:spPr bwMode="auto">
            <a:xfrm rot="147045">
              <a:off x="2172" y="366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6" name="Line 471"/>
            <p:cNvSpPr>
              <a:spLocks noChangeShapeType="1"/>
            </p:cNvSpPr>
            <p:nvPr/>
          </p:nvSpPr>
          <p:spPr bwMode="auto">
            <a:xfrm rot="147045">
              <a:off x="2050" y="3663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7" name="Line 472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8" name="Line 473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19" name="Rectangle 474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0" name="Rectangle 475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1" name="Rectangle 476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2" name="Rectangle 477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3" name="Rectangle 478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4" name="Rectangle 479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5" name="Rectangle 480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6" name="Rectangle 481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7" name="Rectangle 482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8" name="Rectangle 483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29" name="Rectangle 484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0" name="Rectangle 485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1" name="Rectangle 486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2" name="Rectangle 487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3" name="Rectangle 488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4" name="Rectangle 489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5" name="Rectangle 490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6" name="Rectangle 491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7" name="Rectangle 492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8" name="Rectangle 493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39" name="Line 494"/>
            <p:cNvSpPr>
              <a:spLocks noChangeShapeType="1"/>
            </p:cNvSpPr>
            <p:nvPr/>
          </p:nvSpPr>
          <p:spPr bwMode="auto">
            <a:xfrm rot="147045" flipH="1" flipV="1">
              <a:off x="2264" y="367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0" name="Line 495"/>
            <p:cNvSpPr>
              <a:spLocks noChangeShapeType="1"/>
            </p:cNvSpPr>
            <p:nvPr/>
          </p:nvSpPr>
          <p:spPr bwMode="auto">
            <a:xfrm rot="147045" flipH="1" flipV="1">
              <a:off x="2262" y="371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1" name="Line 496"/>
            <p:cNvSpPr>
              <a:spLocks noChangeShapeType="1"/>
            </p:cNvSpPr>
            <p:nvPr/>
          </p:nvSpPr>
          <p:spPr bwMode="auto">
            <a:xfrm rot="147045" flipV="1">
              <a:off x="2263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2" name="Line 497"/>
            <p:cNvSpPr>
              <a:spLocks noChangeShapeType="1"/>
            </p:cNvSpPr>
            <p:nvPr/>
          </p:nvSpPr>
          <p:spPr bwMode="auto">
            <a:xfrm rot="147045" flipV="1">
              <a:off x="2268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3" name="Line 498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4" name="Line 499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5" name="Line 500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6" name="Line 501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7" name="Line 502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8" name="Line 503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49" name="Line 504"/>
            <p:cNvSpPr>
              <a:spLocks noChangeShapeType="1"/>
            </p:cNvSpPr>
            <p:nvPr/>
          </p:nvSpPr>
          <p:spPr bwMode="auto">
            <a:xfrm rot="147045" flipH="1" flipV="1">
              <a:off x="2199" y="3672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0" name="Line 505"/>
            <p:cNvSpPr>
              <a:spLocks noChangeShapeType="1"/>
            </p:cNvSpPr>
            <p:nvPr/>
          </p:nvSpPr>
          <p:spPr bwMode="auto">
            <a:xfrm rot="147045" flipV="1">
              <a:off x="2199" y="366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1" name="Line 506"/>
            <p:cNvSpPr>
              <a:spLocks noChangeShapeType="1"/>
            </p:cNvSpPr>
            <p:nvPr/>
          </p:nvSpPr>
          <p:spPr bwMode="auto">
            <a:xfrm rot="147045" flipV="1">
              <a:off x="2204" y="3661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2" name="Line 507"/>
            <p:cNvSpPr>
              <a:spLocks noChangeShapeType="1"/>
            </p:cNvSpPr>
            <p:nvPr/>
          </p:nvSpPr>
          <p:spPr bwMode="auto">
            <a:xfrm rot="147045">
              <a:off x="2204" y="3670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3" name="Line 508"/>
            <p:cNvSpPr>
              <a:spLocks noChangeShapeType="1"/>
            </p:cNvSpPr>
            <p:nvPr/>
          </p:nvSpPr>
          <p:spPr bwMode="auto">
            <a:xfrm rot="147045">
              <a:off x="2328" y="3675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4" name="Line 509"/>
            <p:cNvSpPr>
              <a:spLocks noChangeShapeType="1"/>
            </p:cNvSpPr>
            <p:nvPr/>
          </p:nvSpPr>
          <p:spPr bwMode="auto">
            <a:xfrm rot="147045" flipH="1" flipV="1">
              <a:off x="2204" y="367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5" name="Line 510"/>
            <p:cNvSpPr>
              <a:spLocks noChangeShapeType="1"/>
            </p:cNvSpPr>
            <p:nvPr/>
          </p:nvSpPr>
          <p:spPr bwMode="auto">
            <a:xfrm rot="147045" flipH="1" flipV="1">
              <a:off x="2204" y="367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6" name="Line 511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7" name="Line 512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58" name="Rectangle 513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59" name="Rectangle 514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0" name="Rectangle 515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1" name="Rectangle 516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2" name="Rectangle 517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3" name="Rectangle 518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4" name="Rectangle 519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5" name="Rectangle 520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6" name="Rectangle 521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7" name="Rectangle 522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8" name="Rectangle 523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69" name="Rectangle 524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0" name="Rectangle 525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1" name="Rectangle 526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2" name="Rectangle 527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3" name="Rectangle 528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4" name="Rectangle 529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5" name="Rectangle 530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6" name="Rectangle 531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7" name="Rectangle 532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8" name="Rectangle 533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79" name="Rectangle 534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180" name="Line 535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1" name="Line 536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2" name="Line 537"/>
            <p:cNvSpPr>
              <a:spLocks noChangeShapeType="1"/>
            </p:cNvSpPr>
            <p:nvPr/>
          </p:nvSpPr>
          <p:spPr bwMode="auto">
            <a:xfrm rot="147045" flipH="1" flipV="1">
              <a:off x="2077" y="33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3" name="Line 538"/>
            <p:cNvSpPr>
              <a:spLocks noChangeShapeType="1"/>
            </p:cNvSpPr>
            <p:nvPr/>
          </p:nvSpPr>
          <p:spPr bwMode="auto">
            <a:xfrm rot="147045" flipH="1" flipV="1">
              <a:off x="2076" y="3396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4" name="Line 539"/>
            <p:cNvSpPr>
              <a:spLocks noChangeShapeType="1"/>
            </p:cNvSpPr>
            <p:nvPr/>
          </p:nvSpPr>
          <p:spPr bwMode="auto">
            <a:xfrm rot="147045" flipV="1">
              <a:off x="2077" y="3381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5" name="Line 540"/>
            <p:cNvSpPr>
              <a:spLocks noChangeShapeType="1"/>
            </p:cNvSpPr>
            <p:nvPr/>
          </p:nvSpPr>
          <p:spPr bwMode="auto">
            <a:xfrm rot="147045" flipV="1">
              <a:off x="2082" y="338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6" name="Line 541"/>
            <p:cNvSpPr>
              <a:spLocks noChangeShapeType="1"/>
            </p:cNvSpPr>
            <p:nvPr/>
          </p:nvSpPr>
          <p:spPr bwMode="auto">
            <a:xfrm rot="147045">
              <a:off x="2081" y="339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7" name="Line 542"/>
            <p:cNvSpPr>
              <a:spLocks noChangeShapeType="1"/>
            </p:cNvSpPr>
            <p:nvPr/>
          </p:nvSpPr>
          <p:spPr bwMode="auto">
            <a:xfrm rot="147045">
              <a:off x="2203" y="339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8" name="Line 543"/>
            <p:cNvSpPr>
              <a:spLocks noChangeShapeType="1"/>
            </p:cNvSpPr>
            <p:nvPr/>
          </p:nvSpPr>
          <p:spPr bwMode="auto">
            <a:xfrm rot="147045" flipH="1" flipV="1">
              <a:off x="2081" y="3399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89" name="Line 544"/>
            <p:cNvSpPr>
              <a:spLocks noChangeShapeType="1"/>
            </p:cNvSpPr>
            <p:nvPr/>
          </p:nvSpPr>
          <p:spPr bwMode="auto">
            <a:xfrm rot="147045" flipH="1" flipV="1">
              <a:off x="2081" y="3393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0" name="Line 545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1" name="Line 546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2" name="Line 547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3" name="Line 548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4" name="Line 549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5" name="Line 550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6" name="Line 551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7" name="Line 552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8" name="Line 553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199" name="Line 554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0" name="Line 555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1" name="Line 556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2" name="Line 557"/>
            <p:cNvSpPr>
              <a:spLocks noChangeShapeType="1"/>
            </p:cNvSpPr>
            <p:nvPr/>
          </p:nvSpPr>
          <p:spPr bwMode="auto">
            <a:xfrm rot="147045" flipV="1">
              <a:off x="2108" y="334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3" name="Line 558"/>
            <p:cNvSpPr>
              <a:spLocks noChangeShapeType="1"/>
            </p:cNvSpPr>
            <p:nvPr/>
          </p:nvSpPr>
          <p:spPr bwMode="auto">
            <a:xfrm rot="147045" flipV="1">
              <a:off x="2110" y="331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4" name="Line 559"/>
            <p:cNvSpPr>
              <a:spLocks noChangeShapeType="1"/>
            </p:cNvSpPr>
            <p:nvPr/>
          </p:nvSpPr>
          <p:spPr bwMode="auto">
            <a:xfrm rot="147045">
              <a:off x="2115" y="331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5" name="Line 560"/>
            <p:cNvSpPr>
              <a:spLocks noChangeShapeType="1"/>
            </p:cNvSpPr>
            <p:nvPr/>
          </p:nvSpPr>
          <p:spPr bwMode="auto">
            <a:xfrm rot="147045">
              <a:off x="2109" y="331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6" name="Line 561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7" name="Line 562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08" name="Rectangle 563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09" name="Rectangle 564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0" name="Rectangle 565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1" name="Rectangle 566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2" name="Rectangle 567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3" name="Rectangle 568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4" name="Rectangle 569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5" name="Rectangle 570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6" name="Rectangle 571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7" name="Rectangle 572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8" name="Rectangle 573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19" name="Rectangle 574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0" name="Rectangle 575"/>
            <p:cNvSpPr>
              <a:spLocks noChangeArrowheads="1"/>
            </p:cNvSpPr>
            <p:nvPr/>
          </p:nvSpPr>
          <p:spPr bwMode="auto">
            <a:xfrm rot="147045" flipV="1">
              <a:off x="2236" y="339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1" name="Rectangle 576"/>
            <p:cNvSpPr>
              <a:spLocks noChangeArrowheads="1"/>
            </p:cNvSpPr>
            <p:nvPr/>
          </p:nvSpPr>
          <p:spPr bwMode="auto">
            <a:xfrm rot="147045" flipV="1">
              <a:off x="2237" y="33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2" name="Rectangle 577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3" name="Rectangle 578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4" name="Rectangle 579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5" name="Rectangle 580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6" name="Rectangle 581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7" name="Rectangle 582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8" name="Rectangle 583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29" name="Rectangle 584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30" name="Line 585"/>
            <p:cNvSpPr>
              <a:spLocks noChangeShapeType="1"/>
            </p:cNvSpPr>
            <p:nvPr/>
          </p:nvSpPr>
          <p:spPr bwMode="auto">
            <a:xfrm rot="147045" flipV="1">
              <a:off x="2298" y="3388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1" name="Line 586"/>
            <p:cNvSpPr>
              <a:spLocks noChangeShapeType="1"/>
            </p:cNvSpPr>
            <p:nvPr/>
          </p:nvSpPr>
          <p:spPr bwMode="auto">
            <a:xfrm rot="147045" flipV="1">
              <a:off x="2299" y="335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2" name="Line 587"/>
            <p:cNvSpPr>
              <a:spLocks noChangeShapeType="1"/>
            </p:cNvSpPr>
            <p:nvPr/>
          </p:nvSpPr>
          <p:spPr bwMode="auto">
            <a:xfrm rot="147045">
              <a:off x="2304" y="335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3" name="Line 588"/>
            <p:cNvSpPr>
              <a:spLocks noChangeShapeType="1"/>
            </p:cNvSpPr>
            <p:nvPr/>
          </p:nvSpPr>
          <p:spPr bwMode="auto">
            <a:xfrm rot="147045">
              <a:off x="2299" y="3354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4" name="Line 589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5" name="Line 590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6" name="Line 591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7" name="Line 592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8" name="Line 593"/>
            <p:cNvSpPr>
              <a:spLocks noChangeShapeType="1"/>
            </p:cNvSpPr>
            <p:nvPr/>
          </p:nvSpPr>
          <p:spPr bwMode="auto">
            <a:xfrm rot="147045" flipV="1">
              <a:off x="2361" y="340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39" name="Line 594"/>
            <p:cNvSpPr>
              <a:spLocks noChangeShapeType="1"/>
            </p:cNvSpPr>
            <p:nvPr/>
          </p:nvSpPr>
          <p:spPr bwMode="auto">
            <a:xfrm rot="147045" flipV="1">
              <a:off x="2362" y="339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0" name="Line 595"/>
            <p:cNvSpPr>
              <a:spLocks noChangeShapeType="1"/>
            </p:cNvSpPr>
            <p:nvPr/>
          </p:nvSpPr>
          <p:spPr bwMode="auto">
            <a:xfrm rot="147045">
              <a:off x="2366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1" name="Line 596"/>
            <p:cNvSpPr>
              <a:spLocks noChangeShapeType="1"/>
            </p:cNvSpPr>
            <p:nvPr/>
          </p:nvSpPr>
          <p:spPr bwMode="auto">
            <a:xfrm rot="147045">
              <a:off x="2361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2" name="Line 597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3" name="Line 598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4" name="Line 599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5" name="Line 600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6" name="Line 601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7" name="Line 602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8" name="Line 603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49" name="Line 604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0" name="Line 605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1" name="Line 606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2" name="Line 607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3" name="Line 608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4" name="Line 609"/>
            <p:cNvSpPr>
              <a:spLocks noChangeShapeType="1"/>
            </p:cNvSpPr>
            <p:nvPr/>
          </p:nvSpPr>
          <p:spPr bwMode="auto">
            <a:xfrm rot="147045" flipV="1">
              <a:off x="2329" y="335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5" name="Line 610"/>
            <p:cNvSpPr>
              <a:spLocks noChangeShapeType="1"/>
            </p:cNvSpPr>
            <p:nvPr/>
          </p:nvSpPr>
          <p:spPr bwMode="auto">
            <a:xfrm rot="147045" flipV="1">
              <a:off x="2331" y="332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6" name="Line 611"/>
            <p:cNvSpPr>
              <a:spLocks noChangeShapeType="1"/>
            </p:cNvSpPr>
            <p:nvPr/>
          </p:nvSpPr>
          <p:spPr bwMode="auto">
            <a:xfrm rot="147045">
              <a:off x="2336" y="332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7" name="Line 612"/>
            <p:cNvSpPr>
              <a:spLocks noChangeShapeType="1"/>
            </p:cNvSpPr>
            <p:nvPr/>
          </p:nvSpPr>
          <p:spPr bwMode="auto">
            <a:xfrm rot="147045">
              <a:off x="2330" y="33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8" name="Line 613"/>
            <p:cNvSpPr>
              <a:spLocks noChangeShapeType="1"/>
            </p:cNvSpPr>
            <p:nvPr/>
          </p:nvSpPr>
          <p:spPr bwMode="auto">
            <a:xfrm rot="147045" flipV="1">
              <a:off x="2116" y="33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59" name="Line 614"/>
            <p:cNvSpPr>
              <a:spLocks noChangeShapeType="1"/>
            </p:cNvSpPr>
            <p:nvPr/>
          </p:nvSpPr>
          <p:spPr bwMode="auto">
            <a:xfrm rot="147045" flipV="1">
              <a:off x="2116" y="33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0" name="Line 615"/>
            <p:cNvSpPr>
              <a:spLocks noChangeShapeType="1"/>
            </p:cNvSpPr>
            <p:nvPr/>
          </p:nvSpPr>
          <p:spPr bwMode="auto">
            <a:xfrm rot="147045" flipV="1">
              <a:off x="2116" y="3333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1" name="Line 616"/>
            <p:cNvSpPr>
              <a:spLocks noChangeShapeType="1"/>
            </p:cNvSpPr>
            <p:nvPr/>
          </p:nvSpPr>
          <p:spPr bwMode="auto">
            <a:xfrm rot="147045" flipV="1">
              <a:off x="2111" y="3337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2" name="Line 617"/>
            <p:cNvSpPr>
              <a:spLocks noChangeShapeType="1"/>
            </p:cNvSpPr>
            <p:nvPr/>
          </p:nvSpPr>
          <p:spPr bwMode="auto">
            <a:xfrm rot="147045" flipV="1">
              <a:off x="2270" y="332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3" name="Line 618"/>
            <p:cNvSpPr>
              <a:spLocks noChangeShapeType="1"/>
            </p:cNvSpPr>
            <p:nvPr/>
          </p:nvSpPr>
          <p:spPr bwMode="auto">
            <a:xfrm rot="147045" flipV="1">
              <a:off x="2270" y="333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4" name="Line 619"/>
            <p:cNvSpPr>
              <a:spLocks noChangeShapeType="1"/>
            </p:cNvSpPr>
            <p:nvPr/>
          </p:nvSpPr>
          <p:spPr bwMode="auto">
            <a:xfrm rot="147045" flipV="1">
              <a:off x="2270" y="333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5" name="Line 620"/>
            <p:cNvSpPr>
              <a:spLocks noChangeShapeType="1"/>
            </p:cNvSpPr>
            <p:nvPr/>
          </p:nvSpPr>
          <p:spPr bwMode="auto">
            <a:xfrm rot="147045" flipV="1">
              <a:off x="2270" y="334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6" name="Line 621"/>
            <p:cNvSpPr>
              <a:spLocks noChangeShapeType="1"/>
            </p:cNvSpPr>
            <p:nvPr/>
          </p:nvSpPr>
          <p:spPr bwMode="auto">
            <a:xfrm rot="147045">
              <a:off x="2602" y="2816"/>
              <a:ext cx="0" cy="669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7" name="Line 622"/>
            <p:cNvSpPr>
              <a:spLocks noChangeShapeType="1"/>
            </p:cNvSpPr>
            <p:nvPr/>
          </p:nvSpPr>
          <p:spPr bwMode="auto">
            <a:xfrm rot="147045" flipV="1">
              <a:off x="2632" y="2154"/>
              <a:ext cx="0" cy="60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68" name="Freeform 623"/>
            <p:cNvSpPr>
              <a:spLocks/>
            </p:cNvSpPr>
            <p:nvPr/>
          </p:nvSpPr>
          <p:spPr bwMode="auto">
            <a:xfrm rot="147045">
              <a:off x="2566" y="2760"/>
              <a:ext cx="111" cy="58"/>
            </a:xfrm>
            <a:custGeom>
              <a:avLst/>
              <a:gdLst>
                <a:gd name="T0" fmla="*/ 20 w 43"/>
                <a:gd name="T1" fmla="*/ 0 h 24"/>
                <a:gd name="T2" fmla="*/ 43 w 43"/>
                <a:gd name="T3" fmla="*/ 8 h 24"/>
                <a:gd name="T4" fmla="*/ 0 w 43"/>
                <a:gd name="T5" fmla="*/ 17 h 24"/>
                <a:gd name="T6" fmla="*/ 20 w 43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24"/>
                <a:gd name="T14" fmla="*/ 43 w 4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24">
                  <a:moveTo>
                    <a:pt x="20" y="0"/>
                  </a:moveTo>
                  <a:lnTo>
                    <a:pt x="43" y="8"/>
                  </a:lnTo>
                  <a:lnTo>
                    <a:pt x="0" y="17"/>
                  </a:lnTo>
                  <a:lnTo>
                    <a:pt x="2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69" name="Rectangle 624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0" name="Rectangle 625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1" name="Freeform 626"/>
            <p:cNvSpPr>
              <a:spLocks/>
            </p:cNvSpPr>
            <p:nvPr/>
          </p:nvSpPr>
          <p:spPr bwMode="auto">
            <a:xfrm rot="147045">
              <a:off x="2674" y="2292"/>
              <a:ext cx="119" cy="210"/>
            </a:xfrm>
            <a:custGeom>
              <a:avLst/>
              <a:gdLst>
                <a:gd name="T0" fmla="*/ 21 w 46"/>
                <a:gd name="T1" fmla="*/ 5 h 89"/>
                <a:gd name="T2" fmla="*/ 32 w 46"/>
                <a:gd name="T3" fmla="*/ 25 h 89"/>
                <a:gd name="T4" fmla="*/ 36 w 46"/>
                <a:gd name="T5" fmla="*/ 34 h 89"/>
                <a:gd name="T6" fmla="*/ 34 w 46"/>
                <a:gd name="T7" fmla="*/ 32 h 89"/>
                <a:gd name="T8" fmla="*/ 42 w 46"/>
                <a:gd name="T9" fmla="*/ 36 h 89"/>
                <a:gd name="T10" fmla="*/ 36 w 46"/>
                <a:gd name="T11" fmla="*/ 37 h 89"/>
                <a:gd name="T12" fmla="*/ 38 w 46"/>
                <a:gd name="T13" fmla="*/ 43 h 89"/>
                <a:gd name="T14" fmla="*/ 30 w 46"/>
                <a:gd name="T15" fmla="*/ 42 h 89"/>
                <a:gd name="T16" fmla="*/ 32 w 46"/>
                <a:gd name="T17" fmla="*/ 41 h 89"/>
                <a:gd name="T18" fmla="*/ 20 w 46"/>
                <a:gd name="T19" fmla="*/ 45 h 89"/>
                <a:gd name="T20" fmla="*/ 9 w 46"/>
                <a:gd name="T21" fmla="*/ 48 h 89"/>
                <a:gd name="T22" fmla="*/ 3 w 46"/>
                <a:gd name="T23" fmla="*/ 52 h 89"/>
                <a:gd name="T24" fmla="*/ 1 w 46"/>
                <a:gd name="T25" fmla="*/ 55 h 89"/>
                <a:gd name="T26" fmla="*/ 1 w 46"/>
                <a:gd name="T27" fmla="*/ 60 h 89"/>
                <a:gd name="T28" fmla="*/ 1 w 46"/>
                <a:gd name="T29" fmla="*/ 63 h 89"/>
                <a:gd name="T30" fmla="*/ 4 w 46"/>
                <a:gd name="T31" fmla="*/ 71 h 89"/>
                <a:gd name="T32" fmla="*/ 9 w 46"/>
                <a:gd name="T33" fmla="*/ 76 h 89"/>
                <a:gd name="T34" fmla="*/ 16 w 46"/>
                <a:gd name="T35" fmla="*/ 84 h 89"/>
                <a:gd name="T36" fmla="*/ 24 w 46"/>
                <a:gd name="T37" fmla="*/ 84 h 89"/>
                <a:gd name="T38" fmla="*/ 21 w 46"/>
                <a:gd name="T39" fmla="*/ 89 h 89"/>
                <a:gd name="T40" fmla="*/ 30 w 46"/>
                <a:gd name="T41" fmla="*/ 82 h 89"/>
                <a:gd name="T42" fmla="*/ 25 w 46"/>
                <a:gd name="T43" fmla="*/ 76 h 89"/>
                <a:gd name="T44" fmla="*/ 18 w 46"/>
                <a:gd name="T45" fmla="*/ 70 h 89"/>
                <a:gd name="T46" fmla="*/ 10 w 46"/>
                <a:gd name="T47" fmla="*/ 70 h 89"/>
                <a:gd name="T48" fmla="*/ 13 w 46"/>
                <a:gd name="T49" fmla="*/ 63 h 89"/>
                <a:gd name="T50" fmla="*/ 12 w 46"/>
                <a:gd name="T51" fmla="*/ 61 h 89"/>
                <a:gd name="T52" fmla="*/ 12 w 46"/>
                <a:gd name="T53" fmla="*/ 63 h 89"/>
                <a:gd name="T54" fmla="*/ 12 w 46"/>
                <a:gd name="T55" fmla="*/ 58 h 89"/>
                <a:gd name="T56" fmla="*/ 10 w 46"/>
                <a:gd name="T57" fmla="*/ 61 h 89"/>
                <a:gd name="T58" fmla="*/ 8 w 46"/>
                <a:gd name="T59" fmla="*/ 56 h 89"/>
                <a:gd name="T60" fmla="*/ 14 w 46"/>
                <a:gd name="T61" fmla="*/ 58 h 89"/>
                <a:gd name="T62" fmla="*/ 25 w 46"/>
                <a:gd name="T63" fmla="*/ 55 h 89"/>
                <a:gd name="T64" fmla="*/ 37 w 46"/>
                <a:gd name="T65" fmla="*/ 50 h 89"/>
                <a:gd name="T66" fmla="*/ 43 w 46"/>
                <a:gd name="T67" fmla="*/ 46 h 89"/>
                <a:gd name="T68" fmla="*/ 46 w 46"/>
                <a:gd name="T69" fmla="*/ 42 h 89"/>
                <a:gd name="T70" fmla="*/ 46 w 46"/>
                <a:gd name="T71" fmla="*/ 36 h 89"/>
                <a:gd name="T72" fmla="*/ 46 w 46"/>
                <a:gd name="T73" fmla="*/ 29 h 89"/>
                <a:gd name="T74" fmla="*/ 43 w 46"/>
                <a:gd name="T75" fmla="*/ 20 h 89"/>
                <a:gd name="T76" fmla="*/ 31 w 46"/>
                <a:gd name="T77" fmla="*/ 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"/>
                <a:gd name="T118" fmla="*/ 0 h 89"/>
                <a:gd name="T119" fmla="*/ 46 w 46"/>
                <a:gd name="T120" fmla="*/ 89 h 8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" h="89">
                  <a:moveTo>
                    <a:pt x="31" y="0"/>
                  </a:moveTo>
                  <a:lnTo>
                    <a:pt x="21" y="5"/>
                  </a:lnTo>
                  <a:lnTo>
                    <a:pt x="27" y="15"/>
                  </a:lnTo>
                  <a:lnTo>
                    <a:pt x="32" y="25"/>
                  </a:lnTo>
                  <a:lnTo>
                    <a:pt x="34" y="29"/>
                  </a:lnTo>
                  <a:lnTo>
                    <a:pt x="36" y="34"/>
                  </a:lnTo>
                  <a:lnTo>
                    <a:pt x="40" y="32"/>
                  </a:lnTo>
                  <a:lnTo>
                    <a:pt x="34" y="32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37" y="34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8" y="43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34" y="45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0" y="45"/>
                  </a:lnTo>
                  <a:lnTo>
                    <a:pt x="15" y="46"/>
                  </a:lnTo>
                  <a:lnTo>
                    <a:pt x="9" y="48"/>
                  </a:lnTo>
                  <a:lnTo>
                    <a:pt x="6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1" y="89"/>
                  </a:lnTo>
                  <a:lnTo>
                    <a:pt x="31" y="84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5" y="76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4" y="65"/>
                  </a:lnTo>
                  <a:lnTo>
                    <a:pt x="10" y="70"/>
                  </a:lnTo>
                  <a:lnTo>
                    <a:pt x="15" y="66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1"/>
                  </a:lnTo>
                  <a:lnTo>
                    <a:pt x="6" y="61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7" y="57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8"/>
                  </a:lnTo>
                  <a:lnTo>
                    <a:pt x="19" y="56"/>
                  </a:lnTo>
                  <a:lnTo>
                    <a:pt x="25" y="55"/>
                  </a:lnTo>
                  <a:lnTo>
                    <a:pt x="31" y="52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46" y="29"/>
                  </a:lnTo>
                  <a:lnTo>
                    <a:pt x="45" y="25"/>
                  </a:lnTo>
                  <a:lnTo>
                    <a:pt x="43" y="20"/>
                  </a:lnTo>
                  <a:lnTo>
                    <a:pt x="38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2" name="Freeform 627"/>
            <p:cNvSpPr>
              <a:spLocks/>
            </p:cNvSpPr>
            <p:nvPr/>
          </p:nvSpPr>
          <p:spPr bwMode="auto">
            <a:xfrm rot="147045">
              <a:off x="2654" y="2579"/>
              <a:ext cx="122" cy="211"/>
            </a:xfrm>
            <a:custGeom>
              <a:avLst/>
              <a:gdLst>
                <a:gd name="T0" fmla="*/ 22 w 47"/>
                <a:gd name="T1" fmla="*/ 6 h 90"/>
                <a:gd name="T2" fmla="*/ 32 w 47"/>
                <a:gd name="T3" fmla="*/ 25 h 90"/>
                <a:gd name="T4" fmla="*/ 36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6 w 47"/>
                <a:gd name="T11" fmla="*/ 38 h 90"/>
                <a:gd name="T12" fmla="*/ 38 w 47"/>
                <a:gd name="T13" fmla="*/ 43 h 90"/>
                <a:gd name="T14" fmla="*/ 30 w 47"/>
                <a:gd name="T15" fmla="*/ 41 h 90"/>
                <a:gd name="T16" fmla="*/ 31 w 47"/>
                <a:gd name="T17" fmla="*/ 40 h 90"/>
                <a:gd name="T18" fmla="*/ 20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1 w 47"/>
                <a:gd name="T25" fmla="*/ 55 h 90"/>
                <a:gd name="T26" fmla="*/ 0 w 47"/>
                <a:gd name="T27" fmla="*/ 59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7 h 90"/>
                <a:gd name="T34" fmla="*/ 17 w 47"/>
                <a:gd name="T35" fmla="*/ 85 h 90"/>
                <a:gd name="T36" fmla="*/ 24 w 47"/>
                <a:gd name="T37" fmla="*/ 84 h 90"/>
                <a:gd name="T38" fmla="*/ 22 w 47"/>
                <a:gd name="T39" fmla="*/ 90 h 90"/>
                <a:gd name="T40" fmla="*/ 29 w 47"/>
                <a:gd name="T41" fmla="*/ 82 h 90"/>
                <a:gd name="T42" fmla="*/ 25 w 47"/>
                <a:gd name="T43" fmla="*/ 77 h 90"/>
                <a:gd name="T44" fmla="*/ 17 w 47"/>
                <a:gd name="T45" fmla="*/ 69 h 90"/>
                <a:gd name="T46" fmla="*/ 10 w 47"/>
                <a:gd name="T47" fmla="*/ 69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59 h 90"/>
                <a:gd name="T56" fmla="*/ 11 w 47"/>
                <a:gd name="T57" fmla="*/ 60 h 90"/>
                <a:gd name="T58" fmla="*/ 7 w 47"/>
                <a:gd name="T59" fmla="*/ 56 h 90"/>
                <a:gd name="T60" fmla="*/ 13 w 47"/>
                <a:gd name="T61" fmla="*/ 58 h 90"/>
                <a:gd name="T62" fmla="*/ 25 w 47"/>
                <a:gd name="T63" fmla="*/ 55 h 90"/>
                <a:gd name="T64" fmla="*/ 36 w 47"/>
                <a:gd name="T65" fmla="*/ 50 h 90"/>
                <a:gd name="T66" fmla="*/ 42 w 47"/>
                <a:gd name="T67" fmla="*/ 47 h 90"/>
                <a:gd name="T68" fmla="*/ 46 w 47"/>
                <a:gd name="T69" fmla="*/ 41 h 90"/>
                <a:gd name="T70" fmla="*/ 47 w 47"/>
                <a:gd name="T71" fmla="*/ 36 h 90"/>
                <a:gd name="T72" fmla="*/ 46 w 47"/>
                <a:gd name="T73" fmla="*/ 30 h 90"/>
                <a:gd name="T74" fmla="*/ 43 w 47"/>
                <a:gd name="T75" fmla="*/ 21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2" y="6"/>
                  </a:lnTo>
                  <a:lnTo>
                    <a:pt x="26" y="15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2" y="40"/>
                  </a:lnTo>
                  <a:lnTo>
                    <a:pt x="38" y="43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35" y="46"/>
                  </a:lnTo>
                  <a:lnTo>
                    <a:pt x="31" y="40"/>
                  </a:lnTo>
                  <a:lnTo>
                    <a:pt x="26" y="43"/>
                  </a:lnTo>
                  <a:lnTo>
                    <a:pt x="20" y="45"/>
                  </a:lnTo>
                  <a:lnTo>
                    <a:pt x="14" y="47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5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5" y="77"/>
                  </a:lnTo>
                  <a:lnTo>
                    <a:pt x="22" y="74"/>
                  </a:lnTo>
                  <a:lnTo>
                    <a:pt x="17" y="69"/>
                  </a:lnTo>
                  <a:lnTo>
                    <a:pt x="14" y="65"/>
                  </a:lnTo>
                  <a:lnTo>
                    <a:pt x="10" y="69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6" y="62"/>
                  </a:lnTo>
                  <a:lnTo>
                    <a:pt x="11" y="64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6" y="57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7" y="56"/>
                  </a:lnTo>
                  <a:lnTo>
                    <a:pt x="10" y="60"/>
                  </a:lnTo>
                  <a:lnTo>
                    <a:pt x="13" y="58"/>
                  </a:lnTo>
                  <a:lnTo>
                    <a:pt x="19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3" y="21"/>
                  </a:lnTo>
                  <a:lnTo>
                    <a:pt x="37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3" name="Freeform 628"/>
            <p:cNvSpPr>
              <a:spLocks/>
            </p:cNvSpPr>
            <p:nvPr/>
          </p:nvSpPr>
          <p:spPr bwMode="auto">
            <a:xfrm rot="147045">
              <a:off x="2643" y="2853"/>
              <a:ext cx="125" cy="211"/>
            </a:xfrm>
            <a:custGeom>
              <a:avLst/>
              <a:gdLst>
                <a:gd name="T0" fmla="*/ 22 w 48"/>
                <a:gd name="T1" fmla="*/ 6 h 90"/>
                <a:gd name="T2" fmla="*/ 34 w 48"/>
                <a:gd name="T3" fmla="*/ 26 h 90"/>
                <a:gd name="T4" fmla="*/ 36 w 48"/>
                <a:gd name="T5" fmla="*/ 34 h 90"/>
                <a:gd name="T6" fmla="*/ 36 w 48"/>
                <a:gd name="T7" fmla="*/ 33 h 90"/>
                <a:gd name="T8" fmla="*/ 42 w 48"/>
                <a:gd name="T9" fmla="*/ 37 h 90"/>
                <a:gd name="T10" fmla="*/ 36 w 48"/>
                <a:gd name="T11" fmla="*/ 38 h 90"/>
                <a:gd name="T12" fmla="*/ 39 w 48"/>
                <a:gd name="T13" fmla="*/ 43 h 90"/>
                <a:gd name="T14" fmla="*/ 30 w 48"/>
                <a:gd name="T15" fmla="*/ 42 h 90"/>
                <a:gd name="T16" fmla="*/ 33 w 48"/>
                <a:gd name="T17" fmla="*/ 41 h 90"/>
                <a:gd name="T18" fmla="*/ 22 w 48"/>
                <a:gd name="T19" fmla="*/ 45 h 90"/>
                <a:gd name="T20" fmla="*/ 10 w 48"/>
                <a:gd name="T21" fmla="*/ 48 h 90"/>
                <a:gd name="T22" fmla="*/ 5 w 48"/>
                <a:gd name="T23" fmla="*/ 53 h 90"/>
                <a:gd name="T24" fmla="*/ 1 w 48"/>
                <a:gd name="T25" fmla="*/ 55 h 90"/>
                <a:gd name="T26" fmla="*/ 1 w 48"/>
                <a:gd name="T27" fmla="*/ 60 h 90"/>
                <a:gd name="T28" fmla="*/ 1 w 48"/>
                <a:gd name="T29" fmla="*/ 64 h 90"/>
                <a:gd name="T30" fmla="*/ 6 w 48"/>
                <a:gd name="T31" fmla="*/ 72 h 90"/>
                <a:gd name="T32" fmla="*/ 10 w 48"/>
                <a:gd name="T33" fmla="*/ 78 h 90"/>
                <a:gd name="T34" fmla="*/ 17 w 48"/>
                <a:gd name="T35" fmla="*/ 85 h 90"/>
                <a:gd name="T36" fmla="*/ 24 w 48"/>
                <a:gd name="T37" fmla="*/ 84 h 90"/>
                <a:gd name="T38" fmla="*/ 22 w 48"/>
                <a:gd name="T39" fmla="*/ 90 h 90"/>
                <a:gd name="T40" fmla="*/ 30 w 48"/>
                <a:gd name="T41" fmla="*/ 83 h 90"/>
                <a:gd name="T42" fmla="*/ 25 w 48"/>
                <a:gd name="T43" fmla="*/ 78 h 90"/>
                <a:gd name="T44" fmla="*/ 18 w 48"/>
                <a:gd name="T45" fmla="*/ 70 h 90"/>
                <a:gd name="T46" fmla="*/ 11 w 48"/>
                <a:gd name="T47" fmla="*/ 70 h 90"/>
                <a:gd name="T48" fmla="*/ 13 w 48"/>
                <a:gd name="T49" fmla="*/ 63 h 90"/>
                <a:gd name="T50" fmla="*/ 12 w 48"/>
                <a:gd name="T51" fmla="*/ 62 h 90"/>
                <a:gd name="T52" fmla="*/ 12 w 48"/>
                <a:gd name="T53" fmla="*/ 64 h 90"/>
                <a:gd name="T54" fmla="*/ 12 w 48"/>
                <a:gd name="T55" fmla="*/ 60 h 90"/>
                <a:gd name="T56" fmla="*/ 11 w 48"/>
                <a:gd name="T57" fmla="*/ 61 h 90"/>
                <a:gd name="T58" fmla="*/ 9 w 48"/>
                <a:gd name="T59" fmla="*/ 56 h 90"/>
                <a:gd name="T60" fmla="*/ 15 w 48"/>
                <a:gd name="T61" fmla="*/ 59 h 90"/>
                <a:gd name="T62" fmla="*/ 25 w 48"/>
                <a:gd name="T63" fmla="*/ 55 h 90"/>
                <a:gd name="T64" fmla="*/ 37 w 48"/>
                <a:gd name="T65" fmla="*/ 51 h 90"/>
                <a:gd name="T66" fmla="*/ 43 w 48"/>
                <a:gd name="T67" fmla="*/ 47 h 90"/>
                <a:gd name="T68" fmla="*/ 47 w 48"/>
                <a:gd name="T69" fmla="*/ 42 h 90"/>
                <a:gd name="T70" fmla="*/ 48 w 48"/>
                <a:gd name="T71" fmla="*/ 37 h 90"/>
                <a:gd name="T72" fmla="*/ 47 w 48"/>
                <a:gd name="T73" fmla="*/ 31 h 90"/>
                <a:gd name="T74" fmla="*/ 43 w 48"/>
                <a:gd name="T75" fmla="*/ 22 h 90"/>
                <a:gd name="T76" fmla="*/ 31 w 48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8"/>
                <a:gd name="T118" fmla="*/ 0 h 90"/>
                <a:gd name="T119" fmla="*/ 48 w 48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8" h="90">
                  <a:moveTo>
                    <a:pt x="31" y="0"/>
                  </a:moveTo>
                  <a:lnTo>
                    <a:pt x="22" y="6"/>
                  </a:lnTo>
                  <a:lnTo>
                    <a:pt x="28" y="15"/>
                  </a:lnTo>
                  <a:lnTo>
                    <a:pt x="34" y="26"/>
                  </a:lnTo>
                  <a:lnTo>
                    <a:pt x="35" y="31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6" y="33"/>
                  </a:lnTo>
                  <a:lnTo>
                    <a:pt x="36" y="37"/>
                  </a:lnTo>
                  <a:lnTo>
                    <a:pt x="42" y="37"/>
                  </a:lnTo>
                  <a:lnTo>
                    <a:pt x="37" y="34"/>
                  </a:lnTo>
                  <a:lnTo>
                    <a:pt x="36" y="38"/>
                  </a:lnTo>
                  <a:lnTo>
                    <a:pt x="34" y="42"/>
                  </a:lnTo>
                  <a:lnTo>
                    <a:pt x="39" y="43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35" y="46"/>
                  </a:lnTo>
                  <a:lnTo>
                    <a:pt x="33" y="41"/>
                  </a:lnTo>
                  <a:lnTo>
                    <a:pt x="28" y="43"/>
                  </a:lnTo>
                  <a:lnTo>
                    <a:pt x="22" y="45"/>
                  </a:lnTo>
                  <a:lnTo>
                    <a:pt x="16" y="47"/>
                  </a:lnTo>
                  <a:lnTo>
                    <a:pt x="10" y="48"/>
                  </a:lnTo>
                  <a:lnTo>
                    <a:pt x="6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6" y="72"/>
                  </a:lnTo>
                  <a:lnTo>
                    <a:pt x="7" y="73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21" y="89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2" y="90"/>
                  </a:lnTo>
                  <a:lnTo>
                    <a:pt x="31" y="84"/>
                  </a:lnTo>
                  <a:lnTo>
                    <a:pt x="30" y="83"/>
                  </a:lnTo>
                  <a:lnTo>
                    <a:pt x="29" y="81"/>
                  </a:lnTo>
                  <a:lnTo>
                    <a:pt x="25" y="78"/>
                  </a:lnTo>
                  <a:lnTo>
                    <a:pt x="22" y="74"/>
                  </a:lnTo>
                  <a:lnTo>
                    <a:pt x="18" y="70"/>
                  </a:lnTo>
                  <a:lnTo>
                    <a:pt x="15" y="66"/>
                  </a:lnTo>
                  <a:lnTo>
                    <a:pt x="11" y="70"/>
                  </a:lnTo>
                  <a:lnTo>
                    <a:pt x="16" y="67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6" y="62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9" y="56"/>
                  </a:lnTo>
                  <a:lnTo>
                    <a:pt x="11" y="61"/>
                  </a:lnTo>
                  <a:lnTo>
                    <a:pt x="15" y="59"/>
                  </a:lnTo>
                  <a:lnTo>
                    <a:pt x="21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6" y="26"/>
                  </a:lnTo>
                  <a:lnTo>
                    <a:pt x="43" y="22"/>
                  </a:lnTo>
                  <a:lnTo>
                    <a:pt x="39" y="1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4" name="Freeform 629"/>
            <p:cNvSpPr>
              <a:spLocks/>
            </p:cNvSpPr>
            <p:nvPr/>
          </p:nvSpPr>
          <p:spPr bwMode="auto">
            <a:xfrm rot="147045">
              <a:off x="2616" y="3129"/>
              <a:ext cx="121" cy="211"/>
            </a:xfrm>
            <a:custGeom>
              <a:avLst/>
              <a:gdLst>
                <a:gd name="T0" fmla="*/ 21 w 47"/>
                <a:gd name="T1" fmla="*/ 6 h 90"/>
                <a:gd name="T2" fmla="*/ 33 w 47"/>
                <a:gd name="T3" fmla="*/ 25 h 90"/>
                <a:gd name="T4" fmla="*/ 35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5 w 47"/>
                <a:gd name="T11" fmla="*/ 38 h 90"/>
                <a:gd name="T12" fmla="*/ 39 w 47"/>
                <a:gd name="T13" fmla="*/ 43 h 90"/>
                <a:gd name="T14" fmla="*/ 30 w 47"/>
                <a:gd name="T15" fmla="*/ 42 h 90"/>
                <a:gd name="T16" fmla="*/ 32 w 47"/>
                <a:gd name="T17" fmla="*/ 41 h 90"/>
                <a:gd name="T18" fmla="*/ 21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2 w 47"/>
                <a:gd name="T25" fmla="*/ 55 h 90"/>
                <a:gd name="T26" fmla="*/ 0 w 47"/>
                <a:gd name="T27" fmla="*/ 60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8 h 90"/>
                <a:gd name="T34" fmla="*/ 17 w 47"/>
                <a:gd name="T35" fmla="*/ 85 h 90"/>
                <a:gd name="T36" fmla="*/ 24 w 47"/>
                <a:gd name="T37" fmla="*/ 84 h 90"/>
                <a:gd name="T38" fmla="*/ 21 w 47"/>
                <a:gd name="T39" fmla="*/ 90 h 90"/>
                <a:gd name="T40" fmla="*/ 29 w 47"/>
                <a:gd name="T41" fmla="*/ 82 h 90"/>
                <a:gd name="T42" fmla="*/ 26 w 47"/>
                <a:gd name="T43" fmla="*/ 78 h 90"/>
                <a:gd name="T44" fmla="*/ 17 w 47"/>
                <a:gd name="T45" fmla="*/ 70 h 90"/>
                <a:gd name="T46" fmla="*/ 10 w 47"/>
                <a:gd name="T47" fmla="*/ 70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60 h 90"/>
                <a:gd name="T56" fmla="*/ 11 w 47"/>
                <a:gd name="T57" fmla="*/ 61 h 90"/>
                <a:gd name="T58" fmla="*/ 8 w 47"/>
                <a:gd name="T59" fmla="*/ 56 h 90"/>
                <a:gd name="T60" fmla="*/ 14 w 47"/>
                <a:gd name="T61" fmla="*/ 59 h 90"/>
                <a:gd name="T62" fmla="*/ 26 w 47"/>
                <a:gd name="T63" fmla="*/ 55 h 90"/>
                <a:gd name="T64" fmla="*/ 36 w 47"/>
                <a:gd name="T65" fmla="*/ 51 h 90"/>
                <a:gd name="T66" fmla="*/ 42 w 47"/>
                <a:gd name="T67" fmla="*/ 47 h 90"/>
                <a:gd name="T68" fmla="*/ 46 w 47"/>
                <a:gd name="T69" fmla="*/ 42 h 90"/>
                <a:gd name="T70" fmla="*/ 47 w 47"/>
                <a:gd name="T71" fmla="*/ 36 h 90"/>
                <a:gd name="T72" fmla="*/ 46 w 47"/>
                <a:gd name="T73" fmla="*/ 31 h 90"/>
                <a:gd name="T74" fmla="*/ 44 w 47"/>
                <a:gd name="T75" fmla="*/ 22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1" y="6"/>
                  </a:lnTo>
                  <a:lnTo>
                    <a:pt x="27" y="15"/>
                  </a:lnTo>
                  <a:lnTo>
                    <a:pt x="33" y="25"/>
                  </a:lnTo>
                  <a:lnTo>
                    <a:pt x="34" y="31"/>
                  </a:lnTo>
                  <a:lnTo>
                    <a:pt x="35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5" y="38"/>
                  </a:lnTo>
                  <a:lnTo>
                    <a:pt x="33" y="41"/>
                  </a:lnTo>
                  <a:lnTo>
                    <a:pt x="39" y="43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34" y="4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1" y="45"/>
                  </a:lnTo>
                  <a:lnTo>
                    <a:pt x="15" y="47"/>
                  </a:lnTo>
                  <a:lnTo>
                    <a:pt x="10" y="48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1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1" y="74"/>
                  </a:lnTo>
                  <a:lnTo>
                    <a:pt x="17" y="70"/>
                  </a:lnTo>
                  <a:lnTo>
                    <a:pt x="15" y="65"/>
                  </a:lnTo>
                  <a:lnTo>
                    <a:pt x="10" y="70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6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9"/>
                  </a:lnTo>
                  <a:lnTo>
                    <a:pt x="20" y="57"/>
                  </a:lnTo>
                  <a:lnTo>
                    <a:pt x="26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9" y="50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38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5" name="Rectangle 630"/>
            <p:cNvSpPr>
              <a:spLocks noChangeArrowheads="1"/>
            </p:cNvSpPr>
            <p:nvPr/>
          </p:nvSpPr>
          <p:spPr bwMode="auto">
            <a:xfrm rot="147045">
              <a:off x="1390" y="3176"/>
              <a:ext cx="1318" cy="46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6" name="Rectangle 631"/>
            <p:cNvSpPr>
              <a:spLocks noChangeArrowheads="1"/>
            </p:cNvSpPr>
            <p:nvPr/>
          </p:nvSpPr>
          <p:spPr bwMode="auto">
            <a:xfrm rot="147045">
              <a:off x="1384" y="2622"/>
              <a:ext cx="1365" cy="4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7" name="Rectangle 632"/>
            <p:cNvSpPr>
              <a:spLocks noChangeArrowheads="1"/>
            </p:cNvSpPr>
            <p:nvPr/>
          </p:nvSpPr>
          <p:spPr bwMode="auto">
            <a:xfrm rot="147045">
              <a:off x="1386" y="2355"/>
              <a:ext cx="1373" cy="49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78" name="Line 633"/>
            <p:cNvSpPr>
              <a:spLocks noChangeShapeType="1"/>
            </p:cNvSpPr>
            <p:nvPr/>
          </p:nvSpPr>
          <p:spPr bwMode="auto">
            <a:xfrm rot="147045">
              <a:off x="2361" y="2118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79" name="Line 634"/>
            <p:cNvSpPr>
              <a:spLocks noChangeShapeType="1"/>
            </p:cNvSpPr>
            <p:nvPr/>
          </p:nvSpPr>
          <p:spPr bwMode="auto">
            <a:xfrm rot="147045">
              <a:off x="2378" y="2119"/>
              <a:ext cx="2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80" name="Rectangle 635"/>
            <p:cNvSpPr>
              <a:spLocks noChangeArrowheads="1"/>
            </p:cNvSpPr>
            <p:nvPr/>
          </p:nvSpPr>
          <p:spPr bwMode="auto">
            <a:xfrm rot="147045">
              <a:off x="1640" y="187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1" name="Rectangle 636"/>
            <p:cNvSpPr>
              <a:spLocks noChangeArrowheads="1"/>
            </p:cNvSpPr>
            <p:nvPr/>
          </p:nvSpPr>
          <p:spPr bwMode="auto">
            <a:xfrm rot="147045">
              <a:off x="1767" y="1882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2" name="Rectangle 637"/>
            <p:cNvSpPr>
              <a:spLocks noChangeArrowheads="1"/>
            </p:cNvSpPr>
            <p:nvPr/>
          </p:nvSpPr>
          <p:spPr bwMode="auto">
            <a:xfrm rot="147045">
              <a:off x="1661" y="183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3" name="Rectangle 638"/>
            <p:cNvSpPr>
              <a:spLocks noChangeArrowheads="1"/>
            </p:cNvSpPr>
            <p:nvPr/>
          </p:nvSpPr>
          <p:spPr bwMode="auto">
            <a:xfrm rot="147045">
              <a:off x="1756" y="184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4" name="Rectangle 639"/>
            <p:cNvSpPr>
              <a:spLocks noChangeArrowheads="1"/>
            </p:cNvSpPr>
            <p:nvPr/>
          </p:nvSpPr>
          <p:spPr bwMode="auto">
            <a:xfrm rot="147045">
              <a:off x="1704" y="184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5" name="Rectangle 640"/>
            <p:cNvSpPr>
              <a:spLocks noChangeArrowheads="1"/>
            </p:cNvSpPr>
            <p:nvPr/>
          </p:nvSpPr>
          <p:spPr bwMode="auto">
            <a:xfrm rot="147045">
              <a:off x="1645" y="188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6" name="Rectangle 641"/>
            <p:cNvSpPr>
              <a:spLocks noChangeArrowheads="1"/>
            </p:cNvSpPr>
            <p:nvPr/>
          </p:nvSpPr>
          <p:spPr bwMode="auto">
            <a:xfrm rot="147045">
              <a:off x="1661" y="184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287" name="Line 642"/>
            <p:cNvSpPr>
              <a:spLocks noChangeShapeType="1"/>
            </p:cNvSpPr>
            <p:nvPr/>
          </p:nvSpPr>
          <p:spPr bwMode="auto">
            <a:xfrm rot="147045">
              <a:off x="1645" y="187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88" name="Line 643"/>
            <p:cNvSpPr>
              <a:spLocks noChangeShapeType="1"/>
            </p:cNvSpPr>
            <p:nvPr/>
          </p:nvSpPr>
          <p:spPr bwMode="auto">
            <a:xfrm rot="147045">
              <a:off x="1640" y="1877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89" name="Line 644"/>
            <p:cNvSpPr>
              <a:spLocks noChangeShapeType="1"/>
            </p:cNvSpPr>
            <p:nvPr/>
          </p:nvSpPr>
          <p:spPr bwMode="auto">
            <a:xfrm rot="147045" flipH="1">
              <a:off x="1640" y="187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0" name="Line 645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1" name="Line 646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2" name="Line 647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3" name="Line 648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4" name="Line 649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5" name="Line 650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6" name="Line 651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7" name="Line 652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8" name="Line 653"/>
            <p:cNvSpPr>
              <a:spLocks noChangeShapeType="1"/>
            </p:cNvSpPr>
            <p:nvPr/>
          </p:nvSpPr>
          <p:spPr bwMode="auto">
            <a:xfrm rot="147045" flipH="1">
              <a:off x="1645" y="188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299" name="Line 654"/>
            <p:cNvSpPr>
              <a:spLocks noChangeShapeType="1"/>
            </p:cNvSpPr>
            <p:nvPr/>
          </p:nvSpPr>
          <p:spPr bwMode="auto">
            <a:xfrm rot="147045" flipH="1">
              <a:off x="1645" y="188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00" name="Line 655"/>
            <p:cNvSpPr>
              <a:spLocks noChangeShapeType="1"/>
            </p:cNvSpPr>
            <p:nvPr/>
          </p:nvSpPr>
          <p:spPr bwMode="auto">
            <a:xfrm rot="147045" flipV="1">
              <a:off x="1767" y="1882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01" name="Line 656"/>
            <p:cNvSpPr>
              <a:spLocks noChangeShapeType="1"/>
            </p:cNvSpPr>
            <p:nvPr/>
          </p:nvSpPr>
          <p:spPr bwMode="auto">
            <a:xfrm rot="147045" flipV="1">
              <a:off x="1645" y="187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02" name="Line 657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03" name="Line 658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04" name="Rectangle 659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05" name="Rectangle 660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06" name="Rectangle 661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07" name="Rectangle 662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08" name="Rectangle 663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09" name="Rectangle 664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0" name="Rectangle 665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1" name="Rectangle 666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2" name="Rectangle 667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3" name="Rectangle 668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4" name="Rectangle 669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5" name="Rectangle 670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6" name="Rectangle 671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7" name="Rectangle 672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8" name="Rectangle 673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19" name="Rectangle 674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20" name="Rectangle 675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21" name="Rectangle 676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22" name="Line 677"/>
            <p:cNvSpPr>
              <a:spLocks noChangeShapeType="1"/>
            </p:cNvSpPr>
            <p:nvPr/>
          </p:nvSpPr>
          <p:spPr bwMode="auto">
            <a:xfrm rot="147045" flipH="1">
              <a:off x="1859" y="1886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3" name="Line 678"/>
            <p:cNvSpPr>
              <a:spLocks noChangeShapeType="1"/>
            </p:cNvSpPr>
            <p:nvPr/>
          </p:nvSpPr>
          <p:spPr bwMode="auto">
            <a:xfrm rot="147045" flipH="1">
              <a:off x="1860" y="1847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4" name="Line 679"/>
            <p:cNvSpPr>
              <a:spLocks noChangeShapeType="1"/>
            </p:cNvSpPr>
            <p:nvPr/>
          </p:nvSpPr>
          <p:spPr bwMode="auto">
            <a:xfrm rot="147045">
              <a:off x="1859" y="1847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5" name="Line 680"/>
            <p:cNvSpPr>
              <a:spLocks noChangeShapeType="1"/>
            </p:cNvSpPr>
            <p:nvPr/>
          </p:nvSpPr>
          <p:spPr bwMode="auto">
            <a:xfrm rot="147045">
              <a:off x="1865" y="1847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6" name="Line 681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7" name="Line 682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8" name="Line 683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29" name="Line 684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0" name="Line 685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1" name="Line 686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2" name="Line 687"/>
            <p:cNvSpPr>
              <a:spLocks noChangeShapeType="1"/>
            </p:cNvSpPr>
            <p:nvPr/>
          </p:nvSpPr>
          <p:spPr bwMode="auto">
            <a:xfrm rot="147045" flipH="1">
              <a:off x="1794" y="188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3" name="Line 688"/>
            <p:cNvSpPr>
              <a:spLocks noChangeShapeType="1"/>
            </p:cNvSpPr>
            <p:nvPr/>
          </p:nvSpPr>
          <p:spPr bwMode="auto">
            <a:xfrm rot="147045">
              <a:off x="1793" y="1883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4" name="Line 689"/>
            <p:cNvSpPr>
              <a:spLocks noChangeShapeType="1"/>
            </p:cNvSpPr>
            <p:nvPr/>
          </p:nvSpPr>
          <p:spPr bwMode="auto">
            <a:xfrm rot="147045">
              <a:off x="1798" y="188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5" name="Line 690"/>
            <p:cNvSpPr>
              <a:spLocks noChangeShapeType="1"/>
            </p:cNvSpPr>
            <p:nvPr/>
          </p:nvSpPr>
          <p:spPr bwMode="auto">
            <a:xfrm rot="147045" flipV="1">
              <a:off x="1799" y="18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6" name="Line 691"/>
            <p:cNvSpPr>
              <a:spLocks noChangeShapeType="1"/>
            </p:cNvSpPr>
            <p:nvPr/>
          </p:nvSpPr>
          <p:spPr bwMode="auto">
            <a:xfrm rot="147045" flipV="1">
              <a:off x="1924" y="188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7" name="Line 692"/>
            <p:cNvSpPr>
              <a:spLocks noChangeShapeType="1"/>
            </p:cNvSpPr>
            <p:nvPr/>
          </p:nvSpPr>
          <p:spPr bwMode="auto">
            <a:xfrm rot="147045" flipH="1">
              <a:off x="1799" y="1886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8" name="Line 693"/>
            <p:cNvSpPr>
              <a:spLocks noChangeShapeType="1"/>
            </p:cNvSpPr>
            <p:nvPr/>
          </p:nvSpPr>
          <p:spPr bwMode="auto">
            <a:xfrm rot="147045" flipH="1">
              <a:off x="1798" y="1892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39" name="Line 694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40" name="Line 695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41" name="Rectangle 696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2" name="Rectangle 697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3" name="Rectangle 698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4" name="Rectangle 699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5" name="Rectangle 700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6" name="Rectangle 701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7" name="Rectangle 702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8" name="Rectangle 703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49" name="Rectangle 704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0" name="Rectangle 705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1" name="Rectangle 706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2" name="Rectangle 707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3" name="Rectangle 708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4" name="Rectangle 709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5" name="Rectangle 710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6" name="Rectangle 711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7" name="Rectangle 712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8" name="Rectangle 713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59" name="Rectangle 714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0" name="Rectangle 715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1" name="Rectangle 716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2" name="Rectangle 717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3" name="Rectangle 718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4" name="Rectangle 719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65" name="Line 720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66" name="Line 721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67" name="Line 722"/>
            <p:cNvSpPr>
              <a:spLocks noChangeShapeType="1"/>
            </p:cNvSpPr>
            <p:nvPr/>
          </p:nvSpPr>
          <p:spPr bwMode="auto">
            <a:xfrm rot="147045" flipH="1">
              <a:off x="1647" y="21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68" name="Line 723"/>
            <p:cNvSpPr>
              <a:spLocks noChangeShapeType="1"/>
            </p:cNvSpPr>
            <p:nvPr/>
          </p:nvSpPr>
          <p:spPr bwMode="auto">
            <a:xfrm rot="147045" flipH="1">
              <a:off x="1648" y="2150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69" name="Line 724"/>
            <p:cNvSpPr>
              <a:spLocks noChangeShapeType="1"/>
            </p:cNvSpPr>
            <p:nvPr/>
          </p:nvSpPr>
          <p:spPr bwMode="auto">
            <a:xfrm rot="147045">
              <a:off x="1648" y="2150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0" name="Line 725"/>
            <p:cNvSpPr>
              <a:spLocks noChangeShapeType="1"/>
            </p:cNvSpPr>
            <p:nvPr/>
          </p:nvSpPr>
          <p:spPr bwMode="auto">
            <a:xfrm rot="147045">
              <a:off x="1653" y="215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1" name="Line 726"/>
            <p:cNvSpPr>
              <a:spLocks noChangeShapeType="1"/>
            </p:cNvSpPr>
            <p:nvPr/>
          </p:nvSpPr>
          <p:spPr bwMode="auto">
            <a:xfrm rot="147045" flipV="1">
              <a:off x="1653" y="215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2" name="Line 727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3" name="Line 728"/>
            <p:cNvSpPr>
              <a:spLocks noChangeShapeType="1"/>
            </p:cNvSpPr>
            <p:nvPr/>
          </p:nvSpPr>
          <p:spPr bwMode="auto">
            <a:xfrm rot="147045" flipH="1">
              <a:off x="1653" y="2153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4" name="Line 729"/>
            <p:cNvSpPr>
              <a:spLocks noChangeShapeType="1"/>
            </p:cNvSpPr>
            <p:nvPr/>
          </p:nvSpPr>
          <p:spPr bwMode="auto">
            <a:xfrm rot="147045" flipH="1">
              <a:off x="1653" y="2157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5" name="Line 730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6" name="Line 731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7" name="Line 732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8" name="Line 733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79" name="Line 734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0" name="Line 735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1" name="Line 736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2" name="Line 737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3" name="Line 738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4" name="Line 739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5" name="Line 740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6" name="Line 741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7" name="Line 742"/>
            <p:cNvSpPr>
              <a:spLocks noChangeShapeType="1"/>
            </p:cNvSpPr>
            <p:nvPr/>
          </p:nvSpPr>
          <p:spPr bwMode="auto">
            <a:xfrm rot="147045">
              <a:off x="1677" y="220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8" name="Line 743"/>
            <p:cNvSpPr>
              <a:spLocks noChangeShapeType="1"/>
            </p:cNvSpPr>
            <p:nvPr/>
          </p:nvSpPr>
          <p:spPr bwMode="auto">
            <a:xfrm rot="147045">
              <a:off x="1676" y="223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89" name="Line 744"/>
            <p:cNvSpPr>
              <a:spLocks noChangeShapeType="1"/>
            </p:cNvSpPr>
            <p:nvPr/>
          </p:nvSpPr>
          <p:spPr bwMode="auto">
            <a:xfrm rot="147045" flipV="1">
              <a:off x="1681" y="22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90" name="Line 745"/>
            <p:cNvSpPr>
              <a:spLocks noChangeShapeType="1"/>
            </p:cNvSpPr>
            <p:nvPr/>
          </p:nvSpPr>
          <p:spPr bwMode="auto">
            <a:xfrm rot="147045" flipV="1">
              <a:off x="1676" y="220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91" name="Line 746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92" name="Line 747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393" name="Rectangle 748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4" name="Rectangle 749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5" name="Rectangle 750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6" name="Rectangle 751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7" name="Rectangle 752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8" name="Rectangle 753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399" name="Rectangle 754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0" name="Rectangle 755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1" name="Rectangle 756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2" name="Rectangle 757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3" name="Rectangle 758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4" name="Rectangle 759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5" name="Rectangle 760"/>
            <p:cNvSpPr>
              <a:spLocks noChangeArrowheads="1"/>
            </p:cNvSpPr>
            <p:nvPr/>
          </p:nvSpPr>
          <p:spPr bwMode="auto">
            <a:xfrm rot="147045">
              <a:off x="1806" y="217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6" name="Rectangle 761"/>
            <p:cNvSpPr>
              <a:spLocks noChangeArrowheads="1"/>
            </p:cNvSpPr>
            <p:nvPr/>
          </p:nvSpPr>
          <p:spPr bwMode="auto">
            <a:xfrm rot="147045">
              <a:off x="1808" y="217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7" name="Rectangle 762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8" name="Rectangle 763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09" name="Rectangle 764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0" name="Rectangle 765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1" name="Rectangle 766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2" name="Rectangle 767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3" name="Rectangle 768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4" name="Rectangle 769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15" name="Line 770"/>
            <p:cNvSpPr>
              <a:spLocks noChangeShapeType="1"/>
            </p:cNvSpPr>
            <p:nvPr/>
          </p:nvSpPr>
          <p:spPr bwMode="auto">
            <a:xfrm rot="147045">
              <a:off x="1868" y="217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16" name="Line 771"/>
            <p:cNvSpPr>
              <a:spLocks noChangeShapeType="1"/>
            </p:cNvSpPr>
            <p:nvPr/>
          </p:nvSpPr>
          <p:spPr bwMode="auto">
            <a:xfrm rot="147045">
              <a:off x="1867" y="221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17" name="Line 772"/>
            <p:cNvSpPr>
              <a:spLocks noChangeShapeType="1"/>
            </p:cNvSpPr>
            <p:nvPr/>
          </p:nvSpPr>
          <p:spPr bwMode="auto">
            <a:xfrm rot="147045" flipV="1">
              <a:off x="1873" y="217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18" name="Line 773"/>
            <p:cNvSpPr>
              <a:spLocks noChangeShapeType="1"/>
            </p:cNvSpPr>
            <p:nvPr/>
          </p:nvSpPr>
          <p:spPr bwMode="auto">
            <a:xfrm rot="147045" flipV="1">
              <a:off x="1868" y="217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19" name="Line 774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0" name="Line 775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1" name="Line 776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2" name="Line 777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3" name="Line 778"/>
            <p:cNvSpPr>
              <a:spLocks noChangeShapeType="1"/>
            </p:cNvSpPr>
            <p:nvPr/>
          </p:nvSpPr>
          <p:spPr bwMode="auto">
            <a:xfrm rot="147045">
              <a:off x="1933" y="216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4" name="Line 779"/>
            <p:cNvSpPr>
              <a:spLocks noChangeShapeType="1"/>
            </p:cNvSpPr>
            <p:nvPr/>
          </p:nvSpPr>
          <p:spPr bwMode="auto">
            <a:xfrm rot="147045">
              <a:off x="1932" y="21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5" name="Line 780"/>
            <p:cNvSpPr>
              <a:spLocks noChangeShapeType="1"/>
            </p:cNvSpPr>
            <p:nvPr/>
          </p:nvSpPr>
          <p:spPr bwMode="auto">
            <a:xfrm rot="147045" flipV="1">
              <a:off x="1938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6" name="Line 781"/>
            <p:cNvSpPr>
              <a:spLocks noChangeShapeType="1"/>
            </p:cNvSpPr>
            <p:nvPr/>
          </p:nvSpPr>
          <p:spPr bwMode="auto">
            <a:xfrm rot="147045" flipV="1">
              <a:off x="1933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7" name="Line 782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8" name="Line 783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29" name="Line 784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0" name="Line 785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1" name="Line 786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2" name="Line 787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3" name="Line 788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4" name="Line 789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5" name="Line 790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6" name="Line 791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7" name="Line 792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8" name="Line 793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39" name="Line 794"/>
            <p:cNvSpPr>
              <a:spLocks noChangeShapeType="1"/>
            </p:cNvSpPr>
            <p:nvPr/>
          </p:nvSpPr>
          <p:spPr bwMode="auto">
            <a:xfrm rot="147045">
              <a:off x="1898" y="221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0" name="Line 795"/>
            <p:cNvSpPr>
              <a:spLocks noChangeShapeType="1"/>
            </p:cNvSpPr>
            <p:nvPr/>
          </p:nvSpPr>
          <p:spPr bwMode="auto">
            <a:xfrm rot="147045">
              <a:off x="1896" y="2242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1" name="Line 796"/>
            <p:cNvSpPr>
              <a:spLocks noChangeShapeType="1"/>
            </p:cNvSpPr>
            <p:nvPr/>
          </p:nvSpPr>
          <p:spPr bwMode="auto">
            <a:xfrm rot="147045" flipV="1">
              <a:off x="1902" y="2213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2" name="Line 797"/>
            <p:cNvSpPr>
              <a:spLocks noChangeShapeType="1"/>
            </p:cNvSpPr>
            <p:nvPr/>
          </p:nvSpPr>
          <p:spPr bwMode="auto">
            <a:xfrm rot="147045" flipV="1">
              <a:off x="1897" y="2213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3" name="Line 798"/>
            <p:cNvSpPr>
              <a:spLocks noChangeShapeType="1"/>
            </p:cNvSpPr>
            <p:nvPr/>
          </p:nvSpPr>
          <p:spPr bwMode="auto">
            <a:xfrm rot="147045">
              <a:off x="1682" y="22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4" name="Line 799"/>
            <p:cNvSpPr>
              <a:spLocks noChangeShapeType="1"/>
            </p:cNvSpPr>
            <p:nvPr/>
          </p:nvSpPr>
          <p:spPr bwMode="auto">
            <a:xfrm rot="147045">
              <a:off x="1682" y="22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5" name="Line 800"/>
            <p:cNvSpPr>
              <a:spLocks noChangeShapeType="1"/>
            </p:cNvSpPr>
            <p:nvPr/>
          </p:nvSpPr>
          <p:spPr bwMode="auto">
            <a:xfrm rot="147045">
              <a:off x="1682" y="2219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6" name="Line 801"/>
            <p:cNvSpPr>
              <a:spLocks noChangeShapeType="1"/>
            </p:cNvSpPr>
            <p:nvPr/>
          </p:nvSpPr>
          <p:spPr bwMode="auto">
            <a:xfrm rot="147045">
              <a:off x="1677" y="221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7" name="Line 802"/>
            <p:cNvSpPr>
              <a:spLocks noChangeShapeType="1"/>
            </p:cNvSpPr>
            <p:nvPr/>
          </p:nvSpPr>
          <p:spPr bwMode="auto">
            <a:xfrm rot="147045">
              <a:off x="1836" y="223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8" name="Line 803"/>
            <p:cNvSpPr>
              <a:spLocks noChangeShapeType="1"/>
            </p:cNvSpPr>
            <p:nvPr/>
          </p:nvSpPr>
          <p:spPr bwMode="auto">
            <a:xfrm rot="147045">
              <a:off x="1836" y="223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49" name="Line 804"/>
            <p:cNvSpPr>
              <a:spLocks noChangeShapeType="1"/>
            </p:cNvSpPr>
            <p:nvPr/>
          </p:nvSpPr>
          <p:spPr bwMode="auto">
            <a:xfrm rot="147045">
              <a:off x="1836" y="222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0" name="Line 805"/>
            <p:cNvSpPr>
              <a:spLocks noChangeShapeType="1"/>
            </p:cNvSpPr>
            <p:nvPr/>
          </p:nvSpPr>
          <p:spPr bwMode="auto">
            <a:xfrm rot="147045">
              <a:off x="1836" y="222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1" name="Line 806"/>
            <p:cNvSpPr>
              <a:spLocks noChangeShapeType="1"/>
            </p:cNvSpPr>
            <p:nvPr/>
          </p:nvSpPr>
          <p:spPr bwMode="auto">
            <a:xfrm rot="147045" flipV="1">
              <a:off x="1537" y="180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2" name="Line 807"/>
            <p:cNvSpPr>
              <a:spLocks noChangeShapeType="1"/>
            </p:cNvSpPr>
            <p:nvPr/>
          </p:nvSpPr>
          <p:spPr bwMode="auto">
            <a:xfrm rot="147045">
              <a:off x="1498" y="2041"/>
              <a:ext cx="524" cy="2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3" name="Line 808"/>
            <p:cNvSpPr>
              <a:spLocks noChangeShapeType="1"/>
            </p:cNvSpPr>
            <p:nvPr/>
          </p:nvSpPr>
          <p:spPr bwMode="auto">
            <a:xfrm rot="147045">
              <a:off x="1501" y="196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4" name="Rectangle 809"/>
            <p:cNvSpPr>
              <a:spLocks noChangeArrowheads="1"/>
            </p:cNvSpPr>
            <p:nvPr/>
          </p:nvSpPr>
          <p:spPr bwMode="auto">
            <a:xfrm rot="147045">
              <a:off x="2094" y="1964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55" name="Rectangle 810"/>
            <p:cNvSpPr>
              <a:spLocks noChangeArrowheads="1"/>
            </p:cNvSpPr>
            <p:nvPr/>
          </p:nvSpPr>
          <p:spPr bwMode="auto">
            <a:xfrm rot="147045">
              <a:off x="1551" y="2219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56" name="Line 811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7" name="Line 812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8" name="Line 813"/>
            <p:cNvSpPr>
              <a:spLocks noChangeShapeType="1"/>
            </p:cNvSpPr>
            <p:nvPr/>
          </p:nvSpPr>
          <p:spPr bwMode="auto">
            <a:xfrm rot="147045">
              <a:off x="1533" y="2218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59" name="Line 814"/>
            <p:cNvSpPr>
              <a:spLocks noChangeShapeType="1"/>
            </p:cNvSpPr>
            <p:nvPr/>
          </p:nvSpPr>
          <p:spPr bwMode="auto">
            <a:xfrm rot="147045">
              <a:off x="1538" y="221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60" name="Line 815"/>
            <p:cNvSpPr>
              <a:spLocks noChangeShapeType="1"/>
            </p:cNvSpPr>
            <p:nvPr/>
          </p:nvSpPr>
          <p:spPr bwMode="auto">
            <a:xfrm rot="147045">
              <a:off x="1543" y="2219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61" name="Rectangle 816"/>
            <p:cNvSpPr>
              <a:spLocks noChangeArrowheads="1"/>
            </p:cNvSpPr>
            <p:nvPr/>
          </p:nvSpPr>
          <p:spPr bwMode="auto">
            <a:xfrm rot="147045">
              <a:off x="2117" y="189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2" name="Rectangle 817"/>
            <p:cNvSpPr>
              <a:spLocks noChangeArrowheads="1"/>
            </p:cNvSpPr>
            <p:nvPr/>
          </p:nvSpPr>
          <p:spPr bwMode="auto">
            <a:xfrm rot="147045">
              <a:off x="2245" y="1903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3" name="Rectangle 818"/>
            <p:cNvSpPr>
              <a:spLocks noChangeArrowheads="1"/>
            </p:cNvSpPr>
            <p:nvPr/>
          </p:nvSpPr>
          <p:spPr bwMode="auto">
            <a:xfrm rot="147045">
              <a:off x="2138" y="185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4" name="Rectangle 819"/>
            <p:cNvSpPr>
              <a:spLocks noChangeArrowheads="1"/>
            </p:cNvSpPr>
            <p:nvPr/>
          </p:nvSpPr>
          <p:spPr bwMode="auto">
            <a:xfrm rot="147045">
              <a:off x="2233" y="186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5" name="Rectangle 820"/>
            <p:cNvSpPr>
              <a:spLocks noChangeArrowheads="1"/>
            </p:cNvSpPr>
            <p:nvPr/>
          </p:nvSpPr>
          <p:spPr bwMode="auto">
            <a:xfrm rot="147045">
              <a:off x="2181" y="186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6" name="Rectangle 821"/>
            <p:cNvSpPr>
              <a:spLocks noChangeArrowheads="1"/>
            </p:cNvSpPr>
            <p:nvPr/>
          </p:nvSpPr>
          <p:spPr bwMode="auto">
            <a:xfrm rot="147045">
              <a:off x="2122" y="190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7" name="Rectangle 822"/>
            <p:cNvSpPr>
              <a:spLocks noChangeArrowheads="1"/>
            </p:cNvSpPr>
            <p:nvPr/>
          </p:nvSpPr>
          <p:spPr bwMode="auto">
            <a:xfrm rot="147045">
              <a:off x="2139" y="186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68" name="Line 823"/>
            <p:cNvSpPr>
              <a:spLocks noChangeShapeType="1"/>
            </p:cNvSpPr>
            <p:nvPr/>
          </p:nvSpPr>
          <p:spPr bwMode="auto">
            <a:xfrm rot="147045">
              <a:off x="2122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69" name="Line 824"/>
            <p:cNvSpPr>
              <a:spLocks noChangeShapeType="1"/>
            </p:cNvSpPr>
            <p:nvPr/>
          </p:nvSpPr>
          <p:spPr bwMode="auto">
            <a:xfrm rot="147045">
              <a:off x="2117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0" name="Line 825"/>
            <p:cNvSpPr>
              <a:spLocks noChangeShapeType="1"/>
            </p:cNvSpPr>
            <p:nvPr/>
          </p:nvSpPr>
          <p:spPr bwMode="auto">
            <a:xfrm rot="147045" flipH="1">
              <a:off x="2117" y="189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1" name="Line 826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2" name="Line 827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3" name="Line 828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4" name="Line 829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5" name="Line 830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6" name="Line 831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7" name="Line 832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8" name="Line 833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79" name="Line 834"/>
            <p:cNvSpPr>
              <a:spLocks noChangeShapeType="1"/>
            </p:cNvSpPr>
            <p:nvPr/>
          </p:nvSpPr>
          <p:spPr bwMode="auto">
            <a:xfrm rot="147045" flipH="1">
              <a:off x="2122" y="190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0" name="Line 835"/>
            <p:cNvSpPr>
              <a:spLocks noChangeShapeType="1"/>
            </p:cNvSpPr>
            <p:nvPr/>
          </p:nvSpPr>
          <p:spPr bwMode="auto">
            <a:xfrm rot="147045" flipH="1">
              <a:off x="2122" y="190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1" name="Line 836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2" name="Line 837"/>
            <p:cNvSpPr>
              <a:spLocks noChangeShapeType="1"/>
            </p:cNvSpPr>
            <p:nvPr/>
          </p:nvSpPr>
          <p:spPr bwMode="auto">
            <a:xfrm rot="147045" flipV="1">
              <a:off x="2122" y="189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3" name="Line 838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4" name="Line 839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485" name="Rectangle 840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86" name="Rectangle 841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87" name="Rectangle 842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88" name="Rectangle 843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89" name="Rectangle 844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0" name="Rectangle 845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1" name="Rectangle 846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2" name="Rectangle 847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3" name="Rectangle 848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4" name="Rectangle 849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5" name="Rectangle 850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6" name="Rectangle 851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7" name="Rectangle 852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8" name="Rectangle 853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99" name="Rectangle 854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00" name="Rectangle 855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01" name="Line 856"/>
            <p:cNvSpPr>
              <a:spLocks noChangeShapeType="1"/>
            </p:cNvSpPr>
            <p:nvPr/>
          </p:nvSpPr>
          <p:spPr bwMode="auto">
            <a:xfrm rot="147045" flipH="1">
              <a:off x="2336" y="1907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2" name="Line 857"/>
            <p:cNvSpPr>
              <a:spLocks noChangeShapeType="1"/>
            </p:cNvSpPr>
            <p:nvPr/>
          </p:nvSpPr>
          <p:spPr bwMode="auto">
            <a:xfrm rot="147045" flipH="1">
              <a:off x="2338" y="18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3" name="Line 858"/>
            <p:cNvSpPr>
              <a:spLocks noChangeShapeType="1"/>
            </p:cNvSpPr>
            <p:nvPr/>
          </p:nvSpPr>
          <p:spPr bwMode="auto">
            <a:xfrm rot="147045">
              <a:off x="2337" y="1868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4" name="Line 859"/>
            <p:cNvSpPr>
              <a:spLocks noChangeShapeType="1"/>
            </p:cNvSpPr>
            <p:nvPr/>
          </p:nvSpPr>
          <p:spPr bwMode="auto">
            <a:xfrm rot="147045">
              <a:off x="2343" y="1868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5" name="Line 860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6" name="Line 861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7" name="Line 862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8" name="Line 863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09" name="Line 864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0" name="Line 865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1" name="Line 866"/>
            <p:cNvSpPr>
              <a:spLocks noChangeShapeType="1"/>
            </p:cNvSpPr>
            <p:nvPr/>
          </p:nvSpPr>
          <p:spPr bwMode="auto">
            <a:xfrm rot="147045" flipH="1">
              <a:off x="2271" y="1904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2" name="Line 867"/>
            <p:cNvSpPr>
              <a:spLocks noChangeShapeType="1"/>
            </p:cNvSpPr>
            <p:nvPr/>
          </p:nvSpPr>
          <p:spPr bwMode="auto">
            <a:xfrm rot="147045">
              <a:off x="2271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3" name="Line 868"/>
            <p:cNvSpPr>
              <a:spLocks noChangeShapeType="1"/>
            </p:cNvSpPr>
            <p:nvPr/>
          </p:nvSpPr>
          <p:spPr bwMode="auto">
            <a:xfrm rot="147045">
              <a:off x="2276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4" name="Line 869"/>
            <p:cNvSpPr>
              <a:spLocks noChangeShapeType="1"/>
            </p:cNvSpPr>
            <p:nvPr/>
          </p:nvSpPr>
          <p:spPr bwMode="auto">
            <a:xfrm rot="147045" flipV="1">
              <a:off x="2276" y="190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5" name="Line 870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6" name="Line 871"/>
            <p:cNvSpPr>
              <a:spLocks noChangeShapeType="1"/>
            </p:cNvSpPr>
            <p:nvPr/>
          </p:nvSpPr>
          <p:spPr bwMode="auto">
            <a:xfrm rot="147045" flipH="1">
              <a:off x="2276" y="1907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7" name="Line 872"/>
            <p:cNvSpPr>
              <a:spLocks noChangeShapeType="1"/>
            </p:cNvSpPr>
            <p:nvPr/>
          </p:nvSpPr>
          <p:spPr bwMode="auto">
            <a:xfrm rot="147045" flipH="1">
              <a:off x="2276" y="1913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8" name="Line 873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19" name="Line 874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20" name="Rectangle 875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1" name="Rectangle 876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2" name="Rectangle 877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3" name="Rectangle 878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4" name="Rectangle 879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5" name="Rectangle 880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6" name="Rectangle 881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7" name="Rectangle 882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8" name="Rectangle 883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29" name="Rectangle 884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0" name="Rectangle 885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1" name="Rectangle 886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2" name="Rectangle 887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3" name="Rectangle 888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4" name="Rectangle 889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5" name="Rectangle 890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6" name="Rectangle 891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7" name="Rectangle 892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8" name="Rectangle 893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39" name="Rectangle 894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0" name="Rectangle 895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1" name="Rectangle 896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2" name="Rectangle 897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3" name="Rectangle 898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4" name="Rectangle 899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5" name="Rectangle 900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6" name="Rectangle 901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7" name="Rectangle 902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8" name="Rectangle 903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49" name="Rectangle 904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50" name="Line 905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1" name="Line 906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2" name="Line 907"/>
            <p:cNvSpPr>
              <a:spLocks noChangeShapeType="1"/>
            </p:cNvSpPr>
            <p:nvPr/>
          </p:nvSpPr>
          <p:spPr bwMode="auto">
            <a:xfrm rot="147045" flipH="1">
              <a:off x="2125" y="2187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3" name="Line 908"/>
            <p:cNvSpPr>
              <a:spLocks noChangeShapeType="1"/>
            </p:cNvSpPr>
            <p:nvPr/>
          </p:nvSpPr>
          <p:spPr bwMode="auto">
            <a:xfrm rot="147045" flipH="1">
              <a:off x="2126" y="2171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4" name="Line 909"/>
            <p:cNvSpPr>
              <a:spLocks noChangeShapeType="1"/>
            </p:cNvSpPr>
            <p:nvPr/>
          </p:nvSpPr>
          <p:spPr bwMode="auto">
            <a:xfrm rot="147045">
              <a:off x="2125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5" name="Line 910"/>
            <p:cNvSpPr>
              <a:spLocks noChangeShapeType="1"/>
            </p:cNvSpPr>
            <p:nvPr/>
          </p:nvSpPr>
          <p:spPr bwMode="auto">
            <a:xfrm rot="147045">
              <a:off x="2130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6" name="Line 911"/>
            <p:cNvSpPr>
              <a:spLocks noChangeShapeType="1"/>
            </p:cNvSpPr>
            <p:nvPr/>
          </p:nvSpPr>
          <p:spPr bwMode="auto">
            <a:xfrm rot="147045" flipV="1">
              <a:off x="2131" y="217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7" name="Line 912"/>
            <p:cNvSpPr>
              <a:spLocks noChangeShapeType="1"/>
            </p:cNvSpPr>
            <p:nvPr/>
          </p:nvSpPr>
          <p:spPr bwMode="auto">
            <a:xfrm rot="147045" flipV="1">
              <a:off x="2253" y="217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8" name="Line 913"/>
            <p:cNvSpPr>
              <a:spLocks noChangeShapeType="1"/>
            </p:cNvSpPr>
            <p:nvPr/>
          </p:nvSpPr>
          <p:spPr bwMode="auto">
            <a:xfrm rot="147045" flipH="1">
              <a:off x="2131" y="2174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59" name="Line 914"/>
            <p:cNvSpPr>
              <a:spLocks noChangeShapeType="1"/>
            </p:cNvSpPr>
            <p:nvPr/>
          </p:nvSpPr>
          <p:spPr bwMode="auto">
            <a:xfrm rot="147045" flipH="1">
              <a:off x="2130" y="2178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0" name="Line 915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1" name="Line 916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2" name="Line 917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3" name="Line 918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4" name="Line 919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5" name="Line 920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6" name="Line 921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7" name="Line 922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8" name="Line 923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69" name="Line 924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0" name="Line 925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1" name="Line 926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2" name="Line 927"/>
            <p:cNvSpPr>
              <a:spLocks noChangeShapeType="1"/>
            </p:cNvSpPr>
            <p:nvPr/>
          </p:nvSpPr>
          <p:spPr bwMode="auto">
            <a:xfrm rot="147045">
              <a:off x="2154" y="222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3" name="Line 928"/>
            <p:cNvSpPr>
              <a:spLocks noChangeShapeType="1"/>
            </p:cNvSpPr>
            <p:nvPr/>
          </p:nvSpPr>
          <p:spPr bwMode="auto">
            <a:xfrm rot="147045">
              <a:off x="2153" y="225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4" name="Line 929"/>
            <p:cNvSpPr>
              <a:spLocks noChangeShapeType="1"/>
            </p:cNvSpPr>
            <p:nvPr/>
          </p:nvSpPr>
          <p:spPr bwMode="auto">
            <a:xfrm rot="147045" flipV="1">
              <a:off x="2159" y="22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5" name="Line 930"/>
            <p:cNvSpPr>
              <a:spLocks noChangeShapeType="1"/>
            </p:cNvSpPr>
            <p:nvPr/>
          </p:nvSpPr>
          <p:spPr bwMode="auto">
            <a:xfrm rot="147045" flipV="1">
              <a:off x="2154" y="222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6" name="Line 931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7" name="Line 932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578" name="Rectangle 933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79" name="Rectangle 934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0" name="Rectangle 935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1" name="Rectangle 936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2" name="Rectangle 937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3" name="Rectangle 938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4" name="Rectangle 939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5" name="Rectangle 940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6" name="Rectangle 941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7" name="Rectangle 942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8" name="Rectangle 943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89" name="Rectangle 944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0" name="Rectangle 945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1" name="Rectangle 946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2" name="Rectangle 947"/>
            <p:cNvSpPr>
              <a:spLocks noChangeArrowheads="1"/>
            </p:cNvSpPr>
            <p:nvPr/>
          </p:nvSpPr>
          <p:spPr bwMode="auto">
            <a:xfrm rot="147045">
              <a:off x="2284" y="219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3" name="Rectangle 948"/>
            <p:cNvSpPr>
              <a:spLocks noChangeArrowheads="1"/>
            </p:cNvSpPr>
            <p:nvPr/>
          </p:nvSpPr>
          <p:spPr bwMode="auto">
            <a:xfrm rot="147045">
              <a:off x="2286" y="219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4" name="Rectangle 949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5" name="Rectangle 950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6" name="Rectangle 951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7" name="Rectangle 952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8" name="Rectangle 953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599" name="Rectangle 954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00" name="Rectangle 955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01" name="Rectangle 956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02" name="Line 957"/>
            <p:cNvSpPr>
              <a:spLocks noChangeShapeType="1"/>
            </p:cNvSpPr>
            <p:nvPr/>
          </p:nvSpPr>
          <p:spPr bwMode="auto">
            <a:xfrm rot="147045">
              <a:off x="2346" y="219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3" name="Line 958"/>
            <p:cNvSpPr>
              <a:spLocks noChangeShapeType="1"/>
            </p:cNvSpPr>
            <p:nvPr/>
          </p:nvSpPr>
          <p:spPr bwMode="auto">
            <a:xfrm rot="147045">
              <a:off x="2344" y="223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4" name="Line 959"/>
            <p:cNvSpPr>
              <a:spLocks noChangeShapeType="1"/>
            </p:cNvSpPr>
            <p:nvPr/>
          </p:nvSpPr>
          <p:spPr bwMode="auto">
            <a:xfrm rot="147045" flipV="1">
              <a:off x="2350" y="219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5" name="Line 960"/>
            <p:cNvSpPr>
              <a:spLocks noChangeShapeType="1"/>
            </p:cNvSpPr>
            <p:nvPr/>
          </p:nvSpPr>
          <p:spPr bwMode="auto">
            <a:xfrm rot="147045" flipV="1">
              <a:off x="2345" y="219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6" name="Line 961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7" name="Line 962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8" name="Line 963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09" name="Line 964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0" name="Line 965"/>
            <p:cNvSpPr>
              <a:spLocks noChangeShapeType="1"/>
            </p:cNvSpPr>
            <p:nvPr/>
          </p:nvSpPr>
          <p:spPr bwMode="auto">
            <a:xfrm rot="147045">
              <a:off x="2410" y="218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1" name="Line 966"/>
            <p:cNvSpPr>
              <a:spLocks noChangeShapeType="1"/>
            </p:cNvSpPr>
            <p:nvPr/>
          </p:nvSpPr>
          <p:spPr bwMode="auto">
            <a:xfrm rot="147045">
              <a:off x="2410" y="2199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2" name="Line 967"/>
            <p:cNvSpPr>
              <a:spLocks noChangeShapeType="1"/>
            </p:cNvSpPr>
            <p:nvPr/>
          </p:nvSpPr>
          <p:spPr bwMode="auto">
            <a:xfrm rot="147045" flipV="1">
              <a:off x="2416" y="218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3" name="Line 968"/>
            <p:cNvSpPr>
              <a:spLocks noChangeShapeType="1"/>
            </p:cNvSpPr>
            <p:nvPr/>
          </p:nvSpPr>
          <p:spPr bwMode="auto">
            <a:xfrm rot="147045" flipV="1">
              <a:off x="2410" y="218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4" name="Line 969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5" name="Line 970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6" name="Line 971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7" name="Line 972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8" name="Line 973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19" name="Line 974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0" name="Line 975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1" name="Line 976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2" name="Line 977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3" name="Line 978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4" name="Line 979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5" name="Line 980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6" name="Line 981"/>
            <p:cNvSpPr>
              <a:spLocks noChangeShapeType="1"/>
            </p:cNvSpPr>
            <p:nvPr/>
          </p:nvSpPr>
          <p:spPr bwMode="auto">
            <a:xfrm rot="147045">
              <a:off x="2375" y="223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7" name="Line 982"/>
            <p:cNvSpPr>
              <a:spLocks noChangeShapeType="1"/>
            </p:cNvSpPr>
            <p:nvPr/>
          </p:nvSpPr>
          <p:spPr bwMode="auto">
            <a:xfrm rot="147045">
              <a:off x="2374" y="226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8" name="Line 983"/>
            <p:cNvSpPr>
              <a:spLocks noChangeShapeType="1"/>
            </p:cNvSpPr>
            <p:nvPr/>
          </p:nvSpPr>
          <p:spPr bwMode="auto">
            <a:xfrm rot="147045" flipV="1">
              <a:off x="2380" y="223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29" name="Line 984"/>
            <p:cNvSpPr>
              <a:spLocks noChangeShapeType="1"/>
            </p:cNvSpPr>
            <p:nvPr/>
          </p:nvSpPr>
          <p:spPr bwMode="auto">
            <a:xfrm rot="147045" flipV="1">
              <a:off x="2375" y="223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0" name="Line 985"/>
            <p:cNvSpPr>
              <a:spLocks noChangeShapeType="1"/>
            </p:cNvSpPr>
            <p:nvPr/>
          </p:nvSpPr>
          <p:spPr bwMode="auto">
            <a:xfrm rot="147045">
              <a:off x="2159" y="2249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1" name="Line 986"/>
            <p:cNvSpPr>
              <a:spLocks noChangeShapeType="1"/>
            </p:cNvSpPr>
            <p:nvPr/>
          </p:nvSpPr>
          <p:spPr bwMode="auto">
            <a:xfrm rot="147045">
              <a:off x="2160" y="2244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2" name="Line 987"/>
            <p:cNvSpPr>
              <a:spLocks noChangeShapeType="1"/>
            </p:cNvSpPr>
            <p:nvPr/>
          </p:nvSpPr>
          <p:spPr bwMode="auto">
            <a:xfrm rot="147045">
              <a:off x="2160" y="2240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3" name="Line 988"/>
            <p:cNvSpPr>
              <a:spLocks noChangeShapeType="1"/>
            </p:cNvSpPr>
            <p:nvPr/>
          </p:nvSpPr>
          <p:spPr bwMode="auto">
            <a:xfrm rot="147045">
              <a:off x="2155" y="223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4" name="Line 989"/>
            <p:cNvSpPr>
              <a:spLocks noChangeShapeType="1"/>
            </p:cNvSpPr>
            <p:nvPr/>
          </p:nvSpPr>
          <p:spPr bwMode="auto">
            <a:xfrm rot="147045">
              <a:off x="2313" y="225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5" name="Line 990"/>
            <p:cNvSpPr>
              <a:spLocks noChangeShapeType="1"/>
            </p:cNvSpPr>
            <p:nvPr/>
          </p:nvSpPr>
          <p:spPr bwMode="auto">
            <a:xfrm rot="147045">
              <a:off x="2314" y="225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6" name="Line 991"/>
            <p:cNvSpPr>
              <a:spLocks noChangeShapeType="1"/>
            </p:cNvSpPr>
            <p:nvPr/>
          </p:nvSpPr>
          <p:spPr bwMode="auto">
            <a:xfrm rot="147045">
              <a:off x="2314" y="224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7" name="Line 992"/>
            <p:cNvSpPr>
              <a:spLocks noChangeShapeType="1"/>
            </p:cNvSpPr>
            <p:nvPr/>
          </p:nvSpPr>
          <p:spPr bwMode="auto">
            <a:xfrm rot="147045">
              <a:off x="2314" y="224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7638" name="Rectangle 993"/>
            <p:cNvSpPr>
              <a:spLocks noChangeArrowheads="1"/>
            </p:cNvSpPr>
            <p:nvPr/>
          </p:nvSpPr>
          <p:spPr bwMode="auto">
            <a:xfrm rot="147045">
              <a:off x="1396" y="2893"/>
              <a:ext cx="1349" cy="52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39" name="Line 994"/>
            <p:cNvSpPr>
              <a:spLocks noChangeShapeType="1"/>
            </p:cNvSpPr>
            <p:nvPr/>
          </p:nvSpPr>
          <p:spPr bwMode="auto">
            <a:xfrm>
              <a:off x="684" y="3979"/>
              <a:ext cx="157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0" name="Line 995"/>
            <p:cNvSpPr>
              <a:spLocks noChangeShapeType="1"/>
            </p:cNvSpPr>
            <p:nvPr/>
          </p:nvSpPr>
          <p:spPr bwMode="auto">
            <a:xfrm flipH="1" flipV="1">
              <a:off x="692" y="2355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1" name="Line 996"/>
            <p:cNvSpPr>
              <a:spLocks noChangeShapeType="1"/>
            </p:cNvSpPr>
            <p:nvPr/>
          </p:nvSpPr>
          <p:spPr bwMode="auto">
            <a:xfrm flipH="1" flipV="1">
              <a:off x="676" y="2616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2" name="Line 997"/>
            <p:cNvSpPr>
              <a:spLocks noChangeShapeType="1"/>
            </p:cNvSpPr>
            <p:nvPr/>
          </p:nvSpPr>
          <p:spPr bwMode="auto">
            <a:xfrm flipH="1" flipV="1">
              <a:off x="691" y="2913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3" name="Line 998"/>
            <p:cNvSpPr>
              <a:spLocks noChangeShapeType="1"/>
            </p:cNvSpPr>
            <p:nvPr/>
          </p:nvSpPr>
          <p:spPr bwMode="auto">
            <a:xfrm flipH="1" flipV="1">
              <a:off x="701" y="3174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4" name="Line 999"/>
            <p:cNvSpPr>
              <a:spLocks noChangeShapeType="1"/>
            </p:cNvSpPr>
            <p:nvPr/>
          </p:nvSpPr>
          <p:spPr bwMode="auto">
            <a:xfrm flipV="1">
              <a:off x="1430" y="1219"/>
              <a:ext cx="0" cy="277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5" name="Line 1000"/>
            <p:cNvSpPr>
              <a:spLocks noChangeShapeType="1"/>
            </p:cNvSpPr>
            <p:nvPr/>
          </p:nvSpPr>
          <p:spPr bwMode="auto">
            <a:xfrm flipV="1">
              <a:off x="1550" y="1226"/>
              <a:ext cx="37" cy="471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6" name="Freeform 1001"/>
            <p:cNvSpPr>
              <a:spLocks/>
            </p:cNvSpPr>
            <p:nvPr/>
          </p:nvSpPr>
          <p:spPr bwMode="auto">
            <a:xfrm>
              <a:off x="1258" y="1283"/>
              <a:ext cx="516" cy="168"/>
            </a:xfrm>
            <a:custGeom>
              <a:avLst/>
              <a:gdLst>
                <a:gd name="T0" fmla="*/ 0 w 516"/>
                <a:gd name="T1" fmla="*/ 130 h 168"/>
                <a:gd name="T2" fmla="*/ 90 w 516"/>
                <a:gd name="T3" fmla="*/ 33 h 168"/>
                <a:gd name="T4" fmla="*/ 270 w 516"/>
                <a:gd name="T5" fmla="*/ 10 h 168"/>
                <a:gd name="T6" fmla="*/ 464 w 516"/>
                <a:gd name="T7" fmla="*/ 93 h 168"/>
                <a:gd name="T8" fmla="*/ 516 w 516"/>
                <a:gd name="T9" fmla="*/ 168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6"/>
                <a:gd name="T16" fmla="*/ 0 h 168"/>
                <a:gd name="T17" fmla="*/ 516 w 516"/>
                <a:gd name="T18" fmla="*/ 168 h 1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6" h="168">
                  <a:moveTo>
                    <a:pt x="0" y="130"/>
                  </a:moveTo>
                  <a:cubicBezTo>
                    <a:pt x="22" y="91"/>
                    <a:pt x="45" y="53"/>
                    <a:pt x="90" y="33"/>
                  </a:cubicBezTo>
                  <a:cubicBezTo>
                    <a:pt x="135" y="13"/>
                    <a:pt x="208" y="0"/>
                    <a:pt x="270" y="10"/>
                  </a:cubicBezTo>
                  <a:cubicBezTo>
                    <a:pt x="332" y="20"/>
                    <a:pt x="423" y="67"/>
                    <a:pt x="464" y="93"/>
                  </a:cubicBezTo>
                  <a:cubicBezTo>
                    <a:pt x="505" y="119"/>
                    <a:pt x="510" y="143"/>
                    <a:pt x="516" y="168"/>
                  </a:cubicBezTo>
                </a:path>
              </a:pathLst>
            </a:cu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647" name="Line 1002"/>
            <p:cNvSpPr>
              <a:spLocks noChangeShapeType="1"/>
            </p:cNvSpPr>
            <p:nvPr/>
          </p:nvSpPr>
          <p:spPr bwMode="auto">
            <a:xfrm flipV="1">
              <a:off x="1313" y="1293"/>
              <a:ext cx="60" cy="23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48" name="Line 1003"/>
            <p:cNvSpPr>
              <a:spLocks noChangeShapeType="1"/>
            </p:cNvSpPr>
            <p:nvPr/>
          </p:nvSpPr>
          <p:spPr bwMode="auto">
            <a:xfrm flipH="1" flipV="1">
              <a:off x="1552" y="1308"/>
              <a:ext cx="83" cy="38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4412" name="Text Box 1004"/>
            <p:cNvSpPr txBox="1">
              <a:spLocks noChangeArrowheads="1"/>
            </p:cNvSpPr>
            <p:nvPr/>
          </p:nvSpPr>
          <p:spPr bwMode="auto">
            <a:xfrm>
              <a:off x="1710" y="1297"/>
              <a:ext cx="315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32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q</a:t>
              </a:r>
              <a:r>
                <a:rPr lang="en-US" sz="3200" b="1" baseline="-25000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</a:t>
              </a:r>
            </a:p>
          </p:txBody>
        </p:sp>
        <p:sp>
          <p:nvSpPr>
            <p:cNvPr id="274413" name="Text Box 1005"/>
            <p:cNvSpPr txBox="1">
              <a:spLocks noChangeArrowheads="1"/>
            </p:cNvSpPr>
            <p:nvPr/>
          </p:nvSpPr>
          <p:spPr bwMode="auto">
            <a:xfrm>
              <a:off x="1826" y="1072"/>
              <a:ext cx="1730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con agujeros</a:t>
              </a:r>
            </a:p>
            <a:p>
              <a:pPr eaLnBrk="0" hangingPunct="0"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ranura larga</a:t>
              </a:r>
            </a:p>
          </p:txBody>
        </p:sp>
        <p:sp>
          <p:nvSpPr>
            <p:cNvPr id="27651" name="Line 1006"/>
            <p:cNvSpPr>
              <a:spLocks noChangeShapeType="1"/>
            </p:cNvSpPr>
            <p:nvPr/>
          </p:nvSpPr>
          <p:spPr bwMode="auto">
            <a:xfrm flipH="1">
              <a:off x="1926" y="1592"/>
              <a:ext cx="591" cy="397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52" name="Freeform 1007"/>
            <p:cNvSpPr>
              <a:spLocks noChangeAspect="1"/>
            </p:cNvSpPr>
            <p:nvPr/>
          </p:nvSpPr>
          <p:spPr bwMode="auto">
            <a:xfrm>
              <a:off x="2870" y="2576"/>
              <a:ext cx="276" cy="476"/>
            </a:xfrm>
            <a:custGeom>
              <a:avLst/>
              <a:gdLst>
                <a:gd name="T0" fmla="*/ 29 w 93"/>
                <a:gd name="T1" fmla="*/ 5 h 153"/>
                <a:gd name="T2" fmla="*/ 31 w 93"/>
                <a:gd name="T3" fmla="*/ 0 h 153"/>
                <a:gd name="T4" fmla="*/ 45 w 93"/>
                <a:gd name="T5" fmla="*/ 5 h 153"/>
                <a:gd name="T6" fmla="*/ 58 w 93"/>
                <a:gd name="T7" fmla="*/ 13 h 153"/>
                <a:gd name="T8" fmla="*/ 70 w 93"/>
                <a:gd name="T9" fmla="*/ 21 h 153"/>
                <a:gd name="T10" fmla="*/ 80 w 93"/>
                <a:gd name="T11" fmla="*/ 32 h 153"/>
                <a:gd name="T12" fmla="*/ 86 w 93"/>
                <a:gd name="T13" fmla="*/ 47 h 153"/>
                <a:gd name="T14" fmla="*/ 91 w 93"/>
                <a:gd name="T15" fmla="*/ 60 h 153"/>
                <a:gd name="T16" fmla="*/ 93 w 93"/>
                <a:gd name="T17" fmla="*/ 76 h 153"/>
                <a:gd name="T18" fmla="*/ 91 w 93"/>
                <a:gd name="T19" fmla="*/ 91 h 153"/>
                <a:gd name="T20" fmla="*/ 86 w 93"/>
                <a:gd name="T21" fmla="*/ 106 h 153"/>
                <a:gd name="T22" fmla="*/ 80 w 93"/>
                <a:gd name="T23" fmla="*/ 120 h 153"/>
                <a:gd name="T24" fmla="*/ 70 w 93"/>
                <a:gd name="T25" fmla="*/ 132 h 153"/>
                <a:gd name="T26" fmla="*/ 58 w 93"/>
                <a:gd name="T27" fmla="*/ 140 h 153"/>
                <a:gd name="T28" fmla="*/ 45 w 93"/>
                <a:gd name="T29" fmla="*/ 148 h 153"/>
                <a:gd name="T30" fmla="*/ 31 w 93"/>
                <a:gd name="T31" fmla="*/ 151 h 153"/>
                <a:gd name="T32" fmla="*/ 16 w 93"/>
                <a:gd name="T33" fmla="*/ 153 h 153"/>
                <a:gd name="T34" fmla="*/ 0 w 93"/>
                <a:gd name="T35" fmla="*/ 151 h 153"/>
                <a:gd name="T36" fmla="*/ 0 w 93"/>
                <a:gd name="T37" fmla="*/ 15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"/>
                <a:gd name="T58" fmla="*/ 0 h 153"/>
                <a:gd name="T59" fmla="*/ 93 w 93"/>
                <a:gd name="T60" fmla="*/ 153 h 1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" h="153">
                  <a:moveTo>
                    <a:pt x="29" y="5"/>
                  </a:moveTo>
                  <a:lnTo>
                    <a:pt x="31" y="0"/>
                  </a:lnTo>
                  <a:lnTo>
                    <a:pt x="45" y="5"/>
                  </a:lnTo>
                  <a:lnTo>
                    <a:pt x="58" y="13"/>
                  </a:lnTo>
                  <a:lnTo>
                    <a:pt x="70" y="21"/>
                  </a:lnTo>
                  <a:lnTo>
                    <a:pt x="80" y="32"/>
                  </a:lnTo>
                  <a:lnTo>
                    <a:pt x="86" y="47"/>
                  </a:lnTo>
                  <a:lnTo>
                    <a:pt x="91" y="60"/>
                  </a:lnTo>
                  <a:lnTo>
                    <a:pt x="93" y="76"/>
                  </a:lnTo>
                  <a:lnTo>
                    <a:pt x="91" y="91"/>
                  </a:lnTo>
                  <a:lnTo>
                    <a:pt x="86" y="106"/>
                  </a:lnTo>
                  <a:lnTo>
                    <a:pt x="80" y="120"/>
                  </a:lnTo>
                  <a:lnTo>
                    <a:pt x="70" y="132"/>
                  </a:lnTo>
                  <a:lnTo>
                    <a:pt x="58" y="140"/>
                  </a:lnTo>
                  <a:lnTo>
                    <a:pt x="45" y="148"/>
                  </a:lnTo>
                  <a:lnTo>
                    <a:pt x="31" y="151"/>
                  </a:lnTo>
                  <a:lnTo>
                    <a:pt x="16" y="153"/>
                  </a:lnTo>
                  <a:lnTo>
                    <a:pt x="0" y="151"/>
                  </a:lnTo>
                  <a:lnTo>
                    <a:pt x="0" y="150"/>
                  </a:lnTo>
                </a:path>
              </a:pathLst>
            </a:cu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4416" name="Rectangle 1008"/>
            <p:cNvSpPr>
              <a:spLocks noChangeArrowheads="1"/>
            </p:cNvSpPr>
            <p:nvPr/>
          </p:nvSpPr>
          <p:spPr bwMode="auto">
            <a:xfrm>
              <a:off x="2744" y="3067"/>
              <a:ext cx="30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1800" b="1">
                  <a:solidFill>
                    <a:srgbClr val="FFFF27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</a:t>
              </a:r>
              <a:endParaRPr lang="en-US" sz="1800" b="1" baseline="-25000">
                <a:solidFill>
                  <a:srgbClr val="FFFF27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654" name="Line 1009"/>
            <p:cNvSpPr>
              <a:spLocks noChangeShapeType="1"/>
            </p:cNvSpPr>
            <p:nvPr/>
          </p:nvSpPr>
          <p:spPr bwMode="auto">
            <a:xfrm>
              <a:off x="685" y="1598"/>
              <a:ext cx="0" cy="976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55" name="Line 1010"/>
            <p:cNvSpPr>
              <a:spLocks noChangeShapeType="1"/>
            </p:cNvSpPr>
            <p:nvPr/>
          </p:nvSpPr>
          <p:spPr bwMode="auto">
            <a:xfrm flipH="1" flipV="1">
              <a:off x="680" y="2841"/>
              <a:ext cx="5" cy="1141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56" name="Line 1011"/>
            <p:cNvSpPr>
              <a:spLocks noChangeShapeType="1"/>
            </p:cNvSpPr>
            <p:nvPr/>
          </p:nvSpPr>
          <p:spPr bwMode="auto">
            <a:xfrm flipH="1" flipV="1">
              <a:off x="541" y="2750"/>
              <a:ext cx="144" cy="85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57" name="Line 1012"/>
            <p:cNvSpPr>
              <a:spLocks noChangeShapeType="1"/>
            </p:cNvSpPr>
            <p:nvPr/>
          </p:nvSpPr>
          <p:spPr bwMode="auto">
            <a:xfrm flipV="1">
              <a:off x="546" y="2627"/>
              <a:ext cx="278" cy="123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658" name="Line 1013"/>
            <p:cNvSpPr>
              <a:spLocks noChangeShapeType="1"/>
            </p:cNvSpPr>
            <p:nvPr/>
          </p:nvSpPr>
          <p:spPr bwMode="auto">
            <a:xfrm flipH="1" flipV="1">
              <a:off x="680" y="2585"/>
              <a:ext cx="138" cy="42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274422" name="Rectangle 1014"/>
          <p:cNvSpPr>
            <a:spLocks noRot="1" noChangeArrowheads="1"/>
          </p:cNvSpPr>
          <p:nvPr/>
        </p:nvSpPr>
        <p:spPr bwMode="auto">
          <a:xfrm>
            <a:off x="0" y="115888"/>
            <a:ext cx="9144000" cy="151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Postensada con </a:t>
            </a: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Elementos de Fricción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(CPEF)</a:t>
            </a:r>
            <a:b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Comportamiento</a:t>
            </a:r>
          </a:p>
        </p:txBody>
      </p:sp>
      <p:sp>
        <p:nvSpPr>
          <p:cNvPr id="26628" name="Line 1016"/>
          <p:cNvSpPr>
            <a:spLocks noChangeShapeType="1"/>
          </p:cNvSpPr>
          <p:nvPr/>
        </p:nvSpPr>
        <p:spPr bwMode="auto">
          <a:xfrm>
            <a:off x="5449888" y="4410075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6629" name="Line 1017"/>
          <p:cNvSpPr>
            <a:spLocks noChangeShapeType="1"/>
          </p:cNvSpPr>
          <p:nvPr/>
        </p:nvSpPr>
        <p:spPr bwMode="auto">
          <a:xfrm flipV="1">
            <a:off x="6727825" y="2776538"/>
            <a:ext cx="0" cy="3084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26630" name="Rectangle 1018"/>
          <p:cNvSpPr>
            <a:spLocks noChangeArrowheads="1"/>
          </p:cNvSpPr>
          <p:nvPr/>
        </p:nvSpPr>
        <p:spPr bwMode="auto">
          <a:xfrm>
            <a:off x="6235700" y="2543175"/>
            <a:ext cx="43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</a:rPr>
              <a:t>M</a:t>
            </a:r>
          </a:p>
        </p:txBody>
      </p:sp>
      <p:sp>
        <p:nvSpPr>
          <p:cNvPr id="26631" name="Rectangle 1019"/>
          <p:cNvSpPr>
            <a:spLocks noChangeArrowheads="1"/>
          </p:cNvSpPr>
          <p:nvPr/>
        </p:nvSpPr>
        <p:spPr bwMode="auto">
          <a:xfrm>
            <a:off x="4598988" y="3644900"/>
            <a:ext cx="218916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n-US" sz="2000" b="1"/>
              <a:t>Descompresión</a:t>
            </a:r>
          </a:p>
        </p:txBody>
      </p:sp>
      <p:sp>
        <p:nvSpPr>
          <p:cNvPr id="26632" name="Rectangle 1020"/>
          <p:cNvSpPr>
            <a:spLocks noChangeArrowheads="1"/>
          </p:cNvSpPr>
          <p:nvPr/>
        </p:nvSpPr>
        <p:spPr bwMode="auto">
          <a:xfrm>
            <a:off x="8315325" y="4205288"/>
            <a:ext cx="422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4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2400" b="1" baseline="-25000">
                <a:solidFill>
                  <a:srgbClr val="FFFF00"/>
                </a:solidFill>
              </a:rPr>
              <a:t>r</a:t>
            </a:r>
          </a:p>
        </p:txBody>
      </p:sp>
      <p:sp>
        <p:nvSpPr>
          <p:cNvPr id="26633" name="Line 1021"/>
          <p:cNvSpPr>
            <a:spLocks noChangeShapeType="1"/>
          </p:cNvSpPr>
          <p:nvPr/>
        </p:nvSpPr>
        <p:spPr bwMode="auto">
          <a:xfrm flipV="1">
            <a:off x="6727825" y="3321050"/>
            <a:ext cx="1066800" cy="252413"/>
          </a:xfrm>
          <a:prstGeom prst="line">
            <a:avLst/>
          </a:prstGeom>
          <a:noFill/>
          <a:ln w="25400">
            <a:solidFill>
              <a:srgbClr val="FF99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26634" name="Oval 1022"/>
          <p:cNvSpPr>
            <a:spLocks noChangeArrowheads="1"/>
          </p:cNvSpPr>
          <p:nvPr/>
        </p:nvSpPr>
        <p:spPr bwMode="auto">
          <a:xfrm>
            <a:off x="6677025" y="3794125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35" name="AutoShape 1023"/>
          <p:cNvSpPr>
            <a:spLocks noChangeArrowheads="1"/>
          </p:cNvSpPr>
          <p:nvPr/>
        </p:nvSpPr>
        <p:spPr bwMode="auto">
          <a:xfrm rot="4773812">
            <a:off x="7300913" y="3359150"/>
            <a:ext cx="76200" cy="146050"/>
          </a:xfrm>
          <a:prstGeom prst="triangle">
            <a:avLst>
              <a:gd name="adj" fmla="val 50000"/>
            </a:avLst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36" name="Oval 1024"/>
          <p:cNvSpPr>
            <a:spLocks noChangeArrowheads="1"/>
          </p:cNvSpPr>
          <p:nvPr/>
        </p:nvSpPr>
        <p:spPr bwMode="auto">
          <a:xfrm>
            <a:off x="6661150" y="3527425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37" name="Oval 1025"/>
          <p:cNvSpPr>
            <a:spLocks noChangeArrowheads="1"/>
          </p:cNvSpPr>
          <p:nvPr/>
        </p:nvSpPr>
        <p:spPr bwMode="auto">
          <a:xfrm>
            <a:off x="7794625" y="3263900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38" name="Oval 1026"/>
          <p:cNvSpPr>
            <a:spLocks noChangeArrowheads="1"/>
          </p:cNvSpPr>
          <p:nvPr/>
        </p:nvSpPr>
        <p:spPr bwMode="auto">
          <a:xfrm>
            <a:off x="6681788" y="4365625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39" name="Line 1027"/>
          <p:cNvSpPr>
            <a:spLocks noChangeShapeType="1"/>
          </p:cNvSpPr>
          <p:nvPr/>
        </p:nvSpPr>
        <p:spPr bwMode="auto">
          <a:xfrm flipV="1">
            <a:off x="7858125" y="3182938"/>
            <a:ext cx="457200" cy="122237"/>
          </a:xfrm>
          <a:prstGeom prst="line">
            <a:avLst/>
          </a:prstGeom>
          <a:noFill/>
          <a:ln w="25400" cap="rnd">
            <a:solidFill>
              <a:srgbClr val="FF99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26640" name="Oval 1028"/>
          <p:cNvSpPr>
            <a:spLocks noChangeArrowheads="1"/>
          </p:cNvSpPr>
          <p:nvPr/>
        </p:nvSpPr>
        <p:spPr bwMode="auto">
          <a:xfrm>
            <a:off x="8269288" y="3128963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41" name="Oval 1029"/>
          <p:cNvSpPr>
            <a:spLocks noChangeArrowheads="1"/>
          </p:cNvSpPr>
          <p:nvPr/>
        </p:nvSpPr>
        <p:spPr bwMode="auto">
          <a:xfrm flipH="1" flipV="1">
            <a:off x="6686550" y="4378325"/>
            <a:ext cx="92075" cy="92075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6642" name="Rectangle 1030"/>
          <p:cNvSpPr>
            <a:spLocks noChangeArrowheads="1"/>
          </p:cNvSpPr>
          <p:nvPr/>
        </p:nvSpPr>
        <p:spPr bwMode="auto">
          <a:xfrm>
            <a:off x="5734050" y="2998788"/>
            <a:ext cx="20161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000" b="1"/>
              <a:t>Rot. </a:t>
            </a:r>
            <a:r>
              <a:rPr lang="es-ES" sz="2000" b="1"/>
              <a:t>inminente</a:t>
            </a:r>
            <a:r>
              <a:rPr lang="en-US" sz="2000" b="1"/>
              <a:t> </a:t>
            </a:r>
          </a:p>
        </p:txBody>
      </p:sp>
      <p:sp>
        <p:nvSpPr>
          <p:cNvPr id="26643" name="Line 1031"/>
          <p:cNvSpPr>
            <a:spLocks noChangeShapeType="1"/>
          </p:cNvSpPr>
          <p:nvPr/>
        </p:nvSpPr>
        <p:spPr bwMode="auto">
          <a:xfrm>
            <a:off x="6716713" y="3600450"/>
            <a:ext cx="6350" cy="781050"/>
          </a:xfrm>
          <a:prstGeom prst="line">
            <a:avLst/>
          </a:prstGeom>
          <a:noFill/>
          <a:ln w="28575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6644" name="Group 1032"/>
          <p:cNvGrpSpPr>
            <a:grpSpLocks/>
          </p:cNvGrpSpPr>
          <p:nvPr/>
        </p:nvGrpSpPr>
        <p:grpSpPr bwMode="auto">
          <a:xfrm>
            <a:off x="6121400" y="3505200"/>
            <a:ext cx="2498725" cy="1487488"/>
            <a:chOff x="3856" y="2208"/>
            <a:chExt cx="1574" cy="937"/>
          </a:xfrm>
        </p:grpSpPr>
        <p:sp>
          <p:nvSpPr>
            <p:cNvPr id="26646" name="Text Box 1033"/>
            <p:cNvSpPr txBox="1">
              <a:spLocks noChangeArrowheads="1"/>
            </p:cNvSpPr>
            <p:nvPr/>
          </p:nvSpPr>
          <p:spPr bwMode="auto">
            <a:xfrm>
              <a:off x="3856" y="2895"/>
              <a:ext cx="157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" sz="2000" b="1"/>
                <a:t>Región de abertura</a:t>
              </a:r>
            </a:p>
          </p:txBody>
        </p:sp>
        <p:sp>
          <p:nvSpPr>
            <p:cNvPr id="26647" name="Line 1034"/>
            <p:cNvSpPr>
              <a:spLocks noChangeShapeType="1"/>
            </p:cNvSpPr>
            <p:nvPr/>
          </p:nvSpPr>
          <p:spPr bwMode="auto">
            <a:xfrm flipV="1">
              <a:off x="4624" y="2208"/>
              <a:ext cx="16" cy="65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26645" name="AutoShape 1035"/>
          <p:cNvSpPr>
            <a:spLocks noChangeArrowheads="1"/>
          </p:cNvSpPr>
          <p:nvPr/>
        </p:nvSpPr>
        <p:spPr bwMode="auto">
          <a:xfrm rot="-95679">
            <a:off x="6684963" y="3924300"/>
            <a:ext cx="76200" cy="146050"/>
          </a:xfrm>
          <a:prstGeom prst="triangle">
            <a:avLst>
              <a:gd name="adj" fmla="val 50000"/>
            </a:avLst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Conexiones Postensadas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Diseño por Desempeño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30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30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30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30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30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30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30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" dur="2000" fill="hold"/>
                                        <p:tgtEl>
                                          <p:spTgt spid="30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" presetID="3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" dur="2000" fill="hold"/>
                                        <p:tgtEl>
                                          <p:spTgt spid="30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"/>
          <p:cNvGrpSpPr>
            <a:grpSpLocks/>
          </p:cNvGrpSpPr>
          <p:nvPr/>
        </p:nvGrpSpPr>
        <p:grpSpPr bwMode="auto">
          <a:xfrm>
            <a:off x="858838" y="1701800"/>
            <a:ext cx="4786312" cy="4700588"/>
            <a:chOff x="541" y="1072"/>
            <a:chExt cx="3015" cy="2961"/>
          </a:xfrm>
        </p:grpSpPr>
        <p:sp>
          <p:nvSpPr>
            <p:cNvPr id="28705" name="Line 3"/>
            <p:cNvSpPr>
              <a:spLocks noChangeShapeType="1"/>
            </p:cNvSpPr>
            <p:nvPr/>
          </p:nvSpPr>
          <p:spPr bwMode="auto">
            <a:xfrm flipH="1">
              <a:off x="1475" y="2106"/>
              <a:ext cx="17" cy="29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8706" name="Line 4"/>
            <p:cNvSpPr>
              <a:spLocks noChangeShapeType="1"/>
            </p:cNvSpPr>
            <p:nvPr/>
          </p:nvSpPr>
          <p:spPr bwMode="auto">
            <a:xfrm flipV="1">
              <a:off x="1435" y="3125"/>
              <a:ext cx="20" cy="299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8707" name="Line 5"/>
            <p:cNvSpPr>
              <a:spLocks noChangeShapeType="1"/>
            </p:cNvSpPr>
            <p:nvPr/>
          </p:nvSpPr>
          <p:spPr bwMode="auto">
            <a:xfrm flipV="1">
              <a:off x="1464" y="3523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08" name="Rectangle 6"/>
            <p:cNvSpPr>
              <a:spLocks noChangeArrowheads="1"/>
            </p:cNvSpPr>
            <p:nvPr/>
          </p:nvSpPr>
          <p:spPr bwMode="auto">
            <a:xfrm flipV="1">
              <a:off x="1508" y="3689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09" name="Rectangle 7"/>
            <p:cNvSpPr>
              <a:spLocks noChangeArrowheads="1"/>
            </p:cNvSpPr>
            <p:nvPr/>
          </p:nvSpPr>
          <p:spPr bwMode="auto">
            <a:xfrm flipV="1">
              <a:off x="1508" y="3743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0" name="Rectangle 8"/>
            <p:cNvSpPr>
              <a:spLocks noChangeArrowheads="1"/>
            </p:cNvSpPr>
            <p:nvPr/>
          </p:nvSpPr>
          <p:spPr bwMode="auto">
            <a:xfrm flipV="1">
              <a:off x="1279" y="3669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1" name="Rectangle 9"/>
            <p:cNvSpPr>
              <a:spLocks noChangeArrowheads="1"/>
            </p:cNvSpPr>
            <p:nvPr/>
          </p:nvSpPr>
          <p:spPr bwMode="auto">
            <a:xfrm flipV="1">
              <a:off x="1508" y="3676"/>
              <a:ext cx="0" cy="8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2" name="Rectangle 10"/>
            <p:cNvSpPr>
              <a:spLocks noChangeArrowheads="1"/>
            </p:cNvSpPr>
            <p:nvPr/>
          </p:nvSpPr>
          <p:spPr bwMode="auto">
            <a:xfrm flipV="1">
              <a:off x="1232" y="3684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3" name="Rectangle 11"/>
            <p:cNvSpPr>
              <a:spLocks noChangeArrowheads="1"/>
            </p:cNvSpPr>
            <p:nvPr/>
          </p:nvSpPr>
          <p:spPr bwMode="auto">
            <a:xfrm flipV="1">
              <a:off x="1279" y="3669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4" name="Rectangle 12"/>
            <p:cNvSpPr>
              <a:spLocks noChangeArrowheads="1"/>
            </p:cNvSpPr>
            <p:nvPr/>
          </p:nvSpPr>
          <p:spPr bwMode="auto">
            <a:xfrm flipV="1">
              <a:off x="1461" y="3676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5" name="Rectangle 13"/>
            <p:cNvSpPr>
              <a:spLocks noChangeArrowheads="1"/>
            </p:cNvSpPr>
            <p:nvPr/>
          </p:nvSpPr>
          <p:spPr bwMode="auto">
            <a:xfrm flipV="1">
              <a:off x="1232" y="3684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6" name="Rectangle 14"/>
            <p:cNvSpPr>
              <a:spLocks noChangeArrowheads="1"/>
            </p:cNvSpPr>
            <p:nvPr/>
          </p:nvSpPr>
          <p:spPr bwMode="auto">
            <a:xfrm flipV="1">
              <a:off x="1461" y="3715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7" name="Rectangle 15"/>
            <p:cNvSpPr>
              <a:spLocks noChangeArrowheads="1"/>
            </p:cNvSpPr>
            <p:nvPr/>
          </p:nvSpPr>
          <p:spPr bwMode="auto">
            <a:xfrm flipV="1">
              <a:off x="1232" y="3720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8" name="Rectangle 16"/>
            <p:cNvSpPr>
              <a:spLocks noChangeArrowheads="1"/>
            </p:cNvSpPr>
            <p:nvPr/>
          </p:nvSpPr>
          <p:spPr bwMode="auto">
            <a:xfrm flipV="1">
              <a:off x="1461" y="3755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19" name="Rectangle 17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20" name="Rectangle 18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21" name="Rectangle 19"/>
            <p:cNvSpPr>
              <a:spLocks noChangeArrowheads="1"/>
            </p:cNvSpPr>
            <p:nvPr/>
          </p:nvSpPr>
          <p:spPr bwMode="auto">
            <a:xfrm flipV="1">
              <a:off x="1279" y="37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22" name="Line 20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3" name="Line 21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4" name="Line 22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5" name="Line 23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6" name="Line 24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7" name="Line 25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8" name="Line 26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29" name="Line 27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0" name="Line 28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1" name="Line 29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2" name="Line 30"/>
            <p:cNvSpPr>
              <a:spLocks noChangeShapeType="1"/>
            </p:cNvSpPr>
            <p:nvPr/>
          </p:nvSpPr>
          <p:spPr bwMode="auto">
            <a:xfrm flipH="1" flipV="1">
              <a:off x="1279" y="3670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3" name="Line 31"/>
            <p:cNvSpPr>
              <a:spLocks noChangeShapeType="1"/>
            </p:cNvSpPr>
            <p:nvPr/>
          </p:nvSpPr>
          <p:spPr bwMode="auto">
            <a:xfrm flipH="1" flipV="1">
              <a:off x="1279" y="366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4" name="Line 32"/>
            <p:cNvSpPr>
              <a:spLocks noChangeShapeType="1"/>
            </p:cNvSpPr>
            <p:nvPr/>
          </p:nvSpPr>
          <p:spPr bwMode="auto">
            <a:xfrm flipV="1">
              <a:off x="1279" y="3669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5" name="Line 33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6" name="Line 34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7" name="Line 35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8" name="Line 36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39" name="Line 37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0" name="Line 38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1" name="Line 39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2" name="Line 40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3" name="Line 41"/>
            <p:cNvSpPr>
              <a:spLocks noChangeShapeType="1"/>
            </p:cNvSpPr>
            <p:nvPr/>
          </p:nvSpPr>
          <p:spPr bwMode="auto">
            <a:xfrm>
              <a:off x="1507" y="3755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4" name="Line 42"/>
            <p:cNvSpPr>
              <a:spLocks noChangeShapeType="1"/>
            </p:cNvSpPr>
            <p:nvPr/>
          </p:nvSpPr>
          <p:spPr bwMode="auto">
            <a:xfrm>
              <a:off x="1232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5" name="Line 43"/>
            <p:cNvSpPr>
              <a:spLocks noChangeShapeType="1"/>
            </p:cNvSpPr>
            <p:nvPr/>
          </p:nvSpPr>
          <p:spPr bwMode="auto">
            <a:xfrm>
              <a:off x="1279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6" name="Line 44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7" name="Line 45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8" name="Line 46"/>
            <p:cNvSpPr>
              <a:spLocks noChangeShapeType="1"/>
            </p:cNvSpPr>
            <p:nvPr/>
          </p:nvSpPr>
          <p:spPr bwMode="auto">
            <a:xfrm flipV="1">
              <a:off x="1512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49" name="Line 47"/>
            <p:cNvSpPr>
              <a:spLocks noChangeShapeType="1"/>
            </p:cNvSpPr>
            <p:nvPr/>
          </p:nvSpPr>
          <p:spPr bwMode="auto">
            <a:xfrm flipV="1">
              <a:off x="1520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50" name="Line 48"/>
            <p:cNvSpPr>
              <a:spLocks noChangeShapeType="1"/>
            </p:cNvSpPr>
            <p:nvPr/>
          </p:nvSpPr>
          <p:spPr bwMode="auto">
            <a:xfrm flipV="1">
              <a:off x="1526" y="3689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51" name="Line 49"/>
            <p:cNvSpPr>
              <a:spLocks noChangeShapeType="1"/>
            </p:cNvSpPr>
            <p:nvPr/>
          </p:nvSpPr>
          <p:spPr bwMode="auto">
            <a:xfrm flipV="1">
              <a:off x="1531" y="3689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52" name="Rectangle 50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53" name="Rectangle 51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54" name="Line 52"/>
            <p:cNvSpPr>
              <a:spLocks noChangeShapeType="1"/>
            </p:cNvSpPr>
            <p:nvPr/>
          </p:nvSpPr>
          <p:spPr bwMode="auto">
            <a:xfrm>
              <a:off x="1425" y="3529"/>
              <a:ext cx="538" cy="15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55" name="Line 53"/>
            <p:cNvSpPr>
              <a:spLocks noChangeShapeType="1"/>
            </p:cNvSpPr>
            <p:nvPr/>
          </p:nvSpPr>
          <p:spPr bwMode="auto">
            <a:xfrm flipH="1">
              <a:off x="1405" y="3205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56" name="Rectangle 54"/>
            <p:cNvSpPr>
              <a:spLocks noChangeArrowheads="1"/>
            </p:cNvSpPr>
            <p:nvPr/>
          </p:nvSpPr>
          <p:spPr bwMode="auto">
            <a:xfrm flipV="1">
              <a:off x="1509" y="3280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57" name="Rectangle 55"/>
            <p:cNvSpPr>
              <a:spLocks noChangeArrowheads="1"/>
            </p:cNvSpPr>
            <p:nvPr/>
          </p:nvSpPr>
          <p:spPr bwMode="auto">
            <a:xfrm flipV="1">
              <a:off x="1509" y="3334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58" name="Rectangle 56"/>
            <p:cNvSpPr>
              <a:spLocks noChangeArrowheads="1"/>
            </p:cNvSpPr>
            <p:nvPr/>
          </p:nvSpPr>
          <p:spPr bwMode="auto">
            <a:xfrm flipV="1">
              <a:off x="1295" y="3260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59" name="Rectangle 57"/>
            <p:cNvSpPr>
              <a:spLocks noChangeArrowheads="1"/>
            </p:cNvSpPr>
            <p:nvPr/>
          </p:nvSpPr>
          <p:spPr bwMode="auto">
            <a:xfrm flipV="1">
              <a:off x="1509" y="3268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0" name="Rectangle 58"/>
            <p:cNvSpPr>
              <a:spLocks noChangeArrowheads="1"/>
            </p:cNvSpPr>
            <p:nvPr/>
          </p:nvSpPr>
          <p:spPr bwMode="auto">
            <a:xfrm flipV="1">
              <a:off x="1248" y="3275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1" name="Rectangle 59"/>
            <p:cNvSpPr>
              <a:spLocks noChangeArrowheads="1"/>
            </p:cNvSpPr>
            <p:nvPr/>
          </p:nvSpPr>
          <p:spPr bwMode="auto">
            <a:xfrm flipV="1">
              <a:off x="1295" y="326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2" name="Rectangle 60"/>
            <p:cNvSpPr>
              <a:spLocks noChangeArrowheads="1"/>
            </p:cNvSpPr>
            <p:nvPr/>
          </p:nvSpPr>
          <p:spPr bwMode="auto">
            <a:xfrm flipV="1">
              <a:off x="1462" y="32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3" name="Rectangle 61"/>
            <p:cNvSpPr>
              <a:spLocks noChangeArrowheads="1"/>
            </p:cNvSpPr>
            <p:nvPr/>
          </p:nvSpPr>
          <p:spPr bwMode="auto">
            <a:xfrm flipV="1">
              <a:off x="1248" y="3275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4" name="Rectangle 62"/>
            <p:cNvSpPr>
              <a:spLocks noChangeArrowheads="1"/>
            </p:cNvSpPr>
            <p:nvPr/>
          </p:nvSpPr>
          <p:spPr bwMode="auto">
            <a:xfrm flipV="1">
              <a:off x="1462" y="330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5" name="Rectangle 63"/>
            <p:cNvSpPr>
              <a:spLocks noChangeArrowheads="1"/>
            </p:cNvSpPr>
            <p:nvPr/>
          </p:nvSpPr>
          <p:spPr bwMode="auto">
            <a:xfrm flipV="1">
              <a:off x="1248" y="331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6" name="Rectangle 64"/>
            <p:cNvSpPr>
              <a:spLocks noChangeArrowheads="1"/>
            </p:cNvSpPr>
            <p:nvPr/>
          </p:nvSpPr>
          <p:spPr bwMode="auto">
            <a:xfrm flipV="1">
              <a:off x="1462" y="3346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7" name="Rectangle 65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8" name="Rectangle 66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69" name="Rectangle 67"/>
            <p:cNvSpPr>
              <a:spLocks noChangeArrowheads="1"/>
            </p:cNvSpPr>
            <p:nvPr/>
          </p:nvSpPr>
          <p:spPr bwMode="auto">
            <a:xfrm flipV="1">
              <a:off x="1295" y="33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70" name="Line 68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1" name="Line 69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2" name="Line 70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3" name="Line 71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4" name="Line 72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5" name="Line 73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6" name="Line 74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7" name="Line 75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8" name="Line 76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79" name="Line 77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0" name="Line 78"/>
            <p:cNvSpPr>
              <a:spLocks noChangeShapeType="1"/>
            </p:cNvSpPr>
            <p:nvPr/>
          </p:nvSpPr>
          <p:spPr bwMode="auto">
            <a:xfrm flipH="1" flipV="1">
              <a:off x="1295" y="326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1" name="Line 79"/>
            <p:cNvSpPr>
              <a:spLocks noChangeShapeType="1"/>
            </p:cNvSpPr>
            <p:nvPr/>
          </p:nvSpPr>
          <p:spPr bwMode="auto">
            <a:xfrm flipH="1" flipV="1">
              <a:off x="1295" y="3257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2" name="Line 80"/>
            <p:cNvSpPr>
              <a:spLocks noChangeShapeType="1"/>
            </p:cNvSpPr>
            <p:nvPr/>
          </p:nvSpPr>
          <p:spPr bwMode="auto">
            <a:xfrm flipV="1">
              <a:off x="1295" y="3260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3" name="Line 81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4" name="Line 82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5" name="Line 83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6" name="Line 84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7" name="Line 85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8" name="Line 86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89" name="Line 87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0" name="Line 88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1" name="Line 89"/>
            <p:cNvSpPr>
              <a:spLocks noChangeShapeType="1"/>
            </p:cNvSpPr>
            <p:nvPr/>
          </p:nvSpPr>
          <p:spPr bwMode="auto">
            <a:xfrm>
              <a:off x="1508" y="3346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2" name="Line 90"/>
            <p:cNvSpPr>
              <a:spLocks noChangeShapeType="1"/>
            </p:cNvSpPr>
            <p:nvPr/>
          </p:nvSpPr>
          <p:spPr bwMode="auto">
            <a:xfrm>
              <a:off x="1248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3" name="Line 91"/>
            <p:cNvSpPr>
              <a:spLocks noChangeShapeType="1"/>
            </p:cNvSpPr>
            <p:nvPr/>
          </p:nvSpPr>
          <p:spPr bwMode="auto">
            <a:xfrm>
              <a:off x="1295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4" name="Line 92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5" name="Line 93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6" name="Line 94"/>
            <p:cNvSpPr>
              <a:spLocks noChangeShapeType="1"/>
            </p:cNvSpPr>
            <p:nvPr/>
          </p:nvSpPr>
          <p:spPr bwMode="auto">
            <a:xfrm flipV="1">
              <a:off x="1513" y="3280"/>
              <a:ext cx="3" cy="5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797" name="Rectangle 95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98" name="Rectangle 96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799" name="Line 97"/>
            <p:cNvSpPr>
              <a:spLocks noChangeShapeType="1"/>
            </p:cNvSpPr>
            <p:nvPr/>
          </p:nvSpPr>
          <p:spPr bwMode="auto">
            <a:xfrm flipV="1">
              <a:off x="841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00" name="Freeform 98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01" name="Freeform 99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02" name="Freeform 100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03" name="Line 101"/>
            <p:cNvSpPr>
              <a:spLocks noChangeShapeType="1"/>
            </p:cNvSpPr>
            <p:nvPr/>
          </p:nvSpPr>
          <p:spPr bwMode="auto">
            <a:xfrm>
              <a:off x="902" y="3920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04" name="Line 102"/>
            <p:cNvSpPr>
              <a:spLocks noChangeShapeType="1"/>
            </p:cNvSpPr>
            <p:nvPr/>
          </p:nvSpPr>
          <p:spPr bwMode="auto">
            <a:xfrm>
              <a:off x="835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05" name="Line 103"/>
            <p:cNvSpPr>
              <a:spLocks noChangeShapeType="1"/>
            </p:cNvSpPr>
            <p:nvPr/>
          </p:nvSpPr>
          <p:spPr bwMode="auto">
            <a:xfrm flipV="1">
              <a:off x="841" y="3925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06" name="Line 104"/>
            <p:cNvSpPr>
              <a:spLocks noChangeShapeType="1"/>
            </p:cNvSpPr>
            <p:nvPr/>
          </p:nvSpPr>
          <p:spPr bwMode="auto">
            <a:xfrm flipV="1">
              <a:off x="835" y="3920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07" name="Rectangle 105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08" name="Rectangle 106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09" name="Line 107"/>
            <p:cNvSpPr>
              <a:spLocks noChangeShapeType="1"/>
            </p:cNvSpPr>
            <p:nvPr/>
          </p:nvSpPr>
          <p:spPr bwMode="auto">
            <a:xfrm>
              <a:off x="908" y="3925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10" name="Line 108"/>
            <p:cNvSpPr>
              <a:spLocks noChangeShapeType="1"/>
            </p:cNvSpPr>
            <p:nvPr/>
          </p:nvSpPr>
          <p:spPr bwMode="auto">
            <a:xfrm>
              <a:off x="902" y="3925"/>
              <a:ext cx="1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11" name="Line 109"/>
            <p:cNvSpPr>
              <a:spLocks noChangeShapeType="1"/>
            </p:cNvSpPr>
            <p:nvPr/>
          </p:nvSpPr>
          <p:spPr bwMode="auto">
            <a:xfrm flipH="1">
              <a:off x="902" y="3925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12" name="Rectangle 110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13" name="Rectangle 111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14" name="Freeform 112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15" name="Freeform 113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16" name="Freeform 114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17" name="Line 115"/>
            <p:cNvSpPr>
              <a:spLocks noChangeShapeType="1"/>
            </p:cNvSpPr>
            <p:nvPr/>
          </p:nvSpPr>
          <p:spPr bwMode="auto">
            <a:xfrm flipH="1">
              <a:off x="966" y="3979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18" name="Line 116"/>
            <p:cNvSpPr>
              <a:spLocks noChangeShapeType="1"/>
            </p:cNvSpPr>
            <p:nvPr/>
          </p:nvSpPr>
          <p:spPr bwMode="auto">
            <a:xfrm flipH="1">
              <a:off x="966" y="3974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19" name="Line 117"/>
            <p:cNvSpPr>
              <a:spLocks noChangeShapeType="1"/>
            </p:cNvSpPr>
            <p:nvPr/>
          </p:nvSpPr>
          <p:spPr bwMode="auto">
            <a:xfrm flipV="1">
              <a:off x="966" y="3974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0" name="Line 118"/>
            <p:cNvSpPr>
              <a:spLocks noChangeShapeType="1"/>
            </p:cNvSpPr>
            <p:nvPr/>
          </p:nvSpPr>
          <p:spPr bwMode="auto">
            <a:xfrm flipV="1">
              <a:off x="902" y="3974"/>
              <a:ext cx="64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1" name="Line 119"/>
            <p:cNvSpPr>
              <a:spLocks noChangeShapeType="1"/>
            </p:cNvSpPr>
            <p:nvPr/>
          </p:nvSpPr>
          <p:spPr bwMode="auto">
            <a:xfrm flipV="1">
              <a:off x="908" y="3979"/>
              <a:ext cx="65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2" name="Line 120"/>
            <p:cNvSpPr>
              <a:spLocks noChangeShapeType="1"/>
            </p:cNvSpPr>
            <p:nvPr/>
          </p:nvSpPr>
          <p:spPr bwMode="auto">
            <a:xfrm>
              <a:off x="966" y="3974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3" name="Line 121"/>
            <p:cNvSpPr>
              <a:spLocks noChangeShapeType="1"/>
            </p:cNvSpPr>
            <p:nvPr/>
          </p:nvSpPr>
          <p:spPr bwMode="auto">
            <a:xfrm flipH="1">
              <a:off x="684" y="1591"/>
              <a:ext cx="157" cy="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4" name="Line 122"/>
            <p:cNvSpPr>
              <a:spLocks noChangeShapeType="1"/>
            </p:cNvSpPr>
            <p:nvPr/>
          </p:nvSpPr>
          <p:spPr bwMode="auto">
            <a:xfrm flipV="1">
              <a:off x="841" y="1591"/>
              <a:ext cx="6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25" name="Rectangle 123"/>
            <p:cNvSpPr>
              <a:spLocks noChangeArrowheads="1"/>
            </p:cNvSpPr>
            <p:nvPr/>
          </p:nvSpPr>
          <p:spPr bwMode="auto">
            <a:xfrm>
              <a:off x="1382" y="1598"/>
              <a:ext cx="7" cy="236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26" name="Freeform 124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27" name="Freeform 125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28" name="Freeform 126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29" name="Rectangle 127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0" name="Rectangle 128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1" name="Freeform 129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2" name="Freeform 130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3" name="Freeform 131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4" name="Rectangle 132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5" name="Rectangle 133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36" name="Line 134"/>
            <p:cNvSpPr>
              <a:spLocks noChangeShapeType="1"/>
            </p:cNvSpPr>
            <p:nvPr/>
          </p:nvSpPr>
          <p:spPr bwMode="auto">
            <a:xfrm flipV="1">
              <a:off x="835" y="1538"/>
              <a:ext cx="67" cy="5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37" name="Line 135"/>
            <p:cNvSpPr>
              <a:spLocks noChangeShapeType="1"/>
            </p:cNvSpPr>
            <p:nvPr/>
          </p:nvSpPr>
          <p:spPr bwMode="auto">
            <a:xfrm flipV="1">
              <a:off x="841" y="1544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38" name="Line 136"/>
            <p:cNvSpPr>
              <a:spLocks noChangeShapeType="1"/>
            </p:cNvSpPr>
            <p:nvPr/>
          </p:nvSpPr>
          <p:spPr bwMode="auto">
            <a:xfrm>
              <a:off x="835" y="1593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39" name="Line 137"/>
            <p:cNvSpPr>
              <a:spLocks noChangeShapeType="1"/>
            </p:cNvSpPr>
            <p:nvPr/>
          </p:nvSpPr>
          <p:spPr bwMode="auto">
            <a:xfrm>
              <a:off x="902" y="1538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0" name="Line 138"/>
            <p:cNvSpPr>
              <a:spLocks noChangeShapeType="1"/>
            </p:cNvSpPr>
            <p:nvPr/>
          </p:nvSpPr>
          <p:spPr bwMode="auto">
            <a:xfrm flipH="1">
              <a:off x="966" y="1598"/>
              <a:ext cx="448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1" name="Line 139"/>
            <p:cNvSpPr>
              <a:spLocks noChangeShapeType="1"/>
            </p:cNvSpPr>
            <p:nvPr/>
          </p:nvSpPr>
          <p:spPr bwMode="auto">
            <a:xfrm flipH="1">
              <a:off x="966" y="1591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2" name="Line 140"/>
            <p:cNvSpPr>
              <a:spLocks noChangeShapeType="1"/>
            </p:cNvSpPr>
            <p:nvPr/>
          </p:nvSpPr>
          <p:spPr bwMode="auto">
            <a:xfrm flipV="1">
              <a:off x="966" y="1591"/>
              <a:ext cx="1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3" name="Line 141"/>
            <p:cNvSpPr>
              <a:spLocks noChangeShapeType="1"/>
            </p:cNvSpPr>
            <p:nvPr/>
          </p:nvSpPr>
          <p:spPr bwMode="auto">
            <a:xfrm flipV="1">
              <a:off x="902" y="1593"/>
              <a:ext cx="64" cy="50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4" name="Line 142"/>
            <p:cNvSpPr>
              <a:spLocks noChangeShapeType="1"/>
            </p:cNvSpPr>
            <p:nvPr/>
          </p:nvSpPr>
          <p:spPr bwMode="auto">
            <a:xfrm flipV="1">
              <a:off x="908" y="1598"/>
              <a:ext cx="65" cy="5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5" name="Line 143"/>
            <p:cNvSpPr>
              <a:spLocks noChangeShapeType="1"/>
            </p:cNvSpPr>
            <p:nvPr/>
          </p:nvSpPr>
          <p:spPr bwMode="auto">
            <a:xfrm>
              <a:off x="902" y="1643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6" name="Line 144"/>
            <p:cNvSpPr>
              <a:spLocks noChangeShapeType="1"/>
            </p:cNvSpPr>
            <p:nvPr/>
          </p:nvSpPr>
          <p:spPr bwMode="auto">
            <a:xfrm>
              <a:off x="966" y="1593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7" name="Line 145"/>
            <p:cNvSpPr>
              <a:spLocks noChangeShapeType="1"/>
            </p:cNvSpPr>
            <p:nvPr/>
          </p:nvSpPr>
          <p:spPr bwMode="auto">
            <a:xfrm>
              <a:off x="908" y="1538"/>
              <a:ext cx="3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8" name="Line 146"/>
            <p:cNvSpPr>
              <a:spLocks noChangeShapeType="1"/>
            </p:cNvSpPr>
            <p:nvPr/>
          </p:nvSpPr>
          <p:spPr bwMode="auto">
            <a:xfrm>
              <a:off x="902" y="1538"/>
              <a:ext cx="1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49" name="Line 147"/>
            <p:cNvSpPr>
              <a:spLocks noChangeShapeType="1"/>
            </p:cNvSpPr>
            <p:nvPr/>
          </p:nvSpPr>
          <p:spPr bwMode="auto">
            <a:xfrm flipH="1">
              <a:off x="902" y="1538"/>
              <a:ext cx="6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0" name="Line 148"/>
            <p:cNvSpPr>
              <a:spLocks noChangeShapeType="1"/>
            </p:cNvSpPr>
            <p:nvPr/>
          </p:nvSpPr>
          <p:spPr bwMode="auto">
            <a:xfrm flipH="1">
              <a:off x="902" y="1649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1" name="Line 149"/>
            <p:cNvSpPr>
              <a:spLocks noChangeShapeType="1"/>
            </p:cNvSpPr>
            <p:nvPr/>
          </p:nvSpPr>
          <p:spPr bwMode="auto">
            <a:xfrm>
              <a:off x="1405" y="3175"/>
              <a:ext cx="9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2" name="Rectangle 150"/>
            <p:cNvSpPr>
              <a:spLocks noChangeArrowheads="1"/>
            </p:cNvSpPr>
            <p:nvPr/>
          </p:nvSpPr>
          <p:spPr bwMode="auto">
            <a:xfrm>
              <a:off x="1307" y="1598"/>
              <a:ext cx="8" cy="238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53" name="Line 151"/>
            <p:cNvSpPr>
              <a:spLocks noChangeShapeType="1"/>
            </p:cNvSpPr>
            <p:nvPr/>
          </p:nvSpPr>
          <p:spPr bwMode="auto">
            <a:xfrm flipH="1">
              <a:off x="684" y="2159"/>
              <a:ext cx="627" cy="0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4" name="Line 152"/>
            <p:cNvSpPr>
              <a:spLocks noChangeShapeType="1"/>
            </p:cNvSpPr>
            <p:nvPr/>
          </p:nvSpPr>
          <p:spPr bwMode="auto">
            <a:xfrm flipH="1">
              <a:off x="684" y="2114"/>
              <a:ext cx="627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5" name="Line 153"/>
            <p:cNvSpPr>
              <a:spLocks noChangeShapeType="1"/>
            </p:cNvSpPr>
            <p:nvPr/>
          </p:nvSpPr>
          <p:spPr bwMode="auto">
            <a:xfrm flipH="1">
              <a:off x="691" y="3424"/>
              <a:ext cx="620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6" name="Line 154"/>
            <p:cNvSpPr>
              <a:spLocks noChangeShapeType="1"/>
            </p:cNvSpPr>
            <p:nvPr/>
          </p:nvSpPr>
          <p:spPr bwMode="auto">
            <a:xfrm flipH="1">
              <a:off x="684" y="3381"/>
              <a:ext cx="627" cy="11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7" name="Line 155"/>
            <p:cNvSpPr>
              <a:spLocks noChangeShapeType="1"/>
            </p:cNvSpPr>
            <p:nvPr/>
          </p:nvSpPr>
          <p:spPr bwMode="auto">
            <a:xfrm>
              <a:off x="1461" y="2016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58" name="Rectangle 156"/>
            <p:cNvSpPr>
              <a:spLocks noChangeArrowheads="1"/>
            </p:cNvSpPr>
            <p:nvPr/>
          </p:nvSpPr>
          <p:spPr bwMode="auto">
            <a:xfrm>
              <a:off x="1506" y="1856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59" name="Rectangle 157"/>
            <p:cNvSpPr>
              <a:spLocks noChangeArrowheads="1"/>
            </p:cNvSpPr>
            <p:nvPr/>
          </p:nvSpPr>
          <p:spPr bwMode="auto">
            <a:xfrm>
              <a:off x="1506" y="1802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0" name="Rectangle 158"/>
            <p:cNvSpPr>
              <a:spLocks noChangeArrowheads="1"/>
            </p:cNvSpPr>
            <p:nvPr/>
          </p:nvSpPr>
          <p:spPr bwMode="auto">
            <a:xfrm>
              <a:off x="1277" y="1767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1" name="Rectangle 159"/>
            <p:cNvSpPr>
              <a:spLocks noChangeArrowheads="1"/>
            </p:cNvSpPr>
            <p:nvPr/>
          </p:nvSpPr>
          <p:spPr bwMode="auto">
            <a:xfrm>
              <a:off x="1506" y="1782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2" name="Rectangle 160"/>
            <p:cNvSpPr>
              <a:spLocks noChangeArrowheads="1"/>
            </p:cNvSpPr>
            <p:nvPr/>
          </p:nvSpPr>
          <p:spPr bwMode="auto">
            <a:xfrm>
              <a:off x="1230" y="1777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3" name="Rectangle 161"/>
            <p:cNvSpPr>
              <a:spLocks noChangeArrowheads="1"/>
            </p:cNvSpPr>
            <p:nvPr/>
          </p:nvSpPr>
          <p:spPr bwMode="auto">
            <a:xfrm>
              <a:off x="1277" y="1871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4" name="Rectangle 162"/>
            <p:cNvSpPr>
              <a:spLocks noChangeArrowheads="1"/>
            </p:cNvSpPr>
            <p:nvPr/>
          </p:nvSpPr>
          <p:spPr bwMode="auto">
            <a:xfrm>
              <a:off x="1459" y="18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5" name="Rectangle 163"/>
            <p:cNvSpPr>
              <a:spLocks noChangeArrowheads="1"/>
            </p:cNvSpPr>
            <p:nvPr/>
          </p:nvSpPr>
          <p:spPr bwMode="auto">
            <a:xfrm>
              <a:off x="1230" y="1861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6" name="Rectangle 164"/>
            <p:cNvSpPr>
              <a:spLocks noChangeArrowheads="1"/>
            </p:cNvSpPr>
            <p:nvPr/>
          </p:nvSpPr>
          <p:spPr bwMode="auto">
            <a:xfrm>
              <a:off x="1459" y="1827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7" name="Rectangle 165"/>
            <p:cNvSpPr>
              <a:spLocks noChangeArrowheads="1"/>
            </p:cNvSpPr>
            <p:nvPr/>
          </p:nvSpPr>
          <p:spPr bwMode="auto">
            <a:xfrm>
              <a:off x="1230" y="1822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8" name="Rectangle 166"/>
            <p:cNvSpPr>
              <a:spLocks noChangeArrowheads="1"/>
            </p:cNvSpPr>
            <p:nvPr/>
          </p:nvSpPr>
          <p:spPr bwMode="auto">
            <a:xfrm>
              <a:off x="1459" y="1782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69" name="Rectangle 167"/>
            <p:cNvSpPr>
              <a:spLocks noChangeArrowheads="1"/>
            </p:cNvSpPr>
            <p:nvPr/>
          </p:nvSpPr>
          <p:spPr bwMode="auto">
            <a:xfrm>
              <a:off x="1230" y="1778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70" name="Rectangle 168"/>
            <p:cNvSpPr>
              <a:spLocks noChangeArrowheads="1"/>
            </p:cNvSpPr>
            <p:nvPr/>
          </p:nvSpPr>
          <p:spPr bwMode="auto">
            <a:xfrm>
              <a:off x="1277" y="17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871" name="Line 169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2" name="Line 170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3" name="Line 171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4" name="Line 172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5" name="Line 173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6" name="Line 174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7" name="Line 175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8" name="Line 176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79" name="Line 177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0" name="Line 178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1" name="Line 179"/>
            <p:cNvSpPr>
              <a:spLocks noChangeShapeType="1"/>
            </p:cNvSpPr>
            <p:nvPr/>
          </p:nvSpPr>
          <p:spPr bwMode="auto">
            <a:xfrm flipH="1">
              <a:off x="1277" y="1872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2" name="Line 180"/>
            <p:cNvSpPr>
              <a:spLocks noChangeShapeType="1"/>
            </p:cNvSpPr>
            <p:nvPr/>
          </p:nvSpPr>
          <p:spPr bwMode="auto">
            <a:xfrm flipH="1">
              <a:off x="1277" y="187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3" name="Line 181"/>
            <p:cNvSpPr>
              <a:spLocks noChangeShapeType="1"/>
            </p:cNvSpPr>
            <p:nvPr/>
          </p:nvSpPr>
          <p:spPr bwMode="auto">
            <a:xfrm>
              <a:off x="1277" y="1872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4" name="Line 182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5" name="Line 183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6" name="Line 184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7" name="Line 185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8" name="Line 186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89" name="Line 187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0" name="Line 188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1" name="Line 189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2" name="Line 190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3" name="Line 191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4" name="Line 192"/>
            <p:cNvSpPr>
              <a:spLocks noChangeShapeType="1"/>
            </p:cNvSpPr>
            <p:nvPr/>
          </p:nvSpPr>
          <p:spPr bwMode="auto">
            <a:xfrm flipV="1">
              <a:off x="1277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5" name="Line 193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6" name="Line 194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7" name="Line 195"/>
            <p:cNvSpPr>
              <a:spLocks noChangeShapeType="1"/>
            </p:cNvSpPr>
            <p:nvPr/>
          </p:nvSpPr>
          <p:spPr bwMode="auto">
            <a:xfrm>
              <a:off x="1510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8" name="Line 196"/>
            <p:cNvSpPr>
              <a:spLocks noChangeShapeType="1"/>
            </p:cNvSpPr>
            <p:nvPr/>
          </p:nvSpPr>
          <p:spPr bwMode="auto">
            <a:xfrm>
              <a:off x="1518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899" name="Line 197"/>
            <p:cNvSpPr>
              <a:spLocks noChangeShapeType="1"/>
            </p:cNvSpPr>
            <p:nvPr/>
          </p:nvSpPr>
          <p:spPr bwMode="auto">
            <a:xfrm>
              <a:off x="1523" y="1802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00" name="Line 198"/>
            <p:cNvSpPr>
              <a:spLocks noChangeShapeType="1"/>
            </p:cNvSpPr>
            <p:nvPr/>
          </p:nvSpPr>
          <p:spPr bwMode="auto">
            <a:xfrm>
              <a:off x="1528" y="1802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01" name="Rectangle 199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2" name="Rectangle 200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3" name="Line 201"/>
            <p:cNvSpPr>
              <a:spLocks noChangeShapeType="1"/>
            </p:cNvSpPr>
            <p:nvPr/>
          </p:nvSpPr>
          <p:spPr bwMode="auto">
            <a:xfrm>
              <a:off x="1422" y="1988"/>
              <a:ext cx="544" cy="21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04" name="Line 202"/>
            <p:cNvSpPr>
              <a:spLocks noChangeShapeType="1"/>
            </p:cNvSpPr>
            <p:nvPr/>
          </p:nvSpPr>
          <p:spPr bwMode="auto">
            <a:xfrm flipH="1" flipV="1">
              <a:off x="1405" y="1736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05" name="Rectangle 203"/>
            <p:cNvSpPr>
              <a:spLocks noChangeArrowheads="1"/>
            </p:cNvSpPr>
            <p:nvPr/>
          </p:nvSpPr>
          <p:spPr bwMode="auto">
            <a:xfrm>
              <a:off x="1522" y="2265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6" name="Rectangle 204"/>
            <p:cNvSpPr>
              <a:spLocks noChangeArrowheads="1"/>
            </p:cNvSpPr>
            <p:nvPr/>
          </p:nvSpPr>
          <p:spPr bwMode="auto">
            <a:xfrm>
              <a:off x="1522" y="2211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7" name="Rectangle 205"/>
            <p:cNvSpPr>
              <a:spLocks noChangeArrowheads="1"/>
            </p:cNvSpPr>
            <p:nvPr/>
          </p:nvSpPr>
          <p:spPr bwMode="auto">
            <a:xfrm>
              <a:off x="1293" y="2176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8" name="Rectangle 206"/>
            <p:cNvSpPr>
              <a:spLocks noChangeArrowheads="1"/>
            </p:cNvSpPr>
            <p:nvPr/>
          </p:nvSpPr>
          <p:spPr bwMode="auto">
            <a:xfrm>
              <a:off x="1522" y="2191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09" name="Rectangle 207"/>
            <p:cNvSpPr>
              <a:spLocks noChangeArrowheads="1"/>
            </p:cNvSpPr>
            <p:nvPr/>
          </p:nvSpPr>
          <p:spPr bwMode="auto">
            <a:xfrm>
              <a:off x="1246" y="2186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0" name="Rectangle 208"/>
            <p:cNvSpPr>
              <a:spLocks noChangeArrowheads="1"/>
            </p:cNvSpPr>
            <p:nvPr/>
          </p:nvSpPr>
          <p:spPr bwMode="auto">
            <a:xfrm>
              <a:off x="1293" y="228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1" name="Rectangle 209"/>
            <p:cNvSpPr>
              <a:spLocks noChangeArrowheads="1"/>
            </p:cNvSpPr>
            <p:nvPr/>
          </p:nvSpPr>
          <p:spPr bwMode="auto">
            <a:xfrm>
              <a:off x="1475" y="2277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2" name="Rectangle 210"/>
            <p:cNvSpPr>
              <a:spLocks noChangeArrowheads="1"/>
            </p:cNvSpPr>
            <p:nvPr/>
          </p:nvSpPr>
          <p:spPr bwMode="auto">
            <a:xfrm>
              <a:off x="1246" y="2270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3" name="Rectangle 211"/>
            <p:cNvSpPr>
              <a:spLocks noChangeArrowheads="1"/>
            </p:cNvSpPr>
            <p:nvPr/>
          </p:nvSpPr>
          <p:spPr bwMode="auto">
            <a:xfrm>
              <a:off x="1475" y="223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4" name="Rectangle 212"/>
            <p:cNvSpPr>
              <a:spLocks noChangeArrowheads="1"/>
            </p:cNvSpPr>
            <p:nvPr/>
          </p:nvSpPr>
          <p:spPr bwMode="auto">
            <a:xfrm>
              <a:off x="1246" y="223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5" name="Rectangle 213"/>
            <p:cNvSpPr>
              <a:spLocks noChangeArrowheads="1"/>
            </p:cNvSpPr>
            <p:nvPr/>
          </p:nvSpPr>
          <p:spPr bwMode="auto">
            <a:xfrm>
              <a:off x="1475" y="2191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6" name="Rectangle 214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7" name="Rectangle 215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8" name="Rectangle 216"/>
            <p:cNvSpPr>
              <a:spLocks noChangeArrowheads="1"/>
            </p:cNvSpPr>
            <p:nvPr/>
          </p:nvSpPr>
          <p:spPr bwMode="auto">
            <a:xfrm>
              <a:off x="1293" y="21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19" name="Line 217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0" name="Line 218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1" name="Line 219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2" name="Line 220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3" name="Line 221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4" name="Line 222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5" name="Line 223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6" name="Line 224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7" name="Line 225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8" name="Line 226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29" name="Line 227"/>
            <p:cNvSpPr>
              <a:spLocks noChangeShapeType="1"/>
            </p:cNvSpPr>
            <p:nvPr/>
          </p:nvSpPr>
          <p:spPr bwMode="auto">
            <a:xfrm flipH="1">
              <a:off x="1293" y="228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0" name="Line 228"/>
            <p:cNvSpPr>
              <a:spLocks noChangeShapeType="1"/>
            </p:cNvSpPr>
            <p:nvPr/>
          </p:nvSpPr>
          <p:spPr bwMode="auto">
            <a:xfrm flipH="1">
              <a:off x="1293" y="2285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1" name="Line 229"/>
            <p:cNvSpPr>
              <a:spLocks noChangeShapeType="1"/>
            </p:cNvSpPr>
            <p:nvPr/>
          </p:nvSpPr>
          <p:spPr bwMode="auto">
            <a:xfrm>
              <a:off x="1293" y="2281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2" name="Line 230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3" name="Line 231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4" name="Line 232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5" name="Line 233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6" name="Line 234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7" name="Line 235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8" name="Line 236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39" name="Line 237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0" name="Line 238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1" name="Line 239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2" name="Line 240"/>
            <p:cNvSpPr>
              <a:spLocks noChangeShapeType="1"/>
            </p:cNvSpPr>
            <p:nvPr/>
          </p:nvSpPr>
          <p:spPr bwMode="auto">
            <a:xfrm flipV="1">
              <a:off x="1293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3" name="Line 241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4" name="Line 242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5" name="Line 243"/>
            <p:cNvSpPr>
              <a:spLocks noChangeShapeType="1"/>
            </p:cNvSpPr>
            <p:nvPr/>
          </p:nvSpPr>
          <p:spPr bwMode="auto">
            <a:xfrm>
              <a:off x="1526" y="2211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46" name="Rectangle 244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47" name="Rectangle 245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48" name="Rectangle 246"/>
            <p:cNvSpPr>
              <a:spLocks noChangeArrowheads="1"/>
            </p:cNvSpPr>
            <p:nvPr/>
          </p:nvSpPr>
          <p:spPr bwMode="auto">
            <a:xfrm>
              <a:off x="1386" y="2406"/>
              <a:ext cx="421" cy="719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49" name="Oval 247"/>
            <p:cNvSpPr>
              <a:spLocks noChangeArrowheads="1"/>
            </p:cNvSpPr>
            <p:nvPr/>
          </p:nvSpPr>
          <p:spPr bwMode="auto">
            <a:xfrm>
              <a:off x="1503" y="2436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0" name="Oval 248"/>
            <p:cNvSpPr>
              <a:spLocks noChangeArrowheads="1"/>
            </p:cNvSpPr>
            <p:nvPr/>
          </p:nvSpPr>
          <p:spPr bwMode="auto">
            <a:xfrm>
              <a:off x="1503" y="2555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1" name="Oval 249"/>
            <p:cNvSpPr>
              <a:spLocks noChangeArrowheads="1"/>
            </p:cNvSpPr>
            <p:nvPr/>
          </p:nvSpPr>
          <p:spPr bwMode="auto">
            <a:xfrm>
              <a:off x="1503" y="2675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2" name="Oval 250"/>
            <p:cNvSpPr>
              <a:spLocks noChangeArrowheads="1"/>
            </p:cNvSpPr>
            <p:nvPr/>
          </p:nvSpPr>
          <p:spPr bwMode="auto">
            <a:xfrm>
              <a:off x="1503" y="2794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3" name="Oval 251"/>
            <p:cNvSpPr>
              <a:spLocks noChangeArrowheads="1"/>
            </p:cNvSpPr>
            <p:nvPr/>
          </p:nvSpPr>
          <p:spPr bwMode="auto">
            <a:xfrm>
              <a:off x="1503" y="291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4" name="Oval 252"/>
            <p:cNvSpPr>
              <a:spLocks noChangeArrowheads="1"/>
            </p:cNvSpPr>
            <p:nvPr/>
          </p:nvSpPr>
          <p:spPr bwMode="auto">
            <a:xfrm>
              <a:off x="1503" y="303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55" name="Rectangle 253"/>
            <p:cNvSpPr>
              <a:spLocks noChangeArrowheads="1"/>
            </p:cNvSpPr>
            <p:nvPr/>
          </p:nvSpPr>
          <p:spPr bwMode="auto">
            <a:xfrm rot="147045">
              <a:off x="1494" y="191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56" name="Rectangle 254"/>
            <p:cNvSpPr>
              <a:spLocks noChangeArrowheads="1"/>
            </p:cNvSpPr>
            <p:nvPr/>
          </p:nvSpPr>
          <p:spPr bwMode="auto">
            <a:xfrm rot="147045" flipV="1">
              <a:off x="1427" y="3448"/>
              <a:ext cx="975" cy="4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57" name="Rectangle 255"/>
            <p:cNvSpPr>
              <a:spLocks noChangeArrowheads="1"/>
            </p:cNvSpPr>
            <p:nvPr/>
          </p:nvSpPr>
          <p:spPr bwMode="auto">
            <a:xfrm rot="147045">
              <a:off x="1496" y="2069"/>
              <a:ext cx="974" cy="37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58" name="Rectangle 256"/>
            <p:cNvSpPr>
              <a:spLocks noChangeArrowheads="1"/>
            </p:cNvSpPr>
            <p:nvPr/>
          </p:nvSpPr>
          <p:spPr bwMode="auto">
            <a:xfrm rot="147045">
              <a:off x="1501" y="2167"/>
              <a:ext cx="1143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59" name="Freeform 257"/>
            <p:cNvSpPr>
              <a:spLocks/>
            </p:cNvSpPr>
            <p:nvPr/>
          </p:nvSpPr>
          <p:spPr bwMode="auto">
            <a:xfrm rot="147045">
              <a:off x="1495" y="2117"/>
              <a:ext cx="1143" cy="5"/>
            </a:xfrm>
            <a:custGeom>
              <a:avLst/>
              <a:gdLst>
                <a:gd name="T0" fmla="*/ 440 w 440"/>
                <a:gd name="T1" fmla="*/ 0 h 2"/>
                <a:gd name="T2" fmla="*/ 440 w 440"/>
                <a:gd name="T3" fmla="*/ 0 h 2"/>
                <a:gd name="T4" fmla="*/ 0 w 440"/>
                <a:gd name="T5" fmla="*/ 0 h 2"/>
                <a:gd name="T6" fmla="*/ 0 w 440"/>
                <a:gd name="T7" fmla="*/ 2 h 2"/>
                <a:gd name="T8" fmla="*/ 440 w 440"/>
                <a:gd name="T9" fmla="*/ 2 h 2"/>
                <a:gd name="T10" fmla="*/ 440 w 44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0"/>
                  </a:moveTo>
                  <a:lnTo>
                    <a:pt x="44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40" y="2"/>
                  </a:lnTo>
                  <a:lnTo>
                    <a:pt x="440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0" name="Rectangle 258"/>
            <p:cNvSpPr>
              <a:spLocks noChangeArrowheads="1"/>
            </p:cNvSpPr>
            <p:nvPr/>
          </p:nvSpPr>
          <p:spPr bwMode="auto">
            <a:xfrm rot="147045">
              <a:off x="1448" y="3393"/>
              <a:ext cx="1143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1" name="Freeform 259"/>
            <p:cNvSpPr>
              <a:spLocks/>
            </p:cNvSpPr>
            <p:nvPr/>
          </p:nvSpPr>
          <p:spPr bwMode="auto">
            <a:xfrm rot="147045">
              <a:off x="1438" y="3443"/>
              <a:ext cx="1143" cy="4"/>
            </a:xfrm>
            <a:custGeom>
              <a:avLst/>
              <a:gdLst>
                <a:gd name="T0" fmla="*/ 440 w 440"/>
                <a:gd name="T1" fmla="*/ 2 h 2"/>
                <a:gd name="T2" fmla="*/ 440 w 440"/>
                <a:gd name="T3" fmla="*/ 2 h 2"/>
                <a:gd name="T4" fmla="*/ 0 w 440"/>
                <a:gd name="T5" fmla="*/ 2 h 2"/>
                <a:gd name="T6" fmla="*/ 0 w 440"/>
                <a:gd name="T7" fmla="*/ 0 h 2"/>
                <a:gd name="T8" fmla="*/ 440 w 440"/>
                <a:gd name="T9" fmla="*/ 0 h 2"/>
                <a:gd name="T10" fmla="*/ 440 w 440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2"/>
                  </a:moveTo>
                  <a:lnTo>
                    <a:pt x="44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0" y="0"/>
                  </a:lnTo>
                  <a:lnTo>
                    <a:pt x="440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2" name="Rectangle 260"/>
            <p:cNvSpPr>
              <a:spLocks noChangeArrowheads="1"/>
            </p:cNvSpPr>
            <p:nvPr/>
          </p:nvSpPr>
          <p:spPr bwMode="auto">
            <a:xfrm rot="147045" flipV="1">
              <a:off x="1425" y="360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3" name="Rectangle 261"/>
            <p:cNvSpPr>
              <a:spLocks noChangeArrowheads="1"/>
            </p:cNvSpPr>
            <p:nvPr/>
          </p:nvSpPr>
          <p:spPr bwMode="auto">
            <a:xfrm rot="147045" flipV="1">
              <a:off x="3191" y="3455"/>
              <a:ext cx="6" cy="1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4" name="Rectangle 262"/>
            <p:cNvSpPr>
              <a:spLocks noChangeArrowheads="1"/>
            </p:cNvSpPr>
            <p:nvPr/>
          </p:nvSpPr>
          <p:spPr bwMode="auto">
            <a:xfrm rot="147045" flipV="1">
              <a:off x="3191" y="3455"/>
              <a:ext cx="6" cy="1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5" name="Rectangle 263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6" name="Rectangle 264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67" name="Line 265"/>
            <p:cNvSpPr>
              <a:spLocks noChangeShapeType="1"/>
            </p:cNvSpPr>
            <p:nvPr/>
          </p:nvSpPr>
          <p:spPr bwMode="auto">
            <a:xfrm rot="147045" flipV="1">
              <a:off x="2306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68" name="Line 266"/>
            <p:cNvSpPr>
              <a:spLocks noChangeShapeType="1"/>
            </p:cNvSpPr>
            <p:nvPr/>
          </p:nvSpPr>
          <p:spPr bwMode="auto">
            <a:xfrm rot="147045" flipV="1">
              <a:off x="2323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69" name="Rectangle 267"/>
            <p:cNvSpPr>
              <a:spLocks noChangeArrowheads="1"/>
            </p:cNvSpPr>
            <p:nvPr/>
          </p:nvSpPr>
          <p:spPr bwMode="auto">
            <a:xfrm rot="147045" flipV="1">
              <a:off x="1566" y="3633"/>
              <a:ext cx="6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0" name="Rectangle 268"/>
            <p:cNvSpPr>
              <a:spLocks noChangeArrowheads="1"/>
            </p:cNvSpPr>
            <p:nvPr/>
          </p:nvSpPr>
          <p:spPr bwMode="auto">
            <a:xfrm rot="147045" flipV="1">
              <a:off x="1695" y="363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1" name="Rectangle 269"/>
            <p:cNvSpPr>
              <a:spLocks noChangeArrowheads="1"/>
            </p:cNvSpPr>
            <p:nvPr/>
          </p:nvSpPr>
          <p:spPr bwMode="auto">
            <a:xfrm rot="147045" flipV="1">
              <a:off x="1586" y="3648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2" name="Rectangle 270"/>
            <p:cNvSpPr>
              <a:spLocks noChangeArrowheads="1"/>
            </p:cNvSpPr>
            <p:nvPr/>
          </p:nvSpPr>
          <p:spPr bwMode="auto">
            <a:xfrm rot="147045" flipV="1">
              <a:off x="1681" y="3652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3" name="Rectangle 271"/>
            <p:cNvSpPr>
              <a:spLocks noChangeArrowheads="1"/>
            </p:cNvSpPr>
            <p:nvPr/>
          </p:nvSpPr>
          <p:spPr bwMode="auto">
            <a:xfrm rot="147045" flipV="1">
              <a:off x="1628" y="365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4" name="Rectangle 272"/>
            <p:cNvSpPr>
              <a:spLocks noChangeArrowheads="1"/>
            </p:cNvSpPr>
            <p:nvPr/>
          </p:nvSpPr>
          <p:spPr bwMode="auto">
            <a:xfrm rot="147045" flipV="1">
              <a:off x="1572" y="3645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5" name="Rectangle 273"/>
            <p:cNvSpPr>
              <a:spLocks noChangeArrowheads="1"/>
            </p:cNvSpPr>
            <p:nvPr/>
          </p:nvSpPr>
          <p:spPr bwMode="auto">
            <a:xfrm rot="147045" flipV="1">
              <a:off x="1585" y="3686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76" name="Line 274"/>
            <p:cNvSpPr>
              <a:spLocks noChangeShapeType="1"/>
            </p:cNvSpPr>
            <p:nvPr/>
          </p:nvSpPr>
          <p:spPr bwMode="auto">
            <a:xfrm rot="147045" flipV="1">
              <a:off x="1572" y="363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77" name="Line 275"/>
            <p:cNvSpPr>
              <a:spLocks noChangeShapeType="1"/>
            </p:cNvSpPr>
            <p:nvPr/>
          </p:nvSpPr>
          <p:spPr bwMode="auto">
            <a:xfrm rot="147045" flipV="1">
              <a:off x="1566" y="3633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78" name="Line 276"/>
            <p:cNvSpPr>
              <a:spLocks noChangeShapeType="1"/>
            </p:cNvSpPr>
            <p:nvPr/>
          </p:nvSpPr>
          <p:spPr bwMode="auto">
            <a:xfrm rot="147045" flipH="1" flipV="1">
              <a:off x="1566" y="3645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79" name="Line 277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0" name="Line 278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1" name="Line 279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2" name="Line 280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3" name="Line 281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4" name="Line 282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5" name="Line 283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6" name="Line 284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7" name="Line 285"/>
            <p:cNvSpPr>
              <a:spLocks noChangeShapeType="1"/>
            </p:cNvSpPr>
            <p:nvPr/>
          </p:nvSpPr>
          <p:spPr bwMode="auto">
            <a:xfrm rot="147045" flipH="1" flipV="1">
              <a:off x="1572" y="3643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8" name="Line 286"/>
            <p:cNvSpPr>
              <a:spLocks noChangeShapeType="1"/>
            </p:cNvSpPr>
            <p:nvPr/>
          </p:nvSpPr>
          <p:spPr bwMode="auto">
            <a:xfrm rot="147045" flipH="1" flipV="1">
              <a:off x="1572" y="3648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89" name="Line 287"/>
            <p:cNvSpPr>
              <a:spLocks noChangeShapeType="1"/>
            </p:cNvSpPr>
            <p:nvPr/>
          </p:nvSpPr>
          <p:spPr bwMode="auto">
            <a:xfrm rot="147045">
              <a:off x="1694" y="364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90" name="Line 288"/>
            <p:cNvSpPr>
              <a:spLocks noChangeShapeType="1"/>
            </p:cNvSpPr>
            <p:nvPr/>
          </p:nvSpPr>
          <p:spPr bwMode="auto">
            <a:xfrm rot="147045">
              <a:off x="1572" y="3643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91" name="Line 289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92" name="Line 290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993" name="Rectangle 291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4" name="Rectangle 292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5" name="Rectangle 293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6" name="Rectangle 294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7" name="Rectangle 295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8" name="Rectangle 296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999" name="Rectangle 297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0" name="Rectangle 298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1" name="Rectangle 299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2" name="Rectangle 300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3" name="Rectangle 301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4" name="Rectangle 302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5" name="Rectangle 303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6" name="Rectangle 304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7" name="Rectangle 305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8" name="Rectangle 306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09" name="Rectangle 307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10" name="Rectangle 308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11" name="Line 309"/>
            <p:cNvSpPr>
              <a:spLocks noChangeShapeType="1"/>
            </p:cNvSpPr>
            <p:nvPr/>
          </p:nvSpPr>
          <p:spPr bwMode="auto">
            <a:xfrm rot="147045" flipH="1" flipV="1">
              <a:off x="1786" y="365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2" name="Line 310"/>
            <p:cNvSpPr>
              <a:spLocks noChangeShapeType="1"/>
            </p:cNvSpPr>
            <p:nvPr/>
          </p:nvSpPr>
          <p:spPr bwMode="auto">
            <a:xfrm rot="147045" flipH="1" flipV="1">
              <a:off x="1784" y="369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3" name="Line 311"/>
            <p:cNvSpPr>
              <a:spLocks noChangeShapeType="1"/>
            </p:cNvSpPr>
            <p:nvPr/>
          </p:nvSpPr>
          <p:spPr bwMode="auto">
            <a:xfrm rot="147045" flipV="1">
              <a:off x="1785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4" name="Line 312"/>
            <p:cNvSpPr>
              <a:spLocks noChangeShapeType="1"/>
            </p:cNvSpPr>
            <p:nvPr/>
          </p:nvSpPr>
          <p:spPr bwMode="auto">
            <a:xfrm rot="147045" flipV="1">
              <a:off x="1790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5" name="Line 313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6" name="Line 314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7" name="Line 315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8" name="Line 316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19" name="Line 317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0" name="Line 318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1" name="Line 319"/>
            <p:cNvSpPr>
              <a:spLocks noChangeShapeType="1"/>
            </p:cNvSpPr>
            <p:nvPr/>
          </p:nvSpPr>
          <p:spPr bwMode="auto">
            <a:xfrm rot="147045" flipH="1" flipV="1">
              <a:off x="1720" y="3652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2" name="Line 320"/>
            <p:cNvSpPr>
              <a:spLocks noChangeShapeType="1"/>
            </p:cNvSpPr>
            <p:nvPr/>
          </p:nvSpPr>
          <p:spPr bwMode="auto">
            <a:xfrm rot="147045" flipV="1">
              <a:off x="1720" y="3640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3" name="Line 321"/>
            <p:cNvSpPr>
              <a:spLocks noChangeShapeType="1"/>
            </p:cNvSpPr>
            <p:nvPr/>
          </p:nvSpPr>
          <p:spPr bwMode="auto">
            <a:xfrm rot="147045" flipV="1">
              <a:off x="1726" y="364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4" name="Line 322"/>
            <p:cNvSpPr>
              <a:spLocks noChangeShapeType="1"/>
            </p:cNvSpPr>
            <p:nvPr/>
          </p:nvSpPr>
          <p:spPr bwMode="auto">
            <a:xfrm rot="147045">
              <a:off x="1726" y="3649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5" name="Line 323"/>
            <p:cNvSpPr>
              <a:spLocks noChangeShapeType="1"/>
            </p:cNvSpPr>
            <p:nvPr/>
          </p:nvSpPr>
          <p:spPr bwMode="auto">
            <a:xfrm rot="147045">
              <a:off x="1850" y="3654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6" name="Line 324"/>
            <p:cNvSpPr>
              <a:spLocks noChangeShapeType="1"/>
            </p:cNvSpPr>
            <p:nvPr/>
          </p:nvSpPr>
          <p:spPr bwMode="auto">
            <a:xfrm rot="147045" flipH="1" flipV="1">
              <a:off x="1726" y="365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7" name="Line 325"/>
            <p:cNvSpPr>
              <a:spLocks noChangeShapeType="1"/>
            </p:cNvSpPr>
            <p:nvPr/>
          </p:nvSpPr>
          <p:spPr bwMode="auto">
            <a:xfrm rot="147045" flipH="1" flipV="1">
              <a:off x="1726" y="365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8" name="Line 326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29" name="Line 327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30" name="Rectangle 328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1" name="Rectangle 329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2" name="Rectangle 330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3" name="Rectangle 331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4" name="Rectangle 332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5" name="Rectangle 333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6" name="Rectangle 334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7" name="Rectangle 335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8" name="Rectangle 336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39" name="Rectangle 337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0" name="Rectangle 338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1" name="Rectangle 339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2" name="Rectangle 340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3" name="Rectangle 341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4" name="Rectangle 342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5" name="Rectangle 343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6" name="Rectangle 344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7" name="Rectangle 345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8" name="Rectangle 346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49" name="Rectangle 347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50" name="Rectangle 348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51" name="Rectangle 349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52" name="Rectangle 350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53" name="Rectangle 351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54" name="Line 352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55" name="Line 353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56" name="Line 354"/>
            <p:cNvSpPr>
              <a:spLocks noChangeShapeType="1"/>
            </p:cNvSpPr>
            <p:nvPr/>
          </p:nvSpPr>
          <p:spPr bwMode="auto">
            <a:xfrm rot="147045" flipH="1" flipV="1">
              <a:off x="1599" y="335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57" name="Line 355"/>
            <p:cNvSpPr>
              <a:spLocks noChangeShapeType="1"/>
            </p:cNvSpPr>
            <p:nvPr/>
          </p:nvSpPr>
          <p:spPr bwMode="auto">
            <a:xfrm rot="147045" flipH="1" flipV="1">
              <a:off x="1599" y="3375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58" name="Line 356"/>
            <p:cNvSpPr>
              <a:spLocks noChangeShapeType="1"/>
            </p:cNvSpPr>
            <p:nvPr/>
          </p:nvSpPr>
          <p:spPr bwMode="auto">
            <a:xfrm rot="147045" flipV="1">
              <a:off x="1599" y="3360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59" name="Line 357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0" name="Line 358"/>
            <p:cNvSpPr>
              <a:spLocks noChangeShapeType="1"/>
            </p:cNvSpPr>
            <p:nvPr/>
          </p:nvSpPr>
          <p:spPr bwMode="auto">
            <a:xfrm rot="147045">
              <a:off x="1604" y="337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1" name="Line 359"/>
            <p:cNvSpPr>
              <a:spLocks noChangeShapeType="1"/>
            </p:cNvSpPr>
            <p:nvPr/>
          </p:nvSpPr>
          <p:spPr bwMode="auto">
            <a:xfrm rot="147045">
              <a:off x="1726" y="337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2" name="Line 360"/>
            <p:cNvSpPr>
              <a:spLocks noChangeShapeType="1"/>
            </p:cNvSpPr>
            <p:nvPr/>
          </p:nvSpPr>
          <p:spPr bwMode="auto">
            <a:xfrm rot="147045" flipH="1" flipV="1">
              <a:off x="1604" y="3378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3" name="Line 361"/>
            <p:cNvSpPr>
              <a:spLocks noChangeShapeType="1"/>
            </p:cNvSpPr>
            <p:nvPr/>
          </p:nvSpPr>
          <p:spPr bwMode="auto">
            <a:xfrm rot="147045" flipH="1" flipV="1">
              <a:off x="1604" y="3372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4" name="Line 362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5" name="Line 363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6" name="Line 364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7" name="Line 365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8" name="Line 366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69" name="Line 367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0" name="Line 368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1" name="Line 369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2" name="Line 370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3" name="Line 371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4" name="Line 372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5" name="Line 373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6" name="Line 374"/>
            <p:cNvSpPr>
              <a:spLocks noChangeShapeType="1"/>
            </p:cNvSpPr>
            <p:nvPr/>
          </p:nvSpPr>
          <p:spPr bwMode="auto">
            <a:xfrm rot="147045" flipV="1">
              <a:off x="1631" y="332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7" name="Line 375"/>
            <p:cNvSpPr>
              <a:spLocks noChangeShapeType="1"/>
            </p:cNvSpPr>
            <p:nvPr/>
          </p:nvSpPr>
          <p:spPr bwMode="auto">
            <a:xfrm rot="147045" flipV="1">
              <a:off x="1632" y="329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8" name="Line 376"/>
            <p:cNvSpPr>
              <a:spLocks noChangeShapeType="1"/>
            </p:cNvSpPr>
            <p:nvPr/>
          </p:nvSpPr>
          <p:spPr bwMode="auto">
            <a:xfrm rot="147045">
              <a:off x="1638" y="329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79" name="Line 377"/>
            <p:cNvSpPr>
              <a:spLocks noChangeShapeType="1"/>
            </p:cNvSpPr>
            <p:nvPr/>
          </p:nvSpPr>
          <p:spPr bwMode="auto">
            <a:xfrm rot="147045">
              <a:off x="1632" y="329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80" name="Line 378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81" name="Line 379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082" name="Rectangle 380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3" name="Rectangle 381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4" name="Rectangle 382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5" name="Rectangle 383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6" name="Rectangle 384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7" name="Rectangle 385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8" name="Rectangle 386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89" name="Rectangle 387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0" name="Rectangle 388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1" name="Rectangle 389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2" name="Rectangle 390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3" name="Rectangle 391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4" name="Rectangle 392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5" name="Rectangle 393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6" name="Rectangle 394"/>
            <p:cNvSpPr>
              <a:spLocks noChangeArrowheads="1"/>
            </p:cNvSpPr>
            <p:nvPr/>
          </p:nvSpPr>
          <p:spPr bwMode="auto">
            <a:xfrm rot="147045" flipV="1">
              <a:off x="1758" y="337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7" name="Rectangle 395"/>
            <p:cNvSpPr>
              <a:spLocks noChangeArrowheads="1"/>
            </p:cNvSpPr>
            <p:nvPr/>
          </p:nvSpPr>
          <p:spPr bwMode="auto">
            <a:xfrm rot="147045" flipV="1">
              <a:off x="1759" y="337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8" name="Rectangle 396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099" name="Rectangle 397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0" name="Rectangle 398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1" name="Rectangle 399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2" name="Rectangle 400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3" name="Rectangle 401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4" name="Rectangle 402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5" name="Rectangle 403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06" name="Line 404"/>
            <p:cNvSpPr>
              <a:spLocks noChangeShapeType="1"/>
            </p:cNvSpPr>
            <p:nvPr/>
          </p:nvSpPr>
          <p:spPr bwMode="auto">
            <a:xfrm rot="147045" flipV="1">
              <a:off x="1819" y="33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07" name="Line 405"/>
            <p:cNvSpPr>
              <a:spLocks noChangeShapeType="1"/>
            </p:cNvSpPr>
            <p:nvPr/>
          </p:nvSpPr>
          <p:spPr bwMode="auto">
            <a:xfrm rot="147045" flipV="1">
              <a:off x="1821" y="333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08" name="Line 406"/>
            <p:cNvSpPr>
              <a:spLocks noChangeShapeType="1"/>
            </p:cNvSpPr>
            <p:nvPr/>
          </p:nvSpPr>
          <p:spPr bwMode="auto">
            <a:xfrm rot="147045">
              <a:off x="1826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09" name="Line 407"/>
            <p:cNvSpPr>
              <a:spLocks noChangeShapeType="1"/>
            </p:cNvSpPr>
            <p:nvPr/>
          </p:nvSpPr>
          <p:spPr bwMode="auto">
            <a:xfrm rot="147045">
              <a:off x="1820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0" name="Line 408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1" name="Line 409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2" name="Line 410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3" name="Line 411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4" name="Line 412"/>
            <p:cNvSpPr>
              <a:spLocks noChangeShapeType="1"/>
            </p:cNvSpPr>
            <p:nvPr/>
          </p:nvSpPr>
          <p:spPr bwMode="auto">
            <a:xfrm rot="147045" flipV="1">
              <a:off x="1883" y="338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5" name="Line 413"/>
            <p:cNvSpPr>
              <a:spLocks noChangeShapeType="1"/>
            </p:cNvSpPr>
            <p:nvPr/>
          </p:nvSpPr>
          <p:spPr bwMode="auto">
            <a:xfrm rot="147045" flipV="1">
              <a:off x="1884" y="337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6" name="Line 414"/>
            <p:cNvSpPr>
              <a:spLocks noChangeShapeType="1"/>
            </p:cNvSpPr>
            <p:nvPr/>
          </p:nvSpPr>
          <p:spPr bwMode="auto">
            <a:xfrm rot="147045">
              <a:off x="1889" y="337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7" name="Line 415"/>
            <p:cNvSpPr>
              <a:spLocks noChangeShapeType="1"/>
            </p:cNvSpPr>
            <p:nvPr/>
          </p:nvSpPr>
          <p:spPr bwMode="auto">
            <a:xfrm rot="147045">
              <a:off x="1884" y="337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8" name="Line 416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19" name="Line 417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0" name="Line 418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1" name="Line 419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2" name="Line 420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3" name="Line 421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4" name="Line 422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5" name="Line 423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6" name="Line 424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7" name="Line 425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8" name="Line 426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29" name="Line 427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0" name="Line 428"/>
            <p:cNvSpPr>
              <a:spLocks noChangeShapeType="1"/>
            </p:cNvSpPr>
            <p:nvPr/>
          </p:nvSpPr>
          <p:spPr bwMode="auto">
            <a:xfrm rot="147045" flipV="1">
              <a:off x="1852" y="3334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1" name="Line 429"/>
            <p:cNvSpPr>
              <a:spLocks noChangeShapeType="1"/>
            </p:cNvSpPr>
            <p:nvPr/>
          </p:nvSpPr>
          <p:spPr bwMode="auto">
            <a:xfrm rot="147045" flipV="1">
              <a:off x="1853" y="3303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2" name="Line 430"/>
            <p:cNvSpPr>
              <a:spLocks noChangeShapeType="1"/>
            </p:cNvSpPr>
            <p:nvPr/>
          </p:nvSpPr>
          <p:spPr bwMode="auto">
            <a:xfrm rot="147045">
              <a:off x="1858" y="3306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3" name="Line 431"/>
            <p:cNvSpPr>
              <a:spLocks noChangeShapeType="1"/>
            </p:cNvSpPr>
            <p:nvPr/>
          </p:nvSpPr>
          <p:spPr bwMode="auto">
            <a:xfrm rot="147045">
              <a:off x="1852" y="33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4" name="Line 432"/>
            <p:cNvSpPr>
              <a:spLocks noChangeShapeType="1"/>
            </p:cNvSpPr>
            <p:nvPr/>
          </p:nvSpPr>
          <p:spPr bwMode="auto">
            <a:xfrm rot="147045" flipV="1">
              <a:off x="1639" y="3302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5" name="Line 433"/>
            <p:cNvSpPr>
              <a:spLocks noChangeShapeType="1"/>
            </p:cNvSpPr>
            <p:nvPr/>
          </p:nvSpPr>
          <p:spPr bwMode="auto">
            <a:xfrm rot="147045" flipV="1">
              <a:off x="1639" y="3307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6" name="Line 434"/>
            <p:cNvSpPr>
              <a:spLocks noChangeShapeType="1"/>
            </p:cNvSpPr>
            <p:nvPr/>
          </p:nvSpPr>
          <p:spPr bwMode="auto">
            <a:xfrm rot="147045" flipV="1">
              <a:off x="1638" y="3312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7" name="Line 435"/>
            <p:cNvSpPr>
              <a:spLocks noChangeShapeType="1"/>
            </p:cNvSpPr>
            <p:nvPr/>
          </p:nvSpPr>
          <p:spPr bwMode="auto">
            <a:xfrm rot="147045" flipV="1">
              <a:off x="1633" y="3316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8" name="Line 436"/>
            <p:cNvSpPr>
              <a:spLocks noChangeShapeType="1"/>
            </p:cNvSpPr>
            <p:nvPr/>
          </p:nvSpPr>
          <p:spPr bwMode="auto">
            <a:xfrm rot="147045" flipV="1">
              <a:off x="1793" y="330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39" name="Line 437"/>
            <p:cNvSpPr>
              <a:spLocks noChangeShapeType="1"/>
            </p:cNvSpPr>
            <p:nvPr/>
          </p:nvSpPr>
          <p:spPr bwMode="auto">
            <a:xfrm rot="147045" flipV="1">
              <a:off x="1793" y="331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0" name="Line 438"/>
            <p:cNvSpPr>
              <a:spLocks noChangeShapeType="1"/>
            </p:cNvSpPr>
            <p:nvPr/>
          </p:nvSpPr>
          <p:spPr bwMode="auto">
            <a:xfrm rot="147045" flipV="1">
              <a:off x="1792" y="331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1" name="Line 439"/>
            <p:cNvSpPr>
              <a:spLocks noChangeShapeType="1"/>
            </p:cNvSpPr>
            <p:nvPr/>
          </p:nvSpPr>
          <p:spPr bwMode="auto">
            <a:xfrm rot="147045" flipV="1">
              <a:off x="1792" y="332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2" name="Rectangle 440"/>
            <p:cNvSpPr>
              <a:spLocks noChangeArrowheads="1"/>
            </p:cNvSpPr>
            <p:nvPr/>
          </p:nvSpPr>
          <p:spPr bwMode="auto">
            <a:xfrm rot="147045" flipV="1">
              <a:off x="1535" y="3677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43" name="Line 441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4" name="Line 442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5" name="Line 443"/>
            <p:cNvSpPr>
              <a:spLocks noChangeShapeType="1"/>
            </p:cNvSpPr>
            <p:nvPr/>
          </p:nvSpPr>
          <p:spPr bwMode="auto">
            <a:xfrm rot="147045" flipV="1">
              <a:off x="1424" y="3491"/>
              <a:ext cx="538" cy="1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6" name="Line 444"/>
            <p:cNvSpPr>
              <a:spLocks noChangeShapeType="1"/>
            </p:cNvSpPr>
            <p:nvPr/>
          </p:nvSpPr>
          <p:spPr bwMode="auto">
            <a:xfrm rot="147045" flipV="1">
              <a:off x="1426" y="357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47" name="Rectangle 445"/>
            <p:cNvSpPr>
              <a:spLocks noChangeArrowheads="1"/>
            </p:cNvSpPr>
            <p:nvPr/>
          </p:nvSpPr>
          <p:spPr bwMode="auto">
            <a:xfrm rot="147045" flipV="1">
              <a:off x="2032" y="3498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48" name="Rectangle 446"/>
            <p:cNvSpPr>
              <a:spLocks noChangeArrowheads="1"/>
            </p:cNvSpPr>
            <p:nvPr/>
          </p:nvSpPr>
          <p:spPr bwMode="auto">
            <a:xfrm rot="147045" flipV="1">
              <a:off x="1541" y="3278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49" name="Line 447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50" name="Line 448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51" name="Line 449"/>
            <p:cNvSpPr>
              <a:spLocks noChangeShapeType="1"/>
            </p:cNvSpPr>
            <p:nvPr/>
          </p:nvSpPr>
          <p:spPr bwMode="auto">
            <a:xfrm rot="147045" flipV="1">
              <a:off x="1522" y="32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52" name="Line 450"/>
            <p:cNvSpPr>
              <a:spLocks noChangeShapeType="1"/>
            </p:cNvSpPr>
            <p:nvPr/>
          </p:nvSpPr>
          <p:spPr bwMode="auto">
            <a:xfrm rot="147045" flipV="1">
              <a:off x="1528" y="3277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53" name="Line 451"/>
            <p:cNvSpPr>
              <a:spLocks noChangeShapeType="1"/>
            </p:cNvSpPr>
            <p:nvPr/>
          </p:nvSpPr>
          <p:spPr bwMode="auto">
            <a:xfrm rot="147045" flipV="1">
              <a:off x="1530" y="3284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54" name="Rectangle 452"/>
            <p:cNvSpPr>
              <a:spLocks noChangeArrowheads="1"/>
            </p:cNvSpPr>
            <p:nvPr/>
          </p:nvSpPr>
          <p:spPr bwMode="auto">
            <a:xfrm rot="147045" flipV="1">
              <a:off x="2045" y="3654"/>
              <a:ext cx="5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55" name="Rectangle 453"/>
            <p:cNvSpPr>
              <a:spLocks noChangeArrowheads="1"/>
            </p:cNvSpPr>
            <p:nvPr/>
          </p:nvSpPr>
          <p:spPr bwMode="auto">
            <a:xfrm rot="147045" flipV="1">
              <a:off x="2173" y="365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56" name="Rectangle 454"/>
            <p:cNvSpPr>
              <a:spLocks noChangeArrowheads="1"/>
            </p:cNvSpPr>
            <p:nvPr/>
          </p:nvSpPr>
          <p:spPr bwMode="auto">
            <a:xfrm rot="147045" flipV="1">
              <a:off x="2064" y="366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57" name="Rectangle 455"/>
            <p:cNvSpPr>
              <a:spLocks noChangeArrowheads="1"/>
            </p:cNvSpPr>
            <p:nvPr/>
          </p:nvSpPr>
          <p:spPr bwMode="auto">
            <a:xfrm rot="147045" flipV="1">
              <a:off x="2159" y="3673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58" name="Rectangle 456"/>
            <p:cNvSpPr>
              <a:spLocks noChangeArrowheads="1"/>
            </p:cNvSpPr>
            <p:nvPr/>
          </p:nvSpPr>
          <p:spPr bwMode="auto">
            <a:xfrm rot="147045" flipV="1">
              <a:off x="2106" y="367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59" name="Rectangle 457"/>
            <p:cNvSpPr>
              <a:spLocks noChangeArrowheads="1"/>
            </p:cNvSpPr>
            <p:nvPr/>
          </p:nvSpPr>
          <p:spPr bwMode="auto">
            <a:xfrm rot="147045" flipV="1">
              <a:off x="2050" y="3666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60" name="Rectangle 458"/>
            <p:cNvSpPr>
              <a:spLocks noChangeArrowheads="1"/>
            </p:cNvSpPr>
            <p:nvPr/>
          </p:nvSpPr>
          <p:spPr bwMode="auto">
            <a:xfrm rot="147045" flipV="1">
              <a:off x="2063" y="3707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61" name="Line 459"/>
            <p:cNvSpPr>
              <a:spLocks noChangeShapeType="1"/>
            </p:cNvSpPr>
            <p:nvPr/>
          </p:nvSpPr>
          <p:spPr bwMode="auto">
            <a:xfrm rot="147045" flipV="1">
              <a:off x="2050" y="3654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2" name="Line 460"/>
            <p:cNvSpPr>
              <a:spLocks noChangeShapeType="1"/>
            </p:cNvSpPr>
            <p:nvPr/>
          </p:nvSpPr>
          <p:spPr bwMode="auto">
            <a:xfrm rot="147045" flipV="1">
              <a:off x="2045" y="365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3" name="Line 461"/>
            <p:cNvSpPr>
              <a:spLocks noChangeShapeType="1"/>
            </p:cNvSpPr>
            <p:nvPr/>
          </p:nvSpPr>
          <p:spPr bwMode="auto">
            <a:xfrm rot="147045" flipH="1" flipV="1">
              <a:off x="2045" y="36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4" name="Line 462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5" name="Line 463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6" name="Line 464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7" name="Line 465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8" name="Line 466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69" name="Line 467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0" name="Line 468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1" name="Line 469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2" name="Line 470"/>
            <p:cNvSpPr>
              <a:spLocks noChangeShapeType="1"/>
            </p:cNvSpPr>
            <p:nvPr/>
          </p:nvSpPr>
          <p:spPr bwMode="auto">
            <a:xfrm rot="147045" flipH="1" flipV="1">
              <a:off x="2050" y="3664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3" name="Line 471"/>
            <p:cNvSpPr>
              <a:spLocks noChangeShapeType="1"/>
            </p:cNvSpPr>
            <p:nvPr/>
          </p:nvSpPr>
          <p:spPr bwMode="auto">
            <a:xfrm rot="147045" flipH="1" flipV="1">
              <a:off x="2050" y="36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4" name="Line 472"/>
            <p:cNvSpPr>
              <a:spLocks noChangeShapeType="1"/>
            </p:cNvSpPr>
            <p:nvPr/>
          </p:nvSpPr>
          <p:spPr bwMode="auto">
            <a:xfrm rot="147045">
              <a:off x="2172" y="366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5" name="Line 473"/>
            <p:cNvSpPr>
              <a:spLocks noChangeShapeType="1"/>
            </p:cNvSpPr>
            <p:nvPr/>
          </p:nvSpPr>
          <p:spPr bwMode="auto">
            <a:xfrm rot="147045">
              <a:off x="2050" y="3663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6" name="Line 474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7" name="Line 475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78" name="Rectangle 476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79" name="Rectangle 477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0" name="Rectangle 478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1" name="Rectangle 479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2" name="Rectangle 480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3" name="Rectangle 481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4" name="Rectangle 482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5" name="Rectangle 483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6" name="Rectangle 484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7" name="Rectangle 485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8" name="Rectangle 486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89" name="Rectangle 487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0" name="Rectangle 488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1" name="Rectangle 489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2" name="Rectangle 490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3" name="Rectangle 491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4" name="Rectangle 492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5" name="Rectangle 493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6" name="Rectangle 494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7" name="Rectangle 495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198" name="Line 496"/>
            <p:cNvSpPr>
              <a:spLocks noChangeShapeType="1"/>
            </p:cNvSpPr>
            <p:nvPr/>
          </p:nvSpPr>
          <p:spPr bwMode="auto">
            <a:xfrm rot="147045" flipH="1" flipV="1">
              <a:off x="2264" y="367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199" name="Line 497"/>
            <p:cNvSpPr>
              <a:spLocks noChangeShapeType="1"/>
            </p:cNvSpPr>
            <p:nvPr/>
          </p:nvSpPr>
          <p:spPr bwMode="auto">
            <a:xfrm rot="147045" flipH="1" flipV="1">
              <a:off x="2262" y="371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0" name="Line 498"/>
            <p:cNvSpPr>
              <a:spLocks noChangeShapeType="1"/>
            </p:cNvSpPr>
            <p:nvPr/>
          </p:nvSpPr>
          <p:spPr bwMode="auto">
            <a:xfrm rot="147045" flipV="1">
              <a:off x="2263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1" name="Line 499"/>
            <p:cNvSpPr>
              <a:spLocks noChangeShapeType="1"/>
            </p:cNvSpPr>
            <p:nvPr/>
          </p:nvSpPr>
          <p:spPr bwMode="auto">
            <a:xfrm rot="147045" flipV="1">
              <a:off x="2268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2" name="Line 500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3" name="Line 501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4" name="Line 502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5" name="Line 503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6" name="Line 504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7" name="Line 505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8" name="Line 506"/>
            <p:cNvSpPr>
              <a:spLocks noChangeShapeType="1"/>
            </p:cNvSpPr>
            <p:nvPr/>
          </p:nvSpPr>
          <p:spPr bwMode="auto">
            <a:xfrm rot="147045" flipH="1" flipV="1">
              <a:off x="2199" y="3672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09" name="Line 507"/>
            <p:cNvSpPr>
              <a:spLocks noChangeShapeType="1"/>
            </p:cNvSpPr>
            <p:nvPr/>
          </p:nvSpPr>
          <p:spPr bwMode="auto">
            <a:xfrm rot="147045" flipV="1">
              <a:off x="2199" y="366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0" name="Line 508"/>
            <p:cNvSpPr>
              <a:spLocks noChangeShapeType="1"/>
            </p:cNvSpPr>
            <p:nvPr/>
          </p:nvSpPr>
          <p:spPr bwMode="auto">
            <a:xfrm rot="147045" flipV="1">
              <a:off x="2204" y="3661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1" name="Line 509"/>
            <p:cNvSpPr>
              <a:spLocks noChangeShapeType="1"/>
            </p:cNvSpPr>
            <p:nvPr/>
          </p:nvSpPr>
          <p:spPr bwMode="auto">
            <a:xfrm rot="147045">
              <a:off x="2204" y="3670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2" name="Line 510"/>
            <p:cNvSpPr>
              <a:spLocks noChangeShapeType="1"/>
            </p:cNvSpPr>
            <p:nvPr/>
          </p:nvSpPr>
          <p:spPr bwMode="auto">
            <a:xfrm rot="147045">
              <a:off x="2328" y="3675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3" name="Line 511"/>
            <p:cNvSpPr>
              <a:spLocks noChangeShapeType="1"/>
            </p:cNvSpPr>
            <p:nvPr/>
          </p:nvSpPr>
          <p:spPr bwMode="auto">
            <a:xfrm rot="147045" flipH="1" flipV="1">
              <a:off x="2204" y="367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4" name="Line 512"/>
            <p:cNvSpPr>
              <a:spLocks noChangeShapeType="1"/>
            </p:cNvSpPr>
            <p:nvPr/>
          </p:nvSpPr>
          <p:spPr bwMode="auto">
            <a:xfrm rot="147045" flipH="1" flipV="1">
              <a:off x="2204" y="367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5" name="Line 513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6" name="Line 514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17" name="Rectangle 515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18" name="Rectangle 516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19" name="Rectangle 517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0" name="Rectangle 518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1" name="Rectangle 519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2" name="Rectangle 520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3" name="Rectangle 521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4" name="Rectangle 522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5" name="Rectangle 523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6" name="Rectangle 524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7" name="Rectangle 525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8" name="Rectangle 526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29" name="Rectangle 527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0" name="Rectangle 528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1" name="Rectangle 529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2" name="Rectangle 530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3" name="Rectangle 531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4" name="Rectangle 532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5" name="Rectangle 533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6" name="Rectangle 534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7" name="Rectangle 535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8" name="Rectangle 536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39" name="Line 537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0" name="Line 538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1" name="Line 539"/>
            <p:cNvSpPr>
              <a:spLocks noChangeShapeType="1"/>
            </p:cNvSpPr>
            <p:nvPr/>
          </p:nvSpPr>
          <p:spPr bwMode="auto">
            <a:xfrm rot="147045" flipH="1" flipV="1">
              <a:off x="2077" y="33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2" name="Line 540"/>
            <p:cNvSpPr>
              <a:spLocks noChangeShapeType="1"/>
            </p:cNvSpPr>
            <p:nvPr/>
          </p:nvSpPr>
          <p:spPr bwMode="auto">
            <a:xfrm rot="147045" flipH="1" flipV="1">
              <a:off x="2076" y="3396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3" name="Line 541"/>
            <p:cNvSpPr>
              <a:spLocks noChangeShapeType="1"/>
            </p:cNvSpPr>
            <p:nvPr/>
          </p:nvSpPr>
          <p:spPr bwMode="auto">
            <a:xfrm rot="147045" flipV="1">
              <a:off x="2077" y="3381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4" name="Line 542"/>
            <p:cNvSpPr>
              <a:spLocks noChangeShapeType="1"/>
            </p:cNvSpPr>
            <p:nvPr/>
          </p:nvSpPr>
          <p:spPr bwMode="auto">
            <a:xfrm rot="147045" flipV="1">
              <a:off x="2082" y="338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5" name="Line 543"/>
            <p:cNvSpPr>
              <a:spLocks noChangeShapeType="1"/>
            </p:cNvSpPr>
            <p:nvPr/>
          </p:nvSpPr>
          <p:spPr bwMode="auto">
            <a:xfrm rot="147045">
              <a:off x="2081" y="339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6" name="Line 544"/>
            <p:cNvSpPr>
              <a:spLocks noChangeShapeType="1"/>
            </p:cNvSpPr>
            <p:nvPr/>
          </p:nvSpPr>
          <p:spPr bwMode="auto">
            <a:xfrm rot="147045">
              <a:off x="2203" y="339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7" name="Line 545"/>
            <p:cNvSpPr>
              <a:spLocks noChangeShapeType="1"/>
            </p:cNvSpPr>
            <p:nvPr/>
          </p:nvSpPr>
          <p:spPr bwMode="auto">
            <a:xfrm rot="147045" flipH="1" flipV="1">
              <a:off x="2081" y="3399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8" name="Line 546"/>
            <p:cNvSpPr>
              <a:spLocks noChangeShapeType="1"/>
            </p:cNvSpPr>
            <p:nvPr/>
          </p:nvSpPr>
          <p:spPr bwMode="auto">
            <a:xfrm rot="147045" flipH="1" flipV="1">
              <a:off x="2081" y="3393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49" name="Line 547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0" name="Line 548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1" name="Line 549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2" name="Line 550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3" name="Line 551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4" name="Line 552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5" name="Line 553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6" name="Line 554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7" name="Line 555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8" name="Line 556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59" name="Line 557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0" name="Line 558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1" name="Line 559"/>
            <p:cNvSpPr>
              <a:spLocks noChangeShapeType="1"/>
            </p:cNvSpPr>
            <p:nvPr/>
          </p:nvSpPr>
          <p:spPr bwMode="auto">
            <a:xfrm rot="147045" flipV="1">
              <a:off x="2108" y="334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2" name="Line 560"/>
            <p:cNvSpPr>
              <a:spLocks noChangeShapeType="1"/>
            </p:cNvSpPr>
            <p:nvPr/>
          </p:nvSpPr>
          <p:spPr bwMode="auto">
            <a:xfrm rot="147045" flipV="1">
              <a:off x="2110" y="331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3" name="Line 561"/>
            <p:cNvSpPr>
              <a:spLocks noChangeShapeType="1"/>
            </p:cNvSpPr>
            <p:nvPr/>
          </p:nvSpPr>
          <p:spPr bwMode="auto">
            <a:xfrm rot="147045">
              <a:off x="2115" y="331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4" name="Line 562"/>
            <p:cNvSpPr>
              <a:spLocks noChangeShapeType="1"/>
            </p:cNvSpPr>
            <p:nvPr/>
          </p:nvSpPr>
          <p:spPr bwMode="auto">
            <a:xfrm rot="147045">
              <a:off x="2109" y="331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5" name="Line 563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6" name="Line 564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67" name="Rectangle 565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68" name="Rectangle 566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69" name="Rectangle 567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0" name="Rectangle 568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1" name="Rectangle 569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2" name="Rectangle 570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3" name="Rectangle 571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4" name="Rectangle 572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5" name="Rectangle 573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6" name="Rectangle 574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7" name="Rectangle 575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8" name="Rectangle 576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79" name="Rectangle 577"/>
            <p:cNvSpPr>
              <a:spLocks noChangeArrowheads="1"/>
            </p:cNvSpPr>
            <p:nvPr/>
          </p:nvSpPr>
          <p:spPr bwMode="auto">
            <a:xfrm rot="147045" flipV="1">
              <a:off x="2236" y="339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0" name="Rectangle 578"/>
            <p:cNvSpPr>
              <a:spLocks noChangeArrowheads="1"/>
            </p:cNvSpPr>
            <p:nvPr/>
          </p:nvSpPr>
          <p:spPr bwMode="auto">
            <a:xfrm rot="147045" flipV="1">
              <a:off x="2237" y="33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1" name="Rectangle 579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2" name="Rectangle 580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3" name="Rectangle 581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4" name="Rectangle 582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5" name="Rectangle 583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6" name="Rectangle 584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7" name="Rectangle 585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8" name="Rectangle 586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289" name="Line 587"/>
            <p:cNvSpPr>
              <a:spLocks noChangeShapeType="1"/>
            </p:cNvSpPr>
            <p:nvPr/>
          </p:nvSpPr>
          <p:spPr bwMode="auto">
            <a:xfrm rot="147045" flipV="1">
              <a:off x="2298" y="3388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0" name="Line 588"/>
            <p:cNvSpPr>
              <a:spLocks noChangeShapeType="1"/>
            </p:cNvSpPr>
            <p:nvPr/>
          </p:nvSpPr>
          <p:spPr bwMode="auto">
            <a:xfrm rot="147045" flipV="1">
              <a:off x="2299" y="335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1" name="Line 589"/>
            <p:cNvSpPr>
              <a:spLocks noChangeShapeType="1"/>
            </p:cNvSpPr>
            <p:nvPr/>
          </p:nvSpPr>
          <p:spPr bwMode="auto">
            <a:xfrm rot="147045">
              <a:off x="2304" y="335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2" name="Line 590"/>
            <p:cNvSpPr>
              <a:spLocks noChangeShapeType="1"/>
            </p:cNvSpPr>
            <p:nvPr/>
          </p:nvSpPr>
          <p:spPr bwMode="auto">
            <a:xfrm rot="147045">
              <a:off x="2299" y="3354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3" name="Line 591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4" name="Line 592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5" name="Line 593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6" name="Line 594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7" name="Line 595"/>
            <p:cNvSpPr>
              <a:spLocks noChangeShapeType="1"/>
            </p:cNvSpPr>
            <p:nvPr/>
          </p:nvSpPr>
          <p:spPr bwMode="auto">
            <a:xfrm rot="147045" flipV="1">
              <a:off x="2361" y="340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8" name="Line 596"/>
            <p:cNvSpPr>
              <a:spLocks noChangeShapeType="1"/>
            </p:cNvSpPr>
            <p:nvPr/>
          </p:nvSpPr>
          <p:spPr bwMode="auto">
            <a:xfrm rot="147045" flipV="1">
              <a:off x="2362" y="339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299" name="Line 597"/>
            <p:cNvSpPr>
              <a:spLocks noChangeShapeType="1"/>
            </p:cNvSpPr>
            <p:nvPr/>
          </p:nvSpPr>
          <p:spPr bwMode="auto">
            <a:xfrm rot="147045">
              <a:off x="2366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0" name="Line 598"/>
            <p:cNvSpPr>
              <a:spLocks noChangeShapeType="1"/>
            </p:cNvSpPr>
            <p:nvPr/>
          </p:nvSpPr>
          <p:spPr bwMode="auto">
            <a:xfrm rot="147045">
              <a:off x="2361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1" name="Line 599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2" name="Line 600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3" name="Line 601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4" name="Line 602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5" name="Line 603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6" name="Line 604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7" name="Line 605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8" name="Line 606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09" name="Line 607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0" name="Line 608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1" name="Line 609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2" name="Line 610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3" name="Line 611"/>
            <p:cNvSpPr>
              <a:spLocks noChangeShapeType="1"/>
            </p:cNvSpPr>
            <p:nvPr/>
          </p:nvSpPr>
          <p:spPr bwMode="auto">
            <a:xfrm rot="147045" flipV="1">
              <a:off x="2329" y="335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4" name="Line 612"/>
            <p:cNvSpPr>
              <a:spLocks noChangeShapeType="1"/>
            </p:cNvSpPr>
            <p:nvPr/>
          </p:nvSpPr>
          <p:spPr bwMode="auto">
            <a:xfrm rot="147045" flipV="1">
              <a:off x="2331" y="332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5" name="Line 613"/>
            <p:cNvSpPr>
              <a:spLocks noChangeShapeType="1"/>
            </p:cNvSpPr>
            <p:nvPr/>
          </p:nvSpPr>
          <p:spPr bwMode="auto">
            <a:xfrm rot="147045">
              <a:off x="2336" y="332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6" name="Line 614"/>
            <p:cNvSpPr>
              <a:spLocks noChangeShapeType="1"/>
            </p:cNvSpPr>
            <p:nvPr/>
          </p:nvSpPr>
          <p:spPr bwMode="auto">
            <a:xfrm rot="147045">
              <a:off x="2330" y="33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7" name="Line 615"/>
            <p:cNvSpPr>
              <a:spLocks noChangeShapeType="1"/>
            </p:cNvSpPr>
            <p:nvPr/>
          </p:nvSpPr>
          <p:spPr bwMode="auto">
            <a:xfrm rot="147045" flipV="1">
              <a:off x="2116" y="33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8" name="Line 616"/>
            <p:cNvSpPr>
              <a:spLocks noChangeShapeType="1"/>
            </p:cNvSpPr>
            <p:nvPr/>
          </p:nvSpPr>
          <p:spPr bwMode="auto">
            <a:xfrm rot="147045" flipV="1">
              <a:off x="2116" y="33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19" name="Line 617"/>
            <p:cNvSpPr>
              <a:spLocks noChangeShapeType="1"/>
            </p:cNvSpPr>
            <p:nvPr/>
          </p:nvSpPr>
          <p:spPr bwMode="auto">
            <a:xfrm rot="147045" flipV="1">
              <a:off x="2116" y="3333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0" name="Line 618"/>
            <p:cNvSpPr>
              <a:spLocks noChangeShapeType="1"/>
            </p:cNvSpPr>
            <p:nvPr/>
          </p:nvSpPr>
          <p:spPr bwMode="auto">
            <a:xfrm rot="147045" flipV="1">
              <a:off x="2111" y="3337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1" name="Line 619"/>
            <p:cNvSpPr>
              <a:spLocks noChangeShapeType="1"/>
            </p:cNvSpPr>
            <p:nvPr/>
          </p:nvSpPr>
          <p:spPr bwMode="auto">
            <a:xfrm rot="147045" flipV="1">
              <a:off x="2270" y="332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2" name="Line 620"/>
            <p:cNvSpPr>
              <a:spLocks noChangeShapeType="1"/>
            </p:cNvSpPr>
            <p:nvPr/>
          </p:nvSpPr>
          <p:spPr bwMode="auto">
            <a:xfrm rot="147045" flipV="1">
              <a:off x="2270" y="333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3" name="Line 621"/>
            <p:cNvSpPr>
              <a:spLocks noChangeShapeType="1"/>
            </p:cNvSpPr>
            <p:nvPr/>
          </p:nvSpPr>
          <p:spPr bwMode="auto">
            <a:xfrm rot="147045" flipV="1">
              <a:off x="2270" y="333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4" name="Line 622"/>
            <p:cNvSpPr>
              <a:spLocks noChangeShapeType="1"/>
            </p:cNvSpPr>
            <p:nvPr/>
          </p:nvSpPr>
          <p:spPr bwMode="auto">
            <a:xfrm rot="147045" flipV="1">
              <a:off x="2270" y="334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5" name="Line 623"/>
            <p:cNvSpPr>
              <a:spLocks noChangeShapeType="1"/>
            </p:cNvSpPr>
            <p:nvPr/>
          </p:nvSpPr>
          <p:spPr bwMode="auto">
            <a:xfrm rot="147045">
              <a:off x="2602" y="2816"/>
              <a:ext cx="0" cy="669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6" name="Line 624"/>
            <p:cNvSpPr>
              <a:spLocks noChangeShapeType="1"/>
            </p:cNvSpPr>
            <p:nvPr/>
          </p:nvSpPr>
          <p:spPr bwMode="auto">
            <a:xfrm rot="147045" flipV="1">
              <a:off x="2632" y="2154"/>
              <a:ext cx="0" cy="60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27" name="Freeform 625"/>
            <p:cNvSpPr>
              <a:spLocks/>
            </p:cNvSpPr>
            <p:nvPr/>
          </p:nvSpPr>
          <p:spPr bwMode="auto">
            <a:xfrm rot="147045">
              <a:off x="2566" y="2760"/>
              <a:ext cx="111" cy="58"/>
            </a:xfrm>
            <a:custGeom>
              <a:avLst/>
              <a:gdLst>
                <a:gd name="T0" fmla="*/ 20 w 43"/>
                <a:gd name="T1" fmla="*/ 0 h 24"/>
                <a:gd name="T2" fmla="*/ 43 w 43"/>
                <a:gd name="T3" fmla="*/ 8 h 24"/>
                <a:gd name="T4" fmla="*/ 0 w 43"/>
                <a:gd name="T5" fmla="*/ 17 h 24"/>
                <a:gd name="T6" fmla="*/ 20 w 43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24"/>
                <a:gd name="T14" fmla="*/ 43 w 4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24">
                  <a:moveTo>
                    <a:pt x="20" y="0"/>
                  </a:moveTo>
                  <a:lnTo>
                    <a:pt x="43" y="8"/>
                  </a:lnTo>
                  <a:lnTo>
                    <a:pt x="0" y="17"/>
                  </a:lnTo>
                  <a:lnTo>
                    <a:pt x="2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28" name="Rectangle 626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29" name="Rectangle 627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0" name="Freeform 628"/>
            <p:cNvSpPr>
              <a:spLocks/>
            </p:cNvSpPr>
            <p:nvPr/>
          </p:nvSpPr>
          <p:spPr bwMode="auto">
            <a:xfrm rot="147045">
              <a:off x="2674" y="2292"/>
              <a:ext cx="119" cy="210"/>
            </a:xfrm>
            <a:custGeom>
              <a:avLst/>
              <a:gdLst>
                <a:gd name="T0" fmla="*/ 21 w 46"/>
                <a:gd name="T1" fmla="*/ 5 h 89"/>
                <a:gd name="T2" fmla="*/ 32 w 46"/>
                <a:gd name="T3" fmla="*/ 25 h 89"/>
                <a:gd name="T4" fmla="*/ 36 w 46"/>
                <a:gd name="T5" fmla="*/ 34 h 89"/>
                <a:gd name="T6" fmla="*/ 34 w 46"/>
                <a:gd name="T7" fmla="*/ 32 h 89"/>
                <a:gd name="T8" fmla="*/ 42 w 46"/>
                <a:gd name="T9" fmla="*/ 36 h 89"/>
                <a:gd name="T10" fmla="*/ 36 w 46"/>
                <a:gd name="T11" fmla="*/ 37 h 89"/>
                <a:gd name="T12" fmla="*/ 38 w 46"/>
                <a:gd name="T13" fmla="*/ 43 h 89"/>
                <a:gd name="T14" fmla="*/ 30 w 46"/>
                <a:gd name="T15" fmla="*/ 42 h 89"/>
                <a:gd name="T16" fmla="*/ 32 w 46"/>
                <a:gd name="T17" fmla="*/ 41 h 89"/>
                <a:gd name="T18" fmla="*/ 20 w 46"/>
                <a:gd name="T19" fmla="*/ 45 h 89"/>
                <a:gd name="T20" fmla="*/ 9 w 46"/>
                <a:gd name="T21" fmla="*/ 48 h 89"/>
                <a:gd name="T22" fmla="*/ 3 w 46"/>
                <a:gd name="T23" fmla="*/ 52 h 89"/>
                <a:gd name="T24" fmla="*/ 1 w 46"/>
                <a:gd name="T25" fmla="*/ 55 h 89"/>
                <a:gd name="T26" fmla="*/ 1 w 46"/>
                <a:gd name="T27" fmla="*/ 60 h 89"/>
                <a:gd name="T28" fmla="*/ 1 w 46"/>
                <a:gd name="T29" fmla="*/ 63 h 89"/>
                <a:gd name="T30" fmla="*/ 4 w 46"/>
                <a:gd name="T31" fmla="*/ 71 h 89"/>
                <a:gd name="T32" fmla="*/ 9 w 46"/>
                <a:gd name="T33" fmla="*/ 76 h 89"/>
                <a:gd name="T34" fmla="*/ 16 w 46"/>
                <a:gd name="T35" fmla="*/ 84 h 89"/>
                <a:gd name="T36" fmla="*/ 24 w 46"/>
                <a:gd name="T37" fmla="*/ 84 h 89"/>
                <a:gd name="T38" fmla="*/ 21 w 46"/>
                <a:gd name="T39" fmla="*/ 89 h 89"/>
                <a:gd name="T40" fmla="*/ 30 w 46"/>
                <a:gd name="T41" fmla="*/ 82 h 89"/>
                <a:gd name="T42" fmla="*/ 25 w 46"/>
                <a:gd name="T43" fmla="*/ 76 h 89"/>
                <a:gd name="T44" fmla="*/ 18 w 46"/>
                <a:gd name="T45" fmla="*/ 70 h 89"/>
                <a:gd name="T46" fmla="*/ 10 w 46"/>
                <a:gd name="T47" fmla="*/ 70 h 89"/>
                <a:gd name="T48" fmla="*/ 13 w 46"/>
                <a:gd name="T49" fmla="*/ 63 h 89"/>
                <a:gd name="T50" fmla="*/ 12 w 46"/>
                <a:gd name="T51" fmla="*/ 61 h 89"/>
                <a:gd name="T52" fmla="*/ 12 w 46"/>
                <a:gd name="T53" fmla="*/ 63 h 89"/>
                <a:gd name="T54" fmla="*/ 12 w 46"/>
                <a:gd name="T55" fmla="*/ 58 h 89"/>
                <a:gd name="T56" fmla="*/ 10 w 46"/>
                <a:gd name="T57" fmla="*/ 61 h 89"/>
                <a:gd name="T58" fmla="*/ 8 w 46"/>
                <a:gd name="T59" fmla="*/ 56 h 89"/>
                <a:gd name="T60" fmla="*/ 14 w 46"/>
                <a:gd name="T61" fmla="*/ 58 h 89"/>
                <a:gd name="T62" fmla="*/ 25 w 46"/>
                <a:gd name="T63" fmla="*/ 55 h 89"/>
                <a:gd name="T64" fmla="*/ 37 w 46"/>
                <a:gd name="T65" fmla="*/ 50 h 89"/>
                <a:gd name="T66" fmla="*/ 43 w 46"/>
                <a:gd name="T67" fmla="*/ 46 h 89"/>
                <a:gd name="T68" fmla="*/ 46 w 46"/>
                <a:gd name="T69" fmla="*/ 42 h 89"/>
                <a:gd name="T70" fmla="*/ 46 w 46"/>
                <a:gd name="T71" fmla="*/ 36 h 89"/>
                <a:gd name="T72" fmla="*/ 46 w 46"/>
                <a:gd name="T73" fmla="*/ 29 h 89"/>
                <a:gd name="T74" fmla="*/ 43 w 46"/>
                <a:gd name="T75" fmla="*/ 20 h 89"/>
                <a:gd name="T76" fmla="*/ 31 w 46"/>
                <a:gd name="T77" fmla="*/ 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"/>
                <a:gd name="T118" fmla="*/ 0 h 89"/>
                <a:gd name="T119" fmla="*/ 46 w 46"/>
                <a:gd name="T120" fmla="*/ 89 h 8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" h="89">
                  <a:moveTo>
                    <a:pt x="31" y="0"/>
                  </a:moveTo>
                  <a:lnTo>
                    <a:pt x="21" y="5"/>
                  </a:lnTo>
                  <a:lnTo>
                    <a:pt x="27" y="15"/>
                  </a:lnTo>
                  <a:lnTo>
                    <a:pt x="32" y="25"/>
                  </a:lnTo>
                  <a:lnTo>
                    <a:pt x="34" y="29"/>
                  </a:lnTo>
                  <a:lnTo>
                    <a:pt x="36" y="34"/>
                  </a:lnTo>
                  <a:lnTo>
                    <a:pt x="40" y="32"/>
                  </a:lnTo>
                  <a:lnTo>
                    <a:pt x="34" y="32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37" y="34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8" y="43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34" y="45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0" y="45"/>
                  </a:lnTo>
                  <a:lnTo>
                    <a:pt x="15" y="46"/>
                  </a:lnTo>
                  <a:lnTo>
                    <a:pt x="9" y="48"/>
                  </a:lnTo>
                  <a:lnTo>
                    <a:pt x="6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1" y="89"/>
                  </a:lnTo>
                  <a:lnTo>
                    <a:pt x="31" y="84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5" y="76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4" y="65"/>
                  </a:lnTo>
                  <a:lnTo>
                    <a:pt x="10" y="70"/>
                  </a:lnTo>
                  <a:lnTo>
                    <a:pt x="15" y="66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1"/>
                  </a:lnTo>
                  <a:lnTo>
                    <a:pt x="6" y="61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7" y="57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8"/>
                  </a:lnTo>
                  <a:lnTo>
                    <a:pt x="19" y="56"/>
                  </a:lnTo>
                  <a:lnTo>
                    <a:pt x="25" y="55"/>
                  </a:lnTo>
                  <a:lnTo>
                    <a:pt x="31" y="52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46" y="29"/>
                  </a:lnTo>
                  <a:lnTo>
                    <a:pt x="45" y="25"/>
                  </a:lnTo>
                  <a:lnTo>
                    <a:pt x="43" y="20"/>
                  </a:lnTo>
                  <a:lnTo>
                    <a:pt x="38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1" name="Freeform 629"/>
            <p:cNvSpPr>
              <a:spLocks/>
            </p:cNvSpPr>
            <p:nvPr/>
          </p:nvSpPr>
          <p:spPr bwMode="auto">
            <a:xfrm rot="147045">
              <a:off x="2654" y="2579"/>
              <a:ext cx="122" cy="211"/>
            </a:xfrm>
            <a:custGeom>
              <a:avLst/>
              <a:gdLst>
                <a:gd name="T0" fmla="*/ 22 w 47"/>
                <a:gd name="T1" fmla="*/ 6 h 90"/>
                <a:gd name="T2" fmla="*/ 32 w 47"/>
                <a:gd name="T3" fmla="*/ 25 h 90"/>
                <a:gd name="T4" fmla="*/ 36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6 w 47"/>
                <a:gd name="T11" fmla="*/ 38 h 90"/>
                <a:gd name="T12" fmla="*/ 38 w 47"/>
                <a:gd name="T13" fmla="*/ 43 h 90"/>
                <a:gd name="T14" fmla="*/ 30 w 47"/>
                <a:gd name="T15" fmla="*/ 41 h 90"/>
                <a:gd name="T16" fmla="*/ 31 w 47"/>
                <a:gd name="T17" fmla="*/ 40 h 90"/>
                <a:gd name="T18" fmla="*/ 20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1 w 47"/>
                <a:gd name="T25" fmla="*/ 55 h 90"/>
                <a:gd name="T26" fmla="*/ 0 w 47"/>
                <a:gd name="T27" fmla="*/ 59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7 h 90"/>
                <a:gd name="T34" fmla="*/ 17 w 47"/>
                <a:gd name="T35" fmla="*/ 85 h 90"/>
                <a:gd name="T36" fmla="*/ 24 w 47"/>
                <a:gd name="T37" fmla="*/ 84 h 90"/>
                <a:gd name="T38" fmla="*/ 22 w 47"/>
                <a:gd name="T39" fmla="*/ 90 h 90"/>
                <a:gd name="T40" fmla="*/ 29 w 47"/>
                <a:gd name="T41" fmla="*/ 82 h 90"/>
                <a:gd name="T42" fmla="*/ 25 w 47"/>
                <a:gd name="T43" fmla="*/ 77 h 90"/>
                <a:gd name="T44" fmla="*/ 17 w 47"/>
                <a:gd name="T45" fmla="*/ 69 h 90"/>
                <a:gd name="T46" fmla="*/ 10 w 47"/>
                <a:gd name="T47" fmla="*/ 69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59 h 90"/>
                <a:gd name="T56" fmla="*/ 11 w 47"/>
                <a:gd name="T57" fmla="*/ 60 h 90"/>
                <a:gd name="T58" fmla="*/ 7 w 47"/>
                <a:gd name="T59" fmla="*/ 56 h 90"/>
                <a:gd name="T60" fmla="*/ 13 w 47"/>
                <a:gd name="T61" fmla="*/ 58 h 90"/>
                <a:gd name="T62" fmla="*/ 25 w 47"/>
                <a:gd name="T63" fmla="*/ 55 h 90"/>
                <a:gd name="T64" fmla="*/ 36 w 47"/>
                <a:gd name="T65" fmla="*/ 50 h 90"/>
                <a:gd name="T66" fmla="*/ 42 w 47"/>
                <a:gd name="T67" fmla="*/ 47 h 90"/>
                <a:gd name="T68" fmla="*/ 46 w 47"/>
                <a:gd name="T69" fmla="*/ 41 h 90"/>
                <a:gd name="T70" fmla="*/ 47 w 47"/>
                <a:gd name="T71" fmla="*/ 36 h 90"/>
                <a:gd name="T72" fmla="*/ 46 w 47"/>
                <a:gd name="T73" fmla="*/ 30 h 90"/>
                <a:gd name="T74" fmla="*/ 43 w 47"/>
                <a:gd name="T75" fmla="*/ 21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2" y="6"/>
                  </a:lnTo>
                  <a:lnTo>
                    <a:pt x="26" y="15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2" y="40"/>
                  </a:lnTo>
                  <a:lnTo>
                    <a:pt x="38" y="43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35" y="46"/>
                  </a:lnTo>
                  <a:lnTo>
                    <a:pt x="31" y="40"/>
                  </a:lnTo>
                  <a:lnTo>
                    <a:pt x="26" y="43"/>
                  </a:lnTo>
                  <a:lnTo>
                    <a:pt x="20" y="45"/>
                  </a:lnTo>
                  <a:lnTo>
                    <a:pt x="14" y="47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5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5" y="77"/>
                  </a:lnTo>
                  <a:lnTo>
                    <a:pt x="22" y="74"/>
                  </a:lnTo>
                  <a:lnTo>
                    <a:pt x="17" y="69"/>
                  </a:lnTo>
                  <a:lnTo>
                    <a:pt x="14" y="65"/>
                  </a:lnTo>
                  <a:lnTo>
                    <a:pt x="10" y="69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6" y="62"/>
                  </a:lnTo>
                  <a:lnTo>
                    <a:pt x="11" y="64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6" y="57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7" y="56"/>
                  </a:lnTo>
                  <a:lnTo>
                    <a:pt x="10" y="60"/>
                  </a:lnTo>
                  <a:lnTo>
                    <a:pt x="13" y="58"/>
                  </a:lnTo>
                  <a:lnTo>
                    <a:pt x="19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3" y="21"/>
                  </a:lnTo>
                  <a:lnTo>
                    <a:pt x="37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2" name="Freeform 630"/>
            <p:cNvSpPr>
              <a:spLocks/>
            </p:cNvSpPr>
            <p:nvPr/>
          </p:nvSpPr>
          <p:spPr bwMode="auto">
            <a:xfrm rot="147045">
              <a:off x="2643" y="2853"/>
              <a:ext cx="125" cy="211"/>
            </a:xfrm>
            <a:custGeom>
              <a:avLst/>
              <a:gdLst>
                <a:gd name="T0" fmla="*/ 22 w 48"/>
                <a:gd name="T1" fmla="*/ 6 h 90"/>
                <a:gd name="T2" fmla="*/ 34 w 48"/>
                <a:gd name="T3" fmla="*/ 26 h 90"/>
                <a:gd name="T4" fmla="*/ 36 w 48"/>
                <a:gd name="T5" fmla="*/ 34 h 90"/>
                <a:gd name="T6" fmla="*/ 36 w 48"/>
                <a:gd name="T7" fmla="*/ 33 h 90"/>
                <a:gd name="T8" fmla="*/ 42 w 48"/>
                <a:gd name="T9" fmla="*/ 37 h 90"/>
                <a:gd name="T10" fmla="*/ 36 w 48"/>
                <a:gd name="T11" fmla="*/ 38 h 90"/>
                <a:gd name="T12" fmla="*/ 39 w 48"/>
                <a:gd name="T13" fmla="*/ 43 h 90"/>
                <a:gd name="T14" fmla="*/ 30 w 48"/>
                <a:gd name="T15" fmla="*/ 42 h 90"/>
                <a:gd name="T16" fmla="*/ 33 w 48"/>
                <a:gd name="T17" fmla="*/ 41 h 90"/>
                <a:gd name="T18" fmla="*/ 22 w 48"/>
                <a:gd name="T19" fmla="*/ 45 h 90"/>
                <a:gd name="T20" fmla="*/ 10 w 48"/>
                <a:gd name="T21" fmla="*/ 48 h 90"/>
                <a:gd name="T22" fmla="*/ 5 w 48"/>
                <a:gd name="T23" fmla="*/ 53 h 90"/>
                <a:gd name="T24" fmla="*/ 1 w 48"/>
                <a:gd name="T25" fmla="*/ 55 h 90"/>
                <a:gd name="T26" fmla="*/ 1 w 48"/>
                <a:gd name="T27" fmla="*/ 60 h 90"/>
                <a:gd name="T28" fmla="*/ 1 w 48"/>
                <a:gd name="T29" fmla="*/ 64 h 90"/>
                <a:gd name="T30" fmla="*/ 6 w 48"/>
                <a:gd name="T31" fmla="*/ 72 h 90"/>
                <a:gd name="T32" fmla="*/ 10 w 48"/>
                <a:gd name="T33" fmla="*/ 78 h 90"/>
                <a:gd name="T34" fmla="*/ 17 w 48"/>
                <a:gd name="T35" fmla="*/ 85 h 90"/>
                <a:gd name="T36" fmla="*/ 24 w 48"/>
                <a:gd name="T37" fmla="*/ 84 h 90"/>
                <a:gd name="T38" fmla="*/ 22 w 48"/>
                <a:gd name="T39" fmla="*/ 90 h 90"/>
                <a:gd name="T40" fmla="*/ 30 w 48"/>
                <a:gd name="T41" fmla="*/ 83 h 90"/>
                <a:gd name="T42" fmla="*/ 25 w 48"/>
                <a:gd name="T43" fmla="*/ 78 h 90"/>
                <a:gd name="T44" fmla="*/ 18 w 48"/>
                <a:gd name="T45" fmla="*/ 70 h 90"/>
                <a:gd name="T46" fmla="*/ 11 w 48"/>
                <a:gd name="T47" fmla="*/ 70 h 90"/>
                <a:gd name="T48" fmla="*/ 13 w 48"/>
                <a:gd name="T49" fmla="*/ 63 h 90"/>
                <a:gd name="T50" fmla="*/ 12 w 48"/>
                <a:gd name="T51" fmla="*/ 62 h 90"/>
                <a:gd name="T52" fmla="*/ 12 w 48"/>
                <a:gd name="T53" fmla="*/ 64 h 90"/>
                <a:gd name="T54" fmla="*/ 12 w 48"/>
                <a:gd name="T55" fmla="*/ 60 h 90"/>
                <a:gd name="T56" fmla="*/ 11 w 48"/>
                <a:gd name="T57" fmla="*/ 61 h 90"/>
                <a:gd name="T58" fmla="*/ 9 w 48"/>
                <a:gd name="T59" fmla="*/ 56 h 90"/>
                <a:gd name="T60" fmla="*/ 15 w 48"/>
                <a:gd name="T61" fmla="*/ 59 h 90"/>
                <a:gd name="T62" fmla="*/ 25 w 48"/>
                <a:gd name="T63" fmla="*/ 55 h 90"/>
                <a:gd name="T64" fmla="*/ 37 w 48"/>
                <a:gd name="T65" fmla="*/ 51 h 90"/>
                <a:gd name="T66" fmla="*/ 43 w 48"/>
                <a:gd name="T67" fmla="*/ 47 h 90"/>
                <a:gd name="T68" fmla="*/ 47 w 48"/>
                <a:gd name="T69" fmla="*/ 42 h 90"/>
                <a:gd name="T70" fmla="*/ 48 w 48"/>
                <a:gd name="T71" fmla="*/ 37 h 90"/>
                <a:gd name="T72" fmla="*/ 47 w 48"/>
                <a:gd name="T73" fmla="*/ 31 h 90"/>
                <a:gd name="T74" fmla="*/ 43 w 48"/>
                <a:gd name="T75" fmla="*/ 22 h 90"/>
                <a:gd name="T76" fmla="*/ 31 w 48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8"/>
                <a:gd name="T118" fmla="*/ 0 h 90"/>
                <a:gd name="T119" fmla="*/ 48 w 48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8" h="90">
                  <a:moveTo>
                    <a:pt x="31" y="0"/>
                  </a:moveTo>
                  <a:lnTo>
                    <a:pt x="22" y="6"/>
                  </a:lnTo>
                  <a:lnTo>
                    <a:pt x="28" y="15"/>
                  </a:lnTo>
                  <a:lnTo>
                    <a:pt x="34" y="26"/>
                  </a:lnTo>
                  <a:lnTo>
                    <a:pt x="35" y="31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6" y="33"/>
                  </a:lnTo>
                  <a:lnTo>
                    <a:pt x="36" y="37"/>
                  </a:lnTo>
                  <a:lnTo>
                    <a:pt x="42" y="37"/>
                  </a:lnTo>
                  <a:lnTo>
                    <a:pt x="37" y="34"/>
                  </a:lnTo>
                  <a:lnTo>
                    <a:pt x="36" y="38"/>
                  </a:lnTo>
                  <a:lnTo>
                    <a:pt x="34" y="42"/>
                  </a:lnTo>
                  <a:lnTo>
                    <a:pt x="39" y="43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35" y="46"/>
                  </a:lnTo>
                  <a:lnTo>
                    <a:pt x="33" y="41"/>
                  </a:lnTo>
                  <a:lnTo>
                    <a:pt x="28" y="43"/>
                  </a:lnTo>
                  <a:lnTo>
                    <a:pt x="22" y="45"/>
                  </a:lnTo>
                  <a:lnTo>
                    <a:pt x="16" y="47"/>
                  </a:lnTo>
                  <a:lnTo>
                    <a:pt x="10" y="48"/>
                  </a:lnTo>
                  <a:lnTo>
                    <a:pt x="6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6" y="72"/>
                  </a:lnTo>
                  <a:lnTo>
                    <a:pt x="7" y="73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21" y="89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2" y="90"/>
                  </a:lnTo>
                  <a:lnTo>
                    <a:pt x="31" y="84"/>
                  </a:lnTo>
                  <a:lnTo>
                    <a:pt x="30" y="83"/>
                  </a:lnTo>
                  <a:lnTo>
                    <a:pt x="29" y="81"/>
                  </a:lnTo>
                  <a:lnTo>
                    <a:pt x="25" y="78"/>
                  </a:lnTo>
                  <a:lnTo>
                    <a:pt x="22" y="74"/>
                  </a:lnTo>
                  <a:lnTo>
                    <a:pt x="18" y="70"/>
                  </a:lnTo>
                  <a:lnTo>
                    <a:pt x="15" y="66"/>
                  </a:lnTo>
                  <a:lnTo>
                    <a:pt x="11" y="70"/>
                  </a:lnTo>
                  <a:lnTo>
                    <a:pt x="16" y="67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6" y="62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9" y="56"/>
                  </a:lnTo>
                  <a:lnTo>
                    <a:pt x="11" y="61"/>
                  </a:lnTo>
                  <a:lnTo>
                    <a:pt x="15" y="59"/>
                  </a:lnTo>
                  <a:lnTo>
                    <a:pt x="21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6" y="26"/>
                  </a:lnTo>
                  <a:lnTo>
                    <a:pt x="43" y="22"/>
                  </a:lnTo>
                  <a:lnTo>
                    <a:pt x="39" y="1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3" name="Freeform 631"/>
            <p:cNvSpPr>
              <a:spLocks/>
            </p:cNvSpPr>
            <p:nvPr/>
          </p:nvSpPr>
          <p:spPr bwMode="auto">
            <a:xfrm rot="147045">
              <a:off x="2616" y="3129"/>
              <a:ext cx="121" cy="211"/>
            </a:xfrm>
            <a:custGeom>
              <a:avLst/>
              <a:gdLst>
                <a:gd name="T0" fmla="*/ 21 w 47"/>
                <a:gd name="T1" fmla="*/ 6 h 90"/>
                <a:gd name="T2" fmla="*/ 33 w 47"/>
                <a:gd name="T3" fmla="*/ 25 h 90"/>
                <a:gd name="T4" fmla="*/ 35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5 w 47"/>
                <a:gd name="T11" fmla="*/ 38 h 90"/>
                <a:gd name="T12" fmla="*/ 39 w 47"/>
                <a:gd name="T13" fmla="*/ 43 h 90"/>
                <a:gd name="T14" fmla="*/ 30 w 47"/>
                <a:gd name="T15" fmla="*/ 42 h 90"/>
                <a:gd name="T16" fmla="*/ 32 w 47"/>
                <a:gd name="T17" fmla="*/ 41 h 90"/>
                <a:gd name="T18" fmla="*/ 21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2 w 47"/>
                <a:gd name="T25" fmla="*/ 55 h 90"/>
                <a:gd name="T26" fmla="*/ 0 w 47"/>
                <a:gd name="T27" fmla="*/ 60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8 h 90"/>
                <a:gd name="T34" fmla="*/ 17 w 47"/>
                <a:gd name="T35" fmla="*/ 85 h 90"/>
                <a:gd name="T36" fmla="*/ 24 w 47"/>
                <a:gd name="T37" fmla="*/ 84 h 90"/>
                <a:gd name="T38" fmla="*/ 21 w 47"/>
                <a:gd name="T39" fmla="*/ 90 h 90"/>
                <a:gd name="T40" fmla="*/ 29 w 47"/>
                <a:gd name="T41" fmla="*/ 82 h 90"/>
                <a:gd name="T42" fmla="*/ 26 w 47"/>
                <a:gd name="T43" fmla="*/ 78 h 90"/>
                <a:gd name="T44" fmla="*/ 17 w 47"/>
                <a:gd name="T45" fmla="*/ 70 h 90"/>
                <a:gd name="T46" fmla="*/ 10 w 47"/>
                <a:gd name="T47" fmla="*/ 70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60 h 90"/>
                <a:gd name="T56" fmla="*/ 11 w 47"/>
                <a:gd name="T57" fmla="*/ 61 h 90"/>
                <a:gd name="T58" fmla="*/ 8 w 47"/>
                <a:gd name="T59" fmla="*/ 56 h 90"/>
                <a:gd name="T60" fmla="*/ 14 w 47"/>
                <a:gd name="T61" fmla="*/ 59 h 90"/>
                <a:gd name="T62" fmla="*/ 26 w 47"/>
                <a:gd name="T63" fmla="*/ 55 h 90"/>
                <a:gd name="T64" fmla="*/ 36 w 47"/>
                <a:gd name="T65" fmla="*/ 51 h 90"/>
                <a:gd name="T66" fmla="*/ 42 w 47"/>
                <a:gd name="T67" fmla="*/ 47 h 90"/>
                <a:gd name="T68" fmla="*/ 46 w 47"/>
                <a:gd name="T69" fmla="*/ 42 h 90"/>
                <a:gd name="T70" fmla="*/ 47 w 47"/>
                <a:gd name="T71" fmla="*/ 36 h 90"/>
                <a:gd name="T72" fmla="*/ 46 w 47"/>
                <a:gd name="T73" fmla="*/ 31 h 90"/>
                <a:gd name="T74" fmla="*/ 44 w 47"/>
                <a:gd name="T75" fmla="*/ 22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1" y="6"/>
                  </a:lnTo>
                  <a:lnTo>
                    <a:pt x="27" y="15"/>
                  </a:lnTo>
                  <a:lnTo>
                    <a:pt x="33" y="25"/>
                  </a:lnTo>
                  <a:lnTo>
                    <a:pt x="34" y="31"/>
                  </a:lnTo>
                  <a:lnTo>
                    <a:pt x="35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5" y="38"/>
                  </a:lnTo>
                  <a:lnTo>
                    <a:pt x="33" y="41"/>
                  </a:lnTo>
                  <a:lnTo>
                    <a:pt x="39" y="43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34" y="4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1" y="45"/>
                  </a:lnTo>
                  <a:lnTo>
                    <a:pt x="15" y="47"/>
                  </a:lnTo>
                  <a:lnTo>
                    <a:pt x="10" y="48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1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1" y="74"/>
                  </a:lnTo>
                  <a:lnTo>
                    <a:pt x="17" y="70"/>
                  </a:lnTo>
                  <a:lnTo>
                    <a:pt x="15" y="65"/>
                  </a:lnTo>
                  <a:lnTo>
                    <a:pt x="10" y="70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6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9"/>
                  </a:lnTo>
                  <a:lnTo>
                    <a:pt x="20" y="57"/>
                  </a:lnTo>
                  <a:lnTo>
                    <a:pt x="26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9" y="50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38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4" name="Rectangle 632"/>
            <p:cNvSpPr>
              <a:spLocks noChangeArrowheads="1"/>
            </p:cNvSpPr>
            <p:nvPr/>
          </p:nvSpPr>
          <p:spPr bwMode="auto">
            <a:xfrm rot="147045">
              <a:off x="1390" y="3176"/>
              <a:ext cx="1318" cy="46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5" name="Rectangle 633"/>
            <p:cNvSpPr>
              <a:spLocks noChangeArrowheads="1"/>
            </p:cNvSpPr>
            <p:nvPr/>
          </p:nvSpPr>
          <p:spPr bwMode="auto">
            <a:xfrm rot="147045">
              <a:off x="1384" y="2622"/>
              <a:ext cx="1365" cy="4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6" name="Rectangle 634"/>
            <p:cNvSpPr>
              <a:spLocks noChangeArrowheads="1"/>
            </p:cNvSpPr>
            <p:nvPr/>
          </p:nvSpPr>
          <p:spPr bwMode="auto">
            <a:xfrm rot="147045">
              <a:off x="1386" y="2355"/>
              <a:ext cx="1373" cy="49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37" name="Line 635"/>
            <p:cNvSpPr>
              <a:spLocks noChangeShapeType="1"/>
            </p:cNvSpPr>
            <p:nvPr/>
          </p:nvSpPr>
          <p:spPr bwMode="auto">
            <a:xfrm rot="147045">
              <a:off x="2361" y="2118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38" name="Line 636"/>
            <p:cNvSpPr>
              <a:spLocks noChangeShapeType="1"/>
            </p:cNvSpPr>
            <p:nvPr/>
          </p:nvSpPr>
          <p:spPr bwMode="auto">
            <a:xfrm rot="147045">
              <a:off x="2378" y="2119"/>
              <a:ext cx="2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39" name="Rectangle 637"/>
            <p:cNvSpPr>
              <a:spLocks noChangeArrowheads="1"/>
            </p:cNvSpPr>
            <p:nvPr/>
          </p:nvSpPr>
          <p:spPr bwMode="auto">
            <a:xfrm rot="147045">
              <a:off x="1640" y="187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0" name="Rectangle 638"/>
            <p:cNvSpPr>
              <a:spLocks noChangeArrowheads="1"/>
            </p:cNvSpPr>
            <p:nvPr/>
          </p:nvSpPr>
          <p:spPr bwMode="auto">
            <a:xfrm rot="147045">
              <a:off x="1767" y="1882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1" name="Rectangle 639"/>
            <p:cNvSpPr>
              <a:spLocks noChangeArrowheads="1"/>
            </p:cNvSpPr>
            <p:nvPr/>
          </p:nvSpPr>
          <p:spPr bwMode="auto">
            <a:xfrm rot="147045">
              <a:off x="1661" y="183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2" name="Rectangle 640"/>
            <p:cNvSpPr>
              <a:spLocks noChangeArrowheads="1"/>
            </p:cNvSpPr>
            <p:nvPr/>
          </p:nvSpPr>
          <p:spPr bwMode="auto">
            <a:xfrm rot="147045">
              <a:off x="1756" y="184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3" name="Rectangle 641"/>
            <p:cNvSpPr>
              <a:spLocks noChangeArrowheads="1"/>
            </p:cNvSpPr>
            <p:nvPr/>
          </p:nvSpPr>
          <p:spPr bwMode="auto">
            <a:xfrm rot="147045">
              <a:off x="1704" y="184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4" name="Rectangle 642"/>
            <p:cNvSpPr>
              <a:spLocks noChangeArrowheads="1"/>
            </p:cNvSpPr>
            <p:nvPr/>
          </p:nvSpPr>
          <p:spPr bwMode="auto">
            <a:xfrm rot="147045">
              <a:off x="1645" y="188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5" name="Rectangle 643"/>
            <p:cNvSpPr>
              <a:spLocks noChangeArrowheads="1"/>
            </p:cNvSpPr>
            <p:nvPr/>
          </p:nvSpPr>
          <p:spPr bwMode="auto">
            <a:xfrm rot="147045">
              <a:off x="1661" y="184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46" name="Line 644"/>
            <p:cNvSpPr>
              <a:spLocks noChangeShapeType="1"/>
            </p:cNvSpPr>
            <p:nvPr/>
          </p:nvSpPr>
          <p:spPr bwMode="auto">
            <a:xfrm rot="147045">
              <a:off x="1645" y="187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47" name="Line 645"/>
            <p:cNvSpPr>
              <a:spLocks noChangeShapeType="1"/>
            </p:cNvSpPr>
            <p:nvPr/>
          </p:nvSpPr>
          <p:spPr bwMode="auto">
            <a:xfrm rot="147045">
              <a:off x="1640" y="1877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48" name="Line 646"/>
            <p:cNvSpPr>
              <a:spLocks noChangeShapeType="1"/>
            </p:cNvSpPr>
            <p:nvPr/>
          </p:nvSpPr>
          <p:spPr bwMode="auto">
            <a:xfrm rot="147045" flipH="1">
              <a:off x="1640" y="187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49" name="Line 647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0" name="Line 648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1" name="Line 649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2" name="Line 650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3" name="Line 651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4" name="Line 652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5" name="Line 653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6" name="Line 654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7" name="Line 655"/>
            <p:cNvSpPr>
              <a:spLocks noChangeShapeType="1"/>
            </p:cNvSpPr>
            <p:nvPr/>
          </p:nvSpPr>
          <p:spPr bwMode="auto">
            <a:xfrm rot="147045" flipH="1">
              <a:off x="1645" y="188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8" name="Line 656"/>
            <p:cNvSpPr>
              <a:spLocks noChangeShapeType="1"/>
            </p:cNvSpPr>
            <p:nvPr/>
          </p:nvSpPr>
          <p:spPr bwMode="auto">
            <a:xfrm rot="147045" flipH="1">
              <a:off x="1645" y="188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59" name="Line 657"/>
            <p:cNvSpPr>
              <a:spLocks noChangeShapeType="1"/>
            </p:cNvSpPr>
            <p:nvPr/>
          </p:nvSpPr>
          <p:spPr bwMode="auto">
            <a:xfrm rot="147045" flipV="1">
              <a:off x="1767" y="1882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60" name="Line 658"/>
            <p:cNvSpPr>
              <a:spLocks noChangeShapeType="1"/>
            </p:cNvSpPr>
            <p:nvPr/>
          </p:nvSpPr>
          <p:spPr bwMode="auto">
            <a:xfrm rot="147045" flipV="1">
              <a:off x="1645" y="187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61" name="Line 659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62" name="Line 660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63" name="Rectangle 661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4" name="Rectangle 662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5" name="Rectangle 663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6" name="Rectangle 664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7" name="Rectangle 665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8" name="Rectangle 666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69" name="Rectangle 667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0" name="Rectangle 668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1" name="Rectangle 669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2" name="Rectangle 670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3" name="Rectangle 671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4" name="Rectangle 672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5" name="Rectangle 673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6" name="Rectangle 674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7" name="Rectangle 675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8" name="Rectangle 676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79" name="Rectangle 677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80" name="Rectangle 678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381" name="Line 679"/>
            <p:cNvSpPr>
              <a:spLocks noChangeShapeType="1"/>
            </p:cNvSpPr>
            <p:nvPr/>
          </p:nvSpPr>
          <p:spPr bwMode="auto">
            <a:xfrm rot="147045" flipH="1">
              <a:off x="1859" y="1886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2" name="Line 680"/>
            <p:cNvSpPr>
              <a:spLocks noChangeShapeType="1"/>
            </p:cNvSpPr>
            <p:nvPr/>
          </p:nvSpPr>
          <p:spPr bwMode="auto">
            <a:xfrm rot="147045" flipH="1">
              <a:off x="1860" y="1847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3" name="Line 681"/>
            <p:cNvSpPr>
              <a:spLocks noChangeShapeType="1"/>
            </p:cNvSpPr>
            <p:nvPr/>
          </p:nvSpPr>
          <p:spPr bwMode="auto">
            <a:xfrm rot="147045">
              <a:off x="1859" y="1847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4" name="Line 682"/>
            <p:cNvSpPr>
              <a:spLocks noChangeShapeType="1"/>
            </p:cNvSpPr>
            <p:nvPr/>
          </p:nvSpPr>
          <p:spPr bwMode="auto">
            <a:xfrm rot="147045">
              <a:off x="1865" y="1847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5" name="Line 683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6" name="Line 684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7" name="Line 685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8" name="Line 686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89" name="Line 687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0" name="Line 688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1" name="Line 689"/>
            <p:cNvSpPr>
              <a:spLocks noChangeShapeType="1"/>
            </p:cNvSpPr>
            <p:nvPr/>
          </p:nvSpPr>
          <p:spPr bwMode="auto">
            <a:xfrm rot="147045" flipH="1">
              <a:off x="1794" y="188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2" name="Line 690"/>
            <p:cNvSpPr>
              <a:spLocks noChangeShapeType="1"/>
            </p:cNvSpPr>
            <p:nvPr/>
          </p:nvSpPr>
          <p:spPr bwMode="auto">
            <a:xfrm rot="147045">
              <a:off x="1793" y="1883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3" name="Line 691"/>
            <p:cNvSpPr>
              <a:spLocks noChangeShapeType="1"/>
            </p:cNvSpPr>
            <p:nvPr/>
          </p:nvSpPr>
          <p:spPr bwMode="auto">
            <a:xfrm rot="147045">
              <a:off x="1798" y="188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4" name="Line 692"/>
            <p:cNvSpPr>
              <a:spLocks noChangeShapeType="1"/>
            </p:cNvSpPr>
            <p:nvPr/>
          </p:nvSpPr>
          <p:spPr bwMode="auto">
            <a:xfrm rot="147045" flipV="1">
              <a:off x="1799" y="18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5" name="Line 693"/>
            <p:cNvSpPr>
              <a:spLocks noChangeShapeType="1"/>
            </p:cNvSpPr>
            <p:nvPr/>
          </p:nvSpPr>
          <p:spPr bwMode="auto">
            <a:xfrm rot="147045" flipV="1">
              <a:off x="1924" y="188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6" name="Line 694"/>
            <p:cNvSpPr>
              <a:spLocks noChangeShapeType="1"/>
            </p:cNvSpPr>
            <p:nvPr/>
          </p:nvSpPr>
          <p:spPr bwMode="auto">
            <a:xfrm rot="147045" flipH="1">
              <a:off x="1799" y="1886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7" name="Line 695"/>
            <p:cNvSpPr>
              <a:spLocks noChangeShapeType="1"/>
            </p:cNvSpPr>
            <p:nvPr/>
          </p:nvSpPr>
          <p:spPr bwMode="auto">
            <a:xfrm rot="147045" flipH="1">
              <a:off x="1798" y="1892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8" name="Line 696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399" name="Line 697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00" name="Rectangle 698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1" name="Rectangle 699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2" name="Rectangle 700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3" name="Rectangle 701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4" name="Rectangle 702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5" name="Rectangle 703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6" name="Rectangle 704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7" name="Rectangle 705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8" name="Rectangle 706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09" name="Rectangle 707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0" name="Rectangle 708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1" name="Rectangle 709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2" name="Rectangle 710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3" name="Rectangle 711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4" name="Rectangle 712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5" name="Rectangle 713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6" name="Rectangle 714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7" name="Rectangle 715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8" name="Rectangle 716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19" name="Rectangle 717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20" name="Rectangle 718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21" name="Rectangle 719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22" name="Rectangle 720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23" name="Rectangle 721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24" name="Line 722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25" name="Line 723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26" name="Line 724"/>
            <p:cNvSpPr>
              <a:spLocks noChangeShapeType="1"/>
            </p:cNvSpPr>
            <p:nvPr/>
          </p:nvSpPr>
          <p:spPr bwMode="auto">
            <a:xfrm rot="147045" flipH="1">
              <a:off x="1647" y="21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27" name="Line 725"/>
            <p:cNvSpPr>
              <a:spLocks noChangeShapeType="1"/>
            </p:cNvSpPr>
            <p:nvPr/>
          </p:nvSpPr>
          <p:spPr bwMode="auto">
            <a:xfrm rot="147045" flipH="1">
              <a:off x="1648" y="2150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28" name="Line 726"/>
            <p:cNvSpPr>
              <a:spLocks noChangeShapeType="1"/>
            </p:cNvSpPr>
            <p:nvPr/>
          </p:nvSpPr>
          <p:spPr bwMode="auto">
            <a:xfrm rot="147045">
              <a:off x="1648" y="2150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29" name="Line 727"/>
            <p:cNvSpPr>
              <a:spLocks noChangeShapeType="1"/>
            </p:cNvSpPr>
            <p:nvPr/>
          </p:nvSpPr>
          <p:spPr bwMode="auto">
            <a:xfrm rot="147045">
              <a:off x="1653" y="215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0" name="Line 728"/>
            <p:cNvSpPr>
              <a:spLocks noChangeShapeType="1"/>
            </p:cNvSpPr>
            <p:nvPr/>
          </p:nvSpPr>
          <p:spPr bwMode="auto">
            <a:xfrm rot="147045" flipV="1">
              <a:off x="1653" y="215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1" name="Line 729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2" name="Line 730"/>
            <p:cNvSpPr>
              <a:spLocks noChangeShapeType="1"/>
            </p:cNvSpPr>
            <p:nvPr/>
          </p:nvSpPr>
          <p:spPr bwMode="auto">
            <a:xfrm rot="147045" flipH="1">
              <a:off x="1653" y="2153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3" name="Line 731"/>
            <p:cNvSpPr>
              <a:spLocks noChangeShapeType="1"/>
            </p:cNvSpPr>
            <p:nvPr/>
          </p:nvSpPr>
          <p:spPr bwMode="auto">
            <a:xfrm rot="147045" flipH="1">
              <a:off x="1653" y="2157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4" name="Line 732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5" name="Line 733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6" name="Line 734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7" name="Line 735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8" name="Line 736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39" name="Line 737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0" name="Line 738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1" name="Line 739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2" name="Line 740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3" name="Line 741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4" name="Line 742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5" name="Line 743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6" name="Line 744"/>
            <p:cNvSpPr>
              <a:spLocks noChangeShapeType="1"/>
            </p:cNvSpPr>
            <p:nvPr/>
          </p:nvSpPr>
          <p:spPr bwMode="auto">
            <a:xfrm rot="147045">
              <a:off x="1677" y="220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7" name="Line 745"/>
            <p:cNvSpPr>
              <a:spLocks noChangeShapeType="1"/>
            </p:cNvSpPr>
            <p:nvPr/>
          </p:nvSpPr>
          <p:spPr bwMode="auto">
            <a:xfrm rot="147045">
              <a:off x="1676" y="223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8" name="Line 746"/>
            <p:cNvSpPr>
              <a:spLocks noChangeShapeType="1"/>
            </p:cNvSpPr>
            <p:nvPr/>
          </p:nvSpPr>
          <p:spPr bwMode="auto">
            <a:xfrm rot="147045" flipV="1">
              <a:off x="1681" y="22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49" name="Line 747"/>
            <p:cNvSpPr>
              <a:spLocks noChangeShapeType="1"/>
            </p:cNvSpPr>
            <p:nvPr/>
          </p:nvSpPr>
          <p:spPr bwMode="auto">
            <a:xfrm rot="147045" flipV="1">
              <a:off x="1676" y="220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50" name="Line 748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51" name="Line 749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52" name="Rectangle 750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3" name="Rectangle 751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4" name="Rectangle 752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5" name="Rectangle 753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6" name="Rectangle 754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7" name="Rectangle 755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8" name="Rectangle 756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59" name="Rectangle 757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0" name="Rectangle 758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1" name="Rectangle 759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2" name="Rectangle 760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3" name="Rectangle 761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4" name="Rectangle 762"/>
            <p:cNvSpPr>
              <a:spLocks noChangeArrowheads="1"/>
            </p:cNvSpPr>
            <p:nvPr/>
          </p:nvSpPr>
          <p:spPr bwMode="auto">
            <a:xfrm rot="147045">
              <a:off x="1806" y="217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5" name="Rectangle 763"/>
            <p:cNvSpPr>
              <a:spLocks noChangeArrowheads="1"/>
            </p:cNvSpPr>
            <p:nvPr/>
          </p:nvSpPr>
          <p:spPr bwMode="auto">
            <a:xfrm rot="147045">
              <a:off x="1808" y="217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6" name="Rectangle 764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7" name="Rectangle 765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8" name="Rectangle 766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69" name="Rectangle 767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70" name="Rectangle 768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71" name="Rectangle 769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72" name="Rectangle 770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73" name="Rectangle 771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474" name="Line 772"/>
            <p:cNvSpPr>
              <a:spLocks noChangeShapeType="1"/>
            </p:cNvSpPr>
            <p:nvPr/>
          </p:nvSpPr>
          <p:spPr bwMode="auto">
            <a:xfrm rot="147045">
              <a:off x="1868" y="217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75" name="Line 773"/>
            <p:cNvSpPr>
              <a:spLocks noChangeShapeType="1"/>
            </p:cNvSpPr>
            <p:nvPr/>
          </p:nvSpPr>
          <p:spPr bwMode="auto">
            <a:xfrm rot="147045">
              <a:off x="1867" y="221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76" name="Line 774"/>
            <p:cNvSpPr>
              <a:spLocks noChangeShapeType="1"/>
            </p:cNvSpPr>
            <p:nvPr/>
          </p:nvSpPr>
          <p:spPr bwMode="auto">
            <a:xfrm rot="147045" flipV="1">
              <a:off x="1873" y="217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77" name="Line 775"/>
            <p:cNvSpPr>
              <a:spLocks noChangeShapeType="1"/>
            </p:cNvSpPr>
            <p:nvPr/>
          </p:nvSpPr>
          <p:spPr bwMode="auto">
            <a:xfrm rot="147045" flipV="1">
              <a:off x="1868" y="217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78" name="Line 776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79" name="Line 777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0" name="Line 778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1" name="Line 779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2" name="Line 780"/>
            <p:cNvSpPr>
              <a:spLocks noChangeShapeType="1"/>
            </p:cNvSpPr>
            <p:nvPr/>
          </p:nvSpPr>
          <p:spPr bwMode="auto">
            <a:xfrm rot="147045">
              <a:off x="1933" y="216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3" name="Line 781"/>
            <p:cNvSpPr>
              <a:spLocks noChangeShapeType="1"/>
            </p:cNvSpPr>
            <p:nvPr/>
          </p:nvSpPr>
          <p:spPr bwMode="auto">
            <a:xfrm rot="147045">
              <a:off x="1932" y="21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4" name="Line 782"/>
            <p:cNvSpPr>
              <a:spLocks noChangeShapeType="1"/>
            </p:cNvSpPr>
            <p:nvPr/>
          </p:nvSpPr>
          <p:spPr bwMode="auto">
            <a:xfrm rot="147045" flipV="1">
              <a:off x="1938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5" name="Line 783"/>
            <p:cNvSpPr>
              <a:spLocks noChangeShapeType="1"/>
            </p:cNvSpPr>
            <p:nvPr/>
          </p:nvSpPr>
          <p:spPr bwMode="auto">
            <a:xfrm rot="147045" flipV="1">
              <a:off x="1933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6" name="Line 784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7" name="Line 785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8" name="Line 786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89" name="Line 787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0" name="Line 788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1" name="Line 789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2" name="Line 790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3" name="Line 791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4" name="Line 792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5" name="Line 793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6" name="Line 794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7" name="Line 795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8" name="Line 796"/>
            <p:cNvSpPr>
              <a:spLocks noChangeShapeType="1"/>
            </p:cNvSpPr>
            <p:nvPr/>
          </p:nvSpPr>
          <p:spPr bwMode="auto">
            <a:xfrm rot="147045">
              <a:off x="1898" y="221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499" name="Line 797"/>
            <p:cNvSpPr>
              <a:spLocks noChangeShapeType="1"/>
            </p:cNvSpPr>
            <p:nvPr/>
          </p:nvSpPr>
          <p:spPr bwMode="auto">
            <a:xfrm rot="147045">
              <a:off x="1896" y="2242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0" name="Line 798"/>
            <p:cNvSpPr>
              <a:spLocks noChangeShapeType="1"/>
            </p:cNvSpPr>
            <p:nvPr/>
          </p:nvSpPr>
          <p:spPr bwMode="auto">
            <a:xfrm rot="147045" flipV="1">
              <a:off x="1902" y="2213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1" name="Line 799"/>
            <p:cNvSpPr>
              <a:spLocks noChangeShapeType="1"/>
            </p:cNvSpPr>
            <p:nvPr/>
          </p:nvSpPr>
          <p:spPr bwMode="auto">
            <a:xfrm rot="147045" flipV="1">
              <a:off x="1897" y="2213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2" name="Line 800"/>
            <p:cNvSpPr>
              <a:spLocks noChangeShapeType="1"/>
            </p:cNvSpPr>
            <p:nvPr/>
          </p:nvSpPr>
          <p:spPr bwMode="auto">
            <a:xfrm rot="147045">
              <a:off x="1682" y="22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3" name="Line 801"/>
            <p:cNvSpPr>
              <a:spLocks noChangeShapeType="1"/>
            </p:cNvSpPr>
            <p:nvPr/>
          </p:nvSpPr>
          <p:spPr bwMode="auto">
            <a:xfrm rot="147045">
              <a:off x="1682" y="22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4" name="Line 802"/>
            <p:cNvSpPr>
              <a:spLocks noChangeShapeType="1"/>
            </p:cNvSpPr>
            <p:nvPr/>
          </p:nvSpPr>
          <p:spPr bwMode="auto">
            <a:xfrm rot="147045">
              <a:off x="1682" y="2219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5" name="Line 803"/>
            <p:cNvSpPr>
              <a:spLocks noChangeShapeType="1"/>
            </p:cNvSpPr>
            <p:nvPr/>
          </p:nvSpPr>
          <p:spPr bwMode="auto">
            <a:xfrm rot="147045">
              <a:off x="1677" y="221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6" name="Line 804"/>
            <p:cNvSpPr>
              <a:spLocks noChangeShapeType="1"/>
            </p:cNvSpPr>
            <p:nvPr/>
          </p:nvSpPr>
          <p:spPr bwMode="auto">
            <a:xfrm rot="147045">
              <a:off x="1836" y="223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7" name="Line 805"/>
            <p:cNvSpPr>
              <a:spLocks noChangeShapeType="1"/>
            </p:cNvSpPr>
            <p:nvPr/>
          </p:nvSpPr>
          <p:spPr bwMode="auto">
            <a:xfrm rot="147045">
              <a:off x="1836" y="223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8" name="Line 806"/>
            <p:cNvSpPr>
              <a:spLocks noChangeShapeType="1"/>
            </p:cNvSpPr>
            <p:nvPr/>
          </p:nvSpPr>
          <p:spPr bwMode="auto">
            <a:xfrm rot="147045">
              <a:off x="1836" y="222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09" name="Line 807"/>
            <p:cNvSpPr>
              <a:spLocks noChangeShapeType="1"/>
            </p:cNvSpPr>
            <p:nvPr/>
          </p:nvSpPr>
          <p:spPr bwMode="auto">
            <a:xfrm rot="147045">
              <a:off x="1836" y="222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0" name="Line 808"/>
            <p:cNvSpPr>
              <a:spLocks noChangeShapeType="1"/>
            </p:cNvSpPr>
            <p:nvPr/>
          </p:nvSpPr>
          <p:spPr bwMode="auto">
            <a:xfrm rot="147045" flipV="1">
              <a:off x="1537" y="180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1" name="Line 809"/>
            <p:cNvSpPr>
              <a:spLocks noChangeShapeType="1"/>
            </p:cNvSpPr>
            <p:nvPr/>
          </p:nvSpPr>
          <p:spPr bwMode="auto">
            <a:xfrm rot="147045">
              <a:off x="1498" y="2041"/>
              <a:ext cx="524" cy="2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2" name="Line 810"/>
            <p:cNvSpPr>
              <a:spLocks noChangeShapeType="1"/>
            </p:cNvSpPr>
            <p:nvPr/>
          </p:nvSpPr>
          <p:spPr bwMode="auto">
            <a:xfrm rot="147045">
              <a:off x="1501" y="196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3" name="Rectangle 811"/>
            <p:cNvSpPr>
              <a:spLocks noChangeArrowheads="1"/>
            </p:cNvSpPr>
            <p:nvPr/>
          </p:nvSpPr>
          <p:spPr bwMode="auto">
            <a:xfrm rot="147045">
              <a:off x="2094" y="1964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14" name="Rectangle 812"/>
            <p:cNvSpPr>
              <a:spLocks noChangeArrowheads="1"/>
            </p:cNvSpPr>
            <p:nvPr/>
          </p:nvSpPr>
          <p:spPr bwMode="auto">
            <a:xfrm rot="147045">
              <a:off x="1551" y="2219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15" name="Line 813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6" name="Line 814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7" name="Line 815"/>
            <p:cNvSpPr>
              <a:spLocks noChangeShapeType="1"/>
            </p:cNvSpPr>
            <p:nvPr/>
          </p:nvSpPr>
          <p:spPr bwMode="auto">
            <a:xfrm rot="147045">
              <a:off x="1533" y="2218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8" name="Line 816"/>
            <p:cNvSpPr>
              <a:spLocks noChangeShapeType="1"/>
            </p:cNvSpPr>
            <p:nvPr/>
          </p:nvSpPr>
          <p:spPr bwMode="auto">
            <a:xfrm rot="147045">
              <a:off x="1538" y="221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19" name="Line 817"/>
            <p:cNvSpPr>
              <a:spLocks noChangeShapeType="1"/>
            </p:cNvSpPr>
            <p:nvPr/>
          </p:nvSpPr>
          <p:spPr bwMode="auto">
            <a:xfrm rot="147045">
              <a:off x="1543" y="2219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20" name="Rectangle 818"/>
            <p:cNvSpPr>
              <a:spLocks noChangeArrowheads="1"/>
            </p:cNvSpPr>
            <p:nvPr/>
          </p:nvSpPr>
          <p:spPr bwMode="auto">
            <a:xfrm rot="147045">
              <a:off x="2117" y="189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1" name="Rectangle 819"/>
            <p:cNvSpPr>
              <a:spLocks noChangeArrowheads="1"/>
            </p:cNvSpPr>
            <p:nvPr/>
          </p:nvSpPr>
          <p:spPr bwMode="auto">
            <a:xfrm rot="147045">
              <a:off x="2245" y="1903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2" name="Rectangle 820"/>
            <p:cNvSpPr>
              <a:spLocks noChangeArrowheads="1"/>
            </p:cNvSpPr>
            <p:nvPr/>
          </p:nvSpPr>
          <p:spPr bwMode="auto">
            <a:xfrm rot="147045">
              <a:off x="2138" y="185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3" name="Rectangle 821"/>
            <p:cNvSpPr>
              <a:spLocks noChangeArrowheads="1"/>
            </p:cNvSpPr>
            <p:nvPr/>
          </p:nvSpPr>
          <p:spPr bwMode="auto">
            <a:xfrm rot="147045">
              <a:off x="2233" y="186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4" name="Rectangle 822"/>
            <p:cNvSpPr>
              <a:spLocks noChangeArrowheads="1"/>
            </p:cNvSpPr>
            <p:nvPr/>
          </p:nvSpPr>
          <p:spPr bwMode="auto">
            <a:xfrm rot="147045">
              <a:off x="2181" y="186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5" name="Rectangle 823"/>
            <p:cNvSpPr>
              <a:spLocks noChangeArrowheads="1"/>
            </p:cNvSpPr>
            <p:nvPr/>
          </p:nvSpPr>
          <p:spPr bwMode="auto">
            <a:xfrm rot="147045">
              <a:off x="2122" y="190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6" name="Rectangle 824"/>
            <p:cNvSpPr>
              <a:spLocks noChangeArrowheads="1"/>
            </p:cNvSpPr>
            <p:nvPr/>
          </p:nvSpPr>
          <p:spPr bwMode="auto">
            <a:xfrm rot="147045">
              <a:off x="2139" y="186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27" name="Line 825"/>
            <p:cNvSpPr>
              <a:spLocks noChangeShapeType="1"/>
            </p:cNvSpPr>
            <p:nvPr/>
          </p:nvSpPr>
          <p:spPr bwMode="auto">
            <a:xfrm rot="147045">
              <a:off x="2122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28" name="Line 826"/>
            <p:cNvSpPr>
              <a:spLocks noChangeShapeType="1"/>
            </p:cNvSpPr>
            <p:nvPr/>
          </p:nvSpPr>
          <p:spPr bwMode="auto">
            <a:xfrm rot="147045">
              <a:off x="2117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29" name="Line 827"/>
            <p:cNvSpPr>
              <a:spLocks noChangeShapeType="1"/>
            </p:cNvSpPr>
            <p:nvPr/>
          </p:nvSpPr>
          <p:spPr bwMode="auto">
            <a:xfrm rot="147045" flipH="1">
              <a:off x="2117" y="189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0" name="Line 828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1" name="Line 829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2" name="Line 830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3" name="Line 831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4" name="Line 832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5" name="Line 833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6" name="Line 834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7" name="Line 835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8" name="Line 836"/>
            <p:cNvSpPr>
              <a:spLocks noChangeShapeType="1"/>
            </p:cNvSpPr>
            <p:nvPr/>
          </p:nvSpPr>
          <p:spPr bwMode="auto">
            <a:xfrm rot="147045" flipH="1">
              <a:off x="2122" y="190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39" name="Line 837"/>
            <p:cNvSpPr>
              <a:spLocks noChangeShapeType="1"/>
            </p:cNvSpPr>
            <p:nvPr/>
          </p:nvSpPr>
          <p:spPr bwMode="auto">
            <a:xfrm rot="147045" flipH="1">
              <a:off x="2122" y="190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40" name="Line 838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41" name="Line 839"/>
            <p:cNvSpPr>
              <a:spLocks noChangeShapeType="1"/>
            </p:cNvSpPr>
            <p:nvPr/>
          </p:nvSpPr>
          <p:spPr bwMode="auto">
            <a:xfrm rot="147045" flipV="1">
              <a:off x="2122" y="189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42" name="Line 840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43" name="Line 841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44" name="Rectangle 842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45" name="Rectangle 843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46" name="Rectangle 844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47" name="Rectangle 845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48" name="Rectangle 846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49" name="Rectangle 847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0" name="Rectangle 848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1" name="Rectangle 849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2" name="Rectangle 850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3" name="Rectangle 851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4" name="Rectangle 852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5" name="Rectangle 853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6" name="Rectangle 854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7" name="Rectangle 855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8" name="Rectangle 856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59" name="Rectangle 857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60" name="Line 858"/>
            <p:cNvSpPr>
              <a:spLocks noChangeShapeType="1"/>
            </p:cNvSpPr>
            <p:nvPr/>
          </p:nvSpPr>
          <p:spPr bwMode="auto">
            <a:xfrm rot="147045" flipH="1">
              <a:off x="2336" y="1907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1" name="Line 859"/>
            <p:cNvSpPr>
              <a:spLocks noChangeShapeType="1"/>
            </p:cNvSpPr>
            <p:nvPr/>
          </p:nvSpPr>
          <p:spPr bwMode="auto">
            <a:xfrm rot="147045" flipH="1">
              <a:off x="2338" y="18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2" name="Line 860"/>
            <p:cNvSpPr>
              <a:spLocks noChangeShapeType="1"/>
            </p:cNvSpPr>
            <p:nvPr/>
          </p:nvSpPr>
          <p:spPr bwMode="auto">
            <a:xfrm rot="147045">
              <a:off x="2337" y="1868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3" name="Line 861"/>
            <p:cNvSpPr>
              <a:spLocks noChangeShapeType="1"/>
            </p:cNvSpPr>
            <p:nvPr/>
          </p:nvSpPr>
          <p:spPr bwMode="auto">
            <a:xfrm rot="147045">
              <a:off x="2343" y="1868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4" name="Line 862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5" name="Line 863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6" name="Line 864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7" name="Line 865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8" name="Line 866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69" name="Line 867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0" name="Line 868"/>
            <p:cNvSpPr>
              <a:spLocks noChangeShapeType="1"/>
            </p:cNvSpPr>
            <p:nvPr/>
          </p:nvSpPr>
          <p:spPr bwMode="auto">
            <a:xfrm rot="147045" flipH="1">
              <a:off x="2271" y="1904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1" name="Line 869"/>
            <p:cNvSpPr>
              <a:spLocks noChangeShapeType="1"/>
            </p:cNvSpPr>
            <p:nvPr/>
          </p:nvSpPr>
          <p:spPr bwMode="auto">
            <a:xfrm rot="147045">
              <a:off x="2271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2" name="Line 870"/>
            <p:cNvSpPr>
              <a:spLocks noChangeShapeType="1"/>
            </p:cNvSpPr>
            <p:nvPr/>
          </p:nvSpPr>
          <p:spPr bwMode="auto">
            <a:xfrm rot="147045">
              <a:off x="2276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3" name="Line 871"/>
            <p:cNvSpPr>
              <a:spLocks noChangeShapeType="1"/>
            </p:cNvSpPr>
            <p:nvPr/>
          </p:nvSpPr>
          <p:spPr bwMode="auto">
            <a:xfrm rot="147045" flipV="1">
              <a:off x="2276" y="190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4" name="Line 872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5" name="Line 873"/>
            <p:cNvSpPr>
              <a:spLocks noChangeShapeType="1"/>
            </p:cNvSpPr>
            <p:nvPr/>
          </p:nvSpPr>
          <p:spPr bwMode="auto">
            <a:xfrm rot="147045" flipH="1">
              <a:off x="2276" y="1907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6" name="Line 874"/>
            <p:cNvSpPr>
              <a:spLocks noChangeShapeType="1"/>
            </p:cNvSpPr>
            <p:nvPr/>
          </p:nvSpPr>
          <p:spPr bwMode="auto">
            <a:xfrm rot="147045" flipH="1">
              <a:off x="2276" y="1913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7" name="Line 875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8" name="Line 876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579" name="Rectangle 877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0" name="Rectangle 878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1" name="Rectangle 879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2" name="Rectangle 880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3" name="Rectangle 881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4" name="Rectangle 882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5" name="Rectangle 883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6" name="Rectangle 884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7" name="Rectangle 885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8" name="Rectangle 886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89" name="Rectangle 887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0" name="Rectangle 888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1" name="Rectangle 889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2" name="Rectangle 890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3" name="Rectangle 891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4" name="Rectangle 892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5" name="Rectangle 893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6" name="Rectangle 894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7" name="Rectangle 895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8" name="Rectangle 896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599" name="Rectangle 897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0" name="Rectangle 898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1" name="Rectangle 899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2" name="Rectangle 900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3" name="Rectangle 901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4" name="Rectangle 902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5" name="Rectangle 903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6" name="Rectangle 904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7" name="Rectangle 905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8" name="Rectangle 906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09" name="Line 907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0" name="Line 908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1" name="Line 909"/>
            <p:cNvSpPr>
              <a:spLocks noChangeShapeType="1"/>
            </p:cNvSpPr>
            <p:nvPr/>
          </p:nvSpPr>
          <p:spPr bwMode="auto">
            <a:xfrm rot="147045" flipH="1">
              <a:off x="2125" y="2187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2" name="Line 910"/>
            <p:cNvSpPr>
              <a:spLocks noChangeShapeType="1"/>
            </p:cNvSpPr>
            <p:nvPr/>
          </p:nvSpPr>
          <p:spPr bwMode="auto">
            <a:xfrm rot="147045" flipH="1">
              <a:off x="2126" y="2171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3" name="Line 911"/>
            <p:cNvSpPr>
              <a:spLocks noChangeShapeType="1"/>
            </p:cNvSpPr>
            <p:nvPr/>
          </p:nvSpPr>
          <p:spPr bwMode="auto">
            <a:xfrm rot="147045">
              <a:off x="2125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4" name="Line 912"/>
            <p:cNvSpPr>
              <a:spLocks noChangeShapeType="1"/>
            </p:cNvSpPr>
            <p:nvPr/>
          </p:nvSpPr>
          <p:spPr bwMode="auto">
            <a:xfrm rot="147045">
              <a:off x="2130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5" name="Line 913"/>
            <p:cNvSpPr>
              <a:spLocks noChangeShapeType="1"/>
            </p:cNvSpPr>
            <p:nvPr/>
          </p:nvSpPr>
          <p:spPr bwMode="auto">
            <a:xfrm rot="147045" flipV="1">
              <a:off x="2131" y="217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6" name="Line 914"/>
            <p:cNvSpPr>
              <a:spLocks noChangeShapeType="1"/>
            </p:cNvSpPr>
            <p:nvPr/>
          </p:nvSpPr>
          <p:spPr bwMode="auto">
            <a:xfrm rot="147045" flipV="1">
              <a:off x="2253" y="217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7" name="Line 915"/>
            <p:cNvSpPr>
              <a:spLocks noChangeShapeType="1"/>
            </p:cNvSpPr>
            <p:nvPr/>
          </p:nvSpPr>
          <p:spPr bwMode="auto">
            <a:xfrm rot="147045" flipH="1">
              <a:off x="2131" y="2174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8" name="Line 916"/>
            <p:cNvSpPr>
              <a:spLocks noChangeShapeType="1"/>
            </p:cNvSpPr>
            <p:nvPr/>
          </p:nvSpPr>
          <p:spPr bwMode="auto">
            <a:xfrm rot="147045" flipH="1">
              <a:off x="2130" y="2178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19" name="Line 917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0" name="Line 918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1" name="Line 919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2" name="Line 920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3" name="Line 921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4" name="Line 922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5" name="Line 923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6" name="Line 924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7" name="Line 925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8" name="Line 926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29" name="Line 927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0" name="Line 928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1" name="Line 929"/>
            <p:cNvSpPr>
              <a:spLocks noChangeShapeType="1"/>
            </p:cNvSpPr>
            <p:nvPr/>
          </p:nvSpPr>
          <p:spPr bwMode="auto">
            <a:xfrm rot="147045">
              <a:off x="2154" y="222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2" name="Line 930"/>
            <p:cNvSpPr>
              <a:spLocks noChangeShapeType="1"/>
            </p:cNvSpPr>
            <p:nvPr/>
          </p:nvSpPr>
          <p:spPr bwMode="auto">
            <a:xfrm rot="147045">
              <a:off x="2153" y="225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3" name="Line 931"/>
            <p:cNvSpPr>
              <a:spLocks noChangeShapeType="1"/>
            </p:cNvSpPr>
            <p:nvPr/>
          </p:nvSpPr>
          <p:spPr bwMode="auto">
            <a:xfrm rot="147045" flipV="1">
              <a:off x="2159" y="22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4" name="Line 932"/>
            <p:cNvSpPr>
              <a:spLocks noChangeShapeType="1"/>
            </p:cNvSpPr>
            <p:nvPr/>
          </p:nvSpPr>
          <p:spPr bwMode="auto">
            <a:xfrm rot="147045" flipV="1">
              <a:off x="2154" y="222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5" name="Line 933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6" name="Line 934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37" name="Rectangle 935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38" name="Rectangle 936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39" name="Rectangle 937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0" name="Rectangle 938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1" name="Rectangle 939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2" name="Rectangle 940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3" name="Rectangle 941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4" name="Rectangle 942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5" name="Rectangle 943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6" name="Rectangle 944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7" name="Rectangle 945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8" name="Rectangle 946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49" name="Rectangle 947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0" name="Rectangle 948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1" name="Rectangle 949"/>
            <p:cNvSpPr>
              <a:spLocks noChangeArrowheads="1"/>
            </p:cNvSpPr>
            <p:nvPr/>
          </p:nvSpPr>
          <p:spPr bwMode="auto">
            <a:xfrm rot="147045">
              <a:off x="2284" y="219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2" name="Rectangle 950"/>
            <p:cNvSpPr>
              <a:spLocks noChangeArrowheads="1"/>
            </p:cNvSpPr>
            <p:nvPr/>
          </p:nvSpPr>
          <p:spPr bwMode="auto">
            <a:xfrm rot="147045">
              <a:off x="2286" y="219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3" name="Rectangle 951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4" name="Rectangle 952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5" name="Rectangle 953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6" name="Rectangle 954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7" name="Rectangle 955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8" name="Rectangle 956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59" name="Rectangle 957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60" name="Rectangle 958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61" name="Line 959"/>
            <p:cNvSpPr>
              <a:spLocks noChangeShapeType="1"/>
            </p:cNvSpPr>
            <p:nvPr/>
          </p:nvSpPr>
          <p:spPr bwMode="auto">
            <a:xfrm rot="147045">
              <a:off x="2346" y="219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2" name="Line 960"/>
            <p:cNvSpPr>
              <a:spLocks noChangeShapeType="1"/>
            </p:cNvSpPr>
            <p:nvPr/>
          </p:nvSpPr>
          <p:spPr bwMode="auto">
            <a:xfrm rot="147045">
              <a:off x="2344" y="223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3" name="Line 961"/>
            <p:cNvSpPr>
              <a:spLocks noChangeShapeType="1"/>
            </p:cNvSpPr>
            <p:nvPr/>
          </p:nvSpPr>
          <p:spPr bwMode="auto">
            <a:xfrm rot="147045" flipV="1">
              <a:off x="2350" y="219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4" name="Line 962"/>
            <p:cNvSpPr>
              <a:spLocks noChangeShapeType="1"/>
            </p:cNvSpPr>
            <p:nvPr/>
          </p:nvSpPr>
          <p:spPr bwMode="auto">
            <a:xfrm rot="147045" flipV="1">
              <a:off x="2345" y="219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5" name="Line 963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6" name="Line 964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7" name="Line 965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8" name="Line 966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69" name="Line 967"/>
            <p:cNvSpPr>
              <a:spLocks noChangeShapeType="1"/>
            </p:cNvSpPr>
            <p:nvPr/>
          </p:nvSpPr>
          <p:spPr bwMode="auto">
            <a:xfrm rot="147045">
              <a:off x="2410" y="218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0" name="Line 968"/>
            <p:cNvSpPr>
              <a:spLocks noChangeShapeType="1"/>
            </p:cNvSpPr>
            <p:nvPr/>
          </p:nvSpPr>
          <p:spPr bwMode="auto">
            <a:xfrm rot="147045">
              <a:off x="2410" y="2199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1" name="Line 969"/>
            <p:cNvSpPr>
              <a:spLocks noChangeShapeType="1"/>
            </p:cNvSpPr>
            <p:nvPr/>
          </p:nvSpPr>
          <p:spPr bwMode="auto">
            <a:xfrm rot="147045" flipV="1">
              <a:off x="2416" y="218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2" name="Line 970"/>
            <p:cNvSpPr>
              <a:spLocks noChangeShapeType="1"/>
            </p:cNvSpPr>
            <p:nvPr/>
          </p:nvSpPr>
          <p:spPr bwMode="auto">
            <a:xfrm rot="147045" flipV="1">
              <a:off x="2410" y="218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3" name="Line 971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4" name="Line 972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5" name="Line 973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6" name="Line 974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7" name="Line 975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8" name="Line 976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79" name="Line 977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0" name="Line 978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1" name="Line 979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2" name="Line 980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3" name="Line 981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4" name="Line 982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5" name="Line 983"/>
            <p:cNvSpPr>
              <a:spLocks noChangeShapeType="1"/>
            </p:cNvSpPr>
            <p:nvPr/>
          </p:nvSpPr>
          <p:spPr bwMode="auto">
            <a:xfrm rot="147045">
              <a:off x="2375" y="223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6" name="Line 984"/>
            <p:cNvSpPr>
              <a:spLocks noChangeShapeType="1"/>
            </p:cNvSpPr>
            <p:nvPr/>
          </p:nvSpPr>
          <p:spPr bwMode="auto">
            <a:xfrm rot="147045">
              <a:off x="2374" y="226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7" name="Line 985"/>
            <p:cNvSpPr>
              <a:spLocks noChangeShapeType="1"/>
            </p:cNvSpPr>
            <p:nvPr/>
          </p:nvSpPr>
          <p:spPr bwMode="auto">
            <a:xfrm rot="147045" flipV="1">
              <a:off x="2380" y="223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8" name="Line 986"/>
            <p:cNvSpPr>
              <a:spLocks noChangeShapeType="1"/>
            </p:cNvSpPr>
            <p:nvPr/>
          </p:nvSpPr>
          <p:spPr bwMode="auto">
            <a:xfrm rot="147045" flipV="1">
              <a:off x="2375" y="223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89" name="Line 987"/>
            <p:cNvSpPr>
              <a:spLocks noChangeShapeType="1"/>
            </p:cNvSpPr>
            <p:nvPr/>
          </p:nvSpPr>
          <p:spPr bwMode="auto">
            <a:xfrm rot="147045">
              <a:off x="2159" y="2249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0" name="Line 988"/>
            <p:cNvSpPr>
              <a:spLocks noChangeShapeType="1"/>
            </p:cNvSpPr>
            <p:nvPr/>
          </p:nvSpPr>
          <p:spPr bwMode="auto">
            <a:xfrm rot="147045">
              <a:off x="2160" y="2244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1" name="Line 989"/>
            <p:cNvSpPr>
              <a:spLocks noChangeShapeType="1"/>
            </p:cNvSpPr>
            <p:nvPr/>
          </p:nvSpPr>
          <p:spPr bwMode="auto">
            <a:xfrm rot="147045">
              <a:off x="2160" y="2240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2" name="Line 990"/>
            <p:cNvSpPr>
              <a:spLocks noChangeShapeType="1"/>
            </p:cNvSpPr>
            <p:nvPr/>
          </p:nvSpPr>
          <p:spPr bwMode="auto">
            <a:xfrm rot="147045">
              <a:off x="2155" y="223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3" name="Line 991"/>
            <p:cNvSpPr>
              <a:spLocks noChangeShapeType="1"/>
            </p:cNvSpPr>
            <p:nvPr/>
          </p:nvSpPr>
          <p:spPr bwMode="auto">
            <a:xfrm rot="147045">
              <a:off x="2313" y="225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4" name="Line 992"/>
            <p:cNvSpPr>
              <a:spLocks noChangeShapeType="1"/>
            </p:cNvSpPr>
            <p:nvPr/>
          </p:nvSpPr>
          <p:spPr bwMode="auto">
            <a:xfrm rot="147045">
              <a:off x="2314" y="225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5" name="Line 993"/>
            <p:cNvSpPr>
              <a:spLocks noChangeShapeType="1"/>
            </p:cNvSpPr>
            <p:nvPr/>
          </p:nvSpPr>
          <p:spPr bwMode="auto">
            <a:xfrm rot="147045">
              <a:off x="2314" y="224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6" name="Line 994"/>
            <p:cNvSpPr>
              <a:spLocks noChangeShapeType="1"/>
            </p:cNvSpPr>
            <p:nvPr/>
          </p:nvSpPr>
          <p:spPr bwMode="auto">
            <a:xfrm rot="147045">
              <a:off x="2314" y="224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9697" name="Rectangle 995"/>
            <p:cNvSpPr>
              <a:spLocks noChangeArrowheads="1"/>
            </p:cNvSpPr>
            <p:nvPr/>
          </p:nvSpPr>
          <p:spPr bwMode="auto">
            <a:xfrm rot="147045">
              <a:off x="1396" y="2893"/>
              <a:ext cx="1349" cy="52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9698" name="Line 996"/>
            <p:cNvSpPr>
              <a:spLocks noChangeShapeType="1"/>
            </p:cNvSpPr>
            <p:nvPr/>
          </p:nvSpPr>
          <p:spPr bwMode="auto">
            <a:xfrm>
              <a:off x="684" y="3979"/>
              <a:ext cx="157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699" name="Line 997"/>
            <p:cNvSpPr>
              <a:spLocks noChangeShapeType="1"/>
            </p:cNvSpPr>
            <p:nvPr/>
          </p:nvSpPr>
          <p:spPr bwMode="auto">
            <a:xfrm flipH="1" flipV="1">
              <a:off x="692" y="2355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0" name="Line 998"/>
            <p:cNvSpPr>
              <a:spLocks noChangeShapeType="1"/>
            </p:cNvSpPr>
            <p:nvPr/>
          </p:nvSpPr>
          <p:spPr bwMode="auto">
            <a:xfrm flipH="1" flipV="1">
              <a:off x="676" y="2616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1" name="Line 999"/>
            <p:cNvSpPr>
              <a:spLocks noChangeShapeType="1"/>
            </p:cNvSpPr>
            <p:nvPr/>
          </p:nvSpPr>
          <p:spPr bwMode="auto">
            <a:xfrm flipH="1" flipV="1">
              <a:off x="691" y="2913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2" name="Line 1000"/>
            <p:cNvSpPr>
              <a:spLocks noChangeShapeType="1"/>
            </p:cNvSpPr>
            <p:nvPr/>
          </p:nvSpPr>
          <p:spPr bwMode="auto">
            <a:xfrm flipH="1" flipV="1">
              <a:off x="701" y="3174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3" name="Line 1001"/>
            <p:cNvSpPr>
              <a:spLocks noChangeShapeType="1"/>
            </p:cNvSpPr>
            <p:nvPr/>
          </p:nvSpPr>
          <p:spPr bwMode="auto">
            <a:xfrm flipV="1">
              <a:off x="1395" y="1219"/>
              <a:ext cx="0" cy="277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4" name="Line 1002"/>
            <p:cNvSpPr>
              <a:spLocks noChangeShapeType="1"/>
            </p:cNvSpPr>
            <p:nvPr/>
          </p:nvSpPr>
          <p:spPr bwMode="auto">
            <a:xfrm flipV="1">
              <a:off x="1515" y="1226"/>
              <a:ext cx="37" cy="471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5" name="Freeform 1003"/>
            <p:cNvSpPr>
              <a:spLocks/>
            </p:cNvSpPr>
            <p:nvPr/>
          </p:nvSpPr>
          <p:spPr bwMode="auto">
            <a:xfrm>
              <a:off x="1208" y="1283"/>
              <a:ext cx="516" cy="168"/>
            </a:xfrm>
            <a:custGeom>
              <a:avLst/>
              <a:gdLst>
                <a:gd name="T0" fmla="*/ 0 w 516"/>
                <a:gd name="T1" fmla="*/ 130 h 168"/>
                <a:gd name="T2" fmla="*/ 90 w 516"/>
                <a:gd name="T3" fmla="*/ 33 h 168"/>
                <a:gd name="T4" fmla="*/ 270 w 516"/>
                <a:gd name="T5" fmla="*/ 10 h 168"/>
                <a:gd name="T6" fmla="*/ 464 w 516"/>
                <a:gd name="T7" fmla="*/ 93 h 168"/>
                <a:gd name="T8" fmla="*/ 516 w 516"/>
                <a:gd name="T9" fmla="*/ 168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6"/>
                <a:gd name="T16" fmla="*/ 0 h 168"/>
                <a:gd name="T17" fmla="*/ 516 w 516"/>
                <a:gd name="T18" fmla="*/ 168 h 1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6" h="168">
                  <a:moveTo>
                    <a:pt x="0" y="130"/>
                  </a:moveTo>
                  <a:cubicBezTo>
                    <a:pt x="22" y="91"/>
                    <a:pt x="45" y="53"/>
                    <a:pt x="90" y="33"/>
                  </a:cubicBezTo>
                  <a:cubicBezTo>
                    <a:pt x="135" y="13"/>
                    <a:pt x="208" y="0"/>
                    <a:pt x="270" y="10"/>
                  </a:cubicBezTo>
                  <a:cubicBezTo>
                    <a:pt x="332" y="20"/>
                    <a:pt x="423" y="67"/>
                    <a:pt x="464" y="93"/>
                  </a:cubicBezTo>
                  <a:cubicBezTo>
                    <a:pt x="505" y="119"/>
                    <a:pt x="510" y="143"/>
                    <a:pt x="516" y="168"/>
                  </a:cubicBezTo>
                </a:path>
              </a:pathLst>
            </a:cu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06" name="Line 1004"/>
            <p:cNvSpPr>
              <a:spLocks noChangeShapeType="1"/>
            </p:cNvSpPr>
            <p:nvPr/>
          </p:nvSpPr>
          <p:spPr bwMode="auto">
            <a:xfrm flipV="1">
              <a:off x="1313" y="1293"/>
              <a:ext cx="60" cy="23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07" name="Line 1005"/>
            <p:cNvSpPr>
              <a:spLocks noChangeShapeType="1"/>
            </p:cNvSpPr>
            <p:nvPr/>
          </p:nvSpPr>
          <p:spPr bwMode="auto">
            <a:xfrm flipH="1" flipV="1">
              <a:off x="1552" y="1308"/>
              <a:ext cx="83" cy="38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77486" name="Text Box 1006"/>
            <p:cNvSpPr txBox="1">
              <a:spLocks noChangeArrowheads="1"/>
            </p:cNvSpPr>
            <p:nvPr/>
          </p:nvSpPr>
          <p:spPr bwMode="auto">
            <a:xfrm>
              <a:off x="1710" y="1297"/>
              <a:ext cx="315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32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q</a:t>
              </a:r>
              <a:r>
                <a:rPr lang="en-US" sz="3200" b="1" baseline="-25000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</a:t>
              </a:r>
            </a:p>
          </p:txBody>
        </p:sp>
        <p:sp>
          <p:nvSpPr>
            <p:cNvPr id="277487" name="Text Box 1007"/>
            <p:cNvSpPr txBox="1">
              <a:spLocks noChangeArrowheads="1"/>
            </p:cNvSpPr>
            <p:nvPr/>
          </p:nvSpPr>
          <p:spPr bwMode="auto">
            <a:xfrm>
              <a:off x="1826" y="1072"/>
              <a:ext cx="1730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con agujeros</a:t>
              </a:r>
            </a:p>
            <a:p>
              <a:pPr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ranura larga</a:t>
              </a:r>
            </a:p>
          </p:txBody>
        </p:sp>
        <p:sp>
          <p:nvSpPr>
            <p:cNvPr id="29710" name="Line 1008"/>
            <p:cNvSpPr>
              <a:spLocks noChangeShapeType="1"/>
            </p:cNvSpPr>
            <p:nvPr/>
          </p:nvSpPr>
          <p:spPr bwMode="auto">
            <a:xfrm flipH="1">
              <a:off x="1926" y="1592"/>
              <a:ext cx="591" cy="397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11" name="Freeform 1009"/>
            <p:cNvSpPr>
              <a:spLocks noChangeAspect="1"/>
            </p:cNvSpPr>
            <p:nvPr/>
          </p:nvSpPr>
          <p:spPr bwMode="auto">
            <a:xfrm>
              <a:off x="2870" y="2576"/>
              <a:ext cx="276" cy="476"/>
            </a:xfrm>
            <a:custGeom>
              <a:avLst/>
              <a:gdLst>
                <a:gd name="T0" fmla="*/ 29 w 93"/>
                <a:gd name="T1" fmla="*/ 5 h 153"/>
                <a:gd name="T2" fmla="*/ 31 w 93"/>
                <a:gd name="T3" fmla="*/ 0 h 153"/>
                <a:gd name="T4" fmla="*/ 45 w 93"/>
                <a:gd name="T5" fmla="*/ 5 h 153"/>
                <a:gd name="T6" fmla="*/ 58 w 93"/>
                <a:gd name="T7" fmla="*/ 13 h 153"/>
                <a:gd name="T8" fmla="*/ 70 w 93"/>
                <a:gd name="T9" fmla="*/ 21 h 153"/>
                <a:gd name="T10" fmla="*/ 80 w 93"/>
                <a:gd name="T11" fmla="*/ 32 h 153"/>
                <a:gd name="T12" fmla="*/ 86 w 93"/>
                <a:gd name="T13" fmla="*/ 47 h 153"/>
                <a:gd name="T14" fmla="*/ 91 w 93"/>
                <a:gd name="T15" fmla="*/ 60 h 153"/>
                <a:gd name="T16" fmla="*/ 93 w 93"/>
                <a:gd name="T17" fmla="*/ 76 h 153"/>
                <a:gd name="T18" fmla="*/ 91 w 93"/>
                <a:gd name="T19" fmla="*/ 91 h 153"/>
                <a:gd name="T20" fmla="*/ 86 w 93"/>
                <a:gd name="T21" fmla="*/ 106 h 153"/>
                <a:gd name="T22" fmla="*/ 80 w 93"/>
                <a:gd name="T23" fmla="*/ 120 h 153"/>
                <a:gd name="T24" fmla="*/ 70 w 93"/>
                <a:gd name="T25" fmla="*/ 132 h 153"/>
                <a:gd name="T26" fmla="*/ 58 w 93"/>
                <a:gd name="T27" fmla="*/ 140 h 153"/>
                <a:gd name="T28" fmla="*/ 45 w 93"/>
                <a:gd name="T29" fmla="*/ 148 h 153"/>
                <a:gd name="T30" fmla="*/ 31 w 93"/>
                <a:gd name="T31" fmla="*/ 151 h 153"/>
                <a:gd name="T32" fmla="*/ 16 w 93"/>
                <a:gd name="T33" fmla="*/ 153 h 153"/>
                <a:gd name="T34" fmla="*/ 0 w 93"/>
                <a:gd name="T35" fmla="*/ 151 h 153"/>
                <a:gd name="T36" fmla="*/ 0 w 93"/>
                <a:gd name="T37" fmla="*/ 15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"/>
                <a:gd name="T58" fmla="*/ 0 h 153"/>
                <a:gd name="T59" fmla="*/ 93 w 93"/>
                <a:gd name="T60" fmla="*/ 153 h 1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" h="153">
                  <a:moveTo>
                    <a:pt x="29" y="5"/>
                  </a:moveTo>
                  <a:lnTo>
                    <a:pt x="31" y="0"/>
                  </a:lnTo>
                  <a:lnTo>
                    <a:pt x="45" y="5"/>
                  </a:lnTo>
                  <a:lnTo>
                    <a:pt x="58" y="13"/>
                  </a:lnTo>
                  <a:lnTo>
                    <a:pt x="70" y="21"/>
                  </a:lnTo>
                  <a:lnTo>
                    <a:pt x="80" y="32"/>
                  </a:lnTo>
                  <a:lnTo>
                    <a:pt x="86" y="47"/>
                  </a:lnTo>
                  <a:lnTo>
                    <a:pt x="91" y="60"/>
                  </a:lnTo>
                  <a:lnTo>
                    <a:pt x="93" y="76"/>
                  </a:lnTo>
                  <a:lnTo>
                    <a:pt x="91" y="91"/>
                  </a:lnTo>
                  <a:lnTo>
                    <a:pt x="86" y="106"/>
                  </a:lnTo>
                  <a:lnTo>
                    <a:pt x="80" y="120"/>
                  </a:lnTo>
                  <a:lnTo>
                    <a:pt x="70" y="132"/>
                  </a:lnTo>
                  <a:lnTo>
                    <a:pt x="58" y="140"/>
                  </a:lnTo>
                  <a:lnTo>
                    <a:pt x="45" y="148"/>
                  </a:lnTo>
                  <a:lnTo>
                    <a:pt x="31" y="151"/>
                  </a:lnTo>
                  <a:lnTo>
                    <a:pt x="16" y="153"/>
                  </a:lnTo>
                  <a:lnTo>
                    <a:pt x="0" y="151"/>
                  </a:lnTo>
                  <a:lnTo>
                    <a:pt x="0" y="150"/>
                  </a:lnTo>
                </a:path>
              </a:pathLst>
            </a:custGeom>
            <a:noFill/>
            <a:ln w="11176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490" name="Rectangle 1010"/>
            <p:cNvSpPr>
              <a:spLocks noChangeArrowheads="1"/>
            </p:cNvSpPr>
            <p:nvPr/>
          </p:nvSpPr>
          <p:spPr bwMode="auto">
            <a:xfrm>
              <a:off x="3001" y="2307"/>
              <a:ext cx="116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endParaRPr lang="en-US" sz="3200" b="1" baseline="-25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713" name="Line 1011"/>
            <p:cNvSpPr>
              <a:spLocks noChangeShapeType="1"/>
            </p:cNvSpPr>
            <p:nvPr/>
          </p:nvSpPr>
          <p:spPr bwMode="auto">
            <a:xfrm>
              <a:off x="685" y="1598"/>
              <a:ext cx="0" cy="976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14" name="Line 1012"/>
            <p:cNvSpPr>
              <a:spLocks noChangeShapeType="1"/>
            </p:cNvSpPr>
            <p:nvPr/>
          </p:nvSpPr>
          <p:spPr bwMode="auto">
            <a:xfrm flipH="1" flipV="1">
              <a:off x="680" y="2841"/>
              <a:ext cx="5" cy="1141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15" name="Line 1013"/>
            <p:cNvSpPr>
              <a:spLocks noChangeShapeType="1"/>
            </p:cNvSpPr>
            <p:nvPr/>
          </p:nvSpPr>
          <p:spPr bwMode="auto">
            <a:xfrm flipH="1" flipV="1">
              <a:off x="541" y="2750"/>
              <a:ext cx="144" cy="85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16" name="Line 1014"/>
            <p:cNvSpPr>
              <a:spLocks noChangeShapeType="1"/>
            </p:cNvSpPr>
            <p:nvPr/>
          </p:nvSpPr>
          <p:spPr bwMode="auto">
            <a:xfrm flipV="1">
              <a:off x="546" y="2627"/>
              <a:ext cx="278" cy="123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9717" name="Line 1015"/>
            <p:cNvSpPr>
              <a:spLocks noChangeShapeType="1"/>
            </p:cNvSpPr>
            <p:nvPr/>
          </p:nvSpPr>
          <p:spPr bwMode="auto">
            <a:xfrm flipH="1" flipV="1">
              <a:off x="680" y="2585"/>
              <a:ext cx="138" cy="42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675" name="Group 1045"/>
          <p:cNvGrpSpPr>
            <a:grpSpLocks/>
          </p:cNvGrpSpPr>
          <p:nvPr/>
        </p:nvGrpSpPr>
        <p:grpSpPr bwMode="auto">
          <a:xfrm>
            <a:off x="4657725" y="2543175"/>
            <a:ext cx="4343400" cy="3509963"/>
            <a:chOff x="2934" y="1602"/>
            <a:chExt cx="2736" cy="2211"/>
          </a:xfrm>
        </p:grpSpPr>
        <p:sp>
          <p:nvSpPr>
            <p:cNvPr id="28679" name="Rectangle 1016"/>
            <p:cNvSpPr>
              <a:spLocks noChangeArrowheads="1"/>
            </p:cNvSpPr>
            <p:nvPr/>
          </p:nvSpPr>
          <p:spPr bwMode="auto">
            <a:xfrm>
              <a:off x="3515" y="3659"/>
              <a:ext cx="38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>
                  <a:solidFill>
                    <a:srgbClr val="000000"/>
                  </a:solidFill>
                  <a:latin typeface="Times New Roman" pitchFamily="18" charset="0"/>
                </a:rPr>
                <a:t>            </a:t>
              </a:r>
              <a:endParaRPr lang="en-US" sz="2800" b="1">
                <a:latin typeface="Times New Roman" pitchFamily="18" charset="0"/>
              </a:endParaRPr>
            </a:p>
          </p:txBody>
        </p:sp>
        <p:sp>
          <p:nvSpPr>
            <p:cNvPr id="28680" name="Line 1017"/>
            <p:cNvSpPr>
              <a:spLocks noChangeShapeType="1"/>
            </p:cNvSpPr>
            <p:nvPr/>
          </p:nvSpPr>
          <p:spPr bwMode="auto">
            <a:xfrm>
              <a:off x="3442" y="2778"/>
              <a:ext cx="18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1" name="Line 1018"/>
            <p:cNvSpPr>
              <a:spLocks noChangeShapeType="1"/>
            </p:cNvSpPr>
            <p:nvPr/>
          </p:nvSpPr>
          <p:spPr bwMode="auto">
            <a:xfrm flipV="1">
              <a:off x="4247" y="1749"/>
              <a:ext cx="0" cy="19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2" name="Rectangle 1019"/>
            <p:cNvSpPr>
              <a:spLocks noChangeArrowheads="1"/>
            </p:cNvSpPr>
            <p:nvPr/>
          </p:nvSpPr>
          <p:spPr bwMode="auto">
            <a:xfrm>
              <a:off x="3937" y="1602"/>
              <a:ext cx="27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400" b="1">
                  <a:solidFill>
                    <a:srgbClr val="FFFF00"/>
                  </a:solidFill>
                </a:rPr>
                <a:t>M</a:t>
              </a:r>
            </a:p>
          </p:txBody>
        </p:sp>
        <p:sp>
          <p:nvSpPr>
            <p:cNvPr id="28683" name="Rectangle 1020"/>
            <p:cNvSpPr>
              <a:spLocks noChangeArrowheads="1"/>
            </p:cNvSpPr>
            <p:nvPr/>
          </p:nvSpPr>
          <p:spPr bwMode="auto">
            <a:xfrm>
              <a:off x="2934" y="2296"/>
              <a:ext cx="131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 b="1"/>
                <a:t>Descompresión</a:t>
              </a:r>
            </a:p>
          </p:txBody>
        </p:sp>
        <p:sp>
          <p:nvSpPr>
            <p:cNvPr id="28684" name="Rectangle 1021"/>
            <p:cNvSpPr>
              <a:spLocks noChangeArrowheads="1"/>
            </p:cNvSpPr>
            <p:nvPr/>
          </p:nvSpPr>
          <p:spPr bwMode="auto">
            <a:xfrm>
              <a:off x="5247" y="2649"/>
              <a:ext cx="26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400" b="1">
                  <a:solidFill>
                    <a:srgbClr val="FFFF00"/>
                  </a:solidFill>
                  <a:latin typeface="Symbol" pitchFamily="18" charset="2"/>
                </a:rPr>
                <a:t>q</a:t>
              </a:r>
              <a:r>
                <a:rPr lang="en-US" sz="2400" b="1" baseline="-25000">
                  <a:solidFill>
                    <a:srgbClr val="FFFF00"/>
                  </a:solidFill>
                </a:rPr>
                <a:t>r</a:t>
              </a:r>
            </a:p>
          </p:txBody>
        </p:sp>
        <p:sp>
          <p:nvSpPr>
            <p:cNvPr id="28685" name="Line 1022"/>
            <p:cNvSpPr>
              <a:spLocks noChangeShapeType="1"/>
            </p:cNvSpPr>
            <p:nvPr/>
          </p:nvSpPr>
          <p:spPr bwMode="auto">
            <a:xfrm flipV="1">
              <a:off x="4235" y="2237"/>
              <a:ext cx="12" cy="386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6" name="Line 1023"/>
            <p:cNvSpPr>
              <a:spLocks noChangeShapeType="1"/>
            </p:cNvSpPr>
            <p:nvPr/>
          </p:nvSpPr>
          <p:spPr bwMode="auto">
            <a:xfrm flipV="1">
              <a:off x="4250" y="2092"/>
              <a:ext cx="678" cy="159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7" name="Line 1024"/>
            <p:cNvSpPr>
              <a:spLocks noChangeShapeType="1"/>
            </p:cNvSpPr>
            <p:nvPr/>
          </p:nvSpPr>
          <p:spPr bwMode="auto">
            <a:xfrm>
              <a:off x="4964" y="2099"/>
              <a:ext cx="0" cy="388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8" name="Line 1025"/>
            <p:cNvSpPr>
              <a:spLocks noChangeShapeType="1"/>
            </p:cNvSpPr>
            <p:nvPr/>
          </p:nvSpPr>
          <p:spPr bwMode="auto">
            <a:xfrm flipH="1">
              <a:off x="4234" y="2472"/>
              <a:ext cx="725" cy="161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89" name="Oval 1026"/>
            <p:cNvSpPr>
              <a:spLocks noChangeArrowheads="1"/>
            </p:cNvSpPr>
            <p:nvPr/>
          </p:nvSpPr>
          <p:spPr bwMode="auto">
            <a:xfrm>
              <a:off x="4215" y="2390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0" name="AutoShape 1027"/>
            <p:cNvSpPr>
              <a:spLocks noChangeArrowheads="1"/>
            </p:cNvSpPr>
            <p:nvPr/>
          </p:nvSpPr>
          <p:spPr bwMode="auto">
            <a:xfrm rot="-95679">
              <a:off x="4220" y="2472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1" name="AutoShape 1028"/>
            <p:cNvSpPr>
              <a:spLocks noChangeArrowheads="1"/>
            </p:cNvSpPr>
            <p:nvPr/>
          </p:nvSpPr>
          <p:spPr bwMode="auto">
            <a:xfrm rot="4773812">
              <a:off x="4608" y="2116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2" name="Oval 1029"/>
            <p:cNvSpPr>
              <a:spLocks noChangeArrowheads="1"/>
            </p:cNvSpPr>
            <p:nvPr/>
          </p:nvSpPr>
          <p:spPr bwMode="auto">
            <a:xfrm>
              <a:off x="4214" y="2231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3" name="Oval 1030"/>
            <p:cNvSpPr>
              <a:spLocks noChangeArrowheads="1"/>
            </p:cNvSpPr>
            <p:nvPr/>
          </p:nvSpPr>
          <p:spPr bwMode="auto">
            <a:xfrm>
              <a:off x="4928" y="2056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4" name="Oval 1031"/>
            <p:cNvSpPr>
              <a:spLocks noChangeArrowheads="1"/>
            </p:cNvSpPr>
            <p:nvPr/>
          </p:nvSpPr>
          <p:spPr bwMode="auto">
            <a:xfrm>
              <a:off x="4935" y="2248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5" name="Oval 1032"/>
            <p:cNvSpPr>
              <a:spLocks noChangeArrowheads="1"/>
            </p:cNvSpPr>
            <p:nvPr/>
          </p:nvSpPr>
          <p:spPr bwMode="auto">
            <a:xfrm>
              <a:off x="4935" y="2443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6" name="Oval 1033"/>
            <p:cNvSpPr>
              <a:spLocks noChangeArrowheads="1"/>
            </p:cNvSpPr>
            <p:nvPr/>
          </p:nvSpPr>
          <p:spPr bwMode="auto">
            <a:xfrm>
              <a:off x="4218" y="2601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7" name="Line 1034"/>
            <p:cNvSpPr>
              <a:spLocks noChangeShapeType="1"/>
            </p:cNvSpPr>
            <p:nvPr/>
          </p:nvSpPr>
          <p:spPr bwMode="auto">
            <a:xfrm flipV="1">
              <a:off x="4959" y="2005"/>
              <a:ext cx="288" cy="77"/>
            </a:xfrm>
            <a:prstGeom prst="line">
              <a:avLst/>
            </a:prstGeom>
            <a:noFill/>
            <a:ln w="25400" cap="rnd">
              <a:solidFill>
                <a:srgbClr val="FF99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28698" name="Oval 1035"/>
            <p:cNvSpPr>
              <a:spLocks noChangeArrowheads="1"/>
            </p:cNvSpPr>
            <p:nvPr/>
          </p:nvSpPr>
          <p:spPr bwMode="auto">
            <a:xfrm>
              <a:off x="5218" y="1971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99" name="AutoShape 1036"/>
            <p:cNvSpPr>
              <a:spLocks noChangeArrowheads="1"/>
            </p:cNvSpPr>
            <p:nvPr/>
          </p:nvSpPr>
          <p:spPr bwMode="auto">
            <a:xfrm rot="9894752">
              <a:off x="4945" y="2138"/>
              <a:ext cx="48" cy="92"/>
            </a:xfrm>
            <a:prstGeom prst="triangle">
              <a:avLst>
                <a:gd name="adj" fmla="val 10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00" name="AutoShape 1037"/>
            <p:cNvSpPr>
              <a:spLocks noChangeArrowheads="1"/>
            </p:cNvSpPr>
            <p:nvPr/>
          </p:nvSpPr>
          <p:spPr bwMode="auto">
            <a:xfrm rot="-6690374">
              <a:off x="4654" y="2494"/>
              <a:ext cx="48" cy="92"/>
            </a:xfrm>
            <a:prstGeom prst="triangle">
              <a:avLst>
                <a:gd name="adj" fmla="val 53565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01" name="Rectangle 1038"/>
            <p:cNvSpPr>
              <a:spLocks noChangeArrowheads="1"/>
            </p:cNvSpPr>
            <p:nvPr/>
          </p:nvSpPr>
          <p:spPr bwMode="auto">
            <a:xfrm>
              <a:off x="3560" y="1933"/>
              <a:ext cx="122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 b="1"/>
                <a:t>Rot. </a:t>
              </a:r>
              <a:r>
                <a:rPr lang="es-ES" sz="2000" b="1"/>
                <a:t>Inminente</a:t>
              </a:r>
            </a:p>
          </p:txBody>
        </p:sp>
        <p:grpSp>
          <p:nvGrpSpPr>
            <p:cNvPr id="28702" name="Group 1039"/>
            <p:cNvGrpSpPr>
              <a:grpSpLocks/>
            </p:cNvGrpSpPr>
            <p:nvPr/>
          </p:nvGrpSpPr>
          <p:grpSpPr bwMode="auto">
            <a:xfrm>
              <a:off x="4257" y="2592"/>
              <a:ext cx="1413" cy="953"/>
              <a:chOff x="4257" y="2592"/>
              <a:chExt cx="1413" cy="953"/>
            </a:xfrm>
          </p:grpSpPr>
          <p:sp>
            <p:nvSpPr>
              <p:cNvPr id="277520" name="Text Box 1040"/>
              <p:cNvSpPr txBox="1">
                <a:spLocks noChangeArrowheads="1"/>
              </p:cNvSpPr>
              <p:nvPr/>
            </p:nvSpPr>
            <p:spPr bwMode="auto">
              <a:xfrm>
                <a:off x="4257" y="3103"/>
                <a:ext cx="1413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0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Región de cierre </a:t>
                </a:r>
              </a:p>
              <a:p>
                <a:pPr eaLnBrk="0" hangingPunct="0">
                  <a:defRPr/>
                </a:pPr>
                <a:r>
                  <a:rPr lang="es-ES" sz="20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de abertura</a:t>
                </a:r>
              </a:p>
            </p:txBody>
          </p:sp>
          <p:sp>
            <p:nvSpPr>
              <p:cNvPr id="28704" name="Line 1041"/>
              <p:cNvSpPr>
                <a:spLocks noChangeShapeType="1"/>
              </p:cNvSpPr>
              <p:nvPr/>
            </p:nvSpPr>
            <p:spPr bwMode="auto">
              <a:xfrm flipV="1">
                <a:off x="4632" y="2592"/>
                <a:ext cx="16" cy="46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sp>
        <p:nvSpPr>
          <p:cNvPr id="28676" name="Freeform 1042"/>
          <p:cNvSpPr>
            <a:spLocks noChangeAspect="1"/>
          </p:cNvSpPr>
          <p:nvPr/>
        </p:nvSpPr>
        <p:spPr bwMode="auto">
          <a:xfrm>
            <a:off x="4556125" y="4089400"/>
            <a:ext cx="438150" cy="755650"/>
          </a:xfrm>
          <a:custGeom>
            <a:avLst/>
            <a:gdLst>
              <a:gd name="T0" fmla="*/ 29 w 93"/>
              <a:gd name="T1" fmla="*/ 5 h 153"/>
              <a:gd name="T2" fmla="*/ 31 w 93"/>
              <a:gd name="T3" fmla="*/ 0 h 153"/>
              <a:gd name="T4" fmla="*/ 45 w 93"/>
              <a:gd name="T5" fmla="*/ 5 h 153"/>
              <a:gd name="T6" fmla="*/ 58 w 93"/>
              <a:gd name="T7" fmla="*/ 13 h 153"/>
              <a:gd name="T8" fmla="*/ 70 w 93"/>
              <a:gd name="T9" fmla="*/ 21 h 153"/>
              <a:gd name="T10" fmla="*/ 80 w 93"/>
              <a:gd name="T11" fmla="*/ 32 h 153"/>
              <a:gd name="T12" fmla="*/ 86 w 93"/>
              <a:gd name="T13" fmla="*/ 47 h 153"/>
              <a:gd name="T14" fmla="*/ 91 w 93"/>
              <a:gd name="T15" fmla="*/ 60 h 153"/>
              <a:gd name="T16" fmla="*/ 93 w 93"/>
              <a:gd name="T17" fmla="*/ 76 h 153"/>
              <a:gd name="T18" fmla="*/ 91 w 93"/>
              <a:gd name="T19" fmla="*/ 91 h 153"/>
              <a:gd name="T20" fmla="*/ 86 w 93"/>
              <a:gd name="T21" fmla="*/ 106 h 153"/>
              <a:gd name="T22" fmla="*/ 80 w 93"/>
              <a:gd name="T23" fmla="*/ 120 h 153"/>
              <a:gd name="T24" fmla="*/ 70 w 93"/>
              <a:gd name="T25" fmla="*/ 132 h 153"/>
              <a:gd name="T26" fmla="*/ 58 w 93"/>
              <a:gd name="T27" fmla="*/ 140 h 153"/>
              <a:gd name="T28" fmla="*/ 45 w 93"/>
              <a:gd name="T29" fmla="*/ 148 h 153"/>
              <a:gd name="T30" fmla="*/ 31 w 93"/>
              <a:gd name="T31" fmla="*/ 151 h 153"/>
              <a:gd name="T32" fmla="*/ 16 w 93"/>
              <a:gd name="T33" fmla="*/ 153 h 153"/>
              <a:gd name="T34" fmla="*/ 0 w 93"/>
              <a:gd name="T35" fmla="*/ 151 h 153"/>
              <a:gd name="T36" fmla="*/ 0 w 93"/>
              <a:gd name="T37" fmla="*/ 150 h 1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3"/>
              <a:gd name="T58" fmla="*/ 0 h 153"/>
              <a:gd name="T59" fmla="*/ 93 w 93"/>
              <a:gd name="T60" fmla="*/ 153 h 15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3" h="153">
                <a:moveTo>
                  <a:pt x="29" y="5"/>
                </a:moveTo>
                <a:lnTo>
                  <a:pt x="31" y="0"/>
                </a:lnTo>
                <a:lnTo>
                  <a:pt x="45" y="5"/>
                </a:lnTo>
                <a:lnTo>
                  <a:pt x="58" y="13"/>
                </a:lnTo>
                <a:lnTo>
                  <a:pt x="70" y="21"/>
                </a:lnTo>
                <a:lnTo>
                  <a:pt x="80" y="32"/>
                </a:lnTo>
                <a:lnTo>
                  <a:pt x="86" y="47"/>
                </a:lnTo>
                <a:lnTo>
                  <a:pt x="91" y="60"/>
                </a:lnTo>
                <a:lnTo>
                  <a:pt x="93" y="76"/>
                </a:lnTo>
                <a:lnTo>
                  <a:pt x="91" y="91"/>
                </a:lnTo>
                <a:lnTo>
                  <a:pt x="86" y="106"/>
                </a:lnTo>
                <a:lnTo>
                  <a:pt x="80" y="120"/>
                </a:lnTo>
                <a:lnTo>
                  <a:pt x="70" y="132"/>
                </a:lnTo>
                <a:lnTo>
                  <a:pt x="58" y="140"/>
                </a:lnTo>
                <a:lnTo>
                  <a:pt x="45" y="148"/>
                </a:lnTo>
                <a:lnTo>
                  <a:pt x="31" y="151"/>
                </a:lnTo>
                <a:lnTo>
                  <a:pt x="16" y="153"/>
                </a:lnTo>
                <a:lnTo>
                  <a:pt x="0" y="151"/>
                </a:lnTo>
                <a:lnTo>
                  <a:pt x="0" y="150"/>
                </a:ln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_tradnl"/>
          </a:p>
        </p:txBody>
      </p:sp>
      <p:sp>
        <p:nvSpPr>
          <p:cNvPr id="277523" name="Rectangle 1043"/>
          <p:cNvSpPr>
            <a:spLocks noChangeArrowheads="1"/>
          </p:cNvSpPr>
          <p:nvPr/>
        </p:nvSpPr>
        <p:spPr bwMode="auto">
          <a:xfrm>
            <a:off x="4356100" y="4868863"/>
            <a:ext cx="485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800" b="1">
                <a:solidFill>
                  <a:srgbClr val="FFFF27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endParaRPr lang="en-US" sz="1800" b="1" baseline="-25000">
              <a:solidFill>
                <a:srgbClr val="FFFF27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77524" name="Rectangle 1044"/>
          <p:cNvSpPr>
            <a:spLocks noRot="1" noChangeArrowheads="1"/>
          </p:cNvSpPr>
          <p:nvPr/>
        </p:nvSpPr>
        <p:spPr bwMode="auto">
          <a:xfrm>
            <a:off x="0" y="188913"/>
            <a:ext cx="9144000" cy="151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Postensada con </a:t>
            </a: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Elementos de Fricción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(CPEF)</a:t>
            </a:r>
            <a:b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Comportamiento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858838" y="1701800"/>
            <a:ext cx="4786312" cy="4700588"/>
            <a:chOff x="541" y="1072"/>
            <a:chExt cx="3015" cy="2961"/>
          </a:xfrm>
        </p:grpSpPr>
        <p:sp>
          <p:nvSpPr>
            <p:cNvPr id="30774" name="Line 3"/>
            <p:cNvSpPr>
              <a:spLocks noChangeShapeType="1"/>
            </p:cNvSpPr>
            <p:nvPr/>
          </p:nvSpPr>
          <p:spPr bwMode="auto">
            <a:xfrm flipH="1">
              <a:off x="1475" y="2106"/>
              <a:ext cx="17" cy="29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775" name="Line 4"/>
            <p:cNvSpPr>
              <a:spLocks noChangeShapeType="1"/>
            </p:cNvSpPr>
            <p:nvPr/>
          </p:nvSpPr>
          <p:spPr bwMode="auto">
            <a:xfrm flipV="1">
              <a:off x="1435" y="3125"/>
              <a:ext cx="20" cy="299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776" name="Line 5"/>
            <p:cNvSpPr>
              <a:spLocks noChangeShapeType="1"/>
            </p:cNvSpPr>
            <p:nvPr/>
          </p:nvSpPr>
          <p:spPr bwMode="auto">
            <a:xfrm flipV="1">
              <a:off x="1464" y="3523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77" name="Rectangle 6"/>
            <p:cNvSpPr>
              <a:spLocks noChangeArrowheads="1"/>
            </p:cNvSpPr>
            <p:nvPr/>
          </p:nvSpPr>
          <p:spPr bwMode="auto">
            <a:xfrm flipV="1">
              <a:off x="1508" y="3689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78" name="Rectangle 7"/>
            <p:cNvSpPr>
              <a:spLocks noChangeArrowheads="1"/>
            </p:cNvSpPr>
            <p:nvPr/>
          </p:nvSpPr>
          <p:spPr bwMode="auto">
            <a:xfrm flipV="1">
              <a:off x="1508" y="3743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79" name="Rectangle 8"/>
            <p:cNvSpPr>
              <a:spLocks noChangeArrowheads="1"/>
            </p:cNvSpPr>
            <p:nvPr/>
          </p:nvSpPr>
          <p:spPr bwMode="auto">
            <a:xfrm flipV="1">
              <a:off x="1279" y="3669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0" name="Rectangle 9"/>
            <p:cNvSpPr>
              <a:spLocks noChangeArrowheads="1"/>
            </p:cNvSpPr>
            <p:nvPr/>
          </p:nvSpPr>
          <p:spPr bwMode="auto">
            <a:xfrm flipV="1">
              <a:off x="1508" y="3676"/>
              <a:ext cx="0" cy="8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1" name="Rectangle 10"/>
            <p:cNvSpPr>
              <a:spLocks noChangeArrowheads="1"/>
            </p:cNvSpPr>
            <p:nvPr/>
          </p:nvSpPr>
          <p:spPr bwMode="auto">
            <a:xfrm flipV="1">
              <a:off x="1232" y="3684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2" name="Rectangle 11"/>
            <p:cNvSpPr>
              <a:spLocks noChangeArrowheads="1"/>
            </p:cNvSpPr>
            <p:nvPr/>
          </p:nvSpPr>
          <p:spPr bwMode="auto">
            <a:xfrm flipV="1">
              <a:off x="1279" y="3669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3" name="Rectangle 12"/>
            <p:cNvSpPr>
              <a:spLocks noChangeArrowheads="1"/>
            </p:cNvSpPr>
            <p:nvPr/>
          </p:nvSpPr>
          <p:spPr bwMode="auto">
            <a:xfrm flipV="1">
              <a:off x="1461" y="3676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4" name="Rectangle 13"/>
            <p:cNvSpPr>
              <a:spLocks noChangeArrowheads="1"/>
            </p:cNvSpPr>
            <p:nvPr/>
          </p:nvSpPr>
          <p:spPr bwMode="auto">
            <a:xfrm flipV="1">
              <a:off x="1232" y="3684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5" name="Rectangle 14"/>
            <p:cNvSpPr>
              <a:spLocks noChangeArrowheads="1"/>
            </p:cNvSpPr>
            <p:nvPr/>
          </p:nvSpPr>
          <p:spPr bwMode="auto">
            <a:xfrm flipV="1">
              <a:off x="1461" y="3715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6" name="Rectangle 15"/>
            <p:cNvSpPr>
              <a:spLocks noChangeArrowheads="1"/>
            </p:cNvSpPr>
            <p:nvPr/>
          </p:nvSpPr>
          <p:spPr bwMode="auto">
            <a:xfrm flipV="1">
              <a:off x="1232" y="3720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7" name="Rectangle 16"/>
            <p:cNvSpPr>
              <a:spLocks noChangeArrowheads="1"/>
            </p:cNvSpPr>
            <p:nvPr/>
          </p:nvSpPr>
          <p:spPr bwMode="auto">
            <a:xfrm flipV="1">
              <a:off x="1461" y="3755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8" name="Rectangle 17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89" name="Rectangle 18"/>
            <p:cNvSpPr>
              <a:spLocks noChangeArrowheads="1"/>
            </p:cNvSpPr>
            <p:nvPr/>
          </p:nvSpPr>
          <p:spPr bwMode="auto">
            <a:xfrm flipV="1">
              <a:off x="1232" y="3759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90" name="Rectangle 19"/>
            <p:cNvSpPr>
              <a:spLocks noChangeArrowheads="1"/>
            </p:cNvSpPr>
            <p:nvPr/>
          </p:nvSpPr>
          <p:spPr bwMode="auto">
            <a:xfrm flipV="1">
              <a:off x="1279" y="37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791" name="Line 20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2" name="Line 21"/>
            <p:cNvSpPr>
              <a:spLocks noChangeShapeType="1"/>
            </p:cNvSpPr>
            <p:nvPr/>
          </p:nvSpPr>
          <p:spPr bwMode="auto">
            <a:xfrm flipH="1" flipV="1">
              <a:off x="1507" y="3687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3" name="Line 22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4" name="Line 23"/>
            <p:cNvSpPr>
              <a:spLocks noChangeShapeType="1"/>
            </p:cNvSpPr>
            <p:nvPr/>
          </p:nvSpPr>
          <p:spPr bwMode="auto">
            <a:xfrm flipH="1" flipV="1">
              <a:off x="1507" y="374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5" name="Line 24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6" name="Line 25"/>
            <p:cNvSpPr>
              <a:spLocks noChangeShapeType="1"/>
            </p:cNvSpPr>
            <p:nvPr/>
          </p:nvSpPr>
          <p:spPr bwMode="auto">
            <a:xfrm>
              <a:off x="1279" y="3669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7" name="Line 26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8" name="Line 27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99" name="Line 28"/>
            <p:cNvSpPr>
              <a:spLocks noChangeShapeType="1"/>
            </p:cNvSpPr>
            <p:nvPr/>
          </p:nvSpPr>
          <p:spPr bwMode="auto">
            <a:xfrm>
              <a:off x="1507" y="3678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0" name="Line 29"/>
            <p:cNvSpPr>
              <a:spLocks noChangeShapeType="1"/>
            </p:cNvSpPr>
            <p:nvPr/>
          </p:nvSpPr>
          <p:spPr bwMode="auto">
            <a:xfrm>
              <a:off x="1232" y="36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1" name="Line 30"/>
            <p:cNvSpPr>
              <a:spLocks noChangeShapeType="1"/>
            </p:cNvSpPr>
            <p:nvPr/>
          </p:nvSpPr>
          <p:spPr bwMode="auto">
            <a:xfrm flipH="1" flipV="1">
              <a:off x="1279" y="3670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2" name="Line 31"/>
            <p:cNvSpPr>
              <a:spLocks noChangeShapeType="1"/>
            </p:cNvSpPr>
            <p:nvPr/>
          </p:nvSpPr>
          <p:spPr bwMode="auto">
            <a:xfrm flipH="1" flipV="1">
              <a:off x="1279" y="366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3" name="Line 32"/>
            <p:cNvSpPr>
              <a:spLocks noChangeShapeType="1"/>
            </p:cNvSpPr>
            <p:nvPr/>
          </p:nvSpPr>
          <p:spPr bwMode="auto">
            <a:xfrm flipV="1">
              <a:off x="1279" y="3669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4" name="Line 33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5" name="Line 34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6" name="Line 35"/>
            <p:cNvSpPr>
              <a:spLocks noChangeShapeType="1"/>
            </p:cNvSpPr>
            <p:nvPr/>
          </p:nvSpPr>
          <p:spPr bwMode="auto">
            <a:xfrm flipH="1" flipV="1">
              <a:off x="1461" y="367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7" name="Line 36"/>
            <p:cNvSpPr>
              <a:spLocks noChangeShapeType="1"/>
            </p:cNvSpPr>
            <p:nvPr/>
          </p:nvSpPr>
          <p:spPr bwMode="auto">
            <a:xfrm flipV="1">
              <a:off x="1232" y="368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8" name="Line 37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09" name="Line 38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0" name="Line 39"/>
            <p:cNvSpPr>
              <a:spLocks noChangeShapeType="1"/>
            </p:cNvSpPr>
            <p:nvPr/>
          </p:nvSpPr>
          <p:spPr bwMode="auto">
            <a:xfrm flipH="1" flipV="1">
              <a:off x="1461" y="3715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1" name="Line 40"/>
            <p:cNvSpPr>
              <a:spLocks noChangeShapeType="1"/>
            </p:cNvSpPr>
            <p:nvPr/>
          </p:nvSpPr>
          <p:spPr bwMode="auto">
            <a:xfrm flipV="1">
              <a:off x="1232" y="3720"/>
              <a:ext cx="47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2" name="Line 41"/>
            <p:cNvSpPr>
              <a:spLocks noChangeShapeType="1"/>
            </p:cNvSpPr>
            <p:nvPr/>
          </p:nvSpPr>
          <p:spPr bwMode="auto">
            <a:xfrm>
              <a:off x="1507" y="3755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3" name="Line 42"/>
            <p:cNvSpPr>
              <a:spLocks noChangeShapeType="1"/>
            </p:cNvSpPr>
            <p:nvPr/>
          </p:nvSpPr>
          <p:spPr bwMode="auto">
            <a:xfrm>
              <a:off x="1232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4" name="Line 43"/>
            <p:cNvSpPr>
              <a:spLocks noChangeShapeType="1"/>
            </p:cNvSpPr>
            <p:nvPr/>
          </p:nvSpPr>
          <p:spPr bwMode="auto">
            <a:xfrm>
              <a:off x="1279" y="3759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5" name="Line 44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6" name="Line 45"/>
            <p:cNvSpPr>
              <a:spLocks noChangeShapeType="1"/>
            </p:cNvSpPr>
            <p:nvPr/>
          </p:nvSpPr>
          <p:spPr bwMode="auto">
            <a:xfrm flipV="1">
              <a:off x="1279" y="37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7" name="Line 46"/>
            <p:cNvSpPr>
              <a:spLocks noChangeShapeType="1"/>
            </p:cNvSpPr>
            <p:nvPr/>
          </p:nvSpPr>
          <p:spPr bwMode="auto">
            <a:xfrm flipV="1">
              <a:off x="1512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8" name="Line 47"/>
            <p:cNvSpPr>
              <a:spLocks noChangeShapeType="1"/>
            </p:cNvSpPr>
            <p:nvPr/>
          </p:nvSpPr>
          <p:spPr bwMode="auto">
            <a:xfrm flipV="1">
              <a:off x="1520" y="368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19" name="Line 48"/>
            <p:cNvSpPr>
              <a:spLocks noChangeShapeType="1"/>
            </p:cNvSpPr>
            <p:nvPr/>
          </p:nvSpPr>
          <p:spPr bwMode="auto">
            <a:xfrm flipV="1">
              <a:off x="1526" y="3689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20" name="Line 49"/>
            <p:cNvSpPr>
              <a:spLocks noChangeShapeType="1"/>
            </p:cNvSpPr>
            <p:nvPr/>
          </p:nvSpPr>
          <p:spPr bwMode="auto">
            <a:xfrm flipV="1">
              <a:off x="1531" y="3689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21" name="Rectangle 50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2" name="Rectangle 51"/>
            <p:cNvSpPr>
              <a:spLocks noChangeArrowheads="1"/>
            </p:cNvSpPr>
            <p:nvPr/>
          </p:nvSpPr>
          <p:spPr bwMode="auto">
            <a:xfrm flipV="1">
              <a:off x="1428" y="3648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3" name="Line 52"/>
            <p:cNvSpPr>
              <a:spLocks noChangeShapeType="1"/>
            </p:cNvSpPr>
            <p:nvPr/>
          </p:nvSpPr>
          <p:spPr bwMode="auto">
            <a:xfrm>
              <a:off x="1425" y="3529"/>
              <a:ext cx="538" cy="15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24" name="Line 53"/>
            <p:cNvSpPr>
              <a:spLocks noChangeShapeType="1"/>
            </p:cNvSpPr>
            <p:nvPr/>
          </p:nvSpPr>
          <p:spPr bwMode="auto">
            <a:xfrm flipH="1">
              <a:off x="1405" y="3205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25" name="Rectangle 54"/>
            <p:cNvSpPr>
              <a:spLocks noChangeArrowheads="1"/>
            </p:cNvSpPr>
            <p:nvPr/>
          </p:nvSpPr>
          <p:spPr bwMode="auto">
            <a:xfrm flipV="1">
              <a:off x="1509" y="3280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6" name="Rectangle 55"/>
            <p:cNvSpPr>
              <a:spLocks noChangeArrowheads="1"/>
            </p:cNvSpPr>
            <p:nvPr/>
          </p:nvSpPr>
          <p:spPr bwMode="auto">
            <a:xfrm flipV="1">
              <a:off x="1509" y="3334"/>
              <a:ext cx="3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7" name="Rectangle 56"/>
            <p:cNvSpPr>
              <a:spLocks noChangeArrowheads="1"/>
            </p:cNvSpPr>
            <p:nvPr/>
          </p:nvSpPr>
          <p:spPr bwMode="auto">
            <a:xfrm flipV="1">
              <a:off x="1295" y="3260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8" name="Rectangle 57"/>
            <p:cNvSpPr>
              <a:spLocks noChangeArrowheads="1"/>
            </p:cNvSpPr>
            <p:nvPr/>
          </p:nvSpPr>
          <p:spPr bwMode="auto">
            <a:xfrm flipV="1">
              <a:off x="1509" y="3268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29" name="Rectangle 58"/>
            <p:cNvSpPr>
              <a:spLocks noChangeArrowheads="1"/>
            </p:cNvSpPr>
            <p:nvPr/>
          </p:nvSpPr>
          <p:spPr bwMode="auto">
            <a:xfrm flipV="1">
              <a:off x="1248" y="3275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0" name="Rectangle 59"/>
            <p:cNvSpPr>
              <a:spLocks noChangeArrowheads="1"/>
            </p:cNvSpPr>
            <p:nvPr/>
          </p:nvSpPr>
          <p:spPr bwMode="auto">
            <a:xfrm flipV="1">
              <a:off x="1295" y="326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1" name="Rectangle 60"/>
            <p:cNvSpPr>
              <a:spLocks noChangeArrowheads="1"/>
            </p:cNvSpPr>
            <p:nvPr/>
          </p:nvSpPr>
          <p:spPr bwMode="auto">
            <a:xfrm flipV="1">
              <a:off x="1462" y="32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2" name="Rectangle 61"/>
            <p:cNvSpPr>
              <a:spLocks noChangeArrowheads="1"/>
            </p:cNvSpPr>
            <p:nvPr/>
          </p:nvSpPr>
          <p:spPr bwMode="auto">
            <a:xfrm flipV="1">
              <a:off x="1248" y="3275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3" name="Rectangle 62"/>
            <p:cNvSpPr>
              <a:spLocks noChangeArrowheads="1"/>
            </p:cNvSpPr>
            <p:nvPr/>
          </p:nvSpPr>
          <p:spPr bwMode="auto">
            <a:xfrm flipV="1">
              <a:off x="1462" y="330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4" name="Rectangle 63"/>
            <p:cNvSpPr>
              <a:spLocks noChangeArrowheads="1"/>
            </p:cNvSpPr>
            <p:nvPr/>
          </p:nvSpPr>
          <p:spPr bwMode="auto">
            <a:xfrm flipV="1">
              <a:off x="1248" y="331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5" name="Rectangle 64"/>
            <p:cNvSpPr>
              <a:spLocks noChangeArrowheads="1"/>
            </p:cNvSpPr>
            <p:nvPr/>
          </p:nvSpPr>
          <p:spPr bwMode="auto">
            <a:xfrm flipV="1">
              <a:off x="1462" y="3346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6" name="Rectangle 65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7" name="Rectangle 66"/>
            <p:cNvSpPr>
              <a:spLocks noChangeArrowheads="1"/>
            </p:cNvSpPr>
            <p:nvPr/>
          </p:nvSpPr>
          <p:spPr bwMode="auto">
            <a:xfrm flipV="1">
              <a:off x="1248" y="3350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8" name="Rectangle 67"/>
            <p:cNvSpPr>
              <a:spLocks noChangeArrowheads="1"/>
            </p:cNvSpPr>
            <p:nvPr/>
          </p:nvSpPr>
          <p:spPr bwMode="auto">
            <a:xfrm flipV="1">
              <a:off x="1295" y="33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39" name="Line 68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0" name="Line 69"/>
            <p:cNvSpPr>
              <a:spLocks noChangeShapeType="1"/>
            </p:cNvSpPr>
            <p:nvPr/>
          </p:nvSpPr>
          <p:spPr bwMode="auto">
            <a:xfrm flipH="1" flipV="1">
              <a:off x="1508" y="3278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1" name="Line 70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2" name="Line 71"/>
            <p:cNvSpPr>
              <a:spLocks noChangeShapeType="1"/>
            </p:cNvSpPr>
            <p:nvPr/>
          </p:nvSpPr>
          <p:spPr bwMode="auto">
            <a:xfrm flipH="1" flipV="1">
              <a:off x="1508" y="333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3" name="Line 72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4" name="Line 73"/>
            <p:cNvSpPr>
              <a:spLocks noChangeShapeType="1"/>
            </p:cNvSpPr>
            <p:nvPr/>
          </p:nvSpPr>
          <p:spPr bwMode="auto">
            <a:xfrm>
              <a:off x="1295" y="3260"/>
              <a:ext cx="3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5" name="Line 74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6" name="Line 75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7" name="Line 76"/>
            <p:cNvSpPr>
              <a:spLocks noChangeShapeType="1"/>
            </p:cNvSpPr>
            <p:nvPr/>
          </p:nvSpPr>
          <p:spPr bwMode="auto">
            <a:xfrm>
              <a:off x="1508" y="3269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8" name="Line 77"/>
            <p:cNvSpPr>
              <a:spLocks noChangeShapeType="1"/>
            </p:cNvSpPr>
            <p:nvPr/>
          </p:nvSpPr>
          <p:spPr bwMode="auto">
            <a:xfrm>
              <a:off x="1248" y="3275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49" name="Line 78"/>
            <p:cNvSpPr>
              <a:spLocks noChangeShapeType="1"/>
            </p:cNvSpPr>
            <p:nvPr/>
          </p:nvSpPr>
          <p:spPr bwMode="auto">
            <a:xfrm flipH="1" flipV="1">
              <a:off x="1295" y="326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0" name="Line 79"/>
            <p:cNvSpPr>
              <a:spLocks noChangeShapeType="1"/>
            </p:cNvSpPr>
            <p:nvPr/>
          </p:nvSpPr>
          <p:spPr bwMode="auto">
            <a:xfrm flipH="1" flipV="1">
              <a:off x="1295" y="3257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1" name="Line 80"/>
            <p:cNvSpPr>
              <a:spLocks noChangeShapeType="1"/>
            </p:cNvSpPr>
            <p:nvPr/>
          </p:nvSpPr>
          <p:spPr bwMode="auto">
            <a:xfrm flipV="1">
              <a:off x="1295" y="3260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2" name="Line 81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3" name="Line 82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4" name="Line 83"/>
            <p:cNvSpPr>
              <a:spLocks noChangeShapeType="1"/>
            </p:cNvSpPr>
            <p:nvPr/>
          </p:nvSpPr>
          <p:spPr bwMode="auto">
            <a:xfrm flipH="1" flipV="1">
              <a:off x="1462" y="326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5" name="Line 84"/>
            <p:cNvSpPr>
              <a:spLocks noChangeShapeType="1"/>
            </p:cNvSpPr>
            <p:nvPr/>
          </p:nvSpPr>
          <p:spPr bwMode="auto">
            <a:xfrm flipV="1">
              <a:off x="1248" y="327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6" name="Line 85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7" name="Line 86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8" name="Line 87"/>
            <p:cNvSpPr>
              <a:spLocks noChangeShapeType="1"/>
            </p:cNvSpPr>
            <p:nvPr/>
          </p:nvSpPr>
          <p:spPr bwMode="auto">
            <a:xfrm flipH="1" flipV="1">
              <a:off x="1462" y="3306"/>
              <a:ext cx="4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59" name="Line 88"/>
            <p:cNvSpPr>
              <a:spLocks noChangeShapeType="1"/>
            </p:cNvSpPr>
            <p:nvPr/>
          </p:nvSpPr>
          <p:spPr bwMode="auto">
            <a:xfrm flipV="1">
              <a:off x="1248" y="331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0" name="Line 89"/>
            <p:cNvSpPr>
              <a:spLocks noChangeShapeType="1"/>
            </p:cNvSpPr>
            <p:nvPr/>
          </p:nvSpPr>
          <p:spPr bwMode="auto">
            <a:xfrm>
              <a:off x="1508" y="3346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1" name="Line 90"/>
            <p:cNvSpPr>
              <a:spLocks noChangeShapeType="1"/>
            </p:cNvSpPr>
            <p:nvPr/>
          </p:nvSpPr>
          <p:spPr bwMode="auto">
            <a:xfrm>
              <a:off x="1248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2" name="Line 91"/>
            <p:cNvSpPr>
              <a:spLocks noChangeShapeType="1"/>
            </p:cNvSpPr>
            <p:nvPr/>
          </p:nvSpPr>
          <p:spPr bwMode="auto">
            <a:xfrm>
              <a:off x="1295" y="3350"/>
              <a:ext cx="3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3" name="Line 92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4" name="Line 93"/>
            <p:cNvSpPr>
              <a:spLocks noChangeShapeType="1"/>
            </p:cNvSpPr>
            <p:nvPr/>
          </p:nvSpPr>
          <p:spPr bwMode="auto">
            <a:xfrm flipV="1">
              <a:off x="1295" y="33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5" name="Line 94"/>
            <p:cNvSpPr>
              <a:spLocks noChangeShapeType="1"/>
            </p:cNvSpPr>
            <p:nvPr/>
          </p:nvSpPr>
          <p:spPr bwMode="auto">
            <a:xfrm flipV="1">
              <a:off x="1513" y="3280"/>
              <a:ext cx="3" cy="5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6" name="Rectangle 95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67" name="Rectangle 96"/>
            <p:cNvSpPr>
              <a:spLocks noChangeArrowheads="1"/>
            </p:cNvSpPr>
            <p:nvPr/>
          </p:nvSpPr>
          <p:spPr bwMode="auto">
            <a:xfrm flipV="1">
              <a:off x="1429" y="3239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68" name="Line 97"/>
            <p:cNvSpPr>
              <a:spLocks noChangeShapeType="1"/>
            </p:cNvSpPr>
            <p:nvPr/>
          </p:nvSpPr>
          <p:spPr bwMode="auto">
            <a:xfrm flipV="1">
              <a:off x="841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69" name="Freeform 98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70" name="Freeform 99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71" name="Freeform 100"/>
            <p:cNvSpPr>
              <a:spLocks/>
            </p:cNvSpPr>
            <p:nvPr/>
          </p:nvSpPr>
          <p:spPr bwMode="auto">
            <a:xfrm>
              <a:off x="835" y="3920"/>
              <a:ext cx="73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2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2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72" name="Line 101"/>
            <p:cNvSpPr>
              <a:spLocks noChangeShapeType="1"/>
            </p:cNvSpPr>
            <p:nvPr/>
          </p:nvSpPr>
          <p:spPr bwMode="auto">
            <a:xfrm>
              <a:off x="902" y="3920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73" name="Line 102"/>
            <p:cNvSpPr>
              <a:spLocks noChangeShapeType="1"/>
            </p:cNvSpPr>
            <p:nvPr/>
          </p:nvSpPr>
          <p:spPr bwMode="auto">
            <a:xfrm>
              <a:off x="835" y="3974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74" name="Line 103"/>
            <p:cNvSpPr>
              <a:spLocks noChangeShapeType="1"/>
            </p:cNvSpPr>
            <p:nvPr/>
          </p:nvSpPr>
          <p:spPr bwMode="auto">
            <a:xfrm flipV="1">
              <a:off x="841" y="3925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75" name="Line 104"/>
            <p:cNvSpPr>
              <a:spLocks noChangeShapeType="1"/>
            </p:cNvSpPr>
            <p:nvPr/>
          </p:nvSpPr>
          <p:spPr bwMode="auto">
            <a:xfrm flipV="1">
              <a:off x="835" y="3920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76" name="Rectangle 105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77" name="Rectangle 106"/>
            <p:cNvSpPr>
              <a:spLocks noChangeArrowheads="1"/>
            </p:cNvSpPr>
            <p:nvPr/>
          </p:nvSpPr>
          <p:spPr bwMode="auto">
            <a:xfrm>
              <a:off x="902" y="3925"/>
              <a:ext cx="6" cy="104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78" name="Line 107"/>
            <p:cNvSpPr>
              <a:spLocks noChangeShapeType="1"/>
            </p:cNvSpPr>
            <p:nvPr/>
          </p:nvSpPr>
          <p:spPr bwMode="auto">
            <a:xfrm>
              <a:off x="908" y="3925"/>
              <a:ext cx="3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79" name="Line 108"/>
            <p:cNvSpPr>
              <a:spLocks noChangeShapeType="1"/>
            </p:cNvSpPr>
            <p:nvPr/>
          </p:nvSpPr>
          <p:spPr bwMode="auto">
            <a:xfrm>
              <a:off x="902" y="3925"/>
              <a:ext cx="1" cy="103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80" name="Line 109"/>
            <p:cNvSpPr>
              <a:spLocks noChangeShapeType="1"/>
            </p:cNvSpPr>
            <p:nvPr/>
          </p:nvSpPr>
          <p:spPr bwMode="auto">
            <a:xfrm flipH="1">
              <a:off x="902" y="3925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81" name="Rectangle 110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82" name="Rectangle 111"/>
            <p:cNvSpPr>
              <a:spLocks noChangeArrowheads="1"/>
            </p:cNvSpPr>
            <p:nvPr/>
          </p:nvSpPr>
          <p:spPr bwMode="auto">
            <a:xfrm>
              <a:off x="966" y="3974"/>
              <a:ext cx="448" cy="5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83" name="Freeform 112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84" name="Freeform 113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85" name="Freeform 114"/>
            <p:cNvSpPr>
              <a:spLocks/>
            </p:cNvSpPr>
            <p:nvPr/>
          </p:nvSpPr>
          <p:spPr bwMode="auto">
            <a:xfrm>
              <a:off x="902" y="3974"/>
              <a:ext cx="71" cy="59"/>
            </a:xfrm>
            <a:custGeom>
              <a:avLst/>
              <a:gdLst>
                <a:gd name="T0" fmla="*/ 0 w 28"/>
                <a:gd name="T1" fmla="*/ 23 h 25"/>
                <a:gd name="T2" fmla="*/ 25 w 28"/>
                <a:gd name="T3" fmla="*/ 0 h 25"/>
                <a:gd name="T4" fmla="*/ 28 w 28"/>
                <a:gd name="T5" fmla="*/ 2 h 25"/>
                <a:gd name="T6" fmla="*/ 3 w 28"/>
                <a:gd name="T7" fmla="*/ 25 h 25"/>
                <a:gd name="T8" fmla="*/ 0 w 28"/>
                <a:gd name="T9" fmla="*/ 2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0" y="23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5"/>
                  </a:lnTo>
                  <a:lnTo>
                    <a:pt x="0" y="23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86" name="Line 115"/>
            <p:cNvSpPr>
              <a:spLocks noChangeShapeType="1"/>
            </p:cNvSpPr>
            <p:nvPr/>
          </p:nvSpPr>
          <p:spPr bwMode="auto">
            <a:xfrm flipH="1">
              <a:off x="966" y="3979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87" name="Line 116"/>
            <p:cNvSpPr>
              <a:spLocks noChangeShapeType="1"/>
            </p:cNvSpPr>
            <p:nvPr/>
          </p:nvSpPr>
          <p:spPr bwMode="auto">
            <a:xfrm flipH="1">
              <a:off x="966" y="3974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88" name="Line 117"/>
            <p:cNvSpPr>
              <a:spLocks noChangeShapeType="1"/>
            </p:cNvSpPr>
            <p:nvPr/>
          </p:nvSpPr>
          <p:spPr bwMode="auto">
            <a:xfrm flipV="1">
              <a:off x="966" y="3974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89" name="Line 118"/>
            <p:cNvSpPr>
              <a:spLocks noChangeShapeType="1"/>
            </p:cNvSpPr>
            <p:nvPr/>
          </p:nvSpPr>
          <p:spPr bwMode="auto">
            <a:xfrm flipV="1">
              <a:off x="902" y="3974"/>
              <a:ext cx="64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90" name="Line 119"/>
            <p:cNvSpPr>
              <a:spLocks noChangeShapeType="1"/>
            </p:cNvSpPr>
            <p:nvPr/>
          </p:nvSpPr>
          <p:spPr bwMode="auto">
            <a:xfrm flipV="1">
              <a:off x="908" y="3979"/>
              <a:ext cx="65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91" name="Line 120"/>
            <p:cNvSpPr>
              <a:spLocks noChangeShapeType="1"/>
            </p:cNvSpPr>
            <p:nvPr/>
          </p:nvSpPr>
          <p:spPr bwMode="auto">
            <a:xfrm>
              <a:off x="966" y="3974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92" name="Line 121"/>
            <p:cNvSpPr>
              <a:spLocks noChangeShapeType="1"/>
            </p:cNvSpPr>
            <p:nvPr/>
          </p:nvSpPr>
          <p:spPr bwMode="auto">
            <a:xfrm flipH="1">
              <a:off x="684" y="1591"/>
              <a:ext cx="157" cy="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93" name="Line 122"/>
            <p:cNvSpPr>
              <a:spLocks noChangeShapeType="1"/>
            </p:cNvSpPr>
            <p:nvPr/>
          </p:nvSpPr>
          <p:spPr bwMode="auto">
            <a:xfrm flipV="1">
              <a:off x="841" y="1591"/>
              <a:ext cx="6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894" name="Rectangle 123"/>
            <p:cNvSpPr>
              <a:spLocks noChangeArrowheads="1"/>
            </p:cNvSpPr>
            <p:nvPr/>
          </p:nvSpPr>
          <p:spPr bwMode="auto">
            <a:xfrm>
              <a:off x="1382" y="1598"/>
              <a:ext cx="7" cy="2364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95" name="Freeform 124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96" name="Freeform 125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97" name="Freeform 126"/>
            <p:cNvSpPr>
              <a:spLocks/>
            </p:cNvSpPr>
            <p:nvPr/>
          </p:nvSpPr>
          <p:spPr bwMode="auto">
            <a:xfrm>
              <a:off x="835" y="1538"/>
              <a:ext cx="73" cy="60"/>
            </a:xfrm>
            <a:custGeom>
              <a:avLst/>
              <a:gdLst>
                <a:gd name="T0" fmla="*/ 0 w 28"/>
                <a:gd name="T1" fmla="*/ 24 h 26"/>
                <a:gd name="T2" fmla="*/ 25 w 28"/>
                <a:gd name="T3" fmla="*/ 0 h 26"/>
                <a:gd name="T4" fmla="*/ 28 w 28"/>
                <a:gd name="T5" fmla="*/ 3 h 26"/>
                <a:gd name="T6" fmla="*/ 2 w 28"/>
                <a:gd name="T7" fmla="*/ 26 h 26"/>
                <a:gd name="T8" fmla="*/ 0 w 28"/>
                <a:gd name="T9" fmla="*/ 2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24"/>
                  </a:moveTo>
                  <a:lnTo>
                    <a:pt x="25" y="0"/>
                  </a:lnTo>
                  <a:lnTo>
                    <a:pt x="28" y="3"/>
                  </a:lnTo>
                  <a:lnTo>
                    <a:pt x="2" y="26"/>
                  </a:lnTo>
                  <a:lnTo>
                    <a:pt x="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98" name="Rectangle 127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899" name="Rectangle 128"/>
            <p:cNvSpPr>
              <a:spLocks noChangeArrowheads="1"/>
            </p:cNvSpPr>
            <p:nvPr/>
          </p:nvSpPr>
          <p:spPr bwMode="auto">
            <a:xfrm>
              <a:off x="966" y="1591"/>
              <a:ext cx="448" cy="7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0" name="Freeform 129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2141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1" name="Freeform 130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2" name="Freeform 131"/>
            <p:cNvSpPr>
              <a:spLocks/>
            </p:cNvSpPr>
            <p:nvPr/>
          </p:nvSpPr>
          <p:spPr bwMode="auto">
            <a:xfrm>
              <a:off x="902" y="1593"/>
              <a:ext cx="71" cy="56"/>
            </a:xfrm>
            <a:custGeom>
              <a:avLst/>
              <a:gdLst>
                <a:gd name="T0" fmla="*/ 0 w 28"/>
                <a:gd name="T1" fmla="*/ 21 h 23"/>
                <a:gd name="T2" fmla="*/ 25 w 28"/>
                <a:gd name="T3" fmla="*/ 0 h 23"/>
                <a:gd name="T4" fmla="*/ 28 w 28"/>
                <a:gd name="T5" fmla="*/ 2 h 23"/>
                <a:gd name="T6" fmla="*/ 3 w 28"/>
                <a:gd name="T7" fmla="*/ 23 h 23"/>
                <a:gd name="T8" fmla="*/ 0 w 28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0" y="21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" y="23"/>
                  </a:lnTo>
                  <a:lnTo>
                    <a:pt x="0" y="21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3" name="Rectangle 132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4" name="Rectangle 133"/>
            <p:cNvSpPr>
              <a:spLocks noChangeArrowheads="1"/>
            </p:cNvSpPr>
            <p:nvPr/>
          </p:nvSpPr>
          <p:spPr bwMode="auto">
            <a:xfrm>
              <a:off x="902" y="1538"/>
              <a:ext cx="6" cy="111"/>
            </a:xfrm>
            <a:prstGeom prst="rect">
              <a:avLst/>
            </a:prstGeom>
            <a:noFill/>
            <a:ln w="1588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05" name="Line 134"/>
            <p:cNvSpPr>
              <a:spLocks noChangeShapeType="1"/>
            </p:cNvSpPr>
            <p:nvPr/>
          </p:nvSpPr>
          <p:spPr bwMode="auto">
            <a:xfrm flipV="1">
              <a:off x="835" y="1538"/>
              <a:ext cx="67" cy="5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06" name="Line 135"/>
            <p:cNvSpPr>
              <a:spLocks noChangeShapeType="1"/>
            </p:cNvSpPr>
            <p:nvPr/>
          </p:nvSpPr>
          <p:spPr bwMode="auto">
            <a:xfrm flipV="1">
              <a:off x="841" y="1544"/>
              <a:ext cx="67" cy="5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07" name="Line 136"/>
            <p:cNvSpPr>
              <a:spLocks noChangeShapeType="1"/>
            </p:cNvSpPr>
            <p:nvPr/>
          </p:nvSpPr>
          <p:spPr bwMode="auto">
            <a:xfrm>
              <a:off x="835" y="1593"/>
              <a:ext cx="6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08" name="Line 137"/>
            <p:cNvSpPr>
              <a:spLocks noChangeShapeType="1"/>
            </p:cNvSpPr>
            <p:nvPr/>
          </p:nvSpPr>
          <p:spPr bwMode="auto">
            <a:xfrm>
              <a:off x="902" y="1538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09" name="Line 138"/>
            <p:cNvSpPr>
              <a:spLocks noChangeShapeType="1"/>
            </p:cNvSpPr>
            <p:nvPr/>
          </p:nvSpPr>
          <p:spPr bwMode="auto">
            <a:xfrm flipH="1">
              <a:off x="966" y="1598"/>
              <a:ext cx="448" cy="4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0" name="Line 139"/>
            <p:cNvSpPr>
              <a:spLocks noChangeShapeType="1"/>
            </p:cNvSpPr>
            <p:nvPr/>
          </p:nvSpPr>
          <p:spPr bwMode="auto">
            <a:xfrm flipH="1">
              <a:off x="966" y="1591"/>
              <a:ext cx="448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1" name="Line 140"/>
            <p:cNvSpPr>
              <a:spLocks noChangeShapeType="1"/>
            </p:cNvSpPr>
            <p:nvPr/>
          </p:nvSpPr>
          <p:spPr bwMode="auto">
            <a:xfrm flipV="1">
              <a:off x="966" y="1591"/>
              <a:ext cx="1" cy="7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2" name="Line 141"/>
            <p:cNvSpPr>
              <a:spLocks noChangeShapeType="1"/>
            </p:cNvSpPr>
            <p:nvPr/>
          </p:nvSpPr>
          <p:spPr bwMode="auto">
            <a:xfrm flipV="1">
              <a:off x="902" y="1593"/>
              <a:ext cx="64" cy="50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3" name="Line 142"/>
            <p:cNvSpPr>
              <a:spLocks noChangeShapeType="1"/>
            </p:cNvSpPr>
            <p:nvPr/>
          </p:nvSpPr>
          <p:spPr bwMode="auto">
            <a:xfrm flipV="1">
              <a:off x="908" y="1598"/>
              <a:ext cx="65" cy="5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4" name="Line 143"/>
            <p:cNvSpPr>
              <a:spLocks noChangeShapeType="1"/>
            </p:cNvSpPr>
            <p:nvPr/>
          </p:nvSpPr>
          <p:spPr bwMode="auto">
            <a:xfrm>
              <a:off x="902" y="1643"/>
              <a:ext cx="6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5" name="Line 144"/>
            <p:cNvSpPr>
              <a:spLocks noChangeShapeType="1"/>
            </p:cNvSpPr>
            <p:nvPr/>
          </p:nvSpPr>
          <p:spPr bwMode="auto">
            <a:xfrm>
              <a:off x="966" y="1593"/>
              <a:ext cx="7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6" name="Line 145"/>
            <p:cNvSpPr>
              <a:spLocks noChangeShapeType="1"/>
            </p:cNvSpPr>
            <p:nvPr/>
          </p:nvSpPr>
          <p:spPr bwMode="auto">
            <a:xfrm>
              <a:off x="908" y="1538"/>
              <a:ext cx="3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7" name="Line 146"/>
            <p:cNvSpPr>
              <a:spLocks noChangeShapeType="1"/>
            </p:cNvSpPr>
            <p:nvPr/>
          </p:nvSpPr>
          <p:spPr bwMode="auto">
            <a:xfrm>
              <a:off x="902" y="1538"/>
              <a:ext cx="1" cy="11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8" name="Line 147"/>
            <p:cNvSpPr>
              <a:spLocks noChangeShapeType="1"/>
            </p:cNvSpPr>
            <p:nvPr/>
          </p:nvSpPr>
          <p:spPr bwMode="auto">
            <a:xfrm flipH="1">
              <a:off x="902" y="1538"/>
              <a:ext cx="6" cy="1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19" name="Line 148"/>
            <p:cNvSpPr>
              <a:spLocks noChangeShapeType="1"/>
            </p:cNvSpPr>
            <p:nvPr/>
          </p:nvSpPr>
          <p:spPr bwMode="auto">
            <a:xfrm flipH="1">
              <a:off x="902" y="1649"/>
              <a:ext cx="6" cy="2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0" name="Line 149"/>
            <p:cNvSpPr>
              <a:spLocks noChangeShapeType="1"/>
            </p:cNvSpPr>
            <p:nvPr/>
          </p:nvSpPr>
          <p:spPr bwMode="auto">
            <a:xfrm>
              <a:off x="1405" y="3175"/>
              <a:ext cx="9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1" name="Rectangle 150"/>
            <p:cNvSpPr>
              <a:spLocks noChangeArrowheads="1"/>
            </p:cNvSpPr>
            <p:nvPr/>
          </p:nvSpPr>
          <p:spPr bwMode="auto">
            <a:xfrm>
              <a:off x="1307" y="1598"/>
              <a:ext cx="8" cy="2381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22" name="Line 151"/>
            <p:cNvSpPr>
              <a:spLocks noChangeShapeType="1"/>
            </p:cNvSpPr>
            <p:nvPr/>
          </p:nvSpPr>
          <p:spPr bwMode="auto">
            <a:xfrm flipH="1">
              <a:off x="684" y="2159"/>
              <a:ext cx="627" cy="0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3" name="Line 152"/>
            <p:cNvSpPr>
              <a:spLocks noChangeShapeType="1"/>
            </p:cNvSpPr>
            <p:nvPr/>
          </p:nvSpPr>
          <p:spPr bwMode="auto">
            <a:xfrm flipH="1">
              <a:off x="684" y="2114"/>
              <a:ext cx="627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4" name="Line 153"/>
            <p:cNvSpPr>
              <a:spLocks noChangeShapeType="1"/>
            </p:cNvSpPr>
            <p:nvPr/>
          </p:nvSpPr>
          <p:spPr bwMode="auto">
            <a:xfrm flipH="1">
              <a:off x="691" y="3424"/>
              <a:ext cx="620" cy="3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5" name="Line 154"/>
            <p:cNvSpPr>
              <a:spLocks noChangeShapeType="1"/>
            </p:cNvSpPr>
            <p:nvPr/>
          </p:nvSpPr>
          <p:spPr bwMode="auto">
            <a:xfrm flipH="1">
              <a:off x="684" y="3381"/>
              <a:ext cx="627" cy="11"/>
            </a:xfrm>
            <a:prstGeom prst="line">
              <a:avLst/>
            </a:prstGeom>
            <a:noFill/>
            <a:ln w="6350">
              <a:solidFill>
                <a:srgbClr val="B2B4B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6" name="Line 155"/>
            <p:cNvSpPr>
              <a:spLocks noChangeShapeType="1"/>
            </p:cNvSpPr>
            <p:nvPr/>
          </p:nvSpPr>
          <p:spPr bwMode="auto">
            <a:xfrm>
              <a:off x="1461" y="2016"/>
              <a:ext cx="3" cy="6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27" name="Rectangle 156"/>
            <p:cNvSpPr>
              <a:spLocks noChangeArrowheads="1"/>
            </p:cNvSpPr>
            <p:nvPr/>
          </p:nvSpPr>
          <p:spPr bwMode="auto">
            <a:xfrm>
              <a:off x="1506" y="1856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28" name="Rectangle 157"/>
            <p:cNvSpPr>
              <a:spLocks noChangeArrowheads="1"/>
            </p:cNvSpPr>
            <p:nvPr/>
          </p:nvSpPr>
          <p:spPr bwMode="auto">
            <a:xfrm>
              <a:off x="1506" y="1802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29" name="Rectangle 158"/>
            <p:cNvSpPr>
              <a:spLocks noChangeArrowheads="1"/>
            </p:cNvSpPr>
            <p:nvPr/>
          </p:nvSpPr>
          <p:spPr bwMode="auto">
            <a:xfrm>
              <a:off x="1277" y="1767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0" name="Rectangle 159"/>
            <p:cNvSpPr>
              <a:spLocks noChangeArrowheads="1"/>
            </p:cNvSpPr>
            <p:nvPr/>
          </p:nvSpPr>
          <p:spPr bwMode="auto">
            <a:xfrm>
              <a:off x="1506" y="1782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1" name="Rectangle 160"/>
            <p:cNvSpPr>
              <a:spLocks noChangeArrowheads="1"/>
            </p:cNvSpPr>
            <p:nvPr/>
          </p:nvSpPr>
          <p:spPr bwMode="auto">
            <a:xfrm>
              <a:off x="1230" y="1777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2" name="Rectangle 161"/>
            <p:cNvSpPr>
              <a:spLocks noChangeArrowheads="1"/>
            </p:cNvSpPr>
            <p:nvPr/>
          </p:nvSpPr>
          <p:spPr bwMode="auto">
            <a:xfrm>
              <a:off x="1277" y="1871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3" name="Rectangle 162"/>
            <p:cNvSpPr>
              <a:spLocks noChangeArrowheads="1"/>
            </p:cNvSpPr>
            <p:nvPr/>
          </p:nvSpPr>
          <p:spPr bwMode="auto">
            <a:xfrm>
              <a:off x="1459" y="1868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4" name="Rectangle 163"/>
            <p:cNvSpPr>
              <a:spLocks noChangeArrowheads="1"/>
            </p:cNvSpPr>
            <p:nvPr/>
          </p:nvSpPr>
          <p:spPr bwMode="auto">
            <a:xfrm>
              <a:off x="1230" y="1861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5" name="Rectangle 164"/>
            <p:cNvSpPr>
              <a:spLocks noChangeArrowheads="1"/>
            </p:cNvSpPr>
            <p:nvPr/>
          </p:nvSpPr>
          <p:spPr bwMode="auto">
            <a:xfrm>
              <a:off x="1459" y="1827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6" name="Rectangle 165"/>
            <p:cNvSpPr>
              <a:spLocks noChangeArrowheads="1"/>
            </p:cNvSpPr>
            <p:nvPr/>
          </p:nvSpPr>
          <p:spPr bwMode="auto">
            <a:xfrm>
              <a:off x="1230" y="1822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7" name="Rectangle 166"/>
            <p:cNvSpPr>
              <a:spLocks noChangeArrowheads="1"/>
            </p:cNvSpPr>
            <p:nvPr/>
          </p:nvSpPr>
          <p:spPr bwMode="auto">
            <a:xfrm>
              <a:off x="1459" y="1782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8" name="Rectangle 167"/>
            <p:cNvSpPr>
              <a:spLocks noChangeArrowheads="1"/>
            </p:cNvSpPr>
            <p:nvPr/>
          </p:nvSpPr>
          <p:spPr bwMode="auto">
            <a:xfrm>
              <a:off x="1230" y="1778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39" name="Rectangle 168"/>
            <p:cNvSpPr>
              <a:spLocks noChangeArrowheads="1"/>
            </p:cNvSpPr>
            <p:nvPr/>
          </p:nvSpPr>
          <p:spPr bwMode="auto">
            <a:xfrm>
              <a:off x="1277" y="1767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40" name="Line 169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1" name="Line 170"/>
            <p:cNvSpPr>
              <a:spLocks noChangeShapeType="1"/>
            </p:cNvSpPr>
            <p:nvPr/>
          </p:nvSpPr>
          <p:spPr bwMode="auto">
            <a:xfrm flipH="1">
              <a:off x="1504" y="1856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2" name="Line 171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3" name="Line 172"/>
            <p:cNvSpPr>
              <a:spLocks noChangeShapeType="1"/>
            </p:cNvSpPr>
            <p:nvPr/>
          </p:nvSpPr>
          <p:spPr bwMode="auto">
            <a:xfrm flipH="1">
              <a:off x="1504" y="1802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4" name="Line 173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5" name="Line 174"/>
            <p:cNvSpPr>
              <a:spLocks noChangeShapeType="1"/>
            </p:cNvSpPr>
            <p:nvPr/>
          </p:nvSpPr>
          <p:spPr bwMode="auto">
            <a:xfrm flipV="1">
              <a:off x="1277" y="1767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6" name="Line 175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7" name="Line 176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8" name="Line 177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49" name="Line 178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0" name="Line 179"/>
            <p:cNvSpPr>
              <a:spLocks noChangeShapeType="1"/>
            </p:cNvSpPr>
            <p:nvPr/>
          </p:nvSpPr>
          <p:spPr bwMode="auto">
            <a:xfrm flipH="1">
              <a:off x="1277" y="1872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1" name="Line 180"/>
            <p:cNvSpPr>
              <a:spLocks noChangeShapeType="1"/>
            </p:cNvSpPr>
            <p:nvPr/>
          </p:nvSpPr>
          <p:spPr bwMode="auto">
            <a:xfrm flipH="1">
              <a:off x="1277" y="1876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2" name="Line 181"/>
            <p:cNvSpPr>
              <a:spLocks noChangeShapeType="1"/>
            </p:cNvSpPr>
            <p:nvPr/>
          </p:nvSpPr>
          <p:spPr bwMode="auto">
            <a:xfrm>
              <a:off x="1277" y="1872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3" name="Line 182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4" name="Line 183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5" name="Line 184"/>
            <p:cNvSpPr>
              <a:spLocks noChangeShapeType="1"/>
            </p:cNvSpPr>
            <p:nvPr/>
          </p:nvSpPr>
          <p:spPr bwMode="auto">
            <a:xfrm flipH="1">
              <a:off x="1459" y="186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6" name="Line 185"/>
            <p:cNvSpPr>
              <a:spLocks noChangeShapeType="1"/>
            </p:cNvSpPr>
            <p:nvPr/>
          </p:nvSpPr>
          <p:spPr bwMode="auto">
            <a:xfrm>
              <a:off x="1230" y="1861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7" name="Line 186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8" name="Line 187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59" name="Line 188"/>
            <p:cNvSpPr>
              <a:spLocks noChangeShapeType="1"/>
            </p:cNvSpPr>
            <p:nvPr/>
          </p:nvSpPr>
          <p:spPr bwMode="auto">
            <a:xfrm flipH="1">
              <a:off x="1459" y="1827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0" name="Line 189"/>
            <p:cNvSpPr>
              <a:spLocks noChangeShapeType="1"/>
            </p:cNvSpPr>
            <p:nvPr/>
          </p:nvSpPr>
          <p:spPr bwMode="auto">
            <a:xfrm>
              <a:off x="1230" y="1823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1" name="Line 190"/>
            <p:cNvSpPr>
              <a:spLocks noChangeShapeType="1"/>
            </p:cNvSpPr>
            <p:nvPr/>
          </p:nvSpPr>
          <p:spPr bwMode="auto">
            <a:xfrm flipV="1">
              <a:off x="1504" y="17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2" name="Line 191"/>
            <p:cNvSpPr>
              <a:spLocks noChangeShapeType="1"/>
            </p:cNvSpPr>
            <p:nvPr/>
          </p:nvSpPr>
          <p:spPr bwMode="auto">
            <a:xfrm flipV="1">
              <a:off x="1230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3" name="Line 192"/>
            <p:cNvSpPr>
              <a:spLocks noChangeShapeType="1"/>
            </p:cNvSpPr>
            <p:nvPr/>
          </p:nvSpPr>
          <p:spPr bwMode="auto">
            <a:xfrm flipV="1">
              <a:off x="1277" y="1778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4" name="Line 193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5" name="Line 194"/>
            <p:cNvSpPr>
              <a:spLocks noChangeShapeType="1"/>
            </p:cNvSpPr>
            <p:nvPr/>
          </p:nvSpPr>
          <p:spPr bwMode="auto">
            <a:xfrm>
              <a:off x="1277" y="1767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6" name="Line 195"/>
            <p:cNvSpPr>
              <a:spLocks noChangeShapeType="1"/>
            </p:cNvSpPr>
            <p:nvPr/>
          </p:nvSpPr>
          <p:spPr bwMode="auto">
            <a:xfrm>
              <a:off x="1510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7" name="Line 196"/>
            <p:cNvSpPr>
              <a:spLocks noChangeShapeType="1"/>
            </p:cNvSpPr>
            <p:nvPr/>
          </p:nvSpPr>
          <p:spPr bwMode="auto">
            <a:xfrm>
              <a:off x="1518" y="1802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8" name="Line 197"/>
            <p:cNvSpPr>
              <a:spLocks noChangeShapeType="1"/>
            </p:cNvSpPr>
            <p:nvPr/>
          </p:nvSpPr>
          <p:spPr bwMode="auto">
            <a:xfrm>
              <a:off x="1523" y="1802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69" name="Line 198"/>
            <p:cNvSpPr>
              <a:spLocks noChangeShapeType="1"/>
            </p:cNvSpPr>
            <p:nvPr/>
          </p:nvSpPr>
          <p:spPr bwMode="auto">
            <a:xfrm>
              <a:off x="1528" y="1802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70" name="Rectangle 199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1" name="Rectangle 200"/>
            <p:cNvSpPr>
              <a:spLocks noChangeArrowheads="1"/>
            </p:cNvSpPr>
            <p:nvPr/>
          </p:nvSpPr>
          <p:spPr bwMode="auto">
            <a:xfrm>
              <a:off x="1425" y="1754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2" name="Line 201"/>
            <p:cNvSpPr>
              <a:spLocks noChangeShapeType="1"/>
            </p:cNvSpPr>
            <p:nvPr/>
          </p:nvSpPr>
          <p:spPr bwMode="auto">
            <a:xfrm>
              <a:off x="1422" y="1988"/>
              <a:ext cx="544" cy="21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73" name="Line 202"/>
            <p:cNvSpPr>
              <a:spLocks noChangeShapeType="1"/>
            </p:cNvSpPr>
            <p:nvPr/>
          </p:nvSpPr>
          <p:spPr bwMode="auto">
            <a:xfrm flipH="1" flipV="1">
              <a:off x="1405" y="1736"/>
              <a:ext cx="1" cy="586"/>
            </a:xfrm>
            <a:prstGeom prst="line">
              <a:avLst/>
            </a:prstGeom>
            <a:noFill/>
            <a:ln w="57150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74" name="Rectangle 203"/>
            <p:cNvSpPr>
              <a:spLocks noChangeArrowheads="1"/>
            </p:cNvSpPr>
            <p:nvPr/>
          </p:nvSpPr>
          <p:spPr bwMode="auto">
            <a:xfrm>
              <a:off x="1522" y="2265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5" name="Rectangle 204"/>
            <p:cNvSpPr>
              <a:spLocks noChangeArrowheads="1"/>
            </p:cNvSpPr>
            <p:nvPr/>
          </p:nvSpPr>
          <p:spPr bwMode="auto">
            <a:xfrm>
              <a:off x="1522" y="2211"/>
              <a:ext cx="3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6" name="Rectangle 205"/>
            <p:cNvSpPr>
              <a:spLocks noChangeArrowheads="1"/>
            </p:cNvSpPr>
            <p:nvPr/>
          </p:nvSpPr>
          <p:spPr bwMode="auto">
            <a:xfrm>
              <a:off x="1293" y="2176"/>
              <a:ext cx="0" cy="10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7" name="Rectangle 206"/>
            <p:cNvSpPr>
              <a:spLocks noChangeArrowheads="1"/>
            </p:cNvSpPr>
            <p:nvPr/>
          </p:nvSpPr>
          <p:spPr bwMode="auto">
            <a:xfrm>
              <a:off x="1522" y="2191"/>
              <a:ext cx="0" cy="8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8" name="Rectangle 207"/>
            <p:cNvSpPr>
              <a:spLocks noChangeArrowheads="1"/>
            </p:cNvSpPr>
            <p:nvPr/>
          </p:nvSpPr>
          <p:spPr bwMode="auto">
            <a:xfrm>
              <a:off x="1246" y="2186"/>
              <a:ext cx="0" cy="8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79" name="Rectangle 208"/>
            <p:cNvSpPr>
              <a:spLocks noChangeArrowheads="1"/>
            </p:cNvSpPr>
            <p:nvPr/>
          </p:nvSpPr>
          <p:spPr bwMode="auto">
            <a:xfrm>
              <a:off x="1293" y="2280"/>
              <a:ext cx="20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0" name="Rectangle 209"/>
            <p:cNvSpPr>
              <a:spLocks noChangeArrowheads="1"/>
            </p:cNvSpPr>
            <p:nvPr/>
          </p:nvSpPr>
          <p:spPr bwMode="auto">
            <a:xfrm>
              <a:off x="1475" y="2277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1" name="Rectangle 210"/>
            <p:cNvSpPr>
              <a:spLocks noChangeArrowheads="1"/>
            </p:cNvSpPr>
            <p:nvPr/>
          </p:nvSpPr>
          <p:spPr bwMode="auto">
            <a:xfrm>
              <a:off x="1246" y="2270"/>
              <a:ext cx="47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2" name="Rectangle 211"/>
            <p:cNvSpPr>
              <a:spLocks noChangeArrowheads="1"/>
            </p:cNvSpPr>
            <p:nvPr/>
          </p:nvSpPr>
          <p:spPr bwMode="auto">
            <a:xfrm>
              <a:off x="1475" y="2236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3" name="Rectangle 212"/>
            <p:cNvSpPr>
              <a:spLocks noChangeArrowheads="1"/>
            </p:cNvSpPr>
            <p:nvPr/>
          </p:nvSpPr>
          <p:spPr bwMode="auto">
            <a:xfrm>
              <a:off x="1246" y="2231"/>
              <a:ext cx="47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4" name="Rectangle 213"/>
            <p:cNvSpPr>
              <a:spLocks noChangeArrowheads="1"/>
            </p:cNvSpPr>
            <p:nvPr/>
          </p:nvSpPr>
          <p:spPr bwMode="auto">
            <a:xfrm>
              <a:off x="1475" y="2191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5" name="Rectangle 214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6" name="Rectangle 215"/>
            <p:cNvSpPr>
              <a:spLocks noChangeArrowheads="1"/>
            </p:cNvSpPr>
            <p:nvPr/>
          </p:nvSpPr>
          <p:spPr bwMode="auto">
            <a:xfrm>
              <a:off x="1246" y="2187"/>
              <a:ext cx="47" cy="8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7" name="Rectangle 216"/>
            <p:cNvSpPr>
              <a:spLocks noChangeArrowheads="1"/>
            </p:cNvSpPr>
            <p:nvPr/>
          </p:nvSpPr>
          <p:spPr bwMode="auto">
            <a:xfrm>
              <a:off x="1293" y="2176"/>
              <a:ext cx="20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0988" name="Line 217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89" name="Line 218"/>
            <p:cNvSpPr>
              <a:spLocks noChangeShapeType="1"/>
            </p:cNvSpPr>
            <p:nvPr/>
          </p:nvSpPr>
          <p:spPr bwMode="auto">
            <a:xfrm flipH="1">
              <a:off x="1520" y="2265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0" name="Line 219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1" name="Line 220"/>
            <p:cNvSpPr>
              <a:spLocks noChangeShapeType="1"/>
            </p:cNvSpPr>
            <p:nvPr/>
          </p:nvSpPr>
          <p:spPr bwMode="auto">
            <a:xfrm flipH="1">
              <a:off x="1520" y="2211"/>
              <a:ext cx="3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2" name="Line 221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3" name="Line 222"/>
            <p:cNvSpPr>
              <a:spLocks noChangeShapeType="1"/>
            </p:cNvSpPr>
            <p:nvPr/>
          </p:nvSpPr>
          <p:spPr bwMode="auto">
            <a:xfrm flipV="1">
              <a:off x="1293" y="2176"/>
              <a:ext cx="2" cy="10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4" name="Line 223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5" name="Line 224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6" name="Line 225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7" name="Line 226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8" name="Line 227"/>
            <p:cNvSpPr>
              <a:spLocks noChangeShapeType="1"/>
            </p:cNvSpPr>
            <p:nvPr/>
          </p:nvSpPr>
          <p:spPr bwMode="auto">
            <a:xfrm flipH="1">
              <a:off x="1293" y="2281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999" name="Line 228"/>
            <p:cNvSpPr>
              <a:spLocks noChangeShapeType="1"/>
            </p:cNvSpPr>
            <p:nvPr/>
          </p:nvSpPr>
          <p:spPr bwMode="auto">
            <a:xfrm flipH="1">
              <a:off x="1293" y="2285"/>
              <a:ext cx="2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0" name="Line 229"/>
            <p:cNvSpPr>
              <a:spLocks noChangeShapeType="1"/>
            </p:cNvSpPr>
            <p:nvPr/>
          </p:nvSpPr>
          <p:spPr bwMode="auto">
            <a:xfrm>
              <a:off x="1293" y="2281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1" name="Line 230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2" name="Line 231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3" name="Line 232"/>
            <p:cNvSpPr>
              <a:spLocks noChangeShapeType="1"/>
            </p:cNvSpPr>
            <p:nvPr/>
          </p:nvSpPr>
          <p:spPr bwMode="auto">
            <a:xfrm flipH="1">
              <a:off x="1475" y="227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4" name="Line 233"/>
            <p:cNvSpPr>
              <a:spLocks noChangeShapeType="1"/>
            </p:cNvSpPr>
            <p:nvPr/>
          </p:nvSpPr>
          <p:spPr bwMode="auto">
            <a:xfrm>
              <a:off x="1246" y="2270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5" name="Line 234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6" name="Line 235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7" name="Line 236"/>
            <p:cNvSpPr>
              <a:spLocks noChangeShapeType="1"/>
            </p:cNvSpPr>
            <p:nvPr/>
          </p:nvSpPr>
          <p:spPr bwMode="auto">
            <a:xfrm flipH="1">
              <a:off x="1475" y="2236"/>
              <a:ext cx="4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8" name="Line 237"/>
            <p:cNvSpPr>
              <a:spLocks noChangeShapeType="1"/>
            </p:cNvSpPr>
            <p:nvPr/>
          </p:nvSpPr>
          <p:spPr bwMode="auto">
            <a:xfrm>
              <a:off x="1246" y="2232"/>
              <a:ext cx="4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09" name="Line 238"/>
            <p:cNvSpPr>
              <a:spLocks noChangeShapeType="1"/>
            </p:cNvSpPr>
            <p:nvPr/>
          </p:nvSpPr>
          <p:spPr bwMode="auto">
            <a:xfrm flipV="1">
              <a:off x="1520" y="219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0" name="Line 239"/>
            <p:cNvSpPr>
              <a:spLocks noChangeShapeType="1"/>
            </p:cNvSpPr>
            <p:nvPr/>
          </p:nvSpPr>
          <p:spPr bwMode="auto">
            <a:xfrm flipV="1">
              <a:off x="1246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1" name="Line 240"/>
            <p:cNvSpPr>
              <a:spLocks noChangeShapeType="1"/>
            </p:cNvSpPr>
            <p:nvPr/>
          </p:nvSpPr>
          <p:spPr bwMode="auto">
            <a:xfrm flipV="1">
              <a:off x="1293" y="2187"/>
              <a:ext cx="2" cy="8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2" name="Line 241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3" name="Line 242"/>
            <p:cNvSpPr>
              <a:spLocks noChangeShapeType="1"/>
            </p:cNvSpPr>
            <p:nvPr/>
          </p:nvSpPr>
          <p:spPr bwMode="auto">
            <a:xfrm>
              <a:off x="1293" y="2176"/>
              <a:ext cx="2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4" name="Line 243"/>
            <p:cNvSpPr>
              <a:spLocks noChangeShapeType="1"/>
            </p:cNvSpPr>
            <p:nvPr/>
          </p:nvSpPr>
          <p:spPr bwMode="auto">
            <a:xfrm>
              <a:off x="1526" y="2211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15" name="Rectangle 244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solidFill>
              <a:srgbClr val="921B7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16" name="Rectangle 245"/>
            <p:cNvSpPr>
              <a:spLocks noChangeArrowheads="1"/>
            </p:cNvSpPr>
            <p:nvPr/>
          </p:nvSpPr>
          <p:spPr bwMode="auto">
            <a:xfrm>
              <a:off x="1441" y="2163"/>
              <a:ext cx="31" cy="143"/>
            </a:xfrm>
            <a:prstGeom prst="rect">
              <a:avLst/>
            </a:prstGeom>
            <a:noFill/>
            <a:ln w="1588">
              <a:solidFill>
                <a:srgbClr val="9A46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17" name="Rectangle 246"/>
            <p:cNvSpPr>
              <a:spLocks noChangeArrowheads="1"/>
            </p:cNvSpPr>
            <p:nvPr/>
          </p:nvSpPr>
          <p:spPr bwMode="auto">
            <a:xfrm>
              <a:off x="1386" y="2406"/>
              <a:ext cx="421" cy="719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18" name="Oval 247"/>
            <p:cNvSpPr>
              <a:spLocks noChangeArrowheads="1"/>
            </p:cNvSpPr>
            <p:nvPr/>
          </p:nvSpPr>
          <p:spPr bwMode="auto">
            <a:xfrm>
              <a:off x="1503" y="2436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19" name="Oval 248"/>
            <p:cNvSpPr>
              <a:spLocks noChangeArrowheads="1"/>
            </p:cNvSpPr>
            <p:nvPr/>
          </p:nvSpPr>
          <p:spPr bwMode="auto">
            <a:xfrm>
              <a:off x="1503" y="2555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20" name="Oval 249"/>
            <p:cNvSpPr>
              <a:spLocks noChangeArrowheads="1"/>
            </p:cNvSpPr>
            <p:nvPr/>
          </p:nvSpPr>
          <p:spPr bwMode="auto">
            <a:xfrm>
              <a:off x="1503" y="2675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21" name="Oval 250"/>
            <p:cNvSpPr>
              <a:spLocks noChangeArrowheads="1"/>
            </p:cNvSpPr>
            <p:nvPr/>
          </p:nvSpPr>
          <p:spPr bwMode="auto">
            <a:xfrm>
              <a:off x="1503" y="2794"/>
              <a:ext cx="163" cy="61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22" name="Oval 251"/>
            <p:cNvSpPr>
              <a:spLocks noChangeArrowheads="1"/>
            </p:cNvSpPr>
            <p:nvPr/>
          </p:nvSpPr>
          <p:spPr bwMode="auto">
            <a:xfrm>
              <a:off x="1503" y="291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23" name="Oval 252"/>
            <p:cNvSpPr>
              <a:spLocks noChangeArrowheads="1"/>
            </p:cNvSpPr>
            <p:nvPr/>
          </p:nvSpPr>
          <p:spPr bwMode="auto">
            <a:xfrm>
              <a:off x="1503" y="3034"/>
              <a:ext cx="163" cy="60"/>
            </a:xfrm>
            <a:prstGeom prst="ellips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24" name="Rectangle 253"/>
            <p:cNvSpPr>
              <a:spLocks noChangeArrowheads="1"/>
            </p:cNvSpPr>
            <p:nvPr/>
          </p:nvSpPr>
          <p:spPr bwMode="auto">
            <a:xfrm rot="147045">
              <a:off x="1494" y="191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25" name="Rectangle 254"/>
            <p:cNvSpPr>
              <a:spLocks noChangeArrowheads="1"/>
            </p:cNvSpPr>
            <p:nvPr/>
          </p:nvSpPr>
          <p:spPr bwMode="auto">
            <a:xfrm rot="147045" flipV="1">
              <a:off x="1427" y="3448"/>
              <a:ext cx="975" cy="4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26" name="Rectangle 255"/>
            <p:cNvSpPr>
              <a:spLocks noChangeArrowheads="1"/>
            </p:cNvSpPr>
            <p:nvPr/>
          </p:nvSpPr>
          <p:spPr bwMode="auto">
            <a:xfrm rot="147045">
              <a:off x="1496" y="2069"/>
              <a:ext cx="974" cy="37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27" name="Rectangle 256"/>
            <p:cNvSpPr>
              <a:spLocks noChangeArrowheads="1"/>
            </p:cNvSpPr>
            <p:nvPr/>
          </p:nvSpPr>
          <p:spPr bwMode="auto">
            <a:xfrm rot="147045">
              <a:off x="1501" y="2167"/>
              <a:ext cx="1143" cy="5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28" name="Freeform 257"/>
            <p:cNvSpPr>
              <a:spLocks/>
            </p:cNvSpPr>
            <p:nvPr/>
          </p:nvSpPr>
          <p:spPr bwMode="auto">
            <a:xfrm rot="147045">
              <a:off x="1495" y="2117"/>
              <a:ext cx="1143" cy="5"/>
            </a:xfrm>
            <a:custGeom>
              <a:avLst/>
              <a:gdLst>
                <a:gd name="T0" fmla="*/ 440 w 440"/>
                <a:gd name="T1" fmla="*/ 0 h 2"/>
                <a:gd name="T2" fmla="*/ 440 w 440"/>
                <a:gd name="T3" fmla="*/ 0 h 2"/>
                <a:gd name="T4" fmla="*/ 0 w 440"/>
                <a:gd name="T5" fmla="*/ 0 h 2"/>
                <a:gd name="T6" fmla="*/ 0 w 440"/>
                <a:gd name="T7" fmla="*/ 2 h 2"/>
                <a:gd name="T8" fmla="*/ 440 w 440"/>
                <a:gd name="T9" fmla="*/ 2 h 2"/>
                <a:gd name="T10" fmla="*/ 440 w 440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0"/>
                  </a:moveTo>
                  <a:lnTo>
                    <a:pt x="44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40" y="2"/>
                  </a:lnTo>
                  <a:lnTo>
                    <a:pt x="440" y="0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29" name="Rectangle 258"/>
            <p:cNvSpPr>
              <a:spLocks noChangeArrowheads="1"/>
            </p:cNvSpPr>
            <p:nvPr/>
          </p:nvSpPr>
          <p:spPr bwMode="auto">
            <a:xfrm rot="147045">
              <a:off x="1448" y="3393"/>
              <a:ext cx="1143" cy="7"/>
            </a:xfrm>
            <a:prstGeom prst="rect">
              <a:avLst/>
            </a:prstGeom>
            <a:noFill/>
            <a:ln w="6350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0" name="Freeform 259"/>
            <p:cNvSpPr>
              <a:spLocks/>
            </p:cNvSpPr>
            <p:nvPr/>
          </p:nvSpPr>
          <p:spPr bwMode="auto">
            <a:xfrm rot="147045">
              <a:off x="1438" y="3443"/>
              <a:ext cx="1143" cy="4"/>
            </a:xfrm>
            <a:custGeom>
              <a:avLst/>
              <a:gdLst>
                <a:gd name="T0" fmla="*/ 440 w 440"/>
                <a:gd name="T1" fmla="*/ 2 h 2"/>
                <a:gd name="T2" fmla="*/ 440 w 440"/>
                <a:gd name="T3" fmla="*/ 2 h 2"/>
                <a:gd name="T4" fmla="*/ 0 w 440"/>
                <a:gd name="T5" fmla="*/ 2 h 2"/>
                <a:gd name="T6" fmla="*/ 0 w 440"/>
                <a:gd name="T7" fmla="*/ 0 h 2"/>
                <a:gd name="T8" fmla="*/ 440 w 440"/>
                <a:gd name="T9" fmla="*/ 0 h 2"/>
                <a:gd name="T10" fmla="*/ 440 w 440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0"/>
                <a:gd name="T19" fmla="*/ 0 h 2"/>
                <a:gd name="T20" fmla="*/ 440 w 440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0" h="2">
                  <a:moveTo>
                    <a:pt x="440" y="2"/>
                  </a:moveTo>
                  <a:lnTo>
                    <a:pt x="44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0" y="0"/>
                  </a:lnTo>
                  <a:lnTo>
                    <a:pt x="440" y="2"/>
                  </a:lnTo>
                </a:path>
              </a:pathLst>
            </a:custGeom>
            <a:noFill/>
            <a:ln w="6350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1" name="Rectangle 260"/>
            <p:cNvSpPr>
              <a:spLocks noChangeArrowheads="1"/>
            </p:cNvSpPr>
            <p:nvPr/>
          </p:nvSpPr>
          <p:spPr bwMode="auto">
            <a:xfrm rot="147045" flipV="1">
              <a:off x="1425" y="3603"/>
              <a:ext cx="975" cy="38"/>
            </a:xfrm>
            <a:prstGeom prst="rect">
              <a:avLst/>
            </a:prstGeom>
            <a:solidFill>
              <a:srgbClr val="EE9D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2" name="Rectangle 261"/>
            <p:cNvSpPr>
              <a:spLocks noChangeArrowheads="1"/>
            </p:cNvSpPr>
            <p:nvPr/>
          </p:nvSpPr>
          <p:spPr bwMode="auto">
            <a:xfrm rot="147045" flipV="1">
              <a:off x="3191" y="3455"/>
              <a:ext cx="6" cy="1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3" name="Rectangle 262"/>
            <p:cNvSpPr>
              <a:spLocks noChangeArrowheads="1"/>
            </p:cNvSpPr>
            <p:nvPr/>
          </p:nvSpPr>
          <p:spPr bwMode="auto">
            <a:xfrm rot="147045" flipV="1">
              <a:off x="3191" y="3455"/>
              <a:ext cx="6" cy="1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4" name="Rectangle 263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5" name="Rectangle 264"/>
            <p:cNvSpPr>
              <a:spLocks noChangeArrowheads="1"/>
            </p:cNvSpPr>
            <p:nvPr/>
          </p:nvSpPr>
          <p:spPr bwMode="auto">
            <a:xfrm rot="147045">
              <a:off x="2187" y="2196"/>
              <a:ext cx="4" cy="31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6" name="Line 265"/>
            <p:cNvSpPr>
              <a:spLocks noChangeShapeType="1"/>
            </p:cNvSpPr>
            <p:nvPr/>
          </p:nvSpPr>
          <p:spPr bwMode="auto">
            <a:xfrm rot="147045" flipV="1">
              <a:off x="2306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37" name="Line 266"/>
            <p:cNvSpPr>
              <a:spLocks noChangeShapeType="1"/>
            </p:cNvSpPr>
            <p:nvPr/>
          </p:nvSpPr>
          <p:spPr bwMode="auto">
            <a:xfrm rot="147045" flipV="1">
              <a:off x="2323" y="3465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38" name="Rectangle 267"/>
            <p:cNvSpPr>
              <a:spLocks noChangeArrowheads="1"/>
            </p:cNvSpPr>
            <p:nvPr/>
          </p:nvSpPr>
          <p:spPr bwMode="auto">
            <a:xfrm rot="147045" flipV="1">
              <a:off x="1566" y="3633"/>
              <a:ext cx="6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39" name="Rectangle 268"/>
            <p:cNvSpPr>
              <a:spLocks noChangeArrowheads="1"/>
            </p:cNvSpPr>
            <p:nvPr/>
          </p:nvSpPr>
          <p:spPr bwMode="auto">
            <a:xfrm rot="147045" flipV="1">
              <a:off x="1695" y="363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0" name="Rectangle 269"/>
            <p:cNvSpPr>
              <a:spLocks noChangeArrowheads="1"/>
            </p:cNvSpPr>
            <p:nvPr/>
          </p:nvSpPr>
          <p:spPr bwMode="auto">
            <a:xfrm rot="147045" flipV="1">
              <a:off x="1586" y="3648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1" name="Rectangle 270"/>
            <p:cNvSpPr>
              <a:spLocks noChangeArrowheads="1"/>
            </p:cNvSpPr>
            <p:nvPr/>
          </p:nvSpPr>
          <p:spPr bwMode="auto">
            <a:xfrm rot="147045" flipV="1">
              <a:off x="1681" y="3652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2" name="Rectangle 271"/>
            <p:cNvSpPr>
              <a:spLocks noChangeArrowheads="1"/>
            </p:cNvSpPr>
            <p:nvPr/>
          </p:nvSpPr>
          <p:spPr bwMode="auto">
            <a:xfrm rot="147045" flipV="1">
              <a:off x="1628" y="365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3" name="Rectangle 272"/>
            <p:cNvSpPr>
              <a:spLocks noChangeArrowheads="1"/>
            </p:cNvSpPr>
            <p:nvPr/>
          </p:nvSpPr>
          <p:spPr bwMode="auto">
            <a:xfrm rot="147045" flipV="1">
              <a:off x="1572" y="3645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4" name="Rectangle 273"/>
            <p:cNvSpPr>
              <a:spLocks noChangeArrowheads="1"/>
            </p:cNvSpPr>
            <p:nvPr/>
          </p:nvSpPr>
          <p:spPr bwMode="auto">
            <a:xfrm rot="147045" flipV="1">
              <a:off x="1585" y="3686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45" name="Line 274"/>
            <p:cNvSpPr>
              <a:spLocks noChangeShapeType="1"/>
            </p:cNvSpPr>
            <p:nvPr/>
          </p:nvSpPr>
          <p:spPr bwMode="auto">
            <a:xfrm rot="147045" flipV="1">
              <a:off x="1572" y="363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46" name="Line 275"/>
            <p:cNvSpPr>
              <a:spLocks noChangeShapeType="1"/>
            </p:cNvSpPr>
            <p:nvPr/>
          </p:nvSpPr>
          <p:spPr bwMode="auto">
            <a:xfrm rot="147045" flipV="1">
              <a:off x="1566" y="3633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47" name="Line 276"/>
            <p:cNvSpPr>
              <a:spLocks noChangeShapeType="1"/>
            </p:cNvSpPr>
            <p:nvPr/>
          </p:nvSpPr>
          <p:spPr bwMode="auto">
            <a:xfrm rot="147045" flipH="1" flipV="1">
              <a:off x="1566" y="3645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48" name="Line 277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49" name="Line 278"/>
            <p:cNvSpPr>
              <a:spLocks noChangeShapeType="1"/>
            </p:cNvSpPr>
            <p:nvPr/>
          </p:nvSpPr>
          <p:spPr bwMode="auto">
            <a:xfrm rot="147045">
              <a:off x="1694" y="363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0" name="Line 279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1" name="Line 280"/>
            <p:cNvSpPr>
              <a:spLocks noChangeShapeType="1"/>
            </p:cNvSpPr>
            <p:nvPr/>
          </p:nvSpPr>
          <p:spPr bwMode="auto">
            <a:xfrm rot="147045" flipV="1">
              <a:off x="1584" y="3648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2" name="Line 281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3" name="Line 282"/>
            <p:cNvSpPr>
              <a:spLocks noChangeShapeType="1"/>
            </p:cNvSpPr>
            <p:nvPr/>
          </p:nvSpPr>
          <p:spPr bwMode="auto">
            <a:xfrm rot="147045" flipV="1">
              <a:off x="1679" y="3652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4" name="Line 283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5" name="Line 284"/>
            <p:cNvSpPr>
              <a:spLocks noChangeShapeType="1"/>
            </p:cNvSpPr>
            <p:nvPr/>
          </p:nvSpPr>
          <p:spPr bwMode="auto">
            <a:xfrm rot="147045" flipV="1">
              <a:off x="1627" y="365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6" name="Line 285"/>
            <p:cNvSpPr>
              <a:spLocks noChangeShapeType="1"/>
            </p:cNvSpPr>
            <p:nvPr/>
          </p:nvSpPr>
          <p:spPr bwMode="auto">
            <a:xfrm rot="147045" flipH="1" flipV="1">
              <a:off x="1572" y="3643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7" name="Line 286"/>
            <p:cNvSpPr>
              <a:spLocks noChangeShapeType="1"/>
            </p:cNvSpPr>
            <p:nvPr/>
          </p:nvSpPr>
          <p:spPr bwMode="auto">
            <a:xfrm rot="147045" flipH="1" flipV="1">
              <a:off x="1572" y="3648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8" name="Line 287"/>
            <p:cNvSpPr>
              <a:spLocks noChangeShapeType="1"/>
            </p:cNvSpPr>
            <p:nvPr/>
          </p:nvSpPr>
          <p:spPr bwMode="auto">
            <a:xfrm rot="147045">
              <a:off x="1694" y="364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59" name="Line 288"/>
            <p:cNvSpPr>
              <a:spLocks noChangeShapeType="1"/>
            </p:cNvSpPr>
            <p:nvPr/>
          </p:nvSpPr>
          <p:spPr bwMode="auto">
            <a:xfrm rot="147045">
              <a:off x="1572" y="3643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60" name="Line 289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61" name="Line 290"/>
            <p:cNvSpPr>
              <a:spLocks noChangeShapeType="1"/>
            </p:cNvSpPr>
            <p:nvPr/>
          </p:nvSpPr>
          <p:spPr bwMode="auto">
            <a:xfrm rot="147045" flipH="1" flipV="1">
              <a:off x="1583" y="368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62" name="Rectangle 291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3" name="Rectangle 292"/>
            <p:cNvSpPr>
              <a:spLocks noChangeArrowheads="1"/>
            </p:cNvSpPr>
            <p:nvPr/>
          </p:nvSpPr>
          <p:spPr bwMode="auto">
            <a:xfrm rot="147045" flipV="1">
              <a:off x="1850" y="3645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4" name="Rectangle 293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5" name="Rectangle 294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6" name="Rectangle 295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7" name="Rectangle 296"/>
            <p:cNvSpPr>
              <a:spLocks noChangeArrowheads="1"/>
            </p:cNvSpPr>
            <p:nvPr/>
          </p:nvSpPr>
          <p:spPr bwMode="auto">
            <a:xfrm rot="147045" flipV="1">
              <a:off x="1726" y="365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8" name="Rectangle 297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69" name="Rectangle 298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0" name="Rectangle 299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1" name="Rectangle 300"/>
            <p:cNvSpPr>
              <a:spLocks noChangeArrowheads="1"/>
            </p:cNvSpPr>
            <p:nvPr/>
          </p:nvSpPr>
          <p:spPr bwMode="auto">
            <a:xfrm rot="147045" flipV="1">
              <a:off x="1720" y="364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2" name="Rectangle 301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3" name="Rectangle 302"/>
            <p:cNvSpPr>
              <a:spLocks noChangeArrowheads="1"/>
            </p:cNvSpPr>
            <p:nvPr/>
          </p:nvSpPr>
          <p:spPr bwMode="auto">
            <a:xfrm rot="147045" flipV="1">
              <a:off x="1737" y="369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4" name="Rectangle 303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5" name="Rectangle 304"/>
            <p:cNvSpPr>
              <a:spLocks noChangeArrowheads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6" name="Rectangle 305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7" name="Rectangle 306"/>
            <p:cNvSpPr>
              <a:spLocks noChangeArrowheads="1"/>
            </p:cNvSpPr>
            <p:nvPr/>
          </p:nvSpPr>
          <p:spPr bwMode="auto">
            <a:xfrm rot="147045" flipV="1">
              <a:off x="1836" y="365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8" name="Rectangle 307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79" name="Rectangle 308"/>
            <p:cNvSpPr>
              <a:spLocks noChangeArrowheads="1"/>
            </p:cNvSpPr>
            <p:nvPr/>
          </p:nvSpPr>
          <p:spPr bwMode="auto">
            <a:xfrm rot="147045" flipV="1">
              <a:off x="1785" y="365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080" name="Line 309"/>
            <p:cNvSpPr>
              <a:spLocks noChangeShapeType="1"/>
            </p:cNvSpPr>
            <p:nvPr/>
          </p:nvSpPr>
          <p:spPr bwMode="auto">
            <a:xfrm rot="147045" flipH="1" flipV="1">
              <a:off x="1786" y="365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1" name="Line 310"/>
            <p:cNvSpPr>
              <a:spLocks noChangeShapeType="1"/>
            </p:cNvSpPr>
            <p:nvPr/>
          </p:nvSpPr>
          <p:spPr bwMode="auto">
            <a:xfrm rot="147045" flipH="1" flipV="1">
              <a:off x="1784" y="369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2" name="Line 311"/>
            <p:cNvSpPr>
              <a:spLocks noChangeShapeType="1"/>
            </p:cNvSpPr>
            <p:nvPr/>
          </p:nvSpPr>
          <p:spPr bwMode="auto">
            <a:xfrm rot="147045" flipV="1">
              <a:off x="1785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3" name="Line 312"/>
            <p:cNvSpPr>
              <a:spLocks noChangeShapeType="1"/>
            </p:cNvSpPr>
            <p:nvPr/>
          </p:nvSpPr>
          <p:spPr bwMode="auto">
            <a:xfrm rot="147045" flipV="1">
              <a:off x="1790" y="365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4" name="Line 313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5" name="Line 314"/>
            <p:cNvSpPr>
              <a:spLocks noChangeShapeType="1"/>
            </p:cNvSpPr>
            <p:nvPr/>
          </p:nvSpPr>
          <p:spPr bwMode="auto">
            <a:xfrm rot="147045" flipV="1">
              <a:off x="1836" y="365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6" name="Line 315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7" name="Line 316"/>
            <p:cNvSpPr>
              <a:spLocks noChangeShapeType="1"/>
            </p:cNvSpPr>
            <p:nvPr/>
          </p:nvSpPr>
          <p:spPr bwMode="auto">
            <a:xfrm rot="147045" flipV="1">
              <a:off x="1738" y="365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8" name="Line 317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89" name="Line 318"/>
            <p:cNvSpPr>
              <a:spLocks noChangeShapeType="1"/>
            </p:cNvSpPr>
            <p:nvPr/>
          </p:nvSpPr>
          <p:spPr bwMode="auto">
            <a:xfrm rot="147045" flipH="1" flipV="1">
              <a:off x="1737" y="369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0" name="Line 319"/>
            <p:cNvSpPr>
              <a:spLocks noChangeShapeType="1"/>
            </p:cNvSpPr>
            <p:nvPr/>
          </p:nvSpPr>
          <p:spPr bwMode="auto">
            <a:xfrm rot="147045" flipH="1" flipV="1">
              <a:off x="1720" y="3652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1" name="Line 320"/>
            <p:cNvSpPr>
              <a:spLocks noChangeShapeType="1"/>
            </p:cNvSpPr>
            <p:nvPr/>
          </p:nvSpPr>
          <p:spPr bwMode="auto">
            <a:xfrm rot="147045" flipV="1">
              <a:off x="1720" y="3640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2" name="Line 321"/>
            <p:cNvSpPr>
              <a:spLocks noChangeShapeType="1"/>
            </p:cNvSpPr>
            <p:nvPr/>
          </p:nvSpPr>
          <p:spPr bwMode="auto">
            <a:xfrm rot="147045" flipV="1">
              <a:off x="1726" y="364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3" name="Line 322"/>
            <p:cNvSpPr>
              <a:spLocks noChangeShapeType="1"/>
            </p:cNvSpPr>
            <p:nvPr/>
          </p:nvSpPr>
          <p:spPr bwMode="auto">
            <a:xfrm rot="147045">
              <a:off x="1726" y="3649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4" name="Line 323"/>
            <p:cNvSpPr>
              <a:spLocks noChangeShapeType="1"/>
            </p:cNvSpPr>
            <p:nvPr/>
          </p:nvSpPr>
          <p:spPr bwMode="auto">
            <a:xfrm rot="147045">
              <a:off x="1850" y="3654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5" name="Line 324"/>
            <p:cNvSpPr>
              <a:spLocks noChangeShapeType="1"/>
            </p:cNvSpPr>
            <p:nvPr/>
          </p:nvSpPr>
          <p:spPr bwMode="auto">
            <a:xfrm rot="147045" flipH="1" flipV="1">
              <a:off x="1726" y="365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6" name="Line 325"/>
            <p:cNvSpPr>
              <a:spLocks noChangeShapeType="1"/>
            </p:cNvSpPr>
            <p:nvPr/>
          </p:nvSpPr>
          <p:spPr bwMode="auto">
            <a:xfrm rot="147045" flipH="1" flipV="1">
              <a:off x="1726" y="365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7" name="Line 326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8" name="Line 327"/>
            <p:cNvSpPr>
              <a:spLocks noChangeShapeType="1"/>
            </p:cNvSpPr>
            <p:nvPr/>
          </p:nvSpPr>
          <p:spPr bwMode="auto">
            <a:xfrm rot="147045">
              <a:off x="1850" y="3645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099" name="Rectangle 328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0" name="Rectangle 329"/>
            <p:cNvSpPr>
              <a:spLocks noChangeArrowheads="1"/>
            </p:cNvSpPr>
            <p:nvPr/>
          </p:nvSpPr>
          <p:spPr bwMode="auto">
            <a:xfrm rot="147045" flipV="1">
              <a:off x="1697" y="330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1" name="Rectangle 330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2" name="Rectangle 331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3" name="Rectangle 332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4" name="Rectangle 333"/>
            <p:cNvSpPr>
              <a:spLocks noChangeArrowheads="1"/>
            </p:cNvSpPr>
            <p:nvPr/>
          </p:nvSpPr>
          <p:spPr bwMode="auto">
            <a:xfrm rot="147045" flipV="1">
              <a:off x="1632" y="329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5" name="Rectangle 334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6" name="Rectangle 335"/>
            <p:cNvSpPr>
              <a:spLocks noChangeArrowheads="1"/>
            </p:cNvSpPr>
            <p:nvPr/>
          </p:nvSpPr>
          <p:spPr bwMode="auto">
            <a:xfrm rot="147045" flipV="1">
              <a:off x="1632" y="3298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7" name="Rectangle 336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8" name="Rectangle 337"/>
            <p:cNvSpPr>
              <a:spLocks noChangeArrowheads="1"/>
            </p:cNvSpPr>
            <p:nvPr/>
          </p:nvSpPr>
          <p:spPr bwMode="auto">
            <a:xfrm rot="147045" flipV="1">
              <a:off x="1619" y="3326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09" name="Rectangle 338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0" name="Rectangle 339"/>
            <p:cNvSpPr>
              <a:spLocks noChangeArrowheads="1"/>
            </p:cNvSpPr>
            <p:nvPr/>
          </p:nvSpPr>
          <p:spPr bwMode="auto">
            <a:xfrm rot="147045" flipV="1">
              <a:off x="1713" y="3328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1" name="Rectangle 340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2" name="Rectangle 341"/>
            <p:cNvSpPr>
              <a:spLocks noChangeArrowheads="1"/>
            </p:cNvSpPr>
            <p:nvPr/>
          </p:nvSpPr>
          <p:spPr bwMode="auto">
            <a:xfrm rot="147045" flipV="1">
              <a:off x="1618" y="3324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3" name="Rectangle 342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4" name="Rectangle 343"/>
            <p:cNvSpPr>
              <a:spLocks noChangeArrowheads="1"/>
            </p:cNvSpPr>
            <p:nvPr/>
          </p:nvSpPr>
          <p:spPr bwMode="auto">
            <a:xfrm rot="147045" flipV="1">
              <a:off x="1604" y="3363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5" name="Rectangle 344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6" name="Rectangle 345"/>
            <p:cNvSpPr>
              <a:spLocks noChangeArrowheads="1"/>
            </p:cNvSpPr>
            <p:nvPr/>
          </p:nvSpPr>
          <p:spPr bwMode="auto">
            <a:xfrm rot="147045" flipV="1">
              <a:off x="1726" y="336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7" name="Rectangle 346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8" name="Rectangle 347"/>
            <p:cNvSpPr>
              <a:spLocks noChangeArrowheads="1"/>
            </p:cNvSpPr>
            <p:nvPr/>
          </p:nvSpPr>
          <p:spPr bwMode="auto">
            <a:xfrm rot="147045" flipV="1">
              <a:off x="1604" y="3375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19" name="Rectangle 348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20" name="Rectangle 349"/>
            <p:cNvSpPr>
              <a:spLocks noChangeArrowheads="1"/>
            </p:cNvSpPr>
            <p:nvPr/>
          </p:nvSpPr>
          <p:spPr bwMode="auto">
            <a:xfrm rot="147045" flipV="1">
              <a:off x="1599" y="336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21" name="Rectangle 350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22" name="Rectangle 351"/>
            <p:cNvSpPr>
              <a:spLocks noChangeArrowheads="1"/>
            </p:cNvSpPr>
            <p:nvPr/>
          </p:nvSpPr>
          <p:spPr bwMode="auto">
            <a:xfrm rot="147045" flipV="1">
              <a:off x="1661" y="3326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23" name="Line 352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4" name="Line 353"/>
            <p:cNvSpPr>
              <a:spLocks noChangeShapeType="1"/>
            </p:cNvSpPr>
            <p:nvPr/>
          </p:nvSpPr>
          <p:spPr bwMode="auto">
            <a:xfrm rot="147045">
              <a:off x="1661" y="332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5" name="Line 354"/>
            <p:cNvSpPr>
              <a:spLocks noChangeShapeType="1"/>
            </p:cNvSpPr>
            <p:nvPr/>
          </p:nvSpPr>
          <p:spPr bwMode="auto">
            <a:xfrm rot="147045" flipH="1" flipV="1">
              <a:off x="1599" y="335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6" name="Line 355"/>
            <p:cNvSpPr>
              <a:spLocks noChangeShapeType="1"/>
            </p:cNvSpPr>
            <p:nvPr/>
          </p:nvSpPr>
          <p:spPr bwMode="auto">
            <a:xfrm rot="147045" flipH="1" flipV="1">
              <a:off x="1599" y="3375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7" name="Line 356"/>
            <p:cNvSpPr>
              <a:spLocks noChangeShapeType="1"/>
            </p:cNvSpPr>
            <p:nvPr/>
          </p:nvSpPr>
          <p:spPr bwMode="auto">
            <a:xfrm rot="147045" flipV="1">
              <a:off x="1599" y="3360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8" name="Line 357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29" name="Line 358"/>
            <p:cNvSpPr>
              <a:spLocks noChangeShapeType="1"/>
            </p:cNvSpPr>
            <p:nvPr/>
          </p:nvSpPr>
          <p:spPr bwMode="auto">
            <a:xfrm rot="147045">
              <a:off x="1604" y="337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0" name="Line 359"/>
            <p:cNvSpPr>
              <a:spLocks noChangeShapeType="1"/>
            </p:cNvSpPr>
            <p:nvPr/>
          </p:nvSpPr>
          <p:spPr bwMode="auto">
            <a:xfrm rot="147045">
              <a:off x="1726" y="337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1" name="Line 360"/>
            <p:cNvSpPr>
              <a:spLocks noChangeShapeType="1"/>
            </p:cNvSpPr>
            <p:nvPr/>
          </p:nvSpPr>
          <p:spPr bwMode="auto">
            <a:xfrm rot="147045" flipH="1" flipV="1">
              <a:off x="1604" y="3378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2" name="Line 361"/>
            <p:cNvSpPr>
              <a:spLocks noChangeShapeType="1"/>
            </p:cNvSpPr>
            <p:nvPr/>
          </p:nvSpPr>
          <p:spPr bwMode="auto">
            <a:xfrm rot="147045" flipH="1" flipV="1">
              <a:off x="1604" y="3372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3" name="Line 362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4" name="Line 363"/>
            <p:cNvSpPr>
              <a:spLocks noChangeShapeType="1"/>
            </p:cNvSpPr>
            <p:nvPr/>
          </p:nvSpPr>
          <p:spPr bwMode="auto">
            <a:xfrm rot="147045">
              <a:off x="1726" y="336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5" name="Line 364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6" name="Line 365"/>
            <p:cNvSpPr>
              <a:spLocks noChangeShapeType="1"/>
            </p:cNvSpPr>
            <p:nvPr/>
          </p:nvSpPr>
          <p:spPr bwMode="auto">
            <a:xfrm rot="147045" flipV="1">
              <a:off x="1604" y="3361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7" name="Line 366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8" name="Line 367"/>
            <p:cNvSpPr>
              <a:spLocks noChangeShapeType="1"/>
            </p:cNvSpPr>
            <p:nvPr/>
          </p:nvSpPr>
          <p:spPr bwMode="auto">
            <a:xfrm rot="147045">
              <a:off x="1618" y="332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39" name="Line 368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0" name="Line 369"/>
            <p:cNvSpPr>
              <a:spLocks noChangeShapeType="1"/>
            </p:cNvSpPr>
            <p:nvPr/>
          </p:nvSpPr>
          <p:spPr bwMode="auto">
            <a:xfrm rot="147045">
              <a:off x="1713" y="332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1" name="Line 370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2" name="Line 371"/>
            <p:cNvSpPr>
              <a:spLocks noChangeShapeType="1"/>
            </p:cNvSpPr>
            <p:nvPr/>
          </p:nvSpPr>
          <p:spPr bwMode="auto">
            <a:xfrm rot="147045" flipV="1">
              <a:off x="1619" y="33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3" name="Line 372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4" name="Line 373"/>
            <p:cNvSpPr>
              <a:spLocks noChangeShapeType="1"/>
            </p:cNvSpPr>
            <p:nvPr/>
          </p:nvSpPr>
          <p:spPr bwMode="auto">
            <a:xfrm rot="147045" flipV="1">
              <a:off x="1632" y="3295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5" name="Line 374"/>
            <p:cNvSpPr>
              <a:spLocks noChangeShapeType="1"/>
            </p:cNvSpPr>
            <p:nvPr/>
          </p:nvSpPr>
          <p:spPr bwMode="auto">
            <a:xfrm rot="147045" flipV="1">
              <a:off x="1631" y="332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6" name="Line 375"/>
            <p:cNvSpPr>
              <a:spLocks noChangeShapeType="1"/>
            </p:cNvSpPr>
            <p:nvPr/>
          </p:nvSpPr>
          <p:spPr bwMode="auto">
            <a:xfrm rot="147045" flipV="1">
              <a:off x="1632" y="329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7" name="Line 376"/>
            <p:cNvSpPr>
              <a:spLocks noChangeShapeType="1"/>
            </p:cNvSpPr>
            <p:nvPr/>
          </p:nvSpPr>
          <p:spPr bwMode="auto">
            <a:xfrm rot="147045">
              <a:off x="1638" y="329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8" name="Line 377"/>
            <p:cNvSpPr>
              <a:spLocks noChangeShapeType="1"/>
            </p:cNvSpPr>
            <p:nvPr/>
          </p:nvSpPr>
          <p:spPr bwMode="auto">
            <a:xfrm rot="147045">
              <a:off x="1632" y="329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49" name="Line 378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50" name="Line 379"/>
            <p:cNvSpPr>
              <a:spLocks noChangeShapeType="1"/>
            </p:cNvSpPr>
            <p:nvPr/>
          </p:nvSpPr>
          <p:spPr bwMode="auto">
            <a:xfrm rot="147045">
              <a:off x="1697" y="330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51" name="Rectangle 380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2" name="Rectangle 381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3" name="Rectangle 382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4" name="Rectangle 383"/>
            <p:cNvSpPr>
              <a:spLocks noChangeArrowheads="1"/>
            </p:cNvSpPr>
            <p:nvPr/>
          </p:nvSpPr>
          <p:spPr bwMode="auto">
            <a:xfrm rot="147045" flipV="1">
              <a:off x="1851" y="3306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5" name="Rectangle 384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6" name="Rectangle 385"/>
            <p:cNvSpPr>
              <a:spLocks noChangeArrowheads="1"/>
            </p:cNvSpPr>
            <p:nvPr/>
          </p:nvSpPr>
          <p:spPr bwMode="auto">
            <a:xfrm rot="147045" flipV="1">
              <a:off x="1791" y="330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7" name="Rectangle 386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8" name="Rectangle 387"/>
            <p:cNvSpPr>
              <a:spLocks noChangeArrowheads="1"/>
            </p:cNvSpPr>
            <p:nvPr/>
          </p:nvSpPr>
          <p:spPr bwMode="auto">
            <a:xfrm rot="147045" flipV="1">
              <a:off x="1792" y="330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59" name="Rectangle 388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0" name="Rectangle 389"/>
            <p:cNvSpPr>
              <a:spLocks noChangeArrowheads="1"/>
            </p:cNvSpPr>
            <p:nvPr/>
          </p:nvSpPr>
          <p:spPr bwMode="auto">
            <a:xfrm rot="147045" flipV="1">
              <a:off x="1773" y="333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1" name="Rectangle 390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2" name="Rectangle 391"/>
            <p:cNvSpPr>
              <a:spLocks noChangeArrowheads="1"/>
            </p:cNvSpPr>
            <p:nvPr/>
          </p:nvSpPr>
          <p:spPr bwMode="auto">
            <a:xfrm rot="147045" flipV="1">
              <a:off x="1870" y="333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3" name="Rectangle 392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4" name="Rectangle 393"/>
            <p:cNvSpPr>
              <a:spLocks noChangeArrowheads="1"/>
            </p:cNvSpPr>
            <p:nvPr/>
          </p:nvSpPr>
          <p:spPr bwMode="auto">
            <a:xfrm rot="147045" flipV="1">
              <a:off x="1772" y="333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5" name="Rectangle 394"/>
            <p:cNvSpPr>
              <a:spLocks noChangeArrowheads="1"/>
            </p:cNvSpPr>
            <p:nvPr/>
          </p:nvSpPr>
          <p:spPr bwMode="auto">
            <a:xfrm rot="147045" flipV="1">
              <a:off x="1758" y="337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6" name="Rectangle 395"/>
            <p:cNvSpPr>
              <a:spLocks noChangeArrowheads="1"/>
            </p:cNvSpPr>
            <p:nvPr/>
          </p:nvSpPr>
          <p:spPr bwMode="auto">
            <a:xfrm rot="147045" flipV="1">
              <a:off x="1759" y="337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7" name="Rectangle 396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8" name="Rectangle 397"/>
            <p:cNvSpPr>
              <a:spLocks noChangeArrowheads="1"/>
            </p:cNvSpPr>
            <p:nvPr/>
          </p:nvSpPr>
          <p:spPr bwMode="auto">
            <a:xfrm rot="147045" flipV="1">
              <a:off x="1884" y="337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69" name="Rectangle 398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0" name="Rectangle 399"/>
            <p:cNvSpPr>
              <a:spLocks noChangeArrowheads="1"/>
            </p:cNvSpPr>
            <p:nvPr/>
          </p:nvSpPr>
          <p:spPr bwMode="auto">
            <a:xfrm rot="147045" flipV="1">
              <a:off x="1759" y="338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1" name="Rectangle 400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2" name="Rectangle 401"/>
            <p:cNvSpPr>
              <a:spLocks noChangeArrowheads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3" name="Rectangle 402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4" name="Rectangle 403"/>
            <p:cNvSpPr>
              <a:spLocks noChangeArrowheads="1"/>
            </p:cNvSpPr>
            <p:nvPr/>
          </p:nvSpPr>
          <p:spPr bwMode="auto">
            <a:xfrm rot="147045" flipV="1">
              <a:off x="1820" y="3333"/>
              <a:ext cx="6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175" name="Line 404"/>
            <p:cNvSpPr>
              <a:spLocks noChangeShapeType="1"/>
            </p:cNvSpPr>
            <p:nvPr/>
          </p:nvSpPr>
          <p:spPr bwMode="auto">
            <a:xfrm rot="147045" flipV="1">
              <a:off x="1819" y="33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76" name="Line 405"/>
            <p:cNvSpPr>
              <a:spLocks noChangeShapeType="1"/>
            </p:cNvSpPr>
            <p:nvPr/>
          </p:nvSpPr>
          <p:spPr bwMode="auto">
            <a:xfrm rot="147045" flipV="1">
              <a:off x="1821" y="333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77" name="Line 406"/>
            <p:cNvSpPr>
              <a:spLocks noChangeShapeType="1"/>
            </p:cNvSpPr>
            <p:nvPr/>
          </p:nvSpPr>
          <p:spPr bwMode="auto">
            <a:xfrm rot="147045">
              <a:off x="1826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78" name="Line 407"/>
            <p:cNvSpPr>
              <a:spLocks noChangeShapeType="1"/>
            </p:cNvSpPr>
            <p:nvPr/>
          </p:nvSpPr>
          <p:spPr bwMode="auto">
            <a:xfrm rot="147045">
              <a:off x="1820" y="333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79" name="Line 408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0" name="Line 409"/>
            <p:cNvSpPr>
              <a:spLocks noChangeShapeType="1"/>
            </p:cNvSpPr>
            <p:nvPr/>
          </p:nvSpPr>
          <p:spPr bwMode="auto">
            <a:xfrm rot="147045" flipV="1">
              <a:off x="1759" y="3367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1" name="Line 410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2" name="Line 411"/>
            <p:cNvSpPr>
              <a:spLocks noChangeShapeType="1"/>
            </p:cNvSpPr>
            <p:nvPr/>
          </p:nvSpPr>
          <p:spPr bwMode="auto">
            <a:xfrm rot="147045" flipH="1" flipV="1">
              <a:off x="1759" y="338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3" name="Line 412"/>
            <p:cNvSpPr>
              <a:spLocks noChangeShapeType="1"/>
            </p:cNvSpPr>
            <p:nvPr/>
          </p:nvSpPr>
          <p:spPr bwMode="auto">
            <a:xfrm rot="147045" flipV="1">
              <a:off x="1883" y="338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4" name="Line 413"/>
            <p:cNvSpPr>
              <a:spLocks noChangeShapeType="1"/>
            </p:cNvSpPr>
            <p:nvPr/>
          </p:nvSpPr>
          <p:spPr bwMode="auto">
            <a:xfrm rot="147045" flipV="1">
              <a:off x="1884" y="337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5" name="Line 414"/>
            <p:cNvSpPr>
              <a:spLocks noChangeShapeType="1"/>
            </p:cNvSpPr>
            <p:nvPr/>
          </p:nvSpPr>
          <p:spPr bwMode="auto">
            <a:xfrm rot="147045">
              <a:off x="1889" y="337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6" name="Line 415"/>
            <p:cNvSpPr>
              <a:spLocks noChangeShapeType="1"/>
            </p:cNvSpPr>
            <p:nvPr/>
          </p:nvSpPr>
          <p:spPr bwMode="auto">
            <a:xfrm rot="147045">
              <a:off x="1884" y="337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7" name="Line 416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8" name="Line 417"/>
            <p:cNvSpPr>
              <a:spLocks noChangeShapeType="1"/>
            </p:cNvSpPr>
            <p:nvPr/>
          </p:nvSpPr>
          <p:spPr bwMode="auto">
            <a:xfrm rot="147045" flipV="1">
              <a:off x="1759" y="336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89" name="Line 418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0" name="Line 419"/>
            <p:cNvSpPr>
              <a:spLocks noChangeShapeType="1"/>
            </p:cNvSpPr>
            <p:nvPr/>
          </p:nvSpPr>
          <p:spPr bwMode="auto">
            <a:xfrm rot="147045">
              <a:off x="1774" y="333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1" name="Line 420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2" name="Line 421"/>
            <p:cNvSpPr>
              <a:spLocks noChangeShapeType="1"/>
            </p:cNvSpPr>
            <p:nvPr/>
          </p:nvSpPr>
          <p:spPr bwMode="auto">
            <a:xfrm rot="147045">
              <a:off x="1873" y="333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3" name="Line 422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4" name="Line 423"/>
            <p:cNvSpPr>
              <a:spLocks noChangeShapeType="1"/>
            </p:cNvSpPr>
            <p:nvPr/>
          </p:nvSpPr>
          <p:spPr bwMode="auto">
            <a:xfrm rot="147045" flipV="1">
              <a:off x="1775" y="333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5" name="Line 424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6" name="Line 425"/>
            <p:cNvSpPr>
              <a:spLocks noChangeShapeType="1"/>
            </p:cNvSpPr>
            <p:nvPr/>
          </p:nvSpPr>
          <p:spPr bwMode="auto">
            <a:xfrm rot="147045" flipV="1">
              <a:off x="1793" y="330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7" name="Line 426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8" name="Line 427"/>
            <p:cNvSpPr>
              <a:spLocks noChangeShapeType="1"/>
            </p:cNvSpPr>
            <p:nvPr/>
          </p:nvSpPr>
          <p:spPr bwMode="auto">
            <a:xfrm rot="147045">
              <a:off x="1792" y="33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199" name="Line 428"/>
            <p:cNvSpPr>
              <a:spLocks noChangeShapeType="1"/>
            </p:cNvSpPr>
            <p:nvPr/>
          </p:nvSpPr>
          <p:spPr bwMode="auto">
            <a:xfrm rot="147045" flipV="1">
              <a:off x="1852" y="3334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0" name="Line 429"/>
            <p:cNvSpPr>
              <a:spLocks noChangeShapeType="1"/>
            </p:cNvSpPr>
            <p:nvPr/>
          </p:nvSpPr>
          <p:spPr bwMode="auto">
            <a:xfrm rot="147045" flipV="1">
              <a:off x="1853" y="3303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1" name="Line 430"/>
            <p:cNvSpPr>
              <a:spLocks noChangeShapeType="1"/>
            </p:cNvSpPr>
            <p:nvPr/>
          </p:nvSpPr>
          <p:spPr bwMode="auto">
            <a:xfrm rot="147045">
              <a:off x="1858" y="3306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2" name="Line 431"/>
            <p:cNvSpPr>
              <a:spLocks noChangeShapeType="1"/>
            </p:cNvSpPr>
            <p:nvPr/>
          </p:nvSpPr>
          <p:spPr bwMode="auto">
            <a:xfrm rot="147045">
              <a:off x="1852" y="33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3" name="Line 432"/>
            <p:cNvSpPr>
              <a:spLocks noChangeShapeType="1"/>
            </p:cNvSpPr>
            <p:nvPr/>
          </p:nvSpPr>
          <p:spPr bwMode="auto">
            <a:xfrm rot="147045" flipV="1">
              <a:off x="1639" y="3302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4" name="Line 433"/>
            <p:cNvSpPr>
              <a:spLocks noChangeShapeType="1"/>
            </p:cNvSpPr>
            <p:nvPr/>
          </p:nvSpPr>
          <p:spPr bwMode="auto">
            <a:xfrm rot="147045" flipV="1">
              <a:off x="1639" y="3307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5" name="Line 434"/>
            <p:cNvSpPr>
              <a:spLocks noChangeShapeType="1"/>
            </p:cNvSpPr>
            <p:nvPr/>
          </p:nvSpPr>
          <p:spPr bwMode="auto">
            <a:xfrm rot="147045" flipV="1">
              <a:off x="1638" y="3312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6" name="Line 435"/>
            <p:cNvSpPr>
              <a:spLocks noChangeShapeType="1"/>
            </p:cNvSpPr>
            <p:nvPr/>
          </p:nvSpPr>
          <p:spPr bwMode="auto">
            <a:xfrm rot="147045" flipV="1">
              <a:off x="1633" y="3316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7" name="Line 436"/>
            <p:cNvSpPr>
              <a:spLocks noChangeShapeType="1"/>
            </p:cNvSpPr>
            <p:nvPr/>
          </p:nvSpPr>
          <p:spPr bwMode="auto">
            <a:xfrm rot="147045" flipV="1">
              <a:off x="1793" y="330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8" name="Line 437"/>
            <p:cNvSpPr>
              <a:spLocks noChangeShapeType="1"/>
            </p:cNvSpPr>
            <p:nvPr/>
          </p:nvSpPr>
          <p:spPr bwMode="auto">
            <a:xfrm rot="147045" flipV="1">
              <a:off x="1793" y="331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09" name="Line 438"/>
            <p:cNvSpPr>
              <a:spLocks noChangeShapeType="1"/>
            </p:cNvSpPr>
            <p:nvPr/>
          </p:nvSpPr>
          <p:spPr bwMode="auto">
            <a:xfrm rot="147045" flipV="1">
              <a:off x="1792" y="331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0" name="Line 439"/>
            <p:cNvSpPr>
              <a:spLocks noChangeShapeType="1"/>
            </p:cNvSpPr>
            <p:nvPr/>
          </p:nvSpPr>
          <p:spPr bwMode="auto">
            <a:xfrm rot="147045" flipV="1">
              <a:off x="1792" y="332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1" name="Rectangle 440"/>
            <p:cNvSpPr>
              <a:spLocks noChangeArrowheads="1"/>
            </p:cNvSpPr>
            <p:nvPr/>
          </p:nvSpPr>
          <p:spPr bwMode="auto">
            <a:xfrm rot="147045" flipV="1">
              <a:off x="1535" y="3677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12" name="Line 441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3" name="Line 442"/>
            <p:cNvSpPr>
              <a:spLocks noChangeShapeType="1"/>
            </p:cNvSpPr>
            <p:nvPr/>
          </p:nvSpPr>
          <p:spPr bwMode="auto">
            <a:xfrm rot="147045">
              <a:off x="1535" y="36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4" name="Line 443"/>
            <p:cNvSpPr>
              <a:spLocks noChangeShapeType="1"/>
            </p:cNvSpPr>
            <p:nvPr/>
          </p:nvSpPr>
          <p:spPr bwMode="auto">
            <a:xfrm rot="147045" flipV="1">
              <a:off x="1424" y="3491"/>
              <a:ext cx="538" cy="1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5" name="Line 444"/>
            <p:cNvSpPr>
              <a:spLocks noChangeShapeType="1"/>
            </p:cNvSpPr>
            <p:nvPr/>
          </p:nvSpPr>
          <p:spPr bwMode="auto">
            <a:xfrm rot="147045" flipV="1">
              <a:off x="1426" y="357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6" name="Rectangle 445"/>
            <p:cNvSpPr>
              <a:spLocks noChangeArrowheads="1"/>
            </p:cNvSpPr>
            <p:nvPr/>
          </p:nvSpPr>
          <p:spPr bwMode="auto">
            <a:xfrm rot="147045" flipV="1">
              <a:off x="2032" y="3498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17" name="Rectangle 446"/>
            <p:cNvSpPr>
              <a:spLocks noChangeArrowheads="1"/>
            </p:cNvSpPr>
            <p:nvPr/>
          </p:nvSpPr>
          <p:spPr bwMode="auto">
            <a:xfrm rot="147045" flipV="1">
              <a:off x="1541" y="3278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18" name="Line 447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19" name="Line 448"/>
            <p:cNvSpPr>
              <a:spLocks noChangeShapeType="1"/>
            </p:cNvSpPr>
            <p:nvPr/>
          </p:nvSpPr>
          <p:spPr bwMode="auto">
            <a:xfrm rot="147045">
              <a:off x="1541" y="327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20" name="Line 449"/>
            <p:cNvSpPr>
              <a:spLocks noChangeShapeType="1"/>
            </p:cNvSpPr>
            <p:nvPr/>
          </p:nvSpPr>
          <p:spPr bwMode="auto">
            <a:xfrm rot="147045" flipV="1">
              <a:off x="1522" y="327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21" name="Line 450"/>
            <p:cNvSpPr>
              <a:spLocks noChangeShapeType="1"/>
            </p:cNvSpPr>
            <p:nvPr/>
          </p:nvSpPr>
          <p:spPr bwMode="auto">
            <a:xfrm rot="147045" flipV="1">
              <a:off x="1528" y="3277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22" name="Line 451"/>
            <p:cNvSpPr>
              <a:spLocks noChangeShapeType="1"/>
            </p:cNvSpPr>
            <p:nvPr/>
          </p:nvSpPr>
          <p:spPr bwMode="auto">
            <a:xfrm rot="147045" flipV="1">
              <a:off x="1530" y="3284"/>
              <a:ext cx="5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23" name="Rectangle 452"/>
            <p:cNvSpPr>
              <a:spLocks noChangeArrowheads="1"/>
            </p:cNvSpPr>
            <p:nvPr/>
          </p:nvSpPr>
          <p:spPr bwMode="auto">
            <a:xfrm rot="147045" flipV="1">
              <a:off x="2045" y="3654"/>
              <a:ext cx="5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4" name="Rectangle 453"/>
            <p:cNvSpPr>
              <a:spLocks noChangeArrowheads="1"/>
            </p:cNvSpPr>
            <p:nvPr/>
          </p:nvSpPr>
          <p:spPr bwMode="auto">
            <a:xfrm rot="147045" flipV="1">
              <a:off x="2173" y="3659"/>
              <a:ext cx="1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5" name="Rectangle 454"/>
            <p:cNvSpPr>
              <a:spLocks noChangeArrowheads="1"/>
            </p:cNvSpPr>
            <p:nvPr/>
          </p:nvSpPr>
          <p:spPr bwMode="auto">
            <a:xfrm rot="147045" flipV="1">
              <a:off x="2064" y="366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6" name="Rectangle 455"/>
            <p:cNvSpPr>
              <a:spLocks noChangeArrowheads="1"/>
            </p:cNvSpPr>
            <p:nvPr/>
          </p:nvSpPr>
          <p:spPr bwMode="auto">
            <a:xfrm rot="147045" flipV="1">
              <a:off x="2159" y="3673"/>
              <a:ext cx="1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7" name="Rectangle 456"/>
            <p:cNvSpPr>
              <a:spLocks noChangeArrowheads="1"/>
            </p:cNvSpPr>
            <p:nvPr/>
          </p:nvSpPr>
          <p:spPr bwMode="auto">
            <a:xfrm rot="147045" flipV="1">
              <a:off x="2106" y="3670"/>
              <a:ext cx="4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8" name="Rectangle 457"/>
            <p:cNvSpPr>
              <a:spLocks noChangeArrowheads="1"/>
            </p:cNvSpPr>
            <p:nvPr/>
          </p:nvSpPr>
          <p:spPr bwMode="auto">
            <a:xfrm rot="147045" flipV="1">
              <a:off x="2050" y="3666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29" name="Rectangle 458"/>
            <p:cNvSpPr>
              <a:spLocks noChangeArrowheads="1"/>
            </p:cNvSpPr>
            <p:nvPr/>
          </p:nvSpPr>
          <p:spPr bwMode="auto">
            <a:xfrm rot="147045" flipV="1">
              <a:off x="2063" y="3707"/>
              <a:ext cx="96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30" name="Line 459"/>
            <p:cNvSpPr>
              <a:spLocks noChangeShapeType="1"/>
            </p:cNvSpPr>
            <p:nvPr/>
          </p:nvSpPr>
          <p:spPr bwMode="auto">
            <a:xfrm rot="147045" flipV="1">
              <a:off x="2050" y="3654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1" name="Line 460"/>
            <p:cNvSpPr>
              <a:spLocks noChangeShapeType="1"/>
            </p:cNvSpPr>
            <p:nvPr/>
          </p:nvSpPr>
          <p:spPr bwMode="auto">
            <a:xfrm rot="147045" flipV="1">
              <a:off x="2045" y="3654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2" name="Line 461"/>
            <p:cNvSpPr>
              <a:spLocks noChangeShapeType="1"/>
            </p:cNvSpPr>
            <p:nvPr/>
          </p:nvSpPr>
          <p:spPr bwMode="auto">
            <a:xfrm rot="147045" flipH="1" flipV="1">
              <a:off x="2045" y="36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3" name="Line 462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4" name="Line 463"/>
            <p:cNvSpPr>
              <a:spLocks noChangeShapeType="1"/>
            </p:cNvSpPr>
            <p:nvPr/>
          </p:nvSpPr>
          <p:spPr bwMode="auto">
            <a:xfrm rot="147045">
              <a:off x="2172" y="3659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5" name="Line 464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6" name="Line 465"/>
            <p:cNvSpPr>
              <a:spLocks noChangeShapeType="1"/>
            </p:cNvSpPr>
            <p:nvPr/>
          </p:nvSpPr>
          <p:spPr bwMode="auto">
            <a:xfrm rot="147045" flipV="1">
              <a:off x="2062" y="366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7" name="Line 466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8" name="Line 467"/>
            <p:cNvSpPr>
              <a:spLocks noChangeShapeType="1"/>
            </p:cNvSpPr>
            <p:nvPr/>
          </p:nvSpPr>
          <p:spPr bwMode="auto">
            <a:xfrm rot="147045" flipV="1">
              <a:off x="2157" y="3673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39" name="Line 468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0" name="Line 469"/>
            <p:cNvSpPr>
              <a:spLocks noChangeShapeType="1"/>
            </p:cNvSpPr>
            <p:nvPr/>
          </p:nvSpPr>
          <p:spPr bwMode="auto">
            <a:xfrm rot="147045" flipV="1">
              <a:off x="2105" y="3670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1" name="Line 470"/>
            <p:cNvSpPr>
              <a:spLocks noChangeShapeType="1"/>
            </p:cNvSpPr>
            <p:nvPr/>
          </p:nvSpPr>
          <p:spPr bwMode="auto">
            <a:xfrm rot="147045" flipH="1" flipV="1">
              <a:off x="2050" y="3664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2" name="Line 471"/>
            <p:cNvSpPr>
              <a:spLocks noChangeShapeType="1"/>
            </p:cNvSpPr>
            <p:nvPr/>
          </p:nvSpPr>
          <p:spPr bwMode="auto">
            <a:xfrm rot="147045" flipH="1" flipV="1">
              <a:off x="2050" y="36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3" name="Line 472"/>
            <p:cNvSpPr>
              <a:spLocks noChangeShapeType="1"/>
            </p:cNvSpPr>
            <p:nvPr/>
          </p:nvSpPr>
          <p:spPr bwMode="auto">
            <a:xfrm rot="147045">
              <a:off x="2172" y="3668"/>
              <a:ext cx="2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4" name="Line 473"/>
            <p:cNvSpPr>
              <a:spLocks noChangeShapeType="1"/>
            </p:cNvSpPr>
            <p:nvPr/>
          </p:nvSpPr>
          <p:spPr bwMode="auto">
            <a:xfrm rot="147045">
              <a:off x="2050" y="3663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5" name="Line 474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6" name="Line 475"/>
            <p:cNvSpPr>
              <a:spLocks noChangeShapeType="1"/>
            </p:cNvSpPr>
            <p:nvPr/>
          </p:nvSpPr>
          <p:spPr bwMode="auto">
            <a:xfrm rot="147045" flipH="1" flipV="1">
              <a:off x="2061" y="3708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47" name="Rectangle 476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48" name="Rectangle 477"/>
            <p:cNvSpPr>
              <a:spLocks noChangeArrowheads="1"/>
            </p:cNvSpPr>
            <p:nvPr/>
          </p:nvSpPr>
          <p:spPr bwMode="auto">
            <a:xfrm rot="147045" flipV="1">
              <a:off x="2328" y="3666"/>
              <a:ext cx="0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49" name="Rectangle 478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0" name="Rectangle 479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1" name="Rectangle 480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2" name="Rectangle 481"/>
            <p:cNvSpPr>
              <a:spLocks noChangeArrowheads="1"/>
            </p:cNvSpPr>
            <p:nvPr/>
          </p:nvSpPr>
          <p:spPr bwMode="auto">
            <a:xfrm rot="147045" flipV="1">
              <a:off x="2204" y="3672"/>
              <a:ext cx="124" cy="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3" name="Rectangle 482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4" name="Rectangle 483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5" name="Rectangle 484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6" name="Rectangle 485"/>
            <p:cNvSpPr>
              <a:spLocks noChangeArrowheads="1"/>
            </p:cNvSpPr>
            <p:nvPr/>
          </p:nvSpPr>
          <p:spPr bwMode="auto">
            <a:xfrm rot="147045" flipV="1">
              <a:off x="2199" y="3660"/>
              <a:ext cx="8" cy="1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7" name="Rectangle 486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8" name="Rectangle 487"/>
            <p:cNvSpPr>
              <a:spLocks noChangeArrowheads="1"/>
            </p:cNvSpPr>
            <p:nvPr/>
          </p:nvSpPr>
          <p:spPr bwMode="auto">
            <a:xfrm rot="147045" flipV="1">
              <a:off x="2215" y="3715"/>
              <a:ext cx="98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59" name="Rectangle 488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0" name="Rectangle 489"/>
            <p:cNvSpPr>
              <a:spLocks noChangeArrowheads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1" name="Rectangle 490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2" name="Rectangle 491"/>
            <p:cNvSpPr>
              <a:spLocks noChangeArrowheads="1"/>
            </p:cNvSpPr>
            <p:nvPr/>
          </p:nvSpPr>
          <p:spPr bwMode="auto">
            <a:xfrm rot="147045" flipV="1">
              <a:off x="2314" y="3679"/>
              <a:ext cx="0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3" name="Rectangle 492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4" name="Rectangle 493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5" name="Rectangle 494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6" name="Rectangle 495"/>
            <p:cNvSpPr>
              <a:spLocks noChangeArrowheads="1"/>
            </p:cNvSpPr>
            <p:nvPr/>
          </p:nvSpPr>
          <p:spPr bwMode="auto">
            <a:xfrm rot="147045" flipV="1">
              <a:off x="2263" y="3677"/>
              <a:ext cx="5" cy="4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67" name="Line 496"/>
            <p:cNvSpPr>
              <a:spLocks noChangeShapeType="1"/>
            </p:cNvSpPr>
            <p:nvPr/>
          </p:nvSpPr>
          <p:spPr bwMode="auto">
            <a:xfrm rot="147045" flipH="1" flipV="1">
              <a:off x="2264" y="367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68" name="Line 497"/>
            <p:cNvSpPr>
              <a:spLocks noChangeShapeType="1"/>
            </p:cNvSpPr>
            <p:nvPr/>
          </p:nvSpPr>
          <p:spPr bwMode="auto">
            <a:xfrm rot="147045" flipH="1" flipV="1">
              <a:off x="2262" y="3715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69" name="Line 498"/>
            <p:cNvSpPr>
              <a:spLocks noChangeShapeType="1"/>
            </p:cNvSpPr>
            <p:nvPr/>
          </p:nvSpPr>
          <p:spPr bwMode="auto">
            <a:xfrm rot="147045" flipV="1">
              <a:off x="2263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0" name="Line 499"/>
            <p:cNvSpPr>
              <a:spLocks noChangeShapeType="1"/>
            </p:cNvSpPr>
            <p:nvPr/>
          </p:nvSpPr>
          <p:spPr bwMode="auto">
            <a:xfrm rot="147045" flipV="1">
              <a:off x="2268" y="3677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1" name="Line 500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2" name="Line 501"/>
            <p:cNvSpPr>
              <a:spLocks noChangeShapeType="1"/>
            </p:cNvSpPr>
            <p:nvPr/>
          </p:nvSpPr>
          <p:spPr bwMode="auto">
            <a:xfrm rot="147045" flipV="1">
              <a:off x="2314" y="3679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3" name="Line 502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4" name="Line 503"/>
            <p:cNvSpPr>
              <a:spLocks noChangeShapeType="1"/>
            </p:cNvSpPr>
            <p:nvPr/>
          </p:nvSpPr>
          <p:spPr bwMode="auto">
            <a:xfrm rot="147045" flipV="1">
              <a:off x="2216" y="3675"/>
              <a:ext cx="3" cy="40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5" name="Line 504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6" name="Line 505"/>
            <p:cNvSpPr>
              <a:spLocks noChangeShapeType="1"/>
            </p:cNvSpPr>
            <p:nvPr/>
          </p:nvSpPr>
          <p:spPr bwMode="auto">
            <a:xfrm rot="147045" flipH="1" flipV="1">
              <a:off x="2215" y="3715"/>
              <a:ext cx="98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7" name="Line 506"/>
            <p:cNvSpPr>
              <a:spLocks noChangeShapeType="1"/>
            </p:cNvSpPr>
            <p:nvPr/>
          </p:nvSpPr>
          <p:spPr bwMode="auto">
            <a:xfrm rot="147045" flipH="1" flipV="1">
              <a:off x="2199" y="3672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8" name="Line 507"/>
            <p:cNvSpPr>
              <a:spLocks noChangeShapeType="1"/>
            </p:cNvSpPr>
            <p:nvPr/>
          </p:nvSpPr>
          <p:spPr bwMode="auto">
            <a:xfrm rot="147045" flipV="1">
              <a:off x="2199" y="3660"/>
              <a:ext cx="2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79" name="Line 508"/>
            <p:cNvSpPr>
              <a:spLocks noChangeShapeType="1"/>
            </p:cNvSpPr>
            <p:nvPr/>
          </p:nvSpPr>
          <p:spPr bwMode="auto">
            <a:xfrm rot="147045" flipV="1">
              <a:off x="2204" y="3661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0" name="Line 509"/>
            <p:cNvSpPr>
              <a:spLocks noChangeShapeType="1"/>
            </p:cNvSpPr>
            <p:nvPr/>
          </p:nvSpPr>
          <p:spPr bwMode="auto">
            <a:xfrm rot="147045">
              <a:off x="2204" y="3670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1" name="Line 510"/>
            <p:cNvSpPr>
              <a:spLocks noChangeShapeType="1"/>
            </p:cNvSpPr>
            <p:nvPr/>
          </p:nvSpPr>
          <p:spPr bwMode="auto">
            <a:xfrm rot="147045">
              <a:off x="2328" y="3675"/>
              <a:ext cx="3" cy="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2" name="Line 511"/>
            <p:cNvSpPr>
              <a:spLocks noChangeShapeType="1"/>
            </p:cNvSpPr>
            <p:nvPr/>
          </p:nvSpPr>
          <p:spPr bwMode="auto">
            <a:xfrm rot="147045" flipH="1" flipV="1">
              <a:off x="2204" y="3675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3" name="Line 512"/>
            <p:cNvSpPr>
              <a:spLocks noChangeShapeType="1"/>
            </p:cNvSpPr>
            <p:nvPr/>
          </p:nvSpPr>
          <p:spPr bwMode="auto">
            <a:xfrm rot="147045" flipH="1" flipV="1">
              <a:off x="2204" y="3670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4" name="Line 513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5" name="Line 514"/>
            <p:cNvSpPr>
              <a:spLocks noChangeShapeType="1"/>
            </p:cNvSpPr>
            <p:nvPr/>
          </p:nvSpPr>
          <p:spPr bwMode="auto">
            <a:xfrm rot="147045">
              <a:off x="2328" y="3666"/>
              <a:ext cx="3" cy="1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286" name="Rectangle 515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87" name="Rectangle 516"/>
            <p:cNvSpPr>
              <a:spLocks noChangeArrowheads="1"/>
            </p:cNvSpPr>
            <p:nvPr/>
          </p:nvSpPr>
          <p:spPr bwMode="auto">
            <a:xfrm rot="147045" flipV="1">
              <a:off x="2175" y="3320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88" name="Rectangle 517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89" name="Rectangle 518"/>
            <p:cNvSpPr>
              <a:spLocks noChangeArrowheads="1"/>
            </p:cNvSpPr>
            <p:nvPr/>
          </p:nvSpPr>
          <p:spPr bwMode="auto">
            <a:xfrm rot="147045" flipV="1">
              <a:off x="2109" y="331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0" name="Rectangle 519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1" name="Rectangle 520"/>
            <p:cNvSpPr>
              <a:spLocks noChangeArrowheads="1"/>
            </p:cNvSpPr>
            <p:nvPr/>
          </p:nvSpPr>
          <p:spPr bwMode="auto">
            <a:xfrm rot="147045" flipV="1">
              <a:off x="2110" y="3319"/>
              <a:ext cx="66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2" name="Rectangle 521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3" name="Rectangle 522"/>
            <p:cNvSpPr>
              <a:spLocks noChangeArrowheads="1"/>
            </p:cNvSpPr>
            <p:nvPr/>
          </p:nvSpPr>
          <p:spPr bwMode="auto">
            <a:xfrm rot="147045" flipV="1">
              <a:off x="2096" y="3347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4" name="Rectangle 523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5" name="Rectangle 524"/>
            <p:cNvSpPr>
              <a:spLocks noChangeArrowheads="1"/>
            </p:cNvSpPr>
            <p:nvPr/>
          </p:nvSpPr>
          <p:spPr bwMode="auto">
            <a:xfrm rot="147045" flipV="1">
              <a:off x="2191" y="334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6" name="Rectangle 525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7" name="Rectangle 526"/>
            <p:cNvSpPr>
              <a:spLocks noChangeArrowheads="1"/>
            </p:cNvSpPr>
            <p:nvPr/>
          </p:nvSpPr>
          <p:spPr bwMode="auto">
            <a:xfrm rot="147045" flipV="1">
              <a:off x="2096" y="334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8" name="Rectangle 527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299" name="Rectangle 528"/>
            <p:cNvSpPr>
              <a:spLocks noChangeArrowheads="1"/>
            </p:cNvSpPr>
            <p:nvPr/>
          </p:nvSpPr>
          <p:spPr bwMode="auto">
            <a:xfrm rot="147045" flipV="1">
              <a:off x="2082" y="3384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0" name="Rectangle 529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1" name="Rectangle 530"/>
            <p:cNvSpPr>
              <a:spLocks noChangeArrowheads="1"/>
            </p:cNvSpPr>
            <p:nvPr/>
          </p:nvSpPr>
          <p:spPr bwMode="auto">
            <a:xfrm rot="147045" flipV="1">
              <a:off x="2204" y="3386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2" name="Rectangle 531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3" name="Rectangle 532"/>
            <p:cNvSpPr>
              <a:spLocks noChangeArrowheads="1"/>
            </p:cNvSpPr>
            <p:nvPr/>
          </p:nvSpPr>
          <p:spPr bwMode="auto">
            <a:xfrm rot="147045" flipV="1">
              <a:off x="2081" y="3396"/>
              <a:ext cx="124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4" name="Rectangle 533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5" name="Rectangle 534"/>
            <p:cNvSpPr>
              <a:spLocks noChangeArrowheads="1"/>
            </p:cNvSpPr>
            <p:nvPr/>
          </p:nvSpPr>
          <p:spPr bwMode="auto">
            <a:xfrm rot="147045" flipV="1">
              <a:off x="2077" y="338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6" name="Rectangle 535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7" name="Rectangle 536"/>
            <p:cNvSpPr>
              <a:spLocks noChangeArrowheads="1"/>
            </p:cNvSpPr>
            <p:nvPr/>
          </p:nvSpPr>
          <p:spPr bwMode="auto">
            <a:xfrm rot="147045" flipV="1">
              <a:off x="2139" y="3347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08" name="Line 537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09" name="Line 538"/>
            <p:cNvSpPr>
              <a:spLocks noChangeShapeType="1"/>
            </p:cNvSpPr>
            <p:nvPr/>
          </p:nvSpPr>
          <p:spPr bwMode="auto">
            <a:xfrm rot="147045">
              <a:off x="2139" y="334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0" name="Line 539"/>
            <p:cNvSpPr>
              <a:spLocks noChangeShapeType="1"/>
            </p:cNvSpPr>
            <p:nvPr/>
          </p:nvSpPr>
          <p:spPr bwMode="auto">
            <a:xfrm rot="147045" flipH="1" flipV="1">
              <a:off x="2077" y="33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1" name="Line 540"/>
            <p:cNvSpPr>
              <a:spLocks noChangeShapeType="1"/>
            </p:cNvSpPr>
            <p:nvPr/>
          </p:nvSpPr>
          <p:spPr bwMode="auto">
            <a:xfrm rot="147045" flipH="1" flipV="1">
              <a:off x="2076" y="3396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2" name="Line 541"/>
            <p:cNvSpPr>
              <a:spLocks noChangeShapeType="1"/>
            </p:cNvSpPr>
            <p:nvPr/>
          </p:nvSpPr>
          <p:spPr bwMode="auto">
            <a:xfrm rot="147045" flipV="1">
              <a:off x="2077" y="3381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3" name="Line 542"/>
            <p:cNvSpPr>
              <a:spLocks noChangeShapeType="1"/>
            </p:cNvSpPr>
            <p:nvPr/>
          </p:nvSpPr>
          <p:spPr bwMode="auto">
            <a:xfrm rot="147045" flipV="1">
              <a:off x="2082" y="338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4" name="Line 543"/>
            <p:cNvSpPr>
              <a:spLocks noChangeShapeType="1"/>
            </p:cNvSpPr>
            <p:nvPr/>
          </p:nvSpPr>
          <p:spPr bwMode="auto">
            <a:xfrm rot="147045">
              <a:off x="2081" y="3393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5" name="Line 544"/>
            <p:cNvSpPr>
              <a:spLocks noChangeShapeType="1"/>
            </p:cNvSpPr>
            <p:nvPr/>
          </p:nvSpPr>
          <p:spPr bwMode="auto">
            <a:xfrm rot="147045">
              <a:off x="2203" y="3398"/>
              <a:ext cx="2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6" name="Line 545"/>
            <p:cNvSpPr>
              <a:spLocks noChangeShapeType="1"/>
            </p:cNvSpPr>
            <p:nvPr/>
          </p:nvSpPr>
          <p:spPr bwMode="auto">
            <a:xfrm rot="147045" flipH="1" flipV="1">
              <a:off x="2081" y="3399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7" name="Line 546"/>
            <p:cNvSpPr>
              <a:spLocks noChangeShapeType="1"/>
            </p:cNvSpPr>
            <p:nvPr/>
          </p:nvSpPr>
          <p:spPr bwMode="auto">
            <a:xfrm rot="147045" flipH="1" flipV="1">
              <a:off x="2081" y="3393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8" name="Line 547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19" name="Line 548"/>
            <p:cNvSpPr>
              <a:spLocks noChangeShapeType="1"/>
            </p:cNvSpPr>
            <p:nvPr/>
          </p:nvSpPr>
          <p:spPr bwMode="auto">
            <a:xfrm rot="147045">
              <a:off x="2204" y="3386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0" name="Line 549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1" name="Line 550"/>
            <p:cNvSpPr>
              <a:spLocks noChangeShapeType="1"/>
            </p:cNvSpPr>
            <p:nvPr/>
          </p:nvSpPr>
          <p:spPr bwMode="auto">
            <a:xfrm rot="147045" flipV="1">
              <a:off x="2082" y="3382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2" name="Line 551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3" name="Line 552"/>
            <p:cNvSpPr>
              <a:spLocks noChangeShapeType="1"/>
            </p:cNvSpPr>
            <p:nvPr/>
          </p:nvSpPr>
          <p:spPr bwMode="auto">
            <a:xfrm rot="147045">
              <a:off x="2096" y="334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4" name="Line 553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5" name="Line 554"/>
            <p:cNvSpPr>
              <a:spLocks noChangeShapeType="1"/>
            </p:cNvSpPr>
            <p:nvPr/>
          </p:nvSpPr>
          <p:spPr bwMode="auto">
            <a:xfrm rot="147045">
              <a:off x="2191" y="3350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6" name="Line 555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7" name="Line 556"/>
            <p:cNvSpPr>
              <a:spLocks noChangeShapeType="1"/>
            </p:cNvSpPr>
            <p:nvPr/>
          </p:nvSpPr>
          <p:spPr bwMode="auto">
            <a:xfrm rot="147045" flipV="1">
              <a:off x="2096" y="3347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8" name="Line 557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29" name="Line 558"/>
            <p:cNvSpPr>
              <a:spLocks noChangeShapeType="1"/>
            </p:cNvSpPr>
            <p:nvPr/>
          </p:nvSpPr>
          <p:spPr bwMode="auto">
            <a:xfrm rot="147045" flipV="1">
              <a:off x="2110" y="3316"/>
              <a:ext cx="6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0" name="Line 559"/>
            <p:cNvSpPr>
              <a:spLocks noChangeShapeType="1"/>
            </p:cNvSpPr>
            <p:nvPr/>
          </p:nvSpPr>
          <p:spPr bwMode="auto">
            <a:xfrm rot="147045" flipV="1">
              <a:off x="2108" y="334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1" name="Line 560"/>
            <p:cNvSpPr>
              <a:spLocks noChangeShapeType="1"/>
            </p:cNvSpPr>
            <p:nvPr/>
          </p:nvSpPr>
          <p:spPr bwMode="auto">
            <a:xfrm rot="147045" flipV="1">
              <a:off x="2110" y="331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2" name="Line 561"/>
            <p:cNvSpPr>
              <a:spLocks noChangeShapeType="1"/>
            </p:cNvSpPr>
            <p:nvPr/>
          </p:nvSpPr>
          <p:spPr bwMode="auto">
            <a:xfrm rot="147045">
              <a:off x="2115" y="331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3" name="Line 562"/>
            <p:cNvSpPr>
              <a:spLocks noChangeShapeType="1"/>
            </p:cNvSpPr>
            <p:nvPr/>
          </p:nvSpPr>
          <p:spPr bwMode="auto">
            <a:xfrm rot="147045">
              <a:off x="2109" y="331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4" name="Line 563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5" name="Line 564"/>
            <p:cNvSpPr>
              <a:spLocks noChangeShapeType="1"/>
            </p:cNvSpPr>
            <p:nvPr/>
          </p:nvSpPr>
          <p:spPr bwMode="auto">
            <a:xfrm rot="147045">
              <a:off x="2175" y="3320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36" name="Rectangle 565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37" name="Rectangle 566"/>
            <p:cNvSpPr>
              <a:spLocks noChangeArrowheads="1"/>
            </p:cNvSpPr>
            <p:nvPr/>
          </p:nvSpPr>
          <p:spPr bwMode="auto">
            <a:xfrm rot="147045" flipV="1">
              <a:off x="2329" y="3327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38" name="Rectangle 567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39" name="Rectangle 568"/>
            <p:cNvSpPr>
              <a:spLocks noChangeArrowheads="1"/>
            </p:cNvSpPr>
            <p:nvPr/>
          </p:nvSpPr>
          <p:spPr bwMode="auto">
            <a:xfrm rot="147045" flipV="1">
              <a:off x="2269" y="3324"/>
              <a:ext cx="2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0" name="Rectangle 569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1" name="Rectangle 570"/>
            <p:cNvSpPr>
              <a:spLocks noChangeArrowheads="1"/>
            </p:cNvSpPr>
            <p:nvPr/>
          </p:nvSpPr>
          <p:spPr bwMode="auto">
            <a:xfrm rot="147045" flipV="1">
              <a:off x="2270" y="3325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2" name="Rectangle 571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3" name="Rectangle 572"/>
            <p:cNvSpPr>
              <a:spLocks noChangeArrowheads="1"/>
            </p:cNvSpPr>
            <p:nvPr/>
          </p:nvSpPr>
          <p:spPr bwMode="auto">
            <a:xfrm rot="147045" flipV="1">
              <a:off x="2250" y="3353"/>
              <a:ext cx="98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4" name="Rectangle 573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5" name="Rectangle 574"/>
            <p:cNvSpPr>
              <a:spLocks noChangeArrowheads="1"/>
            </p:cNvSpPr>
            <p:nvPr/>
          </p:nvSpPr>
          <p:spPr bwMode="auto">
            <a:xfrm rot="147045" flipV="1">
              <a:off x="2347" y="3355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6" name="Rectangle 575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7" name="Rectangle 576"/>
            <p:cNvSpPr>
              <a:spLocks noChangeArrowheads="1"/>
            </p:cNvSpPr>
            <p:nvPr/>
          </p:nvSpPr>
          <p:spPr bwMode="auto">
            <a:xfrm rot="147045" flipV="1">
              <a:off x="2250" y="3351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8" name="Rectangle 577"/>
            <p:cNvSpPr>
              <a:spLocks noChangeArrowheads="1"/>
            </p:cNvSpPr>
            <p:nvPr/>
          </p:nvSpPr>
          <p:spPr bwMode="auto">
            <a:xfrm rot="147045" flipV="1">
              <a:off x="2236" y="339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49" name="Rectangle 578"/>
            <p:cNvSpPr>
              <a:spLocks noChangeArrowheads="1"/>
            </p:cNvSpPr>
            <p:nvPr/>
          </p:nvSpPr>
          <p:spPr bwMode="auto">
            <a:xfrm rot="147045" flipV="1">
              <a:off x="2237" y="33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0" name="Rectangle 579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1" name="Rectangle 580"/>
            <p:cNvSpPr>
              <a:spLocks noChangeArrowheads="1"/>
            </p:cNvSpPr>
            <p:nvPr/>
          </p:nvSpPr>
          <p:spPr bwMode="auto">
            <a:xfrm rot="147045" flipV="1">
              <a:off x="2361" y="339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2" name="Rectangle 581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3" name="Rectangle 582"/>
            <p:cNvSpPr>
              <a:spLocks noChangeArrowheads="1"/>
            </p:cNvSpPr>
            <p:nvPr/>
          </p:nvSpPr>
          <p:spPr bwMode="auto">
            <a:xfrm rot="147045" flipV="1">
              <a:off x="2236" y="340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4" name="Rectangle 583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5" name="Rectangle 584"/>
            <p:cNvSpPr>
              <a:spLocks noChangeArrowheads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6" name="Rectangle 585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7" name="Rectangle 586"/>
            <p:cNvSpPr>
              <a:spLocks noChangeArrowheads="1"/>
            </p:cNvSpPr>
            <p:nvPr/>
          </p:nvSpPr>
          <p:spPr bwMode="auto">
            <a:xfrm rot="147045" flipV="1">
              <a:off x="2299" y="3353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58" name="Line 587"/>
            <p:cNvSpPr>
              <a:spLocks noChangeShapeType="1"/>
            </p:cNvSpPr>
            <p:nvPr/>
          </p:nvSpPr>
          <p:spPr bwMode="auto">
            <a:xfrm rot="147045" flipV="1">
              <a:off x="2298" y="3388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59" name="Line 588"/>
            <p:cNvSpPr>
              <a:spLocks noChangeShapeType="1"/>
            </p:cNvSpPr>
            <p:nvPr/>
          </p:nvSpPr>
          <p:spPr bwMode="auto">
            <a:xfrm rot="147045" flipV="1">
              <a:off x="2299" y="335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0" name="Line 589"/>
            <p:cNvSpPr>
              <a:spLocks noChangeShapeType="1"/>
            </p:cNvSpPr>
            <p:nvPr/>
          </p:nvSpPr>
          <p:spPr bwMode="auto">
            <a:xfrm rot="147045">
              <a:off x="2304" y="3355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1" name="Line 590"/>
            <p:cNvSpPr>
              <a:spLocks noChangeShapeType="1"/>
            </p:cNvSpPr>
            <p:nvPr/>
          </p:nvSpPr>
          <p:spPr bwMode="auto">
            <a:xfrm rot="147045">
              <a:off x="2299" y="3354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2" name="Line 591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3" name="Line 592"/>
            <p:cNvSpPr>
              <a:spLocks noChangeShapeType="1"/>
            </p:cNvSpPr>
            <p:nvPr/>
          </p:nvSpPr>
          <p:spPr bwMode="auto">
            <a:xfrm rot="147045" flipV="1">
              <a:off x="2236" y="3388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4" name="Line 593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5" name="Line 594"/>
            <p:cNvSpPr>
              <a:spLocks noChangeShapeType="1"/>
            </p:cNvSpPr>
            <p:nvPr/>
          </p:nvSpPr>
          <p:spPr bwMode="auto">
            <a:xfrm rot="147045" flipH="1" flipV="1">
              <a:off x="2236" y="3405"/>
              <a:ext cx="12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6" name="Line 595"/>
            <p:cNvSpPr>
              <a:spLocks noChangeShapeType="1"/>
            </p:cNvSpPr>
            <p:nvPr/>
          </p:nvSpPr>
          <p:spPr bwMode="auto">
            <a:xfrm rot="147045" flipV="1">
              <a:off x="2361" y="3408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7" name="Line 596"/>
            <p:cNvSpPr>
              <a:spLocks noChangeShapeType="1"/>
            </p:cNvSpPr>
            <p:nvPr/>
          </p:nvSpPr>
          <p:spPr bwMode="auto">
            <a:xfrm rot="147045" flipV="1">
              <a:off x="2362" y="3391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8" name="Line 597"/>
            <p:cNvSpPr>
              <a:spLocks noChangeShapeType="1"/>
            </p:cNvSpPr>
            <p:nvPr/>
          </p:nvSpPr>
          <p:spPr bwMode="auto">
            <a:xfrm rot="147045">
              <a:off x="2366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69" name="Line 598"/>
            <p:cNvSpPr>
              <a:spLocks noChangeShapeType="1"/>
            </p:cNvSpPr>
            <p:nvPr/>
          </p:nvSpPr>
          <p:spPr bwMode="auto">
            <a:xfrm rot="147045">
              <a:off x="2361" y="339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0" name="Line 599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1" name="Line 600"/>
            <p:cNvSpPr>
              <a:spLocks noChangeShapeType="1"/>
            </p:cNvSpPr>
            <p:nvPr/>
          </p:nvSpPr>
          <p:spPr bwMode="auto">
            <a:xfrm rot="147045" flipV="1">
              <a:off x="2237" y="3388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2" name="Line 601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3" name="Line 602"/>
            <p:cNvSpPr>
              <a:spLocks noChangeShapeType="1"/>
            </p:cNvSpPr>
            <p:nvPr/>
          </p:nvSpPr>
          <p:spPr bwMode="auto">
            <a:xfrm rot="147045">
              <a:off x="2252" y="335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4" name="Line 603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5" name="Line 604"/>
            <p:cNvSpPr>
              <a:spLocks noChangeShapeType="1"/>
            </p:cNvSpPr>
            <p:nvPr/>
          </p:nvSpPr>
          <p:spPr bwMode="auto">
            <a:xfrm rot="147045">
              <a:off x="2350" y="335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6" name="Line 605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7" name="Line 606"/>
            <p:cNvSpPr>
              <a:spLocks noChangeShapeType="1"/>
            </p:cNvSpPr>
            <p:nvPr/>
          </p:nvSpPr>
          <p:spPr bwMode="auto">
            <a:xfrm rot="147045" flipV="1">
              <a:off x="2252" y="3353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8" name="Line 607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79" name="Line 608"/>
            <p:cNvSpPr>
              <a:spLocks noChangeShapeType="1"/>
            </p:cNvSpPr>
            <p:nvPr/>
          </p:nvSpPr>
          <p:spPr bwMode="auto">
            <a:xfrm rot="147045" flipV="1">
              <a:off x="2271" y="3322"/>
              <a:ext cx="60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0" name="Line 609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1" name="Line 610"/>
            <p:cNvSpPr>
              <a:spLocks noChangeShapeType="1"/>
            </p:cNvSpPr>
            <p:nvPr/>
          </p:nvSpPr>
          <p:spPr bwMode="auto">
            <a:xfrm rot="147045">
              <a:off x="2270" y="33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2" name="Line 611"/>
            <p:cNvSpPr>
              <a:spLocks noChangeShapeType="1"/>
            </p:cNvSpPr>
            <p:nvPr/>
          </p:nvSpPr>
          <p:spPr bwMode="auto">
            <a:xfrm rot="147045" flipV="1">
              <a:off x="2329" y="3355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3" name="Line 612"/>
            <p:cNvSpPr>
              <a:spLocks noChangeShapeType="1"/>
            </p:cNvSpPr>
            <p:nvPr/>
          </p:nvSpPr>
          <p:spPr bwMode="auto">
            <a:xfrm rot="147045" flipV="1">
              <a:off x="2331" y="3324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4" name="Line 613"/>
            <p:cNvSpPr>
              <a:spLocks noChangeShapeType="1"/>
            </p:cNvSpPr>
            <p:nvPr/>
          </p:nvSpPr>
          <p:spPr bwMode="auto">
            <a:xfrm rot="147045">
              <a:off x="2336" y="3327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5" name="Line 614"/>
            <p:cNvSpPr>
              <a:spLocks noChangeShapeType="1"/>
            </p:cNvSpPr>
            <p:nvPr/>
          </p:nvSpPr>
          <p:spPr bwMode="auto">
            <a:xfrm rot="147045">
              <a:off x="2330" y="33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6" name="Line 615"/>
            <p:cNvSpPr>
              <a:spLocks noChangeShapeType="1"/>
            </p:cNvSpPr>
            <p:nvPr/>
          </p:nvSpPr>
          <p:spPr bwMode="auto">
            <a:xfrm rot="147045" flipV="1">
              <a:off x="2116" y="33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7" name="Line 616"/>
            <p:cNvSpPr>
              <a:spLocks noChangeShapeType="1"/>
            </p:cNvSpPr>
            <p:nvPr/>
          </p:nvSpPr>
          <p:spPr bwMode="auto">
            <a:xfrm rot="147045" flipV="1">
              <a:off x="2116" y="33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8" name="Line 617"/>
            <p:cNvSpPr>
              <a:spLocks noChangeShapeType="1"/>
            </p:cNvSpPr>
            <p:nvPr/>
          </p:nvSpPr>
          <p:spPr bwMode="auto">
            <a:xfrm rot="147045" flipV="1">
              <a:off x="2116" y="3333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89" name="Line 618"/>
            <p:cNvSpPr>
              <a:spLocks noChangeShapeType="1"/>
            </p:cNvSpPr>
            <p:nvPr/>
          </p:nvSpPr>
          <p:spPr bwMode="auto">
            <a:xfrm rot="147045" flipV="1">
              <a:off x="2111" y="3337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0" name="Line 619"/>
            <p:cNvSpPr>
              <a:spLocks noChangeShapeType="1"/>
            </p:cNvSpPr>
            <p:nvPr/>
          </p:nvSpPr>
          <p:spPr bwMode="auto">
            <a:xfrm rot="147045" flipV="1">
              <a:off x="2270" y="3329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1" name="Line 620"/>
            <p:cNvSpPr>
              <a:spLocks noChangeShapeType="1"/>
            </p:cNvSpPr>
            <p:nvPr/>
          </p:nvSpPr>
          <p:spPr bwMode="auto">
            <a:xfrm rot="147045" flipV="1">
              <a:off x="2270" y="3334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2" name="Line 621"/>
            <p:cNvSpPr>
              <a:spLocks noChangeShapeType="1"/>
            </p:cNvSpPr>
            <p:nvPr/>
          </p:nvSpPr>
          <p:spPr bwMode="auto">
            <a:xfrm rot="147045" flipV="1">
              <a:off x="2270" y="3339"/>
              <a:ext cx="60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3" name="Line 622"/>
            <p:cNvSpPr>
              <a:spLocks noChangeShapeType="1"/>
            </p:cNvSpPr>
            <p:nvPr/>
          </p:nvSpPr>
          <p:spPr bwMode="auto">
            <a:xfrm rot="147045" flipV="1">
              <a:off x="2270" y="3343"/>
              <a:ext cx="60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4" name="Line 623"/>
            <p:cNvSpPr>
              <a:spLocks noChangeShapeType="1"/>
            </p:cNvSpPr>
            <p:nvPr/>
          </p:nvSpPr>
          <p:spPr bwMode="auto">
            <a:xfrm rot="147045">
              <a:off x="2602" y="2816"/>
              <a:ext cx="0" cy="669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5" name="Line 624"/>
            <p:cNvSpPr>
              <a:spLocks noChangeShapeType="1"/>
            </p:cNvSpPr>
            <p:nvPr/>
          </p:nvSpPr>
          <p:spPr bwMode="auto">
            <a:xfrm rot="147045" flipV="1">
              <a:off x="2632" y="2154"/>
              <a:ext cx="0" cy="60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396" name="Freeform 625"/>
            <p:cNvSpPr>
              <a:spLocks/>
            </p:cNvSpPr>
            <p:nvPr/>
          </p:nvSpPr>
          <p:spPr bwMode="auto">
            <a:xfrm rot="147045">
              <a:off x="2566" y="2760"/>
              <a:ext cx="111" cy="58"/>
            </a:xfrm>
            <a:custGeom>
              <a:avLst/>
              <a:gdLst>
                <a:gd name="T0" fmla="*/ 20 w 43"/>
                <a:gd name="T1" fmla="*/ 0 h 24"/>
                <a:gd name="T2" fmla="*/ 43 w 43"/>
                <a:gd name="T3" fmla="*/ 8 h 24"/>
                <a:gd name="T4" fmla="*/ 0 w 43"/>
                <a:gd name="T5" fmla="*/ 17 h 24"/>
                <a:gd name="T6" fmla="*/ 20 w 43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24"/>
                <a:gd name="T14" fmla="*/ 43 w 4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24">
                  <a:moveTo>
                    <a:pt x="20" y="0"/>
                  </a:moveTo>
                  <a:lnTo>
                    <a:pt x="43" y="8"/>
                  </a:lnTo>
                  <a:lnTo>
                    <a:pt x="0" y="17"/>
                  </a:lnTo>
                  <a:lnTo>
                    <a:pt x="20" y="24"/>
                  </a:lnTo>
                </a:path>
              </a:pathLst>
            </a:cu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97" name="Rectangle 626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98" name="Rectangle 627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399" name="Freeform 628"/>
            <p:cNvSpPr>
              <a:spLocks/>
            </p:cNvSpPr>
            <p:nvPr/>
          </p:nvSpPr>
          <p:spPr bwMode="auto">
            <a:xfrm rot="147045">
              <a:off x="2674" y="2292"/>
              <a:ext cx="119" cy="210"/>
            </a:xfrm>
            <a:custGeom>
              <a:avLst/>
              <a:gdLst>
                <a:gd name="T0" fmla="*/ 21 w 46"/>
                <a:gd name="T1" fmla="*/ 5 h 89"/>
                <a:gd name="T2" fmla="*/ 32 w 46"/>
                <a:gd name="T3" fmla="*/ 25 h 89"/>
                <a:gd name="T4" fmla="*/ 36 w 46"/>
                <a:gd name="T5" fmla="*/ 34 h 89"/>
                <a:gd name="T6" fmla="*/ 34 w 46"/>
                <a:gd name="T7" fmla="*/ 32 h 89"/>
                <a:gd name="T8" fmla="*/ 42 w 46"/>
                <a:gd name="T9" fmla="*/ 36 h 89"/>
                <a:gd name="T10" fmla="*/ 36 w 46"/>
                <a:gd name="T11" fmla="*/ 37 h 89"/>
                <a:gd name="T12" fmla="*/ 38 w 46"/>
                <a:gd name="T13" fmla="*/ 43 h 89"/>
                <a:gd name="T14" fmla="*/ 30 w 46"/>
                <a:gd name="T15" fmla="*/ 42 h 89"/>
                <a:gd name="T16" fmla="*/ 32 w 46"/>
                <a:gd name="T17" fmla="*/ 41 h 89"/>
                <a:gd name="T18" fmla="*/ 20 w 46"/>
                <a:gd name="T19" fmla="*/ 45 h 89"/>
                <a:gd name="T20" fmla="*/ 9 w 46"/>
                <a:gd name="T21" fmla="*/ 48 h 89"/>
                <a:gd name="T22" fmla="*/ 3 w 46"/>
                <a:gd name="T23" fmla="*/ 52 h 89"/>
                <a:gd name="T24" fmla="*/ 1 w 46"/>
                <a:gd name="T25" fmla="*/ 55 h 89"/>
                <a:gd name="T26" fmla="*/ 1 w 46"/>
                <a:gd name="T27" fmla="*/ 60 h 89"/>
                <a:gd name="T28" fmla="*/ 1 w 46"/>
                <a:gd name="T29" fmla="*/ 63 h 89"/>
                <a:gd name="T30" fmla="*/ 4 w 46"/>
                <a:gd name="T31" fmla="*/ 71 h 89"/>
                <a:gd name="T32" fmla="*/ 9 w 46"/>
                <a:gd name="T33" fmla="*/ 76 h 89"/>
                <a:gd name="T34" fmla="*/ 16 w 46"/>
                <a:gd name="T35" fmla="*/ 84 h 89"/>
                <a:gd name="T36" fmla="*/ 24 w 46"/>
                <a:gd name="T37" fmla="*/ 84 h 89"/>
                <a:gd name="T38" fmla="*/ 21 w 46"/>
                <a:gd name="T39" fmla="*/ 89 h 89"/>
                <a:gd name="T40" fmla="*/ 30 w 46"/>
                <a:gd name="T41" fmla="*/ 82 h 89"/>
                <a:gd name="T42" fmla="*/ 25 w 46"/>
                <a:gd name="T43" fmla="*/ 76 h 89"/>
                <a:gd name="T44" fmla="*/ 18 w 46"/>
                <a:gd name="T45" fmla="*/ 70 h 89"/>
                <a:gd name="T46" fmla="*/ 10 w 46"/>
                <a:gd name="T47" fmla="*/ 70 h 89"/>
                <a:gd name="T48" fmla="*/ 13 w 46"/>
                <a:gd name="T49" fmla="*/ 63 h 89"/>
                <a:gd name="T50" fmla="*/ 12 w 46"/>
                <a:gd name="T51" fmla="*/ 61 h 89"/>
                <a:gd name="T52" fmla="*/ 12 w 46"/>
                <a:gd name="T53" fmla="*/ 63 h 89"/>
                <a:gd name="T54" fmla="*/ 12 w 46"/>
                <a:gd name="T55" fmla="*/ 58 h 89"/>
                <a:gd name="T56" fmla="*/ 10 w 46"/>
                <a:gd name="T57" fmla="*/ 61 h 89"/>
                <a:gd name="T58" fmla="*/ 8 w 46"/>
                <a:gd name="T59" fmla="*/ 56 h 89"/>
                <a:gd name="T60" fmla="*/ 14 w 46"/>
                <a:gd name="T61" fmla="*/ 58 h 89"/>
                <a:gd name="T62" fmla="*/ 25 w 46"/>
                <a:gd name="T63" fmla="*/ 55 h 89"/>
                <a:gd name="T64" fmla="*/ 37 w 46"/>
                <a:gd name="T65" fmla="*/ 50 h 89"/>
                <a:gd name="T66" fmla="*/ 43 w 46"/>
                <a:gd name="T67" fmla="*/ 46 h 89"/>
                <a:gd name="T68" fmla="*/ 46 w 46"/>
                <a:gd name="T69" fmla="*/ 42 h 89"/>
                <a:gd name="T70" fmla="*/ 46 w 46"/>
                <a:gd name="T71" fmla="*/ 36 h 89"/>
                <a:gd name="T72" fmla="*/ 46 w 46"/>
                <a:gd name="T73" fmla="*/ 29 h 89"/>
                <a:gd name="T74" fmla="*/ 43 w 46"/>
                <a:gd name="T75" fmla="*/ 20 h 89"/>
                <a:gd name="T76" fmla="*/ 31 w 46"/>
                <a:gd name="T77" fmla="*/ 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"/>
                <a:gd name="T118" fmla="*/ 0 h 89"/>
                <a:gd name="T119" fmla="*/ 46 w 46"/>
                <a:gd name="T120" fmla="*/ 89 h 8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" h="89">
                  <a:moveTo>
                    <a:pt x="31" y="0"/>
                  </a:moveTo>
                  <a:lnTo>
                    <a:pt x="21" y="5"/>
                  </a:lnTo>
                  <a:lnTo>
                    <a:pt x="27" y="15"/>
                  </a:lnTo>
                  <a:lnTo>
                    <a:pt x="32" y="25"/>
                  </a:lnTo>
                  <a:lnTo>
                    <a:pt x="34" y="29"/>
                  </a:lnTo>
                  <a:lnTo>
                    <a:pt x="36" y="34"/>
                  </a:lnTo>
                  <a:lnTo>
                    <a:pt x="40" y="32"/>
                  </a:lnTo>
                  <a:lnTo>
                    <a:pt x="34" y="32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37" y="34"/>
                  </a:lnTo>
                  <a:lnTo>
                    <a:pt x="36" y="37"/>
                  </a:lnTo>
                  <a:lnTo>
                    <a:pt x="33" y="41"/>
                  </a:lnTo>
                  <a:lnTo>
                    <a:pt x="38" y="43"/>
                  </a:lnTo>
                  <a:lnTo>
                    <a:pt x="34" y="38"/>
                  </a:lnTo>
                  <a:lnTo>
                    <a:pt x="30" y="42"/>
                  </a:lnTo>
                  <a:lnTo>
                    <a:pt x="34" y="45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0" y="45"/>
                  </a:lnTo>
                  <a:lnTo>
                    <a:pt x="15" y="46"/>
                  </a:lnTo>
                  <a:lnTo>
                    <a:pt x="9" y="48"/>
                  </a:lnTo>
                  <a:lnTo>
                    <a:pt x="6" y="51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6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3" y="81"/>
                  </a:lnTo>
                  <a:lnTo>
                    <a:pt x="16" y="84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1" y="89"/>
                  </a:lnTo>
                  <a:lnTo>
                    <a:pt x="31" y="84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25" y="76"/>
                  </a:lnTo>
                  <a:lnTo>
                    <a:pt x="21" y="73"/>
                  </a:lnTo>
                  <a:lnTo>
                    <a:pt x="18" y="70"/>
                  </a:lnTo>
                  <a:lnTo>
                    <a:pt x="14" y="65"/>
                  </a:lnTo>
                  <a:lnTo>
                    <a:pt x="10" y="70"/>
                  </a:lnTo>
                  <a:lnTo>
                    <a:pt x="15" y="66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1"/>
                  </a:lnTo>
                  <a:lnTo>
                    <a:pt x="6" y="61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7" y="57"/>
                  </a:lnTo>
                  <a:lnTo>
                    <a:pt x="10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8"/>
                  </a:lnTo>
                  <a:lnTo>
                    <a:pt x="19" y="56"/>
                  </a:lnTo>
                  <a:lnTo>
                    <a:pt x="25" y="55"/>
                  </a:lnTo>
                  <a:lnTo>
                    <a:pt x="31" y="52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46" y="29"/>
                  </a:lnTo>
                  <a:lnTo>
                    <a:pt x="45" y="25"/>
                  </a:lnTo>
                  <a:lnTo>
                    <a:pt x="43" y="20"/>
                  </a:lnTo>
                  <a:lnTo>
                    <a:pt x="38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0" name="Freeform 629"/>
            <p:cNvSpPr>
              <a:spLocks/>
            </p:cNvSpPr>
            <p:nvPr/>
          </p:nvSpPr>
          <p:spPr bwMode="auto">
            <a:xfrm rot="147045">
              <a:off x="2654" y="2579"/>
              <a:ext cx="122" cy="211"/>
            </a:xfrm>
            <a:custGeom>
              <a:avLst/>
              <a:gdLst>
                <a:gd name="T0" fmla="*/ 22 w 47"/>
                <a:gd name="T1" fmla="*/ 6 h 90"/>
                <a:gd name="T2" fmla="*/ 32 w 47"/>
                <a:gd name="T3" fmla="*/ 25 h 90"/>
                <a:gd name="T4" fmla="*/ 36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6 w 47"/>
                <a:gd name="T11" fmla="*/ 38 h 90"/>
                <a:gd name="T12" fmla="*/ 38 w 47"/>
                <a:gd name="T13" fmla="*/ 43 h 90"/>
                <a:gd name="T14" fmla="*/ 30 w 47"/>
                <a:gd name="T15" fmla="*/ 41 h 90"/>
                <a:gd name="T16" fmla="*/ 31 w 47"/>
                <a:gd name="T17" fmla="*/ 40 h 90"/>
                <a:gd name="T18" fmla="*/ 20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1 w 47"/>
                <a:gd name="T25" fmla="*/ 55 h 90"/>
                <a:gd name="T26" fmla="*/ 0 w 47"/>
                <a:gd name="T27" fmla="*/ 59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7 h 90"/>
                <a:gd name="T34" fmla="*/ 17 w 47"/>
                <a:gd name="T35" fmla="*/ 85 h 90"/>
                <a:gd name="T36" fmla="*/ 24 w 47"/>
                <a:gd name="T37" fmla="*/ 84 h 90"/>
                <a:gd name="T38" fmla="*/ 22 w 47"/>
                <a:gd name="T39" fmla="*/ 90 h 90"/>
                <a:gd name="T40" fmla="*/ 29 w 47"/>
                <a:gd name="T41" fmla="*/ 82 h 90"/>
                <a:gd name="T42" fmla="*/ 25 w 47"/>
                <a:gd name="T43" fmla="*/ 77 h 90"/>
                <a:gd name="T44" fmla="*/ 17 w 47"/>
                <a:gd name="T45" fmla="*/ 69 h 90"/>
                <a:gd name="T46" fmla="*/ 10 w 47"/>
                <a:gd name="T47" fmla="*/ 69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59 h 90"/>
                <a:gd name="T56" fmla="*/ 11 w 47"/>
                <a:gd name="T57" fmla="*/ 60 h 90"/>
                <a:gd name="T58" fmla="*/ 7 w 47"/>
                <a:gd name="T59" fmla="*/ 56 h 90"/>
                <a:gd name="T60" fmla="*/ 13 w 47"/>
                <a:gd name="T61" fmla="*/ 58 h 90"/>
                <a:gd name="T62" fmla="*/ 25 w 47"/>
                <a:gd name="T63" fmla="*/ 55 h 90"/>
                <a:gd name="T64" fmla="*/ 36 w 47"/>
                <a:gd name="T65" fmla="*/ 50 h 90"/>
                <a:gd name="T66" fmla="*/ 42 w 47"/>
                <a:gd name="T67" fmla="*/ 47 h 90"/>
                <a:gd name="T68" fmla="*/ 46 w 47"/>
                <a:gd name="T69" fmla="*/ 41 h 90"/>
                <a:gd name="T70" fmla="*/ 47 w 47"/>
                <a:gd name="T71" fmla="*/ 36 h 90"/>
                <a:gd name="T72" fmla="*/ 46 w 47"/>
                <a:gd name="T73" fmla="*/ 30 h 90"/>
                <a:gd name="T74" fmla="*/ 43 w 47"/>
                <a:gd name="T75" fmla="*/ 21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2" y="6"/>
                  </a:lnTo>
                  <a:lnTo>
                    <a:pt x="26" y="15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2" y="40"/>
                  </a:lnTo>
                  <a:lnTo>
                    <a:pt x="38" y="43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35" y="46"/>
                  </a:lnTo>
                  <a:lnTo>
                    <a:pt x="31" y="40"/>
                  </a:lnTo>
                  <a:lnTo>
                    <a:pt x="26" y="43"/>
                  </a:lnTo>
                  <a:lnTo>
                    <a:pt x="20" y="45"/>
                  </a:lnTo>
                  <a:lnTo>
                    <a:pt x="14" y="47"/>
                  </a:lnTo>
                  <a:lnTo>
                    <a:pt x="10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2" y="53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7" y="85"/>
                  </a:lnTo>
                  <a:lnTo>
                    <a:pt x="20" y="88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5" y="77"/>
                  </a:lnTo>
                  <a:lnTo>
                    <a:pt x="22" y="74"/>
                  </a:lnTo>
                  <a:lnTo>
                    <a:pt x="17" y="69"/>
                  </a:lnTo>
                  <a:lnTo>
                    <a:pt x="14" y="65"/>
                  </a:lnTo>
                  <a:lnTo>
                    <a:pt x="10" y="69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6" y="62"/>
                  </a:lnTo>
                  <a:lnTo>
                    <a:pt x="11" y="64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6" y="57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7" y="56"/>
                  </a:lnTo>
                  <a:lnTo>
                    <a:pt x="10" y="60"/>
                  </a:lnTo>
                  <a:lnTo>
                    <a:pt x="13" y="58"/>
                  </a:lnTo>
                  <a:lnTo>
                    <a:pt x="19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3" y="21"/>
                  </a:lnTo>
                  <a:lnTo>
                    <a:pt x="37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1" name="Freeform 630"/>
            <p:cNvSpPr>
              <a:spLocks/>
            </p:cNvSpPr>
            <p:nvPr/>
          </p:nvSpPr>
          <p:spPr bwMode="auto">
            <a:xfrm rot="147045">
              <a:off x="2643" y="2853"/>
              <a:ext cx="125" cy="211"/>
            </a:xfrm>
            <a:custGeom>
              <a:avLst/>
              <a:gdLst>
                <a:gd name="T0" fmla="*/ 22 w 48"/>
                <a:gd name="T1" fmla="*/ 6 h 90"/>
                <a:gd name="T2" fmla="*/ 34 w 48"/>
                <a:gd name="T3" fmla="*/ 26 h 90"/>
                <a:gd name="T4" fmla="*/ 36 w 48"/>
                <a:gd name="T5" fmla="*/ 34 h 90"/>
                <a:gd name="T6" fmla="*/ 36 w 48"/>
                <a:gd name="T7" fmla="*/ 33 h 90"/>
                <a:gd name="T8" fmla="*/ 42 w 48"/>
                <a:gd name="T9" fmla="*/ 37 h 90"/>
                <a:gd name="T10" fmla="*/ 36 w 48"/>
                <a:gd name="T11" fmla="*/ 38 h 90"/>
                <a:gd name="T12" fmla="*/ 39 w 48"/>
                <a:gd name="T13" fmla="*/ 43 h 90"/>
                <a:gd name="T14" fmla="*/ 30 w 48"/>
                <a:gd name="T15" fmla="*/ 42 h 90"/>
                <a:gd name="T16" fmla="*/ 33 w 48"/>
                <a:gd name="T17" fmla="*/ 41 h 90"/>
                <a:gd name="T18" fmla="*/ 22 w 48"/>
                <a:gd name="T19" fmla="*/ 45 h 90"/>
                <a:gd name="T20" fmla="*/ 10 w 48"/>
                <a:gd name="T21" fmla="*/ 48 h 90"/>
                <a:gd name="T22" fmla="*/ 5 w 48"/>
                <a:gd name="T23" fmla="*/ 53 h 90"/>
                <a:gd name="T24" fmla="*/ 1 w 48"/>
                <a:gd name="T25" fmla="*/ 55 h 90"/>
                <a:gd name="T26" fmla="*/ 1 w 48"/>
                <a:gd name="T27" fmla="*/ 60 h 90"/>
                <a:gd name="T28" fmla="*/ 1 w 48"/>
                <a:gd name="T29" fmla="*/ 64 h 90"/>
                <a:gd name="T30" fmla="*/ 6 w 48"/>
                <a:gd name="T31" fmla="*/ 72 h 90"/>
                <a:gd name="T32" fmla="*/ 10 w 48"/>
                <a:gd name="T33" fmla="*/ 78 h 90"/>
                <a:gd name="T34" fmla="*/ 17 w 48"/>
                <a:gd name="T35" fmla="*/ 85 h 90"/>
                <a:gd name="T36" fmla="*/ 24 w 48"/>
                <a:gd name="T37" fmla="*/ 84 h 90"/>
                <a:gd name="T38" fmla="*/ 22 w 48"/>
                <a:gd name="T39" fmla="*/ 90 h 90"/>
                <a:gd name="T40" fmla="*/ 30 w 48"/>
                <a:gd name="T41" fmla="*/ 83 h 90"/>
                <a:gd name="T42" fmla="*/ 25 w 48"/>
                <a:gd name="T43" fmla="*/ 78 h 90"/>
                <a:gd name="T44" fmla="*/ 18 w 48"/>
                <a:gd name="T45" fmla="*/ 70 h 90"/>
                <a:gd name="T46" fmla="*/ 11 w 48"/>
                <a:gd name="T47" fmla="*/ 70 h 90"/>
                <a:gd name="T48" fmla="*/ 13 w 48"/>
                <a:gd name="T49" fmla="*/ 63 h 90"/>
                <a:gd name="T50" fmla="*/ 12 w 48"/>
                <a:gd name="T51" fmla="*/ 62 h 90"/>
                <a:gd name="T52" fmla="*/ 12 w 48"/>
                <a:gd name="T53" fmla="*/ 64 h 90"/>
                <a:gd name="T54" fmla="*/ 12 w 48"/>
                <a:gd name="T55" fmla="*/ 60 h 90"/>
                <a:gd name="T56" fmla="*/ 11 w 48"/>
                <a:gd name="T57" fmla="*/ 61 h 90"/>
                <a:gd name="T58" fmla="*/ 9 w 48"/>
                <a:gd name="T59" fmla="*/ 56 h 90"/>
                <a:gd name="T60" fmla="*/ 15 w 48"/>
                <a:gd name="T61" fmla="*/ 59 h 90"/>
                <a:gd name="T62" fmla="*/ 25 w 48"/>
                <a:gd name="T63" fmla="*/ 55 h 90"/>
                <a:gd name="T64" fmla="*/ 37 w 48"/>
                <a:gd name="T65" fmla="*/ 51 h 90"/>
                <a:gd name="T66" fmla="*/ 43 w 48"/>
                <a:gd name="T67" fmla="*/ 47 h 90"/>
                <a:gd name="T68" fmla="*/ 47 w 48"/>
                <a:gd name="T69" fmla="*/ 42 h 90"/>
                <a:gd name="T70" fmla="*/ 48 w 48"/>
                <a:gd name="T71" fmla="*/ 37 h 90"/>
                <a:gd name="T72" fmla="*/ 47 w 48"/>
                <a:gd name="T73" fmla="*/ 31 h 90"/>
                <a:gd name="T74" fmla="*/ 43 w 48"/>
                <a:gd name="T75" fmla="*/ 22 h 90"/>
                <a:gd name="T76" fmla="*/ 31 w 48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8"/>
                <a:gd name="T118" fmla="*/ 0 h 90"/>
                <a:gd name="T119" fmla="*/ 48 w 48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8" h="90">
                  <a:moveTo>
                    <a:pt x="31" y="0"/>
                  </a:moveTo>
                  <a:lnTo>
                    <a:pt x="22" y="6"/>
                  </a:lnTo>
                  <a:lnTo>
                    <a:pt x="28" y="15"/>
                  </a:lnTo>
                  <a:lnTo>
                    <a:pt x="34" y="26"/>
                  </a:lnTo>
                  <a:lnTo>
                    <a:pt x="35" y="31"/>
                  </a:lnTo>
                  <a:lnTo>
                    <a:pt x="36" y="34"/>
                  </a:lnTo>
                  <a:lnTo>
                    <a:pt x="41" y="33"/>
                  </a:lnTo>
                  <a:lnTo>
                    <a:pt x="36" y="33"/>
                  </a:lnTo>
                  <a:lnTo>
                    <a:pt x="36" y="37"/>
                  </a:lnTo>
                  <a:lnTo>
                    <a:pt x="42" y="37"/>
                  </a:lnTo>
                  <a:lnTo>
                    <a:pt x="37" y="34"/>
                  </a:lnTo>
                  <a:lnTo>
                    <a:pt x="36" y="38"/>
                  </a:lnTo>
                  <a:lnTo>
                    <a:pt x="34" y="42"/>
                  </a:lnTo>
                  <a:lnTo>
                    <a:pt x="39" y="43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35" y="46"/>
                  </a:lnTo>
                  <a:lnTo>
                    <a:pt x="33" y="41"/>
                  </a:lnTo>
                  <a:lnTo>
                    <a:pt x="28" y="43"/>
                  </a:lnTo>
                  <a:lnTo>
                    <a:pt x="22" y="45"/>
                  </a:lnTo>
                  <a:lnTo>
                    <a:pt x="16" y="47"/>
                  </a:lnTo>
                  <a:lnTo>
                    <a:pt x="10" y="48"/>
                  </a:lnTo>
                  <a:lnTo>
                    <a:pt x="6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6" y="72"/>
                  </a:lnTo>
                  <a:lnTo>
                    <a:pt x="7" y="73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7" y="85"/>
                  </a:lnTo>
                  <a:lnTo>
                    <a:pt x="21" y="89"/>
                  </a:lnTo>
                  <a:lnTo>
                    <a:pt x="24" y="84"/>
                  </a:lnTo>
                  <a:lnTo>
                    <a:pt x="19" y="86"/>
                  </a:lnTo>
                  <a:lnTo>
                    <a:pt x="22" y="90"/>
                  </a:lnTo>
                  <a:lnTo>
                    <a:pt x="31" y="84"/>
                  </a:lnTo>
                  <a:lnTo>
                    <a:pt x="30" y="83"/>
                  </a:lnTo>
                  <a:lnTo>
                    <a:pt x="29" y="81"/>
                  </a:lnTo>
                  <a:lnTo>
                    <a:pt x="25" y="78"/>
                  </a:lnTo>
                  <a:lnTo>
                    <a:pt x="22" y="74"/>
                  </a:lnTo>
                  <a:lnTo>
                    <a:pt x="18" y="70"/>
                  </a:lnTo>
                  <a:lnTo>
                    <a:pt x="15" y="66"/>
                  </a:lnTo>
                  <a:lnTo>
                    <a:pt x="11" y="70"/>
                  </a:lnTo>
                  <a:lnTo>
                    <a:pt x="16" y="67"/>
                  </a:lnTo>
                  <a:lnTo>
                    <a:pt x="13" y="63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6" y="62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9" y="56"/>
                  </a:lnTo>
                  <a:lnTo>
                    <a:pt x="11" y="61"/>
                  </a:lnTo>
                  <a:lnTo>
                    <a:pt x="15" y="59"/>
                  </a:lnTo>
                  <a:lnTo>
                    <a:pt x="21" y="57"/>
                  </a:lnTo>
                  <a:lnTo>
                    <a:pt x="25" y="55"/>
                  </a:lnTo>
                  <a:lnTo>
                    <a:pt x="31" y="53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6" y="26"/>
                  </a:lnTo>
                  <a:lnTo>
                    <a:pt x="43" y="22"/>
                  </a:lnTo>
                  <a:lnTo>
                    <a:pt x="39" y="1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2" name="Freeform 631"/>
            <p:cNvSpPr>
              <a:spLocks/>
            </p:cNvSpPr>
            <p:nvPr/>
          </p:nvSpPr>
          <p:spPr bwMode="auto">
            <a:xfrm rot="147045">
              <a:off x="2616" y="3129"/>
              <a:ext cx="121" cy="211"/>
            </a:xfrm>
            <a:custGeom>
              <a:avLst/>
              <a:gdLst>
                <a:gd name="T0" fmla="*/ 21 w 47"/>
                <a:gd name="T1" fmla="*/ 6 h 90"/>
                <a:gd name="T2" fmla="*/ 33 w 47"/>
                <a:gd name="T3" fmla="*/ 25 h 90"/>
                <a:gd name="T4" fmla="*/ 35 w 47"/>
                <a:gd name="T5" fmla="*/ 34 h 90"/>
                <a:gd name="T6" fmla="*/ 35 w 47"/>
                <a:gd name="T7" fmla="*/ 33 h 90"/>
                <a:gd name="T8" fmla="*/ 41 w 47"/>
                <a:gd name="T9" fmla="*/ 36 h 90"/>
                <a:gd name="T10" fmla="*/ 35 w 47"/>
                <a:gd name="T11" fmla="*/ 38 h 90"/>
                <a:gd name="T12" fmla="*/ 39 w 47"/>
                <a:gd name="T13" fmla="*/ 43 h 90"/>
                <a:gd name="T14" fmla="*/ 30 w 47"/>
                <a:gd name="T15" fmla="*/ 42 h 90"/>
                <a:gd name="T16" fmla="*/ 32 w 47"/>
                <a:gd name="T17" fmla="*/ 41 h 90"/>
                <a:gd name="T18" fmla="*/ 21 w 47"/>
                <a:gd name="T19" fmla="*/ 45 h 90"/>
                <a:gd name="T20" fmla="*/ 10 w 47"/>
                <a:gd name="T21" fmla="*/ 48 h 90"/>
                <a:gd name="T22" fmla="*/ 4 w 47"/>
                <a:gd name="T23" fmla="*/ 52 h 90"/>
                <a:gd name="T24" fmla="*/ 2 w 47"/>
                <a:gd name="T25" fmla="*/ 55 h 90"/>
                <a:gd name="T26" fmla="*/ 0 w 47"/>
                <a:gd name="T27" fmla="*/ 60 h 90"/>
                <a:gd name="T28" fmla="*/ 0 w 47"/>
                <a:gd name="T29" fmla="*/ 64 h 90"/>
                <a:gd name="T30" fmla="*/ 5 w 47"/>
                <a:gd name="T31" fmla="*/ 72 h 90"/>
                <a:gd name="T32" fmla="*/ 10 w 47"/>
                <a:gd name="T33" fmla="*/ 78 h 90"/>
                <a:gd name="T34" fmla="*/ 17 w 47"/>
                <a:gd name="T35" fmla="*/ 85 h 90"/>
                <a:gd name="T36" fmla="*/ 24 w 47"/>
                <a:gd name="T37" fmla="*/ 84 h 90"/>
                <a:gd name="T38" fmla="*/ 21 w 47"/>
                <a:gd name="T39" fmla="*/ 90 h 90"/>
                <a:gd name="T40" fmla="*/ 29 w 47"/>
                <a:gd name="T41" fmla="*/ 82 h 90"/>
                <a:gd name="T42" fmla="*/ 26 w 47"/>
                <a:gd name="T43" fmla="*/ 78 h 90"/>
                <a:gd name="T44" fmla="*/ 17 w 47"/>
                <a:gd name="T45" fmla="*/ 70 h 90"/>
                <a:gd name="T46" fmla="*/ 10 w 47"/>
                <a:gd name="T47" fmla="*/ 70 h 90"/>
                <a:gd name="T48" fmla="*/ 12 w 47"/>
                <a:gd name="T49" fmla="*/ 63 h 90"/>
                <a:gd name="T50" fmla="*/ 11 w 47"/>
                <a:gd name="T51" fmla="*/ 62 h 90"/>
                <a:gd name="T52" fmla="*/ 11 w 47"/>
                <a:gd name="T53" fmla="*/ 64 h 90"/>
                <a:gd name="T54" fmla="*/ 12 w 47"/>
                <a:gd name="T55" fmla="*/ 60 h 90"/>
                <a:gd name="T56" fmla="*/ 11 w 47"/>
                <a:gd name="T57" fmla="*/ 61 h 90"/>
                <a:gd name="T58" fmla="*/ 8 w 47"/>
                <a:gd name="T59" fmla="*/ 56 h 90"/>
                <a:gd name="T60" fmla="*/ 14 w 47"/>
                <a:gd name="T61" fmla="*/ 59 h 90"/>
                <a:gd name="T62" fmla="*/ 26 w 47"/>
                <a:gd name="T63" fmla="*/ 55 h 90"/>
                <a:gd name="T64" fmla="*/ 36 w 47"/>
                <a:gd name="T65" fmla="*/ 51 h 90"/>
                <a:gd name="T66" fmla="*/ 42 w 47"/>
                <a:gd name="T67" fmla="*/ 47 h 90"/>
                <a:gd name="T68" fmla="*/ 46 w 47"/>
                <a:gd name="T69" fmla="*/ 42 h 90"/>
                <a:gd name="T70" fmla="*/ 47 w 47"/>
                <a:gd name="T71" fmla="*/ 36 h 90"/>
                <a:gd name="T72" fmla="*/ 46 w 47"/>
                <a:gd name="T73" fmla="*/ 31 h 90"/>
                <a:gd name="T74" fmla="*/ 44 w 47"/>
                <a:gd name="T75" fmla="*/ 22 h 90"/>
                <a:gd name="T76" fmla="*/ 30 w 47"/>
                <a:gd name="T77" fmla="*/ 0 h 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"/>
                <a:gd name="T118" fmla="*/ 0 h 90"/>
                <a:gd name="T119" fmla="*/ 47 w 47"/>
                <a:gd name="T120" fmla="*/ 90 h 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" h="90">
                  <a:moveTo>
                    <a:pt x="30" y="0"/>
                  </a:moveTo>
                  <a:lnTo>
                    <a:pt x="21" y="6"/>
                  </a:lnTo>
                  <a:lnTo>
                    <a:pt x="27" y="15"/>
                  </a:lnTo>
                  <a:lnTo>
                    <a:pt x="33" y="25"/>
                  </a:lnTo>
                  <a:lnTo>
                    <a:pt x="34" y="31"/>
                  </a:lnTo>
                  <a:lnTo>
                    <a:pt x="35" y="34"/>
                  </a:lnTo>
                  <a:lnTo>
                    <a:pt x="41" y="33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36" y="34"/>
                  </a:lnTo>
                  <a:lnTo>
                    <a:pt x="35" y="38"/>
                  </a:lnTo>
                  <a:lnTo>
                    <a:pt x="33" y="41"/>
                  </a:lnTo>
                  <a:lnTo>
                    <a:pt x="39" y="43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34" y="4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1" y="45"/>
                  </a:lnTo>
                  <a:lnTo>
                    <a:pt x="15" y="47"/>
                  </a:lnTo>
                  <a:lnTo>
                    <a:pt x="10" y="48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10" y="78"/>
                  </a:lnTo>
                  <a:lnTo>
                    <a:pt x="14" y="81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4" y="84"/>
                  </a:lnTo>
                  <a:lnTo>
                    <a:pt x="18" y="86"/>
                  </a:lnTo>
                  <a:lnTo>
                    <a:pt x="21" y="90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6" y="78"/>
                  </a:lnTo>
                  <a:lnTo>
                    <a:pt x="21" y="74"/>
                  </a:lnTo>
                  <a:lnTo>
                    <a:pt x="17" y="70"/>
                  </a:lnTo>
                  <a:lnTo>
                    <a:pt x="15" y="65"/>
                  </a:lnTo>
                  <a:lnTo>
                    <a:pt x="10" y="70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5" y="62"/>
                  </a:lnTo>
                  <a:lnTo>
                    <a:pt x="11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6" y="57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4" y="59"/>
                  </a:lnTo>
                  <a:lnTo>
                    <a:pt x="20" y="57"/>
                  </a:lnTo>
                  <a:lnTo>
                    <a:pt x="26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9" y="50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6" y="42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5" y="26"/>
                  </a:lnTo>
                  <a:lnTo>
                    <a:pt x="44" y="22"/>
                  </a:lnTo>
                  <a:lnTo>
                    <a:pt x="38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D38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3" name="Rectangle 632"/>
            <p:cNvSpPr>
              <a:spLocks noChangeArrowheads="1"/>
            </p:cNvSpPr>
            <p:nvPr/>
          </p:nvSpPr>
          <p:spPr bwMode="auto">
            <a:xfrm rot="147045">
              <a:off x="1390" y="3176"/>
              <a:ext cx="1318" cy="46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4" name="Rectangle 633"/>
            <p:cNvSpPr>
              <a:spLocks noChangeArrowheads="1"/>
            </p:cNvSpPr>
            <p:nvPr/>
          </p:nvSpPr>
          <p:spPr bwMode="auto">
            <a:xfrm rot="147045">
              <a:off x="1384" y="2622"/>
              <a:ext cx="1365" cy="47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5" name="Rectangle 634"/>
            <p:cNvSpPr>
              <a:spLocks noChangeArrowheads="1"/>
            </p:cNvSpPr>
            <p:nvPr/>
          </p:nvSpPr>
          <p:spPr bwMode="auto">
            <a:xfrm rot="147045">
              <a:off x="1386" y="2355"/>
              <a:ext cx="1373" cy="49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6" name="Line 635"/>
            <p:cNvSpPr>
              <a:spLocks noChangeShapeType="1"/>
            </p:cNvSpPr>
            <p:nvPr/>
          </p:nvSpPr>
          <p:spPr bwMode="auto">
            <a:xfrm rot="147045">
              <a:off x="2361" y="2118"/>
              <a:ext cx="1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07" name="Line 636"/>
            <p:cNvSpPr>
              <a:spLocks noChangeShapeType="1"/>
            </p:cNvSpPr>
            <p:nvPr/>
          </p:nvSpPr>
          <p:spPr bwMode="auto">
            <a:xfrm rot="147045">
              <a:off x="2378" y="2119"/>
              <a:ext cx="2" cy="5"/>
            </a:xfrm>
            <a:prstGeom prst="line">
              <a:avLst/>
            </a:prstGeom>
            <a:noFill/>
            <a:ln w="1588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08" name="Rectangle 637"/>
            <p:cNvSpPr>
              <a:spLocks noChangeArrowheads="1"/>
            </p:cNvSpPr>
            <p:nvPr/>
          </p:nvSpPr>
          <p:spPr bwMode="auto">
            <a:xfrm rot="147045">
              <a:off x="1640" y="187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09" name="Rectangle 638"/>
            <p:cNvSpPr>
              <a:spLocks noChangeArrowheads="1"/>
            </p:cNvSpPr>
            <p:nvPr/>
          </p:nvSpPr>
          <p:spPr bwMode="auto">
            <a:xfrm rot="147045">
              <a:off x="1767" y="1882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0" name="Rectangle 639"/>
            <p:cNvSpPr>
              <a:spLocks noChangeArrowheads="1"/>
            </p:cNvSpPr>
            <p:nvPr/>
          </p:nvSpPr>
          <p:spPr bwMode="auto">
            <a:xfrm rot="147045">
              <a:off x="1661" y="183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1" name="Rectangle 640"/>
            <p:cNvSpPr>
              <a:spLocks noChangeArrowheads="1"/>
            </p:cNvSpPr>
            <p:nvPr/>
          </p:nvSpPr>
          <p:spPr bwMode="auto">
            <a:xfrm rot="147045">
              <a:off x="1756" y="184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2" name="Rectangle 641"/>
            <p:cNvSpPr>
              <a:spLocks noChangeArrowheads="1"/>
            </p:cNvSpPr>
            <p:nvPr/>
          </p:nvSpPr>
          <p:spPr bwMode="auto">
            <a:xfrm rot="147045">
              <a:off x="1704" y="184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3" name="Rectangle 642"/>
            <p:cNvSpPr>
              <a:spLocks noChangeArrowheads="1"/>
            </p:cNvSpPr>
            <p:nvPr/>
          </p:nvSpPr>
          <p:spPr bwMode="auto">
            <a:xfrm rot="147045">
              <a:off x="1645" y="188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4" name="Rectangle 643"/>
            <p:cNvSpPr>
              <a:spLocks noChangeArrowheads="1"/>
            </p:cNvSpPr>
            <p:nvPr/>
          </p:nvSpPr>
          <p:spPr bwMode="auto">
            <a:xfrm rot="147045">
              <a:off x="1661" y="184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15" name="Line 644"/>
            <p:cNvSpPr>
              <a:spLocks noChangeShapeType="1"/>
            </p:cNvSpPr>
            <p:nvPr/>
          </p:nvSpPr>
          <p:spPr bwMode="auto">
            <a:xfrm rot="147045">
              <a:off x="1645" y="187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16" name="Line 645"/>
            <p:cNvSpPr>
              <a:spLocks noChangeShapeType="1"/>
            </p:cNvSpPr>
            <p:nvPr/>
          </p:nvSpPr>
          <p:spPr bwMode="auto">
            <a:xfrm rot="147045">
              <a:off x="1640" y="1877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17" name="Line 646"/>
            <p:cNvSpPr>
              <a:spLocks noChangeShapeType="1"/>
            </p:cNvSpPr>
            <p:nvPr/>
          </p:nvSpPr>
          <p:spPr bwMode="auto">
            <a:xfrm rot="147045" flipH="1">
              <a:off x="1640" y="187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18" name="Line 647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19" name="Line 648"/>
            <p:cNvSpPr>
              <a:spLocks noChangeShapeType="1"/>
            </p:cNvSpPr>
            <p:nvPr/>
          </p:nvSpPr>
          <p:spPr bwMode="auto">
            <a:xfrm rot="147045" flipV="1">
              <a:off x="1766" y="1882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0" name="Line 649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1" name="Line 650"/>
            <p:cNvSpPr>
              <a:spLocks noChangeShapeType="1"/>
            </p:cNvSpPr>
            <p:nvPr/>
          </p:nvSpPr>
          <p:spPr bwMode="auto">
            <a:xfrm rot="147045">
              <a:off x="1660" y="183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2" name="Line 651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3" name="Line 652"/>
            <p:cNvSpPr>
              <a:spLocks noChangeShapeType="1"/>
            </p:cNvSpPr>
            <p:nvPr/>
          </p:nvSpPr>
          <p:spPr bwMode="auto">
            <a:xfrm rot="147045">
              <a:off x="1755" y="184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4" name="Line 653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5" name="Line 654"/>
            <p:cNvSpPr>
              <a:spLocks noChangeShapeType="1"/>
            </p:cNvSpPr>
            <p:nvPr/>
          </p:nvSpPr>
          <p:spPr bwMode="auto">
            <a:xfrm rot="147045">
              <a:off x="1702" y="184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6" name="Line 655"/>
            <p:cNvSpPr>
              <a:spLocks noChangeShapeType="1"/>
            </p:cNvSpPr>
            <p:nvPr/>
          </p:nvSpPr>
          <p:spPr bwMode="auto">
            <a:xfrm rot="147045" flipH="1">
              <a:off x="1645" y="188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7" name="Line 656"/>
            <p:cNvSpPr>
              <a:spLocks noChangeShapeType="1"/>
            </p:cNvSpPr>
            <p:nvPr/>
          </p:nvSpPr>
          <p:spPr bwMode="auto">
            <a:xfrm rot="147045" flipH="1">
              <a:off x="1645" y="188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8" name="Line 657"/>
            <p:cNvSpPr>
              <a:spLocks noChangeShapeType="1"/>
            </p:cNvSpPr>
            <p:nvPr/>
          </p:nvSpPr>
          <p:spPr bwMode="auto">
            <a:xfrm rot="147045" flipV="1">
              <a:off x="1767" y="1882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29" name="Line 658"/>
            <p:cNvSpPr>
              <a:spLocks noChangeShapeType="1"/>
            </p:cNvSpPr>
            <p:nvPr/>
          </p:nvSpPr>
          <p:spPr bwMode="auto">
            <a:xfrm rot="147045" flipV="1">
              <a:off x="1645" y="187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30" name="Line 659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31" name="Line 660"/>
            <p:cNvSpPr>
              <a:spLocks noChangeShapeType="1"/>
            </p:cNvSpPr>
            <p:nvPr/>
          </p:nvSpPr>
          <p:spPr bwMode="auto">
            <a:xfrm rot="147045" flipH="1">
              <a:off x="1660" y="184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32" name="Rectangle 661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3" name="Rectangle 662"/>
            <p:cNvSpPr>
              <a:spLocks noChangeArrowheads="1"/>
            </p:cNvSpPr>
            <p:nvPr/>
          </p:nvSpPr>
          <p:spPr bwMode="auto">
            <a:xfrm rot="147045">
              <a:off x="1923" y="188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4" name="Rectangle 663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5" name="Rectangle 664"/>
            <p:cNvSpPr>
              <a:spLocks noChangeArrowheads="1"/>
            </p:cNvSpPr>
            <p:nvPr/>
          </p:nvSpPr>
          <p:spPr bwMode="auto">
            <a:xfrm rot="147045">
              <a:off x="1799" y="1886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6" name="Rectangle 665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7" name="Rectangle 666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8" name="Rectangle 667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39" name="Rectangle 668"/>
            <p:cNvSpPr>
              <a:spLocks noChangeArrowheads="1"/>
            </p:cNvSpPr>
            <p:nvPr/>
          </p:nvSpPr>
          <p:spPr bwMode="auto">
            <a:xfrm rot="147045">
              <a:off x="1793" y="188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0" name="Rectangle 669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1" name="Rectangle 670"/>
            <p:cNvSpPr>
              <a:spLocks noChangeArrowheads="1"/>
            </p:cNvSpPr>
            <p:nvPr/>
          </p:nvSpPr>
          <p:spPr bwMode="auto">
            <a:xfrm rot="147045">
              <a:off x="1814" y="1847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2" name="Rectangle 671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3" name="Rectangle 672"/>
            <p:cNvSpPr>
              <a:spLocks noChangeArrowheads="1"/>
            </p:cNvSpPr>
            <p:nvPr/>
          </p:nvSpPr>
          <p:spPr bwMode="auto">
            <a:xfrm rot="147045">
              <a:off x="1814" y="1845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4" name="Rectangle 673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5" name="Rectangle 674"/>
            <p:cNvSpPr>
              <a:spLocks noChangeArrowheads="1"/>
            </p:cNvSpPr>
            <p:nvPr/>
          </p:nvSpPr>
          <p:spPr bwMode="auto">
            <a:xfrm rot="147045">
              <a:off x="1910" y="184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6" name="Rectangle 675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7" name="Rectangle 676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8" name="Rectangle 677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49" name="Rectangle 678"/>
            <p:cNvSpPr>
              <a:spLocks noChangeArrowheads="1"/>
            </p:cNvSpPr>
            <p:nvPr/>
          </p:nvSpPr>
          <p:spPr bwMode="auto">
            <a:xfrm rot="147045">
              <a:off x="1859" y="1847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50" name="Line 679"/>
            <p:cNvSpPr>
              <a:spLocks noChangeShapeType="1"/>
            </p:cNvSpPr>
            <p:nvPr/>
          </p:nvSpPr>
          <p:spPr bwMode="auto">
            <a:xfrm rot="147045" flipH="1">
              <a:off x="1859" y="1886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1" name="Line 680"/>
            <p:cNvSpPr>
              <a:spLocks noChangeShapeType="1"/>
            </p:cNvSpPr>
            <p:nvPr/>
          </p:nvSpPr>
          <p:spPr bwMode="auto">
            <a:xfrm rot="147045" flipH="1">
              <a:off x="1860" y="1847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2" name="Line 681"/>
            <p:cNvSpPr>
              <a:spLocks noChangeShapeType="1"/>
            </p:cNvSpPr>
            <p:nvPr/>
          </p:nvSpPr>
          <p:spPr bwMode="auto">
            <a:xfrm rot="147045">
              <a:off x="1859" y="1847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3" name="Line 682"/>
            <p:cNvSpPr>
              <a:spLocks noChangeShapeType="1"/>
            </p:cNvSpPr>
            <p:nvPr/>
          </p:nvSpPr>
          <p:spPr bwMode="auto">
            <a:xfrm rot="147045">
              <a:off x="1865" y="1847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4" name="Line 683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5" name="Line 684"/>
            <p:cNvSpPr>
              <a:spLocks noChangeShapeType="1"/>
            </p:cNvSpPr>
            <p:nvPr/>
          </p:nvSpPr>
          <p:spPr bwMode="auto">
            <a:xfrm rot="147045">
              <a:off x="1910" y="1849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6" name="Line 685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7" name="Line 686"/>
            <p:cNvSpPr>
              <a:spLocks noChangeShapeType="1"/>
            </p:cNvSpPr>
            <p:nvPr/>
          </p:nvSpPr>
          <p:spPr bwMode="auto">
            <a:xfrm rot="147045">
              <a:off x="1814" y="1845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8" name="Line 687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59" name="Line 688"/>
            <p:cNvSpPr>
              <a:spLocks noChangeShapeType="1"/>
            </p:cNvSpPr>
            <p:nvPr/>
          </p:nvSpPr>
          <p:spPr bwMode="auto">
            <a:xfrm rot="147045" flipH="1">
              <a:off x="1814" y="1847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0" name="Line 689"/>
            <p:cNvSpPr>
              <a:spLocks noChangeShapeType="1"/>
            </p:cNvSpPr>
            <p:nvPr/>
          </p:nvSpPr>
          <p:spPr bwMode="auto">
            <a:xfrm rot="147045" flipH="1">
              <a:off x="1794" y="188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1" name="Line 690"/>
            <p:cNvSpPr>
              <a:spLocks noChangeShapeType="1"/>
            </p:cNvSpPr>
            <p:nvPr/>
          </p:nvSpPr>
          <p:spPr bwMode="auto">
            <a:xfrm rot="147045">
              <a:off x="1793" y="1883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2" name="Line 691"/>
            <p:cNvSpPr>
              <a:spLocks noChangeShapeType="1"/>
            </p:cNvSpPr>
            <p:nvPr/>
          </p:nvSpPr>
          <p:spPr bwMode="auto">
            <a:xfrm rot="147045">
              <a:off x="1798" y="188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3" name="Line 692"/>
            <p:cNvSpPr>
              <a:spLocks noChangeShapeType="1"/>
            </p:cNvSpPr>
            <p:nvPr/>
          </p:nvSpPr>
          <p:spPr bwMode="auto">
            <a:xfrm rot="147045" flipV="1">
              <a:off x="1799" y="188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4" name="Line 693"/>
            <p:cNvSpPr>
              <a:spLocks noChangeShapeType="1"/>
            </p:cNvSpPr>
            <p:nvPr/>
          </p:nvSpPr>
          <p:spPr bwMode="auto">
            <a:xfrm rot="147045" flipV="1">
              <a:off x="1924" y="188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5" name="Line 694"/>
            <p:cNvSpPr>
              <a:spLocks noChangeShapeType="1"/>
            </p:cNvSpPr>
            <p:nvPr/>
          </p:nvSpPr>
          <p:spPr bwMode="auto">
            <a:xfrm rot="147045" flipH="1">
              <a:off x="1799" y="1886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6" name="Line 695"/>
            <p:cNvSpPr>
              <a:spLocks noChangeShapeType="1"/>
            </p:cNvSpPr>
            <p:nvPr/>
          </p:nvSpPr>
          <p:spPr bwMode="auto">
            <a:xfrm rot="147045" flipH="1">
              <a:off x="1798" y="1892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7" name="Line 696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8" name="Line 697"/>
            <p:cNvSpPr>
              <a:spLocks noChangeShapeType="1"/>
            </p:cNvSpPr>
            <p:nvPr/>
          </p:nvSpPr>
          <p:spPr bwMode="auto">
            <a:xfrm rot="147045" flipV="1">
              <a:off x="1923" y="188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69" name="Rectangle 698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0" name="Rectangle 699"/>
            <p:cNvSpPr>
              <a:spLocks noChangeArrowheads="1"/>
            </p:cNvSpPr>
            <p:nvPr/>
          </p:nvSpPr>
          <p:spPr bwMode="auto">
            <a:xfrm rot="147045">
              <a:off x="1741" y="2206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1" name="Rectangle 700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2" name="Rectangle 701"/>
            <p:cNvSpPr>
              <a:spLocks noChangeArrowheads="1"/>
            </p:cNvSpPr>
            <p:nvPr/>
          </p:nvSpPr>
          <p:spPr bwMode="auto">
            <a:xfrm rot="147045">
              <a:off x="1676" y="220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3" name="Rectangle 702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4" name="Rectangle 703"/>
            <p:cNvSpPr>
              <a:spLocks noChangeArrowheads="1"/>
            </p:cNvSpPr>
            <p:nvPr/>
          </p:nvSpPr>
          <p:spPr bwMode="auto">
            <a:xfrm rot="147045">
              <a:off x="1676" y="223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5" name="Rectangle 704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6" name="Rectangle 705"/>
            <p:cNvSpPr>
              <a:spLocks noChangeArrowheads="1"/>
            </p:cNvSpPr>
            <p:nvPr/>
          </p:nvSpPr>
          <p:spPr bwMode="auto">
            <a:xfrm rot="147045">
              <a:off x="1665" y="2205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7" name="Rectangle 706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8" name="Rectangle 707"/>
            <p:cNvSpPr>
              <a:spLocks noChangeArrowheads="1"/>
            </p:cNvSpPr>
            <p:nvPr/>
          </p:nvSpPr>
          <p:spPr bwMode="auto">
            <a:xfrm rot="147045">
              <a:off x="1761" y="2171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79" name="Rectangle 708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0" name="Rectangle 709"/>
            <p:cNvSpPr>
              <a:spLocks noChangeArrowheads="1"/>
            </p:cNvSpPr>
            <p:nvPr/>
          </p:nvSpPr>
          <p:spPr bwMode="auto">
            <a:xfrm rot="147045">
              <a:off x="1666" y="2167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1" name="Rectangle 710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2" name="Rectangle 711"/>
            <p:cNvSpPr>
              <a:spLocks noChangeArrowheads="1"/>
            </p:cNvSpPr>
            <p:nvPr/>
          </p:nvSpPr>
          <p:spPr bwMode="auto">
            <a:xfrm rot="147045">
              <a:off x="1652" y="2169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3" name="Rectangle 712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4" name="Rectangle 713"/>
            <p:cNvSpPr>
              <a:spLocks noChangeArrowheads="1"/>
            </p:cNvSpPr>
            <p:nvPr/>
          </p:nvSpPr>
          <p:spPr bwMode="auto">
            <a:xfrm rot="147045">
              <a:off x="1775" y="215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5" name="Rectangle 714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6" name="Rectangle 715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7" name="Rectangle 716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8" name="Rectangle 717"/>
            <p:cNvSpPr>
              <a:spLocks noChangeArrowheads="1"/>
            </p:cNvSpPr>
            <p:nvPr/>
          </p:nvSpPr>
          <p:spPr bwMode="auto">
            <a:xfrm rot="147045">
              <a:off x="1653" y="2153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89" name="Rectangle 718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90" name="Rectangle 719"/>
            <p:cNvSpPr>
              <a:spLocks noChangeArrowheads="1"/>
            </p:cNvSpPr>
            <p:nvPr/>
          </p:nvSpPr>
          <p:spPr bwMode="auto">
            <a:xfrm rot="147045">
              <a:off x="1648" y="2150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91" name="Rectangle 720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92" name="Rectangle 721"/>
            <p:cNvSpPr>
              <a:spLocks noChangeArrowheads="1"/>
            </p:cNvSpPr>
            <p:nvPr/>
          </p:nvSpPr>
          <p:spPr bwMode="auto">
            <a:xfrm rot="147045">
              <a:off x="1708" y="2169"/>
              <a:ext cx="3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493" name="Line 722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4" name="Line 723"/>
            <p:cNvSpPr>
              <a:spLocks noChangeShapeType="1"/>
            </p:cNvSpPr>
            <p:nvPr/>
          </p:nvSpPr>
          <p:spPr bwMode="auto">
            <a:xfrm rot="147045" flipV="1">
              <a:off x="1708" y="216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5" name="Line 724"/>
            <p:cNvSpPr>
              <a:spLocks noChangeShapeType="1"/>
            </p:cNvSpPr>
            <p:nvPr/>
          </p:nvSpPr>
          <p:spPr bwMode="auto">
            <a:xfrm rot="147045" flipH="1">
              <a:off x="1647" y="216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6" name="Line 725"/>
            <p:cNvSpPr>
              <a:spLocks noChangeShapeType="1"/>
            </p:cNvSpPr>
            <p:nvPr/>
          </p:nvSpPr>
          <p:spPr bwMode="auto">
            <a:xfrm rot="147045" flipH="1">
              <a:off x="1648" y="2150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7" name="Line 726"/>
            <p:cNvSpPr>
              <a:spLocks noChangeShapeType="1"/>
            </p:cNvSpPr>
            <p:nvPr/>
          </p:nvSpPr>
          <p:spPr bwMode="auto">
            <a:xfrm rot="147045">
              <a:off x="1648" y="2150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8" name="Line 727"/>
            <p:cNvSpPr>
              <a:spLocks noChangeShapeType="1"/>
            </p:cNvSpPr>
            <p:nvPr/>
          </p:nvSpPr>
          <p:spPr bwMode="auto">
            <a:xfrm rot="147045">
              <a:off x="1653" y="215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499" name="Line 728"/>
            <p:cNvSpPr>
              <a:spLocks noChangeShapeType="1"/>
            </p:cNvSpPr>
            <p:nvPr/>
          </p:nvSpPr>
          <p:spPr bwMode="auto">
            <a:xfrm rot="147045" flipV="1">
              <a:off x="1653" y="215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0" name="Line 729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1" name="Line 730"/>
            <p:cNvSpPr>
              <a:spLocks noChangeShapeType="1"/>
            </p:cNvSpPr>
            <p:nvPr/>
          </p:nvSpPr>
          <p:spPr bwMode="auto">
            <a:xfrm rot="147045" flipH="1">
              <a:off x="1653" y="2153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2" name="Line 731"/>
            <p:cNvSpPr>
              <a:spLocks noChangeShapeType="1"/>
            </p:cNvSpPr>
            <p:nvPr/>
          </p:nvSpPr>
          <p:spPr bwMode="auto">
            <a:xfrm rot="147045" flipH="1">
              <a:off x="1653" y="2157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3" name="Line 732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4" name="Line 733"/>
            <p:cNvSpPr>
              <a:spLocks noChangeShapeType="1"/>
            </p:cNvSpPr>
            <p:nvPr/>
          </p:nvSpPr>
          <p:spPr bwMode="auto">
            <a:xfrm rot="147045" flipV="1">
              <a:off x="1775" y="215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5" name="Line 734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6" name="Line 735"/>
            <p:cNvSpPr>
              <a:spLocks noChangeShapeType="1"/>
            </p:cNvSpPr>
            <p:nvPr/>
          </p:nvSpPr>
          <p:spPr bwMode="auto">
            <a:xfrm rot="147045">
              <a:off x="1652" y="2169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7" name="Line 736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8" name="Line 737"/>
            <p:cNvSpPr>
              <a:spLocks noChangeShapeType="1"/>
            </p:cNvSpPr>
            <p:nvPr/>
          </p:nvSpPr>
          <p:spPr bwMode="auto">
            <a:xfrm rot="147045" flipV="1">
              <a:off x="1666" y="2167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09" name="Line 738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0" name="Line 739"/>
            <p:cNvSpPr>
              <a:spLocks noChangeShapeType="1"/>
            </p:cNvSpPr>
            <p:nvPr/>
          </p:nvSpPr>
          <p:spPr bwMode="auto">
            <a:xfrm rot="147045" flipV="1">
              <a:off x="1761" y="2171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1" name="Line 740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2" name="Line 741"/>
            <p:cNvSpPr>
              <a:spLocks noChangeShapeType="1"/>
            </p:cNvSpPr>
            <p:nvPr/>
          </p:nvSpPr>
          <p:spPr bwMode="auto">
            <a:xfrm rot="147045">
              <a:off x="1665" y="2205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3" name="Line 742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4" name="Line 743"/>
            <p:cNvSpPr>
              <a:spLocks noChangeShapeType="1"/>
            </p:cNvSpPr>
            <p:nvPr/>
          </p:nvSpPr>
          <p:spPr bwMode="auto">
            <a:xfrm rot="147045">
              <a:off x="1676" y="223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5" name="Line 744"/>
            <p:cNvSpPr>
              <a:spLocks noChangeShapeType="1"/>
            </p:cNvSpPr>
            <p:nvPr/>
          </p:nvSpPr>
          <p:spPr bwMode="auto">
            <a:xfrm rot="147045">
              <a:off x="1677" y="220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6" name="Line 745"/>
            <p:cNvSpPr>
              <a:spLocks noChangeShapeType="1"/>
            </p:cNvSpPr>
            <p:nvPr/>
          </p:nvSpPr>
          <p:spPr bwMode="auto">
            <a:xfrm rot="147045">
              <a:off x="1676" y="223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7" name="Line 746"/>
            <p:cNvSpPr>
              <a:spLocks noChangeShapeType="1"/>
            </p:cNvSpPr>
            <p:nvPr/>
          </p:nvSpPr>
          <p:spPr bwMode="auto">
            <a:xfrm rot="147045" flipV="1">
              <a:off x="1681" y="220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8" name="Line 747"/>
            <p:cNvSpPr>
              <a:spLocks noChangeShapeType="1"/>
            </p:cNvSpPr>
            <p:nvPr/>
          </p:nvSpPr>
          <p:spPr bwMode="auto">
            <a:xfrm rot="147045" flipV="1">
              <a:off x="1676" y="220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19" name="Line 748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20" name="Line 749"/>
            <p:cNvSpPr>
              <a:spLocks noChangeShapeType="1"/>
            </p:cNvSpPr>
            <p:nvPr/>
          </p:nvSpPr>
          <p:spPr bwMode="auto">
            <a:xfrm rot="147045" flipV="1">
              <a:off x="1741" y="2206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21" name="Rectangle 750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2" name="Rectangle 751"/>
            <p:cNvSpPr>
              <a:spLocks noChangeArrowheads="1"/>
            </p:cNvSpPr>
            <p:nvPr/>
          </p:nvSpPr>
          <p:spPr bwMode="auto">
            <a:xfrm rot="147045">
              <a:off x="1895" y="2213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3" name="Rectangle 752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4" name="Rectangle 753"/>
            <p:cNvSpPr>
              <a:spLocks noChangeArrowheads="1"/>
            </p:cNvSpPr>
            <p:nvPr/>
          </p:nvSpPr>
          <p:spPr bwMode="auto">
            <a:xfrm rot="147045">
              <a:off x="1835" y="221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5" name="Rectangle 754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6" name="Rectangle 755"/>
            <p:cNvSpPr>
              <a:spLocks noChangeArrowheads="1"/>
            </p:cNvSpPr>
            <p:nvPr/>
          </p:nvSpPr>
          <p:spPr bwMode="auto">
            <a:xfrm rot="147045">
              <a:off x="1835" y="224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7" name="Rectangle 756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8" name="Rectangle 757"/>
            <p:cNvSpPr>
              <a:spLocks noChangeArrowheads="1"/>
            </p:cNvSpPr>
            <p:nvPr/>
          </p:nvSpPr>
          <p:spPr bwMode="auto">
            <a:xfrm rot="147045">
              <a:off x="1819" y="221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29" name="Rectangle 758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0" name="Rectangle 759"/>
            <p:cNvSpPr>
              <a:spLocks noChangeArrowheads="1"/>
            </p:cNvSpPr>
            <p:nvPr/>
          </p:nvSpPr>
          <p:spPr bwMode="auto">
            <a:xfrm rot="147045">
              <a:off x="1916" y="217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1" name="Rectangle 760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2" name="Rectangle 761"/>
            <p:cNvSpPr>
              <a:spLocks noChangeArrowheads="1"/>
            </p:cNvSpPr>
            <p:nvPr/>
          </p:nvSpPr>
          <p:spPr bwMode="auto">
            <a:xfrm rot="147045">
              <a:off x="1820" y="217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3" name="Rectangle 762"/>
            <p:cNvSpPr>
              <a:spLocks noChangeArrowheads="1"/>
            </p:cNvSpPr>
            <p:nvPr/>
          </p:nvSpPr>
          <p:spPr bwMode="auto">
            <a:xfrm rot="147045">
              <a:off x="1806" y="217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4" name="Rectangle 763"/>
            <p:cNvSpPr>
              <a:spLocks noChangeArrowheads="1"/>
            </p:cNvSpPr>
            <p:nvPr/>
          </p:nvSpPr>
          <p:spPr bwMode="auto">
            <a:xfrm rot="147045">
              <a:off x="1808" y="217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5" name="Rectangle 764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6" name="Rectangle 765"/>
            <p:cNvSpPr>
              <a:spLocks noChangeArrowheads="1"/>
            </p:cNvSpPr>
            <p:nvPr/>
          </p:nvSpPr>
          <p:spPr bwMode="auto">
            <a:xfrm rot="147045">
              <a:off x="1933" y="2163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7" name="Rectangle 766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8" name="Rectangle 767"/>
            <p:cNvSpPr>
              <a:spLocks noChangeArrowheads="1"/>
            </p:cNvSpPr>
            <p:nvPr/>
          </p:nvSpPr>
          <p:spPr bwMode="auto">
            <a:xfrm rot="147045">
              <a:off x="1809" y="216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39" name="Rectangle 768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40" name="Rectangle 769"/>
            <p:cNvSpPr>
              <a:spLocks noChangeArrowheads="1"/>
            </p:cNvSpPr>
            <p:nvPr/>
          </p:nvSpPr>
          <p:spPr bwMode="auto">
            <a:xfrm rot="147045">
              <a:off x="1809" y="2157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41" name="Rectangle 770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42" name="Rectangle 771"/>
            <p:cNvSpPr>
              <a:spLocks noChangeArrowheads="1"/>
            </p:cNvSpPr>
            <p:nvPr/>
          </p:nvSpPr>
          <p:spPr bwMode="auto">
            <a:xfrm rot="147045">
              <a:off x="1867" y="217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43" name="Line 772"/>
            <p:cNvSpPr>
              <a:spLocks noChangeShapeType="1"/>
            </p:cNvSpPr>
            <p:nvPr/>
          </p:nvSpPr>
          <p:spPr bwMode="auto">
            <a:xfrm rot="147045">
              <a:off x="1868" y="217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4" name="Line 773"/>
            <p:cNvSpPr>
              <a:spLocks noChangeShapeType="1"/>
            </p:cNvSpPr>
            <p:nvPr/>
          </p:nvSpPr>
          <p:spPr bwMode="auto">
            <a:xfrm rot="147045">
              <a:off x="1867" y="221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5" name="Line 774"/>
            <p:cNvSpPr>
              <a:spLocks noChangeShapeType="1"/>
            </p:cNvSpPr>
            <p:nvPr/>
          </p:nvSpPr>
          <p:spPr bwMode="auto">
            <a:xfrm rot="147045" flipV="1">
              <a:off x="1873" y="217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6" name="Line 775"/>
            <p:cNvSpPr>
              <a:spLocks noChangeShapeType="1"/>
            </p:cNvSpPr>
            <p:nvPr/>
          </p:nvSpPr>
          <p:spPr bwMode="auto">
            <a:xfrm rot="147045" flipV="1">
              <a:off x="1868" y="2176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7" name="Line 776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8" name="Line 777"/>
            <p:cNvSpPr>
              <a:spLocks noChangeShapeType="1"/>
            </p:cNvSpPr>
            <p:nvPr/>
          </p:nvSpPr>
          <p:spPr bwMode="auto">
            <a:xfrm rot="147045">
              <a:off x="1809" y="2157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49" name="Line 778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0" name="Line 779"/>
            <p:cNvSpPr>
              <a:spLocks noChangeShapeType="1"/>
            </p:cNvSpPr>
            <p:nvPr/>
          </p:nvSpPr>
          <p:spPr bwMode="auto">
            <a:xfrm rot="147045" flipH="1">
              <a:off x="1809" y="216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1" name="Line 780"/>
            <p:cNvSpPr>
              <a:spLocks noChangeShapeType="1"/>
            </p:cNvSpPr>
            <p:nvPr/>
          </p:nvSpPr>
          <p:spPr bwMode="auto">
            <a:xfrm rot="147045">
              <a:off x="1933" y="216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2" name="Line 781"/>
            <p:cNvSpPr>
              <a:spLocks noChangeShapeType="1"/>
            </p:cNvSpPr>
            <p:nvPr/>
          </p:nvSpPr>
          <p:spPr bwMode="auto">
            <a:xfrm rot="147045">
              <a:off x="1932" y="2179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3" name="Line 782"/>
            <p:cNvSpPr>
              <a:spLocks noChangeShapeType="1"/>
            </p:cNvSpPr>
            <p:nvPr/>
          </p:nvSpPr>
          <p:spPr bwMode="auto">
            <a:xfrm rot="147045" flipV="1">
              <a:off x="1938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4" name="Line 783"/>
            <p:cNvSpPr>
              <a:spLocks noChangeShapeType="1"/>
            </p:cNvSpPr>
            <p:nvPr/>
          </p:nvSpPr>
          <p:spPr bwMode="auto">
            <a:xfrm rot="147045" flipV="1">
              <a:off x="1933" y="216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5" name="Line 784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6" name="Line 785"/>
            <p:cNvSpPr>
              <a:spLocks noChangeShapeType="1"/>
            </p:cNvSpPr>
            <p:nvPr/>
          </p:nvSpPr>
          <p:spPr bwMode="auto">
            <a:xfrm rot="147045">
              <a:off x="1808" y="217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7" name="Line 786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8" name="Line 787"/>
            <p:cNvSpPr>
              <a:spLocks noChangeShapeType="1"/>
            </p:cNvSpPr>
            <p:nvPr/>
          </p:nvSpPr>
          <p:spPr bwMode="auto">
            <a:xfrm rot="147045" flipV="1">
              <a:off x="1821" y="217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59" name="Line 788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0" name="Line 789"/>
            <p:cNvSpPr>
              <a:spLocks noChangeShapeType="1"/>
            </p:cNvSpPr>
            <p:nvPr/>
          </p:nvSpPr>
          <p:spPr bwMode="auto">
            <a:xfrm rot="147045" flipV="1">
              <a:off x="1919" y="2178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1" name="Line 790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2" name="Line 791"/>
            <p:cNvSpPr>
              <a:spLocks noChangeShapeType="1"/>
            </p:cNvSpPr>
            <p:nvPr/>
          </p:nvSpPr>
          <p:spPr bwMode="auto">
            <a:xfrm rot="147045">
              <a:off x="1820" y="221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3" name="Line 792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4" name="Line 793"/>
            <p:cNvSpPr>
              <a:spLocks noChangeShapeType="1"/>
            </p:cNvSpPr>
            <p:nvPr/>
          </p:nvSpPr>
          <p:spPr bwMode="auto">
            <a:xfrm rot="147045">
              <a:off x="1835" y="224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5" name="Line 794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6" name="Line 795"/>
            <p:cNvSpPr>
              <a:spLocks noChangeShapeType="1"/>
            </p:cNvSpPr>
            <p:nvPr/>
          </p:nvSpPr>
          <p:spPr bwMode="auto">
            <a:xfrm rot="147045" flipV="1">
              <a:off x="1836" y="221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7" name="Line 796"/>
            <p:cNvSpPr>
              <a:spLocks noChangeShapeType="1"/>
            </p:cNvSpPr>
            <p:nvPr/>
          </p:nvSpPr>
          <p:spPr bwMode="auto">
            <a:xfrm rot="147045">
              <a:off x="1898" y="2213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8" name="Line 797"/>
            <p:cNvSpPr>
              <a:spLocks noChangeShapeType="1"/>
            </p:cNvSpPr>
            <p:nvPr/>
          </p:nvSpPr>
          <p:spPr bwMode="auto">
            <a:xfrm rot="147045">
              <a:off x="1896" y="2242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69" name="Line 798"/>
            <p:cNvSpPr>
              <a:spLocks noChangeShapeType="1"/>
            </p:cNvSpPr>
            <p:nvPr/>
          </p:nvSpPr>
          <p:spPr bwMode="auto">
            <a:xfrm rot="147045" flipV="1">
              <a:off x="1902" y="2213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0" name="Line 799"/>
            <p:cNvSpPr>
              <a:spLocks noChangeShapeType="1"/>
            </p:cNvSpPr>
            <p:nvPr/>
          </p:nvSpPr>
          <p:spPr bwMode="auto">
            <a:xfrm rot="147045" flipV="1">
              <a:off x="1897" y="2213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1" name="Line 800"/>
            <p:cNvSpPr>
              <a:spLocks noChangeShapeType="1"/>
            </p:cNvSpPr>
            <p:nvPr/>
          </p:nvSpPr>
          <p:spPr bwMode="auto">
            <a:xfrm rot="147045">
              <a:off x="1682" y="2228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2" name="Line 801"/>
            <p:cNvSpPr>
              <a:spLocks noChangeShapeType="1"/>
            </p:cNvSpPr>
            <p:nvPr/>
          </p:nvSpPr>
          <p:spPr bwMode="auto">
            <a:xfrm rot="147045">
              <a:off x="1682" y="2223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3" name="Line 802"/>
            <p:cNvSpPr>
              <a:spLocks noChangeShapeType="1"/>
            </p:cNvSpPr>
            <p:nvPr/>
          </p:nvSpPr>
          <p:spPr bwMode="auto">
            <a:xfrm rot="147045">
              <a:off x="1682" y="2219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4" name="Line 803"/>
            <p:cNvSpPr>
              <a:spLocks noChangeShapeType="1"/>
            </p:cNvSpPr>
            <p:nvPr/>
          </p:nvSpPr>
          <p:spPr bwMode="auto">
            <a:xfrm rot="147045">
              <a:off x="1677" y="221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5" name="Line 804"/>
            <p:cNvSpPr>
              <a:spLocks noChangeShapeType="1"/>
            </p:cNvSpPr>
            <p:nvPr/>
          </p:nvSpPr>
          <p:spPr bwMode="auto">
            <a:xfrm rot="147045">
              <a:off x="1836" y="223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6" name="Line 805"/>
            <p:cNvSpPr>
              <a:spLocks noChangeShapeType="1"/>
            </p:cNvSpPr>
            <p:nvPr/>
          </p:nvSpPr>
          <p:spPr bwMode="auto">
            <a:xfrm rot="147045">
              <a:off x="1836" y="223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7" name="Line 806"/>
            <p:cNvSpPr>
              <a:spLocks noChangeShapeType="1"/>
            </p:cNvSpPr>
            <p:nvPr/>
          </p:nvSpPr>
          <p:spPr bwMode="auto">
            <a:xfrm rot="147045">
              <a:off x="1836" y="222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8" name="Line 807"/>
            <p:cNvSpPr>
              <a:spLocks noChangeShapeType="1"/>
            </p:cNvSpPr>
            <p:nvPr/>
          </p:nvSpPr>
          <p:spPr bwMode="auto">
            <a:xfrm rot="147045">
              <a:off x="1836" y="222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79" name="Line 808"/>
            <p:cNvSpPr>
              <a:spLocks noChangeShapeType="1"/>
            </p:cNvSpPr>
            <p:nvPr/>
          </p:nvSpPr>
          <p:spPr bwMode="auto">
            <a:xfrm rot="147045" flipV="1">
              <a:off x="1537" y="1807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0" name="Line 809"/>
            <p:cNvSpPr>
              <a:spLocks noChangeShapeType="1"/>
            </p:cNvSpPr>
            <p:nvPr/>
          </p:nvSpPr>
          <p:spPr bwMode="auto">
            <a:xfrm rot="147045">
              <a:off x="1498" y="2041"/>
              <a:ext cx="524" cy="2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1" name="Line 810"/>
            <p:cNvSpPr>
              <a:spLocks noChangeShapeType="1"/>
            </p:cNvSpPr>
            <p:nvPr/>
          </p:nvSpPr>
          <p:spPr bwMode="auto">
            <a:xfrm rot="147045">
              <a:off x="1501" y="1964"/>
              <a:ext cx="525" cy="3"/>
            </a:xfrm>
            <a:prstGeom prst="line">
              <a:avLst/>
            </a:prstGeom>
            <a:noFill/>
            <a:ln w="57150">
              <a:solidFill>
                <a:srgbClr val="FF66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2" name="Rectangle 811"/>
            <p:cNvSpPr>
              <a:spLocks noChangeArrowheads="1"/>
            </p:cNvSpPr>
            <p:nvPr/>
          </p:nvSpPr>
          <p:spPr bwMode="auto">
            <a:xfrm rot="147045">
              <a:off x="2094" y="1964"/>
              <a:ext cx="347" cy="1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83" name="Rectangle 812"/>
            <p:cNvSpPr>
              <a:spLocks noChangeArrowheads="1"/>
            </p:cNvSpPr>
            <p:nvPr/>
          </p:nvSpPr>
          <p:spPr bwMode="auto">
            <a:xfrm rot="147045">
              <a:off x="1551" y="2219"/>
              <a:ext cx="3" cy="5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84" name="Line 813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5" name="Line 814"/>
            <p:cNvSpPr>
              <a:spLocks noChangeShapeType="1"/>
            </p:cNvSpPr>
            <p:nvPr/>
          </p:nvSpPr>
          <p:spPr bwMode="auto">
            <a:xfrm rot="147045" flipV="1">
              <a:off x="1551" y="2219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6" name="Line 815"/>
            <p:cNvSpPr>
              <a:spLocks noChangeShapeType="1"/>
            </p:cNvSpPr>
            <p:nvPr/>
          </p:nvSpPr>
          <p:spPr bwMode="auto">
            <a:xfrm rot="147045">
              <a:off x="1533" y="2218"/>
              <a:ext cx="2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7" name="Line 816"/>
            <p:cNvSpPr>
              <a:spLocks noChangeShapeType="1"/>
            </p:cNvSpPr>
            <p:nvPr/>
          </p:nvSpPr>
          <p:spPr bwMode="auto">
            <a:xfrm rot="147045">
              <a:off x="1538" y="2218"/>
              <a:ext cx="3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8" name="Line 817"/>
            <p:cNvSpPr>
              <a:spLocks noChangeShapeType="1"/>
            </p:cNvSpPr>
            <p:nvPr/>
          </p:nvSpPr>
          <p:spPr bwMode="auto">
            <a:xfrm rot="147045">
              <a:off x="1543" y="2219"/>
              <a:ext cx="6" cy="5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89" name="Rectangle 818"/>
            <p:cNvSpPr>
              <a:spLocks noChangeArrowheads="1"/>
            </p:cNvSpPr>
            <p:nvPr/>
          </p:nvSpPr>
          <p:spPr bwMode="auto">
            <a:xfrm rot="147045">
              <a:off x="2117" y="1897"/>
              <a:ext cx="5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0" name="Rectangle 819"/>
            <p:cNvSpPr>
              <a:spLocks noChangeArrowheads="1"/>
            </p:cNvSpPr>
            <p:nvPr/>
          </p:nvSpPr>
          <p:spPr bwMode="auto">
            <a:xfrm rot="147045">
              <a:off x="2245" y="1903"/>
              <a:ext cx="2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1" name="Rectangle 820"/>
            <p:cNvSpPr>
              <a:spLocks noChangeArrowheads="1"/>
            </p:cNvSpPr>
            <p:nvPr/>
          </p:nvSpPr>
          <p:spPr bwMode="auto">
            <a:xfrm rot="147045">
              <a:off x="2138" y="1859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2" name="Rectangle 821"/>
            <p:cNvSpPr>
              <a:spLocks noChangeArrowheads="1"/>
            </p:cNvSpPr>
            <p:nvPr/>
          </p:nvSpPr>
          <p:spPr bwMode="auto">
            <a:xfrm rot="147045">
              <a:off x="2233" y="1863"/>
              <a:ext cx="1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3" name="Rectangle 822"/>
            <p:cNvSpPr>
              <a:spLocks noChangeArrowheads="1"/>
            </p:cNvSpPr>
            <p:nvPr/>
          </p:nvSpPr>
          <p:spPr bwMode="auto">
            <a:xfrm rot="147045">
              <a:off x="2181" y="1861"/>
              <a:ext cx="4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4" name="Rectangle 823"/>
            <p:cNvSpPr>
              <a:spLocks noChangeArrowheads="1"/>
            </p:cNvSpPr>
            <p:nvPr/>
          </p:nvSpPr>
          <p:spPr bwMode="auto">
            <a:xfrm rot="147045">
              <a:off x="2122" y="1900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5" name="Rectangle 824"/>
            <p:cNvSpPr>
              <a:spLocks noChangeArrowheads="1"/>
            </p:cNvSpPr>
            <p:nvPr/>
          </p:nvSpPr>
          <p:spPr bwMode="auto">
            <a:xfrm rot="147045">
              <a:off x="2139" y="1861"/>
              <a:ext cx="96" cy="3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596" name="Line 825"/>
            <p:cNvSpPr>
              <a:spLocks noChangeShapeType="1"/>
            </p:cNvSpPr>
            <p:nvPr/>
          </p:nvSpPr>
          <p:spPr bwMode="auto">
            <a:xfrm rot="147045">
              <a:off x="2122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97" name="Line 826"/>
            <p:cNvSpPr>
              <a:spLocks noChangeShapeType="1"/>
            </p:cNvSpPr>
            <p:nvPr/>
          </p:nvSpPr>
          <p:spPr bwMode="auto">
            <a:xfrm rot="147045">
              <a:off x="2117" y="1897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98" name="Line 827"/>
            <p:cNvSpPr>
              <a:spLocks noChangeShapeType="1"/>
            </p:cNvSpPr>
            <p:nvPr/>
          </p:nvSpPr>
          <p:spPr bwMode="auto">
            <a:xfrm rot="147045" flipH="1">
              <a:off x="2117" y="1897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599" name="Line 828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0" name="Line 829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1" name="Line 830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2" name="Line 831"/>
            <p:cNvSpPr>
              <a:spLocks noChangeShapeType="1"/>
            </p:cNvSpPr>
            <p:nvPr/>
          </p:nvSpPr>
          <p:spPr bwMode="auto">
            <a:xfrm rot="147045">
              <a:off x="2137" y="1859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3" name="Line 832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4" name="Line 833"/>
            <p:cNvSpPr>
              <a:spLocks noChangeShapeType="1"/>
            </p:cNvSpPr>
            <p:nvPr/>
          </p:nvSpPr>
          <p:spPr bwMode="auto">
            <a:xfrm rot="147045">
              <a:off x="2232" y="1863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5" name="Line 834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6" name="Line 835"/>
            <p:cNvSpPr>
              <a:spLocks noChangeShapeType="1"/>
            </p:cNvSpPr>
            <p:nvPr/>
          </p:nvSpPr>
          <p:spPr bwMode="auto">
            <a:xfrm rot="147045">
              <a:off x="2179" y="1861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7" name="Line 836"/>
            <p:cNvSpPr>
              <a:spLocks noChangeShapeType="1"/>
            </p:cNvSpPr>
            <p:nvPr/>
          </p:nvSpPr>
          <p:spPr bwMode="auto">
            <a:xfrm rot="147045" flipH="1">
              <a:off x="2122" y="1906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8" name="Line 837"/>
            <p:cNvSpPr>
              <a:spLocks noChangeShapeType="1"/>
            </p:cNvSpPr>
            <p:nvPr/>
          </p:nvSpPr>
          <p:spPr bwMode="auto">
            <a:xfrm rot="147045" flipH="1">
              <a:off x="2122" y="1900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09" name="Line 838"/>
            <p:cNvSpPr>
              <a:spLocks noChangeShapeType="1"/>
            </p:cNvSpPr>
            <p:nvPr/>
          </p:nvSpPr>
          <p:spPr bwMode="auto">
            <a:xfrm rot="147045" flipV="1">
              <a:off x="2244" y="1903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10" name="Line 839"/>
            <p:cNvSpPr>
              <a:spLocks noChangeShapeType="1"/>
            </p:cNvSpPr>
            <p:nvPr/>
          </p:nvSpPr>
          <p:spPr bwMode="auto">
            <a:xfrm rot="147045" flipV="1">
              <a:off x="2122" y="1897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11" name="Line 840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12" name="Line 841"/>
            <p:cNvSpPr>
              <a:spLocks noChangeShapeType="1"/>
            </p:cNvSpPr>
            <p:nvPr/>
          </p:nvSpPr>
          <p:spPr bwMode="auto">
            <a:xfrm rot="147045" flipH="1">
              <a:off x="2138" y="1861"/>
              <a:ext cx="9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13" name="Rectangle 842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4" name="Rectangle 843"/>
            <p:cNvSpPr>
              <a:spLocks noChangeArrowheads="1"/>
            </p:cNvSpPr>
            <p:nvPr/>
          </p:nvSpPr>
          <p:spPr bwMode="auto">
            <a:xfrm rot="147045">
              <a:off x="2401" y="1909"/>
              <a:ext cx="0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5" name="Rectangle 844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6" name="Rectangle 845"/>
            <p:cNvSpPr>
              <a:spLocks noChangeArrowheads="1"/>
            </p:cNvSpPr>
            <p:nvPr/>
          </p:nvSpPr>
          <p:spPr bwMode="auto">
            <a:xfrm rot="147045">
              <a:off x="2276" y="1907"/>
              <a:ext cx="125" cy="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7" name="Rectangle 846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8" name="Rectangle 847"/>
            <p:cNvSpPr>
              <a:spLocks noChangeArrowheads="1"/>
            </p:cNvSpPr>
            <p:nvPr/>
          </p:nvSpPr>
          <p:spPr bwMode="auto">
            <a:xfrm rot="147045">
              <a:off x="2271" y="1904"/>
              <a:ext cx="8" cy="15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19" name="Rectangle 848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0" name="Rectangle 849"/>
            <p:cNvSpPr>
              <a:spLocks noChangeArrowheads="1"/>
            </p:cNvSpPr>
            <p:nvPr/>
          </p:nvSpPr>
          <p:spPr bwMode="auto">
            <a:xfrm rot="147045">
              <a:off x="2292" y="1868"/>
              <a:ext cx="97" cy="2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1" name="Rectangle 850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2" name="Rectangle 851"/>
            <p:cNvSpPr>
              <a:spLocks noChangeArrowheads="1"/>
            </p:cNvSpPr>
            <p:nvPr/>
          </p:nvSpPr>
          <p:spPr bwMode="auto">
            <a:xfrm rot="147045">
              <a:off x="2291" y="1866"/>
              <a:ext cx="2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3" name="Rectangle 852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4" name="Rectangle 853"/>
            <p:cNvSpPr>
              <a:spLocks noChangeArrowheads="1"/>
            </p:cNvSpPr>
            <p:nvPr/>
          </p:nvSpPr>
          <p:spPr bwMode="auto">
            <a:xfrm rot="147045">
              <a:off x="2388" y="1870"/>
              <a:ext cx="0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5" name="Rectangle 854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6" name="Rectangle 855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7" name="Rectangle 856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8" name="Rectangle 857"/>
            <p:cNvSpPr>
              <a:spLocks noChangeArrowheads="1"/>
            </p:cNvSpPr>
            <p:nvPr/>
          </p:nvSpPr>
          <p:spPr bwMode="auto">
            <a:xfrm rot="147045">
              <a:off x="2337" y="1868"/>
              <a:ext cx="6" cy="3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29" name="Line 858"/>
            <p:cNvSpPr>
              <a:spLocks noChangeShapeType="1"/>
            </p:cNvSpPr>
            <p:nvPr/>
          </p:nvSpPr>
          <p:spPr bwMode="auto">
            <a:xfrm rot="147045" flipH="1">
              <a:off x="2336" y="1907"/>
              <a:ext cx="6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0" name="Line 859"/>
            <p:cNvSpPr>
              <a:spLocks noChangeShapeType="1"/>
            </p:cNvSpPr>
            <p:nvPr/>
          </p:nvSpPr>
          <p:spPr bwMode="auto">
            <a:xfrm rot="147045" flipH="1">
              <a:off x="2338" y="1868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1" name="Line 860"/>
            <p:cNvSpPr>
              <a:spLocks noChangeShapeType="1"/>
            </p:cNvSpPr>
            <p:nvPr/>
          </p:nvSpPr>
          <p:spPr bwMode="auto">
            <a:xfrm rot="147045">
              <a:off x="2337" y="1868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2" name="Line 861"/>
            <p:cNvSpPr>
              <a:spLocks noChangeShapeType="1"/>
            </p:cNvSpPr>
            <p:nvPr/>
          </p:nvSpPr>
          <p:spPr bwMode="auto">
            <a:xfrm rot="147045">
              <a:off x="2343" y="1868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3" name="Line 862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4" name="Line 863"/>
            <p:cNvSpPr>
              <a:spLocks noChangeShapeType="1"/>
            </p:cNvSpPr>
            <p:nvPr/>
          </p:nvSpPr>
          <p:spPr bwMode="auto">
            <a:xfrm rot="147045">
              <a:off x="2388" y="1870"/>
              <a:ext cx="3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5" name="Line 864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6" name="Line 865"/>
            <p:cNvSpPr>
              <a:spLocks noChangeShapeType="1"/>
            </p:cNvSpPr>
            <p:nvPr/>
          </p:nvSpPr>
          <p:spPr bwMode="auto">
            <a:xfrm rot="147045">
              <a:off x="2291" y="1866"/>
              <a:ext cx="2" cy="3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7" name="Line 866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8" name="Line 867"/>
            <p:cNvSpPr>
              <a:spLocks noChangeShapeType="1"/>
            </p:cNvSpPr>
            <p:nvPr/>
          </p:nvSpPr>
          <p:spPr bwMode="auto">
            <a:xfrm rot="147045" flipH="1">
              <a:off x="2292" y="1868"/>
              <a:ext cx="97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39" name="Line 868"/>
            <p:cNvSpPr>
              <a:spLocks noChangeShapeType="1"/>
            </p:cNvSpPr>
            <p:nvPr/>
          </p:nvSpPr>
          <p:spPr bwMode="auto">
            <a:xfrm rot="147045" flipH="1">
              <a:off x="2271" y="1904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0" name="Line 869"/>
            <p:cNvSpPr>
              <a:spLocks noChangeShapeType="1"/>
            </p:cNvSpPr>
            <p:nvPr/>
          </p:nvSpPr>
          <p:spPr bwMode="auto">
            <a:xfrm rot="147045">
              <a:off x="2271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1" name="Line 870"/>
            <p:cNvSpPr>
              <a:spLocks noChangeShapeType="1"/>
            </p:cNvSpPr>
            <p:nvPr/>
          </p:nvSpPr>
          <p:spPr bwMode="auto">
            <a:xfrm rot="147045">
              <a:off x="2276" y="1904"/>
              <a:ext cx="3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2" name="Line 871"/>
            <p:cNvSpPr>
              <a:spLocks noChangeShapeType="1"/>
            </p:cNvSpPr>
            <p:nvPr/>
          </p:nvSpPr>
          <p:spPr bwMode="auto">
            <a:xfrm rot="147045" flipV="1">
              <a:off x="2276" y="1904"/>
              <a:ext cx="3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3" name="Line 872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4" name="Line 873"/>
            <p:cNvSpPr>
              <a:spLocks noChangeShapeType="1"/>
            </p:cNvSpPr>
            <p:nvPr/>
          </p:nvSpPr>
          <p:spPr bwMode="auto">
            <a:xfrm rot="147045" flipH="1">
              <a:off x="2276" y="1907"/>
              <a:ext cx="12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5" name="Line 874"/>
            <p:cNvSpPr>
              <a:spLocks noChangeShapeType="1"/>
            </p:cNvSpPr>
            <p:nvPr/>
          </p:nvSpPr>
          <p:spPr bwMode="auto">
            <a:xfrm rot="147045" flipH="1">
              <a:off x="2276" y="1913"/>
              <a:ext cx="12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6" name="Line 875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7" name="Line 876"/>
            <p:cNvSpPr>
              <a:spLocks noChangeShapeType="1"/>
            </p:cNvSpPr>
            <p:nvPr/>
          </p:nvSpPr>
          <p:spPr bwMode="auto">
            <a:xfrm rot="147045" flipV="1">
              <a:off x="2401" y="1909"/>
              <a:ext cx="2" cy="15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48" name="Rectangle 877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49" name="Rectangle 878"/>
            <p:cNvSpPr>
              <a:spLocks noChangeArrowheads="1"/>
            </p:cNvSpPr>
            <p:nvPr/>
          </p:nvSpPr>
          <p:spPr bwMode="auto">
            <a:xfrm rot="147045">
              <a:off x="2219" y="2227"/>
              <a:ext cx="0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0" name="Rectangle 879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1" name="Rectangle 880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2" name="Rectangle 881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3" name="Rectangle 882"/>
            <p:cNvSpPr>
              <a:spLocks noChangeArrowheads="1"/>
            </p:cNvSpPr>
            <p:nvPr/>
          </p:nvSpPr>
          <p:spPr bwMode="auto">
            <a:xfrm rot="147045">
              <a:off x="2154" y="222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4" name="Rectangle 883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5" name="Rectangle 884"/>
            <p:cNvSpPr>
              <a:spLocks noChangeArrowheads="1"/>
            </p:cNvSpPr>
            <p:nvPr/>
          </p:nvSpPr>
          <p:spPr bwMode="auto">
            <a:xfrm rot="147045">
              <a:off x="2153" y="2254"/>
              <a:ext cx="6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6" name="Rectangle 885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7" name="Rectangle 886"/>
            <p:cNvSpPr>
              <a:spLocks noChangeArrowheads="1"/>
            </p:cNvSpPr>
            <p:nvPr/>
          </p:nvSpPr>
          <p:spPr bwMode="auto">
            <a:xfrm rot="147045">
              <a:off x="2142" y="2226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8" name="Rectangle 887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59" name="Rectangle 888"/>
            <p:cNvSpPr>
              <a:spLocks noChangeArrowheads="1"/>
            </p:cNvSpPr>
            <p:nvPr/>
          </p:nvSpPr>
          <p:spPr bwMode="auto">
            <a:xfrm rot="147045">
              <a:off x="2238" y="2192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0" name="Rectangle 889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1" name="Rectangle 890"/>
            <p:cNvSpPr>
              <a:spLocks noChangeArrowheads="1"/>
            </p:cNvSpPr>
            <p:nvPr/>
          </p:nvSpPr>
          <p:spPr bwMode="auto">
            <a:xfrm rot="147045">
              <a:off x="2143" y="218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2" name="Rectangle 891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3" name="Rectangle 892"/>
            <p:cNvSpPr>
              <a:spLocks noChangeArrowheads="1"/>
            </p:cNvSpPr>
            <p:nvPr/>
          </p:nvSpPr>
          <p:spPr bwMode="auto">
            <a:xfrm rot="147045">
              <a:off x="2130" y="2190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4" name="Rectangle 893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5" name="Rectangle 894"/>
            <p:cNvSpPr>
              <a:spLocks noChangeArrowheads="1"/>
            </p:cNvSpPr>
            <p:nvPr/>
          </p:nvSpPr>
          <p:spPr bwMode="auto">
            <a:xfrm rot="147045">
              <a:off x="2252" y="2176"/>
              <a:ext cx="3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6" name="Rectangle 895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7" name="Rectangle 896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8" name="Rectangle 897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69" name="Rectangle 898"/>
            <p:cNvSpPr>
              <a:spLocks noChangeArrowheads="1"/>
            </p:cNvSpPr>
            <p:nvPr/>
          </p:nvSpPr>
          <p:spPr bwMode="auto">
            <a:xfrm rot="147045">
              <a:off x="2131" y="2174"/>
              <a:ext cx="125" cy="4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0" name="Rectangle 899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1" name="Rectangle 900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2" name="Rectangle 901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3" name="Rectangle 902"/>
            <p:cNvSpPr>
              <a:spLocks noChangeArrowheads="1"/>
            </p:cNvSpPr>
            <p:nvPr/>
          </p:nvSpPr>
          <p:spPr bwMode="auto">
            <a:xfrm rot="147045">
              <a:off x="2125" y="2171"/>
              <a:ext cx="5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4" name="Rectangle 903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5" name="Rectangle 904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6" name="Rectangle 905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7" name="Rectangle 906"/>
            <p:cNvSpPr>
              <a:spLocks noChangeArrowheads="1"/>
            </p:cNvSpPr>
            <p:nvPr/>
          </p:nvSpPr>
          <p:spPr bwMode="auto">
            <a:xfrm rot="147045">
              <a:off x="2186" y="2189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678" name="Line 907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79" name="Line 908"/>
            <p:cNvSpPr>
              <a:spLocks noChangeShapeType="1"/>
            </p:cNvSpPr>
            <p:nvPr/>
          </p:nvSpPr>
          <p:spPr bwMode="auto">
            <a:xfrm rot="147045" flipV="1">
              <a:off x="2186" y="2189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0" name="Line 909"/>
            <p:cNvSpPr>
              <a:spLocks noChangeShapeType="1"/>
            </p:cNvSpPr>
            <p:nvPr/>
          </p:nvSpPr>
          <p:spPr bwMode="auto">
            <a:xfrm rot="147045" flipH="1">
              <a:off x="2125" y="2187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1" name="Line 910"/>
            <p:cNvSpPr>
              <a:spLocks noChangeShapeType="1"/>
            </p:cNvSpPr>
            <p:nvPr/>
          </p:nvSpPr>
          <p:spPr bwMode="auto">
            <a:xfrm rot="147045" flipH="1">
              <a:off x="2126" y="2171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2" name="Line 911"/>
            <p:cNvSpPr>
              <a:spLocks noChangeShapeType="1"/>
            </p:cNvSpPr>
            <p:nvPr/>
          </p:nvSpPr>
          <p:spPr bwMode="auto">
            <a:xfrm rot="147045">
              <a:off x="2125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3" name="Line 912"/>
            <p:cNvSpPr>
              <a:spLocks noChangeShapeType="1"/>
            </p:cNvSpPr>
            <p:nvPr/>
          </p:nvSpPr>
          <p:spPr bwMode="auto">
            <a:xfrm rot="147045">
              <a:off x="2130" y="2171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4" name="Line 913"/>
            <p:cNvSpPr>
              <a:spLocks noChangeShapeType="1"/>
            </p:cNvSpPr>
            <p:nvPr/>
          </p:nvSpPr>
          <p:spPr bwMode="auto">
            <a:xfrm rot="147045" flipV="1">
              <a:off x="2131" y="2171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5" name="Line 914"/>
            <p:cNvSpPr>
              <a:spLocks noChangeShapeType="1"/>
            </p:cNvSpPr>
            <p:nvPr/>
          </p:nvSpPr>
          <p:spPr bwMode="auto">
            <a:xfrm rot="147045" flipV="1">
              <a:off x="2253" y="2176"/>
              <a:ext cx="3" cy="4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6" name="Line 915"/>
            <p:cNvSpPr>
              <a:spLocks noChangeShapeType="1"/>
            </p:cNvSpPr>
            <p:nvPr/>
          </p:nvSpPr>
          <p:spPr bwMode="auto">
            <a:xfrm rot="147045" flipH="1">
              <a:off x="2131" y="2174"/>
              <a:ext cx="122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7" name="Line 916"/>
            <p:cNvSpPr>
              <a:spLocks noChangeShapeType="1"/>
            </p:cNvSpPr>
            <p:nvPr/>
          </p:nvSpPr>
          <p:spPr bwMode="auto">
            <a:xfrm rot="147045" flipH="1">
              <a:off x="2130" y="2178"/>
              <a:ext cx="122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8" name="Line 917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89" name="Line 918"/>
            <p:cNvSpPr>
              <a:spLocks noChangeShapeType="1"/>
            </p:cNvSpPr>
            <p:nvPr/>
          </p:nvSpPr>
          <p:spPr bwMode="auto">
            <a:xfrm rot="147045" flipV="1">
              <a:off x="2252" y="2176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0" name="Line 919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1" name="Line 920"/>
            <p:cNvSpPr>
              <a:spLocks noChangeShapeType="1"/>
            </p:cNvSpPr>
            <p:nvPr/>
          </p:nvSpPr>
          <p:spPr bwMode="auto">
            <a:xfrm rot="147045">
              <a:off x="2130" y="2190"/>
              <a:ext cx="122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2" name="Line 921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3" name="Line 922"/>
            <p:cNvSpPr>
              <a:spLocks noChangeShapeType="1"/>
            </p:cNvSpPr>
            <p:nvPr/>
          </p:nvSpPr>
          <p:spPr bwMode="auto">
            <a:xfrm rot="147045" flipV="1">
              <a:off x="2143" y="2188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4" name="Line 923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5" name="Line 924"/>
            <p:cNvSpPr>
              <a:spLocks noChangeShapeType="1"/>
            </p:cNvSpPr>
            <p:nvPr/>
          </p:nvSpPr>
          <p:spPr bwMode="auto">
            <a:xfrm rot="147045" flipV="1">
              <a:off x="2238" y="2192"/>
              <a:ext cx="2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6" name="Line 925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7" name="Line 926"/>
            <p:cNvSpPr>
              <a:spLocks noChangeShapeType="1"/>
            </p:cNvSpPr>
            <p:nvPr/>
          </p:nvSpPr>
          <p:spPr bwMode="auto">
            <a:xfrm rot="147045">
              <a:off x="2142" y="2226"/>
              <a:ext cx="9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8" name="Line 927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699" name="Line 928"/>
            <p:cNvSpPr>
              <a:spLocks noChangeShapeType="1"/>
            </p:cNvSpPr>
            <p:nvPr/>
          </p:nvSpPr>
          <p:spPr bwMode="auto">
            <a:xfrm rot="147045">
              <a:off x="2153" y="2254"/>
              <a:ext cx="6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0" name="Line 929"/>
            <p:cNvSpPr>
              <a:spLocks noChangeShapeType="1"/>
            </p:cNvSpPr>
            <p:nvPr/>
          </p:nvSpPr>
          <p:spPr bwMode="auto">
            <a:xfrm rot="147045">
              <a:off x="2154" y="222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1" name="Line 930"/>
            <p:cNvSpPr>
              <a:spLocks noChangeShapeType="1"/>
            </p:cNvSpPr>
            <p:nvPr/>
          </p:nvSpPr>
          <p:spPr bwMode="auto">
            <a:xfrm rot="147045">
              <a:off x="2153" y="225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2" name="Line 931"/>
            <p:cNvSpPr>
              <a:spLocks noChangeShapeType="1"/>
            </p:cNvSpPr>
            <p:nvPr/>
          </p:nvSpPr>
          <p:spPr bwMode="auto">
            <a:xfrm rot="147045" flipV="1">
              <a:off x="2159" y="222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3" name="Line 932"/>
            <p:cNvSpPr>
              <a:spLocks noChangeShapeType="1"/>
            </p:cNvSpPr>
            <p:nvPr/>
          </p:nvSpPr>
          <p:spPr bwMode="auto">
            <a:xfrm rot="147045" flipV="1">
              <a:off x="2154" y="222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4" name="Line 933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5" name="Line 934"/>
            <p:cNvSpPr>
              <a:spLocks noChangeShapeType="1"/>
            </p:cNvSpPr>
            <p:nvPr/>
          </p:nvSpPr>
          <p:spPr bwMode="auto">
            <a:xfrm rot="147045" flipV="1">
              <a:off x="2219" y="2227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06" name="Rectangle 935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07" name="Rectangle 936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08" name="Rectangle 937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solidFill>
              <a:srgbClr val="A8C7C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09" name="Rectangle 938"/>
            <p:cNvSpPr>
              <a:spLocks noChangeArrowheads="1"/>
            </p:cNvSpPr>
            <p:nvPr/>
          </p:nvSpPr>
          <p:spPr bwMode="auto">
            <a:xfrm rot="147045">
              <a:off x="2373" y="2234"/>
              <a:ext cx="8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0" name="Rectangle 939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1" name="Rectangle 940"/>
            <p:cNvSpPr>
              <a:spLocks noChangeArrowheads="1"/>
            </p:cNvSpPr>
            <p:nvPr/>
          </p:nvSpPr>
          <p:spPr bwMode="auto">
            <a:xfrm rot="147045">
              <a:off x="2313" y="2231"/>
              <a:ext cx="3" cy="29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2" name="Rectangle 941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3" name="Rectangle 942"/>
            <p:cNvSpPr>
              <a:spLocks noChangeArrowheads="1"/>
            </p:cNvSpPr>
            <p:nvPr/>
          </p:nvSpPr>
          <p:spPr bwMode="auto">
            <a:xfrm rot="147045">
              <a:off x="2312" y="2261"/>
              <a:ext cx="63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4" name="Rectangle 943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5" name="Rectangle 944"/>
            <p:cNvSpPr>
              <a:spLocks noChangeArrowheads="1"/>
            </p:cNvSpPr>
            <p:nvPr/>
          </p:nvSpPr>
          <p:spPr bwMode="auto">
            <a:xfrm rot="147045">
              <a:off x="2296" y="2232"/>
              <a:ext cx="97" cy="1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6" name="Rectangle 945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7" name="Rectangle 946"/>
            <p:cNvSpPr>
              <a:spLocks noChangeArrowheads="1"/>
            </p:cNvSpPr>
            <p:nvPr/>
          </p:nvSpPr>
          <p:spPr bwMode="auto">
            <a:xfrm rot="147045">
              <a:off x="2394" y="2198"/>
              <a:ext cx="0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8" name="Rectangle 947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19" name="Rectangle 948"/>
            <p:cNvSpPr>
              <a:spLocks noChangeArrowheads="1"/>
            </p:cNvSpPr>
            <p:nvPr/>
          </p:nvSpPr>
          <p:spPr bwMode="auto">
            <a:xfrm rot="147045">
              <a:off x="2297" y="2194"/>
              <a:ext cx="2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0" name="Rectangle 949"/>
            <p:cNvSpPr>
              <a:spLocks noChangeArrowheads="1"/>
            </p:cNvSpPr>
            <p:nvPr/>
          </p:nvSpPr>
          <p:spPr bwMode="auto">
            <a:xfrm rot="147045">
              <a:off x="2284" y="2196"/>
              <a:ext cx="125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1" name="Rectangle 950"/>
            <p:cNvSpPr>
              <a:spLocks noChangeArrowheads="1"/>
            </p:cNvSpPr>
            <p:nvPr/>
          </p:nvSpPr>
          <p:spPr bwMode="auto">
            <a:xfrm rot="147045">
              <a:off x="2286" y="2196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2" name="Rectangle 951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3" name="Rectangle 952"/>
            <p:cNvSpPr>
              <a:spLocks noChangeArrowheads="1"/>
            </p:cNvSpPr>
            <p:nvPr/>
          </p:nvSpPr>
          <p:spPr bwMode="auto">
            <a:xfrm rot="147045">
              <a:off x="2410" y="2183"/>
              <a:ext cx="6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4" name="Rectangle 953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5" name="Rectangle 954"/>
            <p:cNvSpPr>
              <a:spLocks noChangeArrowheads="1"/>
            </p:cNvSpPr>
            <p:nvPr/>
          </p:nvSpPr>
          <p:spPr bwMode="auto">
            <a:xfrm rot="147045">
              <a:off x="2287" y="2180"/>
              <a:ext cx="124" cy="0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6" name="Rectangle 955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7" name="Rectangle 956"/>
            <p:cNvSpPr>
              <a:spLocks noChangeArrowheads="1"/>
            </p:cNvSpPr>
            <p:nvPr/>
          </p:nvSpPr>
          <p:spPr bwMode="auto">
            <a:xfrm rot="147045">
              <a:off x="2286" y="2178"/>
              <a:ext cx="2" cy="16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8" name="Rectangle 957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29" name="Rectangle 958"/>
            <p:cNvSpPr>
              <a:spLocks noChangeArrowheads="1"/>
            </p:cNvSpPr>
            <p:nvPr/>
          </p:nvSpPr>
          <p:spPr bwMode="auto">
            <a:xfrm rot="147045">
              <a:off x="2345" y="2196"/>
              <a:ext cx="5" cy="37"/>
            </a:xfrm>
            <a:prstGeom prst="rect">
              <a:avLst/>
            </a:prstGeom>
            <a:noFill/>
            <a:ln w="3175">
              <a:solidFill>
                <a:srgbClr val="A8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30" name="Line 959"/>
            <p:cNvSpPr>
              <a:spLocks noChangeShapeType="1"/>
            </p:cNvSpPr>
            <p:nvPr/>
          </p:nvSpPr>
          <p:spPr bwMode="auto">
            <a:xfrm rot="147045">
              <a:off x="2346" y="2196"/>
              <a:ext cx="5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1" name="Line 960"/>
            <p:cNvSpPr>
              <a:spLocks noChangeShapeType="1"/>
            </p:cNvSpPr>
            <p:nvPr/>
          </p:nvSpPr>
          <p:spPr bwMode="auto">
            <a:xfrm rot="147045">
              <a:off x="2344" y="2232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2" name="Line 961"/>
            <p:cNvSpPr>
              <a:spLocks noChangeShapeType="1"/>
            </p:cNvSpPr>
            <p:nvPr/>
          </p:nvSpPr>
          <p:spPr bwMode="auto">
            <a:xfrm rot="147045" flipV="1">
              <a:off x="2350" y="2197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3" name="Line 962"/>
            <p:cNvSpPr>
              <a:spLocks noChangeShapeType="1"/>
            </p:cNvSpPr>
            <p:nvPr/>
          </p:nvSpPr>
          <p:spPr bwMode="auto">
            <a:xfrm rot="147045" flipV="1">
              <a:off x="2345" y="2196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4" name="Line 963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5" name="Line 964"/>
            <p:cNvSpPr>
              <a:spLocks noChangeShapeType="1"/>
            </p:cNvSpPr>
            <p:nvPr/>
          </p:nvSpPr>
          <p:spPr bwMode="auto">
            <a:xfrm rot="147045">
              <a:off x="2286" y="2178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6" name="Line 965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7" name="Line 966"/>
            <p:cNvSpPr>
              <a:spLocks noChangeShapeType="1"/>
            </p:cNvSpPr>
            <p:nvPr/>
          </p:nvSpPr>
          <p:spPr bwMode="auto">
            <a:xfrm rot="147045" flipH="1">
              <a:off x="2287" y="2180"/>
              <a:ext cx="124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8" name="Line 967"/>
            <p:cNvSpPr>
              <a:spLocks noChangeShapeType="1"/>
            </p:cNvSpPr>
            <p:nvPr/>
          </p:nvSpPr>
          <p:spPr bwMode="auto">
            <a:xfrm rot="147045">
              <a:off x="2410" y="2183"/>
              <a:ext cx="6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39" name="Line 968"/>
            <p:cNvSpPr>
              <a:spLocks noChangeShapeType="1"/>
            </p:cNvSpPr>
            <p:nvPr/>
          </p:nvSpPr>
          <p:spPr bwMode="auto">
            <a:xfrm rot="147045">
              <a:off x="2410" y="2199"/>
              <a:ext cx="6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0" name="Line 969"/>
            <p:cNvSpPr>
              <a:spLocks noChangeShapeType="1"/>
            </p:cNvSpPr>
            <p:nvPr/>
          </p:nvSpPr>
          <p:spPr bwMode="auto">
            <a:xfrm rot="147045" flipV="1">
              <a:off x="2416" y="2183"/>
              <a:ext cx="2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1" name="Line 970"/>
            <p:cNvSpPr>
              <a:spLocks noChangeShapeType="1"/>
            </p:cNvSpPr>
            <p:nvPr/>
          </p:nvSpPr>
          <p:spPr bwMode="auto">
            <a:xfrm rot="147045" flipV="1">
              <a:off x="2410" y="2183"/>
              <a:ext cx="3" cy="1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2" name="Line 971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3" name="Line 972"/>
            <p:cNvSpPr>
              <a:spLocks noChangeShapeType="1"/>
            </p:cNvSpPr>
            <p:nvPr/>
          </p:nvSpPr>
          <p:spPr bwMode="auto">
            <a:xfrm rot="147045">
              <a:off x="2286" y="2196"/>
              <a:ext cx="12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4" name="Line 973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5" name="Line 974"/>
            <p:cNvSpPr>
              <a:spLocks noChangeShapeType="1"/>
            </p:cNvSpPr>
            <p:nvPr/>
          </p:nvSpPr>
          <p:spPr bwMode="auto">
            <a:xfrm rot="147045" flipV="1">
              <a:off x="2298" y="2194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6" name="Line 975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7" name="Line 976"/>
            <p:cNvSpPr>
              <a:spLocks noChangeShapeType="1"/>
            </p:cNvSpPr>
            <p:nvPr/>
          </p:nvSpPr>
          <p:spPr bwMode="auto">
            <a:xfrm rot="147045" flipV="1">
              <a:off x="2397" y="2199"/>
              <a:ext cx="3" cy="36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8" name="Line 977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49" name="Line 978"/>
            <p:cNvSpPr>
              <a:spLocks noChangeShapeType="1"/>
            </p:cNvSpPr>
            <p:nvPr/>
          </p:nvSpPr>
          <p:spPr bwMode="auto">
            <a:xfrm rot="147045">
              <a:off x="2297" y="2232"/>
              <a:ext cx="9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0" name="Line 979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1" name="Line 980"/>
            <p:cNvSpPr>
              <a:spLocks noChangeShapeType="1"/>
            </p:cNvSpPr>
            <p:nvPr/>
          </p:nvSpPr>
          <p:spPr bwMode="auto">
            <a:xfrm rot="147045">
              <a:off x="2313" y="2261"/>
              <a:ext cx="61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2" name="Line 981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3" name="Line 982"/>
            <p:cNvSpPr>
              <a:spLocks noChangeShapeType="1"/>
            </p:cNvSpPr>
            <p:nvPr/>
          </p:nvSpPr>
          <p:spPr bwMode="auto">
            <a:xfrm rot="147045" flipV="1">
              <a:off x="2314" y="2231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4" name="Line 983"/>
            <p:cNvSpPr>
              <a:spLocks noChangeShapeType="1"/>
            </p:cNvSpPr>
            <p:nvPr/>
          </p:nvSpPr>
          <p:spPr bwMode="auto">
            <a:xfrm rot="147045">
              <a:off x="2375" y="2234"/>
              <a:ext cx="5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5" name="Line 984"/>
            <p:cNvSpPr>
              <a:spLocks noChangeShapeType="1"/>
            </p:cNvSpPr>
            <p:nvPr/>
          </p:nvSpPr>
          <p:spPr bwMode="auto">
            <a:xfrm rot="147045">
              <a:off x="2374" y="2263"/>
              <a:ext cx="5" cy="3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6" name="Line 985"/>
            <p:cNvSpPr>
              <a:spLocks noChangeShapeType="1"/>
            </p:cNvSpPr>
            <p:nvPr/>
          </p:nvSpPr>
          <p:spPr bwMode="auto">
            <a:xfrm rot="147045" flipV="1">
              <a:off x="2380" y="2234"/>
              <a:ext cx="3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7" name="Line 986"/>
            <p:cNvSpPr>
              <a:spLocks noChangeShapeType="1"/>
            </p:cNvSpPr>
            <p:nvPr/>
          </p:nvSpPr>
          <p:spPr bwMode="auto">
            <a:xfrm rot="147045" flipV="1">
              <a:off x="2375" y="2234"/>
              <a:ext cx="2" cy="29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8" name="Line 987"/>
            <p:cNvSpPr>
              <a:spLocks noChangeShapeType="1"/>
            </p:cNvSpPr>
            <p:nvPr/>
          </p:nvSpPr>
          <p:spPr bwMode="auto">
            <a:xfrm rot="147045">
              <a:off x="2159" y="2249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59" name="Line 988"/>
            <p:cNvSpPr>
              <a:spLocks noChangeShapeType="1"/>
            </p:cNvSpPr>
            <p:nvPr/>
          </p:nvSpPr>
          <p:spPr bwMode="auto">
            <a:xfrm rot="147045">
              <a:off x="2160" y="2244"/>
              <a:ext cx="59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0" name="Line 989"/>
            <p:cNvSpPr>
              <a:spLocks noChangeShapeType="1"/>
            </p:cNvSpPr>
            <p:nvPr/>
          </p:nvSpPr>
          <p:spPr bwMode="auto">
            <a:xfrm rot="147045">
              <a:off x="2160" y="2240"/>
              <a:ext cx="59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1" name="Line 990"/>
            <p:cNvSpPr>
              <a:spLocks noChangeShapeType="1"/>
            </p:cNvSpPr>
            <p:nvPr/>
          </p:nvSpPr>
          <p:spPr bwMode="auto">
            <a:xfrm rot="147045">
              <a:off x="2155" y="2234"/>
              <a:ext cx="64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2" name="Line 991"/>
            <p:cNvSpPr>
              <a:spLocks noChangeShapeType="1"/>
            </p:cNvSpPr>
            <p:nvPr/>
          </p:nvSpPr>
          <p:spPr bwMode="auto">
            <a:xfrm rot="147045">
              <a:off x="2313" y="2255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3" name="Line 992"/>
            <p:cNvSpPr>
              <a:spLocks noChangeShapeType="1"/>
            </p:cNvSpPr>
            <p:nvPr/>
          </p:nvSpPr>
          <p:spPr bwMode="auto">
            <a:xfrm rot="147045">
              <a:off x="2314" y="2250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4" name="Line 993"/>
            <p:cNvSpPr>
              <a:spLocks noChangeShapeType="1"/>
            </p:cNvSpPr>
            <p:nvPr/>
          </p:nvSpPr>
          <p:spPr bwMode="auto">
            <a:xfrm rot="147045">
              <a:off x="2314" y="2246"/>
              <a:ext cx="61" cy="1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5" name="Line 994"/>
            <p:cNvSpPr>
              <a:spLocks noChangeShapeType="1"/>
            </p:cNvSpPr>
            <p:nvPr/>
          </p:nvSpPr>
          <p:spPr bwMode="auto">
            <a:xfrm rot="147045">
              <a:off x="2314" y="2241"/>
              <a:ext cx="61" cy="2"/>
            </a:xfrm>
            <a:prstGeom prst="line">
              <a:avLst/>
            </a:prstGeom>
            <a:noFill/>
            <a:ln w="3175">
              <a:solidFill>
                <a:srgbClr val="A8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1766" name="Rectangle 995"/>
            <p:cNvSpPr>
              <a:spLocks noChangeArrowheads="1"/>
            </p:cNvSpPr>
            <p:nvPr/>
          </p:nvSpPr>
          <p:spPr bwMode="auto">
            <a:xfrm rot="147045">
              <a:off x="1396" y="2893"/>
              <a:ext cx="1349" cy="52"/>
            </a:xfrm>
            <a:prstGeom prst="rect">
              <a:avLst/>
            </a:prstGeom>
            <a:solidFill>
              <a:srgbClr val="DD383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1767" name="Line 996"/>
            <p:cNvSpPr>
              <a:spLocks noChangeShapeType="1"/>
            </p:cNvSpPr>
            <p:nvPr/>
          </p:nvSpPr>
          <p:spPr bwMode="auto">
            <a:xfrm>
              <a:off x="684" y="3979"/>
              <a:ext cx="157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68" name="Line 997"/>
            <p:cNvSpPr>
              <a:spLocks noChangeShapeType="1"/>
            </p:cNvSpPr>
            <p:nvPr/>
          </p:nvSpPr>
          <p:spPr bwMode="auto">
            <a:xfrm flipH="1" flipV="1">
              <a:off x="692" y="2355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69" name="Line 998"/>
            <p:cNvSpPr>
              <a:spLocks noChangeShapeType="1"/>
            </p:cNvSpPr>
            <p:nvPr/>
          </p:nvSpPr>
          <p:spPr bwMode="auto">
            <a:xfrm flipH="1" flipV="1">
              <a:off x="676" y="2616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0" name="Line 999"/>
            <p:cNvSpPr>
              <a:spLocks noChangeShapeType="1"/>
            </p:cNvSpPr>
            <p:nvPr/>
          </p:nvSpPr>
          <p:spPr bwMode="auto">
            <a:xfrm flipH="1" flipV="1">
              <a:off x="691" y="2913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1" name="Line 1000"/>
            <p:cNvSpPr>
              <a:spLocks noChangeShapeType="1"/>
            </p:cNvSpPr>
            <p:nvPr/>
          </p:nvSpPr>
          <p:spPr bwMode="auto">
            <a:xfrm flipH="1" flipV="1">
              <a:off x="701" y="3174"/>
              <a:ext cx="606" cy="1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2" name="Line 1001"/>
            <p:cNvSpPr>
              <a:spLocks noChangeShapeType="1"/>
            </p:cNvSpPr>
            <p:nvPr/>
          </p:nvSpPr>
          <p:spPr bwMode="auto">
            <a:xfrm flipV="1">
              <a:off x="1395" y="1219"/>
              <a:ext cx="0" cy="277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3" name="Line 1002"/>
            <p:cNvSpPr>
              <a:spLocks noChangeShapeType="1"/>
            </p:cNvSpPr>
            <p:nvPr/>
          </p:nvSpPr>
          <p:spPr bwMode="auto">
            <a:xfrm flipV="1">
              <a:off x="1515" y="1226"/>
              <a:ext cx="37" cy="471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4" name="Freeform 1003"/>
            <p:cNvSpPr>
              <a:spLocks/>
            </p:cNvSpPr>
            <p:nvPr/>
          </p:nvSpPr>
          <p:spPr bwMode="auto">
            <a:xfrm>
              <a:off x="1208" y="1283"/>
              <a:ext cx="516" cy="168"/>
            </a:xfrm>
            <a:custGeom>
              <a:avLst/>
              <a:gdLst>
                <a:gd name="T0" fmla="*/ 0 w 516"/>
                <a:gd name="T1" fmla="*/ 130 h 168"/>
                <a:gd name="T2" fmla="*/ 90 w 516"/>
                <a:gd name="T3" fmla="*/ 33 h 168"/>
                <a:gd name="T4" fmla="*/ 270 w 516"/>
                <a:gd name="T5" fmla="*/ 10 h 168"/>
                <a:gd name="T6" fmla="*/ 464 w 516"/>
                <a:gd name="T7" fmla="*/ 93 h 168"/>
                <a:gd name="T8" fmla="*/ 516 w 516"/>
                <a:gd name="T9" fmla="*/ 168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6"/>
                <a:gd name="T16" fmla="*/ 0 h 168"/>
                <a:gd name="T17" fmla="*/ 516 w 516"/>
                <a:gd name="T18" fmla="*/ 168 h 1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6" h="168">
                  <a:moveTo>
                    <a:pt x="0" y="130"/>
                  </a:moveTo>
                  <a:cubicBezTo>
                    <a:pt x="22" y="91"/>
                    <a:pt x="45" y="53"/>
                    <a:pt x="90" y="33"/>
                  </a:cubicBezTo>
                  <a:cubicBezTo>
                    <a:pt x="135" y="13"/>
                    <a:pt x="208" y="0"/>
                    <a:pt x="270" y="10"/>
                  </a:cubicBezTo>
                  <a:cubicBezTo>
                    <a:pt x="332" y="20"/>
                    <a:pt x="423" y="67"/>
                    <a:pt x="464" y="93"/>
                  </a:cubicBezTo>
                  <a:cubicBezTo>
                    <a:pt x="505" y="119"/>
                    <a:pt x="510" y="143"/>
                    <a:pt x="516" y="168"/>
                  </a:cubicBezTo>
                </a:path>
              </a:pathLst>
            </a:cu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75" name="Line 1004"/>
            <p:cNvSpPr>
              <a:spLocks noChangeShapeType="1"/>
            </p:cNvSpPr>
            <p:nvPr/>
          </p:nvSpPr>
          <p:spPr bwMode="auto">
            <a:xfrm flipV="1">
              <a:off x="1313" y="1293"/>
              <a:ext cx="60" cy="23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76" name="Line 1005"/>
            <p:cNvSpPr>
              <a:spLocks noChangeShapeType="1"/>
            </p:cNvSpPr>
            <p:nvPr/>
          </p:nvSpPr>
          <p:spPr bwMode="auto">
            <a:xfrm flipH="1" flipV="1">
              <a:off x="1552" y="1308"/>
              <a:ext cx="83" cy="38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80558" name="Text Box 1006"/>
            <p:cNvSpPr txBox="1">
              <a:spLocks noChangeArrowheads="1"/>
            </p:cNvSpPr>
            <p:nvPr/>
          </p:nvSpPr>
          <p:spPr bwMode="auto">
            <a:xfrm>
              <a:off x="1710" y="1297"/>
              <a:ext cx="315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32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q</a:t>
              </a:r>
              <a:r>
                <a:rPr lang="en-US" sz="3200" b="1" baseline="-25000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</a:t>
              </a:r>
            </a:p>
          </p:txBody>
        </p:sp>
        <p:sp>
          <p:nvSpPr>
            <p:cNvPr id="280559" name="Text Box 1007"/>
            <p:cNvSpPr txBox="1">
              <a:spLocks noChangeArrowheads="1"/>
            </p:cNvSpPr>
            <p:nvPr/>
          </p:nvSpPr>
          <p:spPr bwMode="auto">
            <a:xfrm>
              <a:off x="1826" y="1072"/>
              <a:ext cx="1730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con agujeros</a:t>
              </a:r>
            </a:p>
            <a:p>
              <a:pPr eaLnBrk="0" hangingPunct="0">
                <a:defRPr/>
              </a:pPr>
              <a:r>
                <a:rPr lang="es-ES" sz="2400">
                  <a:solidFill>
                    <a:srgbClr val="99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ranura larga</a:t>
              </a:r>
            </a:p>
          </p:txBody>
        </p:sp>
        <p:sp>
          <p:nvSpPr>
            <p:cNvPr id="31779" name="Line 1008"/>
            <p:cNvSpPr>
              <a:spLocks noChangeShapeType="1"/>
            </p:cNvSpPr>
            <p:nvPr/>
          </p:nvSpPr>
          <p:spPr bwMode="auto">
            <a:xfrm flipH="1">
              <a:off x="1926" y="1592"/>
              <a:ext cx="591" cy="397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80" name="Freeform 1009"/>
            <p:cNvSpPr>
              <a:spLocks noChangeAspect="1"/>
            </p:cNvSpPr>
            <p:nvPr/>
          </p:nvSpPr>
          <p:spPr bwMode="auto">
            <a:xfrm>
              <a:off x="2870" y="2576"/>
              <a:ext cx="276" cy="476"/>
            </a:xfrm>
            <a:custGeom>
              <a:avLst/>
              <a:gdLst>
                <a:gd name="T0" fmla="*/ 29 w 93"/>
                <a:gd name="T1" fmla="*/ 5 h 153"/>
                <a:gd name="T2" fmla="*/ 31 w 93"/>
                <a:gd name="T3" fmla="*/ 0 h 153"/>
                <a:gd name="T4" fmla="*/ 45 w 93"/>
                <a:gd name="T5" fmla="*/ 5 h 153"/>
                <a:gd name="T6" fmla="*/ 58 w 93"/>
                <a:gd name="T7" fmla="*/ 13 h 153"/>
                <a:gd name="T8" fmla="*/ 70 w 93"/>
                <a:gd name="T9" fmla="*/ 21 h 153"/>
                <a:gd name="T10" fmla="*/ 80 w 93"/>
                <a:gd name="T11" fmla="*/ 32 h 153"/>
                <a:gd name="T12" fmla="*/ 86 w 93"/>
                <a:gd name="T13" fmla="*/ 47 h 153"/>
                <a:gd name="T14" fmla="*/ 91 w 93"/>
                <a:gd name="T15" fmla="*/ 60 h 153"/>
                <a:gd name="T16" fmla="*/ 93 w 93"/>
                <a:gd name="T17" fmla="*/ 76 h 153"/>
                <a:gd name="T18" fmla="*/ 91 w 93"/>
                <a:gd name="T19" fmla="*/ 91 h 153"/>
                <a:gd name="T20" fmla="*/ 86 w 93"/>
                <a:gd name="T21" fmla="*/ 106 h 153"/>
                <a:gd name="T22" fmla="*/ 80 w 93"/>
                <a:gd name="T23" fmla="*/ 120 h 153"/>
                <a:gd name="T24" fmla="*/ 70 w 93"/>
                <a:gd name="T25" fmla="*/ 132 h 153"/>
                <a:gd name="T26" fmla="*/ 58 w 93"/>
                <a:gd name="T27" fmla="*/ 140 h 153"/>
                <a:gd name="T28" fmla="*/ 45 w 93"/>
                <a:gd name="T29" fmla="*/ 148 h 153"/>
                <a:gd name="T30" fmla="*/ 31 w 93"/>
                <a:gd name="T31" fmla="*/ 151 h 153"/>
                <a:gd name="T32" fmla="*/ 16 w 93"/>
                <a:gd name="T33" fmla="*/ 153 h 153"/>
                <a:gd name="T34" fmla="*/ 0 w 93"/>
                <a:gd name="T35" fmla="*/ 151 h 153"/>
                <a:gd name="T36" fmla="*/ 0 w 93"/>
                <a:gd name="T37" fmla="*/ 15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"/>
                <a:gd name="T58" fmla="*/ 0 h 153"/>
                <a:gd name="T59" fmla="*/ 93 w 93"/>
                <a:gd name="T60" fmla="*/ 153 h 1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" h="153">
                  <a:moveTo>
                    <a:pt x="29" y="5"/>
                  </a:moveTo>
                  <a:lnTo>
                    <a:pt x="31" y="0"/>
                  </a:lnTo>
                  <a:lnTo>
                    <a:pt x="45" y="5"/>
                  </a:lnTo>
                  <a:lnTo>
                    <a:pt x="58" y="13"/>
                  </a:lnTo>
                  <a:lnTo>
                    <a:pt x="70" y="21"/>
                  </a:lnTo>
                  <a:lnTo>
                    <a:pt x="80" y="32"/>
                  </a:lnTo>
                  <a:lnTo>
                    <a:pt x="86" y="47"/>
                  </a:lnTo>
                  <a:lnTo>
                    <a:pt x="91" y="60"/>
                  </a:lnTo>
                  <a:lnTo>
                    <a:pt x="93" y="76"/>
                  </a:lnTo>
                  <a:lnTo>
                    <a:pt x="91" y="91"/>
                  </a:lnTo>
                  <a:lnTo>
                    <a:pt x="86" y="106"/>
                  </a:lnTo>
                  <a:lnTo>
                    <a:pt x="80" y="120"/>
                  </a:lnTo>
                  <a:lnTo>
                    <a:pt x="70" y="132"/>
                  </a:lnTo>
                  <a:lnTo>
                    <a:pt x="58" y="140"/>
                  </a:lnTo>
                  <a:lnTo>
                    <a:pt x="45" y="148"/>
                  </a:lnTo>
                  <a:lnTo>
                    <a:pt x="31" y="151"/>
                  </a:lnTo>
                  <a:lnTo>
                    <a:pt x="16" y="153"/>
                  </a:lnTo>
                  <a:lnTo>
                    <a:pt x="0" y="151"/>
                  </a:lnTo>
                  <a:lnTo>
                    <a:pt x="0" y="150"/>
                  </a:lnTo>
                </a:path>
              </a:pathLst>
            </a:custGeom>
            <a:noFill/>
            <a:ln w="11176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0562" name="Rectangle 1010"/>
            <p:cNvSpPr>
              <a:spLocks noChangeArrowheads="1"/>
            </p:cNvSpPr>
            <p:nvPr/>
          </p:nvSpPr>
          <p:spPr bwMode="auto">
            <a:xfrm>
              <a:off x="3001" y="2307"/>
              <a:ext cx="116" cy="2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endParaRPr lang="en-US" sz="3200" b="1" baseline="-25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782" name="Line 1011"/>
            <p:cNvSpPr>
              <a:spLocks noChangeShapeType="1"/>
            </p:cNvSpPr>
            <p:nvPr/>
          </p:nvSpPr>
          <p:spPr bwMode="auto">
            <a:xfrm>
              <a:off x="685" y="1598"/>
              <a:ext cx="0" cy="976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83" name="Line 1012"/>
            <p:cNvSpPr>
              <a:spLocks noChangeShapeType="1"/>
            </p:cNvSpPr>
            <p:nvPr/>
          </p:nvSpPr>
          <p:spPr bwMode="auto">
            <a:xfrm flipH="1" flipV="1">
              <a:off x="680" y="2841"/>
              <a:ext cx="5" cy="1141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84" name="Line 1013"/>
            <p:cNvSpPr>
              <a:spLocks noChangeShapeType="1"/>
            </p:cNvSpPr>
            <p:nvPr/>
          </p:nvSpPr>
          <p:spPr bwMode="auto">
            <a:xfrm flipH="1" flipV="1">
              <a:off x="541" y="2750"/>
              <a:ext cx="144" cy="85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85" name="Line 1014"/>
            <p:cNvSpPr>
              <a:spLocks noChangeShapeType="1"/>
            </p:cNvSpPr>
            <p:nvPr/>
          </p:nvSpPr>
          <p:spPr bwMode="auto">
            <a:xfrm flipV="1">
              <a:off x="546" y="2627"/>
              <a:ext cx="278" cy="123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786" name="Line 1015"/>
            <p:cNvSpPr>
              <a:spLocks noChangeShapeType="1"/>
            </p:cNvSpPr>
            <p:nvPr/>
          </p:nvSpPr>
          <p:spPr bwMode="auto">
            <a:xfrm flipH="1" flipV="1">
              <a:off x="680" y="2585"/>
              <a:ext cx="138" cy="42"/>
            </a:xfrm>
            <a:prstGeom prst="line">
              <a:avLst/>
            </a:prstGeom>
            <a:noFill/>
            <a:ln w="9525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280614" name="Text Box 1062"/>
          <p:cNvSpPr txBox="1">
            <a:spLocks noChangeArrowheads="1"/>
          </p:cNvSpPr>
          <p:nvPr/>
        </p:nvSpPr>
        <p:spPr bwMode="auto">
          <a:xfrm>
            <a:off x="4687888" y="5870575"/>
            <a:ext cx="44021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2000" b="1">
                <a:effectLst>
                  <a:outerShdw blurRad="38100" dist="38100" dir="2700000" algn="tl">
                    <a:srgbClr val="000000"/>
                  </a:outerShdw>
                </a:effectLst>
              </a:rPr>
              <a:t>conexión se auto-centra (no daño)</a:t>
            </a:r>
          </a:p>
        </p:txBody>
      </p:sp>
      <p:grpSp>
        <p:nvGrpSpPr>
          <p:cNvPr id="30724" name="Group 1067"/>
          <p:cNvGrpSpPr>
            <a:grpSpLocks/>
          </p:cNvGrpSpPr>
          <p:nvPr/>
        </p:nvGrpSpPr>
        <p:grpSpPr bwMode="auto">
          <a:xfrm>
            <a:off x="4659313" y="2543175"/>
            <a:ext cx="4341812" cy="4138613"/>
            <a:chOff x="2935" y="1602"/>
            <a:chExt cx="2735" cy="2607"/>
          </a:xfrm>
        </p:grpSpPr>
        <p:sp>
          <p:nvSpPr>
            <p:cNvPr id="30728" name="Rectangle 1017"/>
            <p:cNvSpPr>
              <a:spLocks noChangeArrowheads="1"/>
            </p:cNvSpPr>
            <p:nvPr/>
          </p:nvSpPr>
          <p:spPr bwMode="auto">
            <a:xfrm>
              <a:off x="3306" y="3085"/>
              <a:ext cx="315" cy="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/>
            <a:lstStyle/>
            <a:p>
              <a:pPr algn="l" eaLnBrk="0" hangingPunct="0"/>
              <a:endParaRPr lang="es-ES_tradnl" sz="2400">
                <a:latin typeface="Times New Roman" pitchFamily="18" charset="0"/>
              </a:endParaRPr>
            </a:p>
          </p:txBody>
        </p:sp>
        <p:sp>
          <p:nvSpPr>
            <p:cNvPr id="30729" name="Rectangle 1018"/>
            <p:cNvSpPr>
              <a:spLocks noChangeArrowheads="1"/>
            </p:cNvSpPr>
            <p:nvPr/>
          </p:nvSpPr>
          <p:spPr bwMode="auto">
            <a:xfrm>
              <a:off x="3515" y="3659"/>
              <a:ext cx="38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>
                  <a:solidFill>
                    <a:srgbClr val="000000"/>
                  </a:solidFill>
                  <a:latin typeface="Times New Roman" pitchFamily="18" charset="0"/>
                </a:rPr>
                <a:t>            </a:t>
              </a:r>
              <a:endParaRPr lang="en-US" sz="2800" b="1">
                <a:latin typeface="Times New Roman" pitchFamily="18" charset="0"/>
              </a:endParaRPr>
            </a:p>
          </p:txBody>
        </p:sp>
        <p:sp>
          <p:nvSpPr>
            <p:cNvPr id="30730" name="Line 1019"/>
            <p:cNvSpPr>
              <a:spLocks noChangeShapeType="1"/>
            </p:cNvSpPr>
            <p:nvPr/>
          </p:nvSpPr>
          <p:spPr bwMode="auto">
            <a:xfrm>
              <a:off x="3442" y="2778"/>
              <a:ext cx="18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1" name="Line 1020"/>
            <p:cNvSpPr>
              <a:spLocks noChangeShapeType="1"/>
            </p:cNvSpPr>
            <p:nvPr/>
          </p:nvSpPr>
          <p:spPr bwMode="auto">
            <a:xfrm flipV="1">
              <a:off x="4247" y="1749"/>
              <a:ext cx="0" cy="19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2" name="Rectangle 1021"/>
            <p:cNvSpPr>
              <a:spLocks noChangeArrowheads="1"/>
            </p:cNvSpPr>
            <p:nvPr/>
          </p:nvSpPr>
          <p:spPr bwMode="auto">
            <a:xfrm>
              <a:off x="3937" y="1602"/>
              <a:ext cx="27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400" b="1">
                  <a:solidFill>
                    <a:srgbClr val="FFFF00"/>
                  </a:solidFill>
                </a:rPr>
                <a:t>M</a:t>
              </a:r>
            </a:p>
          </p:txBody>
        </p:sp>
        <p:sp>
          <p:nvSpPr>
            <p:cNvPr id="30733" name="Rectangle 1022"/>
            <p:cNvSpPr>
              <a:spLocks noChangeArrowheads="1"/>
            </p:cNvSpPr>
            <p:nvPr/>
          </p:nvSpPr>
          <p:spPr bwMode="auto">
            <a:xfrm>
              <a:off x="2935" y="2296"/>
              <a:ext cx="131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 b="1"/>
                <a:t>Descompresión</a:t>
              </a:r>
            </a:p>
          </p:txBody>
        </p:sp>
        <p:sp>
          <p:nvSpPr>
            <p:cNvPr id="30734" name="Rectangle 1023"/>
            <p:cNvSpPr>
              <a:spLocks noChangeArrowheads="1"/>
            </p:cNvSpPr>
            <p:nvPr/>
          </p:nvSpPr>
          <p:spPr bwMode="auto">
            <a:xfrm>
              <a:off x="5247" y="2649"/>
              <a:ext cx="26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400" b="1">
                  <a:solidFill>
                    <a:srgbClr val="FFFF00"/>
                  </a:solidFill>
                  <a:latin typeface="Symbol" pitchFamily="18" charset="2"/>
                </a:rPr>
                <a:t>q</a:t>
              </a:r>
              <a:r>
                <a:rPr lang="en-US" sz="2400" b="1" baseline="-25000">
                  <a:solidFill>
                    <a:srgbClr val="FFFF00"/>
                  </a:solidFill>
                </a:rPr>
                <a:t>r</a:t>
              </a:r>
            </a:p>
          </p:txBody>
        </p:sp>
        <p:sp>
          <p:nvSpPr>
            <p:cNvPr id="30735" name="Line 1024"/>
            <p:cNvSpPr>
              <a:spLocks noChangeShapeType="1"/>
            </p:cNvSpPr>
            <p:nvPr/>
          </p:nvSpPr>
          <p:spPr bwMode="auto">
            <a:xfrm flipV="1">
              <a:off x="4235" y="2237"/>
              <a:ext cx="12" cy="386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6" name="Line 1025"/>
            <p:cNvSpPr>
              <a:spLocks noChangeShapeType="1"/>
            </p:cNvSpPr>
            <p:nvPr/>
          </p:nvSpPr>
          <p:spPr bwMode="auto">
            <a:xfrm flipV="1">
              <a:off x="4247" y="2092"/>
              <a:ext cx="672" cy="159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7" name="Line 1026"/>
            <p:cNvSpPr>
              <a:spLocks noChangeShapeType="1"/>
            </p:cNvSpPr>
            <p:nvPr/>
          </p:nvSpPr>
          <p:spPr bwMode="auto">
            <a:xfrm>
              <a:off x="4964" y="2099"/>
              <a:ext cx="0" cy="388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8" name="Line 1027"/>
            <p:cNvSpPr>
              <a:spLocks noChangeShapeType="1"/>
            </p:cNvSpPr>
            <p:nvPr/>
          </p:nvSpPr>
          <p:spPr bwMode="auto">
            <a:xfrm flipH="1">
              <a:off x="4234" y="2472"/>
              <a:ext cx="725" cy="161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39" name="Oval 1028"/>
            <p:cNvSpPr>
              <a:spLocks noChangeArrowheads="1"/>
            </p:cNvSpPr>
            <p:nvPr/>
          </p:nvSpPr>
          <p:spPr bwMode="auto">
            <a:xfrm>
              <a:off x="4215" y="2390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0" name="AutoShape 1029"/>
            <p:cNvSpPr>
              <a:spLocks noChangeArrowheads="1"/>
            </p:cNvSpPr>
            <p:nvPr/>
          </p:nvSpPr>
          <p:spPr bwMode="auto">
            <a:xfrm rot="-95679">
              <a:off x="4220" y="2472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1" name="AutoShape 1030"/>
            <p:cNvSpPr>
              <a:spLocks noChangeArrowheads="1"/>
            </p:cNvSpPr>
            <p:nvPr/>
          </p:nvSpPr>
          <p:spPr bwMode="auto">
            <a:xfrm rot="4773812">
              <a:off x="4608" y="2116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2" name="Oval 1031"/>
            <p:cNvSpPr>
              <a:spLocks noChangeArrowheads="1"/>
            </p:cNvSpPr>
            <p:nvPr/>
          </p:nvSpPr>
          <p:spPr bwMode="auto">
            <a:xfrm>
              <a:off x="4214" y="2222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3" name="Oval 1032"/>
            <p:cNvSpPr>
              <a:spLocks noChangeArrowheads="1"/>
            </p:cNvSpPr>
            <p:nvPr/>
          </p:nvSpPr>
          <p:spPr bwMode="auto">
            <a:xfrm>
              <a:off x="4928" y="2056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4" name="Oval 1033"/>
            <p:cNvSpPr>
              <a:spLocks noChangeArrowheads="1"/>
            </p:cNvSpPr>
            <p:nvPr/>
          </p:nvSpPr>
          <p:spPr bwMode="auto">
            <a:xfrm>
              <a:off x="4935" y="2248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5" name="Oval 1034"/>
            <p:cNvSpPr>
              <a:spLocks noChangeArrowheads="1"/>
            </p:cNvSpPr>
            <p:nvPr/>
          </p:nvSpPr>
          <p:spPr bwMode="auto">
            <a:xfrm>
              <a:off x="4935" y="2443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6" name="Oval 1035"/>
            <p:cNvSpPr>
              <a:spLocks noChangeArrowheads="1"/>
            </p:cNvSpPr>
            <p:nvPr/>
          </p:nvSpPr>
          <p:spPr bwMode="auto">
            <a:xfrm>
              <a:off x="4218" y="2601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7" name="Oval 1036"/>
            <p:cNvSpPr>
              <a:spLocks noChangeArrowheads="1"/>
            </p:cNvSpPr>
            <p:nvPr/>
          </p:nvSpPr>
          <p:spPr bwMode="auto">
            <a:xfrm>
              <a:off x="4218" y="2750"/>
              <a:ext cx="58" cy="5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48" name="Line 1037"/>
            <p:cNvSpPr>
              <a:spLocks noChangeShapeType="1"/>
            </p:cNvSpPr>
            <p:nvPr/>
          </p:nvSpPr>
          <p:spPr bwMode="auto">
            <a:xfrm flipV="1">
              <a:off x="4959" y="2005"/>
              <a:ext cx="288" cy="77"/>
            </a:xfrm>
            <a:prstGeom prst="line">
              <a:avLst/>
            </a:prstGeom>
            <a:noFill/>
            <a:ln w="25400" cap="rnd">
              <a:solidFill>
                <a:srgbClr val="FF99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49" name="Oval 1038"/>
            <p:cNvSpPr>
              <a:spLocks noChangeArrowheads="1"/>
            </p:cNvSpPr>
            <p:nvPr/>
          </p:nvSpPr>
          <p:spPr bwMode="auto">
            <a:xfrm>
              <a:off x="5218" y="1971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0" name="AutoShape 1039"/>
            <p:cNvSpPr>
              <a:spLocks noChangeArrowheads="1"/>
            </p:cNvSpPr>
            <p:nvPr/>
          </p:nvSpPr>
          <p:spPr bwMode="auto">
            <a:xfrm rot="9894752">
              <a:off x="4945" y="2138"/>
              <a:ext cx="48" cy="92"/>
            </a:xfrm>
            <a:prstGeom prst="triangle">
              <a:avLst>
                <a:gd name="adj" fmla="val 10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1" name="AutoShape 1040"/>
            <p:cNvSpPr>
              <a:spLocks noChangeArrowheads="1"/>
            </p:cNvSpPr>
            <p:nvPr/>
          </p:nvSpPr>
          <p:spPr bwMode="auto">
            <a:xfrm rot="-6690374">
              <a:off x="4654" y="2494"/>
              <a:ext cx="48" cy="92"/>
            </a:xfrm>
            <a:prstGeom prst="triangle">
              <a:avLst>
                <a:gd name="adj" fmla="val 53565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2" name="Line 1041"/>
            <p:cNvSpPr>
              <a:spLocks noChangeShapeType="1"/>
            </p:cNvSpPr>
            <p:nvPr/>
          </p:nvSpPr>
          <p:spPr bwMode="auto">
            <a:xfrm flipH="1">
              <a:off x="4250" y="2788"/>
              <a:ext cx="3" cy="541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53" name="Line 1042"/>
            <p:cNvSpPr>
              <a:spLocks noChangeShapeType="1"/>
            </p:cNvSpPr>
            <p:nvPr/>
          </p:nvSpPr>
          <p:spPr bwMode="auto">
            <a:xfrm flipH="1">
              <a:off x="3578" y="3315"/>
              <a:ext cx="672" cy="159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54" name="Line 1043"/>
            <p:cNvSpPr>
              <a:spLocks noChangeShapeType="1"/>
            </p:cNvSpPr>
            <p:nvPr/>
          </p:nvSpPr>
          <p:spPr bwMode="auto">
            <a:xfrm flipH="1" flipV="1">
              <a:off x="3533" y="3079"/>
              <a:ext cx="0" cy="388"/>
            </a:xfrm>
            <a:prstGeom prst="line">
              <a:avLst/>
            </a:prstGeom>
            <a:noFill/>
            <a:ln w="25400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55" name="Line 1044"/>
            <p:cNvSpPr>
              <a:spLocks noChangeShapeType="1"/>
            </p:cNvSpPr>
            <p:nvPr/>
          </p:nvSpPr>
          <p:spPr bwMode="auto">
            <a:xfrm flipV="1">
              <a:off x="3538" y="2933"/>
              <a:ext cx="725" cy="161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56" name="Oval 1045"/>
            <p:cNvSpPr>
              <a:spLocks noChangeArrowheads="1"/>
            </p:cNvSpPr>
            <p:nvPr/>
          </p:nvSpPr>
          <p:spPr bwMode="auto">
            <a:xfrm flipH="1" flipV="1">
              <a:off x="4224" y="3118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7" name="AutoShape 1046"/>
            <p:cNvSpPr>
              <a:spLocks noChangeArrowheads="1"/>
            </p:cNvSpPr>
            <p:nvPr/>
          </p:nvSpPr>
          <p:spPr bwMode="auto">
            <a:xfrm rot="-95679" flipH="1" flipV="1">
              <a:off x="4229" y="3002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8" name="AutoShape 1047"/>
            <p:cNvSpPr>
              <a:spLocks noChangeArrowheads="1"/>
            </p:cNvSpPr>
            <p:nvPr/>
          </p:nvSpPr>
          <p:spPr bwMode="auto">
            <a:xfrm rot="4773812" flipH="1" flipV="1">
              <a:off x="3841" y="3358"/>
              <a:ext cx="48" cy="92"/>
            </a:xfrm>
            <a:prstGeom prst="triangle">
              <a:avLst>
                <a:gd name="adj" fmla="val 5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59" name="Oval 1048"/>
            <p:cNvSpPr>
              <a:spLocks noChangeArrowheads="1"/>
            </p:cNvSpPr>
            <p:nvPr/>
          </p:nvSpPr>
          <p:spPr bwMode="auto">
            <a:xfrm flipH="1" flipV="1">
              <a:off x="4216" y="3286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0" name="Oval 1049"/>
            <p:cNvSpPr>
              <a:spLocks noChangeArrowheads="1"/>
            </p:cNvSpPr>
            <p:nvPr/>
          </p:nvSpPr>
          <p:spPr bwMode="auto">
            <a:xfrm flipH="1" flipV="1">
              <a:off x="3520" y="3452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1" name="Oval 1050"/>
            <p:cNvSpPr>
              <a:spLocks noChangeArrowheads="1"/>
            </p:cNvSpPr>
            <p:nvPr/>
          </p:nvSpPr>
          <p:spPr bwMode="auto">
            <a:xfrm flipH="1" flipV="1">
              <a:off x="3504" y="3260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2" name="Oval 1051"/>
            <p:cNvSpPr>
              <a:spLocks noChangeArrowheads="1"/>
            </p:cNvSpPr>
            <p:nvPr/>
          </p:nvSpPr>
          <p:spPr bwMode="auto">
            <a:xfrm flipH="1" flipV="1">
              <a:off x="3504" y="3065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3" name="Oval 1052"/>
            <p:cNvSpPr>
              <a:spLocks noChangeArrowheads="1"/>
            </p:cNvSpPr>
            <p:nvPr/>
          </p:nvSpPr>
          <p:spPr bwMode="auto">
            <a:xfrm flipH="1" flipV="1">
              <a:off x="4221" y="2907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4" name="Oval 1053"/>
            <p:cNvSpPr>
              <a:spLocks noChangeArrowheads="1"/>
            </p:cNvSpPr>
            <p:nvPr/>
          </p:nvSpPr>
          <p:spPr bwMode="auto">
            <a:xfrm flipH="1" flipV="1">
              <a:off x="4221" y="2758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5" name="Line 1054"/>
            <p:cNvSpPr>
              <a:spLocks noChangeShapeType="1"/>
            </p:cNvSpPr>
            <p:nvPr/>
          </p:nvSpPr>
          <p:spPr bwMode="auto">
            <a:xfrm flipH="1">
              <a:off x="3250" y="3484"/>
              <a:ext cx="288" cy="77"/>
            </a:xfrm>
            <a:prstGeom prst="line">
              <a:avLst/>
            </a:prstGeom>
            <a:noFill/>
            <a:ln w="25400" cap="rnd">
              <a:solidFill>
                <a:srgbClr val="FF99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30766" name="Oval 1055"/>
            <p:cNvSpPr>
              <a:spLocks noChangeArrowheads="1"/>
            </p:cNvSpPr>
            <p:nvPr/>
          </p:nvSpPr>
          <p:spPr bwMode="auto">
            <a:xfrm flipH="1" flipV="1">
              <a:off x="3241" y="3518"/>
              <a:ext cx="58" cy="5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rgbClr val="FF99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7" name="AutoShape 1056"/>
            <p:cNvSpPr>
              <a:spLocks noChangeArrowheads="1"/>
            </p:cNvSpPr>
            <p:nvPr/>
          </p:nvSpPr>
          <p:spPr bwMode="auto">
            <a:xfrm rot="9894752" flipH="1" flipV="1">
              <a:off x="3504" y="3336"/>
              <a:ext cx="48" cy="92"/>
            </a:xfrm>
            <a:prstGeom prst="triangle">
              <a:avLst>
                <a:gd name="adj" fmla="val 100000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68" name="AutoShape 1057"/>
            <p:cNvSpPr>
              <a:spLocks noChangeArrowheads="1"/>
            </p:cNvSpPr>
            <p:nvPr/>
          </p:nvSpPr>
          <p:spPr bwMode="auto">
            <a:xfrm rot="-6690374" flipH="1" flipV="1">
              <a:off x="3795" y="2980"/>
              <a:ext cx="48" cy="92"/>
            </a:xfrm>
            <a:prstGeom prst="triangle">
              <a:avLst>
                <a:gd name="adj" fmla="val 53565"/>
              </a:avLst>
            </a:prstGeom>
            <a:solidFill>
              <a:srgbClr val="99FF99"/>
            </a:solidFill>
            <a:ln w="9525">
              <a:solidFill>
                <a:srgbClr val="99FF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610" name="Rectangle 1058"/>
            <p:cNvSpPr>
              <a:spLocks noChangeArrowheads="1"/>
            </p:cNvSpPr>
            <p:nvPr/>
          </p:nvSpPr>
          <p:spPr bwMode="auto">
            <a:xfrm>
              <a:off x="3549" y="1889"/>
              <a:ext cx="122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Rot. I</a:t>
              </a: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nminent</a:t>
              </a:r>
              <a:r>
                <a:rPr lang="en-U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e</a:t>
              </a:r>
            </a:p>
          </p:txBody>
        </p:sp>
        <p:grpSp>
          <p:nvGrpSpPr>
            <p:cNvPr id="30770" name="Group 1059"/>
            <p:cNvGrpSpPr>
              <a:grpSpLocks/>
            </p:cNvGrpSpPr>
            <p:nvPr/>
          </p:nvGrpSpPr>
          <p:grpSpPr bwMode="auto">
            <a:xfrm>
              <a:off x="4257" y="2592"/>
              <a:ext cx="1413" cy="953"/>
              <a:chOff x="4257" y="2592"/>
              <a:chExt cx="1413" cy="953"/>
            </a:xfrm>
          </p:grpSpPr>
          <p:sp>
            <p:nvSpPr>
              <p:cNvPr id="280612" name="Text Box 1060"/>
              <p:cNvSpPr txBox="1">
                <a:spLocks noChangeArrowheads="1"/>
              </p:cNvSpPr>
              <p:nvPr/>
            </p:nvSpPr>
            <p:spPr bwMode="auto">
              <a:xfrm>
                <a:off x="4257" y="3103"/>
                <a:ext cx="1413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0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Región de cierre </a:t>
                </a:r>
              </a:p>
              <a:p>
                <a:pPr eaLnBrk="0" hangingPunct="0">
                  <a:defRPr/>
                </a:pPr>
                <a:r>
                  <a:rPr lang="es-ES" sz="20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de abertura</a:t>
                </a:r>
              </a:p>
            </p:txBody>
          </p:sp>
          <p:sp>
            <p:nvSpPr>
              <p:cNvPr id="30773" name="Line 1061"/>
              <p:cNvSpPr>
                <a:spLocks noChangeShapeType="1"/>
              </p:cNvSpPr>
              <p:nvPr/>
            </p:nvSpPr>
            <p:spPr bwMode="auto">
              <a:xfrm flipV="1">
                <a:off x="4632" y="2592"/>
                <a:ext cx="16" cy="464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280615" name="Text Box 1063"/>
            <p:cNvSpPr txBox="1">
              <a:spLocks noChangeArrowheads="1"/>
            </p:cNvSpPr>
            <p:nvPr/>
          </p:nvSpPr>
          <p:spPr bwMode="auto">
            <a:xfrm>
              <a:off x="3489" y="3959"/>
              <a:ext cx="179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solidFill>
                    <a:srgbClr val="F6FC0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disipación de energía</a:t>
              </a:r>
              <a:r>
                <a:rPr lang="en-US" sz="20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</a:p>
          </p:txBody>
        </p:sp>
      </p:grpSp>
      <p:sp>
        <p:nvSpPr>
          <p:cNvPr id="30725" name="Freeform 1064"/>
          <p:cNvSpPr>
            <a:spLocks noChangeAspect="1"/>
          </p:cNvSpPr>
          <p:nvPr/>
        </p:nvSpPr>
        <p:spPr bwMode="auto">
          <a:xfrm>
            <a:off x="4556125" y="4089400"/>
            <a:ext cx="438150" cy="755650"/>
          </a:xfrm>
          <a:custGeom>
            <a:avLst/>
            <a:gdLst>
              <a:gd name="T0" fmla="*/ 29 w 93"/>
              <a:gd name="T1" fmla="*/ 5 h 153"/>
              <a:gd name="T2" fmla="*/ 31 w 93"/>
              <a:gd name="T3" fmla="*/ 0 h 153"/>
              <a:gd name="T4" fmla="*/ 45 w 93"/>
              <a:gd name="T5" fmla="*/ 5 h 153"/>
              <a:gd name="T6" fmla="*/ 58 w 93"/>
              <a:gd name="T7" fmla="*/ 13 h 153"/>
              <a:gd name="T8" fmla="*/ 70 w 93"/>
              <a:gd name="T9" fmla="*/ 21 h 153"/>
              <a:gd name="T10" fmla="*/ 80 w 93"/>
              <a:gd name="T11" fmla="*/ 32 h 153"/>
              <a:gd name="T12" fmla="*/ 86 w 93"/>
              <a:gd name="T13" fmla="*/ 47 h 153"/>
              <a:gd name="T14" fmla="*/ 91 w 93"/>
              <a:gd name="T15" fmla="*/ 60 h 153"/>
              <a:gd name="T16" fmla="*/ 93 w 93"/>
              <a:gd name="T17" fmla="*/ 76 h 153"/>
              <a:gd name="T18" fmla="*/ 91 w 93"/>
              <a:gd name="T19" fmla="*/ 91 h 153"/>
              <a:gd name="T20" fmla="*/ 86 w 93"/>
              <a:gd name="T21" fmla="*/ 106 h 153"/>
              <a:gd name="T22" fmla="*/ 80 w 93"/>
              <a:gd name="T23" fmla="*/ 120 h 153"/>
              <a:gd name="T24" fmla="*/ 70 w 93"/>
              <a:gd name="T25" fmla="*/ 132 h 153"/>
              <a:gd name="T26" fmla="*/ 58 w 93"/>
              <a:gd name="T27" fmla="*/ 140 h 153"/>
              <a:gd name="T28" fmla="*/ 45 w 93"/>
              <a:gd name="T29" fmla="*/ 148 h 153"/>
              <a:gd name="T30" fmla="*/ 31 w 93"/>
              <a:gd name="T31" fmla="*/ 151 h 153"/>
              <a:gd name="T32" fmla="*/ 16 w 93"/>
              <a:gd name="T33" fmla="*/ 153 h 153"/>
              <a:gd name="T34" fmla="*/ 0 w 93"/>
              <a:gd name="T35" fmla="*/ 151 h 153"/>
              <a:gd name="T36" fmla="*/ 0 w 93"/>
              <a:gd name="T37" fmla="*/ 150 h 1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93"/>
              <a:gd name="T58" fmla="*/ 0 h 153"/>
              <a:gd name="T59" fmla="*/ 93 w 93"/>
              <a:gd name="T60" fmla="*/ 153 h 15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93" h="153">
                <a:moveTo>
                  <a:pt x="29" y="5"/>
                </a:moveTo>
                <a:lnTo>
                  <a:pt x="31" y="0"/>
                </a:lnTo>
                <a:lnTo>
                  <a:pt x="45" y="5"/>
                </a:lnTo>
                <a:lnTo>
                  <a:pt x="58" y="13"/>
                </a:lnTo>
                <a:lnTo>
                  <a:pt x="70" y="21"/>
                </a:lnTo>
                <a:lnTo>
                  <a:pt x="80" y="32"/>
                </a:lnTo>
                <a:lnTo>
                  <a:pt x="86" y="47"/>
                </a:lnTo>
                <a:lnTo>
                  <a:pt x="91" y="60"/>
                </a:lnTo>
                <a:lnTo>
                  <a:pt x="93" y="76"/>
                </a:lnTo>
                <a:lnTo>
                  <a:pt x="91" y="91"/>
                </a:lnTo>
                <a:lnTo>
                  <a:pt x="86" y="106"/>
                </a:lnTo>
                <a:lnTo>
                  <a:pt x="80" y="120"/>
                </a:lnTo>
                <a:lnTo>
                  <a:pt x="70" y="132"/>
                </a:lnTo>
                <a:lnTo>
                  <a:pt x="58" y="140"/>
                </a:lnTo>
                <a:lnTo>
                  <a:pt x="45" y="148"/>
                </a:lnTo>
                <a:lnTo>
                  <a:pt x="31" y="151"/>
                </a:lnTo>
                <a:lnTo>
                  <a:pt x="16" y="153"/>
                </a:lnTo>
                <a:lnTo>
                  <a:pt x="0" y="151"/>
                </a:lnTo>
                <a:lnTo>
                  <a:pt x="0" y="150"/>
                </a:ln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_tradnl"/>
          </a:p>
        </p:txBody>
      </p:sp>
      <p:sp>
        <p:nvSpPr>
          <p:cNvPr id="280617" name="Rectangle 1065"/>
          <p:cNvSpPr>
            <a:spLocks noChangeArrowheads="1"/>
          </p:cNvSpPr>
          <p:nvPr/>
        </p:nvSpPr>
        <p:spPr bwMode="auto">
          <a:xfrm>
            <a:off x="4356100" y="4868863"/>
            <a:ext cx="485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1800" b="1">
                <a:solidFill>
                  <a:srgbClr val="FFFF27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endParaRPr lang="en-US" sz="1800" b="1" baseline="-25000">
              <a:solidFill>
                <a:srgbClr val="FFFF27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80618" name="Rectangle 1066"/>
          <p:cNvSpPr>
            <a:spLocks noRot="1" noChangeArrowheads="1"/>
          </p:cNvSpPr>
          <p:nvPr/>
        </p:nvSpPr>
        <p:spPr bwMode="auto">
          <a:xfrm>
            <a:off x="0" y="188913"/>
            <a:ext cx="9144000" cy="151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Postensada con </a:t>
            </a: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Elementos de Fricción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(CPEF)</a:t>
            </a:r>
            <a:b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Comportamiento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11188" y="1989138"/>
            <a:ext cx="8154987" cy="4035425"/>
          </a:xfrm>
        </p:spPr>
        <p:txBody>
          <a:bodyPr/>
          <a:lstStyle/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Capacidad de disipación de energía</a:t>
            </a:r>
            <a:r>
              <a:rPr lang="es-ES" sz="2800" smtClean="0">
                <a:effectLst/>
                <a:latin typeface="Arial" charset="0"/>
              </a:rPr>
              <a:t> (elementos de fricción) </a:t>
            </a:r>
          </a:p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Capacidad de auto-centrarse</a:t>
            </a:r>
            <a:r>
              <a:rPr lang="es-ES" sz="2800" smtClean="0">
                <a:effectLst/>
                <a:latin typeface="Arial" charset="0"/>
              </a:rPr>
              <a:t> (no deriva de entrepiso permanente)</a:t>
            </a:r>
          </a:p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effectLst/>
                <a:latin typeface="Arial" charset="0"/>
              </a:rPr>
              <a:t>Viga, zona de panel y columna se mantienen esencialmente en el 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rango elástico</a:t>
            </a:r>
          </a:p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Ductilidad</a:t>
            </a:r>
          </a:p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Tecnología de construcción existente</a:t>
            </a:r>
          </a:p>
          <a:p>
            <a:pPr>
              <a:lnSpc>
                <a:spcPct val="80000"/>
              </a:lnSpc>
              <a:buClr>
                <a:srgbClr val="FF0000"/>
              </a:buClr>
              <a:buFont typeface="Symbol" pitchFamily="18" charset="2"/>
              <a:buBlip>
                <a:blip r:embed="rId3"/>
              </a:buBlip>
              <a:defRPr/>
            </a:pP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Rigidez inicial similar</a:t>
            </a:r>
            <a:r>
              <a:rPr lang="es-ES" sz="2800" smtClean="0">
                <a:solidFill>
                  <a:srgbClr val="66FFFF"/>
                </a:solidFill>
                <a:latin typeface="Arial" charset="0"/>
              </a:rPr>
              <a:t> </a:t>
            </a:r>
            <a:r>
              <a:rPr lang="es-ES" sz="2800" smtClean="0">
                <a:latin typeface="Arial" charset="0"/>
              </a:rPr>
              <a:t>a la rigidez de conexiones a momento soldadas</a:t>
            </a:r>
          </a:p>
        </p:txBody>
      </p:sp>
      <p:sp>
        <p:nvSpPr>
          <p:cNvPr id="282627" name="Rectangle 3"/>
          <p:cNvSpPr>
            <a:spLocks noRot="1" noChangeArrowheads="1"/>
          </p:cNvSpPr>
          <p:nvPr/>
        </p:nvSpPr>
        <p:spPr bwMode="auto">
          <a:xfrm>
            <a:off x="0" y="188913"/>
            <a:ext cx="9144000" cy="151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Postensada con </a:t>
            </a:r>
            <a:r>
              <a:rPr lang="es-E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Elementos de Fricción</a:t>
            </a:r>
            <a: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(CPEF)</a:t>
            </a:r>
            <a:br>
              <a:rPr lang="en-US" sz="30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3000" b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Ventajas</a:t>
            </a:r>
            <a:endParaRPr lang="es-ES" sz="2800" b="1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626" grpId="0" build="p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effectLst/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14"/>
          <p:cNvPicPr>
            <a:picLocks noChangeAspect="1" noChangeArrowheads="1"/>
          </p:cNvPicPr>
          <p:nvPr>
            <p:ph idx="1"/>
          </p:nvPr>
        </p:nvPicPr>
        <p:blipFill>
          <a:blip r:embed="rId3"/>
          <a:srcRect/>
          <a:stretch>
            <a:fillRect/>
          </a:stretch>
        </p:blipFill>
        <p:spPr>
          <a:xfrm>
            <a:off x="1317625" y="2490788"/>
            <a:ext cx="6783388" cy="3675062"/>
          </a:xfrm>
          <a:noFill/>
        </p:spPr>
      </p:pic>
      <p:sp>
        <p:nvSpPr>
          <p:cNvPr id="7885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-26988"/>
            <a:ext cx="9074150" cy="1727201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FFF27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Conexión Empernada Rotacional (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CERARL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)</a:t>
            </a:r>
            <a:br>
              <a:rPr lang="es-ES" sz="2800" smtClean="0">
                <a:solidFill>
                  <a:srgbClr val="FF9900"/>
                </a:solidFill>
                <a:latin typeface="Arial" charset="0"/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de Berkeley; Yang y Popov 1995)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411413" y="2106613"/>
            <a:ext cx="2200275" cy="1250950"/>
            <a:chOff x="1664" y="1351"/>
            <a:chExt cx="1386" cy="788"/>
          </a:xfrm>
        </p:grpSpPr>
        <p:sp>
          <p:nvSpPr>
            <p:cNvPr id="78853" name="Text Box 5"/>
            <p:cNvSpPr txBox="1">
              <a:spLocks noChangeArrowheads="1"/>
            </p:cNvSpPr>
            <p:nvPr/>
          </p:nvSpPr>
          <p:spPr bwMode="auto">
            <a:xfrm>
              <a:off x="1664" y="1351"/>
              <a:ext cx="138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de fricción</a:t>
              </a:r>
            </a:p>
          </p:txBody>
        </p:sp>
        <p:sp>
          <p:nvSpPr>
            <p:cNvPr id="34828" name="Line 6"/>
            <p:cNvSpPr>
              <a:spLocks noChangeShapeType="1"/>
            </p:cNvSpPr>
            <p:nvPr/>
          </p:nvSpPr>
          <p:spPr bwMode="auto">
            <a:xfrm>
              <a:off x="1975" y="1573"/>
              <a:ext cx="9" cy="566"/>
            </a:xfrm>
            <a:prstGeom prst="line">
              <a:avLst/>
            </a:prstGeom>
            <a:noFill/>
            <a:ln w="57150">
              <a:solidFill>
                <a:srgbClr val="80008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2641600" y="5216525"/>
            <a:ext cx="2905125" cy="1306513"/>
            <a:chOff x="1664" y="3277"/>
            <a:chExt cx="1830" cy="823"/>
          </a:xfrm>
        </p:grpSpPr>
        <p:sp>
          <p:nvSpPr>
            <p:cNvPr id="78856" name="Text Box 8"/>
            <p:cNvSpPr txBox="1">
              <a:spLocks noChangeArrowheads="1"/>
            </p:cNvSpPr>
            <p:nvPr/>
          </p:nvSpPr>
          <p:spPr bwMode="auto">
            <a:xfrm>
              <a:off x="1664" y="3850"/>
              <a:ext cx="183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Superficies de fricción</a:t>
              </a:r>
            </a:p>
          </p:txBody>
        </p:sp>
        <p:sp>
          <p:nvSpPr>
            <p:cNvPr id="34826" name="Line 9"/>
            <p:cNvSpPr>
              <a:spLocks noChangeShapeType="1"/>
            </p:cNvSpPr>
            <p:nvPr/>
          </p:nvSpPr>
          <p:spPr bwMode="auto">
            <a:xfrm flipV="1">
              <a:off x="2533" y="3277"/>
              <a:ext cx="0" cy="598"/>
            </a:xfrm>
            <a:prstGeom prst="line">
              <a:avLst/>
            </a:prstGeom>
            <a:noFill/>
            <a:ln w="57150">
              <a:solidFill>
                <a:srgbClr val="80008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5461000" y="2105025"/>
            <a:ext cx="1847850" cy="1193800"/>
            <a:chOff x="3440" y="1326"/>
            <a:chExt cx="1164" cy="752"/>
          </a:xfrm>
        </p:grpSpPr>
        <p:sp>
          <p:nvSpPr>
            <p:cNvPr id="78859" name="Text Box 11"/>
            <p:cNvSpPr txBox="1">
              <a:spLocks noChangeArrowheads="1"/>
            </p:cNvSpPr>
            <p:nvPr/>
          </p:nvSpPr>
          <p:spPr bwMode="auto">
            <a:xfrm>
              <a:off x="3440" y="1326"/>
              <a:ext cx="116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exterior</a:t>
              </a:r>
            </a:p>
          </p:txBody>
        </p:sp>
        <p:sp>
          <p:nvSpPr>
            <p:cNvPr id="34824" name="Line 17"/>
            <p:cNvSpPr>
              <a:spLocks noChangeShapeType="1"/>
            </p:cNvSpPr>
            <p:nvPr/>
          </p:nvSpPr>
          <p:spPr bwMode="auto">
            <a:xfrm>
              <a:off x="3815" y="1534"/>
              <a:ext cx="0" cy="544"/>
            </a:xfrm>
            <a:prstGeom prst="line">
              <a:avLst/>
            </a:prstGeom>
            <a:noFill/>
            <a:ln w="57150">
              <a:solidFill>
                <a:srgbClr val="80008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FFF27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Conexión Empernada Rotacional (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CERARL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)</a:t>
            </a:r>
            <a:br>
              <a:rPr lang="es-ES" sz="2800" smtClean="0">
                <a:solidFill>
                  <a:srgbClr val="FF9900"/>
                </a:solidFill>
                <a:latin typeface="Arial" charset="0"/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de Berkeley; Grigorian y Popov 1992)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01663" y="1938338"/>
            <a:ext cx="3970337" cy="4273550"/>
            <a:chOff x="379" y="1221"/>
            <a:chExt cx="2501" cy="2692"/>
          </a:xfrm>
        </p:grpSpPr>
        <p:pic>
          <p:nvPicPr>
            <p:cNvPr id="35848" name="Picture 9"/>
            <p:cNvPicPr>
              <a:picLocks noChangeAspect="1" noChangeArrowheads="1"/>
            </p:cNvPicPr>
            <p:nvPr/>
          </p:nvPicPr>
          <p:blipFill>
            <a:blip r:embed="rId3"/>
            <a:srcRect r="48883" b="33000"/>
            <a:stretch>
              <a:fillRect/>
            </a:stretch>
          </p:blipFill>
          <p:spPr bwMode="auto">
            <a:xfrm>
              <a:off x="379" y="1667"/>
              <a:ext cx="2501" cy="18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876" name="Text Box 4"/>
            <p:cNvSpPr txBox="1">
              <a:spLocks noChangeArrowheads="1"/>
            </p:cNvSpPr>
            <p:nvPr/>
          </p:nvSpPr>
          <p:spPr bwMode="auto">
            <a:xfrm>
              <a:off x="1338" y="1221"/>
              <a:ext cx="814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800" b="1">
                  <a:solidFill>
                    <a:srgbClr val="F42AE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Acero</a:t>
              </a:r>
              <a:r>
                <a:rPr lang="en-US" sz="2800" b="1">
                  <a:solidFill>
                    <a:srgbClr val="F42AE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</a:p>
          </p:txBody>
        </p:sp>
        <p:sp>
          <p:nvSpPr>
            <p:cNvPr id="79878" name="Text Box 6"/>
            <p:cNvSpPr txBox="1">
              <a:spLocks noChangeArrowheads="1"/>
            </p:cNvSpPr>
            <p:nvPr/>
          </p:nvSpPr>
          <p:spPr bwMode="auto">
            <a:xfrm>
              <a:off x="425" y="3625"/>
              <a:ext cx="241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24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Comportamiento errático</a:t>
              </a:r>
            </a:p>
          </p:txBody>
        </p:sp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4716463" y="1938338"/>
            <a:ext cx="3970337" cy="4273550"/>
            <a:chOff x="2971" y="1221"/>
            <a:chExt cx="2501" cy="2692"/>
          </a:xfrm>
        </p:grpSpPr>
        <p:sp>
          <p:nvSpPr>
            <p:cNvPr id="79877" name="Text Box 5"/>
            <p:cNvSpPr txBox="1">
              <a:spLocks noChangeArrowheads="1"/>
            </p:cNvSpPr>
            <p:nvPr/>
          </p:nvSpPr>
          <p:spPr bwMode="auto">
            <a:xfrm>
              <a:off x="3860" y="1221"/>
              <a:ext cx="789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800" b="1">
                  <a:solidFill>
                    <a:srgbClr val="F42AE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Latón </a:t>
              </a:r>
            </a:p>
          </p:txBody>
        </p:sp>
        <p:sp>
          <p:nvSpPr>
            <p:cNvPr id="79879" name="Text Box 7"/>
            <p:cNvSpPr txBox="1">
              <a:spLocks noChangeArrowheads="1"/>
            </p:cNvSpPr>
            <p:nvPr/>
          </p:nvSpPr>
          <p:spPr bwMode="auto">
            <a:xfrm>
              <a:off x="3053" y="3625"/>
              <a:ext cx="236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 b="1">
                  <a:solidFill>
                    <a:schemeClr val="tx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Comportamiento estable</a:t>
              </a:r>
            </a:p>
          </p:txBody>
        </p:sp>
        <p:pic>
          <p:nvPicPr>
            <p:cNvPr id="35847" name="Picture 10"/>
            <p:cNvPicPr>
              <a:picLocks noChangeAspect="1" noChangeArrowheads="1"/>
            </p:cNvPicPr>
            <p:nvPr/>
          </p:nvPicPr>
          <p:blipFill>
            <a:blip r:embed="rId4"/>
            <a:srcRect l="49803" b="33000"/>
            <a:stretch>
              <a:fillRect/>
            </a:stretch>
          </p:blipFill>
          <p:spPr bwMode="auto">
            <a:xfrm>
              <a:off x="2971" y="1667"/>
              <a:ext cx="2501" cy="18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07950" y="260350"/>
            <a:ext cx="8967788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r>
              <a:rPr lang="es-ES" smtClean="0">
                <a:latin typeface="Arial" charset="0"/>
              </a:rPr>
              <a:t> </a:t>
            </a:r>
            <a:br>
              <a:rPr lang="es-ES" smtClean="0"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Conexión Empernada Rotacional (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CERARL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)</a:t>
            </a:r>
            <a:br>
              <a:rPr lang="es-ES" sz="2800" smtClean="0">
                <a:solidFill>
                  <a:srgbClr val="FF9900"/>
                </a:solidFill>
                <a:latin typeface="Arial" charset="0"/>
              </a:rPr>
            </a:br>
            <a:r>
              <a:rPr lang="es-ES" sz="240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de Berkeley; Yang y Popov 1995)</a:t>
            </a:r>
          </a:p>
        </p:txBody>
      </p:sp>
      <p:pic>
        <p:nvPicPr>
          <p:cNvPr id="80899" name="Picture 3" descr="RSBC1"/>
          <p:cNvPicPr>
            <a:picLocks noChangeAspect="1" noChangeArrowheads="1"/>
          </p:cNvPicPr>
          <p:nvPr>
            <p:ph idx="1"/>
          </p:nvPr>
        </p:nvPicPr>
        <p:blipFill>
          <a:blip r:embed="rId3"/>
          <a:srcRect t="995" r="1497" b="995"/>
          <a:stretch>
            <a:fillRect/>
          </a:stretch>
        </p:blipFill>
        <p:spPr>
          <a:xfrm>
            <a:off x="2771775" y="1844675"/>
            <a:ext cx="3138488" cy="4721225"/>
          </a:xfr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0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0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0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r>
              <a:rPr lang="es-ES" smtClean="0">
                <a:latin typeface="Arial" charset="0"/>
              </a:rPr>
              <a:t> </a:t>
            </a:r>
            <a:br>
              <a:rPr lang="es-ES" smtClean="0"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Conexión Empernada Rotacional (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CERARL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)</a:t>
            </a:r>
            <a:r>
              <a:rPr lang="es-ES" sz="2400" smtClean="0">
                <a:solidFill>
                  <a:srgbClr val="FF9900"/>
                </a:solidFill>
                <a:latin typeface="Arial" charset="0"/>
              </a:rPr>
              <a:t/>
            </a:r>
            <a:br>
              <a:rPr lang="es-ES" sz="2400" smtClean="0">
                <a:solidFill>
                  <a:srgbClr val="FF9900"/>
                </a:solidFill>
                <a:latin typeface="Arial" charset="0"/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de Berkeley; Yang y Popov 1995)</a:t>
            </a:r>
          </a:p>
        </p:txBody>
      </p:sp>
      <p:pic>
        <p:nvPicPr>
          <p:cNvPr id="37891" name="Picture 3" descr="7A-7B"/>
          <p:cNvPicPr>
            <a:picLocks noChangeAspect="1" noChangeArrowheads="1"/>
          </p:cNvPicPr>
          <p:nvPr>
            <p:ph type="chart" idx="1"/>
          </p:nvPr>
        </p:nvPicPr>
        <p:blipFill>
          <a:blip r:embed="rId3"/>
          <a:srcRect/>
          <a:stretch>
            <a:fillRect/>
          </a:stretch>
        </p:blipFill>
        <p:spPr>
          <a:xfrm>
            <a:off x="457200" y="2259013"/>
            <a:ext cx="8229600" cy="3208337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9891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r>
              <a:rPr lang="es-ES" smtClean="0">
                <a:latin typeface="Arial" charset="0"/>
              </a:rPr>
              <a:t> </a:t>
            </a:r>
            <a:br>
              <a:rPr lang="es-ES" smtClean="0"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Conexión Empernada Rotacional (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CERARL</a:t>
            </a: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)</a:t>
            </a:r>
            <a:r>
              <a:rPr lang="es-ES" sz="3600" smtClean="0">
                <a:solidFill>
                  <a:srgbClr val="FF9900"/>
                </a:solidFill>
                <a:latin typeface="Arial" charset="0"/>
              </a:rPr>
              <a:t/>
            </a:r>
            <a:br>
              <a:rPr lang="es-ES" sz="3600" smtClean="0">
                <a:solidFill>
                  <a:srgbClr val="FF99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Conclusiones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br>
              <a:rPr lang="en-US" sz="2800" smtClean="0">
                <a:solidFill>
                  <a:schemeClr val="accent1"/>
                </a:solidFill>
                <a:latin typeface="Arial" charset="0"/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de Berkeley; Yang y Popov 1995)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2709863"/>
            <a:ext cx="8178800" cy="3671887"/>
          </a:xfrm>
        </p:spPr>
        <p:txBody>
          <a:bodyPr/>
          <a:lstStyle/>
          <a:p>
            <a:pPr>
              <a:defRPr/>
            </a:pPr>
            <a:r>
              <a:rPr lang="es-ES" sz="2800" smtClean="0">
                <a:latin typeface="Arial" charset="0"/>
              </a:rPr>
              <a:t>Excelente disipación de energía</a:t>
            </a:r>
          </a:p>
          <a:p>
            <a:pPr>
              <a:defRPr/>
            </a:pPr>
            <a:r>
              <a:rPr lang="es-ES" sz="2800" smtClean="0">
                <a:latin typeface="Arial" charset="0"/>
              </a:rPr>
              <a:t>Mejor que cualquier otra conexión a momento </a:t>
            </a:r>
          </a:p>
          <a:p>
            <a:pPr>
              <a:defRPr/>
            </a:pPr>
            <a:r>
              <a:rPr lang="es-ES" sz="2800" smtClean="0">
                <a:latin typeface="Arial" charset="0"/>
              </a:rPr>
              <a:t>No hay degradación de resistencia</a:t>
            </a:r>
          </a:p>
          <a:p>
            <a:pPr>
              <a:defRPr/>
            </a:pPr>
            <a:r>
              <a:rPr lang="es-ES" sz="2800" smtClean="0">
                <a:latin typeface="Arial" charset="0"/>
              </a:rPr>
              <a:t>No hay daño en los elementos estructurales</a:t>
            </a:r>
          </a:p>
          <a:p>
            <a:pPr>
              <a:defRPr/>
            </a:pPr>
            <a:r>
              <a:rPr lang="es-ES" sz="2800" smtClean="0">
                <a:latin typeface="Arial" charset="0"/>
              </a:rPr>
              <a:t>Similares ciclos histeréticos analíticos y experimentales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188913"/>
            <a:ext cx="8229600" cy="1354137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Postensadas (CPT):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Ensayos Experimentales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Garlock 2002)</a:t>
            </a:r>
          </a:p>
        </p:txBody>
      </p:sp>
      <p:pic>
        <p:nvPicPr>
          <p:cNvPr id="39939" name="Picture 5" descr="setup2"/>
          <p:cNvPicPr>
            <a:picLocks noChangeAspect="1" noChangeArrowheads="1"/>
          </p:cNvPicPr>
          <p:nvPr>
            <p:ph idx="1"/>
          </p:nvPr>
        </p:nvPicPr>
        <p:blipFill>
          <a:blip r:embed="rId3"/>
          <a:srcRect l="18469"/>
          <a:stretch>
            <a:fillRect/>
          </a:stretch>
        </p:blipFill>
        <p:spPr>
          <a:xfrm>
            <a:off x="1144588" y="1670050"/>
            <a:ext cx="6899275" cy="4598988"/>
          </a:xfrm>
          <a:noFill/>
          <a:ln w="38100" cmpd="dbl">
            <a:solidFill>
              <a:srgbClr val="FF0000"/>
            </a:solidFill>
          </a:ln>
        </p:spPr>
      </p:pic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2582863" y="4095750"/>
            <a:ext cx="1774825" cy="1092200"/>
            <a:chOff x="1304" y="2183"/>
            <a:chExt cx="1347" cy="1035"/>
          </a:xfrm>
        </p:grpSpPr>
        <p:sp>
          <p:nvSpPr>
            <p:cNvPr id="98312" name="Rectangle 8"/>
            <p:cNvSpPr>
              <a:spLocks noChangeArrowheads="1"/>
            </p:cNvSpPr>
            <p:nvPr/>
          </p:nvSpPr>
          <p:spPr bwMode="auto">
            <a:xfrm>
              <a:off x="1304" y="2782"/>
              <a:ext cx="1347" cy="4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eaLnBrk="0" hangingPunct="0">
                <a:defRPr/>
              </a:pPr>
              <a:r>
                <a:rPr lang="en-U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Torones postensados</a:t>
              </a:r>
            </a:p>
          </p:txBody>
        </p:sp>
        <p:sp>
          <p:nvSpPr>
            <p:cNvPr id="98313" name="Line 9"/>
            <p:cNvSpPr>
              <a:spLocks noChangeShapeType="1"/>
            </p:cNvSpPr>
            <p:nvPr/>
          </p:nvSpPr>
          <p:spPr bwMode="auto">
            <a:xfrm>
              <a:off x="1927" y="2183"/>
              <a:ext cx="0" cy="576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765675" y="2524125"/>
            <a:ext cx="2081213" cy="1217613"/>
            <a:chOff x="3078" y="765"/>
            <a:chExt cx="1369" cy="825"/>
          </a:xfrm>
        </p:grpSpPr>
        <p:sp>
          <p:nvSpPr>
            <p:cNvPr id="98315" name="Rectangle 11"/>
            <p:cNvSpPr>
              <a:spLocks noChangeArrowheads="1"/>
            </p:cNvSpPr>
            <p:nvPr/>
          </p:nvSpPr>
          <p:spPr bwMode="auto">
            <a:xfrm>
              <a:off x="3100" y="765"/>
              <a:ext cx="1347" cy="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l" eaLnBrk="0" hangingPunct="0">
                <a:defRPr/>
              </a:pPr>
              <a:r>
                <a:rPr lang="en-U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Ángulos</a:t>
              </a:r>
            </a:p>
          </p:txBody>
        </p:sp>
        <p:sp>
          <p:nvSpPr>
            <p:cNvPr id="98316" name="Line 12"/>
            <p:cNvSpPr>
              <a:spLocks noChangeShapeType="1"/>
            </p:cNvSpPr>
            <p:nvPr/>
          </p:nvSpPr>
          <p:spPr bwMode="auto">
            <a:xfrm rot="1800000">
              <a:off x="3078" y="1187"/>
              <a:ext cx="0" cy="403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  <p:sp>
        <p:nvSpPr>
          <p:cNvPr id="98317" name="Text Box 13"/>
          <p:cNvSpPr txBox="1">
            <a:spLocks noChangeArrowheads="1"/>
          </p:cNvSpPr>
          <p:nvPr/>
        </p:nvSpPr>
        <p:spPr bwMode="auto">
          <a:xfrm>
            <a:off x="1116013" y="6308725"/>
            <a:ext cx="6985000" cy="488950"/>
          </a:xfrm>
          <a:prstGeom prst="rect">
            <a:avLst/>
          </a:prstGeom>
          <a:gradFill rotWithShape="1">
            <a:gsLst>
              <a:gs pos="0">
                <a:srgbClr val="5F5F5F"/>
              </a:gs>
              <a:gs pos="50000">
                <a:schemeClr val="tx1"/>
              </a:gs>
              <a:gs pos="100000">
                <a:srgbClr val="5F5F5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s-ES" sz="26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Viga: W 36x150   </a:t>
            </a:r>
            <a:r>
              <a:rPr lang="es-ES" sz="26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—</a:t>
            </a:r>
            <a:r>
              <a:rPr lang="es-ES" sz="26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Columna: W 14x398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Conexiones Postensadas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r>
              <a:rPr lang="en-US" sz="2800" smtClean="0">
                <a:latin typeface="Arial" charset="0"/>
              </a:rPr>
              <a:t/>
            </a:r>
            <a:br>
              <a:rPr lang="en-US" sz="28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Postensadas (CPT):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Ensayos Experimentales</a:t>
            </a:r>
            <a:r>
              <a:rPr lang="en-US" sz="2800" smtClean="0">
                <a:solidFill>
                  <a:schemeClr val="tx1"/>
                </a:solidFill>
                <a:latin typeface="Arial" charset="0"/>
              </a:rPr>
              <a:t> 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Garlock 2002)</a:t>
            </a:r>
          </a:p>
        </p:txBody>
      </p:sp>
      <p:pic>
        <p:nvPicPr>
          <p:cNvPr id="202756" name="Picture 4" descr="3ISD-full"/>
          <p:cNvPicPr>
            <a:picLocks noChangeAspect="1" noChangeArrowheads="1"/>
          </p:cNvPicPr>
          <p:nvPr>
            <p:ph idx="1"/>
          </p:nvPr>
        </p:nvPicPr>
        <p:blipFill>
          <a:blip r:embed="rId3"/>
          <a:srcRect t="15961" b="14731"/>
          <a:stretch>
            <a:fillRect/>
          </a:stretch>
        </p:blipFill>
        <p:spPr>
          <a:xfrm>
            <a:off x="684213" y="1844675"/>
            <a:ext cx="3889375" cy="4797425"/>
          </a:xfrm>
          <a:noFill/>
          <a:ln w="28575">
            <a:solidFill>
              <a:srgbClr val="FF0000"/>
            </a:solidFill>
          </a:ln>
        </p:spPr>
      </p:pic>
      <p:sp>
        <p:nvSpPr>
          <p:cNvPr id="202758" name="Text Box 6"/>
          <p:cNvSpPr txBox="1">
            <a:spLocks noChangeArrowheads="1"/>
          </p:cNvSpPr>
          <p:nvPr/>
        </p:nvSpPr>
        <p:spPr bwMode="auto">
          <a:xfrm>
            <a:off x="5292725" y="2881313"/>
            <a:ext cx="3248025" cy="39687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225425" indent="-225425" eaLnBrk="0" hangingPunct="0">
              <a:spcAft>
                <a:spcPct val="50000"/>
              </a:spcAft>
              <a:buClr>
                <a:srgbClr val="FF0000"/>
              </a:buClr>
              <a:buSzPct val="150000"/>
            </a:pPr>
            <a:r>
              <a:rPr lang="en-US" sz="2600" u="sng">
                <a:solidFill>
                  <a:srgbClr val="FFFF00"/>
                </a:solidFill>
              </a:rPr>
              <a:t>Parámetros</a:t>
            </a:r>
            <a:endParaRPr lang="en-US" sz="2600"/>
          </a:p>
        </p:txBody>
      </p:sp>
      <p:sp>
        <p:nvSpPr>
          <p:cNvPr id="202759" name="Rectangle 7"/>
          <p:cNvSpPr>
            <a:spLocks noChangeArrowheads="1"/>
          </p:cNvSpPr>
          <p:nvPr/>
        </p:nvSpPr>
        <p:spPr bwMode="auto">
          <a:xfrm>
            <a:off x="4859338" y="4954588"/>
            <a:ext cx="403383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l" eaLnBrk="0" hangingPunct="0"/>
            <a:r>
              <a:rPr lang="en-US" sz="2400"/>
              <a:t>L</a:t>
            </a:r>
            <a:r>
              <a:rPr lang="en-US" sz="2400" baseline="-25000"/>
              <a:t>rp</a:t>
            </a:r>
            <a:r>
              <a:rPr lang="en-US" sz="2400"/>
              <a:t>= longitud de la placa de</a:t>
            </a:r>
          </a:p>
          <a:p>
            <a:pPr algn="l" eaLnBrk="0" hangingPunct="0"/>
            <a:r>
              <a:rPr lang="en-US" sz="2400"/>
              <a:t>       refuerzo</a:t>
            </a:r>
          </a:p>
        </p:txBody>
      </p:sp>
      <p:sp>
        <p:nvSpPr>
          <p:cNvPr id="202760" name="Rectangle 8"/>
          <p:cNvSpPr>
            <a:spLocks noChangeArrowheads="1"/>
          </p:cNvSpPr>
          <p:nvPr/>
        </p:nvSpPr>
        <p:spPr bwMode="auto">
          <a:xfrm>
            <a:off x="4832350" y="4090988"/>
            <a:ext cx="4322763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n-US" sz="2400"/>
              <a:t>T</a:t>
            </a:r>
            <a:r>
              <a:rPr lang="en-US" sz="2400" baseline="-25000"/>
              <a:t>o</a:t>
            </a:r>
            <a:r>
              <a:rPr lang="en-US" sz="2400"/>
              <a:t> = fuerza total de postensado </a:t>
            </a:r>
          </a:p>
          <a:p>
            <a:pPr algn="l" eaLnBrk="0" hangingPunct="0"/>
            <a:r>
              <a:rPr lang="en-US" sz="2400"/>
              <a:t>        inicial</a:t>
            </a:r>
          </a:p>
        </p:txBody>
      </p:sp>
      <p:sp>
        <p:nvSpPr>
          <p:cNvPr id="202761" name="Rectangle 9"/>
          <p:cNvSpPr>
            <a:spLocks noChangeArrowheads="1"/>
          </p:cNvSpPr>
          <p:nvPr/>
        </p:nvSpPr>
        <p:spPr bwMode="auto">
          <a:xfrm>
            <a:off x="4799013" y="3508375"/>
            <a:ext cx="3228975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2400"/>
              <a:t>N</a:t>
            </a:r>
            <a:r>
              <a:rPr lang="en-US" sz="2400" baseline="-25000"/>
              <a:t>s</a:t>
            </a:r>
            <a:r>
              <a:rPr lang="en-US" sz="2400"/>
              <a:t> = número de torones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58" grpId="0"/>
      <p:bldP spid="202759" grpId="0"/>
      <p:bldP spid="202760" grpId="0"/>
      <p:bldP spid="20276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9" name="prueba1.mpg"/>
          <p:cNvPicPr>
            <a:picLocks noRot="1" noChangeAspect="1" noChangeArrowheads="1"/>
          </p:cNvPicPr>
          <p:nvPr>
            <p:ph sz="half" idx="1"/>
            <a:videoFile r:link="rId1"/>
          </p:nvPr>
        </p:nvPicPr>
        <p:blipFill>
          <a:blip r:embed="rId5"/>
          <a:srcRect/>
          <a:stretch>
            <a:fillRect/>
          </a:stretch>
        </p:blipFill>
        <p:spPr>
          <a:xfrm>
            <a:off x="1404938" y="1978025"/>
            <a:ext cx="6499225" cy="4432300"/>
          </a:xfrm>
        </p:spPr>
      </p:pic>
      <p:sp>
        <p:nvSpPr>
          <p:cNvPr id="203780" name="Rectangle 4"/>
          <p:cNvSpPr>
            <a:spLocks noRot="1" noChangeArrowheads="1"/>
          </p:cNvSpPr>
          <p:nvPr/>
        </p:nvSpPr>
        <p:spPr bwMode="auto">
          <a:xfrm>
            <a:off x="0" y="0"/>
            <a:ext cx="9144000" cy="162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b="1">
                <a:solidFill>
                  <a:srgbClr val="F6FC0E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Investigación Previa</a:t>
            </a:r>
            <a:r>
              <a:rPr lang="en-US" sz="28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28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Conexiones Postensadas (CPT):</a:t>
            </a:r>
            <a:b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Ensayos Experimentales</a:t>
            </a: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(U. Lehigh; Garlock 2002)</a:t>
            </a:r>
          </a:p>
        </p:txBody>
      </p:sp>
      <p:pic>
        <p:nvPicPr>
          <p:cNvPr id="203784" name="prueba1.mpg"/>
          <p:cNvPicPr>
            <a:picLocks noRot="1" noChangeAspect="1" noChangeArrowheads="1"/>
          </p:cNvPicPr>
          <p:nvPr>
            <a:videoFile r:link="rId2"/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431925" y="1962150"/>
            <a:ext cx="6499225" cy="4432300"/>
          </a:xfrm>
          <a:prstGeom prst="rect">
            <a:avLst/>
          </a:prstGeom>
          <a:noFill/>
          <a:ln w="76200">
            <a:solidFill>
              <a:srgbClr val="969696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7874" fill="hold"/>
                                        <p:tgtEl>
                                          <p:spTgt spid="2037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remove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03779"/>
                </p:tgtEl>
              </p:cMediaNode>
            </p:video>
            <p:video>
              <p:cMediaNode vol="100000">
                <p:cTn id="8" fill="remove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03784"/>
                </p:tgtEl>
              </p:cMediaNode>
            </p:vide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 descr="PT3a"/>
          <p:cNvPicPr>
            <a:picLocks noChangeAspect="1" noChangeArrowheads="1"/>
          </p:cNvPicPr>
          <p:nvPr>
            <p:ph type="chart" sz="half" idx="1"/>
          </p:nvPr>
        </p:nvPicPr>
        <p:blipFill>
          <a:blip r:embed="rId2"/>
          <a:srcRect t="15919" b="14151"/>
          <a:stretch>
            <a:fillRect/>
          </a:stretch>
        </p:blipFill>
        <p:spPr>
          <a:xfrm>
            <a:off x="2325688" y="1898650"/>
            <a:ext cx="4295775" cy="4614863"/>
          </a:xfrm>
          <a:noFill/>
          <a:ln w="38100">
            <a:solidFill>
              <a:srgbClr val="FF3300"/>
            </a:solidFill>
          </a:ln>
        </p:spPr>
      </p:pic>
      <p:sp>
        <p:nvSpPr>
          <p:cNvPr id="335875" name="Rectangle 3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700213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 </a:t>
            </a:r>
            <a:br>
              <a:rPr lang="es-ES" sz="40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Postensadas (CPT): 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Ensayos Experimentales </a:t>
            </a: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U. Lehigh; Garlock 2002)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20" name="Rectangle 56"/>
          <p:cNvSpPr>
            <a:spLocks noChangeArrowheads="1"/>
          </p:cNvSpPr>
          <p:nvPr/>
        </p:nvSpPr>
        <p:spPr bwMode="auto">
          <a:xfrm>
            <a:off x="860425" y="2060575"/>
            <a:ext cx="7772400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rgbClr val="FF9933"/>
              </a:buClr>
              <a:buFont typeface="Wingdings" pitchFamily="2" charset="2"/>
              <a:buChar char="§"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Capacidad de auto-centrarse (no deriva de entrepiso permanente)</a:t>
            </a:r>
          </a:p>
        </p:txBody>
      </p:sp>
      <p:sp>
        <p:nvSpPr>
          <p:cNvPr id="88121" name="Rectangle 5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700213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 </a:t>
            </a:r>
            <a:br>
              <a:rPr lang="es-ES" sz="4000" smtClean="0">
                <a:solidFill>
                  <a:srgbClr val="FFFF27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Postensadas (CPT): Ventajas 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Lehigh, Garlock 2002)</a:t>
            </a:r>
          </a:p>
        </p:txBody>
      </p:sp>
      <p:grpSp>
        <p:nvGrpSpPr>
          <p:cNvPr id="44036" name="Group 84"/>
          <p:cNvGrpSpPr>
            <a:grpSpLocks/>
          </p:cNvGrpSpPr>
          <p:nvPr/>
        </p:nvGrpSpPr>
        <p:grpSpPr bwMode="auto">
          <a:xfrm>
            <a:off x="5421313" y="4083050"/>
            <a:ext cx="1643062" cy="1493838"/>
            <a:chOff x="3120" y="1440"/>
            <a:chExt cx="1601" cy="1748"/>
          </a:xfrm>
        </p:grpSpPr>
        <p:grpSp>
          <p:nvGrpSpPr>
            <p:cNvPr id="44064" name="Group 85"/>
            <p:cNvGrpSpPr>
              <a:grpSpLocks/>
            </p:cNvGrpSpPr>
            <p:nvPr/>
          </p:nvGrpSpPr>
          <p:grpSpPr bwMode="auto">
            <a:xfrm>
              <a:off x="3237" y="1440"/>
              <a:ext cx="1370" cy="1703"/>
              <a:chOff x="602" y="1518"/>
              <a:chExt cx="1485" cy="2059"/>
            </a:xfrm>
          </p:grpSpPr>
          <p:sp>
            <p:nvSpPr>
              <p:cNvPr id="44082" name="Line 86"/>
              <p:cNvSpPr>
                <a:spLocks noChangeShapeType="1"/>
              </p:cNvSpPr>
              <p:nvPr/>
            </p:nvSpPr>
            <p:spPr bwMode="auto">
              <a:xfrm flipV="1">
                <a:off x="849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3" name="Line 87"/>
              <p:cNvSpPr>
                <a:spLocks noChangeShapeType="1"/>
              </p:cNvSpPr>
              <p:nvPr/>
            </p:nvSpPr>
            <p:spPr bwMode="auto">
              <a:xfrm flipV="1">
                <a:off x="602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4" name="Line 88"/>
              <p:cNvSpPr>
                <a:spLocks noChangeShapeType="1"/>
              </p:cNvSpPr>
              <p:nvPr/>
            </p:nvSpPr>
            <p:spPr bwMode="auto">
              <a:xfrm flipV="1">
                <a:off x="1097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5" name="Line 89"/>
              <p:cNvSpPr>
                <a:spLocks noChangeShapeType="1"/>
              </p:cNvSpPr>
              <p:nvPr/>
            </p:nvSpPr>
            <p:spPr bwMode="auto">
              <a:xfrm flipV="1">
                <a:off x="1592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6" name="Line 90"/>
              <p:cNvSpPr>
                <a:spLocks noChangeShapeType="1"/>
              </p:cNvSpPr>
              <p:nvPr/>
            </p:nvSpPr>
            <p:spPr bwMode="auto">
              <a:xfrm flipV="1">
                <a:off x="1839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7" name="Line 91"/>
              <p:cNvSpPr>
                <a:spLocks noChangeShapeType="1"/>
              </p:cNvSpPr>
              <p:nvPr/>
            </p:nvSpPr>
            <p:spPr bwMode="auto">
              <a:xfrm flipV="1">
                <a:off x="2086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8" name="Line 92"/>
              <p:cNvSpPr>
                <a:spLocks noChangeShapeType="1"/>
              </p:cNvSpPr>
              <p:nvPr/>
            </p:nvSpPr>
            <p:spPr bwMode="auto">
              <a:xfrm flipV="1">
                <a:off x="1344" y="1518"/>
                <a:ext cx="1" cy="205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44065" name="Group 93"/>
            <p:cNvGrpSpPr>
              <a:grpSpLocks/>
            </p:cNvGrpSpPr>
            <p:nvPr/>
          </p:nvGrpSpPr>
          <p:grpSpPr bwMode="auto">
            <a:xfrm>
              <a:off x="3237" y="1440"/>
              <a:ext cx="1370" cy="1496"/>
              <a:chOff x="603" y="1518"/>
              <a:chExt cx="1483" cy="1810"/>
            </a:xfrm>
          </p:grpSpPr>
          <p:sp>
            <p:nvSpPr>
              <p:cNvPr id="44070" name="Line 94"/>
              <p:cNvSpPr>
                <a:spLocks noChangeShapeType="1"/>
              </p:cNvSpPr>
              <p:nvPr/>
            </p:nvSpPr>
            <p:spPr bwMode="auto">
              <a:xfrm>
                <a:off x="608" y="1855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1" name="Line 95"/>
              <p:cNvSpPr>
                <a:spLocks noChangeShapeType="1"/>
              </p:cNvSpPr>
              <p:nvPr/>
            </p:nvSpPr>
            <p:spPr bwMode="auto">
              <a:xfrm>
                <a:off x="607" y="1687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2" name="Line 96"/>
              <p:cNvSpPr>
                <a:spLocks noChangeShapeType="1"/>
              </p:cNvSpPr>
              <p:nvPr/>
            </p:nvSpPr>
            <p:spPr bwMode="auto">
              <a:xfrm>
                <a:off x="604" y="2339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3" name="Line 97"/>
              <p:cNvSpPr>
                <a:spLocks noChangeShapeType="1"/>
              </p:cNvSpPr>
              <p:nvPr/>
            </p:nvSpPr>
            <p:spPr bwMode="auto">
              <a:xfrm>
                <a:off x="604" y="2172"/>
                <a:ext cx="1476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4" name="Line 98"/>
              <p:cNvSpPr>
                <a:spLocks noChangeShapeType="1"/>
              </p:cNvSpPr>
              <p:nvPr/>
            </p:nvSpPr>
            <p:spPr bwMode="auto">
              <a:xfrm>
                <a:off x="610" y="2830"/>
                <a:ext cx="1476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5" name="Line 99"/>
              <p:cNvSpPr>
                <a:spLocks noChangeShapeType="1"/>
              </p:cNvSpPr>
              <p:nvPr/>
            </p:nvSpPr>
            <p:spPr bwMode="auto">
              <a:xfrm>
                <a:off x="609" y="2662"/>
                <a:ext cx="1476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6" name="Line 100"/>
              <p:cNvSpPr>
                <a:spLocks noChangeShapeType="1"/>
              </p:cNvSpPr>
              <p:nvPr/>
            </p:nvSpPr>
            <p:spPr bwMode="auto">
              <a:xfrm>
                <a:off x="606" y="3327"/>
                <a:ext cx="1476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7" name="Line 101"/>
              <p:cNvSpPr>
                <a:spLocks noChangeShapeType="1"/>
              </p:cNvSpPr>
              <p:nvPr/>
            </p:nvSpPr>
            <p:spPr bwMode="auto">
              <a:xfrm>
                <a:off x="605" y="3159"/>
                <a:ext cx="1476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8" name="Line 102"/>
              <p:cNvSpPr>
                <a:spLocks noChangeShapeType="1"/>
              </p:cNvSpPr>
              <p:nvPr/>
            </p:nvSpPr>
            <p:spPr bwMode="auto">
              <a:xfrm>
                <a:off x="603" y="1518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79" name="Line 103"/>
              <p:cNvSpPr>
                <a:spLocks noChangeShapeType="1"/>
              </p:cNvSpPr>
              <p:nvPr/>
            </p:nvSpPr>
            <p:spPr bwMode="auto">
              <a:xfrm>
                <a:off x="603" y="2013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0" name="Line 104"/>
              <p:cNvSpPr>
                <a:spLocks noChangeShapeType="1"/>
              </p:cNvSpPr>
              <p:nvPr/>
            </p:nvSpPr>
            <p:spPr bwMode="auto">
              <a:xfrm>
                <a:off x="603" y="2507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81" name="Line 105"/>
              <p:cNvSpPr>
                <a:spLocks noChangeShapeType="1"/>
              </p:cNvSpPr>
              <p:nvPr/>
            </p:nvSpPr>
            <p:spPr bwMode="auto">
              <a:xfrm>
                <a:off x="603" y="3002"/>
                <a:ext cx="1477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44066" name="Line 106"/>
            <p:cNvSpPr>
              <a:spLocks noChangeShapeType="1"/>
            </p:cNvSpPr>
            <p:nvPr/>
          </p:nvSpPr>
          <p:spPr bwMode="auto">
            <a:xfrm>
              <a:off x="3121" y="3137"/>
              <a:ext cx="1600" cy="0"/>
            </a:xfrm>
            <a:prstGeom prst="line">
              <a:avLst/>
            </a:prstGeom>
            <a:noFill/>
            <a:ln w="1588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44067" name="Picture 107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120" y="3139"/>
              <a:ext cx="1600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068" name="Rectangle 108"/>
            <p:cNvSpPr>
              <a:spLocks noChangeArrowheads="1"/>
            </p:cNvSpPr>
            <p:nvPr/>
          </p:nvSpPr>
          <p:spPr bwMode="auto">
            <a:xfrm>
              <a:off x="3121" y="3137"/>
              <a:ext cx="1600" cy="51"/>
            </a:xfrm>
            <a:prstGeom prst="rect">
              <a:avLst/>
            </a:prstGeom>
            <a:noFill/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4069" name="Line 109"/>
            <p:cNvSpPr>
              <a:spLocks noChangeShapeType="1"/>
            </p:cNvSpPr>
            <p:nvPr/>
          </p:nvSpPr>
          <p:spPr bwMode="auto">
            <a:xfrm>
              <a:off x="3121" y="3137"/>
              <a:ext cx="1600" cy="0"/>
            </a:xfrm>
            <a:prstGeom prst="line">
              <a:avLst/>
            </a:prstGeom>
            <a:noFill/>
            <a:ln w="1588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44037" name="Group 112"/>
          <p:cNvGrpSpPr>
            <a:grpSpLocks/>
          </p:cNvGrpSpPr>
          <p:nvPr/>
        </p:nvGrpSpPr>
        <p:grpSpPr bwMode="auto">
          <a:xfrm>
            <a:off x="2195513" y="3683000"/>
            <a:ext cx="2757487" cy="2266950"/>
            <a:chOff x="1383" y="2320"/>
            <a:chExt cx="1737" cy="1428"/>
          </a:xfrm>
        </p:grpSpPr>
        <p:grpSp>
          <p:nvGrpSpPr>
            <p:cNvPr id="44038" name="Group 60"/>
            <p:cNvGrpSpPr>
              <a:grpSpLocks/>
            </p:cNvGrpSpPr>
            <p:nvPr/>
          </p:nvGrpSpPr>
          <p:grpSpPr bwMode="auto">
            <a:xfrm>
              <a:off x="1670" y="2543"/>
              <a:ext cx="1118" cy="951"/>
              <a:chOff x="672" y="1374"/>
              <a:chExt cx="1730" cy="1766"/>
            </a:xfrm>
          </p:grpSpPr>
          <p:sp>
            <p:nvSpPr>
              <p:cNvPr id="44041" name="Line 61"/>
              <p:cNvSpPr>
                <a:spLocks noChangeShapeType="1"/>
              </p:cNvSpPr>
              <p:nvPr/>
            </p:nvSpPr>
            <p:spPr bwMode="auto">
              <a:xfrm flipV="1">
                <a:off x="1018" y="1374"/>
                <a:ext cx="212" cy="172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2" name="Line 62"/>
              <p:cNvSpPr>
                <a:spLocks noChangeShapeType="1"/>
              </p:cNvSpPr>
              <p:nvPr/>
            </p:nvSpPr>
            <p:spPr bwMode="auto">
              <a:xfrm flipV="1">
                <a:off x="790" y="1380"/>
                <a:ext cx="242" cy="1715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3" name="Line 63"/>
              <p:cNvSpPr>
                <a:spLocks noChangeShapeType="1"/>
              </p:cNvSpPr>
              <p:nvPr/>
            </p:nvSpPr>
            <p:spPr bwMode="auto">
              <a:xfrm flipV="1">
                <a:off x="1247" y="1380"/>
                <a:ext cx="199" cy="1715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4" name="Line 64"/>
              <p:cNvSpPr>
                <a:spLocks noChangeShapeType="1"/>
              </p:cNvSpPr>
              <p:nvPr/>
            </p:nvSpPr>
            <p:spPr bwMode="auto">
              <a:xfrm flipV="1">
                <a:off x="1703" y="1380"/>
                <a:ext cx="217" cy="1715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5" name="Line 65"/>
              <p:cNvSpPr>
                <a:spLocks noChangeShapeType="1"/>
              </p:cNvSpPr>
              <p:nvPr/>
            </p:nvSpPr>
            <p:spPr bwMode="auto">
              <a:xfrm flipV="1">
                <a:off x="1931" y="1398"/>
                <a:ext cx="229" cy="1697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6" name="Line 66"/>
              <p:cNvSpPr>
                <a:spLocks noChangeShapeType="1"/>
              </p:cNvSpPr>
              <p:nvPr/>
            </p:nvSpPr>
            <p:spPr bwMode="auto">
              <a:xfrm flipV="1">
                <a:off x="2159" y="1386"/>
                <a:ext cx="241" cy="170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7" name="Line 67"/>
              <p:cNvSpPr>
                <a:spLocks noChangeShapeType="1"/>
              </p:cNvSpPr>
              <p:nvPr/>
            </p:nvSpPr>
            <p:spPr bwMode="auto">
              <a:xfrm flipV="1">
                <a:off x="1475" y="1386"/>
                <a:ext cx="205" cy="1709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8" name="Line 68"/>
              <p:cNvSpPr>
                <a:spLocks noChangeShapeType="1"/>
              </p:cNvSpPr>
              <p:nvPr/>
            </p:nvSpPr>
            <p:spPr bwMode="auto">
              <a:xfrm>
                <a:off x="996" y="1680"/>
                <a:ext cx="1364" cy="0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49" name="Line 69"/>
              <p:cNvSpPr>
                <a:spLocks noChangeShapeType="1"/>
              </p:cNvSpPr>
              <p:nvPr/>
            </p:nvSpPr>
            <p:spPr bwMode="auto">
              <a:xfrm>
                <a:off x="1026" y="1536"/>
                <a:ext cx="1364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0" name="Line 70"/>
              <p:cNvSpPr>
                <a:spLocks noChangeShapeType="1"/>
              </p:cNvSpPr>
              <p:nvPr/>
            </p:nvSpPr>
            <p:spPr bwMode="auto">
              <a:xfrm>
                <a:off x="937" y="2071"/>
                <a:ext cx="1364" cy="0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1" name="Line 71"/>
              <p:cNvSpPr>
                <a:spLocks noChangeShapeType="1"/>
              </p:cNvSpPr>
              <p:nvPr/>
            </p:nvSpPr>
            <p:spPr bwMode="auto">
              <a:xfrm>
                <a:off x="961" y="1933"/>
                <a:ext cx="1363" cy="0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2" name="Line 72"/>
              <p:cNvSpPr>
                <a:spLocks noChangeShapeType="1"/>
              </p:cNvSpPr>
              <p:nvPr/>
            </p:nvSpPr>
            <p:spPr bwMode="auto">
              <a:xfrm>
                <a:off x="882" y="2476"/>
                <a:ext cx="1364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3" name="Line 73"/>
              <p:cNvSpPr>
                <a:spLocks noChangeShapeType="1"/>
              </p:cNvSpPr>
              <p:nvPr/>
            </p:nvSpPr>
            <p:spPr bwMode="auto">
              <a:xfrm>
                <a:off x="900" y="2338"/>
                <a:ext cx="1363" cy="0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4" name="Line 74"/>
              <p:cNvSpPr>
                <a:spLocks noChangeShapeType="1"/>
              </p:cNvSpPr>
              <p:nvPr/>
            </p:nvSpPr>
            <p:spPr bwMode="auto">
              <a:xfrm>
                <a:off x="819" y="2887"/>
                <a:ext cx="1363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5" name="Line 75"/>
              <p:cNvSpPr>
                <a:spLocks noChangeShapeType="1"/>
              </p:cNvSpPr>
              <p:nvPr/>
            </p:nvSpPr>
            <p:spPr bwMode="auto">
              <a:xfrm>
                <a:off x="848" y="2748"/>
                <a:ext cx="1363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6" name="Line 76"/>
              <p:cNvSpPr>
                <a:spLocks noChangeShapeType="1"/>
              </p:cNvSpPr>
              <p:nvPr/>
            </p:nvSpPr>
            <p:spPr bwMode="auto">
              <a:xfrm>
                <a:off x="1038" y="1392"/>
                <a:ext cx="1364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7" name="Line 77"/>
              <p:cNvSpPr>
                <a:spLocks noChangeShapeType="1"/>
              </p:cNvSpPr>
              <p:nvPr/>
            </p:nvSpPr>
            <p:spPr bwMode="auto">
              <a:xfrm>
                <a:off x="978" y="1801"/>
                <a:ext cx="1364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8" name="Line 78"/>
              <p:cNvSpPr>
                <a:spLocks noChangeShapeType="1"/>
              </p:cNvSpPr>
              <p:nvPr/>
            </p:nvSpPr>
            <p:spPr bwMode="auto">
              <a:xfrm>
                <a:off x="912" y="2215"/>
                <a:ext cx="1364" cy="1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59" name="Line 79"/>
              <p:cNvSpPr>
                <a:spLocks noChangeShapeType="1"/>
              </p:cNvSpPr>
              <p:nvPr/>
            </p:nvSpPr>
            <p:spPr bwMode="auto">
              <a:xfrm>
                <a:off x="858" y="2619"/>
                <a:ext cx="1364" cy="0"/>
              </a:xfrm>
              <a:prstGeom prst="line">
                <a:avLst/>
              </a:prstGeom>
              <a:noFill/>
              <a:ln w="1588">
                <a:solidFill>
                  <a:srgbClr val="99FF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44060" name="Line 80"/>
              <p:cNvSpPr>
                <a:spLocks noChangeShapeType="1"/>
              </p:cNvSpPr>
              <p:nvPr/>
            </p:nvSpPr>
            <p:spPr bwMode="auto">
              <a:xfrm>
                <a:off x="673" y="3089"/>
                <a:ext cx="1600" cy="0"/>
              </a:xfrm>
              <a:prstGeom prst="line">
                <a:avLst/>
              </a:prstGeom>
              <a:noFill/>
              <a:ln w="1588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pic>
            <p:nvPicPr>
              <p:cNvPr id="44061" name="Picture 81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672" y="3091"/>
                <a:ext cx="1600" cy="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062" name="Rectangle 82"/>
              <p:cNvSpPr>
                <a:spLocks noChangeArrowheads="1"/>
              </p:cNvSpPr>
              <p:nvPr/>
            </p:nvSpPr>
            <p:spPr bwMode="auto">
              <a:xfrm>
                <a:off x="673" y="3089"/>
                <a:ext cx="1600" cy="51"/>
              </a:xfrm>
              <a:prstGeom prst="rect">
                <a:avLst/>
              </a:prstGeom>
              <a:noFill/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44063" name="Line 83"/>
              <p:cNvSpPr>
                <a:spLocks noChangeShapeType="1"/>
              </p:cNvSpPr>
              <p:nvPr/>
            </p:nvSpPr>
            <p:spPr bwMode="auto">
              <a:xfrm>
                <a:off x="673" y="3089"/>
                <a:ext cx="1600" cy="0"/>
              </a:xfrm>
              <a:prstGeom prst="line">
                <a:avLst/>
              </a:prstGeom>
              <a:noFill/>
              <a:ln w="1588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44039" name="Oval 110"/>
            <p:cNvSpPr>
              <a:spLocks noChangeArrowheads="1"/>
            </p:cNvSpPr>
            <p:nvPr/>
          </p:nvSpPr>
          <p:spPr bwMode="auto">
            <a:xfrm>
              <a:off x="1383" y="2320"/>
              <a:ext cx="1737" cy="1428"/>
            </a:xfrm>
            <a:prstGeom prst="ellips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040" name="Line 111"/>
            <p:cNvSpPr>
              <a:spLocks noChangeShapeType="1"/>
            </p:cNvSpPr>
            <p:nvPr/>
          </p:nvSpPr>
          <p:spPr bwMode="auto">
            <a:xfrm flipH="1">
              <a:off x="1651" y="2533"/>
              <a:ext cx="1225" cy="1015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62877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Postensadas (CPT): Conclusiones</a:t>
            </a:r>
            <a:r>
              <a:rPr lang="en-US" sz="2800" smtClean="0">
                <a:solidFill>
                  <a:schemeClr val="accent1"/>
                </a:solidFill>
              </a:rPr>
              <a:t/>
            </a:r>
            <a:br>
              <a:rPr lang="en-US" sz="2800" smtClean="0">
                <a:solidFill>
                  <a:schemeClr val="accent1"/>
                </a:solidFill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Garlock 2002)</a:t>
            </a: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8164513" cy="4114800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s-ES" sz="2600" smtClean="0">
                <a:latin typeface="Arial" charset="0"/>
              </a:rPr>
              <a:t>Adecuada resistencia, rigidez, ductilidad, y capacidad de auto-centrarse</a:t>
            </a:r>
          </a:p>
          <a:p>
            <a:pPr>
              <a:lnSpc>
                <a:spcPct val="90000"/>
              </a:lnSpc>
              <a:defRPr/>
            </a:pPr>
            <a:endParaRPr lang="es-ES" sz="26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600" smtClean="0">
                <a:latin typeface="Arial" charset="0"/>
              </a:rPr>
              <a:t>Deformación inelástica concentrada en los ángulos. Fácilmente reemplazables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z="26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600" smtClean="0">
                <a:latin typeface="Arial" charset="0"/>
              </a:rPr>
              <a:t>Viga/columna y zona de panel permanecen en el rango elástico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z="26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600" smtClean="0">
                <a:latin typeface="Arial" charset="0"/>
              </a:rPr>
              <a:t>No soldadura de campo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700213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r>
              <a:rPr lang="es-ES" sz="2400" smtClean="0">
                <a:solidFill>
                  <a:srgbClr val="F6FC0E"/>
                </a:solidFill>
                <a:latin typeface="Arial" charset="0"/>
              </a:rPr>
              <a:t/>
            </a:r>
            <a:br>
              <a:rPr lang="es-ES" sz="24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</a:t>
            </a:r>
            <a:r>
              <a:rPr lang="en-US" sz="2400" b="0" smtClean="0">
                <a:solidFill>
                  <a:schemeClr val="accent1"/>
                </a:solidFill>
                <a:latin typeface="Arial" charset="0"/>
              </a:rPr>
              <a:t/>
            </a:r>
            <a:br>
              <a:rPr lang="en-US" sz="2400" b="0" smtClean="0">
                <a:solidFill>
                  <a:schemeClr val="accent1"/>
                </a:solidFill>
                <a:latin typeface="Arial" charset="0"/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Petty 1999)</a:t>
            </a:r>
          </a:p>
        </p:txBody>
      </p:sp>
      <p:sp>
        <p:nvSpPr>
          <p:cNvPr id="1028" name="Rectangle 5"/>
          <p:cNvSpPr>
            <a:spLocks noChangeArrowheads="1"/>
          </p:cNvSpPr>
          <p:nvPr/>
        </p:nvSpPr>
        <p:spPr bwMode="auto">
          <a:xfrm>
            <a:off x="0" y="-3476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s-ES_tradnl"/>
          </a:p>
        </p:txBody>
      </p:sp>
      <p:graphicFrame>
        <p:nvGraphicFramePr>
          <p:cNvPr id="1026" name="Object 7"/>
          <p:cNvGraphicFramePr>
            <a:graphicFrameLocks noChangeAspect="1"/>
          </p:cNvGraphicFramePr>
          <p:nvPr/>
        </p:nvGraphicFramePr>
        <p:xfrm>
          <a:off x="827088" y="2276475"/>
          <a:ext cx="7553325" cy="3762375"/>
        </p:xfrm>
        <a:graphic>
          <a:graphicData uri="http://schemas.openxmlformats.org/presentationml/2006/ole">
            <p:oleObj spid="_x0000_s1026" name="CorelPhotoPaint.Image.11" r:id="rId4" imgW="7555556" imgH="3758730" progId="CorelPhotoPaint.Image.11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700213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r>
              <a:rPr lang="es-ES" sz="2400" smtClean="0">
                <a:solidFill>
                  <a:srgbClr val="F6FC0E"/>
                </a:solidFill>
                <a:latin typeface="Arial" charset="0"/>
              </a:rPr>
              <a:t/>
            </a:r>
            <a:br>
              <a:rPr lang="es-ES" sz="24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</a:t>
            </a:r>
            <a:r>
              <a:rPr lang="en-US" sz="2400" b="0" smtClean="0">
                <a:solidFill>
                  <a:schemeClr val="accent1"/>
                </a:solidFill>
                <a:latin typeface="Arial" charset="0"/>
              </a:rPr>
              <a:t/>
            </a:r>
            <a:br>
              <a:rPr lang="en-US" sz="2400" b="0" smtClean="0">
                <a:solidFill>
                  <a:schemeClr val="accent1"/>
                </a:solidFill>
                <a:latin typeface="Arial" charset="0"/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Petty 1999)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250825" y="2266950"/>
            <a:ext cx="8628063" cy="4114800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   </a:t>
            </a:r>
            <a:r>
              <a:rPr lang="es-ES" smtClean="0">
                <a:latin typeface="Arial" charset="0"/>
              </a:rPr>
              <a:t>Ensayos a nivel de componentes para estudiar las superficies acero-latón :</a:t>
            </a:r>
          </a:p>
          <a:p>
            <a:pPr>
              <a:buFont typeface="Wingdings" pitchFamily="2" charset="2"/>
              <a:buNone/>
              <a:defRPr/>
            </a:pPr>
            <a:endParaRPr lang="es-ES" smtClean="0">
              <a:latin typeface="Arial" charset="0"/>
            </a:endParaRPr>
          </a:p>
          <a:p>
            <a:pPr lvl="2">
              <a:buClr>
                <a:srgbClr val="FF9933"/>
              </a:buClr>
              <a:buSzTx/>
              <a:buFont typeface="Wingdings" pitchFamily="2" charset="2"/>
              <a:buChar char="§"/>
              <a:defRPr/>
            </a:pPr>
            <a:r>
              <a:rPr lang="es-ES" sz="2800" smtClean="0">
                <a:latin typeface="Arial" charset="0"/>
              </a:rPr>
              <a:t>Ensayos de Placas Dobles a Fricción</a:t>
            </a:r>
          </a:p>
          <a:p>
            <a:pPr lvl="2">
              <a:buClr>
                <a:srgbClr val="FF9933"/>
              </a:buClr>
              <a:buSzTx/>
              <a:buFont typeface="Wingdings" pitchFamily="2" charset="2"/>
              <a:buChar char="§"/>
              <a:defRPr/>
            </a:pPr>
            <a:endParaRPr lang="es-ES" sz="2800" smtClean="0">
              <a:latin typeface="Arial" charset="0"/>
            </a:endParaRPr>
          </a:p>
          <a:p>
            <a:pPr lvl="2">
              <a:buClr>
                <a:srgbClr val="FF9933"/>
              </a:buClr>
              <a:buSzTx/>
              <a:buFont typeface="Wingdings" pitchFamily="2" charset="2"/>
              <a:buChar char="§"/>
              <a:defRPr/>
            </a:pPr>
            <a:r>
              <a:rPr lang="es-ES" sz="2800" smtClean="0">
                <a:latin typeface="Arial" charset="0"/>
              </a:rPr>
              <a:t>Ensayos de Ángulos Dobles a Fricción</a:t>
            </a:r>
          </a:p>
          <a:p>
            <a:pPr>
              <a:buClr>
                <a:schemeClr val="tx1"/>
              </a:buClr>
              <a:buFont typeface="Wingdings" pitchFamily="2" charset="2"/>
              <a:buNone/>
              <a:defRPr/>
            </a:pPr>
            <a:r>
              <a:rPr lang="es-ES" smtClean="0">
                <a:latin typeface="Arial" charset="0"/>
              </a:rPr>
              <a:t>	</a:t>
            </a:r>
          </a:p>
        </p:txBody>
      </p:sp>
      <p:sp>
        <p:nvSpPr>
          <p:cNvPr id="104452" name="Rectangle 4"/>
          <p:cNvSpPr>
            <a:spLocks noChangeArrowheads="1"/>
          </p:cNvSpPr>
          <p:nvPr/>
        </p:nvSpPr>
        <p:spPr bwMode="auto">
          <a:xfrm>
            <a:off x="671513" y="1989138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628775"/>
          </a:xfrm>
        </p:spPr>
        <p:txBody>
          <a:bodyPr/>
          <a:lstStyle/>
          <a:p>
            <a:pPr>
              <a:defRPr/>
            </a:pPr>
            <a:r>
              <a:rPr lang="en-US" sz="3600" smtClean="0">
                <a:solidFill>
                  <a:srgbClr val="FFFF00"/>
                </a:solidFill>
                <a:latin typeface="Arial" charset="0"/>
              </a:rPr>
              <a:t>Investigación Previa </a:t>
            </a:r>
            <a:br>
              <a:rPr lang="en-US" sz="3600" smtClean="0">
                <a:solidFill>
                  <a:srgbClr val="FFFF00"/>
                </a:solidFill>
                <a:latin typeface="Arial" charset="0"/>
              </a:rPr>
            </a:br>
            <a:r>
              <a:rPr lang="en-US" sz="3600" smtClean="0">
                <a:latin typeface="Arial" charset="0"/>
              </a:rPr>
              <a:t> </a:t>
            </a: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Conexiones PT con Elementos de Fricción (CPEF) </a:t>
            </a:r>
            <a:r>
              <a:rPr lang="en-US" sz="2800" smtClean="0">
                <a:solidFill>
                  <a:srgbClr val="FF9933"/>
                </a:solidFill>
              </a:rPr>
              <a:t/>
            </a:r>
            <a:br>
              <a:rPr lang="en-US" sz="2800" smtClean="0">
                <a:solidFill>
                  <a:srgbClr val="FF9933"/>
                </a:solidFill>
              </a:rPr>
            </a:b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Petty 1999)</a:t>
            </a:r>
            <a:endParaRPr lang="en-US" sz="3600" smtClean="0">
              <a:latin typeface="Arial" charset="0"/>
            </a:endParaRPr>
          </a:p>
        </p:txBody>
      </p:sp>
      <p:sp>
        <p:nvSpPr>
          <p:cNvPr id="416771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5219700" y="2492375"/>
            <a:ext cx="3659188" cy="3827463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endParaRPr lang="en-US" smtClean="0">
              <a:latin typeface="Arial" charset="0"/>
            </a:endParaRPr>
          </a:p>
          <a:p>
            <a:pPr>
              <a:buSzPct val="140000"/>
              <a:buFont typeface="Wingdings" pitchFamily="2" charset="2"/>
              <a:buChar char="§"/>
              <a:defRPr/>
            </a:pPr>
            <a:r>
              <a:rPr lang="es-ES" sz="2400" smtClean="0">
                <a:latin typeface="Arial" charset="0"/>
              </a:rPr>
              <a:t>Para estudiar las superficies latón-acero (similar a elementos de fricción en las alas de las vigas) </a:t>
            </a:r>
          </a:p>
        </p:txBody>
      </p:sp>
      <p:pic>
        <p:nvPicPr>
          <p:cNvPr id="47108" name="Picture 4" descr="PLATE"/>
          <p:cNvPicPr>
            <a:picLocks noChangeAspect="1" noChangeArrowheads="1"/>
          </p:cNvPicPr>
          <p:nvPr>
            <p:ph type="body"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390525" y="2420938"/>
            <a:ext cx="4757738" cy="4017962"/>
          </a:xfrm>
          <a:noFill/>
        </p:spPr>
      </p:pic>
      <p:sp>
        <p:nvSpPr>
          <p:cNvPr id="416773" name="Rectangle 5"/>
          <p:cNvSpPr>
            <a:spLocks noChangeArrowheads="1"/>
          </p:cNvSpPr>
          <p:nvPr/>
        </p:nvSpPr>
        <p:spPr bwMode="auto">
          <a:xfrm>
            <a:off x="671513" y="123825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6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Ensayos de Placas Dobles a Fricción</a:t>
            </a:r>
          </a:p>
        </p:txBody>
      </p:sp>
      <p:sp>
        <p:nvSpPr>
          <p:cNvPr id="416774" name="Line 6"/>
          <p:cNvSpPr>
            <a:spLocks noChangeShapeType="1"/>
          </p:cNvSpPr>
          <p:nvPr/>
        </p:nvSpPr>
        <p:spPr bwMode="auto">
          <a:xfrm>
            <a:off x="1403350" y="2776538"/>
            <a:ext cx="0" cy="566737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6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6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67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67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771" grpId="0" build="p"/>
      <p:bldP spid="41677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5508625" y="2636838"/>
            <a:ext cx="3414713" cy="3575050"/>
          </a:xfrm>
        </p:spPr>
        <p:txBody>
          <a:bodyPr/>
          <a:lstStyle/>
          <a:p>
            <a:pPr lvl="1">
              <a:buFont typeface="Wingdings" pitchFamily="2" charset="2"/>
              <a:buNone/>
              <a:defRPr/>
            </a:pPr>
            <a:endParaRPr lang="en-US" smtClean="0">
              <a:solidFill>
                <a:schemeClr val="tx2"/>
              </a:solidFill>
              <a:latin typeface="Arial" charset="0"/>
            </a:endParaRPr>
          </a:p>
          <a:p>
            <a:pPr>
              <a:defRPr/>
            </a:pPr>
            <a:r>
              <a:rPr lang="es-ES" sz="2400" smtClean="0">
                <a:latin typeface="Arial" charset="0"/>
              </a:rPr>
              <a:t>Para estudiar el comportamiento de ángulos dobles</a:t>
            </a:r>
          </a:p>
        </p:txBody>
      </p:sp>
      <p:pic>
        <p:nvPicPr>
          <p:cNvPr id="48131" name="Picture 3" descr="ANGLE"/>
          <p:cNvPicPr>
            <a:picLocks noChangeAspect="1" noChangeArrowheads="1"/>
          </p:cNvPicPr>
          <p:nvPr>
            <p:ph type="body"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755650" y="2565400"/>
            <a:ext cx="4614863" cy="3763963"/>
          </a:xfrm>
          <a:noFill/>
        </p:spPr>
      </p:pic>
      <p:sp>
        <p:nvSpPr>
          <p:cNvPr id="417796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700213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Investigación Previa </a:t>
            </a:r>
            <a:br>
              <a:rPr lang="es-ES" sz="36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 </a:t>
            </a:r>
            <a:r>
              <a:rPr lang="es-ES" sz="2800" smtClean="0">
                <a:solidFill>
                  <a:srgbClr val="FF9933"/>
                </a:solidFill>
              </a:rPr>
              <a:t/>
            </a:r>
            <a:br>
              <a:rPr lang="es-ES" sz="2800" smtClean="0">
                <a:solidFill>
                  <a:srgbClr val="FF9933"/>
                </a:solidFill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Lehigh; Petty 1999)</a:t>
            </a:r>
            <a:endParaRPr lang="es-ES" sz="3200" b="0" smtClean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417797" name="Rectangle 5"/>
          <p:cNvSpPr>
            <a:spLocks noChangeArrowheads="1"/>
          </p:cNvSpPr>
          <p:nvPr/>
        </p:nvSpPr>
        <p:spPr bwMode="auto">
          <a:xfrm>
            <a:off x="671513" y="1366838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6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Ensayos de Ángulos Dobles a Fricción</a:t>
            </a:r>
          </a:p>
        </p:txBody>
      </p:sp>
      <p:sp>
        <p:nvSpPr>
          <p:cNvPr id="417798" name="Line 6"/>
          <p:cNvSpPr>
            <a:spLocks noChangeShapeType="1"/>
          </p:cNvSpPr>
          <p:nvPr/>
        </p:nvSpPr>
        <p:spPr bwMode="auto">
          <a:xfrm>
            <a:off x="4038600" y="2689225"/>
            <a:ext cx="0" cy="566738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7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7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77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77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79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84467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(CPEF): Conclusiones 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Petty 1999)</a:t>
            </a:r>
          </a:p>
        </p:txBody>
      </p:sp>
      <p:sp>
        <p:nvSpPr>
          <p:cNvPr id="105475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641350" y="1938338"/>
            <a:ext cx="8107363" cy="4227512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1"/>
              </a:buClr>
              <a:defRPr/>
            </a:pPr>
            <a:endParaRPr lang="en-US" smtClean="0">
              <a:latin typeface="Arial" charset="0"/>
            </a:endParaRPr>
          </a:p>
          <a:p>
            <a:pPr>
              <a:lnSpc>
                <a:spcPct val="90000"/>
              </a:lnSpc>
              <a:buSzPct val="110000"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Coeficientes de fricción estático y cinético son muy similares</a:t>
            </a:r>
          </a:p>
          <a:p>
            <a:pPr>
              <a:lnSpc>
                <a:spcPct val="90000"/>
              </a:lnSpc>
              <a:buSzPct val="110000"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Usar un coeficiente de fricción de 0.45</a:t>
            </a:r>
          </a:p>
          <a:p>
            <a:pPr>
              <a:lnSpc>
                <a:spcPct val="90000"/>
              </a:lnSpc>
              <a:buSzPct val="110000"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Placas latón-acero producen una fuerza de fricción estable </a:t>
            </a:r>
          </a:p>
          <a:p>
            <a:pPr>
              <a:lnSpc>
                <a:spcPct val="90000"/>
              </a:lnSpc>
              <a:buSzPct val="110000"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F</a:t>
            </a:r>
            <a:r>
              <a:rPr lang="es-ES" baseline="-25000" smtClean="0">
                <a:latin typeface="Arial" charset="0"/>
              </a:rPr>
              <a:t>f</a:t>
            </a:r>
            <a:r>
              <a:rPr lang="es-ES" smtClean="0">
                <a:latin typeface="Arial" charset="0"/>
              </a:rPr>
              <a:t> = 2</a:t>
            </a:r>
            <a:r>
              <a:rPr lang="es-ES" smtClean="0">
                <a:latin typeface="Symbol" pitchFamily="18" charset="2"/>
              </a:rPr>
              <a:t>m</a:t>
            </a:r>
            <a:r>
              <a:rPr lang="es-ES" smtClean="0">
                <a:latin typeface="Arial" charset="0"/>
              </a:rPr>
              <a:t>N (Teoría de Coulomb)</a:t>
            </a:r>
          </a:p>
          <a:p>
            <a:pPr>
              <a:lnSpc>
                <a:spcPct val="90000"/>
              </a:lnSpc>
              <a:buSzPct val="110000"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Ángulos dobles a fricción pueden ser una forma viable de disipar energía en una CPT de acero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87313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4FA0C"/>
                </a:solidFill>
                <a:latin typeface="Arial" charset="0"/>
              </a:rPr>
              <a:t>Introducción</a:t>
            </a:r>
          </a:p>
        </p:txBody>
      </p:sp>
      <p:sp>
        <p:nvSpPr>
          <p:cNvPr id="427011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234950" y="1879600"/>
            <a:ext cx="4495800" cy="1924050"/>
          </a:xfrm>
        </p:spPr>
        <p:txBody>
          <a:bodyPr/>
          <a:lstStyle/>
          <a:p>
            <a:pPr>
              <a:buSzPct val="65000"/>
            </a:pPr>
            <a:r>
              <a:rPr lang="es-ES" sz="2400" smtClean="0">
                <a:effectLst/>
                <a:latin typeface="Arial" charset="0"/>
              </a:rPr>
              <a:t>Enero 17 de 1994; 4:30am</a:t>
            </a:r>
          </a:p>
          <a:p>
            <a:pPr>
              <a:buSzPct val="65000"/>
            </a:pPr>
            <a:r>
              <a:rPr lang="es-ES" sz="2400" smtClean="0">
                <a:effectLst/>
                <a:latin typeface="Arial" charset="0"/>
              </a:rPr>
              <a:t>Sismo de Northridge (Valle de San Fernando) </a:t>
            </a:r>
          </a:p>
          <a:p>
            <a:pPr>
              <a:buSzPct val="65000"/>
            </a:pPr>
            <a:r>
              <a:rPr lang="es-ES" sz="2400" smtClean="0">
                <a:effectLst/>
                <a:latin typeface="Arial" charset="0"/>
              </a:rPr>
              <a:t>32 km. NO del centro de LA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748213" y="1960563"/>
            <a:ext cx="4057650" cy="4208462"/>
            <a:chOff x="2991" y="1235"/>
            <a:chExt cx="2556" cy="2651"/>
          </a:xfrm>
        </p:grpSpPr>
        <p:pic>
          <p:nvPicPr>
            <p:cNvPr id="10246" name="Picture 5" descr="map1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991" y="1235"/>
              <a:ext cx="2556" cy="2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247" name="Oval 6"/>
            <p:cNvSpPr>
              <a:spLocks noChangeArrowheads="1"/>
            </p:cNvSpPr>
            <p:nvPr/>
          </p:nvSpPr>
          <p:spPr bwMode="auto">
            <a:xfrm>
              <a:off x="4025" y="2317"/>
              <a:ext cx="225" cy="210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427015" name="Rectangle 7"/>
          <p:cNvSpPr>
            <a:spLocks noChangeArrowheads="1"/>
          </p:cNvSpPr>
          <p:nvPr/>
        </p:nvSpPr>
        <p:spPr bwMode="auto">
          <a:xfrm>
            <a:off x="234950" y="3505200"/>
            <a:ext cx="4495800" cy="2562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 eaLnBrk="0" hangingPunct="0">
              <a:spcBef>
                <a:spcPct val="20000"/>
              </a:spcBef>
              <a:buClr>
                <a:schemeClr val="hlink"/>
              </a:buClr>
              <a:buSzPct val="135000"/>
              <a:buFont typeface="Wingdings" pitchFamily="2" charset="2"/>
              <a:buChar char="§"/>
            </a:pPr>
            <a:r>
              <a:rPr lang="es-ES" sz="2400"/>
              <a:t>M = 6.7 </a:t>
            </a:r>
          </a:p>
          <a:p>
            <a:pPr marL="342900" indent="-342900" algn="l" eaLnBrk="0" hangingPunct="0">
              <a:spcBef>
                <a:spcPct val="20000"/>
              </a:spcBef>
              <a:buClr>
                <a:schemeClr val="hlink"/>
              </a:buClr>
              <a:buSzPct val="135000"/>
              <a:buFont typeface="Wingdings" pitchFamily="2" charset="2"/>
              <a:buChar char="§"/>
            </a:pPr>
            <a:r>
              <a:rPr lang="es-ES" sz="2400"/>
              <a:t>US$ &gt; 20 billones en daño</a:t>
            </a:r>
            <a:r>
              <a:rPr lang="en-US" sz="2400"/>
              <a:t> (Bruneau et al. 1998)</a:t>
            </a:r>
          </a:p>
          <a:p>
            <a:pPr marL="342900" indent="-342900" algn="l" eaLnBrk="0" hangingPunct="0">
              <a:spcBef>
                <a:spcPct val="20000"/>
              </a:spcBef>
              <a:buClr>
                <a:schemeClr val="hlink"/>
              </a:buClr>
              <a:buSzPct val="135000"/>
              <a:buFont typeface="Wingdings" pitchFamily="2" charset="2"/>
              <a:buChar char="§"/>
            </a:pPr>
            <a:r>
              <a:rPr lang="es-ES" sz="2400"/>
              <a:t>Uno de los desastres más costosos en EE.UU.</a:t>
            </a:r>
          </a:p>
          <a:p>
            <a:pPr marL="342900" indent="-342900" algn="l" eaLnBrk="0" hangingPunct="0">
              <a:spcBef>
                <a:spcPct val="20000"/>
              </a:spcBef>
              <a:buClr>
                <a:schemeClr val="hlink"/>
              </a:buClr>
              <a:buSzPct val="135000"/>
              <a:buFont typeface="Wingdings" pitchFamily="2" charset="2"/>
              <a:buChar char="§"/>
            </a:pPr>
            <a:r>
              <a:rPr lang="es-ES" sz="2400"/>
              <a:t>61 muertes y 9000 heridos</a:t>
            </a:r>
            <a:endParaRPr lang="es-ES" sz="28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7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7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7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7011" grpId="0" autoUpdateAnimBg="0"/>
      <p:bldP spid="427015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7732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Investigación Previa</a:t>
            </a:r>
            <a:r>
              <a:rPr lang="es-ES" smtClean="0">
                <a:solidFill>
                  <a:srgbClr val="F6FC0E"/>
                </a:solidFill>
                <a:latin typeface="Arial" charset="0"/>
              </a:rPr>
              <a:t/>
            </a:r>
            <a:br>
              <a:rPr lang="es-ES" smtClean="0">
                <a:solidFill>
                  <a:srgbClr val="F6FC0E"/>
                </a:solidFill>
                <a:latin typeface="Arial" charset="0"/>
              </a:rPr>
            </a:br>
            <a:r>
              <a:rPr lang="es-ES" sz="2800" smtClean="0">
                <a:solidFill>
                  <a:srgbClr val="F6FC0E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 para Edificios Nuevos  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Rojas 2003)</a:t>
            </a:r>
          </a:p>
        </p:txBody>
      </p:sp>
      <p:sp>
        <p:nvSpPr>
          <p:cNvPr id="194761" name="Text Box 201"/>
          <p:cNvSpPr txBox="1">
            <a:spLocks noChangeArrowheads="1"/>
          </p:cNvSpPr>
          <p:nvPr/>
        </p:nvSpPr>
        <p:spPr bwMode="auto">
          <a:xfrm>
            <a:off x="-250825" y="2306638"/>
            <a:ext cx="9647238" cy="436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None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Análisis lateral estático (pushover)</a:t>
            </a:r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endParaRPr lang="es-E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endParaRPr lang="es-E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endParaRPr lang="es-E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endParaRPr lang="es-E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73488" lvl="4" indent="173038" algn="l">
              <a:buClr>
                <a:schemeClr val="hlink"/>
              </a:buClr>
              <a:buSzPct val="110000"/>
              <a:buFont typeface="Wingdings" pitchFamily="2" charset="2"/>
              <a:buChar char="§"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Análisis dinámicos con ocho   </a:t>
            </a:r>
          </a:p>
          <a:p>
            <a:pPr marL="3773488" lvl="4" indent="173038" algn="l">
              <a:buClr>
                <a:schemeClr val="hlink"/>
              </a:buClr>
              <a:buSzPct val="110000"/>
              <a:buFont typeface="Wingdings" pitchFamily="2" charset="2"/>
              <a:buNone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registros de aceleraciones a </a:t>
            </a:r>
          </a:p>
          <a:p>
            <a:pPr marL="3773488" lvl="4" indent="173038" algn="l">
              <a:buClr>
                <a:schemeClr val="hlink"/>
              </a:buClr>
              <a:buSzPct val="110000"/>
              <a:buFont typeface="Wingdings" pitchFamily="2" charset="2"/>
              <a:buNone/>
              <a:defRPr/>
            </a:pPr>
            <a:r>
              <a:rPr lang="es-E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nivel DBE y MCE</a:t>
            </a:r>
            <a:endParaRPr lang="es-ES" sz="2800"/>
          </a:p>
          <a:p>
            <a:pPr marL="623888" indent="-260350" algn="l">
              <a:buClr>
                <a:schemeClr val="hlink"/>
              </a:buClr>
              <a:buSzPct val="110000"/>
              <a:buFont typeface="Wingdings" pitchFamily="2" charset="2"/>
              <a:buNone/>
              <a:defRPr/>
            </a:pPr>
            <a:endParaRPr lang="es-ES" sz="2800"/>
          </a:p>
        </p:txBody>
      </p:sp>
      <p:grpSp>
        <p:nvGrpSpPr>
          <p:cNvPr id="2" name="Group 250"/>
          <p:cNvGrpSpPr>
            <a:grpSpLocks/>
          </p:cNvGrpSpPr>
          <p:nvPr/>
        </p:nvGrpSpPr>
        <p:grpSpPr bwMode="auto">
          <a:xfrm>
            <a:off x="323850" y="3933825"/>
            <a:ext cx="3038475" cy="2503488"/>
            <a:chOff x="204" y="2478"/>
            <a:chExt cx="1914" cy="1577"/>
          </a:xfrm>
        </p:grpSpPr>
        <p:sp>
          <p:nvSpPr>
            <p:cNvPr id="50205" name="Line 226"/>
            <p:cNvSpPr>
              <a:spLocks noChangeShapeType="1"/>
            </p:cNvSpPr>
            <p:nvPr/>
          </p:nvSpPr>
          <p:spPr bwMode="auto">
            <a:xfrm flipV="1">
              <a:off x="392" y="2484"/>
              <a:ext cx="15" cy="112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6" name="Line 227"/>
            <p:cNvSpPr>
              <a:spLocks noChangeShapeType="1"/>
            </p:cNvSpPr>
            <p:nvPr/>
          </p:nvSpPr>
          <p:spPr bwMode="auto">
            <a:xfrm flipV="1">
              <a:off x="1513" y="2478"/>
              <a:ext cx="13" cy="110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7" name="Line 228"/>
            <p:cNvSpPr>
              <a:spLocks noChangeShapeType="1"/>
            </p:cNvSpPr>
            <p:nvPr/>
          </p:nvSpPr>
          <p:spPr bwMode="auto">
            <a:xfrm flipV="1">
              <a:off x="1873" y="2491"/>
              <a:ext cx="15" cy="108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8" name="Line 229"/>
            <p:cNvSpPr>
              <a:spLocks noChangeShapeType="1"/>
            </p:cNvSpPr>
            <p:nvPr/>
          </p:nvSpPr>
          <p:spPr bwMode="auto">
            <a:xfrm flipV="1">
              <a:off x="1152" y="2479"/>
              <a:ext cx="13" cy="1107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9" name="Line 230"/>
            <p:cNvSpPr>
              <a:spLocks noChangeShapeType="1"/>
            </p:cNvSpPr>
            <p:nvPr/>
          </p:nvSpPr>
          <p:spPr bwMode="auto">
            <a:xfrm>
              <a:off x="407" y="2671"/>
              <a:ext cx="1466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0" name="Line 231"/>
            <p:cNvSpPr>
              <a:spLocks noChangeShapeType="1"/>
            </p:cNvSpPr>
            <p:nvPr/>
          </p:nvSpPr>
          <p:spPr bwMode="auto">
            <a:xfrm>
              <a:off x="407" y="2833"/>
              <a:ext cx="1464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1" name="Line 232"/>
            <p:cNvSpPr>
              <a:spLocks noChangeShapeType="1"/>
            </p:cNvSpPr>
            <p:nvPr/>
          </p:nvSpPr>
          <p:spPr bwMode="auto">
            <a:xfrm>
              <a:off x="407" y="3180"/>
              <a:ext cx="1466" cy="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2" name="Line 233"/>
            <p:cNvSpPr>
              <a:spLocks noChangeShapeType="1"/>
            </p:cNvSpPr>
            <p:nvPr/>
          </p:nvSpPr>
          <p:spPr bwMode="auto">
            <a:xfrm>
              <a:off x="407" y="3354"/>
              <a:ext cx="1463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3" name="Line 234"/>
            <p:cNvSpPr>
              <a:spLocks noChangeShapeType="1"/>
            </p:cNvSpPr>
            <p:nvPr/>
          </p:nvSpPr>
          <p:spPr bwMode="auto">
            <a:xfrm>
              <a:off x="414" y="2487"/>
              <a:ext cx="1466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4" name="Line 235"/>
            <p:cNvSpPr>
              <a:spLocks noChangeShapeType="1"/>
            </p:cNvSpPr>
            <p:nvPr/>
          </p:nvSpPr>
          <p:spPr bwMode="auto">
            <a:xfrm>
              <a:off x="407" y="3013"/>
              <a:ext cx="1466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15" name="Rectangle 236"/>
            <p:cNvSpPr>
              <a:spLocks noChangeArrowheads="1"/>
            </p:cNvSpPr>
            <p:nvPr/>
          </p:nvSpPr>
          <p:spPr bwMode="auto">
            <a:xfrm>
              <a:off x="284" y="3573"/>
              <a:ext cx="1719" cy="32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0216" name="Line 237"/>
            <p:cNvSpPr>
              <a:spLocks noChangeShapeType="1"/>
            </p:cNvSpPr>
            <p:nvPr/>
          </p:nvSpPr>
          <p:spPr bwMode="auto">
            <a:xfrm flipH="1" flipV="1">
              <a:off x="768" y="2478"/>
              <a:ext cx="4" cy="109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50217" name="Picture 238"/>
            <p:cNvPicPr>
              <a:picLocks noChangeAspect="1" noChangeArrowheads="1"/>
            </p:cNvPicPr>
            <p:nvPr/>
          </p:nvPicPr>
          <p:blipFill>
            <a:blip r:embed="rId3"/>
            <a:srcRect l="25060" t="31490" r="19522" b="46779"/>
            <a:stretch>
              <a:fillRect/>
            </a:stretch>
          </p:blipFill>
          <p:spPr bwMode="auto">
            <a:xfrm>
              <a:off x="204" y="3696"/>
              <a:ext cx="1914" cy="359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bg2"/>
              </a:solidFill>
              <a:miter lim="800000"/>
              <a:headEnd/>
              <a:tailEnd/>
            </a:ln>
          </p:spPr>
        </p:pic>
      </p:grpSp>
      <p:grpSp>
        <p:nvGrpSpPr>
          <p:cNvPr id="3" name="Group 249"/>
          <p:cNvGrpSpPr>
            <a:grpSpLocks/>
          </p:cNvGrpSpPr>
          <p:nvPr/>
        </p:nvGrpSpPr>
        <p:grpSpPr bwMode="auto">
          <a:xfrm>
            <a:off x="5940425" y="1844675"/>
            <a:ext cx="3132138" cy="2160588"/>
            <a:chOff x="3969" y="1328"/>
            <a:chExt cx="1814" cy="1136"/>
          </a:xfrm>
        </p:grpSpPr>
        <p:sp>
          <p:nvSpPr>
            <p:cNvPr id="50182" name="Line 204"/>
            <p:cNvSpPr>
              <a:spLocks noChangeShapeType="1"/>
            </p:cNvSpPr>
            <p:nvPr/>
          </p:nvSpPr>
          <p:spPr bwMode="auto">
            <a:xfrm flipV="1">
              <a:off x="4312" y="1609"/>
              <a:ext cx="0" cy="81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3" name="Line 205"/>
            <p:cNvSpPr>
              <a:spLocks noChangeShapeType="1"/>
            </p:cNvSpPr>
            <p:nvPr/>
          </p:nvSpPr>
          <p:spPr bwMode="auto">
            <a:xfrm flipV="1">
              <a:off x="5166" y="1605"/>
              <a:ext cx="10" cy="84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4" name="Line 206"/>
            <p:cNvSpPr>
              <a:spLocks noChangeShapeType="1"/>
            </p:cNvSpPr>
            <p:nvPr/>
          </p:nvSpPr>
          <p:spPr bwMode="auto">
            <a:xfrm flipV="1">
              <a:off x="5426" y="1615"/>
              <a:ext cx="29" cy="81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5" name="Line 207"/>
            <p:cNvSpPr>
              <a:spLocks noChangeShapeType="1"/>
            </p:cNvSpPr>
            <p:nvPr/>
          </p:nvSpPr>
          <p:spPr bwMode="auto">
            <a:xfrm flipV="1">
              <a:off x="4888" y="1606"/>
              <a:ext cx="9" cy="84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6" name="Line 208"/>
            <p:cNvSpPr>
              <a:spLocks noChangeShapeType="1"/>
            </p:cNvSpPr>
            <p:nvPr/>
          </p:nvSpPr>
          <p:spPr bwMode="auto">
            <a:xfrm>
              <a:off x="4312" y="1752"/>
              <a:ext cx="1131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7" name="Line 209"/>
            <p:cNvSpPr>
              <a:spLocks noChangeShapeType="1"/>
            </p:cNvSpPr>
            <p:nvPr/>
          </p:nvSpPr>
          <p:spPr bwMode="auto">
            <a:xfrm>
              <a:off x="4312" y="1876"/>
              <a:ext cx="1130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8" name="Line 210"/>
            <p:cNvSpPr>
              <a:spLocks noChangeShapeType="1"/>
            </p:cNvSpPr>
            <p:nvPr/>
          </p:nvSpPr>
          <p:spPr bwMode="auto">
            <a:xfrm>
              <a:off x="4312" y="2140"/>
              <a:ext cx="1131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89" name="Line 211"/>
            <p:cNvSpPr>
              <a:spLocks noChangeShapeType="1"/>
            </p:cNvSpPr>
            <p:nvPr/>
          </p:nvSpPr>
          <p:spPr bwMode="auto">
            <a:xfrm>
              <a:off x="4312" y="2273"/>
              <a:ext cx="1130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0" name="Line 212"/>
            <p:cNvSpPr>
              <a:spLocks noChangeShapeType="1"/>
            </p:cNvSpPr>
            <p:nvPr/>
          </p:nvSpPr>
          <p:spPr bwMode="auto">
            <a:xfrm>
              <a:off x="4318" y="1612"/>
              <a:ext cx="1131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1" name="Line 213"/>
            <p:cNvSpPr>
              <a:spLocks noChangeShapeType="1"/>
            </p:cNvSpPr>
            <p:nvPr/>
          </p:nvSpPr>
          <p:spPr bwMode="auto">
            <a:xfrm>
              <a:off x="4312" y="2013"/>
              <a:ext cx="1131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2" name="Line 214"/>
            <p:cNvSpPr>
              <a:spLocks noChangeShapeType="1"/>
            </p:cNvSpPr>
            <p:nvPr/>
          </p:nvSpPr>
          <p:spPr bwMode="auto">
            <a:xfrm>
              <a:off x="4217" y="2439"/>
              <a:ext cx="1326" cy="0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50193" name="Picture 215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4216" y="2440"/>
              <a:ext cx="1326" cy="24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</p:pic>
        <p:sp>
          <p:nvSpPr>
            <p:cNvPr id="50194" name="Line 217"/>
            <p:cNvSpPr>
              <a:spLocks noChangeShapeType="1"/>
            </p:cNvSpPr>
            <p:nvPr/>
          </p:nvSpPr>
          <p:spPr bwMode="auto">
            <a:xfrm>
              <a:off x="4217" y="2439"/>
              <a:ext cx="1326" cy="0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5" name="Line 218"/>
            <p:cNvSpPr>
              <a:spLocks noChangeShapeType="1"/>
            </p:cNvSpPr>
            <p:nvPr/>
          </p:nvSpPr>
          <p:spPr bwMode="auto">
            <a:xfrm flipH="1" flipV="1">
              <a:off x="4592" y="1605"/>
              <a:ext cx="1" cy="835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6" name="Line 220"/>
            <p:cNvSpPr>
              <a:spLocks noChangeShapeType="1"/>
            </p:cNvSpPr>
            <p:nvPr/>
          </p:nvSpPr>
          <p:spPr bwMode="auto">
            <a:xfrm>
              <a:off x="3978" y="1752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197" name="Rectangle 216"/>
            <p:cNvSpPr>
              <a:spLocks noChangeArrowheads="1"/>
            </p:cNvSpPr>
            <p:nvPr/>
          </p:nvSpPr>
          <p:spPr bwMode="auto">
            <a:xfrm>
              <a:off x="4217" y="2439"/>
              <a:ext cx="1326" cy="25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0198" name="Line 241"/>
            <p:cNvSpPr>
              <a:spLocks noChangeAspect="1" noChangeShapeType="1"/>
            </p:cNvSpPr>
            <p:nvPr/>
          </p:nvSpPr>
          <p:spPr bwMode="auto">
            <a:xfrm>
              <a:off x="5464" y="1611"/>
              <a:ext cx="31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4802" name="Text Box 242"/>
            <p:cNvSpPr txBox="1">
              <a:spLocks noChangeAspect="1" noChangeArrowheads="1"/>
            </p:cNvSpPr>
            <p:nvPr/>
          </p:nvSpPr>
          <p:spPr bwMode="auto">
            <a:xfrm>
              <a:off x="5514" y="1328"/>
              <a:ext cx="215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D</a:t>
              </a:r>
            </a:p>
          </p:txBody>
        </p:sp>
        <p:sp>
          <p:nvSpPr>
            <p:cNvPr id="50200" name="Line 243"/>
            <p:cNvSpPr>
              <a:spLocks noChangeShapeType="1"/>
            </p:cNvSpPr>
            <p:nvPr/>
          </p:nvSpPr>
          <p:spPr bwMode="auto">
            <a:xfrm>
              <a:off x="3986" y="1877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1" name="Line 244"/>
            <p:cNvSpPr>
              <a:spLocks noChangeShapeType="1"/>
            </p:cNvSpPr>
            <p:nvPr/>
          </p:nvSpPr>
          <p:spPr bwMode="auto">
            <a:xfrm>
              <a:off x="3977" y="2001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2" name="Line 245"/>
            <p:cNvSpPr>
              <a:spLocks noChangeShapeType="1"/>
            </p:cNvSpPr>
            <p:nvPr/>
          </p:nvSpPr>
          <p:spPr bwMode="auto">
            <a:xfrm>
              <a:off x="3977" y="2125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3" name="Line 246"/>
            <p:cNvSpPr>
              <a:spLocks noChangeShapeType="1"/>
            </p:cNvSpPr>
            <p:nvPr/>
          </p:nvSpPr>
          <p:spPr bwMode="auto">
            <a:xfrm>
              <a:off x="3977" y="2250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0204" name="Line 247"/>
            <p:cNvSpPr>
              <a:spLocks noChangeShapeType="1"/>
            </p:cNvSpPr>
            <p:nvPr/>
          </p:nvSpPr>
          <p:spPr bwMode="auto">
            <a:xfrm>
              <a:off x="3969" y="1605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6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6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6" name="Text Box 4"/>
          <p:cNvSpPr txBox="1">
            <a:spLocks noGrp="1" noChangeArrowheads="1"/>
          </p:cNvSpPr>
          <p:nvPr>
            <p:ph type="body" idx="1"/>
          </p:nvPr>
        </p:nvSpPr>
        <p:spPr>
          <a:xfrm>
            <a:off x="457200" y="2133600"/>
            <a:ext cx="8229600" cy="3992563"/>
          </a:xfrm>
        </p:spPr>
        <p:txBody>
          <a:bodyPr/>
          <a:lstStyle/>
          <a:p>
            <a:pPr marL="711200" indent="-347663">
              <a:buFont typeface="Wingdings" pitchFamily="2" charset="2"/>
              <a:buNone/>
              <a:defRPr/>
            </a:pPr>
            <a:r>
              <a:rPr lang="es-ES" sz="2800" b="1" smtClean="0">
                <a:solidFill>
                  <a:srgbClr val="FF9933"/>
                </a:solidFill>
                <a:latin typeface="Arial" charset="0"/>
              </a:rPr>
              <a:t>Conclusiones:</a:t>
            </a:r>
          </a:p>
          <a:p>
            <a:pPr marL="711200" indent="-347663">
              <a:buFont typeface="Wingdings" pitchFamily="2" charset="2"/>
              <a:buNone/>
              <a:defRPr/>
            </a:pPr>
            <a:endParaRPr lang="es-ES" sz="2800" b="1" smtClean="0">
              <a:solidFill>
                <a:srgbClr val="FF9933"/>
              </a:solidFill>
              <a:latin typeface="Arial" charset="0"/>
            </a:endParaRPr>
          </a:p>
          <a:p>
            <a:pPr marL="711200" indent="-347663">
              <a:defRPr/>
            </a:pPr>
            <a:r>
              <a:rPr lang="es-ES" sz="2800" smtClean="0">
                <a:latin typeface="Arial" charset="0"/>
              </a:rPr>
              <a:t>Desempeño sísmico superior a un pórtico resistente a momento con conexiones soldadas convencionales</a:t>
            </a:r>
          </a:p>
          <a:p>
            <a:pPr marL="711200" indent="-347663">
              <a:defRPr/>
            </a:pPr>
            <a:endParaRPr lang="es-ES" sz="2800" smtClean="0">
              <a:latin typeface="Arial" charset="0"/>
            </a:endParaRPr>
          </a:p>
          <a:p>
            <a:pPr marL="711200" indent="-347663">
              <a:defRPr/>
            </a:pPr>
            <a:r>
              <a:rPr lang="es-ES" sz="2800" smtClean="0">
                <a:latin typeface="Arial" charset="0"/>
              </a:rPr>
              <a:t>Capacidad auto-centrante</a:t>
            </a:r>
            <a:r>
              <a:rPr lang="es-ES" smtClean="0"/>
              <a:t> 	</a:t>
            </a:r>
          </a:p>
        </p:txBody>
      </p:sp>
      <p:sp>
        <p:nvSpPr>
          <p:cNvPr id="438278" name="Rectangle 6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62877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4FA0C"/>
                </a:solidFill>
                <a:latin typeface="Arial" charset="0"/>
              </a:rPr>
              <a:t>Investigación Previa</a:t>
            </a:r>
            <a:br>
              <a:rPr lang="es-ES" sz="4000" smtClean="0">
                <a:solidFill>
                  <a:srgbClr val="F4FA0C"/>
                </a:solidFill>
                <a:latin typeface="Arial" charset="0"/>
              </a:rPr>
            </a:br>
            <a:r>
              <a:rPr lang="es-ES" sz="2800" smtClean="0"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 PT con Elementos de Fricción (CPEF) para Edificios Nuevos</a:t>
            </a:r>
            <a:r>
              <a:rPr lang="es-ES" sz="2800" smtClean="0">
                <a:latin typeface="Arial" charset="0"/>
              </a:rPr>
              <a:t>  </a:t>
            </a:r>
            <a:r>
              <a:rPr lang="en-US" sz="2400" smtClean="0">
                <a:latin typeface="Arial" charset="0"/>
              </a:rPr>
              <a:t>(U. Lehigh; Rojas 2003)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3840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effectLst/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effectLst/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Rehabilitación Sísmica de Edificios Existentes</a:t>
            </a:r>
            <a:r>
              <a:rPr lang="es-ES" sz="2600" b="1" smtClean="0">
                <a:solidFill>
                  <a:srgbClr val="F42AE1"/>
                </a:solidFill>
                <a:latin typeface="Arial" charset="0"/>
              </a:rPr>
              <a:t>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  <a:endParaRPr lang="es-ES" sz="2600" b="1" smtClean="0">
              <a:solidFill>
                <a:srgbClr val="F42AE1"/>
              </a:solidFill>
              <a:latin typeface="Arial" charset="0"/>
            </a:endParaRP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63500" y="44450"/>
            <a:ext cx="9001125" cy="1368425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latin typeface="Arial" charset="0"/>
              </a:rPr>
              <a:t/>
            </a:r>
            <a:br>
              <a:rPr lang="es-E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¿Porqué usar CPEF en PARM?</a:t>
            </a:r>
          </a:p>
        </p:txBody>
      </p:sp>
      <p:sp>
        <p:nvSpPr>
          <p:cNvPr id="36352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Clr>
                <a:schemeClr val="tx1"/>
              </a:buClr>
              <a:buFont typeface="Wingdings" pitchFamily="2" charset="2"/>
              <a:buNone/>
              <a:defRPr/>
            </a:pPr>
            <a:endParaRPr lang="en-US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mtClean="0">
                <a:latin typeface="Arial" charset="0"/>
              </a:rPr>
              <a:t>Hay miles de edificios con la conexión soldadas a momento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mtClean="0">
                <a:latin typeface="Arial" charset="0"/>
              </a:rPr>
              <a:t>Daño significativo de acuerdo a la filosofía de diseño actual ante sismos severos (en especial MCE).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mtClean="0">
                <a:latin typeface="Arial" charset="0"/>
              </a:rPr>
              <a:t>Colapso es posible si réplicas severas ocurren en el edificio dañado.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5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3523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109075" cy="129698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n-US" sz="28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/>
            </a:r>
            <a:br>
              <a:rPr lang="en-US" sz="2800" smtClean="0">
                <a:solidFill>
                  <a:srgbClr val="FF9933"/>
                </a:solidFill>
                <a:latin typeface="Arial" charset="0"/>
              </a:rPr>
            </a:b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PARM-TR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n-US" sz="2800" smtClean="0">
                <a:solidFill>
                  <a:srgbClr val="FFFF00"/>
                </a:solidFill>
                <a:latin typeface="Arial" charset="0"/>
              </a:rPr>
              <a:t> </a:t>
            </a:r>
          </a:p>
        </p:txBody>
      </p:sp>
      <p:grpSp>
        <p:nvGrpSpPr>
          <p:cNvPr id="54275" name="Group 3"/>
          <p:cNvGrpSpPr>
            <a:grpSpLocks noChangeAspect="1"/>
          </p:cNvGrpSpPr>
          <p:nvPr/>
        </p:nvGrpSpPr>
        <p:grpSpPr bwMode="auto">
          <a:xfrm>
            <a:off x="425450" y="2078038"/>
            <a:ext cx="3243263" cy="4314825"/>
            <a:chOff x="3093" y="1077"/>
            <a:chExt cx="2269" cy="3019"/>
          </a:xfrm>
        </p:grpSpPr>
        <p:sp>
          <p:nvSpPr>
            <p:cNvPr id="54335" name="Freeform 4"/>
            <p:cNvSpPr>
              <a:spLocks noChangeAspect="1"/>
            </p:cNvSpPr>
            <p:nvPr/>
          </p:nvSpPr>
          <p:spPr bwMode="auto">
            <a:xfrm>
              <a:off x="3502" y="1106"/>
              <a:ext cx="1355" cy="5"/>
            </a:xfrm>
            <a:custGeom>
              <a:avLst/>
              <a:gdLst>
                <a:gd name="T0" fmla="*/ 10843 w 10843"/>
                <a:gd name="T1" fmla="*/ 19 h 39"/>
                <a:gd name="T2" fmla="*/ 10843 w 10843"/>
                <a:gd name="T3" fmla="*/ 0 h 39"/>
                <a:gd name="T4" fmla="*/ 0 w 10843"/>
                <a:gd name="T5" fmla="*/ 0 h 39"/>
                <a:gd name="T6" fmla="*/ 0 w 10843"/>
                <a:gd name="T7" fmla="*/ 39 h 39"/>
                <a:gd name="T8" fmla="*/ 10843 w 10843"/>
                <a:gd name="T9" fmla="*/ 39 h 39"/>
                <a:gd name="T10" fmla="*/ 10843 w 10843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43"/>
                <a:gd name="T19" fmla="*/ 0 h 39"/>
                <a:gd name="T20" fmla="*/ 10843 w 10843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43" h="39">
                  <a:moveTo>
                    <a:pt x="10843" y="19"/>
                  </a:moveTo>
                  <a:lnTo>
                    <a:pt x="10843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0843" y="39"/>
                  </a:lnTo>
                  <a:lnTo>
                    <a:pt x="10843" y="19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36" name="Freeform 5"/>
            <p:cNvSpPr>
              <a:spLocks noChangeAspect="1"/>
            </p:cNvSpPr>
            <p:nvPr/>
          </p:nvSpPr>
          <p:spPr bwMode="auto">
            <a:xfrm>
              <a:off x="3491" y="3210"/>
              <a:ext cx="1363" cy="4"/>
            </a:xfrm>
            <a:custGeom>
              <a:avLst/>
              <a:gdLst>
                <a:gd name="T0" fmla="*/ 10901 w 10901"/>
                <a:gd name="T1" fmla="*/ 20 h 39"/>
                <a:gd name="T2" fmla="*/ 10901 w 10901"/>
                <a:gd name="T3" fmla="*/ 0 h 39"/>
                <a:gd name="T4" fmla="*/ 0 w 10901"/>
                <a:gd name="T5" fmla="*/ 0 h 39"/>
                <a:gd name="T6" fmla="*/ 0 w 10901"/>
                <a:gd name="T7" fmla="*/ 39 h 39"/>
                <a:gd name="T8" fmla="*/ 10901 w 10901"/>
                <a:gd name="T9" fmla="*/ 39 h 39"/>
                <a:gd name="T10" fmla="*/ 10901 w 10901"/>
                <a:gd name="T11" fmla="*/ 2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901"/>
                <a:gd name="T19" fmla="*/ 0 h 39"/>
                <a:gd name="T20" fmla="*/ 10901 w 10901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901" h="39">
                  <a:moveTo>
                    <a:pt x="10901" y="20"/>
                  </a:moveTo>
                  <a:lnTo>
                    <a:pt x="10901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0901" y="39"/>
                  </a:lnTo>
                  <a:lnTo>
                    <a:pt x="10901" y="2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37" name="Freeform 6"/>
            <p:cNvSpPr>
              <a:spLocks noChangeAspect="1"/>
            </p:cNvSpPr>
            <p:nvPr/>
          </p:nvSpPr>
          <p:spPr bwMode="auto">
            <a:xfrm>
              <a:off x="5235" y="1480"/>
              <a:ext cx="5" cy="1316"/>
            </a:xfrm>
            <a:custGeom>
              <a:avLst/>
              <a:gdLst>
                <a:gd name="T0" fmla="*/ 20 w 40"/>
                <a:gd name="T1" fmla="*/ 0 h 10527"/>
                <a:gd name="T2" fmla="*/ 0 w 40"/>
                <a:gd name="T3" fmla="*/ 0 h 10527"/>
                <a:gd name="T4" fmla="*/ 0 w 40"/>
                <a:gd name="T5" fmla="*/ 10527 h 10527"/>
                <a:gd name="T6" fmla="*/ 40 w 40"/>
                <a:gd name="T7" fmla="*/ 10527 h 10527"/>
                <a:gd name="T8" fmla="*/ 40 w 40"/>
                <a:gd name="T9" fmla="*/ 0 h 10527"/>
                <a:gd name="T10" fmla="*/ 20 w 40"/>
                <a:gd name="T11" fmla="*/ 0 h 105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10527"/>
                <a:gd name="T20" fmla="*/ 40 w 40"/>
                <a:gd name="T21" fmla="*/ 10527 h 105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10527">
                  <a:moveTo>
                    <a:pt x="20" y="0"/>
                  </a:moveTo>
                  <a:lnTo>
                    <a:pt x="0" y="0"/>
                  </a:lnTo>
                  <a:lnTo>
                    <a:pt x="0" y="10527"/>
                  </a:lnTo>
                  <a:lnTo>
                    <a:pt x="40" y="10527"/>
                  </a:lnTo>
                  <a:lnTo>
                    <a:pt x="4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38" name="Freeform 7"/>
            <p:cNvSpPr>
              <a:spLocks noChangeAspect="1"/>
            </p:cNvSpPr>
            <p:nvPr/>
          </p:nvSpPr>
          <p:spPr bwMode="auto">
            <a:xfrm>
              <a:off x="3108" y="1501"/>
              <a:ext cx="4" cy="1332"/>
            </a:xfrm>
            <a:custGeom>
              <a:avLst/>
              <a:gdLst>
                <a:gd name="T0" fmla="*/ 20 w 40"/>
                <a:gd name="T1" fmla="*/ 0 h 10657"/>
                <a:gd name="T2" fmla="*/ 0 w 40"/>
                <a:gd name="T3" fmla="*/ 0 h 10657"/>
                <a:gd name="T4" fmla="*/ 0 w 40"/>
                <a:gd name="T5" fmla="*/ 10657 h 10657"/>
                <a:gd name="T6" fmla="*/ 40 w 40"/>
                <a:gd name="T7" fmla="*/ 10657 h 10657"/>
                <a:gd name="T8" fmla="*/ 40 w 40"/>
                <a:gd name="T9" fmla="*/ 0 h 10657"/>
                <a:gd name="T10" fmla="*/ 20 w 40"/>
                <a:gd name="T11" fmla="*/ 0 h 106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10657"/>
                <a:gd name="T20" fmla="*/ 40 w 40"/>
                <a:gd name="T21" fmla="*/ 10657 h 1065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10657">
                  <a:moveTo>
                    <a:pt x="20" y="0"/>
                  </a:moveTo>
                  <a:lnTo>
                    <a:pt x="0" y="0"/>
                  </a:lnTo>
                  <a:lnTo>
                    <a:pt x="0" y="10657"/>
                  </a:lnTo>
                  <a:lnTo>
                    <a:pt x="40" y="10657"/>
                  </a:lnTo>
                  <a:lnTo>
                    <a:pt x="4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39" name="Freeform 8"/>
            <p:cNvSpPr>
              <a:spLocks noChangeAspect="1"/>
            </p:cNvSpPr>
            <p:nvPr/>
          </p:nvSpPr>
          <p:spPr bwMode="auto">
            <a:xfrm>
              <a:off x="3150" y="1457"/>
              <a:ext cx="270" cy="4"/>
            </a:xfrm>
            <a:custGeom>
              <a:avLst/>
              <a:gdLst>
                <a:gd name="T0" fmla="*/ 0 w 2161"/>
                <a:gd name="T1" fmla="*/ 19 h 39"/>
                <a:gd name="T2" fmla="*/ 0 w 2161"/>
                <a:gd name="T3" fmla="*/ 39 h 39"/>
                <a:gd name="T4" fmla="*/ 2161 w 2161"/>
                <a:gd name="T5" fmla="*/ 39 h 39"/>
                <a:gd name="T6" fmla="*/ 2161 w 2161"/>
                <a:gd name="T7" fmla="*/ 0 h 39"/>
                <a:gd name="T8" fmla="*/ 0 w 2161"/>
                <a:gd name="T9" fmla="*/ 0 h 39"/>
                <a:gd name="T10" fmla="*/ 0 w 2161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61"/>
                <a:gd name="T19" fmla="*/ 0 h 39"/>
                <a:gd name="T20" fmla="*/ 2161 w 2161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1" h="39">
                  <a:moveTo>
                    <a:pt x="0" y="19"/>
                  </a:moveTo>
                  <a:lnTo>
                    <a:pt x="0" y="39"/>
                  </a:lnTo>
                  <a:lnTo>
                    <a:pt x="2161" y="39"/>
                  </a:lnTo>
                  <a:lnTo>
                    <a:pt x="2161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0" name="Freeform 9"/>
            <p:cNvSpPr>
              <a:spLocks noChangeAspect="1"/>
            </p:cNvSpPr>
            <p:nvPr/>
          </p:nvSpPr>
          <p:spPr bwMode="auto">
            <a:xfrm>
              <a:off x="3129" y="2508"/>
              <a:ext cx="291" cy="5"/>
            </a:xfrm>
            <a:custGeom>
              <a:avLst/>
              <a:gdLst>
                <a:gd name="T0" fmla="*/ 0 w 2331"/>
                <a:gd name="T1" fmla="*/ 20 h 40"/>
                <a:gd name="T2" fmla="*/ 0 w 2331"/>
                <a:gd name="T3" fmla="*/ 40 h 40"/>
                <a:gd name="T4" fmla="*/ 2331 w 2331"/>
                <a:gd name="T5" fmla="*/ 40 h 40"/>
                <a:gd name="T6" fmla="*/ 2331 w 2331"/>
                <a:gd name="T7" fmla="*/ 0 h 40"/>
                <a:gd name="T8" fmla="*/ 0 w 2331"/>
                <a:gd name="T9" fmla="*/ 0 h 40"/>
                <a:gd name="T10" fmla="*/ 0 w 2331"/>
                <a:gd name="T11" fmla="*/ 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31"/>
                <a:gd name="T19" fmla="*/ 0 h 40"/>
                <a:gd name="T20" fmla="*/ 2331 w 2331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31" h="40">
                  <a:moveTo>
                    <a:pt x="0" y="20"/>
                  </a:moveTo>
                  <a:lnTo>
                    <a:pt x="0" y="40"/>
                  </a:lnTo>
                  <a:lnTo>
                    <a:pt x="2331" y="40"/>
                  </a:lnTo>
                  <a:lnTo>
                    <a:pt x="2331" y="0"/>
                  </a:ln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1" name="Freeform 10"/>
            <p:cNvSpPr>
              <a:spLocks noChangeAspect="1"/>
            </p:cNvSpPr>
            <p:nvPr/>
          </p:nvSpPr>
          <p:spPr bwMode="auto">
            <a:xfrm>
              <a:off x="4931" y="2508"/>
              <a:ext cx="284" cy="5"/>
            </a:xfrm>
            <a:custGeom>
              <a:avLst/>
              <a:gdLst>
                <a:gd name="T0" fmla="*/ 2278 w 2278"/>
                <a:gd name="T1" fmla="*/ 20 h 40"/>
                <a:gd name="T2" fmla="*/ 2278 w 2278"/>
                <a:gd name="T3" fmla="*/ 0 h 40"/>
                <a:gd name="T4" fmla="*/ 0 w 2278"/>
                <a:gd name="T5" fmla="*/ 0 h 40"/>
                <a:gd name="T6" fmla="*/ 0 w 2278"/>
                <a:gd name="T7" fmla="*/ 40 h 40"/>
                <a:gd name="T8" fmla="*/ 2278 w 2278"/>
                <a:gd name="T9" fmla="*/ 40 h 40"/>
                <a:gd name="T10" fmla="*/ 2278 w 2278"/>
                <a:gd name="T11" fmla="*/ 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78"/>
                <a:gd name="T19" fmla="*/ 0 h 40"/>
                <a:gd name="T20" fmla="*/ 2278 w 2278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78" h="40">
                  <a:moveTo>
                    <a:pt x="2278" y="2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278" y="40"/>
                  </a:lnTo>
                  <a:lnTo>
                    <a:pt x="2278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2" name="Freeform 11"/>
            <p:cNvSpPr>
              <a:spLocks noChangeAspect="1"/>
            </p:cNvSpPr>
            <p:nvPr/>
          </p:nvSpPr>
          <p:spPr bwMode="auto">
            <a:xfrm>
              <a:off x="4933" y="1457"/>
              <a:ext cx="282" cy="4"/>
            </a:xfrm>
            <a:custGeom>
              <a:avLst/>
              <a:gdLst>
                <a:gd name="T0" fmla="*/ 2259 w 2259"/>
                <a:gd name="T1" fmla="*/ 19 h 39"/>
                <a:gd name="T2" fmla="*/ 2259 w 2259"/>
                <a:gd name="T3" fmla="*/ 0 h 39"/>
                <a:gd name="T4" fmla="*/ 0 w 2259"/>
                <a:gd name="T5" fmla="*/ 0 h 39"/>
                <a:gd name="T6" fmla="*/ 0 w 2259"/>
                <a:gd name="T7" fmla="*/ 39 h 39"/>
                <a:gd name="T8" fmla="*/ 2259 w 2259"/>
                <a:gd name="T9" fmla="*/ 39 h 39"/>
                <a:gd name="T10" fmla="*/ 2259 w 2259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59"/>
                <a:gd name="T19" fmla="*/ 0 h 39"/>
                <a:gd name="T20" fmla="*/ 2259 w 2259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59" h="39">
                  <a:moveTo>
                    <a:pt x="2259" y="19"/>
                  </a:moveTo>
                  <a:lnTo>
                    <a:pt x="2259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59" y="39"/>
                  </a:lnTo>
                  <a:lnTo>
                    <a:pt x="2259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3" name="Freeform 12"/>
            <p:cNvSpPr>
              <a:spLocks noChangeAspect="1"/>
            </p:cNvSpPr>
            <p:nvPr/>
          </p:nvSpPr>
          <p:spPr bwMode="auto">
            <a:xfrm>
              <a:off x="3222" y="1126"/>
              <a:ext cx="5" cy="304"/>
            </a:xfrm>
            <a:custGeom>
              <a:avLst/>
              <a:gdLst>
                <a:gd name="T0" fmla="*/ 21 w 41"/>
                <a:gd name="T1" fmla="*/ 2437 h 2437"/>
                <a:gd name="T2" fmla="*/ 41 w 41"/>
                <a:gd name="T3" fmla="*/ 2437 h 2437"/>
                <a:gd name="T4" fmla="*/ 41 w 41"/>
                <a:gd name="T5" fmla="*/ 0 h 2437"/>
                <a:gd name="T6" fmla="*/ 0 w 41"/>
                <a:gd name="T7" fmla="*/ 0 h 2437"/>
                <a:gd name="T8" fmla="*/ 0 w 41"/>
                <a:gd name="T9" fmla="*/ 2437 h 2437"/>
                <a:gd name="T10" fmla="*/ 21 w 41"/>
                <a:gd name="T11" fmla="*/ 2437 h 24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2437"/>
                <a:gd name="T20" fmla="*/ 41 w 41"/>
                <a:gd name="T21" fmla="*/ 2437 h 24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2437">
                  <a:moveTo>
                    <a:pt x="21" y="2437"/>
                  </a:moveTo>
                  <a:lnTo>
                    <a:pt x="41" y="2437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2437"/>
                  </a:lnTo>
                  <a:lnTo>
                    <a:pt x="21" y="243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4" name="Freeform 13"/>
            <p:cNvSpPr>
              <a:spLocks noChangeAspect="1"/>
            </p:cNvSpPr>
            <p:nvPr/>
          </p:nvSpPr>
          <p:spPr bwMode="auto">
            <a:xfrm>
              <a:off x="3341" y="1128"/>
              <a:ext cx="5" cy="305"/>
            </a:xfrm>
            <a:custGeom>
              <a:avLst/>
              <a:gdLst>
                <a:gd name="T0" fmla="*/ 19 w 39"/>
                <a:gd name="T1" fmla="*/ 2437 h 2437"/>
                <a:gd name="T2" fmla="*/ 39 w 39"/>
                <a:gd name="T3" fmla="*/ 2437 h 2437"/>
                <a:gd name="T4" fmla="*/ 39 w 39"/>
                <a:gd name="T5" fmla="*/ 0 h 2437"/>
                <a:gd name="T6" fmla="*/ 0 w 39"/>
                <a:gd name="T7" fmla="*/ 0 h 2437"/>
                <a:gd name="T8" fmla="*/ 0 w 39"/>
                <a:gd name="T9" fmla="*/ 2437 h 2437"/>
                <a:gd name="T10" fmla="*/ 19 w 39"/>
                <a:gd name="T11" fmla="*/ 2437 h 24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37"/>
                <a:gd name="T20" fmla="*/ 39 w 39"/>
                <a:gd name="T21" fmla="*/ 2437 h 24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37">
                  <a:moveTo>
                    <a:pt x="19" y="2437"/>
                  </a:moveTo>
                  <a:lnTo>
                    <a:pt x="39" y="243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37"/>
                  </a:lnTo>
                  <a:lnTo>
                    <a:pt x="19" y="243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5" name="Freeform 14"/>
            <p:cNvSpPr>
              <a:spLocks noChangeAspect="1"/>
            </p:cNvSpPr>
            <p:nvPr/>
          </p:nvSpPr>
          <p:spPr bwMode="auto">
            <a:xfrm>
              <a:off x="3581" y="1130"/>
              <a:ext cx="5" cy="304"/>
            </a:xfrm>
            <a:custGeom>
              <a:avLst/>
              <a:gdLst>
                <a:gd name="T0" fmla="*/ 20 w 39"/>
                <a:gd name="T1" fmla="*/ 2436 h 2436"/>
                <a:gd name="T2" fmla="*/ 39 w 39"/>
                <a:gd name="T3" fmla="*/ 2436 h 2436"/>
                <a:gd name="T4" fmla="*/ 39 w 39"/>
                <a:gd name="T5" fmla="*/ 0 h 2436"/>
                <a:gd name="T6" fmla="*/ 0 w 39"/>
                <a:gd name="T7" fmla="*/ 0 h 2436"/>
                <a:gd name="T8" fmla="*/ 0 w 39"/>
                <a:gd name="T9" fmla="*/ 2436 h 2436"/>
                <a:gd name="T10" fmla="*/ 20 w 39"/>
                <a:gd name="T11" fmla="*/ 2436 h 24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36"/>
                <a:gd name="T20" fmla="*/ 39 w 39"/>
                <a:gd name="T21" fmla="*/ 2436 h 24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36">
                  <a:moveTo>
                    <a:pt x="20" y="2436"/>
                  </a:moveTo>
                  <a:lnTo>
                    <a:pt x="39" y="2436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36"/>
                  </a:lnTo>
                  <a:lnTo>
                    <a:pt x="20" y="243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6" name="Freeform 15"/>
            <p:cNvSpPr>
              <a:spLocks noChangeAspect="1"/>
            </p:cNvSpPr>
            <p:nvPr/>
          </p:nvSpPr>
          <p:spPr bwMode="auto">
            <a:xfrm>
              <a:off x="3700" y="1132"/>
              <a:ext cx="5" cy="305"/>
            </a:xfrm>
            <a:custGeom>
              <a:avLst/>
              <a:gdLst>
                <a:gd name="T0" fmla="*/ 20 w 40"/>
                <a:gd name="T1" fmla="*/ 2436 h 2436"/>
                <a:gd name="T2" fmla="*/ 40 w 40"/>
                <a:gd name="T3" fmla="*/ 2436 h 2436"/>
                <a:gd name="T4" fmla="*/ 40 w 40"/>
                <a:gd name="T5" fmla="*/ 0 h 2436"/>
                <a:gd name="T6" fmla="*/ 0 w 40"/>
                <a:gd name="T7" fmla="*/ 0 h 2436"/>
                <a:gd name="T8" fmla="*/ 0 w 40"/>
                <a:gd name="T9" fmla="*/ 2436 h 2436"/>
                <a:gd name="T10" fmla="*/ 20 w 40"/>
                <a:gd name="T11" fmla="*/ 2436 h 24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36"/>
                <a:gd name="T20" fmla="*/ 40 w 40"/>
                <a:gd name="T21" fmla="*/ 2436 h 24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36">
                  <a:moveTo>
                    <a:pt x="20" y="2436"/>
                  </a:moveTo>
                  <a:lnTo>
                    <a:pt x="40" y="243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36"/>
                  </a:lnTo>
                  <a:lnTo>
                    <a:pt x="20" y="243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7" name="Freeform 16"/>
            <p:cNvSpPr>
              <a:spLocks noChangeAspect="1"/>
            </p:cNvSpPr>
            <p:nvPr/>
          </p:nvSpPr>
          <p:spPr bwMode="auto">
            <a:xfrm>
              <a:off x="4643" y="1126"/>
              <a:ext cx="5" cy="304"/>
            </a:xfrm>
            <a:custGeom>
              <a:avLst/>
              <a:gdLst>
                <a:gd name="T0" fmla="*/ 20 w 40"/>
                <a:gd name="T1" fmla="*/ 2435 h 2435"/>
                <a:gd name="T2" fmla="*/ 40 w 40"/>
                <a:gd name="T3" fmla="*/ 2435 h 2435"/>
                <a:gd name="T4" fmla="*/ 40 w 40"/>
                <a:gd name="T5" fmla="*/ 0 h 2435"/>
                <a:gd name="T6" fmla="*/ 0 w 40"/>
                <a:gd name="T7" fmla="*/ 0 h 2435"/>
                <a:gd name="T8" fmla="*/ 0 w 40"/>
                <a:gd name="T9" fmla="*/ 2435 h 2435"/>
                <a:gd name="T10" fmla="*/ 20 w 40"/>
                <a:gd name="T11" fmla="*/ 2435 h 2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35"/>
                <a:gd name="T20" fmla="*/ 40 w 40"/>
                <a:gd name="T21" fmla="*/ 2435 h 24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35">
                  <a:moveTo>
                    <a:pt x="20" y="2435"/>
                  </a:moveTo>
                  <a:lnTo>
                    <a:pt x="40" y="243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35"/>
                  </a:lnTo>
                  <a:lnTo>
                    <a:pt x="20" y="243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8" name="Freeform 17"/>
            <p:cNvSpPr>
              <a:spLocks noChangeAspect="1"/>
            </p:cNvSpPr>
            <p:nvPr/>
          </p:nvSpPr>
          <p:spPr bwMode="auto">
            <a:xfrm>
              <a:off x="4762" y="1128"/>
              <a:ext cx="5" cy="305"/>
            </a:xfrm>
            <a:custGeom>
              <a:avLst/>
              <a:gdLst>
                <a:gd name="T0" fmla="*/ 21 w 40"/>
                <a:gd name="T1" fmla="*/ 2436 h 2436"/>
                <a:gd name="T2" fmla="*/ 40 w 40"/>
                <a:gd name="T3" fmla="*/ 2436 h 2436"/>
                <a:gd name="T4" fmla="*/ 40 w 40"/>
                <a:gd name="T5" fmla="*/ 0 h 2436"/>
                <a:gd name="T6" fmla="*/ 0 w 40"/>
                <a:gd name="T7" fmla="*/ 0 h 2436"/>
                <a:gd name="T8" fmla="*/ 0 w 40"/>
                <a:gd name="T9" fmla="*/ 2436 h 2436"/>
                <a:gd name="T10" fmla="*/ 21 w 40"/>
                <a:gd name="T11" fmla="*/ 2436 h 24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36"/>
                <a:gd name="T20" fmla="*/ 40 w 40"/>
                <a:gd name="T21" fmla="*/ 2436 h 24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36">
                  <a:moveTo>
                    <a:pt x="21" y="2436"/>
                  </a:moveTo>
                  <a:lnTo>
                    <a:pt x="40" y="2436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36"/>
                  </a:lnTo>
                  <a:lnTo>
                    <a:pt x="21" y="243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49" name="Freeform 18"/>
            <p:cNvSpPr>
              <a:spLocks noChangeAspect="1"/>
            </p:cNvSpPr>
            <p:nvPr/>
          </p:nvSpPr>
          <p:spPr bwMode="auto">
            <a:xfrm>
              <a:off x="4993" y="1127"/>
              <a:ext cx="5" cy="304"/>
            </a:xfrm>
            <a:custGeom>
              <a:avLst/>
              <a:gdLst>
                <a:gd name="T0" fmla="*/ 19 w 39"/>
                <a:gd name="T1" fmla="*/ 2436 h 2436"/>
                <a:gd name="T2" fmla="*/ 39 w 39"/>
                <a:gd name="T3" fmla="*/ 2436 h 2436"/>
                <a:gd name="T4" fmla="*/ 39 w 39"/>
                <a:gd name="T5" fmla="*/ 0 h 2436"/>
                <a:gd name="T6" fmla="*/ 0 w 39"/>
                <a:gd name="T7" fmla="*/ 0 h 2436"/>
                <a:gd name="T8" fmla="*/ 0 w 39"/>
                <a:gd name="T9" fmla="*/ 2436 h 2436"/>
                <a:gd name="T10" fmla="*/ 19 w 39"/>
                <a:gd name="T11" fmla="*/ 2436 h 24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36"/>
                <a:gd name="T20" fmla="*/ 39 w 39"/>
                <a:gd name="T21" fmla="*/ 2436 h 24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36">
                  <a:moveTo>
                    <a:pt x="19" y="2436"/>
                  </a:moveTo>
                  <a:lnTo>
                    <a:pt x="39" y="2436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36"/>
                  </a:lnTo>
                  <a:lnTo>
                    <a:pt x="19" y="243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0" name="Freeform 19"/>
            <p:cNvSpPr>
              <a:spLocks noChangeAspect="1"/>
            </p:cNvSpPr>
            <p:nvPr/>
          </p:nvSpPr>
          <p:spPr bwMode="auto">
            <a:xfrm>
              <a:off x="5112" y="1129"/>
              <a:ext cx="4" cy="305"/>
            </a:xfrm>
            <a:custGeom>
              <a:avLst/>
              <a:gdLst>
                <a:gd name="T0" fmla="*/ 20 w 40"/>
                <a:gd name="T1" fmla="*/ 2437 h 2437"/>
                <a:gd name="T2" fmla="*/ 40 w 40"/>
                <a:gd name="T3" fmla="*/ 2437 h 2437"/>
                <a:gd name="T4" fmla="*/ 40 w 40"/>
                <a:gd name="T5" fmla="*/ 0 h 2437"/>
                <a:gd name="T6" fmla="*/ 0 w 40"/>
                <a:gd name="T7" fmla="*/ 0 h 2437"/>
                <a:gd name="T8" fmla="*/ 0 w 40"/>
                <a:gd name="T9" fmla="*/ 2437 h 2437"/>
                <a:gd name="T10" fmla="*/ 20 w 40"/>
                <a:gd name="T11" fmla="*/ 2437 h 24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37"/>
                <a:gd name="T20" fmla="*/ 40 w 40"/>
                <a:gd name="T21" fmla="*/ 2437 h 24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37">
                  <a:moveTo>
                    <a:pt x="20" y="2437"/>
                  </a:moveTo>
                  <a:lnTo>
                    <a:pt x="40" y="243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37"/>
                  </a:lnTo>
                  <a:lnTo>
                    <a:pt x="20" y="243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1" name="Freeform 20"/>
            <p:cNvSpPr>
              <a:spLocks noChangeAspect="1"/>
            </p:cNvSpPr>
            <p:nvPr/>
          </p:nvSpPr>
          <p:spPr bwMode="auto">
            <a:xfrm>
              <a:off x="4642" y="1473"/>
              <a:ext cx="4" cy="309"/>
            </a:xfrm>
            <a:custGeom>
              <a:avLst/>
              <a:gdLst>
                <a:gd name="T0" fmla="*/ 20 w 40"/>
                <a:gd name="T1" fmla="*/ 2468 h 2468"/>
                <a:gd name="T2" fmla="*/ 40 w 40"/>
                <a:gd name="T3" fmla="*/ 2468 h 2468"/>
                <a:gd name="T4" fmla="*/ 40 w 40"/>
                <a:gd name="T5" fmla="*/ 0 h 2468"/>
                <a:gd name="T6" fmla="*/ 0 w 40"/>
                <a:gd name="T7" fmla="*/ 0 h 2468"/>
                <a:gd name="T8" fmla="*/ 0 w 40"/>
                <a:gd name="T9" fmla="*/ 2468 h 2468"/>
                <a:gd name="T10" fmla="*/ 20 w 40"/>
                <a:gd name="T11" fmla="*/ 2468 h 24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68"/>
                <a:gd name="T20" fmla="*/ 40 w 40"/>
                <a:gd name="T21" fmla="*/ 2468 h 24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68">
                  <a:moveTo>
                    <a:pt x="20" y="2468"/>
                  </a:moveTo>
                  <a:lnTo>
                    <a:pt x="40" y="2468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68"/>
                  </a:lnTo>
                  <a:lnTo>
                    <a:pt x="20" y="246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2" name="Freeform 21"/>
            <p:cNvSpPr>
              <a:spLocks noChangeAspect="1"/>
            </p:cNvSpPr>
            <p:nvPr/>
          </p:nvSpPr>
          <p:spPr bwMode="auto">
            <a:xfrm>
              <a:off x="3583" y="2187"/>
              <a:ext cx="5" cy="303"/>
            </a:xfrm>
            <a:custGeom>
              <a:avLst/>
              <a:gdLst>
                <a:gd name="T0" fmla="*/ 20 w 40"/>
                <a:gd name="T1" fmla="*/ 2417 h 2417"/>
                <a:gd name="T2" fmla="*/ 40 w 40"/>
                <a:gd name="T3" fmla="*/ 2417 h 2417"/>
                <a:gd name="T4" fmla="*/ 40 w 40"/>
                <a:gd name="T5" fmla="*/ 0 h 2417"/>
                <a:gd name="T6" fmla="*/ 0 w 40"/>
                <a:gd name="T7" fmla="*/ 0 h 2417"/>
                <a:gd name="T8" fmla="*/ 0 w 40"/>
                <a:gd name="T9" fmla="*/ 2417 h 2417"/>
                <a:gd name="T10" fmla="*/ 20 w 40"/>
                <a:gd name="T11" fmla="*/ 2417 h 2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17"/>
                <a:gd name="T20" fmla="*/ 40 w 40"/>
                <a:gd name="T21" fmla="*/ 2417 h 24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17">
                  <a:moveTo>
                    <a:pt x="20" y="2417"/>
                  </a:moveTo>
                  <a:lnTo>
                    <a:pt x="40" y="2417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17"/>
                  </a:lnTo>
                  <a:lnTo>
                    <a:pt x="20" y="24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3" name="Freeform 22"/>
            <p:cNvSpPr>
              <a:spLocks noChangeAspect="1"/>
            </p:cNvSpPr>
            <p:nvPr/>
          </p:nvSpPr>
          <p:spPr bwMode="auto">
            <a:xfrm>
              <a:off x="3702" y="2190"/>
              <a:ext cx="5" cy="302"/>
            </a:xfrm>
            <a:custGeom>
              <a:avLst/>
              <a:gdLst>
                <a:gd name="T0" fmla="*/ 20 w 39"/>
                <a:gd name="T1" fmla="*/ 2418 h 2418"/>
                <a:gd name="T2" fmla="*/ 39 w 39"/>
                <a:gd name="T3" fmla="*/ 2418 h 2418"/>
                <a:gd name="T4" fmla="*/ 39 w 39"/>
                <a:gd name="T5" fmla="*/ 0 h 2418"/>
                <a:gd name="T6" fmla="*/ 0 w 39"/>
                <a:gd name="T7" fmla="*/ 0 h 2418"/>
                <a:gd name="T8" fmla="*/ 0 w 39"/>
                <a:gd name="T9" fmla="*/ 2418 h 2418"/>
                <a:gd name="T10" fmla="*/ 20 w 39"/>
                <a:gd name="T11" fmla="*/ 2418 h 2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18"/>
                <a:gd name="T20" fmla="*/ 39 w 39"/>
                <a:gd name="T21" fmla="*/ 2418 h 24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18">
                  <a:moveTo>
                    <a:pt x="20" y="2418"/>
                  </a:moveTo>
                  <a:lnTo>
                    <a:pt x="39" y="2418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18"/>
                  </a:lnTo>
                  <a:lnTo>
                    <a:pt x="20" y="24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4" name="Freeform 23"/>
            <p:cNvSpPr>
              <a:spLocks noChangeAspect="1"/>
            </p:cNvSpPr>
            <p:nvPr/>
          </p:nvSpPr>
          <p:spPr bwMode="auto">
            <a:xfrm>
              <a:off x="4645" y="2183"/>
              <a:ext cx="5" cy="302"/>
            </a:xfrm>
            <a:custGeom>
              <a:avLst/>
              <a:gdLst>
                <a:gd name="T0" fmla="*/ 20 w 40"/>
                <a:gd name="T1" fmla="*/ 2418 h 2418"/>
                <a:gd name="T2" fmla="*/ 40 w 40"/>
                <a:gd name="T3" fmla="*/ 2418 h 2418"/>
                <a:gd name="T4" fmla="*/ 40 w 40"/>
                <a:gd name="T5" fmla="*/ 0 h 2418"/>
                <a:gd name="T6" fmla="*/ 0 w 40"/>
                <a:gd name="T7" fmla="*/ 0 h 2418"/>
                <a:gd name="T8" fmla="*/ 0 w 40"/>
                <a:gd name="T9" fmla="*/ 2418 h 2418"/>
                <a:gd name="T10" fmla="*/ 20 w 40"/>
                <a:gd name="T11" fmla="*/ 2418 h 24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18"/>
                <a:gd name="T20" fmla="*/ 40 w 40"/>
                <a:gd name="T21" fmla="*/ 2418 h 24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18">
                  <a:moveTo>
                    <a:pt x="20" y="2418"/>
                  </a:moveTo>
                  <a:lnTo>
                    <a:pt x="40" y="2418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18"/>
                  </a:lnTo>
                  <a:lnTo>
                    <a:pt x="20" y="24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5" name="Freeform 24"/>
            <p:cNvSpPr>
              <a:spLocks noChangeAspect="1"/>
            </p:cNvSpPr>
            <p:nvPr/>
          </p:nvSpPr>
          <p:spPr bwMode="auto">
            <a:xfrm>
              <a:off x="4763" y="2186"/>
              <a:ext cx="5" cy="302"/>
            </a:xfrm>
            <a:custGeom>
              <a:avLst/>
              <a:gdLst>
                <a:gd name="T0" fmla="*/ 20 w 39"/>
                <a:gd name="T1" fmla="*/ 2417 h 2417"/>
                <a:gd name="T2" fmla="*/ 39 w 39"/>
                <a:gd name="T3" fmla="*/ 2417 h 2417"/>
                <a:gd name="T4" fmla="*/ 39 w 39"/>
                <a:gd name="T5" fmla="*/ 0 h 2417"/>
                <a:gd name="T6" fmla="*/ 0 w 39"/>
                <a:gd name="T7" fmla="*/ 0 h 2417"/>
                <a:gd name="T8" fmla="*/ 0 w 39"/>
                <a:gd name="T9" fmla="*/ 2417 h 2417"/>
                <a:gd name="T10" fmla="*/ 20 w 39"/>
                <a:gd name="T11" fmla="*/ 2417 h 2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17"/>
                <a:gd name="T20" fmla="*/ 39 w 39"/>
                <a:gd name="T21" fmla="*/ 2417 h 24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17">
                  <a:moveTo>
                    <a:pt x="20" y="2417"/>
                  </a:moveTo>
                  <a:lnTo>
                    <a:pt x="39" y="241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17"/>
                  </a:lnTo>
                  <a:lnTo>
                    <a:pt x="20" y="24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6" name="Freeform 25"/>
            <p:cNvSpPr>
              <a:spLocks noChangeAspect="1"/>
            </p:cNvSpPr>
            <p:nvPr/>
          </p:nvSpPr>
          <p:spPr bwMode="auto">
            <a:xfrm>
              <a:off x="3430" y="3195"/>
              <a:ext cx="10" cy="36"/>
            </a:xfrm>
            <a:custGeom>
              <a:avLst/>
              <a:gdLst>
                <a:gd name="T0" fmla="*/ 39 w 79"/>
                <a:gd name="T1" fmla="*/ 286 h 286"/>
                <a:gd name="T2" fmla="*/ 79 w 79"/>
                <a:gd name="T3" fmla="*/ 286 h 286"/>
                <a:gd name="T4" fmla="*/ 79 w 79"/>
                <a:gd name="T5" fmla="*/ 0 h 286"/>
                <a:gd name="T6" fmla="*/ 0 w 79"/>
                <a:gd name="T7" fmla="*/ 0 h 286"/>
                <a:gd name="T8" fmla="*/ 0 w 79"/>
                <a:gd name="T9" fmla="*/ 286 h 286"/>
                <a:gd name="T10" fmla="*/ 39 w 79"/>
                <a:gd name="T11" fmla="*/ 286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39" y="286"/>
                  </a:moveTo>
                  <a:lnTo>
                    <a:pt x="79" y="286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39" y="28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7" name="Freeform 26"/>
            <p:cNvSpPr>
              <a:spLocks noChangeAspect="1"/>
            </p:cNvSpPr>
            <p:nvPr/>
          </p:nvSpPr>
          <p:spPr bwMode="auto">
            <a:xfrm>
              <a:off x="3488" y="3194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8" name="Freeform 27"/>
            <p:cNvSpPr>
              <a:spLocks noChangeAspect="1"/>
            </p:cNvSpPr>
            <p:nvPr/>
          </p:nvSpPr>
          <p:spPr bwMode="auto">
            <a:xfrm>
              <a:off x="3438" y="3208"/>
              <a:ext cx="57" cy="9"/>
            </a:xfrm>
            <a:custGeom>
              <a:avLst/>
              <a:gdLst>
                <a:gd name="T0" fmla="*/ 457 w 457"/>
                <a:gd name="T1" fmla="*/ 39 h 78"/>
                <a:gd name="T2" fmla="*/ 457 w 457"/>
                <a:gd name="T3" fmla="*/ 0 h 78"/>
                <a:gd name="T4" fmla="*/ 0 w 457"/>
                <a:gd name="T5" fmla="*/ 0 h 78"/>
                <a:gd name="T6" fmla="*/ 0 w 457"/>
                <a:gd name="T7" fmla="*/ 78 h 78"/>
                <a:gd name="T8" fmla="*/ 457 w 457"/>
                <a:gd name="T9" fmla="*/ 78 h 78"/>
                <a:gd name="T10" fmla="*/ 457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457" y="78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59" name="Freeform 28"/>
            <p:cNvSpPr>
              <a:spLocks noChangeAspect="1"/>
            </p:cNvSpPr>
            <p:nvPr/>
          </p:nvSpPr>
          <p:spPr bwMode="auto">
            <a:xfrm>
              <a:off x="3503" y="3201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0" name="Freeform 29"/>
            <p:cNvSpPr>
              <a:spLocks noChangeAspect="1"/>
            </p:cNvSpPr>
            <p:nvPr/>
          </p:nvSpPr>
          <p:spPr bwMode="auto">
            <a:xfrm>
              <a:off x="3503" y="3201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1" name="Freeform 30"/>
            <p:cNvSpPr>
              <a:spLocks noChangeAspect="1"/>
            </p:cNvSpPr>
            <p:nvPr/>
          </p:nvSpPr>
          <p:spPr bwMode="auto">
            <a:xfrm>
              <a:off x="4852" y="3194"/>
              <a:ext cx="10" cy="35"/>
            </a:xfrm>
            <a:custGeom>
              <a:avLst/>
              <a:gdLst>
                <a:gd name="T0" fmla="*/ 40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40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0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2" name="Freeform 31"/>
            <p:cNvSpPr>
              <a:spLocks noChangeAspect="1"/>
            </p:cNvSpPr>
            <p:nvPr/>
          </p:nvSpPr>
          <p:spPr bwMode="auto">
            <a:xfrm>
              <a:off x="4910" y="3192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3" name="Freeform 32"/>
            <p:cNvSpPr>
              <a:spLocks noChangeAspect="1"/>
            </p:cNvSpPr>
            <p:nvPr/>
          </p:nvSpPr>
          <p:spPr bwMode="auto">
            <a:xfrm>
              <a:off x="4860" y="3206"/>
              <a:ext cx="57" cy="10"/>
            </a:xfrm>
            <a:custGeom>
              <a:avLst/>
              <a:gdLst>
                <a:gd name="T0" fmla="*/ 457 w 457"/>
                <a:gd name="T1" fmla="*/ 40 h 79"/>
                <a:gd name="T2" fmla="*/ 457 w 457"/>
                <a:gd name="T3" fmla="*/ 0 h 79"/>
                <a:gd name="T4" fmla="*/ 0 w 457"/>
                <a:gd name="T5" fmla="*/ 0 h 79"/>
                <a:gd name="T6" fmla="*/ 0 w 457"/>
                <a:gd name="T7" fmla="*/ 79 h 79"/>
                <a:gd name="T8" fmla="*/ 457 w 457"/>
                <a:gd name="T9" fmla="*/ 79 h 79"/>
                <a:gd name="T10" fmla="*/ 457 w 457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457" y="40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457" y="79"/>
                  </a:lnTo>
                  <a:lnTo>
                    <a:pt x="457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4" name="Freeform 33"/>
            <p:cNvSpPr>
              <a:spLocks noChangeAspect="1"/>
            </p:cNvSpPr>
            <p:nvPr/>
          </p:nvSpPr>
          <p:spPr bwMode="auto">
            <a:xfrm>
              <a:off x="4817" y="3200"/>
              <a:ext cx="29" cy="24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5" name="Freeform 34"/>
            <p:cNvSpPr>
              <a:spLocks noChangeAspect="1"/>
            </p:cNvSpPr>
            <p:nvPr/>
          </p:nvSpPr>
          <p:spPr bwMode="auto">
            <a:xfrm>
              <a:off x="4817" y="3200"/>
              <a:ext cx="29" cy="24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6" name="Freeform 35"/>
            <p:cNvSpPr>
              <a:spLocks noChangeAspect="1"/>
            </p:cNvSpPr>
            <p:nvPr/>
          </p:nvSpPr>
          <p:spPr bwMode="auto">
            <a:xfrm>
              <a:off x="4492" y="3192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7" name="Freeform 36"/>
            <p:cNvSpPr>
              <a:spLocks noChangeAspect="1"/>
            </p:cNvSpPr>
            <p:nvPr/>
          </p:nvSpPr>
          <p:spPr bwMode="auto">
            <a:xfrm>
              <a:off x="4550" y="3191"/>
              <a:ext cx="10" cy="35"/>
            </a:xfrm>
            <a:custGeom>
              <a:avLst/>
              <a:gdLst>
                <a:gd name="T0" fmla="*/ 40 w 80"/>
                <a:gd name="T1" fmla="*/ 285 h 285"/>
                <a:gd name="T2" fmla="*/ 80 w 80"/>
                <a:gd name="T3" fmla="*/ 285 h 285"/>
                <a:gd name="T4" fmla="*/ 80 w 80"/>
                <a:gd name="T5" fmla="*/ 0 h 285"/>
                <a:gd name="T6" fmla="*/ 0 w 80"/>
                <a:gd name="T7" fmla="*/ 0 h 285"/>
                <a:gd name="T8" fmla="*/ 0 w 80"/>
                <a:gd name="T9" fmla="*/ 285 h 285"/>
                <a:gd name="T10" fmla="*/ 40 w 80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285"/>
                  </a:moveTo>
                  <a:lnTo>
                    <a:pt x="80" y="285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0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8" name="Freeform 37"/>
            <p:cNvSpPr>
              <a:spLocks noChangeAspect="1"/>
            </p:cNvSpPr>
            <p:nvPr/>
          </p:nvSpPr>
          <p:spPr bwMode="auto">
            <a:xfrm>
              <a:off x="4500" y="3205"/>
              <a:ext cx="57" cy="9"/>
            </a:xfrm>
            <a:custGeom>
              <a:avLst/>
              <a:gdLst>
                <a:gd name="T0" fmla="*/ 457 w 457"/>
                <a:gd name="T1" fmla="*/ 39 h 78"/>
                <a:gd name="T2" fmla="*/ 457 w 457"/>
                <a:gd name="T3" fmla="*/ 0 h 78"/>
                <a:gd name="T4" fmla="*/ 0 w 457"/>
                <a:gd name="T5" fmla="*/ 0 h 78"/>
                <a:gd name="T6" fmla="*/ 0 w 457"/>
                <a:gd name="T7" fmla="*/ 78 h 78"/>
                <a:gd name="T8" fmla="*/ 457 w 457"/>
                <a:gd name="T9" fmla="*/ 78 h 78"/>
                <a:gd name="T10" fmla="*/ 457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457" y="78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69" name="Freeform 38"/>
            <p:cNvSpPr>
              <a:spLocks noChangeAspect="1"/>
            </p:cNvSpPr>
            <p:nvPr/>
          </p:nvSpPr>
          <p:spPr bwMode="auto">
            <a:xfrm>
              <a:off x="4457" y="3199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0" name="Freeform 39"/>
            <p:cNvSpPr>
              <a:spLocks noChangeAspect="1"/>
            </p:cNvSpPr>
            <p:nvPr/>
          </p:nvSpPr>
          <p:spPr bwMode="auto">
            <a:xfrm>
              <a:off x="4457" y="3199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1" name="Freeform 40"/>
            <p:cNvSpPr>
              <a:spLocks noChangeAspect="1"/>
            </p:cNvSpPr>
            <p:nvPr/>
          </p:nvSpPr>
          <p:spPr bwMode="auto">
            <a:xfrm>
              <a:off x="4565" y="3198"/>
              <a:ext cx="29" cy="23"/>
            </a:xfrm>
            <a:custGeom>
              <a:avLst/>
              <a:gdLst>
                <a:gd name="T0" fmla="*/ 0 w 232"/>
                <a:gd name="T1" fmla="*/ 0 h 184"/>
                <a:gd name="T2" fmla="*/ 0 w 232"/>
                <a:gd name="T3" fmla="*/ 184 h 184"/>
                <a:gd name="T4" fmla="*/ 232 w 232"/>
                <a:gd name="T5" fmla="*/ 92 h 184"/>
                <a:gd name="T6" fmla="*/ 0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0" y="0"/>
                  </a:moveTo>
                  <a:lnTo>
                    <a:pt x="0" y="184"/>
                  </a:lnTo>
                  <a:lnTo>
                    <a:pt x="232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2" name="Freeform 41"/>
            <p:cNvSpPr>
              <a:spLocks noChangeAspect="1"/>
            </p:cNvSpPr>
            <p:nvPr/>
          </p:nvSpPr>
          <p:spPr bwMode="auto">
            <a:xfrm>
              <a:off x="4565" y="3198"/>
              <a:ext cx="29" cy="23"/>
            </a:xfrm>
            <a:custGeom>
              <a:avLst/>
              <a:gdLst>
                <a:gd name="T0" fmla="*/ 0 w 232"/>
                <a:gd name="T1" fmla="*/ 0 h 184"/>
                <a:gd name="T2" fmla="*/ 0 w 232"/>
                <a:gd name="T3" fmla="*/ 184 h 184"/>
                <a:gd name="T4" fmla="*/ 232 w 232"/>
                <a:gd name="T5" fmla="*/ 92 h 184"/>
                <a:gd name="T6" fmla="*/ 0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0" y="0"/>
                  </a:moveTo>
                  <a:lnTo>
                    <a:pt x="0" y="184"/>
                  </a:lnTo>
                  <a:lnTo>
                    <a:pt x="232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3" name="Freeform 42"/>
            <p:cNvSpPr>
              <a:spLocks noChangeAspect="1"/>
            </p:cNvSpPr>
            <p:nvPr/>
          </p:nvSpPr>
          <p:spPr bwMode="auto">
            <a:xfrm>
              <a:off x="4142" y="3192"/>
              <a:ext cx="9" cy="36"/>
            </a:xfrm>
            <a:custGeom>
              <a:avLst/>
              <a:gdLst>
                <a:gd name="T0" fmla="*/ 40 w 79"/>
                <a:gd name="T1" fmla="*/ 286 h 286"/>
                <a:gd name="T2" fmla="*/ 79 w 79"/>
                <a:gd name="T3" fmla="*/ 286 h 286"/>
                <a:gd name="T4" fmla="*/ 79 w 79"/>
                <a:gd name="T5" fmla="*/ 0 h 286"/>
                <a:gd name="T6" fmla="*/ 0 w 79"/>
                <a:gd name="T7" fmla="*/ 0 h 286"/>
                <a:gd name="T8" fmla="*/ 0 w 79"/>
                <a:gd name="T9" fmla="*/ 286 h 286"/>
                <a:gd name="T10" fmla="*/ 40 w 79"/>
                <a:gd name="T11" fmla="*/ 286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40" y="286"/>
                  </a:moveTo>
                  <a:lnTo>
                    <a:pt x="79" y="286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40" y="28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4" name="Freeform 43"/>
            <p:cNvSpPr>
              <a:spLocks noChangeAspect="1"/>
            </p:cNvSpPr>
            <p:nvPr/>
          </p:nvSpPr>
          <p:spPr bwMode="auto">
            <a:xfrm>
              <a:off x="4200" y="3191"/>
              <a:ext cx="9" cy="36"/>
            </a:xfrm>
            <a:custGeom>
              <a:avLst/>
              <a:gdLst>
                <a:gd name="T0" fmla="*/ 40 w 79"/>
                <a:gd name="T1" fmla="*/ 286 h 286"/>
                <a:gd name="T2" fmla="*/ 79 w 79"/>
                <a:gd name="T3" fmla="*/ 286 h 286"/>
                <a:gd name="T4" fmla="*/ 79 w 79"/>
                <a:gd name="T5" fmla="*/ 0 h 286"/>
                <a:gd name="T6" fmla="*/ 0 w 79"/>
                <a:gd name="T7" fmla="*/ 0 h 286"/>
                <a:gd name="T8" fmla="*/ 0 w 79"/>
                <a:gd name="T9" fmla="*/ 286 h 286"/>
                <a:gd name="T10" fmla="*/ 40 w 79"/>
                <a:gd name="T11" fmla="*/ 286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40" y="286"/>
                  </a:moveTo>
                  <a:lnTo>
                    <a:pt x="79" y="286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40" y="28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5" name="Freeform 44"/>
            <p:cNvSpPr>
              <a:spLocks noChangeAspect="1"/>
            </p:cNvSpPr>
            <p:nvPr/>
          </p:nvSpPr>
          <p:spPr bwMode="auto">
            <a:xfrm>
              <a:off x="4150" y="3205"/>
              <a:ext cx="57" cy="9"/>
            </a:xfrm>
            <a:custGeom>
              <a:avLst/>
              <a:gdLst>
                <a:gd name="T0" fmla="*/ 456 w 456"/>
                <a:gd name="T1" fmla="*/ 38 h 77"/>
                <a:gd name="T2" fmla="*/ 456 w 456"/>
                <a:gd name="T3" fmla="*/ 0 h 77"/>
                <a:gd name="T4" fmla="*/ 0 w 456"/>
                <a:gd name="T5" fmla="*/ 0 h 77"/>
                <a:gd name="T6" fmla="*/ 0 w 456"/>
                <a:gd name="T7" fmla="*/ 77 h 77"/>
                <a:gd name="T8" fmla="*/ 456 w 456"/>
                <a:gd name="T9" fmla="*/ 77 h 77"/>
                <a:gd name="T10" fmla="*/ 456 w 456"/>
                <a:gd name="T11" fmla="*/ 38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77"/>
                <a:gd name="T20" fmla="*/ 456 w 456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77">
                  <a:moveTo>
                    <a:pt x="456" y="38"/>
                  </a:moveTo>
                  <a:lnTo>
                    <a:pt x="456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456" y="77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6" name="Freeform 45"/>
            <p:cNvSpPr>
              <a:spLocks noChangeAspect="1"/>
            </p:cNvSpPr>
            <p:nvPr/>
          </p:nvSpPr>
          <p:spPr bwMode="auto">
            <a:xfrm>
              <a:off x="4106" y="3199"/>
              <a:ext cx="30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7" name="Freeform 46"/>
            <p:cNvSpPr>
              <a:spLocks noChangeAspect="1"/>
            </p:cNvSpPr>
            <p:nvPr/>
          </p:nvSpPr>
          <p:spPr bwMode="auto">
            <a:xfrm>
              <a:off x="4106" y="3199"/>
              <a:ext cx="30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8" name="Freeform 47"/>
            <p:cNvSpPr>
              <a:spLocks noChangeAspect="1"/>
            </p:cNvSpPr>
            <p:nvPr/>
          </p:nvSpPr>
          <p:spPr bwMode="auto">
            <a:xfrm>
              <a:off x="4215" y="3198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79" name="Freeform 48"/>
            <p:cNvSpPr>
              <a:spLocks noChangeAspect="1"/>
            </p:cNvSpPr>
            <p:nvPr/>
          </p:nvSpPr>
          <p:spPr bwMode="auto">
            <a:xfrm>
              <a:off x="4215" y="3198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0" name="Freeform 49"/>
            <p:cNvSpPr>
              <a:spLocks noChangeAspect="1"/>
            </p:cNvSpPr>
            <p:nvPr/>
          </p:nvSpPr>
          <p:spPr bwMode="auto">
            <a:xfrm>
              <a:off x="3781" y="3192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1" name="Freeform 50"/>
            <p:cNvSpPr>
              <a:spLocks noChangeAspect="1"/>
            </p:cNvSpPr>
            <p:nvPr/>
          </p:nvSpPr>
          <p:spPr bwMode="auto">
            <a:xfrm>
              <a:off x="3839" y="3191"/>
              <a:ext cx="10" cy="35"/>
            </a:xfrm>
            <a:custGeom>
              <a:avLst/>
              <a:gdLst>
                <a:gd name="T0" fmla="*/ 40 w 80"/>
                <a:gd name="T1" fmla="*/ 285 h 285"/>
                <a:gd name="T2" fmla="*/ 80 w 80"/>
                <a:gd name="T3" fmla="*/ 285 h 285"/>
                <a:gd name="T4" fmla="*/ 80 w 80"/>
                <a:gd name="T5" fmla="*/ 0 h 285"/>
                <a:gd name="T6" fmla="*/ 0 w 80"/>
                <a:gd name="T7" fmla="*/ 0 h 285"/>
                <a:gd name="T8" fmla="*/ 0 w 80"/>
                <a:gd name="T9" fmla="*/ 285 h 285"/>
                <a:gd name="T10" fmla="*/ 40 w 80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285"/>
                  </a:moveTo>
                  <a:lnTo>
                    <a:pt x="80" y="285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0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2" name="Freeform 51"/>
            <p:cNvSpPr>
              <a:spLocks noChangeAspect="1"/>
            </p:cNvSpPr>
            <p:nvPr/>
          </p:nvSpPr>
          <p:spPr bwMode="auto">
            <a:xfrm>
              <a:off x="3789" y="3205"/>
              <a:ext cx="57" cy="9"/>
            </a:xfrm>
            <a:custGeom>
              <a:avLst/>
              <a:gdLst>
                <a:gd name="T0" fmla="*/ 457 w 457"/>
                <a:gd name="T1" fmla="*/ 39 h 78"/>
                <a:gd name="T2" fmla="*/ 457 w 457"/>
                <a:gd name="T3" fmla="*/ 0 h 78"/>
                <a:gd name="T4" fmla="*/ 0 w 457"/>
                <a:gd name="T5" fmla="*/ 0 h 78"/>
                <a:gd name="T6" fmla="*/ 0 w 457"/>
                <a:gd name="T7" fmla="*/ 78 h 78"/>
                <a:gd name="T8" fmla="*/ 457 w 457"/>
                <a:gd name="T9" fmla="*/ 78 h 78"/>
                <a:gd name="T10" fmla="*/ 457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457" y="78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3" name="Freeform 52"/>
            <p:cNvSpPr>
              <a:spLocks noChangeAspect="1"/>
            </p:cNvSpPr>
            <p:nvPr/>
          </p:nvSpPr>
          <p:spPr bwMode="auto">
            <a:xfrm>
              <a:off x="3746" y="3199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4" name="Freeform 53"/>
            <p:cNvSpPr>
              <a:spLocks noChangeAspect="1"/>
            </p:cNvSpPr>
            <p:nvPr/>
          </p:nvSpPr>
          <p:spPr bwMode="auto">
            <a:xfrm>
              <a:off x="3746" y="3199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5" name="Freeform 54"/>
            <p:cNvSpPr>
              <a:spLocks noChangeAspect="1"/>
            </p:cNvSpPr>
            <p:nvPr/>
          </p:nvSpPr>
          <p:spPr bwMode="auto">
            <a:xfrm>
              <a:off x="3854" y="3198"/>
              <a:ext cx="29" cy="23"/>
            </a:xfrm>
            <a:custGeom>
              <a:avLst/>
              <a:gdLst>
                <a:gd name="T0" fmla="*/ 0 w 232"/>
                <a:gd name="T1" fmla="*/ 0 h 184"/>
                <a:gd name="T2" fmla="*/ 0 w 232"/>
                <a:gd name="T3" fmla="*/ 184 h 184"/>
                <a:gd name="T4" fmla="*/ 232 w 232"/>
                <a:gd name="T5" fmla="*/ 92 h 184"/>
                <a:gd name="T6" fmla="*/ 0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0" y="0"/>
                  </a:moveTo>
                  <a:lnTo>
                    <a:pt x="0" y="184"/>
                  </a:lnTo>
                  <a:lnTo>
                    <a:pt x="232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6" name="Freeform 55"/>
            <p:cNvSpPr>
              <a:spLocks noChangeAspect="1"/>
            </p:cNvSpPr>
            <p:nvPr/>
          </p:nvSpPr>
          <p:spPr bwMode="auto">
            <a:xfrm>
              <a:off x="3854" y="3198"/>
              <a:ext cx="29" cy="23"/>
            </a:xfrm>
            <a:custGeom>
              <a:avLst/>
              <a:gdLst>
                <a:gd name="T0" fmla="*/ 0 w 232"/>
                <a:gd name="T1" fmla="*/ 0 h 184"/>
                <a:gd name="T2" fmla="*/ 0 w 232"/>
                <a:gd name="T3" fmla="*/ 184 h 184"/>
                <a:gd name="T4" fmla="*/ 232 w 232"/>
                <a:gd name="T5" fmla="*/ 92 h 184"/>
                <a:gd name="T6" fmla="*/ 0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0" y="0"/>
                  </a:moveTo>
                  <a:lnTo>
                    <a:pt x="0" y="184"/>
                  </a:lnTo>
                  <a:lnTo>
                    <a:pt x="232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7" name="Freeform 56"/>
            <p:cNvSpPr>
              <a:spLocks noChangeAspect="1"/>
            </p:cNvSpPr>
            <p:nvPr/>
          </p:nvSpPr>
          <p:spPr bwMode="auto">
            <a:xfrm>
              <a:off x="3429" y="1092"/>
              <a:ext cx="10" cy="35"/>
            </a:xfrm>
            <a:custGeom>
              <a:avLst/>
              <a:gdLst>
                <a:gd name="T0" fmla="*/ 41 w 80"/>
                <a:gd name="T1" fmla="*/ 285 h 285"/>
                <a:gd name="T2" fmla="*/ 80 w 80"/>
                <a:gd name="T3" fmla="*/ 285 h 285"/>
                <a:gd name="T4" fmla="*/ 80 w 80"/>
                <a:gd name="T5" fmla="*/ 0 h 285"/>
                <a:gd name="T6" fmla="*/ 0 w 80"/>
                <a:gd name="T7" fmla="*/ 0 h 285"/>
                <a:gd name="T8" fmla="*/ 0 w 80"/>
                <a:gd name="T9" fmla="*/ 285 h 285"/>
                <a:gd name="T10" fmla="*/ 41 w 80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1" y="285"/>
                  </a:moveTo>
                  <a:lnTo>
                    <a:pt x="80" y="285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1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8" name="Freeform 57"/>
            <p:cNvSpPr>
              <a:spLocks noChangeAspect="1"/>
            </p:cNvSpPr>
            <p:nvPr/>
          </p:nvSpPr>
          <p:spPr bwMode="auto">
            <a:xfrm>
              <a:off x="3487" y="1091"/>
              <a:ext cx="10" cy="35"/>
            </a:xfrm>
            <a:custGeom>
              <a:avLst/>
              <a:gdLst>
                <a:gd name="T0" fmla="*/ 39 w 78"/>
                <a:gd name="T1" fmla="*/ 285 h 285"/>
                <a:gd name="T2" fmla="*/ 78 w 78"/>
                <a:gd name="T3" fmla="*/ 285 h 285"/>
                <a:gd name="T4" fmla="*/ 78 w 78"/>
                <a:gd name="T5" fmla="*/ 0 h 285"/>
                <a:gd name="T6" fmla="*/ 0 w 78"/>
                <a:gd name="T7" fmla="*/ 0 h 285"/>
                <a:gd name="T8" fmla="*/ 0 w 78"/>
                <a:gd name="T9" fmla="*/ 285 h 285"/>
                <a:gd name="T10" fmla="*/ 39 w 78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"/>
                <a:gd name="T19" fmla="*/ 0 h 285"/>
                <a:gd name="T20" fmla="*/ 78 w 78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" h="285">
                  <a:moveTo>
                    <a:pt x="39" y="285"/>
                  </a:moveTo>
                  <a:lnTo>
                    <a:pt x="78" y="285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89" name="Freeform 58"/>
            <p:cNvSpPr>
              <a:spLocks noChangeAspect="1"/>
            </p:cNvSpPr>
            <p:nvPr/>
          </p:nvSpPr>
          <p:spPr bwMode="auto">
            <a:xfrm>
              <a:off x="3437" y="1104"/>
              <a:ext cx="57" cy="10"/>
            </a:xfrm>
            <a:custGeom>
              <a:avLst/>
              <a:gdLst>
                <a:gd name="T0" fmla="*/ 456 w 456"/>
                <a:gd name="T1" fmla="*/ 39 h 79"/>
                <a:gd name="T2" fmla="*/ 456 w 456"/>
                <a:gd name="T3" fmla="*/ 0 h 79"/>
                <a:gd name="T4" fmla="*/ 0 w 456"/>
                <a:gd name="T5" fmla="*/ 0 h 79"/>
                <a:gd name="T6" fmla="*/ 0 w 456"/>
                <a:gd name="T7" fmla="*/ 79 h 79"/>
                <a:gd name="T8" fmla="*/ 456 w 456"/>
                <a:gd name="T9" fmla="*/ 79 h 79"/>
                <a:gd name="T10" fmla="*/ 456 w 456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79"/>
                <a:gd name="T20" fmla="*/ 456 w 456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79">
                  <a:moveTo>
                    <a:pt x="456" y="39"/>
                  </a:moveTo>
                  <a:lnTo>
                    <a:pt x="456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456" y="79"/>
                  </a:lnTo>
                  <a:lnTo>
                    <a:pt x="456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0" name="Freeform 59"/>
            <p:cNvSpPr>
              <a:spLocks noChangeAspect="1"/>
            </p:cNvSpPr>
            <p:nvPr/>
          </p:nvSpPr>
          <p:spPr bwMode="auto">
            <a:xfrm>
              <a:off x="3503" y="1097"/>
              <a:ext cx="29" cy="23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186 h 186"/>
                <a:gd name="T4" fmla="*/ 234 w 234"/>
                <a:gd name="T5" fmla="*/ 93 h 186"/>
                <a:gd name="T6" fmla="*/ 0 w 234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6"/>
                <a:gd name="T14" fmla="*/ 234 w 234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6">
                  <a:moveTo>
                    <a:pt x="0" y="0"/>
                  </a:moveTo>
                  <a:lnTo>
                    <a:pt x="0" y="186"/>
                  </a:lnTo>
                  <a:lnTo>
                    <a:pt x="234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1" name="Freeform 60"/>
            <p:cNvSpPr>
              <a:spLocks noChangeAspect="1"/>
            </p:cNvSpPr>
            <p:nvPr/>
          </p:nvSpPr>
          <p:spPr bwMode="auto">
            <a:xfrm>
              <a:off x="3503" y="1097"/>
              <a:ext cx="29" cy="23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186 h 186"/>
                <a:gd name="T4" fmla="*/ 234 w 234"/>
                <a:gd name="T5" fmla="*/ 93 h 186"/>
                <a:gd name="T6" fmla="*/ 0 w 234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6"/>
                <a:gd name="T14" fmla="*/ 234 w 234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6">
                  <a:moveTo>
                    <a:pt x="0" y="0"/>
                  </a:moveTo>
                  <a:lnTo>
                    <a:pt x="0" y="186"/>
                  </a:lnTo>
                  <a:lnTo>
                    <a:pt x="234" y="93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2" name="Freeform 61"/>
            <p:cNvSpPr>
              <a:spLocks noChangeAspect="1"/>
            </p:cNvSpPr>
            <p:nvPr/>
          </p:nvSpPr>
          <p:spPr bwMode="auto">
            <a:xfrm>
              <a:off x="4851" y="1090"/>
              <a:ext cx="10" cy="36"/>
            </a:xfrm>
            <a:custGeom>
              <a:avLst/>
              <a:gdLst>
                <a:gd name="T0" fmla="*/ 39 w 80"/>
                <a:gd name="T1" fmla="*/ 286 h 286"/>
                <a:gd name="T2" fmla="*/ 80 w 80"/>
                <a:gd name="T3" fmla="*/ 286 h 286"/>
                <a:gd name="T4" fmla="*/ 80 w 80"/>
                <a:gd name="T5" fmla="*/ 0 h 286"/>
                <a:gd name="T6" fmla="*/ 0 w 80"/>
                <a:gd name="T7" fmla="*/ 0 h 286"/>
                <a:gd name="T8" fmla="*/ 0 w 80"/>
                <a:gd name="T9" fmla="*/ 286 h 286"/>
                <a:gd name="T10" fmla="*/ 39 w 80"/>
                <a:gd name="T11" fmla="*/ 286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39" y="286"/>
                  </a:moveTo>
                  <a:lnTo>
                    <a:pt x="80" y="28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39" y="28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3" name="Freeform 62"/>
            <p:cNvSpPr>
              <a:spLocks noChangeAspect="1"/>
            </p:cNvSpPr>
            <p:nvPr/>
          </p:nvSpPr>
          <p:spPr bwMode="auto">
            <a:xfrm>
              <a:off x="4909" y="1089"/>
              <a:ext cx="10" cy="36"/>
            </a:xfrm>
            <a:custGeom>
              <a:avLst/>
              <a:gdLst>
                <a:gd name="T0" fmla="*/ 41 w 80"/>
                <a:gd name="T1" fmla="*/ 286 h 286"/>
                <a:gd name="T2" fmla="*/ 80 w 80"/>
                <a:gd name="T3" fmla="*/ 286 h 286"/>
                <a:gd name="T4" fmla="*/ 80 w 80"/>
                <a:gd name="T5" fmla="*/ 0 h 286"/>
                <a:gd name="T6" fmla="*/ 0 w 80"/>
                <a:gd name="T7" fmla="*/ 0 h 286"/>
                <a:gd name="T8" fmla="*/ 0 w 80"/>
                <a:gd name="T9" fmla="*/ 286 h 286"/>
                <a:gd name="T10" fmla="*/ 41 w 80"/>
                <a:gd name="T11" fmla="*/ 286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41" y="286"/>
                  </a:moveTo>
                  <a:lnTo>
                    <a:pt x="80" y="286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6"/>
                  </a:lnTo>
                  <a:lnTo>
                    <a:pt x="41" y="28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4" name="Freeform 63"/>
            <p:cNvSpPr>
              <a:spLocks noChangeAspect="1"/>
            </p:cNvSpPr>
            <p:nvPr/>
          </p:nvSpPr>
          <p:spPr bwMode="auto">
            <a:xfrm>
              <a:off x="4859" y="1102"/>
              <a:ext cx="57" cy="10"/>
            </a:xfrm>
            <a:custGeom>
              <a:avLst/>
              <a:gdLst>
                <a:gd name="T0" fmla="*/ 457 w 457"/>
                <a:gd name="T1" fmla="*/ 39 h 78"/>
                <a:gd name="T2" fmla="*/ 457 w 457"/>
                <a:gd name="T3" fmla="*/ 0 h 78"/>
                <a:gd name="T4" fmla="*/ 0 w 457"/>
                <a:gd name="T5" fmla="*/ 0 h 78"/>
                <a:gd name="T6" fmla="*/ 0 w 457"/>
                <a:gd name="T7" fmla="*/ 78 h 78"/>
                <a:gd name="T8" fmla="*/ 457 w 457"/>
                <a:gd name="T9" fmla="*/ 78 h 78"/>
                <a:gd name="T10" fmla="*/ 457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457" y="78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5" name="Freeform 64"/>
            <p:cNvSpPr>
              <a:spLocks noChangeAspect="1"/>
            </p:cNvSpPr>
            <p:nvPr/>
          </p:nvSpPr>
          <p:spPr bwMode="auto">
            <a:xfrm>
              <a:off x="4816" y="1097"/>
              <a:ext cx="29" cy="23"/>
            </a:xfrm>
            <a:custGeom>
              <a:avLst/>
              <a:gdLst>
                <a:gd name="T0" fmla="*/ 232 w 232"/>
                <a:gd name="T1" fmla="*/ 0 h 184"/>
                <a:gd name="T2" fmla="*/ 232 w 232"/>
                <a:gd name="T3" fmla="*/ 184 h 184"/>
                <a:gd name="T4" fmla="*/ 0 w 232"/>
                <a:gd name="T5" fmla="*/ 92 h 184"/>
                <a:gd name="T6" fmla="*/ 232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232" y="0"/>
                  </a:moveTo>
                  <a:lnTo>
                    <a:pt x="232" y="184"/>
                  </a:lnTo>
                  <a:lnTo>
                    <a:pt x="0" y="9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6" name="Freeform 65"/>
            <p:cNvSpPr>
              <a:spLocks noChangeAspect="1"/>
            </p:cNvSpPr>
            <p:nvPr/>
          </p:nvSpPr>
          <p:spPr bwMode="auto">
            <a:xfrm>
              <a:off x="4816" y="1097"/>
              <a:ext cx="29" cy="23"/>
            </a:xfrm>
            <a:custGeom>
              <a:avLst/>
              <a:gdLst>
                <a:gd name="T0" fmla="*/ 232 w 232"/>
                <a:gd name="T1" fmla="*/ 0 h 184"/>
                <a:gd name="T2" fmla="*/ 232 w 232"/>
                <a:gd name="T3" fmla="*/ 184 h 184"/>
                <a:gd name="T4" fmla="*/ 0 w 232"/>
                <a:gd name="T5" fmla="*/ 92 h 184"/>
                <a:gd name="T6" fmla="*/ 232 w 23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184"/>
                <a:gd name="T14" fmla="*/ 232 w 23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184">
                  <a:moveTo>
                    <a:pt x="232" y="0"/>
                  </a:moveTo>
                  <a:lnTo>
                    <a:pt x="232" y="184"/>
                  </a:lnTo>
                  <a:lnTo>
                    <a:pt x="0" y="92"/>
                  </a:lnTo>
                  <a:lnTo>
                    <a:pt x="232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7" name="Freeform 66"/>
            <p:cNvSpPr>
              <a:spLocks noChangeAspect="1"/>
            </p:cNvSpPr>
            <p:nvPr/>
          </p:nvSpPr>
          <p:spPr bwMode="auto">
            <a:xfrm>
              <a:off x="4491" y="1089"/>
              <a:ext cx="10" cy="35"/>
            </a:xfrm>
            <a:custGeom>
              <a:avLst/>
              <a:gdLst>
                <a:gd name="T0" fmla="*/ 40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40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0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8" name="Freeform 67"/>
            <p:cNvSpPr>
              <a:spLocks noChangeAspect="1"/>
            </p:cNvSpPr>
            <p:nvPr/>
          </p:nvSpPr>
          <p:spPr bwMode="auto">
            <a:xfrm>
              <a:off x="4549" y="1087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399" name="Freeform 68"/>
            <p:cNvSpPr>
              <a:spLocks noChangeAspect="1"/>
            </p:cNvSpPr>
            <p:nvPr/>
          </p:nvSpPr>
          <p:spPr bwMode="auto">
            <a:xfrm>
              <a:off x="4499" y="1101"/>
              <a:ext cx="57" cy="10"/>
            </a:xfrm>
            <a:custGeom>
              <a:avLst/>
              <a:gdLst>
                <a:gd name="T0" fmla="*/ 457 w 457"/>
                <a:gd name="T1" fmla="*/ 39 h 79"/>
                <a:gd name="T2" fmla="*/ 457 w 457"/>
                <a:gd name="T3" fmla="*/ 0 h 79"/>
                <a:gd name="T4" fmla="*/ 0 w 457"/>
                <a:gd name="T5" fmla="*/ 0 h 79"/>
                <a:gd name="T6" fmla="*/ 0 w 457"/>
                <a:gd name="T7" fmla="*/ 79 h 79"/>
                <a:gd name="T8" fmla="*/ 457 w 457"/>
                <a:gd name="T9" fmla="*/ 79 h 79"/>
                <a:gd name="T10" fmla="*/ 457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457" y="79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0" name="Freeform 69"/>
            <p:cNvSpPr>
              <a:spLocks noChangeAspect="1"/>
            </p:cNvSpPr>
            <p:nvPr/>
          </p:nvSpPr>
          <p:spPr bwMode="auto">
            <a:xfrm>
              <a:off x="4456" y="1096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1" name="Freeform 70"/>
            <p:cNvSpPr>
              <a:spLocks noChangeAspect="1"/>
            </p:cNvSpPr>
            <p:nvPr/>
          </p:nvSpPr>
          <p:spPr bwMode="auto">
            <a:xfrm>
              <a:off x="4456" y="1096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2" name="Freeform 71"/>
            <p:cNvSpPr>
              <a:spLocks noChangeAspect="1"/>
            </p:cNvSpPr>
            <p:nvPr/>
          </p:nvSpPr>
          <p:spPr bwMode="auto">
            <a:xfrm>
              <a:off x="4564" y="1094"/>
              <a:ext cx="29" cy="23"/>
            </a:xfrm>
            <a:custGeom>
              <a:avLst/>
              <a:gdLst>
                <a:gd name="T0" fmla="*/ 0 w 234"/>
                <a:gd name="T1" fmla="*/ 0 h 184"/>
                <a:gd name="T2" fmla="*/ 0 w 234"/>
                <a:gd name="T3" fmla="*/ 184 h 184"/>
                <a:gd name="T4" fmla="*/ 234 w 234"/>
                <a:gd name="T5" fmla="*/ 92 h 184"/>
                <a:gd name="T6" fmla="*/ 0 w 234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4"/>
                <a:gd name="T14" fmla="*/ 234 w 234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4">
                  <a:moveTo>
                    <a:pt x="0" y="0"/>
                  </a:moveTo>
                  <a:lnTo>
                    <a:pt x="0" y="184"/>
                  </a:lnTo>
                  <a:lnTo>
                    <a:pt x="234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3" name="Freeform 72"/>
            <p:cNvSpPr>
              <a:spLocks noChangeAspect="1"/>
            </p:cNvSpPr>
            <p:nvPr/>
          </p:nvSpPr>
          <p:spPr bwMode="auto">
            <a:xfrm>
              <a:off x="4564" y="1094"/>
              <a:ext cx="29" cy="23"/>
            </a:xfrm>
            <a:custGeom>
              <a:avLst/>
              <a:gdLst>
                <a:gd name="T0" fmla="*/ 0 w 234"/>
                <a:gd name="T1" fmla="*/ 0 h 184"/>
                <a:gd name="T2" fmla="*/ 0 w 234"/>
                <a:gd name="T3" fmla="*/ 184 h 184"/>
                <a:gd name="T4" fmla="*/ 234 w 234"/>
                <a:gd name="T5" fmla="*/ 92 h 184"/>
                <a:gd name="T6" fmla="*/ 0 w 234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4"/>
                <a:gd name="T14" fmla="*/ 234 w 234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4">
                  <a:moveTo>
                    <a:pt x="0" y="0"/>
                  </a:moveTo>
                  <a:lnTo>
                    <a:pt x="0" y="184"/>
                  </a:lnTo>
                  <a:lnTo>
                    <a:pt x="234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4" name="Freeform 73"/>
            <p:cNvSpPr>
              <a:spLocks noChangeAspect="1"/>
            </p:cNvSpPr>
            <p:nvPr/>
          </p:nvSpPr>
          <p:spPr bwMode="auto">
            <a:xfrm>
              <a:off x="4141" y="1089"/>
              <a:ext cx="10" cy="36"/>
            </a:xfrm>
            <a:custGeom>
              <a:avLst/>
              <a:gdLst>
                <a:gd name="T0" fmla="*/ 39 w 78"/>
                <a:gd name="T1" fmla="*/ 285 h 285"/>
                <a:gd name="T2" fmla="*/ 78 w 78"/>
                <a:gd name="T3" fmla="*/ 285 h 285"/>
                <a:gd name="T4" fmla="*/ 78 w 78"/>
                <a:gd name="T5" fmla="*/ 0 h 285"/>
                <a:gd name="T6" fmla="*/ 0 w 78"/>
                <a:gd name="T7" fmla="*/ 0 h 285"/>
                <a:gd name="T8" fmla="*/ 0 w 78"/>
                <a:gd name="T9" fmla="*/ 285 h 285"/>
                <a:gd name="T10" fmla="*/ 39 w 78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"/>
                <a:gd name="T19" fmla="*/ 0 h 285"/>
                <a:gd name="T20" fmla="*/ 78 w 78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" h="285">
                  <a:moveTo>
                    <a:pt x="39" y="285"/>
                  </a:moveTo>
                  <a:lnTo>
                    <a:pt x="78" y="285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5" name="Freeform 74"/>
            <p:cNvSpPr>
              <a:spLocks noChangeAspect="1"/>
            </p:cNvSpPr>
            <p:nvPr/>
          </p:nvSpPr>
          <p:spPr bwMode="auto">
            <a:xfrm>
              <a:off x="4199" y="1088"/>
              <a:ext cx="10" cy="35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6" name="Freeform 75"/>
            <p:cNvSpPr>
              <a:spLocks noChangeAspect="1"/>
            </p:cNvSpPr>
            <p:nvPr/>
          </p:nvSpPr>
          <p:spPr bwMode="auto">
            <a:xfrm>
              <a:off x="4149" y="1101"/>
              <a:ext cx="57" cy="10"/>
            </a:xfrm>
            <a:custGeom>
              <a:avLst/>
              <a:gdLst>
                <a:gd name="T0" fmla="*/ 457 w 457"/>
                <a:gd name="T1" fmla="*/ 40 h 79"/>
                <a:gd name="T2" fmla="*/ 457 w 457"/>
                <a:gd name="T3" fmla="*/ 0 h 79"/>
                <a:gd name="T4" fmla="*/ 0 w 457"/>
                <a:gd name="T5" fmla="*/ 0 h 79"/>
                <a:gd name="T6" fmla="*/ 0 w 457"/>
                <a:gd name="T7" fmla="*/ 79 h 79"/>
                <a:gd name="T8" fmla="*/ 457 w 457"/>
                <a:gd name="T9" fmla="*/ 79 h 79"/>
                <a:gd name="T10" fmla="*/ 457 w 457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457" y="40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457" y="79"/>
                  </a:lnTo>
                  <a:lnTo>
                    <a:pt x="457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7" name="Freeform 76"/>
            <p:cNvSpPr>
              <a:spLocks noChangeAspect="1"/>
            </p:cNvSpPr>
            <p:nvPr/>
          </p:nvSpPr>
          <p:spPr bwMode="auto">
            <a:xfrm>
              <a:off x="4106" y="1096"/>
              <a:ext cx="29" cy="23"/>
            </a:xfrm>
            <a:custGeom>
              <a:avLst/>
              <a:gdLst>
                <a:gd name="T0" fmla="*/ 233 w 233"/>
                <a:gd name="T1" fmla="*/ 0 h 185"/>
                <a:gd name="T2" fmla="*/ 233 w 233"/>
                <a:gd name="T3" fmla="*/ 185 h 185"/>
                <a:gd name="T4" fmla="*/ 0 w 233"/>
                <a:gd name="T5" fmla="*/ 93 h 185"/>
                <a:gd name="T6" fmla="*/ 233 w 233"/>
                <a:gd name="T7" fmla="*/ 0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5"/>
                <a:gd name="T14" fmla="*/ 233 w 233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5">
                  <a:moveTo>
                    <a:pt x="233" y="0"/>
                  </a:moveTo>
                  <a:lnTo>
                    <a:pt x="233" y="185"/>
                  </a:lnTo>
                  <a:lnTo>
                    <a:pt x="0" y="9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8" name="Freeform 77"/>
            <p:cNvSpPr>
              <a:spLocks noChangeAspect="1"/>
            </p:cNvSpPr>
            <p:nvPr/>
          </p:nvSpPr>
          <p:spPr bwMode="auto">
            <a:xfrm>
              <a:off x="4106" y="1096"/>
              <a:ext cx="29" cy="23"/>
            </a:xfrm>
            <a:custGeom>
              <a:avLst/>
              <a:gdLst>
                <a:gd name="T0" fmla="*/ 233 w 233"/>
                <a:gd name="T1" fmla="*/ 0 h 185"/>
                <a:gd name="T2" fmla="*/ 233 w 233"/>
                <a:gd name="T3" fmla="*/ 185 h 185"/>
                <a:gd name="T4" fmla="*/ 0 w 233"/>
                <a:gd name="T5" fmla="*/ 93 h 185"/>
                <a:gd name="T6" fmla="*/ 233 w 233"/>
                <a:gd name="T7" fmla="*/ 0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5"/>
                <a:gd name="T14" fmla="*/ 233 w 233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5">
                  <a:moveTo>
                    <a:pt x="233" y="0"/>
                  </a:moveTo>
                  <a:lnTo>
                    <a:pt x="233" y="185"/>
                  </a:lnTo>
                  <a:lnTo>
                    <a:pt x="0" y="93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09" name="Freeform 78"/>
            <p:cNvSpPr>
              <a:spLocks noChangeAspect="1"/>
            </p:cNvSpPr>
            <p:nvPr/>
          </p:nvSpPr>
          <p:spPr bwMode="auto">
            <a:xfrm>
              <a:off x="4214" y="1094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0" name="Freeform 79"/>
            <p:cNvSpPr>
              <a:spLocks noChangeAspect="1"/>
            </p:cNvSpPr>
            <p:nvPr/>
          </p:nvSpPr>
          <p:spPr bwMode="auto">
            <a:xfrm>
              <a:off x="4214" y="1094"/>
              <a:ext cx="29" cy="23"/>
            </a:xfrm>
            <a:custGeom>
              <a:avLst/>
              <a:gdLst>
                <a:gd name="T0" fmla="*/ 0 w 233"/>
                <a:gd name="T1" fmla="*/ 0 h 184"/>
                <a:gd name="T2" fmla="*/ 0 w 233"/>
                <a:gd name="T3" fmla="*/ 184 h 184"/>
                <a:gd name="T4" fmla="*/ 233 w 233"/>
                <a:gd name="T5" fmla="*/ 92 h 184"/>
                <a:gd name="T6" fmla="*/ 0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0" y="0"/>
                  </a:moveTo>
                  <a:lnTo>
                    <a:pt x="0" y="184"/>
                  </a:lnTo>
                  <a:lnTo>
                    <a:pt x="233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1" name="Freeform 80"/>
            <p:cNvSpPr>
              <a:spLocks noChangeAspect="1"/>
            </p:cNvSpPr>
            <p:nvPr/>
          </p:nvSpPr>
          <p:spPr bwMode="auto">
            <a:xfrm>
              <a:off x="3780" y="1089"/>
              <a:ext cx="10" cy="35"/>
            </a:xfrm>
            <a:custGeom>
              <a:avLst/>
              <a:gdLst>
                <a:gd name="T0" fmla="*/ 40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40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40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2" name="Freeform 81"/>
            <p:cNvSpPr>
              <a:spLocks noChangeAspect="1"/>
            </p:cNvSpPr>
            <p:nvPr/>
          </p:nvSpPr>
          <p:spPr bwMode="auto">
            <a:xfrm>
              <a:off x="3838" y="1087"/>
              <a:ext cx="10" cy="36"/>
            </a:xfrm>
            <a:custGeom>
              <a:avLst/>
              <a:gdLst>
                <a:gd name="T0" fmla="*/ 39 w 79"/>
                <a:gd name="T1" fmla="*/ 285 h 285"/>
                <a:gd name="T2" fmla="*/ 79 w 79"/>
                <a:gd name="T3" fmla="*/ 285 h 285"/>
                <a:gd name="T4" fmla="*/ 79 w 79"/>
                <a:gd name="T5" fmla="*/ 0 h 285"/>
                <a:gd name="T6" fmla="*/ 0 w 79"/>
                <a:gd name="T7" fmla="*/ 0 h 285"/>
                <a:gd name="T8" fmla="*/ 0 w 79"/>
                <a:gd name="T9" fmla="*/ 285 h 285"/>
                <a:gd name="T10" fmla="*/ 39 w 79"/>
                <a:gd name="T11" fmla="*/ 28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285"/>
                  </a:moveTo>
                  <a:lnTo>
                    <a:pt x="79" y="28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39" y="28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3" name="Freeform 82"/>
            <p:cNvSpPr>
              <a:spLocks noChangeAspect="1"/>
            </p:cNvSpPr>
            <p:nvPr/>
          </p:nvSpPr>
          <p:spPr bwMode="auto">
            <a:xfrm>
              <a:off x="3788" y="1101"/>
              <a:ext cx="57" cy="10"/>
            </a:xfrm>
            <a:custGeom>
              <a:avLst/>
              <a:gdLst>
                <a:gd name="T0" fmla="*/ 457 w 457"/>
                <a:gd name="T1" fmla="*/ 39 h 79"/>
                <a:gd name="T2" fmla="*/ 457 w 457"/>
                <a:gd name="T3" fmla="*/ 0 h 79"/>
                <a:gd name="T4" fmla="*/ 0 w 457"/>
                <a:gd name="T5" fmla="*/ 0 h 79"/>
                <a:gd name="T6" fmla="*/ 0 w 457"/>
                <a:gd name="T7" fmla="*/ 79 h 79"/>
                <a:gd name="T8" fmla="*/ 457 w 457"/>
                <a:gd name="T9" fmla="*/ 79 h 79"/>
                <a:gd name="T10" fmla="*/ 457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457" y="39"/>
                  </a:moveTo>
                  <a:lnTo>
                    <a:pt x="457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457" y="79"/>
                  </a:lnTo>
                  <a:lnTo>
                    <a:pt x="457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4" name="Freeform 83"/>
            <p:cNvSpPr>
              <a:spLocks noChangeAspect="1"/>
            </p:cNvSpPr>
            <p:nvPr/>
          </p:nvSpPr>
          <p:spPr bwMode="auto">
            <a:xfrm>
              <a:off x="3745" y="1096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5" name="Freeform 84"/>
            <p:cNvSpPr>
              <a:spLocks noChangeAspect="1"/>
            </p:cNvSpPr>
            <p:nvPr/>
          </p:nvSpPr>
          <p:spPr bwMode="auto">
            <a:xfrm>
              <a:off x="3745" y="1096"/>
              <a:ext cx="29" cy="23"/>
            </a:xfrm>
            <a:custGeom>
              <a:avLst/>
              <a:gdLst>
                <a:gd name="T0" fmla="*/ 233 w 233"/>
                <a:gd name="T1" fmla="*/ 0 h 184"/>
                <a:gd name="T2" fmla="*/ 233 w 233"/>
                <a:gd name="T3" fmla="*/ 184 h 184"/>
                <a:gd name="T4" fmla="*/ 0 w 233"/>
                <a:gd name="T5" fmla="*/ 92 h 184"/>
                <a:gd name="T6" fmla="*/ 233 w 23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184"/>
                <a:gd name="T14" fmla="*/ 233 w 23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184">
                  <a:moveTo>
                    <a:pt x="233" y="0"/>
                  </a:moveTo>
                  <a:lnTo>
                    <a:pt x="233" y="184"/>
                  </a:lnTo>
                  <a:lnTo>
                    <a:pt x="0" y="92"/>
                  </a:lnTo>
                  <a:lnTo>
                    <a:pt x="233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6" name="Freeform 85"/>
            <p:cNvSpPr>
              <a:spLocks noChangeAspect="1"/>
            </p:cNvSpPr>
            <p:nvPr/>
          </p:nvSpPr>
          <p:spPr bwMode="auto">
            <a:xfrm>
              <a:off x="3853" y="1094"/>
              <a:ext cx="30" cy="23"/>
            </a:xfrm>
            <a:custGeom>
              <a:avLst/>
              <a:gdLst>
                <a:gd name="T0" fmla="*/ 0 w 234"/>
                <a:gd name="T1" fmla="*/ 0 h 184"/>
                <a:gd name="T2" fmla="*/ 0 w 234"/>
                <a:gd name="T3" fmla="*/ 184 h 184"/>
                <a:gd name="T4" fmla="*/ 234 w 234"/>
                <a:gd name="T5" fmla="*/ 92 h 184"/>
                <a:gd name="T6" fmla="*/ 0 w 234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4"/>
                <a:gd name="T14" fmla="*/ 234 w 234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4">
                  <a:moveTo>
                    <a:pt x="0" y="0"/>
                  </a:moveTo>
                  <a:lnTo>
                    <a:pt x="0" y="184"/>
                  </a:lnTo>
                  <a:lnTo>
                    <a:pt x="234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7" name="Freeform 86"/>
            <p:cNvSpPr>
              <a:spLocks noChangeAspect="1"/>
            </p:cNvSpPr>
            <p:nvPr/>
          </p:nvSpPr>
          <p:spPr bwMode="auto">
            <a:xfrm>
              <a:off x="3853" y="1094"/>
              <a:ext cx="30" cy="23"/>
            </a:xfrm>
            <a:custGeom>
              <a:avLst/>
              <a:gdLst>
                <a:gd name="T0" fmla="*/ 0 w 234"/>
                <a:gd name="T1" fmla="*/ 0 h 184"/>
                <a:gd name="T2" fmla="*/ 0 w 234"/>
                <a:gd name="T3" fmla="*/ 184 h 184"/>
                <a:gd name="T4" fmla="*/ 234 w 234"/>
                <a:gd name="T5" fmla="*/ 92 h 184"/>
                <a:gd name="T6" fmla="*/ 0 w 234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184"/>
                <a:gd name="T14" fmla="*/ 234 w 234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184">
                  <a:moveTo>
                    <a:pt x="0" y="0"/>
                  </a:moveTo>
                  <a:lnTo>
                    <a:pt x="0" y="184"/>
                  </a:lnTo>
                  <a:lnTo>
                    <a:pt x="234" y="9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8" name="Freeform 87"/>
            <p:cNvSpPr>
              <a:spLocks noChangeAspect="1"/>
            </p:cNvSpPr>
            <p:nvPr/>
          </p:nvSpPr>
          <p:spPr bwMode="auto">
            <a:xfrm>
              <a:off x="5221" y="3233"/>
              <a:ext cx="36" cy="10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19" name="Freeform 88"/>
            <p:cNvSpPr>
              <a:spLocks noChangeAspect="1"/>
            </p:cNvSpPr>
            <p:nvPr/>
          </p:nvSpPr>
          <p:spPr bwMode="auto">
            <a:xfrm>
              <a:off x="5220" y="3176"/>
              <a:ext cx="36" cy="10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0" name="Freeform 89"/>
            <p:cNvSpPr>
              <a:spLocks noChangeAspect="1"/>
            </p:cNvSpPr>
            <p:nvPr/>
          </p:nvSpPr>
          <p:spPr bwMode="auto">
            <a:xfrm>
              <a:off x="5234" y="3179"/>
              <a:ext cx="10" cy="56"/>
            </a:xfrm>
            <a:custGeom>
              <a:avLst/>
              <a:gdLst>
                <a:gd name="T0" fmla="*/ 41 w 80"/>
                <a:gd name="T1" fmla="*/ 0 h 451"/>
                <a:gd name="T2" fmla="*/ 0 w 80"/>
                <a:gd name="T3" fmla="*/ 0 h 451"/>
                <a:gd name="T4" fmla="*/ 0 w 80"/>
                <a:gd name="T5" fmla="*/ 451 h 451"/>
                <a:gd name="T6" fmla="*/ 80 w 80"/>
                <a:gd name="T7" fmla="*/ 451 h 451"/>
                <a:gd name="T8" fmla="*/ 80 w 80"/>
                <a:gd name="T9" fmla="*/ 0 h 451"/>
                <a:gd name="T10" fmla="*/ 41 w 80"/>
                <a:gd name="T11" fmla="*/ 0 h 4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1"/>
                <a:gd name="T20" fmla="*/ 80 w 80"/>
                <a:gd name="T21" fmla="*/ 451 h 4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1">
                  <a:moveTo>
                    <a:pt x="41" y="0"/>
                  </a:moveTo>
                  <a:lnTo>
                    <a:pt x="0" y="0"/>
                  </a:lnTo>
                  <a:lnTo>
                    <a:pt x="0" y="451"/>
                  </a:lnTo>
                  <a:lnTo>
                    <a:pt x="80" y="451"/>
                  </a:lnTo>
                  <a:lnTo>
                    <a:pt x="8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1" name="Freeform 90"/>
            <p:cNvSpPr>
              <a:spLocks noChangeAspect="1"/>
            </p:cNvSpPr>
            <p:nvPr/>
          </p:nvSpPr>
          <p:spPr bwMode="auto">
            <a:xfrm>
              <a:off x="5223" y="2886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2" name="Freeform 91"/>
            <p:cNvSpPr>
              <a:spLocks noChangeAspect="1"/>
            </p:cNvSpPr>
            <p:nvPr/>
          </p:nvSpPr>
          <p:spPr bwMode="auto">
            <a:xfrm>
              <a:off x="5222" y="2828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3" name="Freeform 92"/>
            <p:cNvSpPr>
              <a:spLocks noChangeAspect="1"/>
            </p:cNvSpPr>
            <p:nvPr/>
          </p:nvSpPr>
          <p:spPr bwMode="auto">
            <a:xfrm>
              <a:off x="5235" y="2831"/>
              <a:ext cx="10" cy="57"/>
            </a:xfrm>
            <a:custGeom>
              <a:avLst/>
              <a:gdLst>
                <a:gd name="T0" fmla="*/ 39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39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39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4" name="Freeform 93"/>
            <p:cNvSpPr>
              <a:spLocks noChangeAspect="1"/>
            </p:cNvSpPr>
            <p:nvPr/>
          </p:nvSpPr>
          <p:spPr bwMode="auto">
            <a:xfrm>
              <a:off x="5228" y="2794"/>
              <a:ext cx="24" cy="29"/>
            </a:xfrm>
            <a:custGeom>
              <a:avLst/>
              <a:gdLst>
                <a:gd name="T0" fmla="*/ 0 w 187"/>
                <a:gd name="T1" fmla="*/ 230 h 230"/>
                <a:gd name="T2" fmla="*/ 187 w 187"/>
                <a:gd name="T3" fmla="*/ 230 h 230"/>
                <a:gd name="T4" fmla="*/ 93 w 187"/>
                <a:gd name="T5" fmla="*/ 0 h 230"/>
                <a:gd name="T6" fmla="*/ 0 w 18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30"/>
                <a:gd name="T14" fmla="*/ 187 w 187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30">
                  <a:moveTo>
                    <a:pt x="0" y="230"/>
                  </a:moveTo>
                  <a:lnTo>
                    <a:pt x="187" y="230"/>
                  </a:lnTo>
                  <a:lnTo>
                    <a:pt x="93" y="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5" name="Freeform 94"/>
            <p:cNvSpPr>
              <a:spLocks noChangeAspect="1"/>
            </p:cNvSpPr>
            <p:nvPr/>
          </p:nvSpPr>
          <p:spPr bwMode="auto">
            <a:xfrm>
              <a:off x="5228" y="2794"/>
              <a:ext cx="24" cy="29"/>
            </a:xfrm>
            <a:custGeom>
              <a:avLst/>
              <a:gdLst>
                <a:gd name="T0" fmla="*/ 0 w 187"/>
                <a:gd name="T1" fmla="*/ 230 h 230"/>
                <a:gd name="T2" fmla="*/ 187 w 187"/>
                <a:gd name="T3" fmla="*/ 230 h 230"/>
                <a:gd name="T4" fmla="*/ 93 w 187"/>
                <a:gd name="T5" fmla="*/ 0 h 230"/>
                <a:gd name="T6" fmla="*/ 0 w 18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30"/>
                <a:gd name="T14" fmla="*/ 187 w 187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30">
                  <a:moveTo>
                    <a:pt x="0" y="230"/>
                  </a:moveTo>
                  <a:lnTo>
                    <a:pt x="187" y="230"/>
                  </a:lnTo>
                  <a:lnTo>
                    <a:pt x="93" y="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6" name="Freeform 95"/>
            <p:cNvSpPr>
              <a:spLocks noChangeAspect="1"/>
            </p:cNvSpPr>
            <p:nvPr/>
          </p:nvSpPr>
          <p:spPr bwMode="auto">
            <a:xfrm>
              <a:off x="5221" y="1480"/>
              <a:ext cx="36" cy="10"/>
            </a:xfrm>
            <a:custGeom>
              <a:avLst/>
              <a:gdLst>
                <a:gd name="T0" fmla="*/ 289 w 289"/>
                <a:gd name="T1" fmla="*/ 39 h 79"/>
                <a:gd name="T2" fmla="*/ 289 w 289"/>
                <a:gd name="T3" fmla="*/ 0 h 79"/>
                <a:gd name="T4" fmla="*/ 0 w 289"/>
                <a:gd name="T5" fmla="*/ 0 h 79"/>
                <a:gd name="T6" fmla="*/ 0 w 289"/>
                <a:gd name="T7" fmla="*/ 79 h 79"/>
                <a:gd name="T8" fmla="*/ 289 w 289"/>
                <a:gd name="T9" fmla="*/ 79 h 79"/>
                <a:gd name="T10" fmla="*/ 289 w 289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9"/>
                <a:gd name="T19" fmla="*/ 0 h 79"/>
                <a:gd name="T20" fmla="*/ 289 w 289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9" h="79">
                  <a:moveTo>
                    <a:pt x="289" y="39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9" y="79"/>
                  </a:lnTo>
                  <a:lnTo>
                    <a:pt x="289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7" name="Freeform 96"/>
            <p:cNvSpPr>
              <a:spLocks noChangeAspect="1"/>
            </p:cNvSpPr>
            <p:nvPr/>
          </p:nvSpPr>
          <p:spPr bwMode="auto">
            <a:xfrm>
              <a:off x="5220" y="1423"/>
              <a:ext cx="36" cy="9"/>
            </a:xfrm>
            <a:custGeom>
              <a:avLst/>
              <a:gdLst>
                <a:gd name="T0" fmla="*/ 289 w 289"/>
                <a:gd name="T1" fmla="*/ 39 h 79"/>
                <a:gd name="T2" fmla="*/ 289 w 289"/>
                <a:gd name="T3" fmla="*/ 0 h 79"/>
                <a:gd name="T4" fmla="*/ 0 w 289"/>
                <a:gd name="T5" fmla="*/ 0 h 79"/>
                <a:gd name="T6" fmla="*/ 0 w 289"/>
                <a:gd name="T7" fmla="*/ 79 h 79"/>
                <a:gd name="T8" fmla="*/ 289 w 289"/>
                <a:gd name="T9" fmla="*/ 79 h 79"/>
                <a:gd name="T10" fmla="*/ 289 w 289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9"/>
                <a:gd name="T19" fmla="*/ 0 h 79"/>
                <a:gd name="T20" fmla="*/ 289 w 289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9" h="79">
                  <a:moveTo>
                    <a:pt x="289" y="39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9" y="79"/>
                  </a:lnTo>
                  <a:lnTo>
                    <a:pt x="289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8" name="Freeform 97"/>
            <p:cNvSpPr>
              <a:spLocks noChangeAspect="1"/>
            </p:cNvSpPr>
            <p:nvPr/>
          </p:nvSpPr>
          <p:spPr bwMode="auto">
            <a:xfrm>
              <a:off x="5234" y="1425"/>
              <a:ext cx="10" cy="57"/>
            </a:xfrm>
            <a:custGeom>
              <a:avLst/>
              <a:gdLst>
                <a:gd name="T0" fmla="*/ 40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40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29" name="Freeform 98"/>
            <p:cNvSpPr>
              <a:spLocks noChangeAspect="1"/>
            </p:cNvSpPr>
            <p:nvPr/>
          </p:nvSpPr>
          <p:spPr bwMode="auto">
            <a:xfrm>
              <a:off x="5228" y="1496"/>
              <a:ext cx="23" cy="28"/>
            </a:xfrm>
            <a:custGeom>
              <a:avLst/>
              <a:gdLst>
                <a:gd name="T0" fmla="*/ 0 w 186"/>
                <a:gd name="T1" fmla="*/ 0 h 229"/>
                <a:gd name="T2" fmla="*/ 186 w 186"/>
                <a:gd name="T3" fmla="*/ 0 h 229"/>
                <a:gd name="T4" fmla="*/ 93 w 186"/>
                <a:gd name="T5" fmla="*/ 229 h 229"/>
                <a:gd name="T6" fmla="*/ 0 w 18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29"/>
                <a:gd name="T14" fmla="*/ 186 w 18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29">
                  <a:moveTo>
                    <a:pt x="0" y="0"/>
                  </a:moveTo>
                  <a:lnTo>
                    <a:pt x="186" y="0"/>
                  </a:lnTo>
                  <a:lnTo>
                    <a:pt x="93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0" name="Freeform 99"/>
            <p:cNvSpPr>
              <a:spLocks noChangeAspect="1"/>
            </p:cNvSpPr>
            <p:nvPr/>
          </p:nvSpPr>
          <p:spPr bwMode="auto">
            <a:xfrm>
              <a:off x="5228" y="1496"/>
              <a:ext cx="23" cy="28"/>
            </a:xfrm>
            <a:custGeom>
              <a:avLst/>
              <a:gdLst>
                <a:gd name="T0" fmla="*/ 0 w 186"/>
                <a:gd name="T1" fmla="*/ 0 h 229"/>
                <a:gd name="T2" fmla="*/ 186 w 186"/>
                <a:gd name="T3" fmla="*/ 0 h 229"/>
                <a:gd name="T4" fmla="*/ 93 w 186"/>
                <a:gd name="T5" fmla="*/ 229 h 229"/>
                <a:gd name="T6" fmla="*/ 0 w 18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29"/>
                <a:gd name="T14" fmla="*/ 186 w 18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29">
                  <a:moveTo>
                    <a:pt x="0" y="0"/>
                  </a:moveTo>
                  <a:lnTo>
                    <a:pt x="186" y="0"/>
                  </a:lnTo>
                  <a:lnTo>
                    <a:pt x="93" y="2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1" name="Freeform 100"/>
            <p:cNvSpPr>
              <a:spLocks noChangeAspect="1"/>
            </p:cNvSpPr>
            <p:nvPr/>
          </p:nvSpPr>
          <p:spPr bwMode="auto">
            <a:xfrm>
              <a:off x="5220" y="1135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2" name="Freeform 101"/>
            <p:cNvSpPr>
              <a:spLocks noChangeAspect="1"/>
            </p:cNvSpPr>
            <p:nvPr/>
          </p:nvSpPr>
          <p:spPr bwMode="auto">
            <a:xfrm>
              <a:off x="5219" y="1077"/>
              <a:ext cx="36" cy="10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3" name="Freeform 102"/>
            <p:cNvSpPr>
              <a:spLocks noChangeAspect="1"/>
            </p:cNvSpPr>
            <p:nvPr/>
          </p:nvSpPr>
          <p:spPr bwMode="auto">
            <a:xfrm>
              <a:off x="5232" y="1080"/>
              <a:ext cx="10" cy="57"/>
            </a:xfrm>
            <a:custGeom>
              <a:avLst/>
              <a:gdLst>
                <a:gd name="T0" fmla="*/ 40 w 80"/>
                <a:gd name="T1" fmla="*/ 0 h 452"/>
                <a:gd name="T2" fmla="*/ 0 w 80"/>
                <a:gd name="T3" fmla="*/ 0 h 452"/>
                <a:gd name="T4" fmla="*/ 0 w 80"/>
                <a:gd name="T5" fmla="*/ 452 h 452"/>
                <a:gd name="T6" fmla="*/ 80 w 80"/>
                <a:gd name="T7" fmla="*/ 452 h 452"/>
                <a:gd name="T8" fmla="*/ 80 w 80"/>
                <a:gd name="T9" fmla="*/ 0 h 452"/>
                <a:gd name="T10" fmla="*/ 40 w 80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2"/>
                <a:gd name="T20" fmla="*/ 80 w 80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80" y="452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4" name="Freeform 103"/>
            <p:cNvSpPr>
              <a:spLocks noChangeAspect="1"/>
            </p:cNvSpPr>
            <p:nvPr/>
          </p:nvSpPr>
          <p:spPr bwMode="auto">
            <a:xfrm>
              <a:off x="5220" y="1836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5" name="Freeform 104"/>
            <p:cNvSpPr>
              <a:spLocks noChangeAspect="1"/>
            </p:cNvSpPr>
            <p:nvPr/>
          </p:nvSpPr>
          <p:spPr bwMode="auto">
            <a:xfrm>
              <a:off x="5218" y="1779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6" name="Freeform 105"/>
            <p:cNvSpPr>
              <a:spLocks noChangeAspect="1"/>
            </p:cNvSpPr>
            <p:nvPr/>
          </p:nvSpPr>
          <p:spPr bwMode="auto">
            <a:xfrm>
              <a:off x="5232" y="1781"/>
              <a:ext cx="10" cy="57"/>
            </a:xfrm>
            <a:custGeom>
              <a:avLst/>
              <a:gdLst>
                <a:gd name="T0" fmla="*/ 40 w 80"/>
                <a:gd name="T1" fmla="*/ 0 h 452"/>
                <a:gd name="T2" fmla="*/ 0 w 80"/>
                <a:gd name="T3" fmla="*/ 0 h 452"/>
                <a:gd name="T4" fmla="*/ 0 w 80"/>
                <a:gd name="T5" fmla="*/ 452 h 452"/>
                <a:gd name="T6" fmla="*/ 80 w 80"/>
                <a:gd name="T7" fmla="*/ 452 h 452"/>
                <a:gd name="T8" fmla="*/ 80 w 80"/>
                <a:gd name="T9" fmla="*/ 0 h 452"/>
                <a:gd name="T10" fmla="*/ 40 w 80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2"/>
                <a:gd name="T20" fmla="*/ 80 w 80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80" y="452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7" name="Freeform 106"/>
            <p:cNvSpPr>
              <a:spLocks noChangeAspect="1"/>
            </p:cNvSpPr>
            <p:nvPr/>
          </p:nvSpPr>
          <p:spPr bwMode="auto">
            <a:xfrm>
              <a:off x="5227" y="1852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8" name="Freeform 107"/>
            <p:cNvSpPr>
              <a:spLocks noChangeAspect="1"/>
            </p:cNvSpPr>
            <p:nvPr/>
          </p:nvSpPr>
          <p:spPr bwMode="auto">
            <a:xfrm>
              <a:off x="5227" y="1852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39" name="Freeform 108"/>
            <p:cNvSpPr>
              <a:spLocks noChangeAspect="1"/>
            </p:cNvSpPr>
            <p:nvPr/>
          </p:nvSpPr>
          <p:spPr bwMode="auto">
            <a:xfrm>
              <a:off x="5225" y="1745"/>
              <a:ext cx="24" cy="28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0" name="Freeform 109"/>
            <p:cNvSpPr>
              <a:spLocks noChangeAspect="1"/>
            </p:cNvSpPr>
            <p:nvPr/>
          </p:nvSpPr>
          <p:spPr bwMode="auto">
            <a:xfrm>
              <a:off x="5225" y="1745"/>
              <a:ext cx="24" cy="28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1" name="Freeform 110"/>
            <p:cNvSpPr>
              <a:spLocks noChangeAspect="1"/>
            </p:cNvSpPr>
            <p:nvPr/>
          </p:nvSpPr>
          <p:spPr bwMode="auto">
            <a:xfrm>
              <a:off x="5220" y="2182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2" name="Freeform 111"/>
            <p:cNvSpPr>
              <a:spLocks noChangeAspect="1"/>
            </p:cNvSpPr>
            <p:nvPr/>
          </p:nvSpPr>
          <p:spPr bwMode="auto">
            <a:xfrm>
              <a:off x="5219" y="2125"/>
              <a:ext cx="36" cy="10"/>
            </a:xfrm>
            <a:custGeom>
              <a:avLst/>
              <a:gdLst>
                <a:gd name="T0" fmla="*/ 288 w 288"/>
                <a:gd name="T1" fmla="*/ 38 h 77"/>
                <a:gd name="T2" fmla="*/ 288 w 288"/>
                <a:gd name="T3" fmla="*/ 0 h 77"/>
                <a:gd name="T4" fmla="*/ 0 w 288"/>
                <a:gd name="T5" fmla="*/ 0 h 77"/>
                <a:gd name="T6" fmla="*/ 0 w 288"/>
                <a:gd name="T7" fmla="*/ 77 h 77"/>
                <a:gd name="T8" fmla="*/ 288 w 288"/>
                <a:gd name="T9" fmla="*/ 77 h 77"/>
                <a:gd name="T10" fmla="*/ 288 w 288"/>
                <a:gd name="T11" fmla="*/ 38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7"/>
                <a:gd name="T20" fmla="*/ 288 w 288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7">
                  <a:moveTo>
                    <a:pt x="288" y="38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288" y="77"/>
                  </a:lnTo>
                  <a:lnTo>
                    <a:pt x="288" y="3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3" name="Freeform 112"/>
            <p:cNvSpPr>
              <a:spLocks noChangeAspect="1"/>
            </p:cNvSpPr>
            <p:nvPr/>
          </p:nvSpPr>
          <p:spPr bwMode="auto">
            <a:xfrm>
              <a:off x="5232" y="2128"/>
              <a:ext cx="10" cy="56"/>
            </a:xfrm>
            <a:custGeom>
              <a:avLst/>
              <a:gdLst>
                <a:gd name="T0" fmla="*/ 41 w 80"/>
                <a:gd name="T1" fmla="*/ 0 h 452"/>
                <a:gd name="T2" fmla="*/ 0 w 80"/>
                <a:gd name="T3" fmla="*/ 0 h 452"/>
                <a:gd name="T4" fmla="*/ 0 w 80"/>
                <a:gd name="T5" fmla="*/ 452 h 452"/>
                <a:gd name="T6" fmla="*/ 80 w 80"/>
                <a:gd name="T7" fmla="*/ 452 h 452"/>
                <a:gd name="T8" fmla="*/ 80 w 80"/>
                <a:gd name="T9" fmla="*/ 0 h 452"/>
                <a:gd name="T10" fmla="*/ 41 w 80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2"/>
                <a:gd name="T20" fmla="*/ 80 w 80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2">
                  <a:moveTo>
                    <a:pt x="41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80" y="452"/>
                  </a:lnTo>
                  <a:lnTo>
                    <a:pt x="8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4" name="Freeform 113"/>
            <p:cNvSpPr>
              <a:spLocks noChangeAspect="1"/>
            </p:cNvSpPr>
            <p:nvPr/>
          </p:nvSpPr>
          <p:spPr bwMode="auto">
            <a:xfrm>
              <a:off x="5227" y="2198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5" name="Freeform 114"/>
            <p:cNvSpPr>
              <a:spLocks noChangeAspect="1"/>
            </p:cNvSpPr>
            <p:nvPr/>
          </p:nvSpPr>
          <p:spPr bwMode="auto">
            <a:xfrm>
              <a:off x="5227" y="2198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6" name="Freeform 115"/>
            <p:cNvSpPr>
              <a:spLocks noChangeAspect="1"/>
            </p:cNvSpPr>
            <p:nvPr/>
          </p:nvSpPr>
          <p:spPr bwMode="auto">
            <a:xfrm>
              <a:off x="5226" y="2091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7" name="Freeform 116"/>
            <p:cNvSpPr>
              <a:spLocks noChangeAspect="1"/>
            </p:cNvSpPr>
            <p:nvPr/>
          </p:nvSpPr>
          <p:spPr bwMode="auto">
            <a:xfrm>
              <a:off x="5226" y="2091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8" name="Freeform 117"/>
            <p:cNvSpPr>
              <a:spLocks noChangeAspect="1"/>
            </p:cNvSpPr>
            <p:nvPr/>
          </p:nvSpPr>
          <p:spPr bwMode="auto">
            <a:xfrm>
              <a:off x="5220" y="2539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49" name="Freeform 118"/>
            <p:cNvSpPr>
              <a:spLocks noChangeAspect="1"/>
            </p:cNvSpPr>
            <p:nvPr/>
          </p:nvSpPr>
          <p:spPr bwMode="auto">
            <a:xfrm>
              <a:off x="5218" y="2482"/>
              <a:ext cx="36" cy="9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0" name="Freeform 119"/>
            <p:cNvSpPr>
              <a:spLocks noChangeAspect="1"/>
            </p:cNvSpPr>
            <p:nvPr/>
          </p:nvSpPr>
          <p:spPr bwMode="auto">
            <a:xfrm>
              <a:off x="5232" y="2484"/>
              <a:ext cx="10" cy="57"/>
            </a:xfrm>
            <a:custGeom>
              <a:avLst/>
              <a:gdLst>
                <a:gd name="T0" fmla="*/ 40 w 80"/>
                <a:gd name="T1" fmla="*/ 0 h 451"/>
                <a:gd name="T2" fmla="*/ 0 w 80"/>
                <a:gd name="T3" fmla="*/ 0 h 451"/>
                <a:gd name="T4" fmla="*/ 0 w 80"/>
                <a:gd name="T5" fmla="*/ 451 h 451"/>
                <a:gd name="T6" fmla="*/ 80 w 80"/>
                <a:gd name="T7" fmla="*/ 451 h 451"/>
                <a:gd name="T8" fmla="*/ 80 w 80"/>
                <a:gd name="T9" fmla="*/ 0 h 451"/>
                <a:gd name="T10" fmla="*/ 40 w 80"/>
                <a:gd name="T11" fmla="*/ 0 h 4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1"/>
                <a:gd name="T20" fmla="*/ 80 w 80"/>
                <a:gd name="T21" fmla="*/ 451 h 4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1">
                  <a:moveTo>
                    <a:pt x="40" y="0"/>
                  </a:moveTo>
                  <a:lnTo>
                    <a:pt x="0" y="0"/>
                  </a:lnTo>
                  <a:lnTo>
                    <a:pt x="0" y="451"/>
                  </a:lnTo>
                  <a:lnTo>
                    <a:pt x="80" y="451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1" name="Freeform 120"/>
            <p:cNvSpPr>
              <a:spLocks noChangeAspect="1"/>
            </p:cNvSpPr>
            <p:nvPr/>
          </p:nvSpPr>
          <p:spPr bwMode="auto">
            <a:xfrm>
              <a:off x="5227" y="2555"/>
              <a:ext cx="23" cy="28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2" name="Freeform 121"/>
            <p:cNvSpPr>
              <a:spLocks noChangeAspect="1"/>
            </p:cNvSpPr>
            <p:nvPr/>
          </p:nvSpPr>
          <p:spPr bwMode="auto">
            <a:xfrm>
              <a:off x="5227" y="2555"/>
              <a:ext cx="23" cy="28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3" name="Freeform 122"/>
            <p:cNvSpPr>
              <a:spLocks noChangeAspect="1"/>
            </p:cNvSpPr>
            <p:nvPr/>
          </p:nvSpPr>
          <p:spPr bwMode="auto">
            <a:xfrm>
              <a:off x="5225" y="2447"/>
              <a:ext cx="24" cy="29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4" name="Freeform 123"/>
            <p:cNvSpPr>
              <a:spLocks noChangeAspect="1"/>
            </p:cNvSpPr>
            <p:nvPr/>
          </p:nvSpPr>
          <p:spPr bwMode="auto">
            <a:xfrm>
              <a:off x="5225" y="2447"/>
              <a:ext cx="24" cy="29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5" name="Freeform 124"/>
            <p:cNvSpPr>
              <a:spLocks noChangeAspect="1"/>
            </p:cNvSpPr>
            <p:nvPr/>
          </p:nvSpPr>
          <p:spPr bwMode="auto">
            <a:xfrm>
              <a:off x="3839" y="1440"/>
              <a:ext cx="10" cy="35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6" name="Freeform 125"/>
            <p:cNvSpPr>
              <a:spLocks noChangeAspect="1"/>
            </p:cNvSpPr>
            <p:nvPr/>
          </p:nvSpPr>
          <p:spPr bwMode="auto">
            <a:xfrm>
              <a:off x="3782" y="1441"/>
              <a:ext cx="10" cy="36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7" name="Freeform 126"/>
            <p:cNvSpPr>
              <a:spLocks noChangeAspect="1"/>
            </p:cNvSpPr>
            <p:nvPr/>
          </p:nvSpPr>
          <p:spPr bwMode="auto">
            <a:xfrm>
              <a:off x="3784" y="1453"/>
              <a:ext cx="58" cy="10"/>
            </a:xfrm>
            <a:custGeom>
              <a:avLst/>
              <a:gdLst>
                <a:gd name="T0" fmla="*/ 0 w 458"/>
                <a:gd name="T1" fmla="*/ 40 h 79"/>
                <a:gd name="T2" fmla="*/ 0 w 458"/>
                <a:gd name="T3" fmla="*/ 79 h 79"/>
                <a:gd name="T4" fmla="*/ 458 w 458"/>
                <a:gd name="T5" fmla="*/ 79 h 79"/>
                <a:gd name="T6" fmla="*/ 458 w 458"/>
                <a:gd name="T7" fmla="*/ 0 h 79"/>
                <a:gd name="T8" fmla="*/ 0 w 458"/>
                <a:gd name="T9" fmla="*/ 0 h 79"/>
                <a:gd name="T10" fmla="*/ 0 w 45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8"/>
                <a:gd name="T19" fmla="*/ 0 h 79"/>
                <a:gd name="T20" fmla="*/ 458 w 45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8" h="79">
                  <a:moveTo>
                    <a:pt x="0" y="40"/>
                  </a:moveTo>
                  <a:lnTo>
                    <a:pt x="0" y="79"/>
                  </a:lnTo>
                  <a:lnTo>
                    <a:pt x="458" y="79"/>
                  </a:lnTo>
                  <a:lnTo>
                    <a:pt x="458" y="0"/>
                  </a:ln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8" name="Freeform 127"/>
            <p:cNvSpPr>
              <a:spLocks noChangeAspect="1"/>
            </p:cNvSpPr>
            <p:nvPr/>
          </p:nvSpPr>
          <p:spPr bwMode="auto">
            <a:xfrm>
              <a:off x="4191" y="1444"/>
              <a:ext cx="10" cy="36"/>
            </a:xfrm>
            <a:custGeom>
              <a:avLst/>
              <a:gdLst>
                <a:gd name="T0" fmla="*/ 40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40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59" name="Freeform 128"/>
            <p:cNvSpPr>
              <a:spLocks noChangeAspect="1"/>
            </p:cNvSpPr>
            <p:nvPr/>
          </p:nvSpPr>
          <p:spPr bwMode="auto">
            <a:xfrm>
              <a:off x="4133" y="1445"/>
              <a:ext cx="10" cy="36"/>
            </a:xfrm>
            <a:custGeom>
              <a:avLst/>
              <a:gdLst>
                <a:gd name="T0" fmla="*/ 40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40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0" name="Freeform 129"/>
            <p:cNvSpPr>
              <a:spLocks noChangeAspect="1"/>
            </p:cNvSpPr>
            <p:nvPr/>
          </p:nvSpPr>
          <p:spPr bwMode="auto">
            <a:xfrm>
              <a:off x="4136" y="1458"/>
              <a:ext cx="57" cy="9"/>
            </a:xfrm>
            <a:custGeom>
              <a:avLst/>
              <a:gdLst>
                <a:gd name="T0" fmla="*/ 0 w 457"/>
                <a:gd name="T1" fmla="*/ 39 h 79"/>
                <a:gd name="T2" fmla="*/ 0 w 457"/>
                <a:gd name="T3" fmla="*/ 79 h 79"/>
                <a:gd name="T4" fmla="*/ 457 w 457"/>
                <a:gd name="T5" fmla="*/ 79 h 79"/>
                <a:gd name="T6" fmla="*/ 457 w 457"/>
                <a:gd name="T7" fmla="*/ 0 h 79"/>
                <a:gd name="T8" fmla="*/ 0 w 457"/>
                <a:gd name="T9" fmla="*/ 0 h 79"/>
                <a:gd name="T10" fmla="*/ 0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0" y="39"/>
                  </a:moveTo>
                  <a:lnTo>
                    <a:pt x="0" y="79"/>
                  </a:lnTo>
                  <a:lnTo>
                    <a:pt x="457" y="79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1" name="Freeform 130"/>
            <p:cNvSpPr>
              <a:spLocks noChangeAspect="1"/>
            </p:cNvSpPr>
            <p:nvPr/>
          </p:nvSpPr>
          <p:spPr bwMode="auto">
            <a:xfrm>
              <a:off x="4546" y="1437"/>
              <a:ext cx="9" cy="36"/>
            </a:xfrm>
            <a:custGeom>
              <a:avLst/>
              <a:gdLst>
                <a:gd name="T0" fmla="*/ 40 w 79"/>
                <a:gd name="T1" fmla="*/ 0 h 286"/>
                <a:gd name="T2" fmla="*/ 0 w 79"/>
                <a:gd name="T3" fmla="*/ 0 h 286"/>
                <a:gd name="T4" fmla="*/ 0 w 79"/>
                <a:gd name="T5" fmla="*/ 286 h 286"/>
                <a:gd name="T6" fmla="*/ 79 w 79"/>
                <a:gd name="T7" fmla="*/ 286 h 286"/>
                <a:gd name="T8" fmla="*/ 79 w 79"/>
                <a:gd name="T9" fmla="*/ 0 h 286"/>
                <a:gd name="T10" fmla="*/ 40 w 79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79" y="286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2" name="Freeform 131"/>
            <p:cNvSpPr>
              <a:spLocks noChangeAspect="1"/>
            </p:cNvSpPr>
            <p:nvPr/>
          </p:nvSpPr>
          <p:spPr bwMode="auto">
            <a:xfrm>
              <a:off x="4487" y="1438"/>
              <a:ext cx="10" cy="36"/>
            </a:xfrm>
            <a:custGeom>
              <a:avLst/>
              <a:gdLst>
                <a:gd name="T0" fmla="*/ 40 w 80"/>
                <a:gd name="T1" fmla="*/ 0 h 286"/>
                <a:gd name="T2" fmla="*/ 0 w 80"/>
                <a:gd name="T3" fmla="*/ 0 h 286"/>
                <a:gd name="T4" fmla="*/ 0 w 80"/>
                <a:gd name="T5" fmla="*/ 286 h 286"/>
                <a:gd name="T6" fmla="*/ 80 w 80"/>
                <a:gd name="T7" fmla="*/ 286 h 286"/>
                <a:gd name="T8" fmla="*/ 80 w 80"/>
                <a:gd name="T9" fmla="*/ 0 h 286"/>
                <a:gd name="T10" fmla="*/ 40 w 80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80" y="286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3" name="Freeform 132"/>
            <p:cNvSpPr>
              <a:spLocks noChangeAspect="1"/>
            </p:cNvSpPr>
            <p:nvPr/>
          </p:nvSpPr>
          <p:spPr bwMode="auto">
            <a:xfrm>
              <a:off x="4490" y="1451"/>
              <a:ext cx="57" cy="10"/>
            </a:xfrm>
            <a:custGeom>
              <a:avLst/>
              <a:gdLst>
                <a:gd name="T0" fmla="*/ 0 w 457"/>
                <a:gd name="T1" fmla="*/ 39 h 78"/>
                <a:gd name="T2" fmla="*/ 0 w 457"/>
                <a:gd name="T3" fmla="*/ 78 h 78"/>
                <a:gd name="T4" fmla="*/ 457 w 457"/>
                <a:gd name="T5" fmla="*/ 78 h 78"/>
                <a:gd name="T6" fmla="*/ 457 w 457"/>
                <a:gd name="T7" fmla="*/ 0 h 78"/>
                <a:gd name="T8" fmla="*/ 0 w 457"/>
                <a:gd name="T9" fmla="*/ 0 h 78"/>
                <a:gd name="T10" fmla="*/ 0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0" y="39"/>
                  </a:moveTo>
                  <a:lnTo>
                    <a:pt x="0" y="78"/>
                  </a:lnTo>
                  <a:lnTo>
                    <a:pt x="457" y="78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4" name="Freeform 133"/>
            <p:cNvSpPr>
              <a:spLocks noChangeAspect="1"/>
            </p:cNvSpPr>
            <p:nvPr/>
          </p:nvSpPr>
          <p:spPr bwMode="auto">
            <a:xfrm>
              <a:off x="3852" y="2842"/>
              <a:ext cx="10" cy="36"/>
            </a:xfrm>
            <a:custGeom>
              <a:avLst/>
              <a:gdLst>
                <a:gd name="T0" fmla="*/ 39 w 78"/>
                <a:gd name="T1" fmla="*/ 0 h 285"/>
                <a:gd name="T2" fmla="*/ 0 w 78"/>
                <a:gd name="T3" fmla="*/ 0 h 285"/>
                <a:gd name="T4" fmla="*/ 0 w 78"/>
                <a:gd name="T5" fmla="*/ 285 h 285"/>
                <a:gd name="T6" fmla="*/ 78 w 78"/>
                <a:gd name="T7" fmla="*/ 285 h 285"/>
                <a:gd name="T8" fmla="*/ 78 w 78"/>
                <a:gd name="T9" fmla="*/ 0 h 285"/>
                <a:gd name="T10" fmla="*/ 39 w 78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"/>
                <a:gd name="T19" fmla="*/ 0 h 285"/>
                <a:gd name="T20" fmla="*/ 78 w 78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8" y="285"/>
                  </a:lnTo>
                  <a:lnTo>
                    <a:pt x="78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5" name="Freeform 134"/>
            <p:cNvSpPr>
              <a:spLocks noChangeAspect="1"/>
            </p:cNvSpPr>
            <p:nvPr/>
          </p:nvSpPr>
          <p:spPr bwMode="auto">
            <a:xfrm>
              <a:off x="3794" y="2843"/>
              <a:ext cx="10" cy="36"/>
            </a:xfrm>
            <a:custGeom>
              <a:avLst/>
              <a:gdLst>
                <a:gd name="T0" fmla="*/ 41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1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1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6" name="Freeform 135"/>
            <p:cNvSpPr>
              <a:spLocks noChangeAspect="1"/>
            </p:cNvSpPr>
            <p:nvPr/>
          </p:nvSpPr>
          <p:spPr bwMode="auto">
            <a:xfrm>
              <a:off x="3797" y="2856"/>
              <a:ext cx="57" cy="9"/>
            </a:xfrm>
            <a:custGeom>
              <a:avLst/>
              <a:gdLst>
                <a:gd name="T0" fmla="*/ 0 w 457"/>
                <a:gd name="T1" fmla="*/ 41 h 80"/>
                <a:gd name="T2" fmla="*/ 0 w 457"/>
                <a:gd name="T3" fmla="*/ 80 h 80"/>
                <a:gd name="T4" fmla="*/ 457 w 457"/>
                <a:gd name="T5" fmla="*/ 80 h 80"/>
                <a:gd name="T6" fmla="*/ 457 w 457"/>
                <a:gd name="T7" fmla="*/ 0 h 80"/>
                <a:gd name="T8" fmla="*/ 0 w 457"/>
                <a:gd name="T9" fmla="*/ 0 h 80"/>
                <a:gd name="T10" fmla="*/ 0 w 457"/>
                <a:gd name="T11" fmla="*/ 4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80"/>
                <a:gd name="T20" fmla="*/ 457 w 457"/>
                <a:gd name="T21" fmla="*/ 80 h 8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80">
                  <a:moveTo>
                    <a:pt x="0" y="41"/>
                  </a:moveTo>
                  <a:lnTo>
                    <a:pt x="0" y="80"/>
                  </a:lnTo>
                  <a:lnTo>
                    <a:pt x="457" y="80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7" name="Freeform 136"/>
            <p:cNvSpPr>
              <a:spLocks noChangeAspect="1"/>
            </p:cNvSpPr>
            <p:nvPr/>
          </p:nvSpPr>
          <p:spPr bwMode="auto">
            <a:xfrm>
              <a:off x="4204" y="2846"/>
              <a:ext cx="10" cy="36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8" name="Freeform 137"/>
            <p:cNvSpPr>
              <a:spLocks noChangeAspect="1"/>
            </p:cNvSpPr>
            <p:nvPr/>
          </p:nvSpPr>
          <p:spPr bwMode="auto">
            <a:xfrm>
              <a:off x="4146" y="2848"/>
              <a:ext cx="9" cy="35"/>
            </a:xfrm>
            <a:custGeom>
              <a:avLst/>
              <a:gdLst>
                <a:gd name="T0" fmla="*/ 39 w 79"/>
                <a:gd name="T1" fmla="*/ 0 h 284"/>
                <a:gd name="T2" fmla="*/ 0 w 79"/>
                <a:gd name="T3" fmla="*/ 0 h 284"/>
                <a:gd name="T4" fmla="*/ 0 w 79"/>
                <a:gd name="T5" fmla="*/ 284 h 284"/>
                <a:gd name="T6" fmla="*/ 79 w 79"/>
                <a:gd name="T7" fmla="*/ 284 h 284"/>
                <a:gd name="T8" fmla="*/ 79 w 79"/>
                <a:gd name="T9" fmla="*/ 0 h 284"/>
                <a:gd name="T10" fmla="*/ 39 w 79"/>
                <a:gd name="T11" fmla="*/ 0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4"/>
                <a:gd name="T20" fmla="*/ 79 w 79"/>
                <a:gd name="T21" fmla="*/ 284 h 2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4">
                  <a:moveTo>
                    <a:pt x="39" y="0"/>
                  </a:moveTo>
                  <a:lnTo>
                    <a:pt x="0" y="0"/>
                  </a:lnTo>
                  <a:lnTo>
                    <a:pt x="0" y="284"/>
                  </a:lnTo>
                  <a:lnTo>
                    <a:pt x="79" y="284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69" name="Freeform 138"/>
            <p:cNvSpPr>
              <a:spLocks noChangeAspect="1"/>
            </p:cNvSpPr>
            <p:nvPr/>
          </p:nvSpPr>
          <p:spPr bwMode="auto">
            <a:xfrm>
              <a:off x="4148" y="2860"/>
              <a:ext cx="57" cy="10"/>
            </a:xfrm>
            <a:custGeom>
              <a:avLst/>
              <a:gdLst>
                <a:gd name="T0" fmla="*/ 0 w 456"/>
                <a:gd name="T1" fmla="*/ 39 h 79"/>
                <a:gd name="T2" fmla="*/ 0 w 456"/>
                <a:gd name="T3" fmla="*/ 79 h 79"/>
                <a:gd name="T4" fmla="*/ 456 w 456"/>
                <a:gd name="T5" fmla="*/ 79 h 79"/>
                <a:gd name="T6" fmla="*/ 456 w 456"/>
                <a:gd name="T7" fmla="*/ 0 h 79"/>
                <a:gd name="T8" fmla="*/ 0 w 456"/>
                <a:gd name="T9" fmla="*/ 0 h 79"/>
                <a:gd name="T10" fmla="*/ 0 w 456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79"/>
                <a:gd name="T20" fmla="*/ 456 w 456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79">
                  <a:moveTo>
                    <a:pt x="0" y="39"/>
                  </a:moveTo>
                  <a:lnTo>
                    <a:pt x="0" y="79"/>
                  </a:lnTo>
                  <a:lnTo>
                    <a:pt x="456" y="79"/>
                  </a:lnTo>
                  <a:lnTo>
                    <a:pt x="456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0" name="Freeform 139"/>
            <p:cNvSpPr>
              <a:spLocks noChangeAspect="1"/>
            </p:cNvSpPr>
            <p:nvPr/>
          </p:nvSpPr>
          <p:spPr bwMode="auto">
            <a:xfrm>
              <a:off x="4558" y="2839"/>
              <a:ext cx="10" cy="36"/>
            </a:xfrm>
            <a:custGeom>
              <a:avLst/>
              <a:gdLst>
                <a:gd name="T0" fmla="*/ 39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39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1" name="Freeform 140"/>
            <p:cNvSpPr>
              <a:spLocks noChangeAspect="1"/>
            </p:cNvSpPr>
            <p:nvPr/>
          </p:nvSpPr>
          <p:spPr bwMode="auto">
            <a:xfrm>
              <a:off x="4500" y="2841"/>
              <a:ext cx="10" cy="36"/>
            </a:xfrm>
            <a:custGeom>
              <a:avLst/>
              <a:gdLst>
                <a:gd name="T0" fmla="*/ 39 w 79"/>
                <a:gd name="T1" fmla="*/ 0 h 286"/>
                <a:gd name="T2" fmla="*/ 0 w 79"/>
                <a:gd name="T3" fmla="*/ 0 h 286"/>
                <a:gd name="T4" fmla="*/ 0 w 79"/>
                <a:gd name="T5" fmla="*/ 286 h 286"/>
                <a:gd name="T6" fmla="*/ 79 w 79"/>
                <a:gd name="T7" fmla="*/ 286 h 286"/>
                <a:gd name="T8" fmla="*/ 79 w 79"/>
                <a:gd name="T9" fmla="*/ 0 h 286"/>
                <a:gd name="T10" fmla="*/ 39 w 79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39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79" y="286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2" name="Freeform 141"/>
            <p:cNvSpPr>
              <a:spLocks noChangeAspect="1"/>
            </p:cNvSpPr>
            <p:nvPr/>
          </p:nvSpPr>
          <p:spPr bwMode="auto">
            <a:xfrm>
              <a:off x="4503" y="2853"/>
              <a:ext cx="57" cy="10"/>
            </a:xfrm>
            <a:custGeom>
              <a:avLst/>
              <a:gdLst>
                <a:gd name="T0" fmla="*/ 0 w 456"/>
                <a:gd name="T1" fmla="*/ 39 h 78"/>
                <a:gd name="T2" fmla="*/ 0 w 456"/>
                <a:gd name="T3" fmla="*/ 78 h 78"/>
                <a:gd name="T4" fmla="*/ 456 w 456"/>
                <a:gd name="T5" fmla="*/ 78 h 78"/>
                <a:gd name="T6" fmla="*/ 456 w 456"/>
                <a:gd name="T7" fmla="*/ 0 h 78"/>
                <a:gd name="T8" fmla="*/ 0 w 456"/>
                <a:gd name="T9" fmla="*/ 0 h 78"/>
                <a:gd name="T10" fmla="*/ 0 w 456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78"/>
                <a:gd name="T20" fmla="*/ 456 w 456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78">
                  <a:moveTo>
                    <a:pt x="0" y="39"/>
                  </a:moveTo>
                  <a:lnTo>
                    <a:pt x="0" y="78"/>
                  </a:lnTo>
                  <a:lnTo>
                    <a:pt x="456" y="78"/>
                  </a:lnTo>
                  <a:lnTo>
                    <a:pt x="456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3" name="Freeform 142"/>
            <p:cNvSpPr>
              <a:spLocks noChangeAspect="1"/>
            </p:cNvSpPr>
            <p:nvPr/>
          </p:nvSpPr>
          <p:spPr bwMode="auto">
            <a:xfrm>
              <a:off x="3462" y="2182"/>
              <a:ext cx="5" cy="307"/>
            </a:xfrm>
            <a:custGeom>
              <a:avLst/>
              <a:gdLst>
                <a:gd name="T0" fmla="*/ 20 w 39"/>
                <a:gd name="T1" fmla="*/ 2455 h 2455"/>
                <a:gd name="T2" fmla="*/ 39 w 39"/>
                <a:gd name="T3" fmla="*/ 2455 h 2455"/>
                <a:gd name="T4" fmla="*/ 39 w 39"/>
                <a:gd name="T5" fmla="*/ 0 h 2455"/>
                <a:gd name="T6" fmla="*/ 0 w 39"/>
                <a:gd name="T7" fmla="*/ 0 h 2455"/>
                <a:gd name="T8" fmla="*/ 0 w 39"/>
                <a:gd name="T9" fmla="*/ 2455 h 2455"/>
                <a:gd name="T10" fmla="*/ 20 w 39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5"/>
                <a:gd name="T20" fmla="*/ 39 w 39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5">
                  <a:moveTo>
                    <a:pt x="20" y="2455"/>
                  </a:moveTo>
                  <a:lnTo>
                    <a:pt x="39" y="2455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4" name="Line 143"/>
            <p:cNvSpPr>
              <a:spLocks noChangeAspect="1" noChangeShapeType="1"/>
            </p:cNvSpPr>
            <p:nvPr/>
          </p:nvSpPr>
          <p:spPr bwMode="auto">
            <a:xfrm>
              <a:off x="3465" y="1130"/>
              <a:ext cx="1" cy="307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475" name="Freeform 144"/>
            <p:cNvSpPr>
              <a:spLocks noChangeAspect="1"/>
            </p:cNvSpPr>
            <p:nvPr/>
          </p:nvSpPr>
          <p:spPr bwMode="auto">
            <a:xfrm>
              <a:off x="3493" y="1444"/>
              <a:ext cx="10" cy="35"/>
            </a:xfrm>
            <a:custGeom>
              <a:avLst/>
              <a:gdLst>
                <a:gd name="T0" fmla="*/ 41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1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1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6" name="Freeform 145"/>
            <p:cNvSpPr>
              <a:spLocks noChangeAspect="1"/>
            </p:cNvSpPr>
            <p:nvPr/>
          </p:nvSpPr>
          <p:spPr bwMode="auto">
            <a:xfrm>
              <a:off x="3435" y="1445"/>
              <a:ext cx="10" cy="36"/>
            </a:xfrm>
            <a:custGeom>
              <a:avLst/>
              <a:gdLst>
                <a:gd name="T0" fmla="*/ 40 w 80"/>
                <a:gd name="T1" fmla="*/ 0 h 286"/>
                <a:gd name="T2" fmla="*/ 0 w 80"/>
                <a:gd name="T3" fmla="*/ 0 h 286"/>
                <a:gd name="T4" fmla="*/ 0 w 80"/>
                <a:gd name="T5" fmla="*/ 286 h 286"/>
                <a:gd name="T6" fmla="*/ 80 w 80"/>
                <a:gd name="T7" fmla="*/ 286 h 286"/>
                <a:gd name="T8" fmla="*/ 80 w 80"/>
                <a:gd name="T9" fmla="*/ 0 h 286"/>
                <a:gd name="T10" fmla="*/ 40 w 80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80" y="286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7" name="Freeform 146"/>
            <p:cNvSpPr>
              <a:spLocks noChangeAspect="1"/>
            </p:cNvSpPr>
            <p:nvPr/>
          </p:nvSpPr>
          <p:spPr bwMode="auto">
            <a:xfrm>
              <a:off x="3438" y="1458"/>
              <a:ext cx="57" cy="9"/>
            </a:xfrm>
            <a:custGeom>
              <a:avLst/>
              <a:gdLst>
                <a:gd name="T0" fmla="*/ 0 w 458"/>
                <a:gd name="T1" fmla="*/ 39 h 78"/>
                <a:gd name="T2" fmla="*/ 0 w 458"/>
                <a:gd name="T3" fmla="*/ 78 h 78"/>
                <a:gd name="T4" fmla="*/ 458 w 458"/>
                <a:gd name="T5" fmla="*/ 78 h 78"/>
                <a:gd name="T6" fmla="*/ 458 w 458"/>
                <a:gd name="T7" fmla="*/ 0 h 78"/>
                <a:gd name="T8" fmla="*/ 0 w 458"/>
                <a:gd name="T9" fmla="*/ 0 h 78"/>
                <a:gd name="T10" fmla="*/ 0 w 45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8"/>
                <a:gd name="T19" fmla="*/ 0 h 78"/>
                <a:gd name="T20" fmla="*/ 458 w 45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8" h="78">
                  <a:moveTo>
                    <a:pt x="0" y="39"/>
                  </a:moveTo>
                  <a:lnTo>
                    <a:pt x="0" y="78"/>
                  </a:lnTo>
                  <a:lnTo>
                    <a:pt x="458" y="78"/>
                  </a:lnTo>
                  <a:lnTo>
                    <a:pt x="458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8" name="Freeform 147"/>
            <p:cNvSpPr>
              <a:spLocks noChangeAspect="1"/>
            </p:cNvSpPr>
            <p:nvPr/>
          </p:nvSpPr>
          <p:spPr bwMode="auto">
            <a:xfrm>
              <a:off x="3498" y="1795"/>
              <a:ext cx="9" cy="35"/>
            </a:xfrm>
            <a:custGeom>
              <a:avLst/>
              <a:gdLst>
                <a:gd name="T0" fmla="*/ 39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39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79" name="Freeform 148"/>
            <p:cNvSpPr>
              <a:spLocks noChangeAspect="1"/>
            </p:cNvSpPr>
            <p:nvPr/>
          </p:nvSpPr>
          <p:spPr bwMode="auto">
            <a:xfrm>
              <a:off x="3440" y="1796"/>
              <a:ext cx="10" cy="36"/>
            </a:xfrm>
            <a:custGeom>
              <a:avLst/>
              <a:gdLst>
                <a:gd name="T0" fmla="*/ 40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40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0" name="Freeform 149"/>
            <p:cNvSpPr>
              <a:spLocks noChangeAspect="1"/>
            </p:cNvSpPr>
            <p:nvPr/>
          </p:nvSpPr>
          <p:spPr bwMode="auto">
            <a:xfrm>
              <a:off x="3442" y="1808"/>
              <a:ext cx="58" cy="10"/>
            </a:xfrm>
            <a:custGeom>
              <a:avLst/>
              <a:gdLst>
                <a:gd name="T0" fmla="*/ 0 w 457"/>
                <a:gd name="T1" fmla="*/ 39 h 78"/>
                <a:gd name="T2" fmla="*/ 0 w 457"/>
                <a:gd name="T3" fmla="*/ 78 h 78"/>
                <a:gd name="T4" fmla="*/ 457 w 457"/>
                <a:gd name="T5" fmla="*/ 78 h 78"/>
                <a:gd name="T6" fmla="*/ 457 w 457"/>
                <a:gd name="T7" fmla="*/ 0 h 78"/>
                <a:gd name="T8" fmla="*/ 0 w 457"/>
                <a:gd name="T9" fmla="*/ 0 h 78"/>
                <a:gd name="T10" fmla="*/ 0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0" y="39"/>
                  </a:moveTo>
                  <a:lnTo>
                    <a:pt x="0" y="78"/>
                  </a:lnTo>
                  <a:lnTo>
                    <a:pt x="457" y="78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1" name="Freeform 150"/>
            <p:cNvSpPr>
              <a:spLocks noChangeAspect="1"/>
            </p:cNvSpPr>
            <p:nvPr/>
          </p:nvSpPr>
          <p:spPr bwMode="auto">
            <a:xfrm>
              <a:off x="3498" y="2145"/>
              <a:ext cx="9" cy="36"/>
            </a:xfrm>
            <a:custGeom>
              <a:avLst/>
              <a:gdLst>
                <a:gd name="T0" fmla="*/ 39 w 79"/>
                <a:gd name="T1" fmla="*/ 0 h 286"/>
                <a:gd name="T2" fmla="*/ 0 w 79"/>
                <a:gd name="T3" fmla="*/ 0 h 286"/>
                <a:gd name="T4" fmla="*/ 0 w 79"/>
                <a:gd name="T5" fmla="*/ 286 h 286"/>
                <a:gd name="T6" fmla="*/ 79 w 79"/>
                <a:gd name="T7" fmla="*/ 286 h 286"/>
                <a:gd name="T8" fmla="*/ 79 w 79"/>
                <a:gd name="T9" fmla="*/ 0 h 286"/>
                <a:gd name="T10" fmla="*/ 39 w 79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39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79" y="286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2" name="Freeform 151"/>
            <p:cNvSpPr>
              <a:spLocks noChangeAspect="1"/>
            </p:cNvSpPr>
            <p:nvPr/>
          </p:nvSpPr>
          <p:spPr bwMode="auto">
            <a:xfrm>
              <a:off x="3440" y="2146"/>
              <a:ext cx="10" cy="36"/>
            </a:xfrm>
            <a:custGeom>
              <a:avLst/>
              <a:gdLst>
                <a:gd name="T0" fmla="*/ 40 w 79"/>
                <a:gd name="T1" fmla="*/ 0 h 286"/>
                <a:gd name="T2" fmla="*/ 0 w 79"/>
                <a:gd name="T3" fmla="*/ 0 h 286"/>
                <a:gd name="T4" fmla="*/ 0 w 79"/>
                <a:gd name="T5" fmla="*/ 286 h 286"/>
                <a:gd name="T6" fmla="*/ 79 w 79"/>
                <a:gd name="T7" fmla="*/ 286 h 286"/>
                <a:gd name="T8" fmla="*/ 79 w 79"/>
                <a:gd name="T9" fmla="*/ 0 h 286"/>
                <a:gd name="T10" fmla="*/ 40 w 79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6"/>
                <a:gd name="T20" fmla="*/ 79 w 79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79" y="286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3" name="Freeform 152"/>
            <p:cNvSpPr>
              <a:spLocks noChangeAspect="1"/>
            </p:cNvSpPr>
            <p:nvPr/>
          </p:nvSpPr>
          <p:spPr bwMode="auto">
            <a:xfrm>
              <a:off x="3442" y="2159"/>
              <a:ext cx="58" cy="10"/>
            </a:xfrm>
            <a:custGeom>
              <a:avLst/>
              <a:gdLst>
                <a:gd name="T0" fmla="*/ 0 w 457"/>
                <a:gd name="T1" fmla="*/ 39 h 78"/>
                <a:gd name="T2" fmla="*/ 0 w 457"/>
                <a:gd name="T3" fmla="*/ 78 h 78"/>
                <a:gd name="T4" fmla="*/ 457 w 457"/>
                <a:gd name="T5" fmla="*/ 78 h 78"/>
                <a:gd name="T6" fmla="*/ 457 w 457"/>
                <a:gd name="T7" fmla="*/ 0 h 78"/>
                <a:gd name="T8" fmla="*/ 0 w 457"/>
                <a:gd name="T9" fmla="*/ 0 h 78"/>
                <a:gd name="T10" fmla="*/ 0 w 457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8"/>
                <a:gd name="T20" fmla="*/ 457 w 457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8">
                  <a:moveTo>
                    <a:pt x="0" y="39"/>
                  </a:moveTo>
                  <a:lnTo>
                    <a:pt x="0" y="78"/>
                  </a:lnTo>
                  <a:lnTo>
                    <a:pt x="457" y="78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4" name="Freeform 153"/>
            <p:cNvSpPr>
              <a:spLocks noChangeAspect="1"/>
            </p:cNvSpPr>
            <p:nvPr/>
          </p:nvSpPr>
          <p:spPr bwMode="auto">
            <a:xfrm>
              <a:off x="3492" y="2496"/>
              <a:ext cx="10" cy="35"/>
            </a:xfrm>
            <a:custGeom>
              <a:avLst/>
              <a:gdLst>
                <a:gd name="T0" fmla="*/ 39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39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5" name="Freeform 154"/>
            <p:cNvSpPr>
              <a:spLocks noChangeAspect="1"/>
            </p:cNvSpPr>
            <p:nvPr/>
          </p:nvSpPr>
          <p:spPr bwMode="auto">
            <a:xfrm>
              <a:off x="3434" y="2497"/>
              <a:ext cx="10" cy="36"/>
            </a:xfrm>
            <a:custGeom>
              <a:avLst/>
              <a:gdLst>
                <a:gd name="T0" fmla="*/ 40 w 79"/>
                <a:gd name="T1" fmla="*/ 0 h 284"/>
                <a:gd name="T2" fmla="*/ 0 w 79"/>
                <a:gd name="T3" fmla="*/ 0 h 284"/>
                <a:gd name="T4" fmla="*/ 0 w 79"/>
                <a:gd name="T5" fmla="*/ 284 h 284"/>
                <a:gd name="T6" fmla="*/ 79 w 79"/>
                <a:gd name="T7" fmla="*/ 284 h 284"/>
                <a:gd name="T8" fmla="*/ 79 w 79"/>
                <a:gd name="T9" fmla="*/ 0 h 284"/>
                <a:gd name="T10" fmla="*/ 40 w 79"/>
                <a:gd name="T11" fmla="*/ 0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4"/>
                <a:gd name="T20" fmla="*/ 79 w 79"/>
                <a:gd name="T21" fmla="*/ 284 h 2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4">
                  <a:moveTo>
                    <a:pt x="40" y="0"/>
                  </a:moveTo>
                  <a:lnTo>
                    <a:pt x="0" y="0"/>
                  </a:lnTo>
                  <a:lnTo>
                    <a:pt x="0" y="284"/>
                  </a:lnTo>
                  <a:lnTo>
                    <a:pt x="79" y="284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6" name="Freeform 155"/>
            <p:cNvSpPr>
              <a:spLocks noChangeAspect="1"/>
            </p:cNvSpPr>
            <p:nvPr/>
          </p:nvSpPr>
          <p:spPr bwMode="auto">
            <a:xfrm>
              <a:off x="3437" y="2509"/>
              <a:ext cx="57" cy="10"/>
            </a:xfrm>
            <a:custGeom>
              <a:avLst/>
              <a:gdLst>
                <a:gd name="T0" fmla="*/ 0 w 457"/>
                <a:gd name="T1" fmla="*/ 40 h 79"/>
                <a:gd name="T2" fmla="*/ 0 w 457"/>
                <a:gd name="T3" fmla="*/ 79 h 79"/>
                <a:gd name="T4" fmla="*/ 457 w 457"/>
                <a:gd name="T5" fmla="*/ 79 h 79"/>
                <a:gd name="T6" fmla="*/ 457 w 457"/>
                <a:gd name="T7" fmla="*/ 0 h 79"/>
                <a:gd name="T8" fmla="*/ 0 w 457"/>
                <a:gd name="T9" fmla="*/ 0 h 79"/>
                <a:gd name="T10" fmla="*/ 0 w 457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0" y="40"/>
                  </a:moveTo>
                  <a:lnTo>
                    <a:pt x="0" y="79"/>
                  </a:lnTo>
                  <a:lnTo>
                    <a:pt x="457" y="79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7" name="Freeform 156"/>
            <p:cNvSpPr>
              <a:spLocks noChangeAspect="1"/>
            </p:cNvSpPr>
            <p:nvPr/>
          </p:nvSpPr>
          <p:spPr bwMode="auto">
            <a:xfrm>
              <a:off x="3498" y="2846"/>
              <a:ext cx="9" cy="36"/>
            </a:xfrm>
            <a:custGeom>
              <a:avLst/>
              <a:gdLst>
                <a:gd name="T0" fmla="*/ 39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39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8" name="Freeform 157"/>
            <p:cNvSpPr>
              <a:spLocks noChangeAspect="1"/>
            </p:cNvSpPr>
            <p:nvPr/>
          </p:nvSpPr>
          <p:spPr bwMode="auto">
            <a:xfrm>
              <a:off x="3440" y="2848"/>
              <a:ext cx="10" cy="35"/>
            </a:xfrm>
            <a:custGeom>
              <a:avLst/>
              <a:gdLst>
                <a:gd name="T0" fmla="*/ 40 w 79"/>
                <a:gd name="T1" fmla="*/ 0 h 284"/>
                <a:gd name="T2" fmla="*/ 0 w 79"/>
                <a:gd name="T3" fmla="*/ 0 h 284"/>
                <a:gd name="T4" fmla="*/ 0 w 79"/>
                <a:gd name="T5" fmla="*/ 284 h 284"/>
                <a:gd name="T6" fmla="*/ 79 w 79"/>
                <a:gd name="T7" fmla="*/ 284 h 284"/>
                <a:gd name="T8" fmla="*/ 79 w 79"/>
                <a:gd name="T9" fmla="*/ 0 h 284"/>
                <a:gd name="T10" fmla="*/ 40 w 79"/>
                <a:gd name="T11" fmla="*/ 0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4"/>
                <a:gd name="T20" fmla="*/ 79 w 79"/>
                <a:gd name="T21" fmla="*/ 284 h 2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4">
                  <a:moveTo>
                    <a:pt x="40" y="0"/>
                  </a:moveTo>
                  <a:lnTo>
                    <a:pt x="0" y="0"/>
                  </a:lnTo>
                  <a:lnTo>
                    <a:pt x="0" y="284"/>
                  </a:lnTo>
                  <a:lnTo>
                    <a:pt x="79" y="284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89" name="Freeform 158"/>
            <p:cNvSpPr>
              <a:spLocks noChangeAspect="1"/>
            </p:cNvSpPr>
            <p:nvPr/>
          </p:nvSpPr>
          <p:spPr bwMode="auto">
            <a:xfrm>
              <a:off x="3442" y="2860"/>
              <a:ext cx="58" cy="10"/>
            </a:xfrm>
            <a:custGeom>
              <a:avLst/>
              <a:gdLst>
                <a:gd name="T0" fmla="*/ 0 w 457"/>
                <a:gd name="T1" fmla="*/ 39 h 79"/>
                <a:gd name="T2" fmla="*/ 0 w 457"/>
                <a:gd name="T3" fmla="*/ 79 h 79"/>
                <a:gd name="T4" fmla="*/ 457 w 457"/>
                <a:gd name="T5" fmla="*/ 79 h 79"/>
                <a:gd name="T6" fmla="*/ 457 w 457"/>
                <a:gd name="T7" fmla="*/ 0 h 79"/>
                <a:gd name="T8" fmla="*/ 0 w 457"/>
                <a:gd name="T9" fmla="*/ 0 h 79"/>
                <a:gd name="T10" fmla="*/ 0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0" y="39"/>
                  </a:moveTo>
                  <a:lnTo>
                    <a:pt x="0" y="79"/>
                  </a:lnTo>
                  <a:lnTo>
                    <a:pt x="457" y="79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0" name="Freeform 159"/>
            <p:cNvSpPr>
              <a:spLocks noChangeAspect="1"/>
            </p:cNvSpPr>
            <p:nvPr/>
          </p:nvSpPr>
          <p:spPr bwMode="auto">
            <a:xfrm>
              <a:off x="4881" y="2177"/>
              <a:ext cx="5" cy="307"/>
            </a:xfrm>
            <a:custGeom>
              <a:avLst/>
              <a:gdLst>
                <a:gd name="T0" fmla="*/ 20 w 40"/>
                <a:gd name="T1" fmla="*/ 2454 h 2454"/>
                <a:gd name="T2" fmla="*/ 40 w 40"/>
                <a:gd name="T3" fmla="*/ 2454 h 2454"/>
                <a:gd name="T4" fmla="*/ 40 w 40"/>
                <a:gd name="T5" fmla="*/ 0 h 2454"/>
                <a:gd name="T6" fmla="*/ 0 w 40"/>
                <a:gd name="T7" fmla="*/ 0 h 2454"/>
                <a:gd name="T8" fmla="*/ 0 w 40"/>
                <a:gd name="T9" fmla="*/ 2454 h 2454"/>
                <a:gd name="T10" fmla="*/ 20 w 40"/>
                <a:gd name="T11" fmla="*/ 2454 h 24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4"/>
                <a:gd name="T20" fmla="*/ 40 w 40"/>
                <a:gd name="T21" fmla="*/ 2454 h 24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4">
                  <a:moveTo>
                    <a:pt x="20" y="2454"/>
                  </a:moveTo>
                  <a:lnTo>
                    <a:pt x="40" y="2454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4"/>
                  </a:lnTo>
                  <a:lnTo>
                    <a:pt x="20" y="245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1" name="Freeform 160"/>
            <p:cNvSpPr>
              <a:spLocks noChangeAspect="1"/>
            </p:cNvSpPr>
            <p:nvPr/>
          </p:nvSpPr>
          <p:spPr bwMode="auto">
            <a:xfrm>
              <a:off x="4881" y="1126"/>
              <a:ext cx="5" cy="307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2" name="Freeform 161"/>
            <p:cNvSpPr>
              <a:spLocks noChangeAspect="1"/>
            </p:cNvSpPr>
            <p:nvPr/>
          </p:nvSpPr>
          <p:spPr bwMode="auto">
            <a:xfrm>
              <a:off x="4912" y="1439"/>
              <a:ext cx="10" cy="36"/>
            </a:xfrm>
            <a:custGeom>
              <a:avLst/>
              <a:gdLst>
                <a:gd name="T0" fmla="*/ 39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39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39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3" name="Freeform 162"/>
            <p:cNvSpPr>
              <a:spLocks noChangeAspect="1"/>
            </p:cNvSpPr>
            <p:nvPr/>
          </p:nvSpPr>
          <p:spPr bwMode="auto">
            <a:xfrm>
              <a:off x="4854" y="1441"/>
              <a:ext cx="10" cy="35"/>
            </a:xfrm>
            <a:custGeom>
              <a:avLst/>
              <a:gdLst>
                <a:gd name="T0" fmla="*/ 40 w 79"/>
                <a:gd name="T1" fmla="*/ 0 h 285"/>
                <a:gd name="T2" fmla="*/ 0 w 79"/>
                <a:gd name="T3" fmla="*/ 0 h 285"/>
                <a:gd name="T4" fmla="*/ 0 w 79"/>
                <a:gd name="T5" fmla="*/ 285 h 285"/>
                <a:gd name="T6" fmla="*/ 79 w 79"/>
                <a:gd name="T7" fmla="*/ 285 h 285"/>
                <a:gd name="T8" fmla="*/ 79 w 79"/>
                <a:gd name="T9" fmla="*/ 0 h 285"/>
                <a:gd name="T10" fmla="*/ 40 w 79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285"/>
                <a:gd name="T20" fmla="*/ 79 w 79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79" y="285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4" name="Freeform 163"/>
            <p:cNvSpPr>
              <a:spLocks noChangeAspect="1"/>
            </p:cNvSpPr>
            <p:nvPr/>
          </p:nvSpPr>
          <p:spPr bwMode="auto">
            <a:xfrm>
              <a:off x="4857" y="1453"/>
              <a:ext cx="57" cy="10"/>
            </a:xfrm>
            <a:custGeom>
              <a:avLst/>
              <a:gdLst>
                <a:gd name="T0" fmla="*/ 0 w 457"/>
                <a:gd name="T1" fmla="*/ 39 h 79"/>
                <a:gd name="T2" fmla="*/ 0 w 457"/>
                <a:gd name="T3" fmla="*/ 79 h 79"/>
                <a:gd name="T4" fmla="*/ 457 w 457"/>
                <a:gd name="T5" fmla="*/ 79 h 79"/>
                <a:gd name="T6" fmla="*/ 457 w 457"/>
                <a:gd name="T7" fmla="*/ 0 h 79"/>
                <a:gd name="T8" fmla="*/ 0 w 457"/>
                <a:gd name="T9" fmla="*/ 0 h 79"/>
                <a:gd name="T10" fmla="*/ 0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0" y="39"/>
                  </a:moveTo>
                  <a:lnTo>
                    <a:pt x="0" y="79"/>
                  </a:lnTo>
                  <a:lnTo>
                    <a:pt x="457" y="79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5" name="Freeform 164"/>
            <p:cNvSpPr>
              <a:spLocks noChangeAspect="1"/>
            </p:cNvSpPr>
            <p:nvPr/>
          </p:nvSpPr>
          <p:spPr bwMode="auto">
            <a:xfrm>
              <a:off x="4917" y="1790"/>
              <a:ext cx="10" cy="36"/>
            </a:xfrm>
            <a:custGeom>
              <a:avLst/>
              <a:gdLst>
                <a:gd name="T0" fmla="*/ 40 w 80"/>
                <a:gd name="T1" fmla="*/ 0 h 286"/>
                <a:gd name="T2" fmla="*/ 0 w 80"/>
                <a:gd name="T3" fmla="*/ 0 h 286"/>
                <a:gd name="T4" fmla="*/ 0 w 80"/>
                <a:gd name="T5" fmla="*/ 286 h 286"/>
                <a:gd name="T6" fmla="*/ 80 w 80"/>
                <a:gd name="T7" fmla="*/ 286 h 286"/>
                <a:gd name="T8" fmla="*/ 80 w 80"/>
                <a:gd name="T9" fmla="*/ 0 h 286"/>
                <a:gd name="T10" fmla="*/ 40 w 80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80" y="286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6" name="Freeform 165"/>
            <p:cNvSpPr>
              <a:spLocks noChangeAspect="1"/>
            </p:cNvSpPr>
            <p:nvPr/>
          </p:nvSpPr>
          <p:spPr bwMode="auto">
            <a:xfrm>
              <a:off x="4859" y="1791"/>
              <a:ext cx="10" cy="36"/>
            </a:xfrm>
            <a:custGeom>
              <a:avLst/>
              <a:gdLst>
                <a:gd name="T0" fmla="*/ 40 w 80"/>
                <a:gd name="T1" fmla="*/ 0 h 286"/>
                <a:gd name="T2" fmla="*/ 0 w 80"/>
                <a:gd name="T3" fmla="*/ 0 h 286"/>
                <a:gd name="T4" fmla="*/ 0 w 80"/>
                <a:gd name="T5" fmla="*/ 286 h 286"/>
                <a:gd name="T6" fmla="*/ 80 w 80"/>
                <a:gd name="T7" fmla="*/ 286 h 286"/>
                <a:gd name="T8" fmla="*/ 80 w 80"/>
                <a:gd name="T9" fmla="*/ 0 h 286"/>
                <a:gd name="T10" fmla="*/ 40 w 80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6"/>
                <a:gd name="T20" fmla="*/ 80 w 80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6">
                  <a:moveTo>
                    <a:pt x="40" y="0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80" y="286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7" name="Freeform 166"/>
            <p:cNvSpPr>
              <a:spLocks noChangeAspect="1"/>
            </p:cNvSpPr>
            <p:nvPr/>
          </p:nvSpPr>
          <p:spPr bwMode="auto">
            <a:xfrm>
              <a:off x="4862" y="1804"/>
              <a:ext cx="57" cy="9"/>
            </a:xfrm>
            <a:custGeom>
              <a:avLst/>
              <a:gdLst>
                <a:gd name="T0" fmla="*/ 0 w 458"/>
                <a:gd name="T1" fmla="*/ 39 h 78"/>
                <a:gd name="T2" fmla="*/ 0 w 458"/>
                <a:gd name="T3" fmla="*/ 78 h 78"/>
                <a:gd name="T4" fmla="*/ 458 w 458"/>
                <a:gd name="T5" fmla="*/ 78 h 78"/>
                <a:gd name="T6" fmla="*/ 458 w 458"/>
                <a:gd name="T7" fmla="*/ 0 h 78"/>
                <a:gd name="T8" fmla="*/ 0 w 458"/>
                <a:gd name="T9" fmla="*/ 0 h 78"/>
                <a:gd name="T10" fmla="*/ 0 w 45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8"/>
                <a:gd name="T19" fmla="*/ 0 h 78"/>
                <a:gd name="T20" fmla="*/ 458 w 45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8" h="78">
                  <a:moveTo>
                    <a:pt x="0" y="39"/>
                  </a:moveTo>
                  <a:lnTo>
                    <a:pt x="0" y="78"/>
                  </a:lnTo>
                  <a:lnTo>
                    <a:pt x="458" y="78"/>
                  </a:lnTo>
                  <a:lnTo>
                    <a:pt x="458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8" name="Freeform 167"/>
            <p:cNvSpPr>
              <a:spLocks noChangeAspect="1"/>
            </p:cNvSpPr>
            <p:nvPr/>
          </p:nvSpPr>
          <p:spPr bwMode="auto">
            <a:xfrm>
              <a:off x="4917" y="2141"/>
              <a:ext cx="10" cy="35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499" name="Freeform 168"/>
            <p:cNvSpPr>
              <a:spLocks noChangeAspect="1"/>
            </p:cNvSpPr>
            <p:nvPr/>
          </p:nvSpPr>
          <p:spPr bwMode="auto">
            <a:xfrm>
              <a:off x="4859" y="2142"/>
              <a:ext cx="10" cy="35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0" name="Freeform 169"/>
            <p:cNvSpPr>
              <a:spLocks noChangeAspect="1"/>
            </p:cNvSpPr>
            <p:nvPr/>
          </p:nvSpPr>
          <p:spPr bwMode="auto">
            <a:xfrm>
              <a:off x="4862" y="2154"/>
              <a:ext cx="57" cy="10"/>
            </a:xfrm>
            <a:custGeom>
              <a:avLst/>
              <a:gdLst>
                <a:gd name="T0" fmla="*/ 0 w 458"/>
                <a:gd name="T1" fmla="*/ 40 h 79"/>
                <a:gd name="T2" fmla="*/ 0 w 458"/>
                <a:gd name="T3" fmla="*/ 79 h 79"/>
                <a:gd name="T4" fmla="*/ 458 w 458"/>
                <a:gd name="T5" fmla="*/ 79 h 79"/>
                <a:gd name="T6" fmla="*/ 458 w 458"/>
                <a:gd name="T7" fmla="*/ 0 h 79"/>
                <a:gd name="T8" fmla="*/ 0 w 458"/>
                <a:gd name="T9" fmla="*/ 0 h 79"/>
                <a:gd name="T10" fmla="*/ 0 w 45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8"/>
                <a:gd name="T19" fmla="*/ 0 h 79"/>
                <a:gd name="T20" fmla="*/ 458 w 45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8" h="79">
                  <a:moveTo>
                    <a:pt x="0" y="40"/>
                  </a:moveTo>
                  <a:lnTo>
                    <a:pt x="0" y="79"/>
                  </a:lnTo>
                  <a:lnTo>
                    <a:pt x="458" y="79"/>
                  </a:lnTo>
                  <a:lnTo>
                    <a:pt x="458" y="0"/>
                  </a:ln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1" name="Freeform 170"/>
            <p:cNvSpPr>
              <a:spLocks noChangeAspect="1"/>
            </p:cNvSpPr>
            <p:nvPr/>
          </p:nvSpPr>
          <p:spPr bwMode="auto">
            <a:xfrm>
              <a:off x="4911" y="2491"/>
              <a:ext cx="10" cy="36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2" name="Freeform 171"/>
            <p:cNvSpPr>
              <a:spLocks noChangeAspect="1"/>
            </p:cNvSpPr>
            <p:nvPr/>
          </p:nvSpPr>
          <p:spPr bwMode="auto">
            <a:xfrm>
              <a:off x="4853" y="2492"/>
              <a:ext cx="10" cy="36"/>
            </a:xfrm>
            <a:custGeom>
              <a:avLst/>
              <a:gdLst>
                <a:gd name="T0" fmla="*/ 41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1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1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3" name="Freeform 172"/>
            <p:cNvSpPr>
              <a:spLocks noChangeAspect="1"/>
            </p:cNvSpPr>
            <p:nvPr/>
          </p:nvSpPr>
          <p:spPr bwMode="auto">
            <a:xfrm>
              <a:off x="4856" y="2505"/>
              <a:ext cx="57" cy="10"/>
            </a:xfrm>
            <a:custGeom>
              <a:avLst/>
              <a:gdLst>
                <a:gd name="T0" fmla="*/ 0 w 457"/>
                <a:gd name="T1" fmla="*/ 39 h 79"/>
                <a:gd name="T2" fmla="*/ 0 w 457"/>
                <a:gd name="T3" fmla="*/ 79 h 79"/>
                <a:gd name="T4" fmla="*/ 457 w 457"/>
                <a:gd name="T5" fmla="*/ 79 h 79"/>
                <a:gd name="T6" fmla="*/ 457 w 457"/>
                <a:gd name="T7" fmla="*/ 0 h 79"/>
                <a:gd name="T8" fmla="*/ 0 w 457"/>
                <a:gd name="T9" fmla="*/ 0 h 79"/>
                <a:gd name="T10" fmla="*/ 0 w 457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7"/>
                <a:gd name="T19" fmla="*/ 0 h 79"/>
                <a:gd name="T20" fmla="*/ 457 w 457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7" h="79">
                  <a:moveTo>
                    <a:pt x="0" y="39"/>
                  </a:moveTo>
                  <a:lnTo>
                    <a:pt x="0" y="79"/>
                  </a:lnTo>
                  <a:lnTo>
                    <a:pt x="457" y="79"/>
                  </a:lnTo>
                  <a:lnTo>
                    <a:pt x="45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4" name="Freeform 173"/>
            <p:cNvSpPr>
              <a:spLocks noChangeAspect="1"/>
            </p:cNvSpPr>
            <p:nvPr/>
          </p:nvSpPr>
          <p:spPr bwMode="auto">
            <a:xfrm>
              <a:off x="4917" y="2842"/>
              <a:ext cx="10" cy="35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5" name="Freeform 174"/>
            <p:cNvSpPr>
              <a:spLocks noChangeAspect="1"/>
            </p:cNvSpPr>
            <p:nvPr/>
          </p:nvSpPr>
          <p:spPr bwMode="auto">
            <a:xfrm>
              <a:off x="4859" y="2843"/>
              <a:ext cx="10" cy="36"/>
            </a:xfrm>
            <a:custGeom>
              <a:avLst/>
              <a:gdLst>
                <a:gd name="T0" fmla="*/ 40 w 80"/>
                <a:gd name="T1" fmla="*/ 0 h 285"/>
                <a:gd name="T2" fmla="*/ 0 w 80"/>
                <a:gd name="T3" fmla="*/ 0 h 285"/>
                <a:gd name="T4" fmla="*/ 0 w 80"/>
                <a:gd name="T5" fmla="*/ 285 h 285"/>
                <a:gd name="T6" fmla="*/ 80 w 80"/>
                <a:gd name="T7" fmla="*/ 285 h 285"/>
                <a:gd name="T8" fmla="*/ 80 w 80"/>
                <a:gd name="T9" fmla="*/ 0 h 285"/>
                <a:gd name="T10" fmla="*/ 40 w 80"/>
                <a:gd name="T11" fmla="*/ 0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285"/>
                <a:gd name="T20" fmla="*/ 80 w 80"/>
                <a:gd name="T21" fmla="*/ 285 h 2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285">
                  <a:moveTo>
                    <a:pt x="40" y="0"/>
                  </a:moveTo>
                  <a:lnTo>
                    <a:pt x="0" y="0"/>
                  </a:lnTo>
                  <a:lnTo>
                    <a:pt x="0" y="285"/>
                  </a:lnTo>
                  <a:lnTo>
                    <a:pt x="80" y="28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6" name="Freeform 175"/>
            <p:cNvSpPr>
              <a:spLocks noChangeAspect="1"/>
            </p:cNvSpPr>
            <p:nvPr/>
          </p:nvSpPr>
          <p:spPr bwMode="auto">
            <a:xfrm>
              <a:off x="4862" y="2855"/>
              <a:ext cx="57" cy="10"/>
            </a:xfrm>
            <a:custGeom>
              <a:avLst/>
              <a:gdLst>
                <a:gd name="T0" fmla="*/ 0 w 458"/>
                <a:gd name="T1" fmla="*/ 39 h 78"/>
                <a:gd name="T2" fmla="*/ 0 w 458"/>
                <a:gd name="T3" fmla="*/ 78 h 78"/>
                <a:gd name="T4" fmla="*/ 458 w 458"/>
                <a:gd name="T5" fmla="*/ 78 h 78"/>
                <a:gd name="T6" fmla="*/ 458 w 458"/>
                <a:gd name="T7" fmla="*/ 0 h 78"/>
                <a:gd name="T8" fmla="*/ 0 w 458"/>
                <a:gd name="T9" fmla="*/ 0 h 78"/>
                <a:gd name="T10" fmla="*/ 0 w 45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8"/>
                <a:gd name="T19" fmla="*/ 0 h 78"/>
                <a:gd name="T20" fmla="*/ 458 w 45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8" h="78">
                  <a:moveTo>
                    <a:pt x="0" y="39"/>
                  </a:moveTo>
                  <a:lnTo>
                    <a:pt x="0" y="78"/>
                  </a:lnTo>
                  <a:lnTo>
                    <a:pt x="458" y="78"/>
                  </a:lnTo>
                  <a:lnTo>
                    <a:pt x="458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7" name="Freeform 176"/>
            <p:cNvSpPr>
              <a:spLocks noChangeAspect="1"/>
            </p:cNvSpPr>
            <p:nvPr/>
          </p:nvSpPr>
          <p:spPr bwMode="auto">
            <a:xfrm>
              <a:off x="3096" y="3233"/>
              <a:ext cx="36" cy="10"/>
            </a:xfrm>
            <a:custGeom>
              <a:avLst/>
              <a:gdLst>
                <a:gd name="T0" fmla="*/ 289 w 289"/>
                <a:gd name="T1" fmla="*/ 39 h 79"/>
                <a:gd name="T2" fmla="*/ 289 w 289"/>
                <a:gd name="T3" fmla="*/ 0 h 79"/>
                <a:gd name="T4" fmla="*/ 0 w 289"/>
                <a:gd name="T5" fmla="*/ 0 h 79"/>
                <a:gd name="T6" fmla="*/ 0 w 289"/>
                <a:gd name="T7" fmla="*/ 79 h 79"/>
                <a:gd name="T8" fmla="*/ 289 w 289"/>
                <a:gd name="T9" fmla="*/ 79 h 79"/>
                <a:gd name="T10" fmla="*/ 289 w 289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9"/>
                <a:gd name="T19" fmla="*/ 0 h 79"/>
                <a:gd name="T20" fmla="*/ 289 w 289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9" h="79">
                  <a:moveTo>
                    <a:pt x="289" y="39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9" y="79"/>
                  </a:lnTo>
                  <a:lnTo>
                    <a:pt x="289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8" name="Freeform 177"/>
            <p:cNvSpPr>
              <a:spLocks noChangeAspect="1"/>
            </p:cNvSpPr>
            <p:nvPr/>
          </p:nvSpPr>
          <p:spPr bwMode="auto">
            <a:xfrm>
              <a:off x="3095" y="3175"/>
              <a:ext cx="36" cy="10"/>
            </a:xfrm>
            <a:custGeom>
              <a:avLst/>
              <a:gdLst>
                <a:gd name="T0" fmla="*/ 289 w 289"/>
                <a:gd name="T1" fmla="*/ 39 h 78"/>
                <a:gd name="T2" fmla="*/ 289 w 289"/>
                <a:gd name="T3" fmla="*/ 0 h 78"/>
                <a:gd name="T4" fmla="*/ 0 w 289"/>
                <a:gd name="T5" fmla="*/ 0 h 78"/>
                <a:gd name="T6" fmla="*/ 0 w 289"/>
                <a:gd name="T7" fmla="*/ 78 h 78"/>
                <a:gd name="T8" fmla="*/ 289 w 289"/>
                <a:gd name="T9" fmla="*/ 78 h 78"/>
                <a:gd name="T10" fmla="*/ 289 w 289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9"/>
                <a:gd name="T19" fmla="*/ 0 h 78"/>
                <a:gd name="T20" fmla="*/ 289 w 289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9" h="78">
                  <a:moveTo>
                    <a:pt x="289" y="39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9" y="78"/>
                  </a:lnTo>
                  <a:lnTo>
                    <a:pt x="289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09" name="Freeform 178"/>
            <p:cNvSpPr>
              <a:spLocks noChangeAspect="1"/>
            </p:cNvSpPr>
            <p:nvPr/>
          </p:nvSpPr>
          <p:spPr bwMode="auto">
            <a:xfrm>
              <a:off x="3108" y="3178"/>
              <a:ext cx="10" cy="57"/>
            </a:xfrm>
            <a:custGeom>
              <a:avLst/>
              <a:gdLst>
                <a:gd name="T0" fmla="*/ 39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39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39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0" name="Freeform 179"/>
            <p:cNvSpPr>
              <a:spLocks noChangeAspect="1"/>
            </p:cNvSpPr>
            <p:nvPr/>
          </p:nvSpPr>
          <p:spPr bwMode="auto">
            <a:xfrm>
              <a:off x="3095" y="2888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1" name="Freeform 180"/>
            <p:cNvSpPr>
              <a:spLocks noChangeAspect="1"/>
            </p:cNvSpPr>
            <p:nvPr/>
          </p:nvSpPr>
          <p:spPr bwMode="auto">
            <a:xfrm>
              <a:off x="3093" y="2831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2" name="Freeform 181"/>
            <p:cNvSpPr>
              <a:spLocks noChangeAspect="1"/>
            </p:cNvSpPr>
            <p:nvPr/>
          </p:nvSpPr>
          <p:spPr bwMode="auto">
            <a:xfrm>
              <a:off x="3107" y="2834"/>
              <a:ext cx="10" cy="56"/>
            </a:xfrm>
            <a:custGeom>
              <a:avLst/>
              <a:gdLst>
                <a:gd name="T0" fmla="*/ 39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39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39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3" name="Freeform 182"/>
            <p:cNvSpPr>
              <a:spLocks noChangeAspect="1"/>
            </p:cNvSpPr>
            <p:nvPr/>
          </p:nvSpPr>
          <p:spPr bwMode="auto">
            <a:xfrm>
              <a:off x="3100" y="2797"/>
              <a:ext cx="23" cy="29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4" name="Freeform 183"/>
            <p:cNvSpPr>
              <a:spLocks noChangeAspect="1"/>
            </p:cNvSpPr>
            <p:nvPr/>
          </p:nvSpPr>
          <p:spPr bwMode="auto">
            <a:xfrm>
              <a:off x="3100" y="2797"/>
              <a:ext cx="23" cy="29"/>
            </a:xfrm>
            <a:custGeom>
              <a:avLst/>
              <a:gdLst>
                <a:gd name="T0" fmla="*/ 0 w 186"/>
                <a:gd name="T1" fmla="*/ 231 h 231"/>
                <a:gd name="T2" fmla="*/ 186 w 186"/>
                <a:gd name="T3" fmla="*/ 231 h 231"/>
                <a:gd name="T4" fmla="*/ 93 w 186"/>
                <a:gd name="T5" fmla="*/ 0 h 231"/>
                <a:gd name="T6" fmla="*/ 0 w 186"/>
                <a:gd name="T7" fmla="*/ 231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231"/>
                  </a:moveTo>
                  <a:lnTo>
                    <a:pt x="186" y="231"/>
                  </a:lnTo>
                  <a:lnTo>
                    <a:pt x="93" y="0"/>
                  </a:lnTo>
                  <a:lnTo>
                    <a:pt x="0" y="231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5" name="Freeform 184"/>
            <p:cNvSpPr>
              <a:spLocks noChangeAspect="1"/>
            </p:cNvSpPr>
            <p:nvPr/>
          </p:nvSpPr>
          <p:spPr bwMode="auto">
            <a:xfrm>
              <a:off x="3096" y="1479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6" name="Freeform 185"/>
            <p:cNvSpPr>
              <a:spLocks noChangeAspect="1"/>
            </p:cNvSpPr>
            <p:nvPr/>
          </p:nvSpPr>
          <p:spPr bwMode="auto">
            <a:xfrm>
              <a:off x="3095" y="1422"/>
              <a:ext cx="36" cy="10"/>
            </a:xfrm>
            <a:custGeom>
              <a:avLst/>
              <a:gdLst>
                <a:gd name="T0" fmla="*/ 288 w 288"/>
                <a:gd name="T1" fmla="*/ 39 h 78"/>
                <a:gd name="T2" fmla="*/ 288 w 288"/>
                <a:gd name="T3" fmla="*/ 0 h 78"/>
                <a:gd name="T4" fmla="*/ 0 w 288"/>
                <a:gd name="T5" fmla="*/ 0 h 78"/>
                <a:gd name="T6" fmla="*/ 0 w 288"/>
                <a:gd name="T7" fmla="*/ 78 h 78"/>
                <a:gd name="T8" fmla="*/ 288 w 288"/>
                <a:gd name="T9" fmla="*/ 78 h 78"/>
                <a:gd name="T10" fmla="*/ 288 w 288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8"/>
                <a:gd name="T20" fmla="*/ 288 w 288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8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8" y="78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7" name="Freeform 186"/>
            <p:cNvSpPr>
              <a:spLocks noChangeAspect="1"/>
            </p:cNvSpPr>
            <p:nvPr/>
          </p:nvSpPr>
          <p:spPr bwMode="auto">
            <a:xfrm>
              <a:off x="3108" y="1425"/>
              <a:ext cx="10" cy="56"/>
            </a:xfrm>
            <a:custGeom>
              <a:avLst/>
              <a:gdLst>
                <a:gd name="T0" fmla="*/ 40 w 80"/>
                <a:gd name="T1" fmla="*/ 0 h 452"/>
                <a:gd name="T2" fmla="*/ 0 w 80"/>
                <a:gd name="T3" fmla="*/ 0 h 452"/>
                <a:gd name="T4" fmla="*/ 0 w 80"/>
                <a:gd name="T5" fmla="*/ 452 h 452"/>
                <a:gd name="T6" fmla="*/ 80 w 80"/>
                <a:gd name="T7" fmla="*/ 452 h 452"/>
                <a:gd name="T8" fmla="*/ 80 w 80"/>
                <a:gd name="T9" fmla="*/ 0 h 452"/>
                <a:gd name="T10" fmla="*/ 40 w 80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2"/>
                <a:gd name="T20" fmla="*/ 80 w 80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80" y="452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8" name="Freeform 187"/>
            <p:cNvSpPr>
              <a:spLocks noChangeAspect="1"/>
            </p:cNvSpPr>
            <p:nvPr/>
          </p:nvSpPr>
          <p:spPr bwMode="auto">
            <a:xfrm>
              <a:off x="3103" y="1495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19" name="Freeform 188"/>
            <p:cNvSpPr>
              <a:spLocks noChangeAspect="1"/>
            </p:cNvSpPr>
            <p:nvPr/>
          </p:nvSpPr>
          <p:spPr bwMode="auto">
            <a:xfrm>
              <a:off x="3103" y="1495"/>
              <a:ext cx="23" cy="29"/>
            </a:xfrm>
            <a:custGeom>
              <a:avLst/>
              <a:gdLst>
                <a:gd name="T0" fmla="*/ 0 w 186"/>
                <a:gd name="T1" fmla="*/ 0 h 231"/>
                <a:gd name="T2" fmla="*/ 186 w 186"/>
                <a:gd name="T3" fmla="*/ 0 h 231"/>
                <a:gd name="T4" fmla="*/ 93 w 186"/>
                <a:gd name="T5" fmla="*/ 231 h 231"/>
                <a:gd name="T6" fmla="*/ 0 w 186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1"/>
                <a:gd name="T14" fmla="*/ 186 w 186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1">
                  <a:moveTo>
                    <a:pt x="0" y="0"/>
                  </a:moveTo>
                  <a:lnTo>
                    <a:pt x="186" y="0"/>
                  </a:lnTo>
                  <a:lnTo>
                    <a:pt x="93" y="23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0" name="Freeform 189"/>
            <p:cNvSpPr>
              <a:spLocks noChangeAspect="1"/>
            </p:cNvSpPr>
            <p:nvPr/>
          </p:nvSpPr>
          <p:spPr bwMode="auto">
            <a:xfrm>
              <a:off x="3095" y="1134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1" name="Freeform 190"/>
            <p:cNvSpPr>
              <a:spLocks noChangeAspect="1"/>
            </p:cNvSpPr>
            <p:nvPr/>
          </p:nvSpPr>
          <p:spPr bwMode="auto">
            <a:xfrm>
              <a:off x="3093" y="1077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2" name="Freeform 191"/>
            <p:cNvSpPr>
              <a:spLocks noChangeAspect="1"/>
            </p:cNvSpPr>
            <p:nvPr/>
          </p:nvSpPr>
          <p:spPr bwMode="auto">
            <a:xfrm>
              <a:off x="3107" y="1080"/>
              <a:ext cx="10" cy="56"/>
            </a:xfrm>
            <a:custGeom>
              <a:avLst/>
              <a:gdLst>
                <a:gd name="T0" fmla="*/ 40 w 80"/>
                <a:gd name="T1" fmla="*/ 0 h 452"/>
                <a:gd name="T2" fmla="*/ 0 w 80"/>
                <a:gd name="T3" fmla="*/ 0 h 452"/>
                <a:gd name="T4" fmla="*/ 0 w 80"/>
                <a:gd name="T5" fmla="*/ 452 h 452"/>
                <a:gd name="T6" fmla="*/ 80 w 80"/>
                <a:gd name="T7" fmla="*/ 452 h 452"/>
                <a:gd name="T8" fmla="*/ 80 w 80"/>
                <a:gd name="T9" fmla="*/ 0 h 452"/>
                <a:gd name="T10" fmla="*/ 40 w 80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0"/>
                <a:gd name="T19" fmla="*/ 0 h 452"/>
                <a:gd name="T20" fmla="*/ 80 w 80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0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80" y="452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3" name="Freeform 192"/>
            <p:cNvSpPr>
              <a:spLocks noChangeAspect="1"/>
            </p:cNvSpPr>
            <p:nvPr/>
          </p:nvSpPr>
          <p:spPr bwMode="auto">
            <a:xfrm>
              <a:off x="3094" y="1836"/>
              <a:ext cx="36" cy="9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4" name="Freeform 193"/>
            <p:cNvSpPr>
              <a:spLocks noChangeAspect="1"/>
            </p:cNvSpPr>
            <p:nvPr/>
          </p:nvSpPr>
          <p:spPr bwMode="auto">
            <a:xfrm>
              <a:off x="3093" y="1778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5" name="Freeform 194"/>
            <p:cNvSpPr>
              <a:spLocks noChangeAspect="1"/>
            </p:cNvSpPr>
            <p:nvPr/>
          </p:nvSpPr>
          <p:spPr bwMode="auto">
            <a:xfrm>
              <a:off x="3107" y="1781"/>
              <a:ext cx="10" cy="57"/>
            </a:xfrm>
            <a:custGeom>
              <a:avLst/>
              <a:gdLst>
                <a:gd name="T0" fmla="*/ 40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40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40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6" name="Freeform 195"/>
            <p:cNvSpPr>
              <a:spLocks noChangeAspect="1"/>
            </p:cNvSpPr>
            <p:nvPr/>
          </p:nvSpPr>
          <p:spPr bwMode="auto">
            <a:xfrm>
              <a:off x="3101" y="1851"/>
              <a:ext cx="23" cy="29"/>
            </a:xfrm>
            <a:custGeom>
              <a:avLst/>
              <a:gdLst>
                <a:gd name="T0" fmla="*/ 0 w 186"/>
                <a:gd name="T1" fmla="*/ 0 h 229"/>
                <a:gd name="T2" fmla="*/ 186 w 186"/>
                <a:gd name="T3" fmla="*/ 0 h 229"/>
                <a:gd name="T4" fmla="*/ 93 w 186"/>
                <a:gd name="T5" fmla="*/ 229 h 229"/>
                <a:gd name="T6" fmla="*/ 0 w 18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29"/>
                <a:gd name="T14" fmla="*/ 186 w 18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29">
                  <a:moveTo>
                    <a:pt x="0" y="0"/>
                  </a:moveTo>
                  <a:lnTo>
                    <a:pt x="186" y="0"/>
                  </a:lnTo>
                  <a:lnTo>
                    <a:pt x="93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7" name="Freeform 196"/>
            <p:cNvSpPr>
              <a:spLocks noChangeAspect="1"/>
            </p:cNvSpPr>
            <p:nvPr/>
          </p:nvSpPr>
          <p:spPr bwMode="auto">
            <a:xfrm>
              <a:off x="3101" y="1851"/>
              <a:ext cx="23" cy="29"/>
            </a:xfrm>
            <a:custGeom>
              <a:avLst/>
              <a:gdLst>
                <a:gd name="T0" fmla="*/ 0 w 186"/>
                <a:gd name="T1" fmla="*/ 0 h 229"/>
                <a:gd name="T2" fmla="*/ 186 w 186"/>
                <a:gd name="T3" fmla="*/ 0 h 229"/>
                <a:gd name="T4" fmla="*/ 93 w 186"/>
                <a:gd name="T5" fmla="*/ 229 h 229"/>
                <a:gd name="T6" fmla="*/ 0 w 18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29"/>
                <a:gd name="T14" fmla="*/ 186 w 18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29">
                  <a:moveTo>
                    <a:pt x="0" y="0"/>
                  </a:moveTo>
                  <a:lnTo>
                    <a:pt x="186" y="0"/>
                  </a:lnTo>
                  <a:lnTo>
                    <a:pt x="93" y="2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8" name="Freeform 197"/>
            <p:cNvSpPr>
              <a:spLocks noChangeAspect="1"/>
            </p:cNvSpPr>
            <p:nvPr/>
          </p:nvSpPr>
          <p:spPr bwMode="auto">
            <a:xfrm>
              <a:off x="3100" y="1744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29" name="Freeform 198"/>
            <p:cNvSpPr>
              <a:spLocks noChangeAspect="1"/>
            </p:cNvSpPr>
            <p:nvPr/>
          </p:nvSpPr>
          <p:spPr bwMode="auto">
            <a:xfrm>
              <a:off x="3100" y="1744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0" name="Freeform 199"/>
            <p:cNvSpPr>
              <a:spLocks noChangeAspect="1"/>
            </p:cNvSpPr>
            <p:nvPr/>
          </p:nvSpPr>
          <p:spPr bwMode="auto">
            <a:xfrm>
              <a:off x="3095" y="2182"/>
              <a:ext cx="36" cy="10"/>
            </a:xfrm>
            <a:custGeom>
              <a:avLst/>
              <a:gdLst>
                <a:gd name="T0" fmla="*/ 289 w 289"/>
                <a:gd name="T1" fmla="*/ 39 h 78"/>
                <a:gd name="T2" fmla="*/ 289 w 289"/>
                <a:gd name="T3" fmla="*/ 0 h 78"/>
                <a:gd name="T4" fmla="*/ 0 w 289"/>
                <a:gd name="T5" fmla="*/ 0 h 78"/>
                <a:gd name="T6" fmla="*/ 0 w 289"/>
                <a:gd name="T7" fmla="*/ 78 h 78"/>
                <a:gd name="T8" fmla="*/ 289 w 289"/>
                <a:gd name="T9" fmla="*/ 78 h 78"/>
                <a:gd name="T10" fmla="*/ 289 w 289"/>
                <a:gd name="T11" fmla="*/ 3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9"/>
                <a:gd name="T19" fmla="*/ 0 h 78"/>
                <a:gd name="T20" fmla="*/ 289 w 289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9" h="78">
                  <a:moveTo>
                    <a:pt x="289" y="39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289" y="78"/>
                  </a:lnTo>
                  <a:lnTo>
                    <a:pt x="289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1" name="Freeform 200"/>
            <p:cNvSpPr>
              <a:spLocks noChangeAspect="1"/>
            </p:cNvSpPr>
            <p:nvPr/>
          </p:nvSpPr>
          <p:spPr bwMode="auto">
            <a:xfrm>
              <a:off x="3093" y="2124"/>
              <a:ext cx="36" cy="10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2" name="Freeform 201"/>
            <p:cNvSpPr>
              <a:spLocks noChangeAspect="1"/>
            </p:cNvSpPr>
            <p:nvPr/>
          </p:nvSpPr>
          <p:spPr bwMode="auto">
            <a:xfrm>
              <a:off x="3107" y="2127"/>
              <a:ext cx="10" cy="57"/>
            </a:xfrm>
            <a:custGeom>
              <a:avLst/>
              <a:gdLst>
                <a:gd name="T0" fmla="*/ 39 w 79"/>
                <a:gd name="T1" fmla="*/ 0 h 452"/>
                <a:gd name="T2" fmla="*/ 0 w 79"/>
                <a:gd name="T3" fmla="*/ 0 h 452"/>
                <a:gd name="T4" fmla="*/ 0 w 79"/>
                <a:gd name="T5" fmla="*/ 452 h 452"/>
                <a:gd name="T6" fmla="*/ 79 w 79"/>
                <a:gd name="T7" fmla="*/ 452 h 452"/>
                <a:gd name="T8" fmla="*/ 79 w 79"/>
                <a:gd name="T9" fmla="*/ 0 h 452"/>
                <a:gd name="T10" fmla="*/ 39 w 79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52"/>
                <a:gd name="T20" fmla="*/ 79 w 79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52">
                  <a:moveTo>
                    <a:pt x="39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9" y="452"/>
                  </a:lnTo>
                  <a:lnTo>
                    <a:pt x="7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3" name="Freeform 202"/>
            <p:cNvSpPr>
              <a:spLocks noChangeAspect="1"/>
            </p:cNvSpPr>
            <p:nvPr/>
          </p:nvSpPr>
          <p:spPr bwMode="auto">
            <a:xfrm>
              <a:off x="3101" y="2197"/>
              <a:ext cx="24" cy="29"/>
            </a:xfrm>
            <a:custGeom>
              <a:avLst/>
              <a:gdLst>
                <a:gd name="T0" fmla="*/ 0 w 186"/>
                <a:gd name="T1" fmla="*/ 0 h 230"/>
                <a:gd name="T2" fmla="*/ 186 w 186"/>
                <a:gd name="T3" fmla="*/ 0 h 230"/>
                <a:gd name="T4" fmla="*/ 93 w 186"/>
                <a:gd name="T5" fmla="*/ 230 h 230"/>
                <a:gd name="T6" fmla="*/ 0 w 186"/>
                <a:gd name="T7" fmla="*/ 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0"/>
                  </a:moveTo>
                  <a:lnTo>
                    <a:pt x="186" y="0"/>
                  </a:lnTo>
                  <a:lnTo>
                    <a:pt x="93" y="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4" name="Freeform 203"/>
            <p:cNvSpPr>
              <a:spLocks noChangeAspect="1"/>
            </p:cNvSpPr>
            <p:nvPr/>
          </p:nvSpPr>
          <p:spPr bwMode="auto">
            <a:xfrm>
              <a:off x="3101" y="2197"/>
              <a:ext cx="24" cy="29"/>
            </a:xfrm>
            <a:custGeom>
              <a:avLst/>
              <a:gdLst>
                <a:gd name="T0" fmla="*/ 0 w 186"/>
                <a:gd name="T1" fmla="*/ 0 h 230"/>
                <a:gd name="T2" fmla="*/ 186 w 186"/>
                <a:gd name="T3" fmla="*/ 0 h 230"/>
                <a:gd name="T4" fmla="*/ 93 w 186"/>
                <a:gd name="T5" fmla="*/ 230 h 230"/>
                <a:gd name="T6" fmla="*/ 0 w 186"/>
                <a:gd name="T7" fmla="*/ 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0"/>
                  </a:moveTo>
                  <a:lnTo>
                    <a:pt x="186" y="0"/>
                  </a:lnTo>
                  <a:lnTo>
                    <a:pt x="93" y="23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5" name="Freeform 204"/>
            <p:cNvSpPr>
              <a:spLocks noChangeAspect="1"/>
            </p:cNvSpPr>
            <p:nvPr/>
          </p:nvSpPr>
          <p:spPr bwMode="auto">
            <a:xfrm>
              <a:off x="3100" y="2090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6" name="Freeform 205"/>
            <p:cNvSpPr>
              <a:spLocks noChangeAspect="1"/>
            </p:cNvSpPr>
            <p:nvPr/>
          </p:nvSpPr>
          <p:spPr bwMode="auto">
            <a:xfrm>
              <a:off x="3100" y="2090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7" name="Freeform 206"/>
            <p:cNvSpPr>
              <a:spLocks noChangeAspect="1"/>
            </p:cNvSpPr>
            <p:nvPr/>
          </p:nvSpPr>
          <p:spPr bwMode="auto">
            <a:xfrm>
              <a:off x="3094" y="2538"/>
              <a:ext cx="36" cy="10"/>
            </a:xfrm>
            <a:custGeom>
              <a:avLst/>
              <a:gdLst>
                <a:gd name="T0" fmla="*/ 288 w 288"/>
                <a:gd name="T1" fmla="*/ 40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4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40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8" name="Freeform 207"/>
            <p:cNvSpPr>
              <a:spLocks noChangeAspect="1"/>
            </p:cNvSpPr>
            <p:nvPr/>
          </p:nvSpPr>
          <p:spPr bwMode="auto">
            <a:xfrm>
              <a:off x="3093" y="2481"/>
              <a:ext cx="36" cy="10"/>
            </a:xfrm>
            <a:custGeom>
              <a:avLst/>
              <a:gdLst>
                <a:gd name="T0" fmla="*/ 288 w 288"/>
                <a:gd name="T1" fmla="*/ 39 h 79"/>
                <a:gd name="T2" fmla="*/ 288 w 288"/>
                <a:gd name="T3" fmla="*/ 0 h 79"/>
                <a:gd name="T4" fmla="*/ 0 w 288"/>
                <a:gd name="T5" fmla="*/ 0 h 79"/>
                <a:gd name="T6" fmla="*/ 0 w 288"/>
                <a:gd name="T7" fmla="*/ 79 h 79"/>
                <a:gd name="T8" fmla="*/ 288 w 288"/>
                <a:gd name="T9" fmla="*/ 79 h 79"/>
                <a:gd name="T10" fmla="*/ 288 w 288"/>
                <a:gd name="T11" fmla="*/ 39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8"/>
                <a:gd name="T19" fmla="*/ 0 h 79"/>
                <a:gd name="T20" fmla="*/ 288 w 288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8" h="79">
                  <a:moveTo>
                    <a:pt x="288" y="39"/>
                  </a:moveTo>
                  <a:lnTo>
                    <a:pt x="288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288" y="79"/>
                  </a:lnTo>
                  <a:lnTo>
                    <a:pt x="288" y="3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39" name="Freeform 208"/>
            <p:cNvSpPr>
              <a:spLocks noChangeAspect="1"/>
            </p:cNvSpPr>
            <p:nvPr/>
          </p:nvSpPr>
          <p:spPr bwMode="auto">
            <a:xfrm>
              <a:off x="3107" y="2484"/>
              <a:ext cx="10" cy="56"/>
            </a:xfrm>
            <a:custGeom>
              <a:avLst/>
              <a:gdLst>
                <a:gd name="T0" fmla="*/ 39 w 78"/>
                <a:gd name="T1" fmla="*/ 0 h 452"/>
                <a:gd name="T2" fmla="*/ 0 w 78"/>
                <a:gd name="T3" fmla="*/ 0 h 452"/>
                <a:gd name="T4" fmla="*/ 0 w 78"/>
                <a:gd name="T5" fmla="*/ 452 h 452"/>
                <a:gd name="T6" fmla="*/ 78 w 78"/>
                <a:gd name="T7" fmla="*/ 452 h 452"/>
                <a:gd name="T8" fmla="*/ 78 w 78"/>
                <a:gd name="T9" fmla="*/ 0 h 452"/>
                <a:gd name="T10" fmla="*/ 39 w 78"/>
                <a:gd name="T11" fmla="*/ 0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"/>
                <a:gd name="T19" fmla="*/ 0 h 452"/>
                <a:gd name="T20" fmla="*/ 78 w 78"/>
                <a:gd name="T21" fmla="*/ 452 h 4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" h="452">
                  <a:moveTo>
                    <a:pt x="39" y="0"/>
                  </a:moveTo>
                  <a:lnTo>
                    <a:pt x="0" y="0"/>
                  </a:lnTo>
                  <a:lnTo>
                    <a:pt x="0" y="452"/>
                  </a:lnTo>
                  <a:lnTo>
                    <a:pt x="78" y="452"/>
                  </a:lnTo>
                  <a:lnTo>
                    <a:pt x="78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0" name="Freeform 209"/>
            <p:cNvSpPr>
              <a:spLocks noChangeAspect="1"/>
            </p:cNvSpPr>
            <p:nvPr/>
          </p:nvSpPr>
          <p:spPr bwMode="auto">
            <a:xfrm>
              <a:off x="3101" y="2554"/>
              <a:ext cx="24" cy="29"/>
            </a:xfrm>
            <a:custGeom>
              <a:avLst/>
              <a:gdLst>
                <a:gd name="T0" fmla="*/ 0 w 187"/>
                <a:gd name="T1" fmla="*/ 0 h 229"/>
                <a:gd name="T2" fmla="*/ 187 w 187"/>
                <a:gd name="T3" fmla="*/ 0 h 229"/>
                <a:gd name="T4" fmla="*/ 93 w 187"/>
                <a:gd name="T5" fmla="*/ 229 h 229"/>
                <a:gd name="T6" fmla="*/ 0 w 187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29"/>
                <a:gd name="T14" fmla="*/ 187 w 187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29">
                  <a:moveTo>
                    <a:pt x="0" y="0"/>
                  </a:moveTo>
                  <a:lnTo>
                    <a:pt x="187" y="0"/>
                  </a:lnTo>
                  <a:lnTo>
                    <a:pt x="93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1" name="Freeform 210"/>
            <p:cNvSpPr>
              <a:spLocks noChangeAspect="1"/>
            </p:cNvSpPr>
            <p:nvPr/>
          </p:nvSpPr>
          <p:spPr bwMode="auto">
            <a:xfrm>
              <a:off x="3101" y="2554"/>
              <a:ext cx="24" cy="29"/>
            </a:xfrm>
            <a:custGeom>
              <a:avLst/>
              <a:gdLst>
                <a:gd name="T0" fmla="*/ 0 w 187"/>
                <a:gd name="T1" fmla="*/ 0 h 229"/>
                <a:gd name="T2" fmla="*/ 187 w 187"/>
                <a:gd name="T3" fmla="*/ 0 h 229"/>
                <a:gd name="T4" fmla="*/ 93 w 187"/>
                <a:gd name="T5" fmla="*/ 229 h 229"/>
                <a:gd name="T6" fmla="*/ 0 w 187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29"/>
                <a:gd name="T14" fmla="*/ 187 w 187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29">
                  <a:moveTo>
                    <a:pt x="0" y="0"/>
                  </a:moveTo>
                  <a:lnTo>
                    <a:pt x="187" y="0"/>
                  </a:lnTo>
                  <a:lnTo>
                    <a:pt x="93" y="2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2" name="Freeform 211"/>
            <p:cNvSpPr>
              <a:spLocks noChangeAspect="1"/>
            </p:cNvSpPr>
            <p:nvPr/>
          </p:nvSpPr>
          <p:spPr bwMode="auto">
            <a:xfrm>
              <a:off x="3100" y="2447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3" name="Freeform 212"/>
            <p:cNvSpPr>
              <a:spLocks noChangeAspect="1"/>
            </p:cNvSpPr>
            <p:nvPr/>
          </p:nvSpPr>
          <p:spPr bwMode="auto">
            <a:xfrm>
              <a:off x="3100" y="2447"/>
              <a:ext cx="23" cy="29"/>
            </a:xfrm>
            <a:custGeom>
              <a:avLst/>
              <a:gdLst>
                <a:gd name="T0" fmla="*/ 0 w 186"/>
                <a:gd name="T1" fmla="*/ 230 h 230"/>
                <a:gd name="T2" fmla="*/ 186 w 186"/>
                <a:gd name="T3" fmla="*/ 230 h 230"/>
                <a:gd name="T4" fmla="*/ 93 w 186"/>
                <a:gd name="T5" fmla="*/ 0 h 230"/>
                <a:gd name="T6" fmla="*/ 0 w 186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230"/>
                <a:gd name="T14" fmla="*/ 186 w 186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230">
                  <a:moveTo>
                    <a:pt x="0" y="230"/>
                  </a:moveTo>
                  <a:lnTo>
                    <a:pt x="186" y="230"/>
                  </a:lnTo>
                  <a:lnTo>
                    <a:pt x="93" y="0"/>
                  </a:lnTo>
                  <a:lnTo>
                    <a:pt x="0" y="23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4" name="Freeform 213"/>
            <p:cNvSpPr>
              <a:spLocks noChangeAspect="1"/>
            </p:cNvSpPr>
            <p:nvPr/>
          </p:nvSpPr>
          <p:spPr bwMode="auto">
            <a:xfrm>
              <a:off x="4526" y="1130"/>
              <a:ext cx="5" cy="307"/>
            </a:xfrm>
            <a:custGeom>
              <a:avLst/>
              <a:gdLst>
                <a:gd name="T0" fmla="*/ 19 w 39"/>
                <a:gd name="T1" fmla="*/ 2454 h 2454"/>
                <a:gd name="T2" fmla="*/ 39 w 39"/>
                <a:gd name="T3" fmla="*/ 2454 h 2454"/>
                <a:gd name="T4" fmla="*/ 39 w 39"/>
                <a:gd name="T5" fmla="*/ 0 h 2454"/>
                <a:gd name="T6" fmla="*/ 0 w 39"/>
                <a:gd name="T7" fmla="*/ 0 h 2454"/>
                <a:gd name="T8" fmla="*/ 0 w 39"/>
                <a:gd name="T9" fmla="*/ 2454 h 2454"/>
                <a:gd name="T10" fmla="*/ 19 w 39"/>
                <a:gd name="T11" fmla="*/ 2454 h 24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4"/>
                <a:gd name="T20" fmla="*/ 39 w 39"/>
                <a:gd name="T21" fmla="*/ 2454 h 24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4">
                  <a:moveTo>
                    <a:pt x="19" y="2454"/>
                  </a:moveTo>
                  <a:lnTo>
                    <a:pt x="39" y="2454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4"/>
                  </a:lnTo>
                  <a:lnTo>
                    <a:pt x="19" y="245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5" name="Freeform 214"/>
            <p:cNvSpPr>
              <a:spLocks noChangeAspect="1"/>
            </p:cNvSpPr>
            <p:nvPr/>
          </p:nvSpPr>
          <p:spPr bwMode="auto">
            <a:xfrm>
              <a:off x="4171" y="1130"/>
              <a:ext cx="5" cy="307"/>
            </a:xfrm>
            <a:custGeom>
              <a:avLst/>
              <a:gdLst>
                <a:gd name="T0" fmla="*/ 19 w 39"/>
                <a:gd name="T1" fmla="*/ 2454 h 2454"/>
                <a:gd name="T2" fmla="*/ 39 w 39"/>
                <a:gd name="T3" fmla="*/ 2454 h 2454"/>
                <a:gd name="T4" fmla="*/ 39 w 39"/>
                <a:gd name="T5" fmla="*/ 0 h 2454"/>
                <a:gd name="T6" fmla="*/ 0 w 39"/>
                <a:gd name="T7" fmla="*/ 0 h 2454"/>
                <a:gd name="T8" fmla="*/ 0 w 39"/>
                <a:gd name="T9" fmla="*/ 2454 h 2454"/>
                <a:gd name="T10" fmla="*/ 19 w 39"/>
                <a:gd name="T11" fmla="*/ 2454 h 24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4"/>
                <a:gd name="T20" fmla="*/ 39 w 39"/>
                <a:gd name="T21" fmla="*/ 2454 h 24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4">
                  <a:moveTo>
                    <a:pt x="19" y="2454"/>
                  </a:moveTo>
                  <a:lnTo>
                    <a:pt x="39" y="2454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4"/>
                  </a:lnTo>
                  <a:lnTo>
                    <a:pt x="19" y="245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6" name="Freeform 215"/>
            <p:cNvSpPr>
              <a:spLocks noChangeAspect="1"/>
            </p:cNvSpPr>
            <p:nvPr/>
          </p:nvSpPr>
          <p:spPr bwMode="auto">
            <a:xfrm>
              <a:off x="3817" y="1130"/>
              <a:ext cx="5" cy="307"/>
            </a:xfrm>
            <a:custGeom>
              <a:avLst/>
              <a:gdLst>
                <a:gd name="T0" fmla="*/ 19 w 40"/>
                <a:gd name="T1" fmla="*/ 2454 h 2454"/>
                <a:gd name="T2" fmla="*/ 40 w 40"/>
                <a:gd name="T3" fmla="*/ 2454 h 2454"/>
                <a:gd name="T4" fmla="*/ 40 w 40"/>
                <a:gd name="T5" fmla="*/ 0 h 2454"/>
                <a:gd name="T6" fmla="*/ 0 w 40"/>
                <a:gd name="T7" fmla="*/ 0 h 2454"/>
                <a:gd name="T8" fmla="*/ 0 w 40"/>
                <a:gd name="T9" fmla="*/ 2454 h 2454"/>
                <a:gd name="T10" fmla="*/ 19 w 40"/>
                <a:gd name="T11" fmla="*/ 2454 h 24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4"/>
                <a:gd name="T20" fmla="*/ 40 w 40"/>
                <a:gd name="T21" fmla="*/ 2454 h 24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4">
                  <a:moveTo>
                    <a:pt x="19" y="2454"/>
                  </a:moveTo>
                  <a:lnTo>
                    <a:pt x="40" y="2454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4"/>
                  </a:lnTo>
                  <a:lnTo>
                    <a:pt x="19" y="245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7" name="Freeform 216"/>
            <p:cNvSpPr>
              <a:spLocks noChangeAspect="1"/>
            </p:cNvSpPr>
            <p:nvPr/>
          </p:nvSpPr>
          <p:spPr bwMode="auto">
            <a:xfrm>
              <a:off x="3531" y="2158"/>
              <a:ext cx="277" cy="5"/>
            </a:xfrm>
            <a:custGeom>
              <a:avLst/>
              <a:gdLst>
                <a:gd name="T0" fmla="*/ 2217 w 2217"/>
                <a:gd name="T1" fmla="*/ 19 h 39"/>
                <a:gd name="T2" fmla="*/ 2217 w 2217"/>
                <a:gd name="T3" fmla="*/ 0 h 39"/>
                <a:gd name="T4" fmla="*/ 0 w 2217"/>
                <a:gd name="T5" fmla="*/ 0 h 39"/>
                <a:gd name="T6" fmla="*/ 0 w 2217"/>
                <a:gd name="T7" fmla="*/ 39 h 39"/>
                <a:gd name="T8" fmla="*/ 2217 w 2217"/>
                <a:gd name="T9" fmla="*/ 39 h 39"/>
                <a:gd name="T10" fmla="*/ 2217 w 2217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17"/>
                <a:gd name="T19" fmla="*/ 0 h 39"/>
                <a:gd name="T20" fmla="*/ 2217 w 2217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17" h="39">
                  <a:moveTo>
                    <a:pt x="2217" y="19"/>
                  </a:moveTo>
                  <a:lnTo>
                    <a:pt x="2217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17" y="39"/>
                  </a:lnTo>
                  <a:lnTo>
                    <a:pt x="2217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8" name="Freeform 217"/>
            <p:cNvSpPr>
              <a:spLocks noChangeAspect="1"/>
            </p:cNvSpPr>
            <p:nvPr/>
          </p:nvSpPr>
          <p:spPr bwMode="auto">
            <a:xfrm>
              <a:off x="3509" y="2508"/>
              <a:ext cx="266" cy="5"/>
            </a:xfrm>
            <a:custGeom>
              <a:avLst/>
              <a:gdLst>
                <a:gd name="T0" fmla="*/ 2129 w 2129"/>
                <a:gd name="T1" fmla="*/ 20 h 40"/>
                <a:gd name="T2" fmla="*/ 2129 w 2129"/>
                <a:gd name="T3" fmla="*/ 0 h 40"/>
                <a:gd name="T4" fmla="*/ 0 w 2129"/>
                <a:gd name="T5" fmla="*/ 0 h 40"/>
                <a:gd name="T6" fmla="*/ 0 w 2129"/>
                <a:gd name="T7" fmla="*/ 40 h 40"/>
                <a:gd name="T8" fmla="*/ 2129 w 2129"/>
                <a:gd name="T9" fmla="*/ 40 h 40"/>
                <a:gd name="T10" fmla="*/ 2129 w 2129"/>
                <a:gd name="T11" fmla="*/ 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29"/>
                <a:gd name="T19" fmla="*/ 0 h 40"/>
                <a:gd name="T20" fmla="*/ 2129 w 2129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29" h="40">
                  <a:moveTo>
                    <a:pt x="2129" y="20"/>
                  </a:moveTo>
                  <a:lnTo>
                    <a:pt x="2129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129" y="40"/>
                  </a:lnTo>
                  <a:lnTo>
                    <a:pt x="2129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49" name="Freeform 218"/>
            <p:cNvSpPr>
              <a:spLocks noChangeAspect="1"/>
            </p:cNvSpPr>
            <p:nvPr/>
          </p:nvSpPr>
          <p:spPr bwMode="auto">
            <a:xfrm>
              <a:off x="4595" y="2508"/>
              <a:ext cx="249" cy="5"/>
            </a:xfrm>
            <a:custGeom>
              <a:avLst/>
              <a:gdLst>
                <a:gd name="T0" fmla="*/ 1995 w 1995"/>
                <a:gd name="T1" fmla="*/ 20 h 40"/>
                <a:gd name="T2" fmla="*/ 1995 w 1995"/>
                <a:gd name="T3" fmla="*/ 0 h 40"/>
                <a:gd name="T4" fmla="*/ 0 w 1995"/>
                <a:gd name="T5" fmla="*/ 0 h 40"/>
                <a:gd name="T6" fmla="*/ 0 w 1995"/>
                <a:gd name="T7" fmla="*/ 40 h 40"/>
                <a:gd name="T8" fmla="*/ 1995 w 1995"/>
                <a:gd name="T9" fmla="*/ 40 h 40"/>
                <a:gd name="T10" fmla="*/ 1995 w 1995"/>
                <a:gd name="T11" fmla="*/ 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95"/>
                <a:gd name="T19" fmla="*/ 0 h 40"/>
                <a:gd name="T20" fmla="*/ 1995 w 1995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95" h="40">
                  <a:moveTo>
                    <a:pt x="1995" y="20"/>
                  </a:moveTo>
                  <a:lnTo>
                    <a:pt x="1995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1995" y="40"/>
                  </a:lnTo>
                  <a:lnTo>
                    <a:pt x="1995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0" name="Freeform 219"/>
            <p:cNvSpPr>
              <a:spLocks noChangeAspect="1"/>
            </p:cNvSpPr>
            <p:nvPr/>
          </p:nvSpPr>
          <p:spPr bwMode="auto">
            <a:xfrm>
              <a:off x="3509" y="1457"/>
              <a:ext cx="257" cy="4"/>
            </a:xfrm>
            <a:custGeom>
              <a:avLst/>
              <a:gdLst>
                <a:gd name="T0" fmla="*/ 2060 w 2060"/>
                <a:gd name="T1" fmla="*/ 19 h 39"/>
                <a:gd name="T2" fmla="*/ 2060 w 2060"/>
                <a:gd name="T3" fmla="*/ 0 h 39"/>
                <a:gd name="T4" fmla="*/ 0 w 2060"/>
                <a:gd name="T5" fmla="*/ 0 h 39"/>
                <a:gd name="T6" fmla="*/ 0 w 2060"/>
                <a:gd name="T7" fmla="*/ 39 h 39"/>
                <a:gd name="T8" fmla="*/ 2060 w 2060"/>
                <a:gd name="T9" fmla="*/ 39 h 39"/>
                <a:gd name="T10" fmla="*/ 2060 w 2060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60"/>
                <a:gd name="T19" fmla="*/ 0 h 39"/>
                <a:gd name="T20" fmla="*/ 2060 w 2060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60" h="39">
                  <a:moveTo>
                    <a:pt x="2060" y="19"/>
                  </a:moveTo>
                  <a:lnTo>
                    <a:pt x="2060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60" y="39"/>
                  </a:lnTo>
                  <a:lnTo>
                    <a:pt x="206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1" name="Freeform 220"/>
            <p:cNvSpPr>
              <a:spLocks noChangeAspect="1"/>
            </p:cNvSpPr>
            <p:nvPr/>
          </p:nvSpPr>
          <p:spPr bwMode="auto">
            <a:xfrm>
              <a:off x="3873" y="1457"/>
              <a:ext cx="236" cy="4"/>
            </a:xfrm>
            <a:custGeom>
              <a:avLst/>
              <a:gdLst>
                <a:gd name="T0" fmla="*/ 1888 w 1888"/>
                <a:gd name="T1" fmla="*/ 19 h 39"/>
                <a:gd name="T2" fmla="*/ 1888 w 1888"/>
                <a:gd name="T3" fmla="*/ 0 h 39"/>
                <a:gd name="T4" fmla="*/ 0 w 1888"/>
                <a:gd name="T5" fmla="*/ 0 h 39"/>
                <a:gd name="T6" fmla="*/ 0 w 1888"/>
                <a:gd name="T7" fmla="*/ 39 h 39"/>
                <a:gd name="T8" fmla="*/ 1888 w 1888"/>
                <a:gd name="T9" fmla="*/ 39 h 39"/>
                <a:gd name="T10" fmla="*/ 1888 w 1888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88"/>
                <a:gd name="T19" fmla="*/ 0 h 39"/>
                <a:gd name="T20" fmla="*/ 1888 w 188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88" h="39">
                  <a:moveTo>
                    <a:pt x="1888" y="19"/>
                  </a:moveTo>
                  <a:lnTo>
                    <a:pt x="1888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88" y="39"/>
                  </a:lnTo>
                  <a:lnTo>
                    <a:pt x="1888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2" name="Freeform 221"/>
            <p:cNvSpPr>
              <a:spLocks noChangeAspect="1"/>
            </p:cNvSpPr>
            <p:nvPr/>
          </p:nvSpPr>
          <p:spPr bwMode="auto">
            <a:xfrm>
              <a:off x="4217" y="1457"/>
              <a:ext cx="235" cy="4"/>
            </a:xfrm>
            <a:custGeom>
              <a:avLst/>
              <a:gdLst>
                <a:gd name="T0" fmla="*/ 1887 w 1887"/>
                <a:gd name="T1" fmla="*/ 19 h 39"/>
                <a:gd name="T2" fmla="*/ 1887 w 1887"/>
                <a:gd name="T3" fmla="*/ 0 h 39"/>
                <a:gd name="T4" fmla="*/ 0 w 1887"/>
                <a:gd name="T5" fmla="*/ 0 h 39"/>
                <a:gd name="T6" fmla="*/ 0 w 1887"/>
                <a:gd name="T7" fmla="*/ 39 h 39"/>
                <a:gd name="T8" fmla="*/ 1887 w 1887"/>
                <a:gd name="T9" fmla="*/ 39 h 39"/>
                <a:gd name="T10" fmla="*/ 1887 w 1887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87"/>
                <a:gd name="T19" fmla="*/ 0 h 39"/>
                <a:gd name="T20" fmla="*/ 1887 w 1887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87" h="39">
                  <a:moveTo>
                    <a:pt x="1887" y="19"/>
                  </a:moveTo>
                  <a:lnTo>
                    <a:pt x="1887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87" y="39"/>
                  </a:lnTo>
                  <a:lnTo>
                    <a:pt x="1887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3" name="Freeform 222"/>
            <p:cNvSpPr>
              <a:spLocks noChangeAspect="1"/>
            </p:cNvSpPr>
            <p:nvPr/>
          </p:nvSpPr>
          <p:spPr bwMode="auto">
            <a:xfrm>
              <a:off x="4560" y="1457"/>
              <a:ext cx="279" cy="4"/>
            </a:xfrm>
            <a:custGeom>
              <a:avLst/>
              <a:gdLst>
                <a:gd name="T0" fmla="*/ 2230 w 2230"/>
                <a:gd name="T1" fmla="*/ 19 h 39"/>
                <a:gd name="T2" fmla="*/ 2230 w 2230"/>
                <a:gd name="T3" fmla="*/ 0 h 39"/>
                <a:gd name="T4" fmla="*/ 0 w 2230"/>
                <a:gd name="T5" fmla="*/ 0 h 39"/>
                <a:gd name="T6" fmla="*/ 0 w 2230"/>
                <a:gd name="T7" fmla="*/ 39 h 39"/>
                <a:gd name="T8" fmla="*/ 2230 w 2230"/>
                <a:gd name="T9" fmla="*/ 39 h 39"/>
                <a:gd name="T10" fmla="*/ 2230 w 2230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30"/>
                <a:gd name="T19" fmla="*/ 0 h 39"/>
                <a:gd name="T20" fmla="*/ 2230 w 2230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30" h="39">
                  <a:moveTo>
                    <a:pt x="2230" y="19"/>
                  </a:moveTo>
                  <a:lnTo>
                    <a:pt x="2230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30" y="39"/>
                  </a:lnTo>
                  <a:lnTo>
                    <a:pt x="223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4" name="Freeform 223"/>
            <p:cNvSpPr>
              <a:spLocks noChangeAspect="1"/>
            </p:cNvSpPr>
            <p:nvPr/>
          </p:nvSpPr>
          <p:spPr bwMode="auto">
            <a:xfrm>
              <a:off x="3132" y="2859"/>
              <a:ext cx="288" cy="5"/>
            </a:xfrm>
            <a:custGeom>
              <a:avLst/>
              <a:gdLst>
                <a:gd name="T0" fmla="*/ 0 w 2305"/>
                <a:gd name="T1" fmla="*/ 19 h 39"/>
                <a:gd name="T2" fmla="*/ 0 w 2305"/>
                <a:gd name="T3" fmla="*/ 39 h 39"/>
                <a:gd name="T4" fmla="*/ 2305 w 2305"/>
                <a:gd name="T5" fmla="*/ 39 h 39"/>
                <a:gd name="T6" fmla="*/ 2305 w 2305"/>
                <a:gd name="T7" fmla="*/ 0 h 39"/>
                <a:gd name="T8" fmla="*/ 0 w 2305"/>
                <a:gd name="T9" fmla="*/ 0 h 39"/>
                <a:gd name="T10" fmla="*/ 0 w 2305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05"/>
                <a:gd name="T19" fmla="*/ 0 h 39"/>
                <a:gd name="T20" fmla="*/ 2305 w 2305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05" h="39">
                  <a:moveTo>
                    <a:pt x="0" y="19"/>
                  </a:moveTo>
                  <a:lnTo>
                    <a:pt x="0" y="39"/>
                  </a:lnTo>
                  <a:lnTo>
                    <a:pt x="2305" y="39"/>
                  </a:lnTo>
                  <a:lnTo>
                    <a:pt x="2305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5" name="Freeform 224"/>
            <p:cNvSpPr>
              <a:spLocks noChangeAspect="1"/>
            </p:cNvSpPr>
            <p:nvPr/>
          </p:nvSpPr>
          <p:spPr bwMode="auto">
            <a:xfrm>
              <a:off x="4940" y="2859"/>
              <a:ext cx="275" cy="5"/>
            </a:xfrm>
            <a:custGeom>
              <a:avLst/>
              <a:gdLst>
                <a:gd name="T0" fmla="*/ 2202 w 2202"/>
                <a:gd name="T1" fmla="*/ 19 h 39"/>
                <a:gd name="T2" fmla="*/ 2202 w 2202"/>
                <a:gd name="T3" fmla="*/ 0 h 39"/>
                <a:gd name="T4" fmla="*/ 0 w 2202"/>
                <a:gd name="T5" fmla="*/ 0 h 39"/>
                <a:gd name="T6" fmla="*/ 0 w 2202"/>
                <a:gd name="T7" fmla="*/ 39 h 39"/>
                <a:gd name="T8" fmla="*/ 2202 w 2202"/>
                <a:gd name="T9" fmla="*/ 39 h 39"/>
                <a:gd name="T10" fmla="*/ 2202 w 2202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02"/>
                <a:gd name="T19" fmla="*/ 0 h 39"/>
                <a:gd name="T20" fmla="*/ 2202 w 2202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02" h="39">
                  <a:moveTo>
                    <a:pt x="2202" y="19"/>
                  </a:moveTo>
                  <a:lnTo>
                    <a:pt x="2202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02" y="39"/>
                  </a:lnTo>
                  <a:lnTo>
                    <a:pt x="2202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6" name="Freeform 225"/>
            <p:cNvSpPr>
              <a:spLocks noChangeAspect="1"/>
            </p:cNvSpPr>
            <p:nvPr/>
          </p:nvSpPr>
          <p:spPr bwMode="auto">
            <a:xfrm>
              <a:off x="3128" y="2739"/>
              <a:ext cx="310" cy="5"/>
            </a:xfrm>
            <a:custGeom>
              <a:avLst/>
              <a:gdLst>
                <a:gd name="T0" fmla="*/ 2477 w 2477"/>
                <a:gd name="T1" fmla="*/ 19 h 40"/>
                <a:gd name="T2" fmla="*/ 2477 w 2477"/>
                <a:gd name="T3" fmla="*/ 0 h 40"/>
                <a:gd name="T4" fmla="*/ 0 w 2477"/>
                <a:gd name="T5" fmla="*/ 0 h 40"/>
                <a:gd name="T6" fmla="*/ 0 w 2477"/>
                <a:gd name="T7" fmla="*/ 40 h 40"/>
                <a:gd name="T8" fmla="*/ 2477 w 2477"/>
                <a:gd name="T9" fmla="*/ 40 h 40"/>
                <a:gd name="T10" fmla="*/ 2477 w 2477"/>
                <a:gd name="T11" fmla="*/ 19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77"/>
                <a:gd name="T19" fmla="*/ 0 h 40"/>
                <a:gd name="T20" fmla="*/ 2477 w 2477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77" h="40">
                  <a:moveTo>
                    <a:pt x="2477" y="19"/>
                  </a:moveTo>
                  <a:lnTo>
                    <a:pt x="2477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477" y="40"/>
                  </a:lnTo>
                  <a:lnTo>
                    <a:pt x="2477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7" name="Freeform 226"/>
            <p:cNvSpPr>
              <a:spLocks noChangeAspect="1"/>
            </p:cNvSpPr>
            <p:nvPr/>
          </p:nvSpPr>
          <p:spPr bwMode="auto">
            <a:xfrm>
              <a:off x="3131" y="2621"/>
              <a:ext cx="310" cy="5"/>
            </a:xfrm>
            <a:custGeom>
              <a:avLst/>
              <a:gdLst>
                <a:gd name="T0" fmla="*/ 2478 w 2478"/>
                <a:gd name="T1" fmla="*/ 19 h 39"/>
                <a:gd name="T2" fmla="*/ 2478 w 2478"/>
                <a:gd name="T3" fmla="*/ 0 h 39"/>
                <a:gd name="T4" fmla="*/ 0 w 2478"/>
                <a:gd name="T5" fmla="*/ 0 h 39"/>
                <a:gd name="T6" fmla="*/ 0 w 2478"/>
                <a:gd name="T7" fmla="*/ 39 h 39"/>
                <a:gd name="T8" fmla="*/ 2478 w 2478"/>
                <a:gd name="T9" fmla="*/ 39 h 39"/>
                <a:gd name="T10" fmla="*/ 2478 w 2478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78"/>
                <a:gd name="T19" fmla="*/ 0 h 39"/>
                <a:gd name="T20" fmla="*/ 2478 w 247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78" h="39">
                  <a:moveTo>
                    <a:pt x="2478" y="19"/>
                  </a:moveTo>
                  <a:lnTo>
                    <a:pt x="2478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478" y="39"/>
                  </a:lnTo>
                  <a:lnTo>
                    <a:pt x="2478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8" name="Freeform 227"/>
            <p:cNvSpPr>
              <a:spLocks noChangeAspect="1"/>
            </p:cNvSpPr>
            <p:nvPr/>
          </p:nvSpPr>
          <p:spPr bwMode="auto">
            <a:xfrm>
              <a:off x="3582" y="2532"/>
              <a:ext cx="5" cy="306"/>
            </a:xfrm>
            <a:custGeom>
              <a:avLst/>
              <a:gdLst>
                <a:gd name="T0" fmla="*/ 20 w 40"/>
                <a:gd name="T1" fmla="*/ 2450 h 2450"/>
                <a:gd name="T2" fmla="*/ 40 w 40"/>
                <a:gd name="T3" fmla="*/ 2450 h 2450"/>
                <a:gd name="T4" fmla="*/ 40 w 40"/>
                <a:gd name="T5" fmla="*/ 0 h 2450"/>
                <a:gd name="T6" fmla="*/ 0 w 40"/>
                <a:gd name="T7" fmla="*/ 0 h 2450"/>
                <a:gd name="T8" fmla="*/ 0 w 40"/>
                <a:gd name="T9" fmla="*/ 2450 h 2450"/>
                <a:gd name="T10" fmla="*/ 20 w 40"/>
                <a:gd name="T11" fmla="*/ 2450 h 2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0"/>
                <a:gd name="T20" fmla="*/ 40 w 40"/>
                <a:gd name="T21" fmla="*/ 2450 h 2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0">
                  <a:moveTo>
                    <a:pt x="20" y="2450"/>
                  </a:moveTo>
                  <a:lnTo>
                    <a:pt x="40" y="245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20" y="245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59" name="Freeform 228"/>
            <p:cNvSpPr>
              <a:spLocks noChangeAspect="1"/>
            </p:cNvSpPr>
            <p:nvPr/>
          </p:nvSpPr>
          <p:spPr bwMode="auto">
            <a:xfrm>
              <a:off x="3700" y="2535"/>
              <a:ext cx="5" cy="306"/>
            </a:xfrm>
            <a:custGeom>
              <a:avLst/>
              <a:gdLst>
                <a:gd name="T0" fmla="*/ 19 w 40"/>
                <a:gd name="T1" fmla="*/ 2449 h 2449"/>
                <a:gd name="T2" fmla="*/ 40 w 40"/>
                <a:gd name="T3" fmla="*/ 2449 h 2449"/>
                <a:gd name="T4" fmla="*/ 40 w 40"/>
                <a:gd name="T5" fmla="*/ 0 h 2449"/>
                <a:gd name="T6" fmla="*/ 0 w 40"/>
                <a:gd name="T7" fmla="*/ 0 h 2449"/>
                <a:gd name="T8" fmla="*/ 0 w 40"/>
                <a:gd name="T9" fmla="*/ 2449 h 2449"/>
                <a:gd name="T10" fmla="*/ 19 w 40"/>
                <a:gd name="T11" fmla="*/ 2449 h 2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49"/>
                <a:gd name="T20" fmla="*/ 40 w 40"/>
                <a:gd name="T21" fmla="*/ 2449 h 24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49">
                  <a:moveTo>
                    <a:pt x="19" y="2449"/>
                  </a:moveTo>
                  <a:lnTo>
                    <a:pt x="40" y="2449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49"/>
                  </a:lnTo>
                  <a:lnTo>
                    <a:pt x="19" y="244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0" name="Freeform 229"/>
            <p:cNvSpPr>
              <a:spLocks noChangeAspect="1"/>
            </p:cNvSpPr>
            <p:nvPr/>
          </p:nvSpPr>
          <p:spPr bwMode="auto">
            <a:xfrm>
              <a:off x="3934" y="2528"/>
              <a:ext cx="5" cy="306"/>
            </a:xfrm>
            <a:custGeom>
              <a:avLst/>
              <a:gdLst>
                <a:gd name="T0" fmla="*/ 20 w 39"/>
                <a:gd name="T1" fmla="*/ 2449 h 2449"/>
                <a:gd name="T2" fmla="*/ 39 w 39"/>
                <a:gd name="T3" fmla="*/ 2449 h 2449"/>
                <a:gd name="T4" fmla="*/ 39 w 39"/>
                <a:gd name="T5" fmla="*/ 0 h 2449"/>
                <a:gd name="T6" fmla="*/ 0 w 39"/>
                <a:gd name="T7" fmla="*/ 0 h 2449"/>
                <a:gd name="T8" fmla="*/ 0 w 39"/>
                <a:gd name="T9" fmla="*/ 2449 h 2449"/>
                <a:gd name="T10" fmla="*/ 20 w 39"/>
                <a:gd name="T11" fmla="*/ 2449 h 2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49"/>
                <a:gd name="T20" fmla="*/ 39 w 39"/>
                <a:gd name="T21" fmla="*/ 2449 h 24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49">
                  <a:moveTo>
                    <a:pt x="20" y="2449"/>
                  </a:moveTo>
                  <a:lnTo>
                    <a:pt x="39" y="2449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49"/>
                  </a:lnTo>
                  <a:lnTo>
                    <a:pt x="20" y="244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1" name="Freeform 230"/>
            <p:cNvSpPr>
              <a:spLocks noChangeAspect="1"/>
            </p:cNvSpPr>
            <p:nvPr/>
          </p:nvSpPr>
          <p:spPr bwMode="auto">
            <a:xfrm>
              <a:off x="4053" y="2531"/>
              <a:ext cx="5" cy="306"/>
            </a:xfrm>
            <a:custGeom>
              <a:avLst/>
              <a:gdLst>
                <a:gd name="T0" fmla="*/ 20 w 40"/>
                <a:gd name="T1" fmla="*/ 2450 h 2450"/>
                <a:gd name="T2" fmla="*/ 40 w 40"/>
                <a:gd name="T3" fmla="*/ 2450 h 2450"/>
                <a:gd name="T4" fmla="*/ 40 w 40"/>
                <a:gd name="T5" fmla="*/ 0 h 2450"/>
                <a:gd name="T6" fmla="*/ 0 w 40"/>
                <a:gd name="T7" fmla="*/ 0 h 2450"/>
                <a:gd name="T8" fmla="*/ 0 w 40"/>
                <a:gd name="T9" fmla="*/ 2450 h 2450"/>
                <a:gd name="T10" fmla="*/ 20 w 40"/>
                <a:gd name="T11" fmla="*/ 2450 h 2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0"/>
                <a:gd name="T20" fmla="*/ 40 w 40"/>
                <a:gd name="T21" fmla="*/ 2450 h 2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0">
                  <a:moveTo>
                    <a:pt x="20" y="2450"/>
                  </a:moveTo>
                  <a:lnTo>
                    <a:pt x="40" y="245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20" y="245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2" name="Freeform 231"/>
            <p:cNvSpPr>
              <a:spLocks noChangeAspect="1"/>
            </p:cNvSpPr>
            <p:nvPr/>
          </p:nvSpPr>
          <p:spPr bwMode="auto">
            <a:xfrm>
              <a:off x="4290" y="2529"/>
              <a:ext cx="5" cy="307"/>
            </a:xfrm>
            <a:custGeom>
              <a:avLst/>
              <a:gdLst>
                <a:gd name="T0" fmla="*/ 19 w 39"/>
                <a:gd name="T1" fmla="*/ 2450 h 2450"/>
                <a:gd name="T2" fmla="*/ 39 w 39"/>
                <a:gd name="T3" fmla="*/ 2450 h 2450"/>
                <a:gd name="T4" fmla="*/ 39 w 39"/>
                <a:gd name="T5" fmla="*/ 0 h 2450"/>
                <a:gd name="T6" fmla="*/ 0 w 39"/>
                <a:gd name="T7" fmla="*/ 0 h 2450"/>
                <a:gd name="T8" fmla="*/ 0 w 39"/>
                <a:gd name="T9" fmla="*/ 2450 h 2450"/>
                <a:gd name="T10" fmla="*/ 19 w 39"/>
                <a:gd name="T11" fmla="*/ 2450 h 2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0"/>
                <a:gd name="T20" fmla="*/ 39 w 39"/>
                <a:gd name="T21" fmla="*/ 2450 h 2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0">
                  <a:moveTo>
                    <a:pt x="19" y="2450"/>
                  </a:moveTo>
                  <a:lnTo>
                    <a:pt x="39" y="2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19" y="245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3" name="Freeform 232"/>
            <p:cNvSpPr>
              <a:spLocks noChangeAspect="1"/>
            </p:cNvSpPr>
            <p:nvPr/>
          </p:nvSpPr>
          <p:spPr bwMode="auto">
            <a:xfrm>
              <a:off x="4409" y="2532"/>
              <a:ext cx="5" cy="306"/>
            </a:xfrm>
            <a:custGeom>
              <a:avLst/>
              <a:gdLst>
                <a:gd name="T0" fmla="*/ 20 w 40"/>
                <a:gd name="T1" fmla="*/ 2450 h 2450"/>
                <a:gd name="T2" fmla="*/ 40 w 40"/>
                <a:gd name="T3" fmla="*/ 2450 h 2450"/>
                <a:gd name="T4" fmla="*/ 40 w 40"/>
                <a:gd name="T5" fmla="*/ 0 h 2450"/>
                <a:gd name="T6" fmla="*/ 0 w 40"/>
                <a:gd name="T7" fmla="*/ 0 h 2450"/>
                <a:gd name="T8" fmla="*/ 0 w 40"/>
                <a:gd name="T9" fmla="*/ 2450 h 2450"/>
                <a:gd name="T10" fmla="*/ 20 w 40"/>
                <a:gd name="T11" fmla="*/ 2450 h 2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0"/>
                <a:gd name="T20" fmla="*/ 40 w 40"/>
                <a:gd name="T21" fmla="*/ 2450 h 2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0">
                  <a:moveTo>
                    <a:pt x="20" y="2450"/>
                  </a:moveTo>
                  <a:lnTo>
                    <a:pt x="40" y="245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20" y="245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54564" name="Group 233"/>
            <p:cNvGrpSpPr>
              <a:grpSpLocks noChangeAspect="1"/>
            </p:cNvGrpSpPr>
            <p:nvPr/>
          </p:nvGrpSpPr>
          <p:grpSpPr bwMode="auto">
            <a:xfrm>
              <a:off x="4643" y="2528"/>
              <a:ext cx="124" cy="309"/>
              <a:chOff x="4643" y="2528"/>
              <a:chExt cx="124" cy="309"/>
            </a:xfrm>
          </p:grpSpPr>
          <p:sp>
            <p:nvSpPr>
              <p:cNvPr id="54703" name="Freeform 234"/>
              <p:cNvSpPr>
                <a:spLocks noChangeAspect="1"/>
              </p:cNvSpPr>
              <p:nvPr/>
            </p:nvSpPr>
            <p:spPr bwMode="auto">
              <a:xfrm>
                <a:off x="4643" y="2528"/>
                <a:ext cx="5" cy="306"/>
              </a:xfrm>
              <a:custGeom>
                <a:avLst/>
                <a:gdLst>
                  <a:gd name="T0" fmla="*/ 20 w 40"/>
                  <a:gd name="T1" fmla="*/ 2449 h 2449"/>
                  <a:gd name="T2" fmla="*/ 40 w 40"/>
                  <a:gd name="T3" fmla="*/ 2449 h 2449"/>
                  <a:gd name="T4" fmla="*/ 40 w 40"/>
                  <a:gd name="T5" fmla="*/ 0 h 2449"/>
                  <a:gd name="T6" fmla="*/ 0 w 40"/>
                  <a:gd name="T7" fmla="*/ 0 h 2449"/>
                  <a:gd name="T8" fmla="*/ 0 w 40"/>
                  <a:gd name="T9" fmla="*/ 2449 h 2449"/>
                  <a:gd name="T10" fmla="*/ 20 w 40"/>
                  <a:gd name="T11" fmla="*/ 2449 h 24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49"/>
                  <a:gd name="T20" fmla="*/ 40 w 40"/>
                  <a:gd name="T21" fmla="*/ 2449 h 24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49">
                    <a:moveTo>
                      <a:pt x="20" y="2449"/>
                    </a:moveTo>
                    <a:lnTo>
                      <a:pt x="40" y="2449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49"/>
                    </a:lnTo>
                    <a:lnTo>
                      <a:pt x="20" y="244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704" name="Freeform 235"/>
              <p:cNvSpPr>
                <a:spLocks noChangeAspect="1"/>
              </p:cNvSpPr>
              <p:nvPr/>
            </p:nvSpPr>
            <p:spPr bwMode="auto">
              <a:xfrm>
                <a:off x="4762" y="2531"/>
                <a:ext cx="5" cy="306"/>
              </a:xfrm>
              <a:custGeom>
                <a:avLst/>
                <a:gdLst>
                  <a:gd name="T0" fmla="*/ 20 w 40"/>
                  <a:gd name="T1" fmla="*/ 2450 h 2450"/>
                  <a:gd name="T2" fmla="*/ 40 w 40"/>
                  <a:gd name="T3" fmla="*/ 2450 h 2450"/>
                  <a:gd name="T4" fmla="*/ 40 w 40"/>
                  <a:gd name="T5" fmla="*/ 0 h 2450"/>
                  <a:gd name="T6" fmla="*/ 0 w 40"/>
                  <a:gd name="T7" fmla="*/ 0 h 2450"/>
                  <a:gd name="T8" fmla="*/ 0 w 40"/>
                  <a:gd name="T9" fmla="*/ 2450 h 2450"/>
                  <a:gd name="T10" fmla="*/ 20 w 40"/>
                  <a:gd name="T11" fmla="*/ 2450 h 24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0"/>
                  <a:gd name="T20" fmla="*/ 40 w 40"/>
                  <a:gd name="T21" fmla="*/ 2450 h 24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0">
                    <a:moveTo>
                      <a:pt x="20" y="2450"/>
                    </a:moveTo>
                    <a:lnTo>
                      <a:pt x="40" y="2450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0"/>
                    </a:lnTo>
                    <a:lnTo>
                      <a:pt x="20" y="245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54565" name="Freeform 236"/>
            <p:cNvSpPr>
              <a:spLocks noChangeAspect="1"/>
            </p:cNvSpPr>
            <p:nvPr/>
          </p:nvSpPr>
          <p:spPr bwMode="auto">
            <a:xfrm>
              <a:off x="4899" y="2740"/>
              <a:ext cx="309" cy="5"/>
            </a:xfrm>
            <a:custGeom>
              <a:avLst/>
              <a:gdLst>
                <a:gd name="T0" fmla="*/ 2478 w 2478"/>
                <a:gd name="T1" fmla="*/ 20 h 39"/>
                <a:gd name="T2" fmla="*/ 2478 w 2478"/>
                <a:gd name="T3" fmla="*/ 0 h 39"/>
                <a:gd name="T4" fmla="*/ 0 w 2478"/>
                <a:gd name="T5" fmla="*/ 0 h 39"/>
                <a:gd name="T6" fmla="*/ 0 w 2478"/>
                <a:gd name="T7" fmla="*/ 39 h 39"/>
                <a:gd name="T8" fmla="*/ 2478 w 2478"/>
                <a:gd name="T9" fmla="*/ 39 h 39"/>
                <a:gd name="T10" fmla="*/ 2478 w 2478"/>
                <a:gd name="T11" fmla="*/ 2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78"/>
                <a:gd name="T19" fmla="*/ 0 h 39"/>
                <a:gd name="T20" fmla="*/ 2478 w 247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78" h="39">
                  <a:moveTo>
                    <a:pt x="2478" y="20"/>
                  </a:moveTo>
                  <a:lnTo>
                    <a:pt x="2478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478" y="39"/>
                  </a:lnTo>
                  <a:lnTo>
                    <a:pt x="2478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6" name="Freeform 237"/>
            <p:cNvSpPr>
              <a:spLocks noChangeAspect="1"/>
            </p:cNvSpPr>
            <p:nvPr/>
          </p:nvSpPr>
          <p:spPr bwMode="auto">
            <a:xfrm>
              <a:off x="4901" y="2622"/>
              <a:ext cx="310" cy="5"/>
            </a:xfrm>
            <a:custGeom>
              <a:avLst/>
              <a:gdLst>
                <a:gd name="T0" fmla="*/ 2478 w 2478"/>
                <a:gd name="T1" fmla="*/ 19 h 39"/>
                <a:gd name="T2" fmla="*/ 2478 w 2478"/>
                <a:gd name="T3" fmla="*/ 0 h 39"/>
                <a:gd name="T4" fmla="*/ 0 w 2478"/>
                <a:gd name="T5" fmla="*/ 0 h 39"/>
                <a:gd name="T6" fmla="*/ 0 w 2478"/>
                <a:gd name="T7" fmla="*/ 39 h 39"/>
                <a:gd name="T8" fmla="*/ 2478 w 2478"/>
                <a:gd name="T9" fmla="*/ 39 h 39"/>
                <a:gd name="T10" fmla="*/ 2478 w 2478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78"/>
                <a:gd name="T19" fmla="*/ 0 h 39"/>
                <a:gd name="T20" fmla="*/ 2478 w 247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78" h="39">
                  <a:moveTo>
                    <a:pt x="2478" y="19"/>
                  </a:moveTo>
                  <a:lnTo>
                    <a:pt x="2478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478" y="39"/>
                  </a:lnTo>
                  <a:lnTo>
                    <a:pt x="2478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7" name="Freeform 238"/>
            <p:cNvSpPr>
              <a:spLocks noChangeAspect="1"/>
            </p:cNvSpPr>
            <p:nvPr/>
          </p:nvSpPr>
          <p:spPr bwMode="auto">
            <a:xfrm>
              <a:off x="3462" y="2533"/>
              <a:ext cx="5" cy="307"/>
            </a:xfrm>
            <a:custGeom>
              <a:avLst/>
              <a:gdLst>
                <a:gd name="T0" fmla="*/ 20 w 39"/>
                <a:gd name="T1" fmla="*/ 2456 h 2456"/>
                <a:gd name="T2" fmla="*/ 39 w 39"/>
                <a:gd name="T3" fmla="*/ 2456 h 2456"/>
                <a:gd name="T4" fmla="*/ 39 w 39"/>
                <a:gd name="T5" fmla="*/ 0 h 2456"/>
                <a:gd name="T6" fmla="*/ 0 w 39"/>
                <a:gd name="T7" fmla="*/ 0 h 2456"/>
                <a:gd name="T8" fmla="*/ 0 w 39"/>
                <a:gd name="T9" fmla="*/ 2456 h 2456"/>
                <a:gd name="T10" fmla="*/ 20 w 39"/>
                <a:gd name="T11" fmla="*/ 2456 h 24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6"/>
                <a:gd name="T20" fmla="*/ 39 w 39"/>
                <a:gd name="T21" fmla="*/ 2456 h 24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6">
                  <a:moveTo>
                    <a:pt x="20" y="2456"/>
                  </a:moveTo>
                  <a:lnTo>
                    <a:pt x="39" y="2456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6"/>
                  </a:lnTo>
                  <a:lnTo>
                    <a:pt x="20" y="245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8" name="Freeform 239"/>
            <p:cNvSpPr>
              <a:spLocks noChangeAspect="1"/>
            </p:cNvSpPr>
            <p:nvPr/>
          </p:nvSpPr>
          <p:spPr bwMode="auto">
            <a:xfrm>
              <a:off x="4881" y="2528"/>
              <a:ext cx="5" cy="307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69" name="Freeform 240"/>
            <p:cNvSpPr>
              <a:spLocks noChangeAspect="1"/>
            </p:cNvSpPr>
            <p:nvPr/>
          </p:nvSpPr>
          <p:spPr bwMode="auto">
            <a:xfrm>
              <a:off x="4526" y="2533"/>
              <a:ext cx="5" cy="306"/>
            </a:xfrm>
            <a:custGeom>
              <a:avLst/>
              <a:gdLst>
                <a:gd name="T0" fmla="*/ 19 w 39"/>
                <a:gd name="T1" fmla="*/ 2455 h 2455"/>
                <a:gd name="T2" fmla="*/ 39 w 39"/>
                <a:gd name="T3" fmla="*/ 2455 h 2455"/>
                <a:gd name="T4" fmla="*/ 39 w 39"/>
                <a:gd name="T5" fmla="*/ 0 h 2455"/>
                <a:gd name="T6" fmla="*/ 0 w 39"/>
                <a:gd name="T7" fmla="*/ 0 h 2455"/>
                <a:gd name="T8" fmla="*/ 0 w 39"/>
                <a:gd name="T9" fmla="*/ 2455 h 2455"/>
                <a:gd name="T10" fmla="*/ 19 w 39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5"/>
                <a:gd name="T20" fmla="*/ 39 w 39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5">
                  <a:moveTo>
                    <a:pt x="19" y="2455"/>
                  </a:moveTo>
                  <a:lnTo>
                    <a:pt x="39" y="2455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19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0" name="Freeform 241"/>
            <p:cNvSpPr>
              <a:spLocks noChangeAspect="1"/>
            </p:cNvSpPr>
            <p:nvPr/>
          </p:nvSpPr>
          <p:spPr bwMode="auto">
            <a:xfrm>
              <a:off x="4171" y="2533"/>
              <a:ext cx="5" cy="306"/>
            </a:xfrm>
            <a:custGeom>
              <a:avLst/>
              <a:gdLst>
                <a:gd name="T0" fmla="*/ 19 w 39"/>
                <a:gd name="T1" fmla="*/ 2455 h 2455"/>
                <a:gd name="T2" fmla="*/ 39 w 39"/>
                <a:gd name="T3" fmla="*/ 2455 h 2455"/>
                <a:gd name="T4" fmla="*/ 39 w 39"/>
                <a:gd name="T5" fmla="*/ 0 h 2455"/>
                <a:gd name="T6" fmla="*/ 0 w 39"/>
                <a:gd name="T7" fmla="*/ 0 h 2455"/>
                <a:gd name="T8" fmla="*/ 0 w 39"/>
                <a:gd name="T9" fmla="*/ 2455 h 2455"/>
                <a:gd name="T10" fmla="*/ 19 w 39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5"/>
                <a:gd name="T20" fmla="*/ 39 w 39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5">
                  <a:moveTo>
                    <a:pt x="19" y="2455"/>
                  </a:moveTo>
                  <a:lnTo>
                    <a:pt x="39" y="2455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19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1" name="Freeform 242"/>
            <p:cNvSpPr>
              <a:spLocks noChangeAspect="1"/>
            </p:cNvSpPr>
            <p:nvPr/>
          </p:nvSpPr>
          <p:spPr bwMode="auto">
            <a:xfrm>
              <a:off x="3817" y="2533"/>
              <a:ext cx="5" cy="306"/>
            </a:xfrm>
            <a:custGeom>
              <a:avLst/>
              <a:gdLst>
                <a:gd name="T0" fmla="*/ 19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19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19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19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2" name="Freeform 243"/>
            <p:cNvSpPr>
              <a:spLocks noChangeAspect="1"/>
            </p:cNvSpPr>
            <p:nvPr/>
          </p:nvSpPr>
          <p:spPr bwMode="auto">
            <a:xfrm>
              <a:off x="3531" y="2859"/>
              <a:ext cx="254" cy="5"/>
            </a:xfrm>
            <a:custGeom>
              <a:avLst/>
              <a:gdLst>
                <a:gd name="T0" fmla="*/ 2030 w 2030"/>
                <a:gd name="T1" fmla="*/ 19 h 39"/>
                <a:gd name="T2" fmla="*/ 2030 w 2030"/>
                <a:gd name="T3" fmla="*/ 0 h 39"/>
                <a:gd name="T4" fmla="*/ 0 w 2030"/>
                <a:gd name="T5" fmla="*/ 0 h 39"/>
                <a:gd name="T6" fmla="*/ 0 w 2030"/>
                <a:gd name="T7" fmla="*/ 39 h 39"/>
                <a:gd name="T8" fmla="*/ 2030 w 2030"/>
                <a:gd name="T9" fmla="*/ 39 h 39"/>
                <a:gd name="T10" fmla="*/ 2030 w 2030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30"/>
                <a:gd name="T19" fmla="*/ 0 h 39"/>
                <a:gd name="T20" fmla="*/ 2030 w 2030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30" h="39">
                  <a:moveTo>
                    <a:pt x="2030" y="19"/>
                  </a:moveTo>
                  <a:lnTo>
                    <a:pt x="2030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030" y="39"/>
                  </a:lnTo>
                  <a:lnTo>
                    <a:pt x="203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3" name="Freeform 244"/>
            <p:cNvSpPr>
              <a:spLocks noChangeAspect="1"/>
            </p:cNvSpPr>
            <p:nvPr/>
          </p:nvSpPr>
          <p:spPr bwMode="auto">
            <a:xfrm>
              <a:off x="3890" y="2859"/>
              <a:ext cx="233" cy="5"/>
            </a:xfrm>
            <a:custGeom>
              <a:avLst/>
              <a:gdLst>
                <a:gd name="T0" fmla="*/ 1860 w 1860"/>
                <a:gd name="T1" fmla="*/ 19 h 39"/>
                <a:gd name="T2" fmla="*/ 1860 w 1860"/>
                <a:gd name="T3" fmla="*/ 0 h 39"/>
                <a:gd name="T4" fmla="*/ 0 w 1860"/>
                <a:gd name="T5" fmla="*/ 0 h 39"/>
                <a:gd name="T6" fmla="*/ 0 w 1860"/>
                <a:gd name="T7" fmla="*/ 39 h 39"/>
                <a:gd name="T8" fmla="*/ 1860 w 1860"/>
                <a:gd name="T9" fmla="*/ 39 h 39"/>
                <a:gd name="T10" fmla="*/ 1860 w 1860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60"/>
                <a:gd name="T19" fmla="*/ 0 h 39"/>
                <a:gd name="T20" fmla="*/ 1860 w 1860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60" h="39">
                  <a:moveTo>
                    <a:pt x="1860" y="19"/>
                  </a:moveTo>
                  <a:lnTo>
                    <a:pt x="1860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60" y="39"/>
                  </a:lnTo>
                  <a:lnTo>
                    <a:pt x="186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4" name="Freeform 245"/>
            <p:cNvSpPr>
              <a:spLocks noChangeAspect="1"/>
            </p:cNvSpPr>
            <p:nvPr/>
          </p:nvSpPr>
          <p:spPr bwMode="auto">
            <a:xfrm>
              <a:off x="4229" y="2859"/>
              <a:ext cx="232" cy="5"/>
            </a:xfrm>
            <a:custGeom>
              <a:avLst/>
              <a:gdLst>
                <a:gd name="T0" fmla="*/ 1859 w 1859"/>
                <a:gd name="T1" fmla="*/ 19 h 39"/>
                <a:gd name="T2" fmla="*/ 1859 w 1859"/>
                <a:gd name="T3" fmla="*/ 0 h 39"/>
                <a:gd name="T4" fmla="*/ 0 w 1859"/>
                <a:gd name="T5" fmla="*/ 0 h 39"/>
                <a:gd name="T6" fmla="*/ 0 w 1859"/>
                <a:gd name="T7" fmla="*/ 39 h 39"/>
                <a:gd name="T8" fmla="*/ 1859 w 1859"/>
                <a:gd name="T9" fmla="*/ 39 h 39"/>
                <a:gd name="T10" fmla="*/ 1859 w 1859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59"/>
                <a:gd name="T19" fmla="*/ 0 h 39"/>
                <a:gd name="T20" fmla="*/ 1859 w 1859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59" h="39">
                  <a:moveTo>
                    <a:pt x="1859" y="19"/>
                  </a:moveTo>
                  <a:lnTo>
                    <a:pt x="1859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1859" y="39"/>
                  </a:lnTo>
                  <a:lnTo>
                    <a:pt x="1859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5" name="Freeform 246"/>
            <p:cNvSpPr>
              <a:spLocks noChangeAspect="1"/>
            </p:cNvSpPr>
            <p:nvPr/>
          </p:nvSpPr>
          <p:spPr bwMode="auto">
            <a:xfrm>
              <a:off x="4567" y="2859"/>
              <a:ext cx="275" cy="5"/>
            </a:xfrm>
            <a:custGeom>
              <a:avLst/>
              <a:gdLst>
                <a:gd name="T0" fmla="*/ 2198 w 2198"/>
                <a:gd name="T1" fmla="*/ 19 h 39"/>
                <a:gd name="T2" fmla="*/ 2198 w 2198"/>
                <a:gd name="T3" fmla="*/ 0 h 39"/>
                <a:gd name="T4" fmla="*/ 0 w 2198"/>
                <a:gd name="T5" fmla="*/ 0 h 39"/>
                <a:gd name="T6" fmla="*/ 0 w 2198"/>
                <a:gd name="T7" fmla="*/ 39 h 39"/>
                <a:gd name="T8" fmla="*/ 2198 w 2198"/>
                <a:gd name="T9" fmla="*/ 39 h 39"/>
                <a:gd name="T10" fmla="*/ 2198 w 2198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98"/>
                <a:gd name="T19" fmla="*/ 0 h 39"/>
                <a:gd name="T20" fmla="*/ 2198 w 219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98" h="39">
                  <a:moveTo>
                    <a:pt x="2198" y="19"/>
                  </a:moveTo>
                  <a:lnTo>
                    <a:pt x="2198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198" y="39"/>
                  </a:lnTo>
                  <a:lnTo>
                    <a:pt x="2198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6" name="Freeform 247"/>
            <p:cNvSpPr>
              <a:spLocks noChangeAspect="1"/>
            </p:cNvSpPr>
            <p:nvPr/>
          </p:nvSpPr>
          <p:spPr bwMode="auto">
            <a:xfrm>
              <a:off x="3824" y="1798"/>
              <a:ext cx="147" cy="257"/>
            </a:xfrm>
            <a:custGeom>
              <a:avLst/>
              <a:gdLst>
                <a:gd name="T0" fmla="*/ 1174 w 1174"/>
                <a:gd name="T1" fmla="*/ 0 h 2061"/>
                <a:gd name="T2" fmla="*/ 0 w 1174"/>
                <a:gd name="T3" fmla="*/ 0 h 2061"/>
                <a:gd name="T4" fmla="*/ 0 w 1174"/>
                <a:gd name="T5" fmla="*/ 2061 h 2061"/>
                <a:gd name="T6" fmla="*/ 1174 w 1174"/>
                <a:gd name="T7" fmla="*/ 2061 h 2061"/>
                <a:gd name="T8" fmla="*/ 1174 w 1174"/>
                <a:gd name="T9" fmla="*/ 1932 h 2061"/>
                <a:gd name="T10" fmla="*/ 147 w 1174"/>
                <a:gd name="T11" fmla="*/ 1932 h 2061"/>
                <a:gd name="T12" fmla="*/ 147 w 1174"/>
                <a:gd name="T13" fmla="*/ 128 h 2061"/>
                <a:gd name="T14" fmla="*/ 1174 w 1174"/>
                <a:gd name="T15" fmla="*/ 128 h 2061"/>
                <a:gd name="T16" fmla="*/ 1174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1174" y="0"/>
                  </a:moveTo>
                  <a:lnTo>
                    <a:pt x="0" y="0"/>
                  </a:lnTo>
                  <a:lnTo>
                    <a:pt x="0" y="2061"/>
                  </a:lnTo>
                  <a:lnTo>
                    <a:pt x="1174" y="2061"/>
                  </a:lnTo>
                  <a:lnTo>
                    <a:pt x="1174" y="1932"/>
                  </a:lnTo>
                  <a:lnTo>
                    <a:pt x="147" y="1932"/>
                  </a:lnTo>
                  <a:lnTo>
                    <a:pt x="147" y="128"/>
                  </a:lnTo>
                  <a:lnTo>
                    <a:pt x="1174" y="128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999999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7" name="Freeform 248"/>
            <p:cNvSpPr>
              <a:spLocks noChangeAspect="1"/>
            </p:cNvSpPr>
            <p:nvPr/>
          </p:nvSpPr>
          <p:spPr bwMode="auto">
            <a:xfrm>
              <a:off x="3824" y="1798"/>
              <a:ext cx="147" cy="257"/>
            </a:xfrm>
            <a:custGeom>
              <a:avLst/>
              <a:gdLst>
                <a:gd name="T0" fmla="*/ 1174 w 1174"/>
                <a:gd name="T1" fmla="*/ 0 h 2061"/>
                <a:gd name="T2" fmla="*/ 0 w 1174"/>
                <a:gd name="T3" fmla="*/ 0 h 2061"/>
                <a:gd name="T4" fmla="*/ 0 w 1174"/>
                <a:gd name="T5" fmla="*/ 2061 h 2061"/>
                <a:gd name="T6" fmla="*/ 1174 w 1174"/>
                <a:gd name="T7" fmla="*/ 2061 h 2061"/>
                <a:gd name="T8" fmla="*/ 1174 w 1174"/>
                <a:gd name="T9" fmla="*/ 1932 h 2061"/>
                <a:gd name="T10" fmla="*/ 147 w 1174"/>
                <a:gd name="T11" fmla="*/ 1932 h 2061"/>
                <a:gd name="T12" fmla="*/ 147 w 1174"/>
                <a:gd name="T13" fmla="*/ 128 h 2061"/>
                <a:gd name="T14" fmla="*/ 1174 w 1174"/>
                <a:gd name="T15" fmla="*/ 128 h 2061"/>
                <a:gd name="T16" fmla="*/ 1174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1174" y="0"/>
                  </a:moveTo>
                  <a:lnTo>
                    <a:pt x="0" y="0"/>
                  </a:lnTo>
                  <a:lnTo>
                    <a:pt x="0" y="2061"/>
                  </a:lnTo>
                  <a:lnTo>
                    <a:pt x="1174" y="2061"/>
                  </a:lnTo>
                  <a:lnTo>
                    <a:pt x="1174" y="1932"/>
                  </a:lnTo>
                  <a:lnTo>
                    <a:pt x="147" y="1932"/>
                  </a:lnTo>
                  <a:lnTo>
                    <a:pt x="147" y="128"/>
                  </a:lnTo>
                  <a:lnTo>
                    <a:pt x="1174" y="128"/>
                  </a:lnTo>
                  <a:lnTo>
                    <a:pt x="1174" y="0"/>
                  </a:lnTo>
                </a:path>
              </a:pathLst>
            </a:custGeom>
            <a:solidFill>
              <a:schemeClr val="accent1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8" name="Freeform 249"/>
            <p:cNvSpPr>
              <a:spLocks noChangeAspect="1"/>
            </p:cNvSpPr>
            <p:nvPr/>
          </p:nvSpPr>
          <p:spPr bwMode="auto">
            <a:xfrm>
              <a:off x="3820" y="2260"/>
              <a:ext cx="146" cy="257"/>
            </a:xfrm>
            <a:custGeom>
              <a:avLst/>
              <a:gdLst>
                <a:gd name="T0" fmla="*/ 1174 w 1174"/>
                <a:gd name="T1" fmla="*/ 0 h 2061"/>
                <a:gd name="T2" fmla="*/ 0 w 1174"/>
                <a:gd name="T3" fmla="*/ 0 h 2061"/>
                <a:gd name="T4" fmla="*/ 0 w 1174"/>
                <a:gd name="T5" fmla="*/ 2061 h 2061"/>
                <a:gd name="T6" fmla="*/ 1174 w 1174"/>
                <a:gd name="T7" fmla="*/ 2061 h 2061"/>
                <a:gd name="T8" fmla="*/ 1174 w 1174"/>
                <a:gd name="T9" fmla="*/ 1932 h 2061"/>
                <a:gd name="T10" fmla="*/ 147 w 1174"/>
                <a:gd name="T11" fmla="*/ 1932 h 2061"/>
                <a:gd name="T12" fmla="*/ 147 w 1174"/>
                <a:gd name="T13" fmla="*/ 129 h 2061"/>
                <a:gd name="T14" fmla="*/ 1174 w 1174"/>
                <a:gd name="T15" fmla="*/ 129 h 2061"/>
                <a:gd name="T16" fmla="*/ 1174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1174" y="0"/>
                  </a:moveTo>
                  <a:lnTo>
                    <a:pt x="0" y="0"/>
                  </a:lnTo>
                  <a:lnTo>
                    <a:pt x="0" y="2061"/>
                  </a:lnTo>
                  <a:lnTo>
                    <a:pt x="1174" y="2061"/>
                  </a:lnTo>
                  <a:lnTo>
                    <a:pt x="1174" y="1932"/>
                  </a:lnTo>
                  <a:lnTo>
                    <a:pt x="147" y="1932"/>
                  </a:lnTo>
                  <a:lnTo>
                    <a:pt x="147" y="129"/>
                  </a:lnTo>
                  <a:lnTo>
                    <a:pt x="1174" y="12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999999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79" name="Freeform 250"/>
            <p:cNvSpPr>
              <a:spLocks noChangeAspect="1"/>
            </p:cNvSpPr>
            <p:nvPr/>
          </p:nvSpPr>
          <p:spPr bwMode="auto">
            <a:xfrm>
              <a:off x="3820" y="2260"/>
              <a:ext cx="146" cy="257"/>
            </a:xfrm>
            <a:custGeom>
              <a:avLst/>
              <a:gdLst>
                <a:gd name="T0" fmla="*/ 1174 w 1174"/>
                <a:gd name="T1" fmla="*/ 0 h 2061"/>
                <a:gd name="T2" fmla="*/ 0 w 1174"/>
                <a:gd name="T3" fmla="*/ 0 h 2061"/>
                <a:gd name="T4" fmla="*/ 0 w 1174"/>
                <a:gd name="T5" fmla="*/ 2061 h 2061"/>
                <a:gd name="T6" fmla="*/ 1174 w 1174"/>
                <a:gd name="T7" fmla="*/ 2061 h 2061"/>
                <a:gd name="T8" fmla="*/ 1174 w 1174"/>
                <a:gd name="T9" fmla="*/ 1932 h 2061"/>
                <a:gd name="T10" fmla="*/ 147 w 1174"/>
                <a:gd name="T11" fmla="*/ 1932 h 2061"/>
                <a:gd name="T12" fmla="*/ 147 w 1174"/>
                <a:gd name="T13" fmla="*/ 129 h 2061"/>
                <a:gd name="T14" fmla="*/ 1174 w 1174"/>
                <a:gd name="T15" fmla="*/ 129 h 2061"/>
                <a:gd name="T16" fmla="*/ 1174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1174" y="0"/>
                  </a:moveTo>
                  <a:lnTo>
                    <a:pt x="0" y="0"/>
                  </a:lnTo>
                  <a:lnTo>
                    <a:pt x="0" y="2061"/>
                  </a:lnTo>
                  <a:lnTo>
                    <a:pt x="1174" y="2061"/>
                  </a:lnTo>
                  <a:lnTo>
                    <a:pt x="1174" y="1932"/>
                  </a:lnTo>
                  <a:lnTo>
                    <a:pt x="147" y="1932"/>
                  </a:lnTo>
                  <a:lnTo>
                    <a:pt x="147" y="129"/>
                  </a:lnTo>
                  <a:lnTo>
                    <a:pt x="1174" y="129"/>
                  </a:lnTo>
                  <a:lnTo>
                    <a:pt x="1174" y="0"/>
                  </a:lnTo>
                </a:path>
              </a:pathLst>
            </a:custGeom>
            <a:solidFill>
              <a:schemeClr val="accent1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80" name="Freeform 251"/>
            <p:cNvSpPr>
              <a:spLocks noChangeAspect="1"/>
            </p:cNvSpPr>
            <p:nvPr/>
          </p:nvSpPr>
          <p:spPr bwMode="auto">
            <a:xfrm>
              <a:off x="4388" y="2259"/>
              <a:ext cx="147" cy="258"/>
            </a:xfrm>
            <a:custGeom>
              <a:avLst/>
              <a:gdLst>
                <a:gd name="T0" fmla="*/ 0 w 1174"/>
                <a:gd name="T1" fmla="*/ 0 h 2061"/>
                <a:gd name="T2" fmla="*/ 1174 w 1174"/>
                <a:gd name="T3" fmla="*/ 0 h 2061"/>
                <a:gd name="T4" fmla="*/ 1174 w 1174"/>
                <a:gd name="T5" fmla="*/ 2061 h 2061"/>
                <a:gd name="T6" fmla="*/ 0 w 1174"/>
                <a:gd name="T7" fmla="*/ 2061 h 2061"/>
                <a:gd name="T8" fmla="*/ 0 w 1174"/>
                <a:gd name="T9" fmla="*/ 1932 h 2061"/>
                <a:gd name="T10" fmla="*/ 1027 w 1174"/>
                <a:gd name="T11" fmla="*/ 1932 h 2061"/>
                <a:gd name="T12" fmla="*/ 1027 w 1174"/>
                <a:gd name="T13" fmla="*/ 129 h 2061"/>
                <a:gd name="T14" fmla="*/ 0 w 1174"/>
                <a:gd name="T15" fmla="*/ 129 h 2061"/>
                <a:gd name="T16" fmla="*/ 0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0" y="0"/>
                  </a:moveTo>
                  <a:lnTo>
                    <a:pt x="1174" y="0"/>
                  </a:lnTo>
                  <a:lnTo>
                    <a:pt x="1174" y="2061"/>
                  </a:lnTo>
                  <a:lnTo>
                    <a:pt x="0" y="2061"/>
                  </a:lnTo>
                  <a:lnTo>
                    <a:pt x="0" y="1932"/>
                  </a:lnTo>
                  <a:lnTo>
                    <a:pt x="1027" y="1932"/>
                  </a:lnTo>
                  <a:lnTo>
                    <a:pt x="1027" y="129"/>
                  </a:lnTo>
                  <a:lnTo>
                    <a:pt x="0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99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81" name="Freeform 252"/>
            <p:cNvSpPr>
              <a:spLocks noChangeAspect="1"/>
            </p:cNvSpPr>
            <p:nvPr/>
          </p:nvSpPr>
          <p:spPr bwMode="auto">
            <a:xfrm>
              <a:off x="4388" y="2259"/>
              <a:ext cx="147" cy="258"/>
            </a:xfrm>
            <a:custGeom>
              <a:avLst/>
              <a:gdLst>
                <a:gd name="T0" fmla="*/ 0 w 1174"/>
                <a:gd name="T1" fmla="*/ 0 h 2061"/>
                <a:gd name="T2" fmla="*/ 1174 w 1174"/>
                <a:gd name="T3" fmla="*/ 0 h 2061"/>
                <a:gd name="T4" fmla="*/ 1174 w 1174"/>
                <a:gd name="T5" fmla="*/ 2061 h 2061"/>
                <a:gd name="T6" fmla="*/ 0 w 1174"/>
                <a:gd name="T7" fmla="*/ 2061 h 2061"/>
                <a:gd name="T8" fmla="*/ 0 w 1174"/>
                <a:gd name="T9" fmla="*/ 1932 h 2061"/>
                <a:gd name="T10" fmla="*/ 1027 w 1174"/>
                <a:gd name="T11" fmla="*/ 1932 h 2061"/>
                <a:gd name="T12" fmla="*/ 1027 w 1174"/>
                <a:gd name="T13" fmla="*/ 129 h 2061"/>
                <a:gd name="T14" fmla="*/ 0 w 1174"/>
                <a:gd name="T15" fmla="*/ 129 h 2061"/>
                <a:gd name="T16" fmla="*/ 0 w 1174"/>
                <a:gd name="T17" fmla="*/ 0 h 20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1"/>
                <a:gd name="T29" fmla="*/ 1174 w 1174"/>
                <a:gd name="T30" fmla="*/ 2061 h 20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1">
                  <a:moveTo>
                    <a:pt x="0" y="0"/>
                  </a:moveTo>
                  <a:lnTo>
                    <a:pt x="1174" y="0"/>
                  </a:lnTo>
                  <a:lnTo>
                    <a:pt x="1174" y="2061"/>
                  </a:lnTo>
                  <a:lnTo>
                    <a:pt x="0" y="2061"/>
                  </a:lnTo>
                  <a:lnTo>
                    <a:pt x="0" y="1932"/>
                  </a:lnTo>
                  <a:lnTo>
                    <a:pt x="1027" y="1932"/>
                  </a:lnTo>
                  <a:lnTo>
                    <a:pt x="1027" y="129"/>
                  </a:lnTo>
                  <a:lnTo>
                    <a:pt x="0" y="129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82" name="Freeform 253"/>
            <p:cNvSpPr>
              <a:spLocks noChangeAspect="1"/>
            </p:cNvSpPr>
            <p:nvPr/>
          </p:nvSpPr>
          <p:spPr bwMode="auto">
            <a:xfrm>
              <a:off x="4384" y="1803"/>
              <a:ext cx="147" cy="258"/>
            </a:xfrm>
            <a:custGeom>
              <a:avLst/>
              <a:gdLst>
                <a:gd name="T0" fmla="*/ 0 w 1174"/>
                <a:gd name="T1" fmla="*/ 0 h 2062"/>
                <a:gd name="T2" fmla="*/ 1174 w 1174"/>
                <a:gd name="T3" fmla="*/ 0 h 2062"/>
                <a:gd name="T4" fmla="*/ 1174 w 1174"/>
                <a:gd name="T5" fmla="*/ 2062 h 2062"/>
                <a:gd name="T6" fmla="*/ 0 w 1174"/>
                <a:gd name="T7" fmla="*/ 2062 h 2062"/>
                <a:gd name="T8" fmla="*/ 0 w 1174"/>
                <a:gd name="T9" fmla="*/ 1934 h 2062"/>
                <a:gd name="T10" fmla="*/ 1027 w 1174"/>
                <a:gd name="T11" fmla="*/ 1934 h 2062"/>
                <a:gd name="T12" fmla="*/ 1027 w 1174"/>
                <a:gd name="T13" fmla="*/ 129 h 2062"/>
                <a:gd name="T14" fmla="*/ 0 w 1174"/>
                <a:gd name="T15" fmla="*/ 129 h 2062"/>
                <a:gd name="T16" fmla="*/ 0 w 1174"/>
                <a:gd name="T17" fmla="*/ 0 h 20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2"/>
                <a:gd name="T29" fmla="*/ 1174 w 1174"/>
                <a:gd name="T30" fmla="*/ 2062 h 20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2">
                  <a:moveTo>
                    <a:pt x="0" y="0"/>
                  </a:moveTo>
                  <a:lnTo>
                    <a:pt x="1174" y="0"/>
                  </a:lnTo>
                  <a:lnTo>
                    <a:pt x="1174" y="2062"/>
                  </a:lnTo>
                  <a:lnTo>
                    <a:pt x="0" y="2062"/>
                  </a:lnTo>
                  <a:lnTo>
                    <a:pt x="0" y="1934"/>
                  </a:lnTo>
                  <a:lnTo>
                    <a:pt x="1027" y="1934"/>
                  </a:lnTo>
                  <a:lnTo>
                    <a:pt x="1027" y="129"/>
                  </a:lnTo>
                  <a:lnTo>
                    <a:pt x="0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99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83" name="Freeform 254"/>
            <p:cNvSpPr>
              <a:spLocks noChangeAspect="1"/>
            </p:cNvSpPr>
            <p:nvPr/>
          </p:nvSpPr>
          <p:spPr bwMode="auto">
            <a:xfrm>
              <a:off x="4384" y="1803"/>
              <a:ext cx="147" cy="258"/>
            </a:xfrm>
            <a:custGeom>
              <a:avLst/>
              <a:gdLst>
                <a:gd name="T0" fmla="*/ 0 w 1174"/>
                <a:gd name="T1" fmla="*/ 0 h 2062"/>
                <a:gd name="T2" fmla="*/ 1174 w 1174"/>
                <a:gd name="T3" fmla="*/ 0 h 2062"/>
                <a:gd name="T4" fmla="*/ 1174 w 1174"/>
                <a:gd name="T5" fmla="*/ 2062 h 2062"/>
                <a:gd name="T6" fmla="*/ 0 w 1174"/>
                <a:gd name="T7" fmla="*/ 2062 h 2062"/>
                <a:gd name="T8" fmla="*/ 0 w 1174"/>
                <a:gd name="T9" fmla="*/ 1934 h 2062"/>
                <a:gd name="T10" fmla="*/ 1027 w 1174"/>
                <a:gd name="T11" fmla="*/ 1934 h 2062"/>
                <a:gd name="T12" fmla="*/ 1027 w 1174"/>
                <a:gd name="T13" fmla="*/ 129 h 2062"/>
                <a:gd name="T14" fmla="*/ 0 w 1174"/>
                <a:gd name="T15" fmla="*/ 129 h 2062"/>
                <a:gd name="T16" fmla="*/ 0 w 1174"/>
                <a:gd name="T17" fmla="*/ 0 h 20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74"/>
                <a:gd name="T28" fmla="*/ 0 h 2062"/>
                <a:gd name="T29" fmla="*/ 1174 w 1174"/>
                <a:gd name="T30" fmla="*/ 2062 h 20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74" h="2062">
                  <a:moveTo>
                    <a:pt x="0" y="0"/>
                  </a:moveTo>
                  <a:lnTo>
                    <a:pt x="1174" y="0"/>
                  </a:lnTo>
                  <a:lnTo>
                    <a:pt x="1174" y="2062"/>
                  </a:lnTo>
                  <a:lnTo>
                    <a:pt x="0" y="2062"/>
                  </a:lnTo>
                  <a:lnTo>
                    <a:pt x="0" y="1934"/>
                  </a:lnTo>
                  <a:lnTo>
                    <a:pt x="1027" y="1934"/>
                  </a:lnTo>
                  <a:lnTo>
                    <a:pt x="1027" y="129"/>
                  </a:lnTo>
                  <a:lnTo>
                    <a:pt x="0" y="129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54584" name="Group 255"/>
            <p:cNvGrpSpPr>
              <a:grpSpLocks noChangeAspect="1"/>
            </p:cNvGrpSpPr>
            <p:nvPr/>
          </p:nvGrpSpPr>
          <p:grpSpPr bwMode="auto">
            <a:xfrm>
              <a:off x="3125" y="1473"/>
              <a:ext cx="2090" cy="339"/>
              <a:chOff x="3125" y="1473"/>
              <a:chExt cx="2090" cy="339"/>
            </a:xfrm>
          </p:grpSpPr>
          <p:sp>
            <p:nvSpPr>
              <p:cNvPr id="54682" name="Freeform 256"/>
              <p:cNvSpPr>
                <a:spLocks noChangeAspect="1"/>
              </p:cNvSpPr>
              <p:nvPr/>
            </p:nvSpPr>
            <p:spPr bwMode="auto">
              <a:xfrm>
                <a:off x="3132" y="1807"/>
                <a:ext cx="288" cy="5"/>
              </a:xfrm>
              <a:custGeom>
                <a:avLst/>
                <a:gdLst>
                  <a:gd name="T0" fmla="*/ 0 w 2307"/>
                  <a:gd name="T1" fmla="*/ 19 h 39"/>
                  <a:gd name="T2" fmla="*/ 0 w 2307"/>
                  <a:gd name="T3" fmla="*/ 39 h 39"/>
                  <a:gd name="T4" fmla="*/ 2307 w 2307"/>
                  <a:gd name="T5" fmla="*/ 39 h 39"/>
                  <a:gd name="T6" fmla="*/ 2307 w 2307"/>
                  <a:gd name="T7" fmla="*/ 0 h 39"/>
                  <a:gd name="T8" fmla="*/ 0 w 2307"/>
                  <a:gd name="T9" fmla="*/ 0 h 39"/>
                  <a:gd name="T10" fmla="*/ 0 w 2307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07"/>
                  <a:gd name="T19" fmla="*/ 0 h 39"/>
                  <a:gd name="T20" fmla="*/ 2307 w 230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07" h="39">
                    <a:moveTo>
                      <a:pt x="0" y="19"/>
                    </a:moveTo>
                    <a:lnTo>
                      <a:pt x="0" y="39"/>
                    </a:lnTo>
                    <a:lnTo>
                      <a:pt x="2307" y="39"/>
                    </a:lnTo>
                    <a:lnTo>
                      <a:pt x="2307" y="0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3" name="Freeform 257"/>
              <p:cNvSpPr>
                <a:spLocks noChangeAspect="1"/>
              </p:cNvSpPr>
              <p:nvPr/>
            </p:nvSpPr>
            <p:spPr bwMode="auto">
              <a:xfrm>
                <a:off x="4947" y="1807"/>
                <a:ext cx="268" cy="5"/>
              </a:xfrm>
              <a:custGeom>
                <a:avLst/>
                <a:gdLst>
                  <a:gd name="T0" fmla="*/ 2146 w 2146"/>
                  <a:gd name="T1" fmla="*/ 19 h 39"/>
                  <a:gd name="T2" fmla="*/ 2146 w 2146"/>
                  <a:gd name="T3" fmla="*/ 0 h 39"/>
                  <a:gd name="T4" fmla="*/ 0 w 2146"/>
                  <a:gd name="T5" fmla="*/ 0 h 39"/>
                  <a:gd name="T6" fmla="*/ 0 w 2146"/>
                  <a:gd name="T7" fmla="*/ 39 h 39"/>
                  <a:gd name="T8" fmla="*/ 2146 w 2146"/>
                  <a:gd name="T9" fmla="*/ 39 h 39"/>
                  <a:gd name="T10" fmla="*/ 2146 w 2146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46"/>
                  <a:gd name="T19" fmla="*/ 0 h 39"/>
                  <a:gd name="T20" fmla="*/ 2146 w 214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46" h="39">
                    <a:moveTo>
                      <a:pt x="2146" y="19"/>
                    </a:moveTo>
                    <a:lnTo>
                      <a:pt x="214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146" y="39"/>
                    </a:lnTo>
                    <a:lnTo>
                      <a:pt x="214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4" name="Freeform 258"/>
              <p:cNvSpPr>
                <a:spLocks noChangeAspect="1"/>
              </p:cNvSpPr>
              <p:nvPr/>
            </p:nvSpPr>
            <p:spPr bwMode="auto">
              <a:xfrm>
                <a:off x="3125" y="1685"/>
                <a:ext cx="313" cy="5"/>
              </a:xfrm>
              <a:custGeom>
                <a:avLst/>
                <a:gdLst>
                  <a:gd name="T0" fmla="*/ 2497 w 2497"/>
                  <a:gd name="T1" fmla="*/ 19 h 39"/>
                  <a:gd name="T2" fmla="*/ 2497 w 2497"/>
                  <a:gd name="T3" fmla="*/ 0 h 39"/>
                  <a:gd name="T4" fmla="*/ 0 w 2497"/>
                  <a:gd name="T5" fmla="*/ 0 h 39"/>
                  <a:gd name="T6" fmla="*/ 0 w 2497"/>
                  <a:gd name="T7" fmla="*/ 39 h 39"/>
                  <a:gd name="T8" fmla="*/ 2497 w 2497"/>
                  <a:gd name="T9" fmla="*/ 39 h 39"/>
                  <a:gd name="T10" fmla="*/ 2497 w 2497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97"/>
                  <a:gd name="T19" fmla="*/ 0 h 39"/>
                  <a:gd name="T20" fmla="*/ 2497 w 249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97" h="39">
                    <a:moveTo>
                      <a:pt x="2497" y="19"/>
                    </a:moveTo>
                    <a:lnTo>
                      <a:pt x="249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97" y="39"/>
                    </a:lnTo>
                    <a:lnTo>
                      <a:pt x="249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5" name="Freeform 259"/>
              <p:cNvSpPr>
                <a:spLocks noChangeAspect="1"/>
              </p:cNvSpPr>
              <p:nvPr/>
            </p:nvSpPr>
            <p:spPr bwMode="auto">
              <a:xfrm>
                <a:off x="3128" y="1568"/>
                <a:ext cx="312" cy="5"/>
              </a:xfrm>
              <a:custGeom>
                <a:avLst/>
                <a:gdLst>
                  <a:gd name="T0" fmla="*/ 2498 w 2498"/>
                  <a:gd name="T1" fmla="*/ 19 h 39"/>
                  <a:gd name="T2" fmla="*/ 2498 w 2498"/>
                  <a:gd name="T3" fmla="*/ 0 h 39"/>
                  <a:gd name="T4" fmla="*/ 0 w 2498"/>
                  <a:gd name="T5" fmla="*/ 0 h 39"/>
                  <a:gd name="T6" fmla="*/ 0 w 2498"/>
                  <a:gd name="T7" fmla="*/ 39 h 39"/>
                  <a:gd name="T8" fmla="*/ 2498 w 2498"/>
                  <a:gd name="T9" fmla="*/ 39 h 39"/>
                  <a:gd name="T10" fmla="*/ 2498 w 2498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98"/>
                  <a:gd name="T19" fmla="*/ 0 h 39"/>
                  <a:gd name="T20" fmla="*/ 2498 w 2498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98" h="39">
                    <a:moveTo>
                      <a:pt x="2498" y="19"/>
                    </a:moveTo>
                    <a:lnTo>
                      <a:pt x="249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98" y="39"/>
                    </a:lnTo>
                    <a:lnTo>
                      <a:pt x="249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6" name="Freeform 260"/>
              <p:cNvSpPr>
                <a:spLocks noChangeAspect="1"/>
              </p:cNvSpPr>
              <p:nvPr/>
            </p:nvSpPr>
            <p:spPr bwMode="auto">
              <a:xfrm>
                <a:off x="3580" y="1477"/>
                <a:ext cx="5" cy="309"/>
              </a:xfrm>
              <a:custGeom>
                <a:avLst/>
                <a:gdLst>
                  <a:gd name="T0" fmla="*/ 20 w 39"/>
                  <a:gd name="T1" fmla="*/ 2469 h 2469"/>
                  <a:gd name="T2" fmla="*/ 39 w 39"/>
                  <a:gd name="T3" fmla="*/ 2469 h 2469"/>
                  <a:gd name="T4" fmla="*/ 39 w 39"/>
                  <a:gd name="T5" fmla="*/ 0 h 2469"/>
                  <a:gd name="T6" fmla="*/ 0 w 39"/>
                  <a:gd name="T7" fmla="*/ 0 h 2469"/>
                  <a:gd name="T8" fmla="*/ 0 w 39"/>
                  <a:gd name="T9" fmla="*/ 2469 h 2469"/>
                  <a:gd name="T10" fmla="*/ 20 w 39"/>
                  <a:gd name="T11" fmla="*/ 2469 h 24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69"/>
                  <a:gd name="T20" fmla="*/ 39 w 39"/>
                  <a:gd name="T21" fmla="*/ 2469 h 24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69">
                    <a:moveTo>
                      <a:pt x="20" y="2469"/>
                    </a:moveTo>
                    <a:lnTo>
                      <a:pt x="39" y="2469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69"/>
                    </a:lnTo>
                    <a:lnTo>
                      <a:pt x="20" y="246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7" name="Freeform 261"/>
              <p:cNvSpPr>
                <a:spLocks noChangeAspect="1"/>
              </p:cNvSpPr>
              <p:nvPr/>
            </p:nvSpPr>
            <p:spPr bwMode="auto">
              <a:xfrm>
                <a:off x="3699" y="1480"/>
                <a:ext cx="5" cy="309"/>
              </a:xfrm>
              <a:custGeom>
                <a:avLst/>
                <a:gdLst>
                  <a:gd name="T0" fmla="*/ 19 w 39"/>
                  <a:gd name="T1" fmla="*/ 2469 h 2469"/>
                  <a:gd name="T2" fmla="*/ 39 w 39"/>
                  <a:gd name="T3" fmla="*/ 2469 h 2469"/>
                  <a:gd name="T4" fmla="*/ 39 w 39"/>
                  <a:gd name="T5" fmla="*/ 0 h 2469"/>
                  <a:gd name="T6" fmla="*/ 0 w 39"/>
                  <a:gd name="T7" fmla="*/ 0 h 2469"/>
                  <a:gd name="T8" fmla="*/ 0 w 39"/>
                  <a:gd name="T9" fmla="*/ 2469 h 2469"/>
                  <a:gd name="T10" fmla="*/ 19 w 39"/>
                  <a:gd name="T11" fmla="*/ 2469 h 24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69"/>
                  <a:gd name="T20" fmla="*/ 39 w 39"/>
                  <a:gd name="T21" fmla="*/ 2469 h 24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69">
                    <a:moveTo>
                      <a:pt x="19" y="2469"/>
                    </a:moveTo>
                    <a:lnTo>
                      <a:pt x="39" y="2469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69"/>
                    </a:lnTo>
                    <a:lnTo>
                      <a:pt x="19" y="246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8" name="Freeform 262"/>
              <p:cNvSpPr>
                <a:spLocks noChangeAspect="1"/>
              </p:cNvSpPr>
              <p:nvPr/>
            </p:nvSpPr>
            <p:spPr bwMode="auto">
              <a:xfrm>
                <a:off x="3933" y="1473"/>
                <a:ext cx="5" cy="309"/>
              </a:xfrm>
              <a:custGeom>
                <a:avLst/>
                <a:gdLst>
                  <a:gd name="T0" fmla="*/ 19 w 39"/>
                  <a:gd name="T1" fmla="*/ 2469 h 2469"/>
                  <a:gd name="T2" fmla="*/ 39 w 39"/>
                  <a:gd name="T3" fmla="*/ 2469 h 2469"/>
                  <a:gd name="T4" fmla="*/ 39 w 39"/>
                  <a:gd name="T5" fmla="*/ 0 h 2469"/>
                  <a:gd name="T6" fmla="*/ 0 w 39"/>
                  <a:gd name="T7" fmla="*/ 0 h 2469"/>
                  <a:gd name="T8" fmla="*/ 0 w 39"/>
                  <a:gd name="T9" fmla="*/ 2469 h 2469"/>
                  <a:gd name="T10" fmla="*/ 19 w 39"/>
                  <a:gd name="T11" fmla="*/ 2469 h 24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69"/>
                  <a:gd name="T20" fmla="*/ 39 w 39"/>
                  <a:gd name="T21" fmla="*/ 2469 h 24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69">
                    <a:moveTo>
                      <a:pt x="19" y="2469"/>
                    </a:moveTo>
                    <a:lnTo>
                      <a:pt x="39" y="2469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69"/>
                    </a:lnTo>
                    <a:lnTo>
                      <a:pt x="19" y="246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89" name="Freeform 263"/>
              <p:cNvSpPr>
                <a:spLocks noChangeAspect="1"/>
              </p:cNvSpPr>
              <p:nvPr/>
            </p:nvSpPr>
            <p:spPr bwMode="auto">
              <a:xfrm>
                <a:off x="4051" y="1476"/>
                <a:ext cx="5" cy="308"/>
              </a:xfrm>
              <a:custGeom>
                <a:avLst/>
                <a:gdLst>
                  <a:gd name="T0" fmla="*/ 20 w 41"/>
                  <a:gd name="T1" fmla="*/ 2468 h 2468"/>
                  <a:gd name="T2" fmla="*/ 41 w 41"/>
                  <a:gd name="T3" fmla="*/ 2468 h 2468"/>
                  <a:gd name="T4" fmla="*/ 41 w 41"/>
                  <a:gd name="T5" fmla="*/ 0 h 2468"/>
                  <a:gd name="T6" fmla="*/ 0 w 41"/>
                  <a:gd name="T7" fmla="*/ 0 h 2468"/>
                  <a:gd name="T8" fmla="*/ 0 w 41"/>
                  <a:gd name="T9" fmla="*/ 2468 h 2468"/>
                  <a:gd name="T10" fmla="*/ 20 w 41"/>
                  <a:gd name="T11" fmla="*/ 2468 h 24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2468"/>
                  <a:gd name="T20" fmla="*/ 41 w 41"/>
                  <a:gd name="T21" fmla="*/ 2468 h 24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2468">
                    <a:moveTo>
                      <a:pt x="20" y="2468"/>
                    </a:moveTo>
                    <a:lnTo>
                      <a:pt x="41" y="2468"/>
                    </a:lnTo>
                    <a:lnTo>
                      <a:pt x="41" y="0"/>
                    </a:lnTo>
                    <a:lnTo>
                      <a:pt x="0" y="0"/>
                    </a:lnTo>
                    <a:lnTo>
                      <a:pt x="0" y="2468"/>
                    </a:lnTo>
                    <a:lnTo>
                      <a:pt x="20" y="246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0" name="Freeform 264"/>
              <p:cNvSpPr>
                <a:spLocks noChangeAspect="1"/>
              </p:cNvSpPr>
              <p:nvPr/>
            </p:nvSpPr>
            <p:spPr bwMode="auto">
              <a:xfrm>
                <a:off x="4289" y="1475"/>
                <a:ext cx="5" cy="308"/>
              </a:xfrm>
              <a:custGeom>
                <a:avLst/>
                <a:gdLst>
                  <a:gd name="T0" fmla="*/ 20 w 40"/>
                  <a:gd name="T1" fmla="*/ 2468 h 2468"/>
                  <a:gd name="T2" fmla="*/ 40 w 40"/>
                  <a:gd name="T3" fmla="*/ 2468 h 2468"/>
                  <a:gd name="T4" fmla="*/ 40 w 40"/>
                  <a:gd name="T5" fmla="*/ 0 h 2468"/>
                  <a:gd name="T6" fmla="*/ 0 w 40"/>
                  <a:gd name="T7" fmla="*/ 0 h 2468"/>
                  <a:gd name="T8" fmla="*/ 0 w 40"/>
                  <a:gd name="T9" fmla="*/ 2468 h 2468"/>
                  <a:gd name="T10" fmla="*/ 20 w 40"/>
                  <a:gd name="T11" fmla="*/ 2468 h 24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68"/>
                  <a:gd name="T20" fmla="*/ 40 w 40"/>
                  <a:gd name="T21" fmla="*/ 2468 h 24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68">
                    <a:moveTo>
                      <a:pt x="20" y="2468"/>
                    </a:moveTo>
                    <a:lnTo>
                      <a:pt x="40" y="2468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68"/>
                    </a:lnTo>
                    <a:lnTo>
                      <a:pt x="20" y="246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1" name="Freeform 265"/>
              <p:cNvSpPr>
                <a:spLocks noChangeAspect="1"/>
              </p:cNvSpPr>
              <p:nvPr/>
            </p:nvSpPr>
            <p:spPr bwMode="auto">
              <a:xfrm>
                <a:off x="4407" y="1477"/>
                <a:ext cx="5" cy="309"/>
              </a:xfrm>
              <a:custGeom>
                <a:avLst/>
                <a:gdLst>
                  <a:gd name="T0" fmla="*/ 20 w 40"/>
                  <a:gd name="T1" fmla="*/ 2470 h 2470"/>
                  <a:gd name="T2" fmla="*/ 40 w 40"/>
                  <a:gd name="T3" fmla="*/ 2470 h 2470"/>
                  <a:gd name="T4" fmla="*/ 40 w 40"/>
                  <a:gd name="T5" fmla="*/ 0 h 2470"/>
                  <a:gd name="T6" fmla="*/ 0 w 40"/>
                  <a:gd name="T7" fmla="*/ 0 h 2470"/>
                  <a:gd name="T8" fmla="*/ 0 w 40"/>
                  <a:gd name="T9" fmla="*/ 2470 h 2470"/>
                  <a:gd name="T10" fmla="*/ 20 w 40"/>
                  <a:gd name="T11" fmla="*/ 2470 h 24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70"/>
                  <a:gd name="T20" fmla="*/ 40 w 40"/>
                  <a:gd name="T21" fmla="*/ 2470 h 247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70">
                    <a:moveTo>
                      <a:pt x="20" y="2470"/>
                    </a:moveTo>
                    <a:lnTo>
                      <a:pt x="40" y="2470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70"/>
                    </a:lnTo>
                    <a:lnTo>
                      <a:pt x="20" y="247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2" name="Freeform 266"/>
              <p:cNvSpPr>
                <a:spLocks noChangeAspect="1"/>
              </p:cNvSpPr>
              <p:nvPr/>
            </p:nvSpPr>
            <p:spPr bwMode="auto">
              <a:xfrm>
                <a:off x="4760" y="1476"/>
                <a:ext cx="5" cy="308"/>
              </a:xfrm>
              <a:custGeom>
                <a:avLst/>
                <a:gdLst>
                  <a:gd name="T0" fmla="*/ 19 w 39"/>
                  <a:gd name="T1" fmla="*/ 2469 h 2469"/>
                  <a:gd name="T2" fmla="*/ 39 w 39"/>
                  <a:gd name="T3" fmla="*/ 2469 h 2469"/>
                  <a:gd name="T4" fmla="*/ 39 w 39"/>
                  <a:gd name="T5" fmla="*/ 0 h 2469"/>
                  <a:gd name="T6" fmla="*/ 0 w 39"/>
                  <a:gd name="T7" fmla="*/ 0 h 2469"/>
                  <a:gd name="T8" fmla="*/ 0 w 39"/>
                  <a:gd name="T9" fmla="*/ 2469 h 2469"/>
                  <a:gd name="T10" fmla="*/ 19 w 39"/>
                  <a:gd name="T11" fmla="*/ 2469 h 24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69"/>
                  <a:gd name="T20" fmla="*/ 39 w 39"/>
                  <a:gd name="T21" fmla="*/ 2469 h 24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69">
                    <a:moveTo>
                      <a:pt x="19" y="2469"/>
                    </a:moveTo>
                    <a:lnTo>
                      <a:pt x="39" y="2469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69"/>
                    </a:lnTo>
                    <a:lnTo>
                      <a:pt x="19" y="246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3" name="Freeform 267"/>
              <p:cNvSpPr>
                <a:spLocks noChangeAspect="1"/>
              </p:cNvSpPr>
              <p:nvPr/>
            </p:nvSpPr>
            <p:spPr bwMode="auto">
              <a:xfrm>
                <a:off x="4896" y="1686"/>
                <a:ext cx="312" cy="5"/>
              </a:xfrm>
              <a:custGeom>
                <a:avLst/>
                <a:gdLst>
                  <a:gd name="T0" fmla="*/ 2496 w 2496"/>
                  <a:gd name="T1" fmla="*/ 19 h 39"/>
                  <a:gd name="T2" fmla="*/ 2496 w 2496"/>
                  <a:gd name="T3" fmla="*/ 0 h 39"/>
                  <a:gd name="T4" fmla="*/ 0 w 2496"/>
                  <a:gd name="T5" fmla="*/ 0 h 39"/>
                  <a:gd name="T6" fmla="*/ 0 w 2496"/>
                  <a:gd name="T7" fmla="*/ 39 h 39"/>
                  <a:gd name="T8" fmla="*/ 2496 w 2496"/>
                  <a:gd name="T9" fmla="*/ 39 h 39"/>
                  <a:gd name="T10" fmla="*/ 2496 w 2496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96"/>
                  <a:gd name="T19" fmla="*/ 0 h 39"/>
                  <a:gd name="T20" fmla="*/ 2496 w 249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96" h="39">
                    <a:moveTo>
                      <a:pt x="2496" y="19"/>
                    </a:moveTo>
                    <a:lnTo>
                      <a:pt x="249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96" y="39"/>
                    </a:lnTo>
                    <a:lnTo>
                      <a:pt x="249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4" name="Freeform 268"/>
              <p:cNvSpPr>
                <a:spLocks noChangeAspect="1"/>
              </p:cNvSpPr>
              <p:nvPr/>
            </p:nvSpPr>
            <p:spPr bwMode="auto">
              <a:xfrm>
                <a:off x="4899" y="1569"/>
                <a:ext cx="312" cy="5"/>
              </a:xfrm>
              <a:custGeom>
                <a:avLst/>
                <a:gdLst>
                  <a:gd name="T0" fmla="*/ 2497 w 2497"/>
                  <a:gd name="T1" fmla="*/ 19 h 39"/>
                  <a:gd name="T2" fmla="*/ 2497 w 2497"/>
                  <a:gd name="T3" fmla="*/ 0 h 39"/>
                  <a:gd name="T4" fmla="*/ 0 w 2497"/>
                  <a:gd name="T5" fmla="*/ 0 h 39"/>
                  <a:gd name="T6" fmla="*/ 0 w 2497"/>
                  <a:gd name="T7" fmla="*/ 39 h 39"/>
                  <a:gd name="T8" fmla="*/ 2497 w 2497"/>
                  <a:gd name="T9" fmla="*/ 39 h 39"/>
                  <a:gd name="T10" fmla="*/ 2497 w 2497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97"/>
                  <a:gd name="T19" fmla="*/ 0 h 39"/>
                  <a:gd name="T20" fmla="*/ 2497 w 249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97" h="39">
                    <a:moveTo>
                      <a:pt x="2497" y="19"/>
                    </a:moveTo>
                    <a:lnTo>
                      <a:pt x="249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97" y="39"/>
                    </a:lnTo>
                    <a:lnTo>
                      <a:pt x="249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5" name="Line 269"/>
              <p:cNvSpPr>
                <a:spLocks noChangeAspect="1" noChangeShapeType="1"/>
              </p:cNvSpPr>
              <p:nvPr/>
            </p:nvSpPr>
            <p:spPr bwMode="auto">
              <a:xfrm>
                <a:off x="3465" y="1481"/>
                <a:ext cx="1" cy="307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4696" name="Freeform 270"/>
              <p:cNvSpPr>
                <a:spLocks noChangeAspect="1"/>
              </p:cNvSpPr>
              <p:nvPr/>
            </p:nvSpPr>
            <p:spPr bwMode="auto">
              <a:xfrm>
                <a:off x="4881" y="1476"/>
                <a:ext cx="5" cy="307"/>
              </a:xfrm>
              <a:custGeom>
                <a:avLst/>
                <a:gdLst>
                  <a:gd name="T0" fmla="*/ 20 w 40"/>
                  <a:gd name="T1" fmla="*/ 2454 h 2454"/>
                  <a:gd name="T2" fmla="*/ 40 w 40"/>
                  <a:gd name="T3" fmla="*/ 2454 h 2454"/>
                  <a:gd name="T4" fmla="*/ 40 w 40"/>
                  <a:gd name="T5" fmla="*/ 0 h 2454"/>
                  <a:gd name="T6" fmla="*/ 0 w 40"/>
                  <a:gd name="T7" fmla="*/ 0 h 2454"/>
                  <a:gd name="T8" fmla="*/ 0 w 40"/>
                  <a:gd name="T9" fmla="*/ 2454 h 2454"/>
                  <a:gd name="T10" fmla="*/ 20 w 40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4"/>
                  <a:gd name="T20" fmla="*/ 40 w 40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4">
                    <a:moveTo>
                      <a:pt x="20" y="2454"/>
                    </a:moveTo>
                    <a:lnTo>
                      <a:pt x="40" y="2454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20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7" name="Freeform 271"/>
              <p:cNvSpPr>
                <a:spLocks noChangeAspect="1"/>
              </p:cNvSpPr>
              <p:nvPr/>
            </p:nvSpPr>
            <p:spPr bwMode="auto">
              <a:xfrm>
                <a:off x="4526" y="1481"/>
                <a:ext cx="5" cy="307"/>
              </a:xfrm>
              <a:custGeom>
                <a:avLst/>
                <a:gdLst>
                  <a:gd name="T0" fmla="*/ 19 w 39"/>
                  <a:gd name="T1" fmla="*/ 2454 h 2454"/>
                  <a:gd name="T2" fmla="*/ 39 w 39"/>
                  <a:gd name="T3" fmla="*/ 2454 h 2454"/>
                  <a:gd name="T4" fmla="*/ 39 w 39"/>
                  <a:gd name="T5" fmla="*/ 0 h 2454"/>
                  <a:gd name="T6" fmla="*/ 0 w 39"/>
                  <a:gd name="T7" fmla="*/ 0 h 2454"/>
                  <a:gd name="T8" fmla="*/ 0 w 39"/>
                  <a:gd name="T9" fmla="*/ 2454 h 2454"/>
                  <a:gd name="T10" fmla="*/ 19 w 39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54"/>
                  <a:gd name="T20" fmla="*/ 39 w 39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54">
                    <a:moveTo>
                      <a:pt x="19" y="2454"/>
                    </a:moveTo>
                    <a:lnTo>
                      <a:pt x="39" y="2454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8" name="Freeform 272"/>
              <p:cNvSpPr>
                <a:spLocks noChangeAspect="1"/>
              </p:cNvSpPr>
              <p:nvPr/>
            </p:nvSpPr>
            <p:spPr bwMode="auto">
              <a:xfrm>
                <a:off x="4171" y="1481"/>
                <a:ext cx="5" cy="307"/>
              </a:xfrm>
              <a:custGeom>
                <a:avLst/>
                <a:gdLst>
                  <a:gd name="T0" fmla="*/ 19 w 39"/>
                  <a:gd name="T1" fmla="*/ 2454 h 2454"/>
                  <a:gd name="T2" fmla="*/ 39 w 39"/>
                  <a:gd name="T3" fmla="*/ 2454 h 2454"/>
                  <a:gd name="T4" fmla="*/ 39 w 39"/>
                  <a:gd name="T5" fmla="*/ 0 h 2454"/>
                  <a:gd name="T6" fmla="*/ 0 w 39"/>
                  <a:gd name="T7" fmla="*/ 0 h 2454"/>
                  <a:gd name="T8" fmla="*/ 0 w 39"/>
                  <a:gd name="T9" fmla="*/ 2454 h 2454"/>
                  <a:gd name="T10" fmla="*/ 19 w 39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54"/>
                  <a:gd name="T20" fmla="*/ 39 w 39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54">
                    <a:moveTo>
                      <a:pt x="19" y="2454"/>
                    </a:moveTo>
                    <a:lnTo>
                      <a:pt x="39" y="2454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699" name="Freeform 273"/>
              <p:cNvSpPr>
                <a:spLocks noChangeAspect="1"/>
              </p:cNvSpPr>
              <p:nvPr/>
            </p:nvSpPr>
            <p:spPr bwMode="auto">
              <a:xfrm>
                <a:off x="3817" y="1481"/>
                <a:ext cx="5" cy="307"/>
              </a:xfrm>
              <a:custGeom>
                <a:avLst/>
                <a:gdLst>
                  <a:gd name="T0" fmla="*/ 19 w 40"/>
                  <a:gd name="T1" fmla="*/ 2454 h 2454"/>
                  <a:gd name="T2" fmla="*/ 40 w 40"/>
                  <a:gd name="T3" fmla="*/ 2454 h 2454"/>
                  <a:gd name="T4" fmla="*/ 40 w 40"/>
                  <a:gd name="T5" fmla="*/ 0 h 2454"/>
                  <a:gd name="T6" fmla="*/ 0 w 40"/>
                  <a:gd name="T7" fmla="*/ 0 h 2454"/>
                  <a:gd name="T8" fmla="*/ 0 w 40"/>
                  <a:gd name="T9" fmla="*/ 2454 h 2454"/>
                  <a:gd name="T10" fmla="*/ 19 w 40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4"/>
                  <a:gd name="T20" fmla="*/ 40 w 40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4">
                    <a:moveTo>
                      <a:pt x="19" y="2454"/>
                    </a:moveTo>
                    <a:lnTo>
                      <a:pt x="40" y="2454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700" name="Freeform 274"/>
              <p:cNvSpPr>
                <a:spLocks noChangeAspect="1"/>
              </p:cNvSpPr>
              <p:nvPr/>
            </p:nvSpPr>
            <p:spPr bwMode="auto">
              <a:xfrm>
                <a:off x="3531" y="1807"/>
                <a:ext cx="244" cy="5"/>
              </a:xfrm>
              <a:custGeom>
                <a:avLst/>
                <a:gdLst>
                  <a:gd name="T0" fmla="*/ 1951 w 1951"/>
                  <a:gd name="T1" fmla="*/ 19 h 39"/>
                  <a:gd name="T2" fmla="*/ 1951 w 1951"/>
                  <a:gd name="T3" fmla="*/ 0 h 39"/>
                  <a:gd name="T4" fmla="*/ 0 w 1951"/>
                  <a:gd name="T5" fmla="*/ 0 h 39"/>
                  <a:gd name="T6" fmla="*/ 0 w 1951"/>
                  <a:gd name="T7" fmla="*/ 39 h 39"/>
                  <a:gd name="T8" fmla="*/ 1951 w 1951"/>
                  <a:gd name="T9" fmla="*/ 39 h 39"/>
                  <a:gd name="T10" fmla="*/ 1951 w 1951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51"/>
                  <a:gd name="T19" fmla="*/ 0 h 39"/>
                  <a:gd name="T20" fmla="*/ 1951 w 195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51" h="39">
                    <a:moveTo>
                      <a:pt x="1951" y="19"/>
                    </a:moveTo>
                    <a:lnTo>
                      <a:pt x="1951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951" y="39"/>
                    </a:lnTo>
                    <a:lnTo>
                      <a:pt x="195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701" name="Freeform 275"/>
              <p:cNvSpPr>
                <a:spLocks noChangeAspect="1"/>
              </p:cNvSpPr>
              <p:nvPr/>
            </p:nvSpPr>
            <p:spPr bwMode="auto">
              <a:xfrm>
                <a:off x="4595" y="1807"/>
                <a:ext cx="247" cy="5"/>
              </a:xfrm>
              <a:custGeom>
                <a:avLst/>
                <a:gdLst>
                  <a:gd name="T0" fmla="*/ 1975 w 1975"/>
                  <a:gd name="T1" fmla="*/ 19 h 39"/>
                  <a:gd name="T2" fmla="*/ 1975 w 1975"/>
                  <a:gd name="T3" fmla="*/ 0 h 39"/>
                  <a:gd name="T4" fmla="*/ 0 w 1975"/>
                  <a:gd name="T5" fmla="*/ 0 h 39"/>
                  <a:gd name="T6" fmla="*/ 0 w 1975"/>
                  <a:gd name="T7" fmla="*/ 39 h 39"/>
                  <a:gd name="T8" fmla="*/ 1975 w 1975"/>
                  <a:gd name="T9" fmla="*/ 39 h 39"/>
                  <a:gd name="T10" fmla="*/ 1975 w 1975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75"/>
                  <a:gd name="T19" fmla="*/ 0 h 39"/>
                  <a:gd name="T20" fmla="*/ 1975 w 1975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75" h="39">
                    <a:moveTo>
                      <a:pt x="1975" y="19"/>
                    </a:moveTo>
                    <a:lnTo>
                      <a:pt x="197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975" y="39"/>
                    </a:lnTo>
                    <a:lnTo>
                      <a:pt x="197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4702" name="Line 276"/>
              <p:cNvSpPr>
                <a:spLocks noChangeAspect="1" noChangeShapeType="1"/>
              </p:cNvSpPr>
              <p:nvPr/>
            </p:nvSpPr>
            <p:spPr bwMode="auto">
              <a:xfrm>
                <a:off x="3986" y="1810"/>
                <a:ext cx="382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54585" name="Line 277"/>
            <p:cNvSpPr>
              <a:spLocks noChangeAspect="1" noChangeShapeType="1"/>
            </p:cNvSpPr>
            <p:nvPr/>
          </p:nvSpPr>
          <p:spPr bwMode="auto">
            <a:xfrm>
              <a:off x="3978" y="2511"/>
              <a:ext cx="397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86" name="Line 278"/>
            <p:cNvSpPr>
              <a:spLocks noChangeAspect="1" noChangeShapeType="1"/>
            </p:cNvSpPr>
            <p:nvPr/>
          </p:nvSpPr>
          <p:spPr bwMode="auto">
            <a:xfrm>
              <a:off x="4054" y="2192"/>
              <a:ext cx="2" cy="303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87" name="Line 279"/>
            <p:cNvSpPr>
              <a:spLocks noChangeAspect="1" noChangeShapeType="1"/>
            </p:cNvSpPr>
            <p:nvPr/>
          </p:nvSpPr>
          <p:spPr bwMode="auto">
            <a:xfrm>
              <a:off x="4172" y="2192"/>
              <a:ext cx="1" cy="30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88" name="Line 280"/>
            <p:cNvSpPr>
              <a:spLocks noChangeAspect="1" noChangeShapeType="1"/>
            </p:cNvSpPr>
            <p:nvPr/>
          </p:nvSpPr>
          <p:spPr bwMode="auto">
            <a:xfrm>
              <a:off x="4287" y="2190"/>
              <a:ext cx="1" cy="303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89" name="Line 281"/>
            <p:cNvSpPr>
              <a:spLocks noChangeAspect="1" noChangeShapeType="1"/>
            </p:cNvSpPr>
            <p:nvPr/>
          </p:nvSpPr>
          <p:spPr bwMode="auto">
            <a:xfrm>
              <a:off x="3957" y="2285"/>
              <a:ext cx="1" cy="20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90" name="Line 282"/>
            <p:cNvSpPr>
              <a:spLocks noChangeAspect="1" noChangeShapeType="1"/>
            </p:cNvSpPr>
            <p:nvPr/>
          </p:nvSpPr>
          <p:spPr bwMode="auto">
            <a:xfrm>
              <a:off x="4396" y="2288"/>
              <a:ext cx="2" cy="202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591" name="Freeform 283"/>
            <p:cNvSpPr>
              <a:spLocks noChangeAspect="1"/>
            </p:cNvSpPr>
            <p:nvPr/>
          </p:nvSpPr>
          <p:spPr bwMode="auto">
            <a:xfrm>
              <a:off x="3817" y="2884"/>
              <a:ext cx="5" cy="308"/>
            </a:xfrm>
            <a:custGeom>
              <a:avLst/>
              <a:gdLst>
                <a:gd name="T0" fmla="*/ 19 w 40"/>
                <a:gd name="T1" fmla="*/ 0 h 2467"/>
                <a:gd name="T2" fmla="*/ 0 w 40"/>
                <a:gd name="T3" fmla="*/ 0 h 2467"/>
                <a:gd name="T4" fmla="*/ 0 w 40"/>
                <a:gd name="T5" fmla="*/ 2467 h 2467"/>
                <a:gd name="T6" fmla="*/ 40 w 40"/>
                <a:gd name="T7" fmla="*/ 2467 h 2467"/>
                <a:gd name="T8" fmla="*/ 40 w 40"/>
                <a:gd name="T9" fmla="*/ 0 h 2467"/>
                <a:gd name="T10" fmla="*/ 19 w 40"/>
                <a:gd name="T11" fmla="*/ 0 h 24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67"/>
                <a:gd name="T20" fmla="*/ 40 w 40"/>
                <a:gd name="T21" fmla="*/ 2467 h 24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67">
                  <a:moveTo>
                    <a:pt x="19" y="0"/>
                  </a:moveTo>
                  <a:lnTo>
                    <a:pt x="0" y="0"/>
                  </a:lnTo>
                  <a:lnTo>
                    <a:pt x="0" y="2467"/>
                  </a:lnTo>
                  <a:lnTo>
                    <a:pt x="40" y="2467"/>
                  </a:lnTo>
                  <a:lnTo>
                    <a:pt x="4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2" name="Freeform 284"/>
            <p:cNvSpPr>
              <a:spLocks noChangeAspect="1"/>
            </p:cNvSpPr>
            <p:nvPr/>
          </p:nvSpPr>
          <p:spPr bwMode="auto">
            <a:xfrm>
              <a:off x="4171" y="2878"/>
              <a:ext cx="5" cy="314"/>
            </a:xfrm>
            <a:custGeom>
              <a:avLst/>
              <a:gdLst>
                <a:gd name="T0" fmla="*/ 19 w 39"/>
                <a:gd name="T1" fmla="*/ 0 h 2511"/>
                <a:gd name="T2" fmla="*/ 0 w 39"/>
                <a:gd name="T3" fmla="*/ 0 h 2511"/>
                <a:gd name="T4" fmla="*/ 0 w 39"/>
                <a:gd name="T5" fmla="*/ 2511 h 2511"/>
                <a:gd name="T6" fmla="*/ 39 w 39"/>
                <a:gd name="T7" fmla="*/ 2511 h 2511"/>
                <a:gd name="T8" fmla="*/ 39 w 39"/>
                <a:gd name="T9" fmla="*/ 0 h 2511"/>
                <a:gd name="T10" fmla="*/ 19 w 39"/>
                <a:gd name="T11" fmla="*/ 0 h 25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511"/>
                <a:gd name="T20" fmla="*/ 39 w 39"/>
                <a:gd name="T21" fmla="*/ 2511 h 25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511">
                  <a:moveTo>
                    <a:pt x="19" y="0"/>
                  </a:moveTo>
                  <a:lnTo>
                    <a:pt x="0" y="0"/>
                  </a:lnTo>
                  <a:lnTo>
                    <a:pt x="0" y="2511"/>
                  </a:lnTo>
                  <a:lnTo>
                    <a:pt x="39" y="2511"/>
                  </a:lnTo>
                  <a:lnTo>
                    <a:pt x="3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3" name="Freeform 285"/>
            <p:cNvSpPr>
              <a:spLocks noChangeAspect="1"/>
            </p:cNvSpPr>
            <p:nvPr/>
          </p:nvSpPr>
          <p:spPr bwMode="auto">
            <a:xfrm>
              <a:off x="4526" y="2880"/>
              <a:ext cx="5" cy="310"/>
            </a:xfrm>
            <a:custGeom>
              <a:avLst/>
              <a:gdLst>
                <a:gd name="T0" fmla="*/ 19 w 39"/>
                <a:gd name="T1" fmla="*/ 0 h 2485"/>
                <a:gd name="T2" fmla="*/ 0 w 39"/>
                <a:gd name="T3" fmla="*/ 0 h 2485"/>
                <a:gd name="T4" fmla="*/ 0 w 39"/>
                <a:gd name="T5" fmla="*/ 2485 h 2485"/>
                <a:gd name="T6" fmla="*/ 39 w 39"/>
                <a:gd name="T7" fmla="*/ 2485 h 2485"/>
                <a:gd name="T8" fmla="*/ 39 w 39"/>
                <a:gd name="T9" fmla="*/ 0 h 2485"/>
                <a:gd name="T10" fmla="*/ 19 w 39"/>
                <a:gd name="T11" fmla="*/ 0 h 24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85"/>
                <a:gd name="T20" fmla="*/ 39 w 39"/>
                <a:gd name="T21" fmla="*/ 2485 h 248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85">
                  <a:moveTo>
                    <a:pt x="19" y="0"/>
                  </a:moveTo>
                  <a:lnTo>
                    <a:pt x="0" y="0"/>
                  </a:lnTo>
                  <a:lnTo>
                    <a:pt x="0" y="2485"/>
                  </a:lnTo>
                  <a:lnTo>
                    <a:pt x="39" y="2485"/>
                  </a:lnTo>
                  <a:lnTo>
                    <a:pt x="3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4" name="Freeform 286"/>
            <p:cNvSpPr>
              <a:spLocks noChangeAspect="1"/>
            </p:cNvSpPr>
            <p:nvPr/>
          </p:nvSpPr>
          <p:spPr bwMode="auto">
            <a:xfrm>
              <a:off x="3221" y="2882"/>
              <a:ext cx="5" cy="307"/>
            </a:xfrm>
            <a:custGeom>
              <a:avLst/>
              <a:gdLst>
                <a:gd name="T0" fmla="*/ 20 w 40"/>
                <a:gd name="T1" fmla="*/ 2460 h 2460"/>
                <a:gd name="T2" fmla="*/ 40 w 40"/>
                <a:gd name="T3" fmla="*/ 2460 h 2460"/>
                <a:gd name="T4" fmla="*/ 40 w 40"/>
                <a:gd name="T5" fmla="*/ 0 h 2460"/>
                <a:gd name="T6" fmla="*/ 0 w 40"/>
                <a:gd name="T7" fmla="*/ 0 h 2460"/>
                <a:gd name="T8" fmla="*/ 0 w 40"/>
                <a:gd name="T9" fmla="*/ 2460 h 2460"/>
                <a:gd name="T10" fmla="*/ 20 w 40"/>
                <a:gd name="T11" fmla="*/ 2460 h 24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60"/>
                <a:gd name="T20" fmla="*/ 40 w 40"/>
                <a:gd name="T21" fmla="*/ 2460 h 24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60">
                  <a:moveTo>
                    <a:pt x="20" y="2460"/>
                  </a:moveTo>
                  <a:lnTo>
                    <a:pt x="40" y="246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60"/>
                  </a:lnTo>
                  <a:lnTo>
                    <a:pt x="20" y="246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5" name="Freeform 287"/>
            <p:cNvSpPr>
              <a:spLocks noChangeAspect="1"/>
            </p:cNvSpPr>
            <p:nvPr/>
          </p:nvSpPr>
          <p:spPr bwMode="auto">
            <a:xfrm>
              <a:off x="3340" y="2884"/>
              <a:ext cx="5" cy="308"/>
            </a:xfrm>
            <a:custGeom>
              <a:avLst/>
              <a:gdLst>
                <a:gd name="T0" fmla="*/ 20 w 39"/>
                <a:gd name="T1" fmla="*/ 2460 h 2460"/>
                <a:gd name="T2" fmla="*/ 39 w 39"/>
                <a:gd name="T3" fmla="*/ 2460 h 2460"/>
                <a:gd name="T4" fmla="*/ 39 w 39"/>
                <a:gd name="T5" fmla="*/ 0 h 2460"/>
                <a:gd name="T6" fmla="*/ 0 w 39"/>
                <a:gd name="T7" fmla="*/ 0 h 2460"/>
                <a:gd name="T8" fmla="*/ 0 w 39"/>
                <a:gd name="T9" fmla="*/ 2460 h 2460"/>
                <a:gd name="T10" fmla="*/ 20 w 39"/>
                <a:gd name="T11" fmla="*/ 2460 h 24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60"/>
                <a:gd name="T20" fmla="*/ 39 w 39"/>
                <a:gd name="T21" fmla="*/ 2460 h 24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60">
                  <a:moveTo>
                    <a:pt x="20" y="2460"/>
                  </a:moveTo>
                  <a:lnTo>
                    <a:pt x="39" y="246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60"/>
                  </a:lnTo>
                  <a:lnTo>
                    <a:pt x="20" y="246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6" name="Freeform 288"/>
            <p:cNvSpPr>
              <a:spLocks noChangeAspect="1"/>
            </p:cNvSpPr>
            <p:nvPr/>
          </p:nvSpPr>
          <p:spPr bwMode="auto">
            <a:xfrm>
              <a:off x="3580" y="2886"/>
              <a:ext cx="5" cy="307"/>
            </a:xfrm>
            <a:custGeom>
              <a:avLst/>
              <a:gdLst>
                <a:gd name="T0" fmla="*/ 20 w 40"/>
                <a:gd name="T1" fmla="*/ 2458 h 2458"/>
                <a:gd name="T2" fmla="*/ 40 w 40"/>
                <a:gd name="T3" fmla="*/ 2458 h 2458"/>
                <a:gd name="T4" fmla="*/ 40 w 40"/>
                <a:gd name="T5" fmla="*/ 0 h 2458"/>
                <a:gd name="T6" fmla="*/ 0 w 40"/>
                <a:gd name="T7" fmla="*/ 0 h 2458"/>
                <a:gd name="T8" fmla="*/ 0 w 40"/>
                <a:gd name="T9" fmla="*/ 2458 h 2458"/>
                <a:gd name="T10" fmla="*/ 20 w 40"/>
                <a:gd name="T11" fmla="*/ 2458 h 24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8"/>
                <a:gd name="T20" fmla="*/ 40 w 40"/>
                <a:gd name="T21" fmla="*/ 2458 h 24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8">
                  <a:moveTo>
                    <a:pt x="20" y="2458"/>
                  </a:moveTo>
                  <a:lnTo>
                    <a:pt x="40" y="2458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8"/>
                  </a:lnTo>
                  <a:lnTo>
                    <a:pt x="20" y="245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7" name="Freeform 289"/>
            <p:cNvSpPr>
              <a:spLocks noChangeAspect="1"/>
            </p:cNvSpPr>
            <p:nvPr/>
          </p:nvSpPr>
          <p:spPr bwMode="auto">
            <a:xfrm>
              <a:off x="3699" y="2888"/>
              <a:ext cx="5" cy="307"/>
            </a:xfrm>
            <a:custGeom>
              <a:avLst/>
              <a:gdLst>
                <a:gd name="T0" fmla="*/ 20 w 39"/>
                <a:gd name="T1" fmla="*/ 2459 h 2459"/>
                <a:gd name="T2" fmla="*/ 39 w 39"/>
                <a:gd name="T3" fmla="*/ 2459 h 2459"/>
                <a:gd name="T4" fmla="*/ 39 w 39"/>
                <a:gd name="T5" fmla="*/ 0 h 2459"/>
                <a:gd name="T6" fmla="*/ 0 w 39"/>
                <a:gd name="T7" fmla="*/ 0 h 2459"/>
                <a:gd name="T8" fmla="*/ 0 w 39"/>
                <a:gd name="T9" fmla="*/ 2459 h 2459"/>
                <a:gd name="T10" fmla="*/ 20 w 39"/>
                <a:gd name="T11" fmla="*/ 2459 h 2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9"/>
                <a:gd name="T20" fmla="*/ 39 w 39"/>
                <a:gd name="T21" fmla="*/ 2459 h 2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9">
                  <a:moveTo>
                    <a:pt x="20" y="2459"/>
                  </a:moveTo>
                  <a:lnTo>
                    <a:pt x="39" y="2459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9"/>
                  </a:lnTo>
                  <a:lnTo>
                    <a:pt x="20" y="245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8" name="Freeform 290"/>
            <p:cNvSpPr>
              <a:spLocks noChangeAspect="1"/>
            </p:cNvSpPr>
            <p:nvPr/>
          </p:nvSpPr>
          <p:spPr bwMode="auto">
            <a:xfrm>
              <a:off x="4642" y="2882"/>
              <a:ext cx="5" cy="307"/>
            </a:xfrm>
            <a:custGeom>
              <a:avLst/>
              <a:gdLst>
                <a:gd name="T0" fmla="*/ 20 w 40"/>
                <a:gd name="T1" fmla="*/ 2459 h 2459"/>
                <a:gd name="T2" fmla="*/ 40 w 40"/>
                <a:gd name="T3" fmla="*/ 2459 h 2459"/>
                <a:gd name="T4" fmla="*/ 40 w 40"/>
                <a:gd name="T5" fmla="*/ 0 h 2459"/>
                <a:gd name="T6" fmla="*/ 0 w 40"/>
                <a:gd name="T7" fmla="*/ 0 h 2459"/>
                <a:gd name="T8" fmla="*/ 0 w 40"/>
                <a:gd name="T9" fmla="*/ 2459 h 2459"/>
                <a:gd name="T10" fmla="*/ 20 w 40"/>
                <a:gd name="T11" fmla="*/ 2459 h 2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9"/>
                <a:gd name="T20" fmla="*/ 40 w 40"/>
                <a:gd name="T21" fmla="*/ 2459 h 2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9">
                  <a:moveTo>
                    <a:pt x="20" y="2459"/>
                  </a:moveTo>
                  <a:lnTo>
                    <a:pt x="40" y="2459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9"/>
                  </a:lnTo>
                  <a:lnTo>
                    <a:pt x="20" y="245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599" name="Freeform 291"/>
            <p:cNvSpPr>
              <a:spLocks noChangeAspect="1"/>
            </p:cNvSpPr>
            <p:nvPr/>
          </p:nvSpPr>
          <p:spPr bwMode="auto">
            <a:xfrm>
              <a:off x="4760" y="2884"/>
              <a:ext cx="5" cy="307"/>
            </a:xfrm>
            <a:custGeom>
              <a:avLst/>
              <a:gdLst>
                <a:gd name="T0" fmla="*/ 20 w 39"/>
                <a:gd name="T1" fmla="*/ 2458 h 2458"/>
                <a:gd name="T2" fmla="*/ 39 w 39"/>
                <a:gd name="T3" fmla="*/ 2458 h 2458"/>
                <a:gd name="T4" fmla="*/ 39 w 39"/>
                <a:gd name="T5" fmla="*/ 0 h 2458"/>
                <a:gd name="T6" fmla="*/ 0 w 39"/>
                <a:gd name="T7" fmla="*/ 0 h 2458"/>
                <a:gd name="T8" fmla="*/ 0 w 39"/>
                <a:gd name="T9" fmla="*/ 2458 h 2458"/>
                <a:gd name="T10" fmla="*/ 20 w 39"/>
                <a:gd name="T11" fmla="*/ 2458 h 24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8"/>
                <a:gd name="T20" fmla="*/ 39 w 39"/>
                <a:gd name="T21" fmla="*/ 2458 h 24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8">
                  <a:moveTo>
                    <a:pt x="20" y="2458"/>
                  </a:moveTo>
                  <a:lnTo>
                    <a:pt x="39" y="2458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8"/>
                  </a:lnTo>
                  <a:lnTo>
                    <a:pt x="20" y="245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00" name="Freeform 292"/>
            <p:cNvSpPr>
              <a:spLocks noChangeAspect="1"/>
            </p:cNvSpPr>
            <p:nvPr/>
          </p:nvSpPr>
          <p:spPr bwMode="auto">
            <a:xfrm>
              <a:off x="4992" y="2883"/>
              <a:ext cx="5" cy="307"/>
            </a:xfrm>
            <a:custGeom>
              <a:avLst/>
              <a:gdLst>
                <a:gd name="T0" fmla="*/ 20 w 39"/>
                <a:gd name="T1" fmla="*/ 2459 h 2459"/>
                <a:gd name="T2" fmla="*/ 39 w 39"/>
                <a:gd name="T3" fmla="*/ 2459 h 2459"/>
                <a:gd name="T4" fmla="*/ 39 w 39"/>
                <a:gd name="T5" fmla="*/ 0 h 2459"/>
                <a:gd name="T6" fmla="*/ 0 w 39"/>
                <a:gd name="T7" fmla="*/ 0 h 2459"/>
                <a:gd name="T8" fmla="*/ 0 w 39"/>
                <a:gd name="T9" fmla="*/ 2459 h 2459"/>
                <a:gd name="T10" fmla="*/ 20 w 39"/>
                <a:gd name="T11" fmla="*/ 2459 h 2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9"/>
                <a:gd name="T20" fmla="*/ 39 w 39"/>
                <a:gd name="T21" fmla="*/ 2459 h 2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9">
                  <a:moveTo>
                    <a:pt x="20" y="2459"/>
                  </a:moveTo>
                  <a:lnTo>
                    <a:pt x="39" y="2459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9"/>
                  </a:lnTo>
                  <a:lnTo>
                    <a:pt x="20" y="245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01" name="Freeform 293"/>
            <p:cNvSpPr>
              <a:spLocks noChangeAspect="1"/>
            </p:cNvSpPr>
            <p:nvPr/>
          </p:nvSpPr>
          <p:spPr bwMode="auto">
            <a:xfrm>
              <a:off x="5110" y="2885"/>
              <a:ext cx="5" cy="308"/>
            </a:xfrm>
            <a:custGeom>
              <a:avLst/>
              <a:gdLst>
                <a:gd name="T0" fmla="*/ 20 w 40"/>
                <a:gd name="T1" fmla="*/ 2458 h 2458"/>
                <a:gd name="T2" fmla="*/ 40 w 40"/>
                <a:gd name="T3" fmla="*/ 2458 h 2458"/>
                <a:gd name="T4" fmla="*/ 40 w 40"/>
                <a:gd name="T5" fmla="*/ 0 h 2458"/>
                <a:gd name="T6" fmla="*/ 0 w 40"/>
                <a:gd name="T7" fmla="*/ 0 h 2458"/>
                <a:gd name="T8" fmla="*/ 0 w 40"/>
                <a:gd name="T9" fmla="*/ 2458 h 2458"/>
                <a:gd name="T10" fmla="*/ 20 w 40"/>
                <a:gd name="T11" fmla="*/ 2458 h 24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8"/>
                <a:gd name="T20" fmla="*/ 40 w 40"/>
                <a:gd name="T21" fmla="*/ 2458 h 24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8">
                  <a:moveTo>
                    <a:pt x="20" y="2458"/>
                  </a:moveTo>
                  <a:lnTo>
                    <a:pt x="40" y="2458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8"/>
                  </a:lnTo>
                  <a:lnTo>
                    <a:pt x="20" y="245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02" name="Freeform 294"/>
            <p:cNvSpPr>
              <a:spLocks noChangeAspect="1"/>
            </p:cNvSpPr>
            <p:nvPr/>
          </p:nvSpPr>
          <p:spPr bwMode="auto">
            <a:xfrm>
              <a:off x="3462" y="2883"/>
              <a:ext cx="5" cy="307"/>
            </a:xfrm>
            <a:custGeom>
              <a:avLst/>
              <a:gdLst>
                <a:gd name="T0" fmla="*/ 20 w 39"/>
                <a:gd name="T1" fmla="*/ 2455 h 2455"/>
                <a:gd name="T2" fmla="*/ 39 w 39"/>
                <a:gd name="T3" fmla="*/ 2455 h 2455"/>
                <a:gd name="T4" fmla="*/ 39 w 39"/>
                <a:gd name="T5" fmla="*/ 0 h 2455"/>
                <a:gd name="T6" fmla="*/ 0 w 39"/>
                <a:gd name="T7" fmla="*/ 0 h 2455"/>
                <a:gd name="T8" fmla="*/ 0 w 39"/>
                <a:gd name="T9" fmla="*/ 2455 h 2455"/>
                <a:gd name="T10" fmla="*/ 20 w 39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5"/>
                <a:gd name="T20" fmla="*/ 39 w 39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5">
                  <a:moveTo>
                    <a:pt x="20" y="2455"/>
                  </a:moveTo>
                  <a:lnTo>
                    <a:pt x="39" y="2455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03" name="Freeform 295"/>
            <p:cNvSpPr>
              <a:spLocks noChangeAspect="1"/>
            </p:cNvSpPr>
            <p:nvPr/>
          </p:nvSpPr>
          <p:spPr bwMode="auto">
            <a:xfrm>
              <a:off x="4881" y="2879"/>
              <a:ext cx="5" cy="306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04" name="Line 296"/>
            <p:cNvSpPr>
              <a:spLocks noChangeAspect="1" noChangeShapeType="1"/>
            </p:cNvSpPr>
            <p:nvPr/>
          </p:nvSpPr>
          <p:spPr bwMode="auto">
            <a:xfrm>
              <a:off x="3110" y="2906"/>
              <a:ext cx="1" cy="26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05" name="Line 297"/>
            <p:cNvSpPr>
              <a:spLocks noChangeAspect="1" noChangeShapeType="1"/>
            </p:cNvSpPr>
            <p:nvPr/>
          </p:nvSpPr>
          <p:spPr bwMode="auto">
            <a:xfrm>
              <a:off x="3126" y="3213"/>
              <a:ext cx="300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06" name="Line 298"/>
            <p:cNvSpPr>
              <a:spLocks noChangeAspect="1" noChangeShapeType="1"/>
            </p:cNvSpPr>
            <p:nvPr/>
          </p:nvSpPr>
          <p:spPr bwMode="auto">
            <a:xfrm>
              <a:off x="5238" y="2904"/>
              <a:ext cx="1" cy="265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07" name="Line 299"/>
            <p:cNvSpPr>
              <a:spLocks noChangeAspect="1" noChangeShapeType="1"/>
            </p:cNvSpPr>
            <p:nvPr/>
          </p:nvSpPr>
          <p:spPr bwMode="auto">
            <a:xfrm flipH="1" flipV="1">
              <a:off x="4927" y="3211"/>
              <a:ext cx="293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08" name="Line 300"/>
            <p:cNvSpPr>
              <a:spLocks noChangeAspect="1" noChangeShapeType="1"/>
            </p:cNvSpPr>
            <p:nvPr/>
          </p:nvSpPr>
          <p:spPr bwMode="auto">
            <a:xfrm flipV="1">
              <a:off x="4926" y="1108"/>
              <a:ext cx="29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09" name="Line 301"/>
            <p:cNvSpPr>
              <a:spLocks noChangeAspect="1" noChangeShapeType="1"/>
            </p:cNvSpPr>
            <p:nvPr/>
          </p:nvSpPr>
          <p:spPr bwMode="auto">
            <a:xfrm>
              <a:off x="5237" y="1152"/>
              <a:ext cx="1" cy="263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0" name="Line 302"/>
            <p:cNvSpPr>
              <a:spLocks noChangeAspect="1" noChangeShapeType="1"/>
            </p:cNvSpPr>
            <p:nvPr/>
          </p:nvSpPr>
          <p:spPr bwMode="auto">
            <a:xfrm>
              <a:off x="3132" y="1110"/>
              <a:ext cx="28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1" name="Line 303"/>
            <p:cNvSpPr>
              <a:spLocks noChangeAspect="1" noChangeShapeType="1"/>
            </p:cNvSpPr>
            <p:nvPr/>
          </p:nvSpPr>
          <p:spPr bwMode="auto">
            <a:xfrm>
              <a:off x="3111" y="1153"/>
              <a:ext cx="1" cy="26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2" name="Line 304"/>
            <p:cNvSpPr>
              <a:spLocks noChangeAspect="1" noChangeShapeType="1"/>
            </p:cNvSpPr>
            <p:nvPr/>
          </p:nvSpPr>
          <p:spPr bwMode="auto">
            <a:xfrm>
              <a:off x="3846" y="2387"/>
              <a:ext cx="100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3" name="Line 305"/>
            <p:cNvSpPr>
              <a:spLocks noChangeAspect="1" noChangeShapeType="1"/>
            </p:cNvSpPr>
            <p:nvPr/>
          </p:nvSpPr>
          <p:spPr bwMode="auto">
            <a:xfrm flipH="1">
              <a:off x="4404" y="2009"/>
              <a:ext cx="9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4" name="Line 306"/>
            <p:cNvSpPr>
              <a:spLocks noChangeAspect="1" noChangeShapeType="1"/>
            </p:cNvSpPr>
            <p:nvPr/>
          </p:nvSpPr>
          <p:spPr bwMode="auto">
            <a:xfrm>
              <a:off x="4412" y="2314"/>
              <a:ext cx="91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5" name="Line 307"/>
            <p:cNvSpPr>
              <a:spLocks noChangeAspect="1" noChangeShapeType="1"/>
            </p:cNvSpPr>
            <p:nvPr/>
          </p:nvSpPr>
          <p:spPr bwMode="auto">
            <a:xfrm flipH="1">
              <a:off x="4404" y="2465"/>
              <a:ext cx="101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6" name="Line 308"/>
            <p:cNvSpPr>
              <a:spLocks noChangeAspect="1" noChangeShapeType="1"/>
            </p:cNvSpPr>
            <p:nvPr/>
          </p:nvSpPr>
          <p:spPr bwMode="auto">
            <a:xfrm>
              <a:off x="3848" y="2285"/>
              <a:ext cx="94" cy="93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7" name="Line 309"/>
            <p:cNvSpPr>
              <a:spLocks noChangeAspect="1" noChangeShapeType="1"/>
            </p:cNvSpPr>
            <p:nvPr/>
          </p:nvSpPr>
          <p:spPr bwMode="auto">
            <a:xfrm flipH="1">
              <a:off x="3854" y="2283"/>
              <a:ext cx="92" cy="9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8" name="Line 310"/>
            <p:cNvSpPr>
              <a:spLocks noChangeAspect="1" noChangeShapeType="1"/>
            </p:cNvSpPr>
            <p:nvPr/>
          </p:nvSpPr>
          <p:spPr bwMode="auto">
            <a:xfrm>
              <a:off x="3848" y="2399"/>
              <a:ext cx="96" cy="95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19" name="Line 311"/>
            <p:cNvSpPr>
              <a:spLocks noChangeAspect="1" noChangeShapeType="1"/>
            </p:cNvSpPr>
            <p:nvPr/>
          </p:nvSpPr>
          <p:spPr bwMode="auto">
            <a:xfrm flipH="1">
              <a:off x="3849" y="2394"/>
              <a:ext cx="92" cy="9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20" name="Freeform 312"/>
            <p:cNvSpPr>
              <a:spLocks noChangeAspect="1"/>
            </p:cNvSpPr>
            <p:nvPr/>
          </p:nvSpPr>
          <p:spPr bwMode="auto">
            <a:xfrm>
              <a:off x="3138" y="2158"/>
              <a:ext cx="282" cy="5"/>
            </a:xfrm>
            <a:custGeom>
              <a:avLst/>
              <a:gdLst>
                <a:gd name="T0" fmla="*/ 0 w 2258"/>
                <a:gd name="T1" fmla="*/ 19 h 39"/>
                <a:gd name="T2" fmla="*/ 0 w 2258"/>
                <a:gd name="T3" fmla="*/ 39 h 39"/>
                <a:gd name="T4" fmla="*/ 2258 w 2258"/>
                <a:gd name="T5" fmla="*/ 39 h 39"/>
                <a:gd name="T6" fmla="*/ 2258 w 2258"/>
                <a:gd name="T7" fmla="*/ 0 h 39"/>
                <a:gd name="T8" fmla="*/ 0 w 2258"/>
                <a:gd name="T9" fmla="*/ 0 h 39"/>
                <a:gd name="T10" fmla="*/ 0 w 2258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58"/>
                <a:gd name="T19" fmla="*/ 0 h 39"/>
                <a:gd name="T20" fmla="*/ 2258 w 225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58" h="39">
                  <a:moveTo>
                    <a:pt x="0" y="19"/>
                  </a:moveTo>
                  <a:lnTo>
                    <a:pt x="0" y="39"/>
                  </a:lnTo>
                  <a:lnTo>
                    <a:pt x="2258" y="39"/>
                  </a:lnTo>
                  <a:lnTo>
                    <a:pt x="2258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1" name="Freeform 313"/>
            <p:cNvSpPr>
              <a:spLocks noChangeAspect="1"/>
            </p:cNvSpPr>
            <p:nvPr/>
          </p:nvSpPr>
          <p:spPr bwMode="auto">
            <a:xfrm>
              <a:off x="4938" y="2158"/>
              <a:ext cx="277" cy="5"/>
            </a:xfrm>
            <a:custGeom>
              <a:avLst/>
              <a:gdLst>
                <a:gd name="T0" fmla="*/ 2221 w 2221"/>
                <a:gd name="T1" fmla="*/ 19 h 39"/>
                <a:gd name="T2" fmla="*/ 2221 w 2221"/>
                <a:gd name="T3" fmla="*/ 0 h 39"/>
                <a:gd name="T4" fmla="*/ 0 w 2221"/>
                <a:gd name="T5" fmla="*/ 0 h 39"/>
                <a:gd name="T6" fmla="*/ 0 w 2221"/>
                <a:gd name="T7" fmla="*/ 39 h 39"/>
                <a:gd name="T8" fmla="*/ 2221 w 2221"/>
                <a:gd name="T9" fmla="*/ 39 h 39"/>
                <a:gd name="T10" fmla="*/ 2221 w 2221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21"/>
                <a:gd name="T19" fmla="*/ 0 h 39"/>
                <a:gd name="T20" fmla="*/ 2221 w 2221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21" h="39">
                  <a:moveTo>
                    <a:pt x="2221" y="19"/>
                  </a:moveTo>
                  <a:lnTo>
                    <a:pt x="2221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221" y="39"/>
                  </a:lnTo>
                  <a:lnTo>
                    <a:pt x="2221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2" name="Freeform 314"/>
            <p:cNvSpPr>
              <a:spLocks noChangeAspect="1"/>
            </p:cNvSpPr>
            <p:nvPr/>
          </p:nvSpPr>
          <p:spPr bwMode="auto">
            <a:xfrm>
              <a:off x="3582" y="1840"/>
              <a:ext cx="4" cy="307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3" name="Freeform 315"/>
            <p:cNvSpPr>
              <a:spLocks noChangeAspect="1"/>
            </p:cNvSpPr>
            <p:nvPr/>
          </p:nvSpPr>
          <p:spPr bwMode="auto">
            <a:xfrm>
              <a:off x="3700" y="1842"/>
              <a:ext cx="5" cy="307"/>
            </a:xfrm>
            <a:custGeom>
              <a:avLst/>
              <a:gdLst>
                <a:gd name="T0" fmla="*/ 19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19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19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19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4" name="Freeform 316"/>
            <p:cNvSpPr>
              <a:spLocks noChangeAspect="1"/>
            </p:cNvSpPr>
            <p:nvPr/>
          </p:nvSpPr>
          <p:spPr bwMode="auto">
            <a:xfrm>
              <a:off x="4643" y="1836"/>
              <a:ext cx="5" cy="307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5" name="Freeform 317"/>
            <p:cNvSpPr>
              <a:spLocks noChangeAspect="1"/>
            </p:cNvSpPr>
            <p:nvPr/>
          </p:nvSpPr>
          <p:spPr bwMode="auto">
            <a:xfrm>
              <a:off x="4762" y="1838"/>
              <a:ext cx="5" cy="307"/>
            </a:xfrm>
            <a:custGeom>
              <a:avLst/>
              <a:gdLst>
                <a:gd name="T0" fmla="*/ 21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1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1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1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6" name="Freeform 318"/>
            <p:cNvSpPr>
              <a:spLocks noChangeAspect="1"/>
            </p:cNvSpPr>
            <p:nvPr/>
          </p:nvSpPr>
          <p:spPr bwMode="auto">
            <a:xfrm>
              <a:off x="3830" y="2060"/>
              <a:ext cx="5" cy="187"/>
            </a:xfrm>
            <a:custGeom>
              <a:avLst/>
              <a:gdLst>
                <a:gd name="T0" fmla="*/ 20 w 40"/>
                <a:gd name="T1" fmla="*/ 1493 h 1493"/>
                <a:gd name="T2" fmla="*/ 40 w 40"/>
                <a:gd name="T3" fmla="*/ 1493 h 1493"/>
                <a:gd name="T4" fmla="*/ 40 w 40"/>
                <a:gd name="T5" fmla="*/ 0 h 1493"/>
                <a:gd name="T6" fmla="*/ 0 w 40"/>
                <a:gd name="T7" fmla="*/ 0 h 1493"/>
                <a:gd name="T8" fmla="*/ 0 w 40"/>
                <a:gd name="T9" fmla="*/ 1493 h 1493"/>
                <a:gd name="T10" fmla="*/ 20 w 40"/>
                <a:gd name="T11" fmla="*/ 1493 h 14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1493"/>
                <a:gd name="T20" fmla="*/ 40 w 40"/>
                <a:gd name="T21" fmla="*/ 1493 h 149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1493">
                  <a:moveTo>
                    <a:pt x="20" y="1493"/>
                  </a:moveTo>
                  <a:lnTo>
                    <a:pt x="40" y="1493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1493"/>
                  </a:lnTo>
                  <a:lnTo>
                    <a:pt x="20" y="149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7" name="Freeform 319"/>
            <p:cNvSpPr>
              <a:spLocks noChangeAspect="1"/>
            </p:cNvSpPr>
            <p:nvPr/>
          </p:nvSpPr>
          <p:spPr bwMode="auto">
            <a:xfrm>
              <a:off x="3462" y="1831"/>
              <a:ext cx="5" cy="307"/>
            </a:xfrm>
            <a:custGeom>
              <a:avLst/>
              <a:gdLst>
                <a:gd name="T0" fmla="*/ 20 w 39"/>
                <a:gd name="T1" fmla="*/ 2455 h 2455"/>
                <a:gd name="T2" fmla="*/ 39 w 39"/>
                <a:gd name="T3" fmla="*/ 2455 h 2455"/>
                <a:gd name="T4" fmla="*/ 39 w 39"/>
                <a:gd name="T5" fmla="*/ 0 h 2455"/>
                <a:gd name="T6" fmla="*/ 0 w 39"/>
                <a:gd name="T7" fmla="*/ 0 h 2455"/>
                <a:gd name="T8" fmla="*/ 0 w 39"/>
                <a:gd name="T9" fmla="*/ 2455 h 2455"/>
                <a:gd name="T10" fmla="*/ 20 w 39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455"/>
                <a:gd name="T20" fmla="*/ 39 w 39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455">
                  <a:moveTo>
                    <a:pt x="20" y="2455"/>
                  </a:moveTo>
                  <a:lnTo>
                    <a:pt x="39" y="2455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8" name="Freeform 320"/>
            <p:cNvSpPr>
              <a:spLocks noChangeAspect="1"/>
            </p:cNvSpPr>
            <p:nvPr/>
          </p:nvSpPr>
          <p:spPr bwMode="auto">
            <a:xfrm>
              <a:off x="4881" y="1827"/>
              <a:ext cx="5" cy="307"/>
            </a:xfrm>
            <a:custGeom>
              <a:avLst/>
              <a:gdLst>
                <a:gd name="T0" fmla="*/ 20 w 40"/>
                <a:gd name="T1" fmla="*/ 2455 h 2455"/>
                <a:gd name="T2" fmla="*/ 40 w 40"/>
                <a:gd name="T3" fmla="*/ 2455 h 2455"/>
                <a:gd name="T4" fmla="*/ 40 w 40"/>
                <a:gd name="T5" fmla="*/ 0 h 2455"/>
                <a:gd name="T6" fmla="*/ 0 w 40"/>
                <a:gd name="T7" fmla="*/ 0 h 2455"/>
                <a:gd name="T8" fmla="*/ 0 w 40"/>
                <a:gd name="T9" fmla="*/ 2455 h 2455"/>
                <a:gd name="T10" fmla="*/ 20 w 40"/>
                <a:gd name="T11" fmla="*/ 2455 h 2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455"/>
                <a:gd name="T20" fmla="*/ 40 w 40"/>
                <a:gd name="T21" fmla="*/ 2455 h 2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455">
                  <a:moveTo>
                    <a:pt x="20" y="2455"/>
                  </a:moveTo>
                  <a:lnTo>
                    <a:pt x="40" y="2455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455"/>
                  </a:lnTo>
                  <a:lnTo>
                    <a:pt x="20" y="245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29" name="Freeform 321"/>
            <p:cNvSpPr>
              <a:spLocks noChangeAspect="1"/>
            </p:cNvSpPr>
            <p:nvPr/>
          </p:nvSpPr>
          <p:spPr bwMode="auto">
            <a:xfrm>
              <a:off x="4544" y="2158"/>
              <a:ext cx="300" cy="5"/>
            </a:xfrm>
            <a:custGeom>
              <a:avLst/>
              <a:gdLst>
                <a:gd name="T0" fmla="*/ 2400 w 2400"/>
                <a:gd name="T1" fmla="*/ 19 h 39"/>
                <a:gd name="T2" fmla="*/ 2400 w 2400"/>
                <a:gd name="T3" fmla="*/ 0 h 39"/>
                <a:gd name="T4" fmla="*/ 0 w 2400"/>
                <a:gd name="T5" fmla="*/ 0 h 39"/>
                <a:gd name="T6" fmla="*/ 0 w 2400"/>
                <a:gd name="T7" fmla="*/ 39 h 39"/>
                <a:gd name="T8" fmla="*/ 2400 w 2400"/>
                <a:gd name="T9" fmla="*/ 39 h 39"/>
                <a:gd name="T10" fmla="*/ 2400 w 2400"/>
                <a:gd name="T11" fmla="*/ 1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00"/>
                <a:gd name="T19" fmla="*/ 0 h 39"/>
                <a:gd name="T20" fmla="*/ 2400 w 2400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00" h="39">
                  <a:moveTo>
                    <a:pt x="2400" y="19"/>
                  </a:moveTo>
                  <a:lnTo>
                    <a:pt x="2400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400" y="39"/>
                  </a:lnTo>
                  <a:lnTo>
                    <a:pt x="2400" y="1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630" name="Line 322"/>
            <p:cNvSpPr>
              <a:spLocks noChangeAspect="1" noChangeShapeType="1"/>
            </p:cNvSpPr>
            <p:nvPr/>
          </p:nvSpPr>
          <p:spPr bwMode="auto">
            <a:xfrm>
              <a:off x="4523" y="2079"/>
              <a:ext cx="1" cy="15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1" name="Line 323"/>
            <p:cNvSpPr>
              <a:spLocks noChangeAspect="1" noChangeShapeType="1"/>
            </p:cNvSpPr>
            <p:nvPr/>
          </p:nvSpPr>
          <p:spPr bwMode="auto">
            <a:xfrm>
              <a:off x="4053" y="1840"/>
              <a:ext cx="1" cy="307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2" name="Line 324"/>
            <p:cNvSpPr>
              <a:spLocks noChangeAspect="1" noChangeShapeType="1"/>
            </p:cNvSpPr>
            <p:nvPr/>
          </p:nvSpPr>
          <p:spPr bwMode="auto">
            <a:xfrm>
              <a:off x="4175" y="1837"/>
              <a:ext cx="1" cy="308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3" name="Line 325"/>
            <p:cNvSpPr>
              <a:spLocks noChangeAspect="1" noChangeShapeType="1"/>
            </p:cNvSpPr>
            <p:nvPr/>
          </p:nvSpPr>
          <p:spPr bwMode="auto">
            <a:xfrm>
              <a:off x="4291" y="1827"/>
              <a:ext cx="1" cy="308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4" name="Line 326"/>
            <p:cNvSpPr>
              <a:spLocks noChangeAspect="1" noChangeShapeType="1"/>
            </p:cNvSpPr>
            <p:nvPr/>
          </p:nvSpPr>
          <p:spPr bwMode="auto">
            <a:xfrm>
              <a:off x="3971" y="2162"/>
              <a:ext cx="40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5" name="Line 327"/>
            <p:cNvSpPr>
              <a:spLocks noChangeAspect="1" noChangeShapeType="1"/>
            </p:cNvSpPr>
            <p:nvPr/>
          </p:nvSpPr>
          <p:spPr bwMode="auto">
            <a:xfrm>
              <a:off x="3958" y="1838"/>
              <a:ext cx="1" cy="186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6" name="Line 328"/>
            <p:cNvSpPr>
              <a:spLocks noChangeAspect="1" noChangeShapeType="1"/>
            </p:cNvSpPr>
            <p:nvPr/>
          </p:nvSpPr>
          <p:spPr bwMode="auto">
            <a:xfrm>
              <a:off x="4392" y="1831"/>
              <a:ext cx="1" cy="202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7" name="Line 329"/>
            <p:cNvSpPr>
              <a:spLocks noChangeAspect="1" noChangeShapeType="1"/>
            </p:cNvSpPr>
            <p:nvPr/>
          </p:nvSpPr>
          <p:spPr bwMode="auto">
            <a:xfrm>
              <a:off x="3956" y="2070"/>
              <a:ext cx="1" cy="17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8" name="Line 330"/>
            <p:cNvSpPr>
              <a:spLocks noChangeAspect="1" noChangeShapeType="1"/>
            </p:cNvSpPr>
            <p:nvPr/>
          </p:nvSpPr>
          <p:spPr bwMode="auto">
            <a:xfrm>
              <a:off x="4395" y="2075"/>
              <a:ext cx="1" cy="17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39" name="Line 331"/>
            <p:cNvSpPr>
              <a:spLocks noChangeAspect="1" noChangeShapeType="1"/>
            </p:cNvSpPr>
            <p:nvPr/>
          </p:nvSpPr>
          <p:spPr bwMode="auto">
            <a:xfrm>
              <a:off x="3853" y="1929"/>
              <a:ext cx="91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0" name="Line 332"/>
            <p:cNvSpPr>
              <a:spLocks noChangeAspect="1" noChangeShapeType="1"/>
            </p:cNvSpPr>
            <p:nvPr/>
          </p:nvSpPr>
          <p:spPr bwMode="auto">
            <a:xfrm>
              <a:off x="4409" y="1874"/>
              <a:ext cx="91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1" name="Line 333"/>
            <p:cNvSpPr>
              <a:spLocks noChangeAspect="1" noChangeShapeType="1"/>
            </p:cNvSpPr>
            <p:nvPr/>
          </p:nvSpPr>
          <p:spPr bwMode="auto">
            <a:xfrm>
              <a:off x="3848" y="1820"/>
              <a:ext cx="98" cy="97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2" name="Line 334"/>
            <p:cNvSpPr>
              <a:spLocks noChangeAspect="1" noChangeShapeType="1"/>
            </p:cNvSpPr>
            <p:nvPr/>
          </p:nvSpPr>
          <p:spPr bwMode="auto">
            <a:xfrm flipV="1">
              <a:off x="3851" y="1823"/>
              <a:ext cx="98" cy="97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3" name="Line 335"/>
            <p:cNvSpPr>
              <a:spLocks noChangeAspect="1" noChangeShapeType="1"/>
            </p:cNvSpPr>
            <p:nvPr/>
          </p:nvSpPr>
          <p:spPr bwMode="auto">
            <a:xfrm>
              <a:off x="3848" y="1936"/>
              <a:ext cx="97" cy="97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4" name="Line 336"/>
            <p:cNvSpPr>
              <a:spLocks noChangeAspect="1" noChangeShapeType="1"/>
            </p:cNvSpPr>
            <p:nvPr/>
          </p:nvSpPr>
          <p:spPr bwMode="auto">
            <a:xfrm flipH="1">
              <a:off x="3852" y="1936"/>
              <a:ext cx="92" cy="9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5" name="Line 337"/>
            <p:cNvSpPr>
              <a:spLocks noChangeAspect="1" noChangeShapeType="1"/>
            </p:cNvSpPr>
            <p:nvPr/>
          </p:nvSpPr>
          <p:spPr bwMode="auto">
            <a:xfrm>
              <a:off x="4402" y="1890"/>
              <a:ext cx="95" cy="10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6" name="Line 338"/>
            <p:cNvSpPr>
              <a:spLocks noChangeAspect="1" noChangeShapeType="1"/>
            </p:cNvSpPr>
            <p:nvPr/>
          </p:nvSpPr>
          <p:spPr bwMode="auto">
            <a:xfrm flipH="1">
              <a:off x="4406" y="1886"/>
              <a:ext cx="94" cy="112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7" name="Line 339"/>
            <p:cNvSpPr>
              <a:spLocks noChangeAspect="1" noChangeShapeType="1"/>
            </p:cNvSpPr>
            <p:nvPr/>
          </p:nvSpPr>
          <p:spPr bwMode="auto">
            <a:xfrm>
              <a:off x="4404" y="2327"/>
              <a:ext cx="102" cy="12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8" name="Line 340"/>
            <p:cNvSpPr>
              <a:spLocks noChangeAspect="1" noChangeShapeType="1"/>
            </p:cNvSpPr>
            <p:nvPr/>
          </p:nvSpPr>
          <p:spPr bwMode="auto">
            <a:xfrm flipH="1">
              <a:off x="4410" y="2319"/>
              <a:ext cx="92" cy="130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4649" name="Line 341"/>
            <p:cNvSpPr>
              <a:spLocks noChangeAspect="1" noChangeShapeType="1"/>
            </p:cNvSpPr>
            <p:nvPr/>
          </p:nvSpPr>
          <p:spPr bwMode="auto">
            <a:xfrm>
              <a:off x="3104" y="3312"/>
              <a:ext cx="0" cy="388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54650" name="Line 342"/>
            <p:cNvSpPr>
              <a:spLocks noChangeAspect="1" noChangeShapeType="1"/>
            </p:cNvSpPr>
            <p:nvPr/>
          </p:nvSpPr>
          <p:spPr bwMode="auto">
            <a:xfrm>
              <a:off x="5244" y="3300"/>
              <a:ext cx="0" cy="388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54651" name="Line 343"/>
            <p:cNvSpPr>
              <a:spLocks noChangeAspect="1" noChangeShapeType="1"/>
            </p:cNvSpPr>
            <p:nvPr/>
          </p:nvSpPr>
          <p:spPr bwMode="auto">
            <a:xfrm>
              <a:off x="3104" y="3508"/>
              <a:ext cx="2140" cy="0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round/>
              <a:headEnd type="triangle" w="med" len="med"/>
              <a:tailEnd type="triangle" w="med" len="med"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54652" name="Text Box 344"/>
            <p:cNvSpPr txBox="1">
              <a:spLocks noChangeAspect="1" noChangeArrowheads="1"/>
            </p:cNvSpPr>
            <p:nvPr/>
          </p:nvSpPr>
          <p:spPr bwMode="auto">
            <a:xfrm>
              <a:off x="3207" y="3576"/>
              <a:ext cx="215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800" b="1">
                  <a:latin typeface="Times New Roman" pitchFamily="18" charset="0"/>
                </a:rPr>
                <a:t>6-pisos : 6 </a:t>
              </a:r>
              <a:r>
                <a:rPr lang="es-ES" sz="1800" b="1">
                  <a:latin typeface="Times New Roman" pitchFamily="18" charset="0"/>
                </a:rPr>
                <a:t>luces</a:t>
              </a:r>
              <a:r>
                <a:rPr lang="en-US" sz="1800" b="1">
                  <a:latin typeface="Times New Roman" pitchFamily="18" charset="0"/>
                </a:rPr>
                <a:t> @ 30 ft = 180 ft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54653" name="Text Box 345"/>
            <p:cNvSpPr txBox="1">
              <a:spLocks noChangeAspect="1" noChangeArrowheads="1"/>
            </p:cNvSpPr>
            <p:nvPr/>
          </p:nvSpPr>
          <p:spPr bwMode="auto">
            <a:xfrm>
              <a:off x="3696" y="3840"/>
              <a:ext cx="1374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spcBef>
                  <a:spcPct val="50000"/>
                </a:spcBef>
              </a:pPr>
              <a:r>
                <a:rPr lang="en-US" sz="2400"/>
                <a:t>--- PLANTA ---</a:t>
              </a:r>
            </a:p>
          </p:txBody>
        </p:sp>
        <p:grpSp>
          <p:nvGrpSpPr>
            <p:cNvPr id="54654" name="Group 346"/>
            <p:cNvGrpSpPr>
              <a:grpSpLocks noChangeAspect="1"/>
            </p:cNvGrpSpPr>
            <p:nvPr/>
          </p:nvGrpSpPr>
          <p:grpSpPr bwMode="auto">
            <a:xfrm>
              <a:off x="3845" y="2974"/>
              <a:ext cx="663" cy="128"/>
              <a:chOff x="3845" y="2974"/>
              <a:chExt cx="663" cy="128"/>
            </a:xfrm>
          </p:grpSpPr>
          <p:grpSp>
            <p:nvGrpSpPr>
              <p:cNvPr id="54676" name="Group 347"/>
              <p:cNvGrpSpPr>
                <a:grpSpLocks noChangeAspect="1"/>
              </p:cNvGrpSpPr>
              <p:nvPr/>
            </p:nvGrpSpPr>
            <p:grpSpPr bwMode="auto">
              <a:xfrm>
                <a:off x="4196" y="2974"/>
                <a:ext cx="312" cy="123"/>
                <a:chOff x="4196" y="2974"/>
                <a:chExt cx="312" cy="123"/>
              </a:xfrm>
            </p:grpSpPr>
            <p:sp>
              <p:nvSpPr>
                <p:cNvPr id="54680" name="Freeform 348"/>
                <p:cNvSpPr>
                  <a:spLocks noChangeAspect="1"/>
                </p:cNvSpPr>
                <p:nvPr/>
              </p:nvSpPr>
              <p:spPr bwMode="auto">
                <a:xfrm>
                  <a:off x="4196" y="3092"/>
                  <a:ext cx="309" cy="5"/>
                </a:xfrm>
                <a:custGeom>
                  <a:avLst/>
                  <a:gdLst>
                    <a:gd name="T0" fmla="*/ 2478 w 2478"/>
                    <a:gd name="T1" fmla="*/ 20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20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81" name="Freeform 349"/>
                <p:cNvSpPr>
                  <a:spLocks noChangeAspect="1"/>
                </p:cNvSpPr>
                <p:nvPr/>
              </p:nvSpPr>
              <p:spPr bwMode="auto">
                <a:xfrm>
                  <a:off x="4198" y="2974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4677" name="Group 350"/>
              <p:cNvGrpSpPr>
                <a:grpSpLocks noChangeAspect="1"/>
              </p:cNvGrpSpPr>
              <p:nvPr/>
            </p:nvGrpSpPr>
            <p:grpSpPr bwMode="auto">
              <a:xfrm>
                <a:off x="3845" y="2979"/>
                <a:ext cx="312" cy="123"/>
                <a:chOff x="3845" y="2979"/>
                <a:chExt cx="312" cy="123"/>
              </a:xfrm>
            </p:grpSpPr>
            <p:sp>
              <p:nvSpPr>
                <p:cNvPr id="54678" name="Freeform 351"/>
                <p:cNvSpPr>
                  <a:spLocks noChangeAspect="1"/>
                </p:cNvSpPr>
                <p:nvPr/>
              </p:nvSpPr>
              <p:spPr bwMode="auto">
                <a:xfrm>
                  <a:off x="3845" y="3097"/>
                  <a:ext cx="309" cy="5"/>
                </a:xfrm>
                <a:custGeom>
                  <a:avLst/>
                  <a:gdLst>
                    <a:gd name="T0" fmla="*/ 2478 w 2478"/>
                    <a:gd name="T1" fmla="*/ 20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20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79" name="Freeform 352"/>
                <p:cNvSpPr>
                  <a:spLocks noChangeAspect="1"/>
                </p:cNvSpPr>
                <p:nvPr/>
              </p:nvSpPr>
              <p:spPr bwMode="auto">
                <a:xfrm>
                  <a:off x="3847" y="2979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</p:grpSp>
        <p:grpSp>
          <p:nvGrpSpPr>
            <p:cNvPr id="54655" name="Group 353"/>
            <p:cNvGrpSpPr>
              <a:grpSpLocks noChangeAspect="1"/>
            </p:cNvGrpSpPr>
            <p:nvPr/>
          </p:nvGrpSpPr>
          <p:grpSpPr bwMode="auto">
            <a:xfrm>
              <a:off x="3842" y="1220"/>
              <a:ext cx="663" cy="128"/>
              <a:chOff x="3845" y="2974"/>
              <a:chExt cx="663" cy="128"/>
            </a:xfrm>
          </p:grpSpPr>
          <p:grpSp>
            <p:nvGrpSpPr>
              <p:cNvPr id="54670" name="Group 354"/>
              <p:cNvGrpSpPr>
                <a:grpSpLocks noChangeAspect="1"/>
              </p:cNvGrpSpPr>
              <p:nvPr/>
            </p:nvGrpSpPr>
            <p:grpSpPr bwMode="auto">
              <a:xfrm>
                <a:off x="4196" y="2974"/>
                <a:ext cx="312" cy="123"/>
                <a:chOff x="4196" y="2974"/>
                <a:chExt cx="312" cy="123"/>
              </a:xfrm>
            </p:grpSpPr>
            <p:sp>
              <p:nvSpPr>
                <p:cNvPr id="54674" name="Freeform 355"/>
                <p:cNvSpPr>
                  <a:spLocks noChangeAspect="1"/>
                </p:cNvSpPr>
                <p:nvPr/>
              </p:nvSpPr>
              <p:spPr bwMode="auto">
                <a:xfrm>
                  <a:off x="4196" y="3092"/>
                  <a:ext cx="309" cy="5"/>
                </a:xfrm>
                <a:custGeom>
                  <a:avLst/>
                  <a:gdLst>
                    <a:gd name="T0" fmla="*/ 2478 w 2478"/>
                    <a:gd name="T1" fmla="*/ 20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20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75" name="Freeform 356"/>
                <p:cNvSpPr>
                  <a:spLocks noChangeAspect="1"/>
                </p:cNvSpPr>
                <p:nvPr/>
              </p:nvSpPr>
              <p:spPr bwMode="auto">
                <a:xfrm>
                  <a:off x="4198" y="2974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4671" name="Group 357"/>
              <p:cNvGrpSpPr>
                <a:grpSpLocks noChangeAspect="1"/>
              </p:cNvGrpSpPr>
              <p:nvPr/>
            </p:nvGrpSpPr>
            <p:grpSpPr bwMode="auto">
              <a:xfrm>
                <a:off x="3845" y="2979"/>
                <a:ext cx="312" cy="123"/>
                <a:chOff x="3845" y="2979"/>
                <a:chExt cx="312" cy="123"/>
              </a:xfrm>
            </p:grpSpPr>
            <p:sp>
              <p:nvSpPr>
                <p:cNvPr id="54672" name="Freeform 358"/>
                <p:cNvSpPr>
                  <a:spLocks noChangeAspect="1"/>
                </p:cNvSpPr>
                <p:nvPr/>
              </p:nvSpPr>
              <p:spPr bwMode="auto">
                <a:xfrm>
                  <a:off x="3845" y="3097"/>
                  <a:ext cx="309" cy="5"/>
                </a:xfrm>
                <a:custGeom>
                  <a:avLst/>
                  <a:gdLst>
                    <a:gd name="T0" fmla="*/ 2478 w 2478"/>
                    <a:gd name="T1" fmla="*/ 20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20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73" name="Freeform 359"/>
                <p:cNvSpPr>
                  <a:spLocks noChangeAspect="1"/>
                </p:cNvSpPr>
                <p:nvPr/>
              </p:nvSpPr>
              <p:spPr bwMode="auto">
                <a:xfrm>
                  <a:off x="3847" y="2979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</p:grpSp>
        <p:grpSp>
          <p:nvGrpSpPr>
            <p:cNvPr id="54656" name="Group 360"/>
            <p:cNvGrpSpPr>
              <a:grpSpLocks noChangeAspect="1"/>
            </p:cNvGrpSpPr>
            <p:nvPr/>
          </p:nvGrpSpPr>
          <p:grpSpPr bwMode="auto">
            <a:xfrm>
              <a:off x="5002" y="1827"/>
              <a:ext cx="119" cy="666"/>
              <a:chOff x="5002" y="1827"/>
              <a:chExt cx="119" cy="666"/>
            </a:xfrm>
          </p:grpSpPr>
          <p:grpSp>
            <p:nvGrpSpPr>
              <p:cNvPr id="54664" name="Group 361"/>
              <p:cNvGrpSpPr>
                <a:grpSpLocks noChangeAspect="1"/>
              </p:cNvGrpSpPr>
              <p:nvPr/>
            </p:nvGrpSpPr>
            <p:grpSpPr bwMode="auto">
              <a:xfrm>
                <a:off x="5002" y="2184"/>
                <a:ext cx="119" cy="309"/>
                <a:chOff x="4643" y="2528"/>
                <a:chExt cx="124" cy="309"/>
              </a:xfrm>
            </p:grpSpPr>
            <p:sp>
              <p:nvSpPr>
                <p:cNvPr id="54668" name="Freeform 362"/>
                <p:cNvSpPr>
                  <a:spLocks noChangeAspect="1"/>
                </p:cNvSpPr>
                <p:nvPr/>
              </p:nvSpPr>
              <p:spPr bwMode="auto">
                <a:xfrm>
                  <a:off x="4643" y="2528"/>
                  <a:ext cx="5" cy="306"/>
                </a:xfrm>
                <a:custGeom>
                  <a:avLst/>
                  <a:gdLst>
                    <a:gd name="T0" fmla="*/ 20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20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20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69" name="Freeform 363"/>
                <p:cNvSpPr>
                  <a:spLocks noChangeAspect="1"/>
                </p:cNvSpPr>
                <p:nvPr/>
              </p:nvSpPr>
              <p:spPr bwMode="auto">
                <a:xfrm>
                  <a:off x="4762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4665" name="Group 364"/>
              <p:cNvGrpSpPr>
                <a:grpSpLocks noChangeAspect="1"/>
              </p:cNvGrpSpPr>
              <p:nvPr/>
            </p:nvGrpSpPr>
            <p:grpSpPr bwMode="auto">
              <a:xfrm>
                <a:off x="5002" y="1827"/>
                <a:ext cx="119" cy="309"/>
                <a:chOff x="4643" y="2528"/>
                <a:chExt cx="124" cy="309"/>
              </a:xfrm>
            </p:grpSpPr>
            <p:sp>
              <p:nvSpPr>
                <p:cNvPr id="54666" name="Freeform 365"/>
                <p:cNvSpPr>
                  <a:spLocks noChangeAspect="1"/>
                </p:cNvSpPr>
                <p:nvPr/>
              </p:nvSpPr>
              <p:spPr bwMode="auto">
                <a:xfrm>
                  <a:off x="4643" y="2528"/>
                  <a:ext cx="5" cy="306"/>
                </a:xfrm>
                <a:custGeom>
                  <a:avLst/>
                  <a:gdLst>
                    <a:gd name="T0" fmla="*/ 20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20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20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67" name="Freeform 366"/>
                <p:cNvSpPr>
                  <a:spLocks noChangeAspect="1"/>
                </p:cNvSpPr>
                <p:nvPr/>
              </p:nvSpPr>
              <p:spPr bwMode="auto">
                <a:xfrm>
                  <a:off x="4762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</p:grpSp>
        <p:grpSp>
          <p:nvGrpSpPr>
            <p:cNvPr id="54657" name="Group 367"/>
            <p:cNvGrpSpPr>
              <a:grpSpLocks noChangeAspect="1"/>
            </p:cNvGrpSpPr>
            <p:nvPr/>
          </p:nvGrpSpPr>
          <p:grpSpPr bwMode="auto">
            <a:xfrm>
              <a:off x="3226" y="1827"/>
              <a:ext cx="119" cy="666"/>
              <a:chOff x="5002" y="1827"/>
              <a:chExt cx="119" cy="666"/>
            </a:xfrm>
          </p:grpSpPr>
          <p:grpSp>
            <p:nvGrpSpPr>
              <p:cNvPr id="54658" name="Group 368"/>
              <p:cNvGrpSpPr>
                <a:grpSpLocks noChangeAspect="1"/>
              </p:cNvGrpSpPr>
              <p:nvPr/>
            </p:nvGrpSpPr>
            <p:grpSpPr bwMode="auto">
              <a:xfrm>
                <a:off x="5002" y="2184"/>
                <a:ext cx="119" cy="309"/>
                <a:chOff x="4643" y="2528"/>
                <a:chExt cx="124" cy="309"/>
              </a:xfrm>
            </p:grpSpPr>
            <p:sp>
              <p:nvSpPr>
                <p:cNvPr id="54662" name="Freeform 369"/>
                <p:cNvSpPr>
                  <a:spLocks noChangeAspect="1"/>
                </p:cNvSpPr>
                <p:nvPr/>
              </p:nvSpPr>
              <p:spPr bwMode="auto">
                <a:xfrm>
                  <a:off x="4643" y="2528"/>
                  <a:ext cx="5" cy="306"/>
                </a:xfrm>
                <a:custGeom>
                  <a:avLst/>
                  <a:gdLst>
                    <a:gd name="T0" fmla="*/ 20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20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20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63" name="Freeform 370"/>
                <p:cNvSpPr>
                  <a:spLocks noChangeAspect="1"/>
                </p:cNvSpPr>
                <p:nvPr/>
              </p:nvSpPr>
              <p:spPr bwMode="auto">
                <a:xfrm>
                  <a:off x="4762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4659" name="Group 371"/>
              <p:cNvGrpSpPr>
                <a:grpSpLocks noChangeAspect="1"/>
              </p:cNvGrpSpPr>
              <p:nvPr/>
            </p:nvGrpSpPr>
            <p:grpSpPr bwMode="auto">
              <a:xfrm>
                <a:off x="5002" y="1827"/>
                <a:ext cx="119" cy="309"/>
                <a:chOff x="4643" y="2528"/>
                <a:chExt cx="124" cy="309"/>
              </a:xfrm>
            </p:grpSpPr>
            <p:sp>
              <p:nvSpPr>
                <p:cNvPr id="54660" name="Freeform 372"/>
                <p:cNvSpPr>
                  <a:spLocks noChangeAspect="1"/>
                </p:cNvSpPr>
                <p:nvPr/>
              </p:nvSpPr>
              <p:spPr bwMode="auto">
                <a:xfrm>
                  <a:off x="4643" y="2528"/>
                  <a:ext cx="5" cy="306"/>
                </a:xfrm>
                <a:custGeom>
                  <a:avLst/>
                  <a:gdLst>
                    <a:gd name="T0" fmla="*/ 20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20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20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4661" name="Freeform 373"/>
                <p:cNvSpPr>
                  <a:spLocks noChangeAspect="1"/>
                </p:cNvSpPr>
                <p:nvPr/>
              </p:nvSpPr>
              <p:spPr bwMode="auto">
                <a:xfrm>
                  <a:off x="4762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</p:grpSp>
      </p:grpSp>
      <p:grpSp>
        <p:nvGrpSpPr>
          <p:cNvPr id="17" name="Group 374"/>
          <p:cNvGrpSpPr>
            <a:grpSpLocks/>
          </p:cNvGrpSpPr>
          <p:nvPr/>
        </p:nvGrpSpPr>
        <p:grpSpPr bwMode="auto">
          <a:xfrm>
            <a:off x="3638550" y="2138363"/>
            <a:ext cx="5391150" cy="4170362"/>
            <a:chOff x="2292" y="1275"/>
            <a:chExt cx="3396" cy="2627"/>
          </a:xfrm>
        </p:grpSpPr>
        <p:grpSp>
          <p:nvGrpSpPr>
            <p:cNvPr id="54277" name="Group 375"/>
            <p:cNvGrpSpPr>
              <a:grpSpLocks/>
            </p:cNvGrpSpPr>
            <p:nvPr/>
          </p:nvGrpSpPr>
          <p:grpSpPr bwMode="auto">
            <a:xfrm>
              <a:off x="2292" y="1275"/>
              <a:ext cx="3396" cy="2291"/>
              <a:chOff x="2292" y="1275"/>
              <a:chExt cx="3396" cy="2291"/>
            </a:xfrm>
          </p:grpSpPr>
          <p:grpSp>
            <p:nvGrpSpPr>
              <p:cNvPr id="54279" name="Group 376"/>
              <p:cNvGrpSpPr>
                <a:grpSpLocks noChangeAspect="1"/>
              </p:cNvGrpSpPr>
              <p:nvPr/>
            </p:nvGrpSpPr>
            <p:grpSpPr bwMode="auto">
              <a:xfrm>
                <a:off x="2774" y="1444"/>
                <a:ext cx="2528" cy="2122"/>
                <a:chOff x="1568" y="1662"/>
                <a:chExt cx="2655" cy="2229"/>
              </a:xfrm>
            </p:grpSpPr>
            <p:sp>
              <p:nvSpPr>
                <p:cNvPr id="54318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640" y="1662"/>
                  <a:ext cx="2388" cy="2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19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38" y="1664"/>
                  <a:ext cx="2" cy="1709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0" name="Line 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37" y="1664"/>
                  <a:ext cx="2" cy="1709"/>
                </a:xfrm>
                <a:prstGeom prst="line">
                  <a:avLst/>
                </a:prstGeom>
                <a:noFill/>
                <a:ln w="1588">
                  <a:solidFill>
                    <a:srgbClr val="66FF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1" name="Line 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0" y="1664"/>
                  <a:ext cx="1" cy="1709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2" name="Line 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1" y="1664"/>
                  <a:ext cx="1" cy="1709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3" name="Line 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1664"/>
                  <a:ext cx="2" cy="1709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4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656" y="2182"/>
                  <a:ext cx="2372" cy="2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5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653" y="1911"/>
                  <a:ext cx="2390" cy="1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6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645" y="2981"/>
                  <a:ext cx="2413" cy="2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7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643" y="2712"/>
                  <a:ext cx="2398" cy="1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4328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640" y="2458"/>
                  <a:ext cx="2387" cy="2"/>
                </a:xfrm>
                <a:prstGeom prst="line">
                  <a:avLst/>
                </a:prstGeom>
                <a:noFill/>
                <a:ln w="1588">
                  <a:solidFill>
                    <a:srgbClr val="99FF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grpSp>
              <p:nvGrpSpPr>
                <p:cNvPr id="54329" name="Group 388"/>
                <p:cNvGrpSpPr>
                  <a:grpSpLocks noChangeAspect="1"/>
                </p:cNvGrpSpPr>
                <p:nvPr/>
              </p:nvGrpSpPr>
              <p:grpSpPr bwMode="auto">
                <a:xfrm>
                  <a:off x="1568" y="3378"/>
                  <a:ext cx="2655" cy="513"/>
                  <a:chOff x="1568" y="3378"/>
                  <a:chExt cx="2655" cy="513"/>
                </a:xfrm>
              </p:grpSpPr>
              <p:sp>
                <p:nvSpPr>
                  <p:cNvPr id="54330" name="Line 3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637" y="3546"/>
                    <a:ext cx="2" cy="345"/>
                  </a:xfrm>
                  <a:prstGeom prst="line">
                    <a:avLst/>
                  </a:prstGeom>
                  <a:noFill/>
                  <a:ln w="1588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4331" name="Rectangle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62" y="3708"/>
                    <a:ext cx="912" cy="16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 eaLnBrk="0" hangingPunct="0"/>
                    <a:r>
                      <a:rPr lang="en-US" sz="1600" b="1">
                        <a:latin typeface="AvantGarde Bk BT" pitchFamily="34" charset="0"/>
                      </a:rPr>
                      <a:t>4 @ 30' = 120'</a:t>
                    </a:r>
                    <a:endParaRPr lang="en-US" sz="1600" b="1"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4332" name="Line 3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045" y="3516"/>
                    <a:ext cx="2" cy="345"/>
                  </a:xfrm>
                  <a:prstGeom prst="line">
                    <a:avLst/>
                  </a:prstGeom>
                  <a:noFill/>
                  <a:ln w="1588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4333" name="Line 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640" y="3663"/>
                    <a:ext cx="2407" cy="0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 type="triangle" w="med" len="med"/>
                    <a:tailEnd type="triangle" w="med" len="med"/>
                  </a:ln>
                </p:spPr>
                <p:txBody>
                  <a:bodyPr lIns="0" tIns="0" rIns="0" bIns="0" anchor="ctr">
                    <a:spAutoFit/>
                  </a:bodyPr>
                  <a:lstStyle/>
                  <a:p>
                    <a:endParaRPr lang="es-ES"/>
                  </a:p>
                </p:txBody>
              </p:sp>
              <p:pic>
                <p:nvPicPr>
                  <p:cNvPr id="54334" name="Picture 393"/>
                  <p:cNvPicPr>
                    <a:picLocks noChangeAspect="1" noChangeArrowheads="1"/>
                  </p:cNvPicPr>
                  <p:nvPr/>
                </p:nvPicPr>
                <p:blipFill>
                  <a:blip r:embed="rId3"/>
                  <a:srcRect/>
                  <a:stretch>
                    <a:fillRect/>
                  </a:stretch>
                </p:blipFill>
                <p:spPr bwMode="auto">
                  <a:xfrm>
                    <a:off x="1568" y="3378"/>
                    <a:ext cx="2655" cy="6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</p:grpSp>
          <p:grpSp>
            <p:nvGrpSpPr>
              <p:cNvPr id="54280" name="Group 394"/>
              <p:cNvGrpSpPr>
                <a:grpSpLocks noChangeAspect="1"/>
              </p:cNvGrpSpPr>
              <p:nvPr/>
            </p:nvGrpSpPr>
            <p:grpSpPr bwMode="auto">
              <a:xfrm>
                <a:off x="5155" y="1417"/>
                <a:ext cx="533" cy="1661"/>
                <a:chOff x="4911" y="1616"/>
                <a:chExt cx="560" cy="1744"/>
              </a:xfrm>
            </p:grpSpPr>
            <p:sp>
              <p:nvSpPr>
                <p:cNvPr id="54298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4975" y="3360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99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4975" y="2972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0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4959" y="2696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1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4943" y="2444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2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4943" y="2172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3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4935" y="1888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4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4911" y="1640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5" name="Line 4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99" y="2972"/>
                  <a:ext cx="0" cy="3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6" name="Line 4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95" y="2700"/>
                  <a:ext cx="0" cy="2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7" name="Line 4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91" y="2428"/>
                  <a:ext cx="0" cy="26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8" name="Line 4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87" y="2164"/>
                  <a:ext cx="0" cy="24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09" name="Line 4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83" y="1876"/>
                  <a:ext cx="0" cy="27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10" name="Line 4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79" y="1616"/>
                  <a:ext cx="0" cy="26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311" name="Text Box 40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28" y="1636"/>
                  <a:ext cx="243" cy="20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13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2" name="Text Box 40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28" y="1928"/>
                  <a:ext cx="243" cy="201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13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3" name="Text Box 41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28" y="2212"/>
                  <a:ext cx="243" cy="20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13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4" name="Text Box 41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20" y="2489"/>
                  <a:ext cx="243" cy="201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13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5" name="Text Box 41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04" y="2760"/>
                  <a:ext cx="243" cy="20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13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6" name="Text Box 41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04" y="3072"/>
                  <a:ext cx="243" cy="20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eaLnBrk="0" hangingPunct="0"/>
                  <a:r>
                    <a:rPr lang="en-US" sz="2000" b="1"/>
                    <a:t>15</a:t>
                  </a:r>
                  <a:r>
                    <a:rPr lang="en-US" sz="2000" b="1">
                      <a:cs typeface="Arial" charset="0"/>
                    </a:rPr>
                    <a:t>´</a:t>
                  </a:r>
                  <a:endParaRPr lang="en-US" sz="2000" b="1"/>
                </a:p>
              </p:txBody>
            </p:sp>
            <p:sp>
              <p:nvSpPr>
                <p:cNvPr id="54317" name="Line 414"/>
                <p:cNvSpPr>
                  <a:spLocks noChangeAspect="1" noChangeShapeType="1"/>
                </p:cNvSpPr>
                <p:nvPr/>
              </p:nvSpPr>
              <p:spPr bwMode="auto">
                <a:xfrm>
                  <a:off x="4951" y="3356"/>
                  <a:ext cx="304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</p:grpSp>
          <p:grpSp>
            <p:nvGrpSpPr>
              <p:cNvPr id="54281" name="Group 415"/>
              <p:cNvGrpSpPr>
                <a:grpSpLocks noChangeAspect="1"/>
              </p:cNvGrpSpPr>
              <p:nvPr/>
            </p:nvGrpSpPr>
            <p:grpSpPr bwMode="auto">
              <a:xfrm>
                <a:off x="2292" y="1275"/>
                <a:ext cx="1112" cy="1798"/>
                <a:chOff x="2562" y="1275"/>
                <a:chExt cx="1168" cy="1888"/>
              </a:xfrm>
            </p:grpSpPr>
            <p:sp>
              <p:nvSpPr>
                <p:cNvPr id="54282" name="Text Box 416"/>
                <p:cNvSpPr txBox="1">
                  <a:spLocks noChangeAspect="1" noChangeArrowheads="1"/>
                </p:cNvSpPr>
                <p:nvPr/>
              </p:nvSpPr>
              <p:spPr bwMode="auto">
                <a:xfrm rot="-5400000">
                  <a:off x="2525" y="2748"/>
                  <a:ext cx="575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W14x426</a:t>
                  </a:r>
                </a:p>
              </p:txBody>
            </p:sp>
            <p:sp>
              <p:nvSpPr>
                <p:cNvPr id="54283" name="Text Box 417"/>
                <p:cNvSpPr txBox="1">
                  <a:spLocks noChangeAspect="1" noChangeArrowheads="1"/>
                </p:cNvSpPr>
                <p:nvPr/>
              </p:nvSpPr>
              <p:spPr bwMode="auto">
                <a:xfrm rot="-5400000">
                  <a:off x="2356" y="2187"/>
                  <a:ext cx="574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W14x398</a:t>
                  </a:r>
                </a:p>
              </p:txBody>
            </p:sp>
            <p:sp>
              <p:nvSpPr>
                <p:cNvPr id="54284" name="Text Box 418"/>
                <p:cNvSpPr txBox="1">
                  <a:spLocks noChangeAspect="1" noChangeArrowheads="1"/>
                </p:cNvSpPr>
                <p:nvPr/>
              </p:nvSpPr>
              <p:spPr bwMode="auto">
                <a:xfrm rot="-5400000">
                  <a:off x="2491" y="1630"/>
                  <a:ext cx="574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W14x311</a:t>
                  </a:r>
                </a:p>
              </p:txBody>
            </p:sp>
            <p:sp>
              <p:nvSpPr>
                <p:cNvPr id="54285" name="Line 41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58" y="3163"/>
                  <a:ext cx="268" cy="0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86" name="Line 42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05" y="2497"/>
                  <a:ext cx="268" cy="0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87" name="Line 42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2" y="1961"/>
                  <a:ext cx="268" cy="0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88" name="Line 4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11" y="1433"/>
                  <a:ext cx="268" cy="0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89" name="Line 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2" y="2490"/>
                  <a:ext cx="0" cy="673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90" name="Line 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0" y="1970"/>
                  <a:ext cx="0" cy="511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91" name="Line 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08" y="1450"/>
                  <a:ext cx="0" cy="511"/>
                </a:xfrm>
                <a:prstGeom prst="line">
                  <a:avLst/>
                </a:prstGeom>
                <a:noFill/>
                <a:ln w="3175">
                  <a:solidFill>
                    <a:srgbClr val="FF66FF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 lIns="0" tIns="0" rIns="0" bIns="0" anchor="ctr">
                  <a:spAutoFit/>
                </a:bodyPr>
                <a:lstStyle/>
                <a:p>
                  <a:endParaRPr lang="es-ES"/>
                </a:p>
              </p:txBody>
            </p:sp>
            <p:sp>
              <p:nvSpPr>
                <p:cNvPr id="54292" name="Text Box 426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55" y="2619"/>
                  <a:ext cx="575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W36x160</a:t>
                  </a:r>
                </a:p>
              </p:txBody>
            </p:sp>
            <p:sp>
              <p:nvSpPr>
                <p:cNvPr id="54293" name="Text Box 4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54" y="2350"/>
                  <a:ext cx="575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W36x160</a:t>
                  </a:r>
                </a:p>
              </p:txBody>
            </p:sp>
            <p:sp>
              <p:nvSpPr>
                <p:cNvPr id="54294" name="Text Box 42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53" y="2081"/>
                  <a:ext cx="575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W36x150</a:t>
                  </a:r>
                </a:p>
              </p:txBody>
            </p:sp>
            <p:sp>
              <p:nvSpPr>
                <p:cNvPr id="54295" name="Text Box 42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52" y="1813"/>
                  <a:ext cx="575" cy="161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W30x108</a:t>
                  </a:r>
                </a:p>
              </p:txBody>
            </p:sp>
            <p:sp>
              <p:nvSpPr>
                <p:cNvPr id="54296" name="Text Box 43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52" y="1544"/>
                  <a:ext cx="575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W30x108</a:t>
                  </a:r>
                </a:p>
              </p:txBody>
            </p:sp>
            <p:sp>
              <p:nvSpPr>
                <p:cNvPr id="54297" name="Text Box 43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89" y="1275"/>
                  <a:ext cx="500" cy="162"/>
                </a:xfrm>
                <a:prstGeom prst="rect">
                  <a:avLst/>
                </a:prstGeom>
                <a:noFill/>
                <a:ln w="317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 anchor="ctr">
                  <a:spAutoFit/>
                </a:bodyPr>
                <a:lstStyle/>
                <a:p>
                  <a:pPr eaLnBrk="0" hangingPunct="0"/>
                  <a:r>
                    <a:rPr lang="en-US" sz="1600" b="1">
                      <a:solidFill>
                        <a:srgbClr val="FF66FF"/>
                      </a:solidFill>
                    </a:rPr>
                    <a:t>W24x76</a:t>
                  </a:r>
                </a:p>
              </p:txBody>
            </p:sp>
          </p:grpSp>
        </p:grpSp>
        <p:sp>
          <p:nvSpPr>
            <p:cNvPr id="54278" name="Rectangle 432"/>
            <p:cNvSpPr>
              <a:spLocks noChangeArrowheads="1"/>
            </p:cNvSpPr>
            <p:nvPr/>
          </p:nvSpPr>
          <p:spPr bwMode="auto">
            <a:xfrm>
              <a:off x="3448" y="3614"/>
              <a:ext cx="121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_tradnl" sz="2400"/>
                <a:t>ELEVACION</a:t>
              </a:r>
              <a:endParaRPr lang="es-EC" sz="2400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072563" cy="131603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latin typeface="Arial" charset="0"/>
              </a:rPr>
              <a:t/>
            </a:r>
            <a:br>
              <a:rPr lang="es-E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6761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grpSp>
        <p:nvGrpSpPr>
          <p:cNvPr id="55300" name="Group 4"/>
          <p:cNvGrpSpPr>
            <a:grpSpLocks/>
          </p:cNvGrpSpPr>
          <p:nvPr/>
        </p:nvGrpSpPr>
        <p:grpSpPr bwMode="auto">
          <a:xfrm>
            <a:off x="777875" y="2235200"/>
            <a:ext cx="2471738" cy="3573463"/>
            <a:chOff x="490" y="1408"/>
            <a:chExt cx="1557" cy="2251"/>
          </a:xfrm>
        </p:grpSpPr>
        <p:sp>
          <p:nvSpPr>
            <p:cNvPr id="55303" name="Rectangle 5"/>
            <p:cNvSpPr>
              <a:spLocks noChangeArrowheads="1"/>
            </p:cNvSpPr>
            <p:nvPr/>
          </p:nvSpPr>
          <p:spPr bwMode="auto">
            <a:xfrm>
              <a:off x="493" y="1458"/>
              <a:ext cx="5" cy="2150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 flipV="1">
              <a:off x="490" y="1462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493" y="3606"/>
              <a:ext cx="308" cy="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493" y="3606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07" name="Line 9"/>
            <p:cNvSpPr>
              <a:spLocks noChangeShapeType="1"/>
            </p:cNvSpPr>
            <p:nvPr/>
          </p:nvSpPr>
          <p:spPr bwMode="auto">
            <a:xfrm flipH="1">
              <a:off x="493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493" y="360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09" name="Line 11"/>
            <p:cNvSpPr>
              <a:spLocks noChangeShapeType="1"/>
            </p:cNvSpPr>
            <p:nvPr/>
          </p:nvSpPr>
          <p:spPr bwMode="auto">
            <a:xfrm flipV="1">
              <a:off x="801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0" name="Line 12"/>
            <p:cNvSpPr>
              <a:spLocks noChangeShapeType="1"/>
            </p:cNvSpPr>
            <p:nvPr/>
          </p:nvSpPr>
          <p:spPr bwMode="auto">
            <a:xfrm flipV="1">
              <a:off x="493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493" y="1455"/>
              <a:ext cx="308" cy="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493" y="1455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13" name="Line 15"/>
            <p:cNvSpPr>
              <a:spLocks noChangeShapeType="1"/>
            </p:cNvSpPr>
            <p:nvPr/>
          </p:nvSpPr>
          <p:spPr bwMode="auto">
            <a:xfrm flipH="1">
              <a:off x="493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493" y="145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5" name="Line 17"/>
            <p:cNvSpPr>
              <a:spLocks noChangeShapeType="1"/>
            </p:cNvSpPr>
            <p:nvPr/>
          </p:nvSpPr>
          <p:spPr bwMode="auto">
            <a:xfrm flipV="1">
              <a:off x="801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6" name="Line 18"/>
            <p:cNvSpPr>
              <a:spLocks noChangeShapeType="1"/>
            </p:cNvSpPr>
            <p:nvPr/>
          </p:nvSpPr>
          <p:spPr bwMode="auto">
            <a:xfrm flipV="1">
              <a:off x="493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7" name="Rectangle 19"/>
            <p:cNvSpPr>
              <a:spLocks noChangeArrowheads="1"/>
            </p:cNvSpPr>
            <p:nvPr/>
          </p:nvSpPr>
          <p:spPr bwMode="auto">
            <a:xfrm>
              <a:off x="493" y="1458"/>
              <a:ext cx="5" cy="2150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18" name="Line 20"/>
            <p:cNvSpPr>
              <a:spLocks noChangeShapeType="1"/>
            </p:cNvSpPr>
            <p:nvPr/>
          </p:nvSpPr>
          <p:spPr bwMode="auto">
            <a:xfrm>
              <a:off x="493" y="3608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19" name="Line 21"/>
            <p:cNvSpPr>
              <a:spLocks noChangeShapeType="1"/>
            </p:cNvSpPr>
            <p:nvPr/>
          </p:nvSpPr>
          <p:spPr bwMode="auto">
            <a:xfrm>
              <a:off x="493" y="1458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0" name="Line 22"/>
            <p:cNvSpPr>
              <a:spLocks noChangeShapeType="1"/>
            </p:cNvSpPr>
            <p:nvPr/>
          </p:nvSpPr>
          <p:spPr bwMode="auto">
            <a:xfrm>
              <a:off x="498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1" name="Line 23"/>
            <p:cNvSpPr>
              <a:spLocks noChangeShapeType="1"/>
            </p:cNvSpPr>
            <p:nvPr/>
          </p:nvSpPr>
          <p:spPr bwMode="auto">
            <a:xfrm>
              <a:off x="493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2" name="Line 24"/>
            <p:cNvSpPr>
              <a:spLocks noChangeShapeType="1"/>
            </p:cNvSpPr>
            <p:nvPr/>
          </p:nvSpPr>
          <p:spPr bwMode="auto">
            <a:xfrm>
              <a:off x="519" y="360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3" name="Line 25"/>
            <p:cNvSpPr>
              <a:spLocks noChangeShapeType="1"/>
            </p:cNvSpPr>
            <p:nvPr/>
          </p:nvSpPr>
          <p:spPr bwMode="auto">
            <a:xfrm>
              <a:off x="519" y="1456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4" name="Rectangle 26"/>
            <p:cNvSpPr>
              <a:spLocks noChangeArrowheads="1"/>
            </p:cNvSpPr>
            <p:nvPr/>
          </p:nvSpPr>
          <p:spPr bwMode="auto">
            <a:xfrm>
              <a:off x="1191" y="1458"/>
              <a:ext cx="6" cy="2150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25" name="Rectangle 27"/>
            <p:cNvSpPr>
              <a:spLocks noChangeArrowheads="1"/>
            </p:cNvSpPr>
            <p:nvPr/>
          </p:nvSpPr>
          <p:spPr bwMode="auto">
            <a:xfrm>
              <a:off x="1191" y="1458"/>
              <a:ext cx="6" cy="2150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26" name="Freeform 28"/>
            <p:cNvSpPr>
              <a:spLocks/>
            </p:cNvSpPr>
            <p:nvPr/>
          </p:nvSpPr>
          <p:spPr bwMode="auto">
            <a:xfrm>
              <a:off x="799" y="3558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27" name="Freeform 29"/>
            <p:cNvSpPr>
              <a:spLocks/>
            </p:cNvSpPr>
            <p:nvPr/>
          </p:nvSpPr>
          <p:spPr bwMode="auto">
            <a:xfrm>
              <a:off x="799" y="3558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28" name="Line 30"/>
            <p:cNvSpPr>
              <a:spLocks noChangeShapeType="1"/>
            </p:cNvSpPr>
            <p:nvPr/>
          </p:nvSpPr>
          <p:spPr bwMode="auto">
            <a:xfrm>
              <a:off x="843" y="3558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29" name="Line 31"/>
            <p:cNvSpPr>
              <a:spLocks noChangeShapeType="1"/>
            </p:cNvSpPr>
            <p:nvPr/>
          </p:nvSpPr>
          <p:spPr bwMode="auto">
            <a:xfrm>
              <a:off x="799" y="3606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0" name="Line 32"/>
            <p:cNvSpPr>
              <a:spLocks noChangeShapeType="1"/>
            </p:cNvSpPr>
            <p:nvPr/>
          </p:nvSpPr>
          <p:spPr bwMode="auto">
            <a:xfrm flipV="1">
              <a:off x="803" y="3562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1" name="Line 33"/>
            <p:cNvSpPr>
              <a:spLocks noChangeShapeType="1"/>
            </p:cNvSpPr>
            <p:nvPr/>
          </p:nvSpPr>
          <p:spPr bwMode="auto">
            <a:xfrm flipV="1">
              <a:off x="799" y="3558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2" name="Line 34"/>
            <p:cNvSpPr>
              <a:spLocks noChangeShapeType="1"/>
            </p:cNvSpPr>
            <p:nvPr/>
          </p:nvSpPr>
          <p:spPr bwMode="auto">
            <a:xfrm flipH="1">
              <a:off x="1165" y="360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3" name="Line 35"/>
            <p:cNvSpPr>
              <a:spLocks noChangeShapeType="1"/>
            </p:cNvSpPr>
            <p:nvPr/>
          </p:nvSpPr>
          <p:spPr bwMode="auto">
            <a:xfrm flipH="1">
              <a:off x="1165" y="145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4" name="Line 36"/>
            <p:cNvSpPr>
              <a:spLocks noChangeShapeType="1"/>
            </p:cNvSpPr>
            <p:nvPr/>
          </p:nvSpPr>
          <p:spPr bwMode="auto">
            <a:xfrm flipH="1">
              <a:off x="1191" y="3608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5" name="Line 37"/>
            <p:cNvSpPr>
              <a:spLocks noChangeShapeType="1"/>
            </p:cNvSpPr>
            <p:nvPr/>
          </p:nvSpPr>
          <p:spPr bwMode="auto">
            <a:xfrm>
              <a:off x="1191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6" name="Line 38"/>
            <p:cNvSpPr>
              <a:spLocks noChangeShapeType="1"/>
            </p:cNvSpPr>
            <p:nvPr/>
          </p:nvSpPr>
          <p:spPr bwMode="auto">
            <a:xfrm>
              <a:off x="1197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37" name="Rectangle 39"/>
            <p:cNvSpPr>
              <a:spLocks noChangeArrowheads="1"/>
            </p:cNvSpPr>
            <p:nvPr/>
          </p:nvSpPr>
          <p:spPr bwMode="auto">
            <a:xfrm>
              <a:off x="842" y="3560"/>
              <a:ext cx="5" cy="97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38" name="Rectangle 40"/>
            <p:cNvSpPr>
              <a:spLocks noChangeArrowheads="1"/>
            </p:cNvSpPr>
            <p:nvPr/>
          </p:nvSpPr>
          <p:spPr bwMode="auto">
            <a:xfrm>
              <a:off x="842" y="3560"/>
              <a:ext cx="5" cy="97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39" name="Line 41"/>
            <p:cNvSpPr>
              <a:spLocks noChangeShapeType="1"/>
            </p:cNvSpPr>
            <p:nvPr/>
          </p:nvSpPr>
          <p:spPr bwMode="auto">
            <a:xfrm>
              <a:off x="847" y="356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0" name="Line 42"/>
            <p:cNvSpPr>
              <a:spLocks noChangeShapeType="1"/>
            </p:cNvSpPr>
            <p:nvPr/>
          </p:nvSpPr>
          <p:spPr bwMode="auto">
            <a:xfrm>
              <a:off x="842" y="356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1" name="Line 43"/>
            <p:cNvSpPr>
              <a:spLocks noChangeShapeType="1"/>
            </p:cNvSpPr>
            <p:nvPr/>
          </p:nvSpPr>
          <p:spPr bwMode="auto">
            <a:xfrm flipH="1">
              <a:off x="842" y="356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2" name="Line 44"/>
            <p:cNvSpPr>
              <a:spLocks noChangeShapeType="1"/>
            </p:cNvSpPr>
            <p:nvPr/>
          </p:nvSpPr>
          <p:spPr bwMode="auto">
            <a:xfrm flipH="1">
              <a:off x="842" y="365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3" name="Rectangle 45"/>
            <p:cNvSpPr>
              <a:spLocks noChangeArrowheads="1"/>
            </p:cNvSpPr>
            <p:nvPr/>
          </p:nvSpPr>
          <p:spPr bwMode="auto">
            <a:xfrm>
              <a:off x="889" y="3606"/>
              <a:ext cx="308" cy="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44" name="Rectangle 46"/>
            <p:cNvSpPr>
              <a:spLocks noChangeArrowheads="1"/>
            </p:cNvSpPr>
            <p:nvPr/>
          </p:nvSpPr>
          <p:spPr bwMode="auto">
            <a:xfrm>
              <a:off x="889" y="3606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45" name="Freeform 47"/>
            <p:cNvSpPr>
              <a:spLocks/>
            </p:cNvSpPr>
            <p:nvPr/>
          </p:nvSpPr>
          <p:spPr bwMode="auto">
            <a:xfrm>
              <a:off x="843" y="3606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46" name="Freeform 48"/>
            <p:cNvSpPr>
              <a:spLocks/>
            </p:cNvSpPr>
            <p:nvPr/>
          </p:nvSpPr>
          <p:spPr bwMode="auto">
            <a:xfrm>
              <a:off x="843" y="3606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47" name="Line 49"/>
            <p:cNvSpPr>
              <a:spLocks noChangeShapeType="1"/>
            </p:cNvSpPr>
            <p:nvPr/>
          </p:nvSpPr>
          <p:spPr bwMode="auto">
            <a:xfrm flipH="1">
              <a:off x="889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8" name="Line 50"/>
            <p:cNvSpPr>
              <a:spLocks noChangeShapeType="1"/>
            </p:cNvSpPr>
            <p:nvPr/>
          </p:nvSpPr>
          <p:spPr bwMode="auto">
            <a:xfrm flipH="1">
              <a:off x="889" y="360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49" name="Line 51"/>
            <p:cNvSpPr>
              <a:spLocks noChangeShapeType="1"/>
            </p:cNvSpPr>
            <p:nvPr/>
          </p:nvSpPr>
          <p:spPr bwMode="auto">
            <a:xfrm flipV="1">
              <a:off x="1197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0" name="Line 52"/>
            <p:cNvSpPr>
              <a:spLocks noChangeShapeType="1"/>
            </p:cNvSpPr>
            <p:nvPr/>
          </p:nvSpPr>
          <p:spPr bwMode="auto">
            <a:xfrm flipV="1">
              <a:off x="889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1" name="Line 53"/>
            <p:cNvSpPr>
              <a:spLocks noChangeShapeType="1"/>
            </p:cNvSpPr>
            <p:nvPr/>
          </p:nvSpPr>
          <p:spPr bwMode="auto">
            <a:xfrm flipV="1">
              <a:off x="843" y="3606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2" name="Line 54"/>
            <p:cNvSpPr>
              <a:spLocks noChangeShapeType="1"/>
            </p:cNvSpPr>
            <p:nvPr/>
          </p:nvSpPr>
          <p:spPr bwMode="auto">
            <a:xfrm flipV="1">
              <a:off x="847" y="3611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3" name="Line 55"/>
            <p:cNvSpPr>
              <a:spLocks noChangeShapeType="1"/>
            </p:cNvSpPr>
            <p:nvPr/>
          </p:nvSpPr>
          <p:spPr bwMode="auto">
            <a:xfrm>
              <a:off x="843" y="3654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4" name="Line 56"/>
            <p:cNvSpPr>
              <a:spLocks noChangeShapeType="1"/>
            </p:cNvSpPr>
            <p:nvPr/>
          </p:nvSpPr>
          <p:spPr bwMode="auto">
            <a:xfrm>
              <a:off x="887" y="3606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55" name="Freeform 57"/>
            <p:cNvSpPr>
              <a:spLocks/>
            </p:cNvSpPr>
            <p:nvPr/>
          </p:nvSpPr>
          <p:spPr bwMode="auto">
            <a:xfrm>
              <a:off x="799" y="1408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56" name="Freeform 58"/>
            <p:cNvSpPr>
              <a:spLocks/>
            </p:cNvSpPr>
            <p:nvPr/>
          </p:nvSpPr>
          <p:spPr bwMode="auto">
            <a:xfrm>
              <a:off x="799" y="1408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57" name="Rectangle 59"/>
            <p:cNvSpPr>
              <a:spLocks noChangeArrowheads="1"/>
            </p:cNvSpPr>
            <p:nvPr/>
          </p:nvSpPr>
          <p:spPr bwMode="auto">
            <a:xfrm>
              <a:off x="889" y="1455"/>
              <a:ext cx="308" cy="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58" name="Rectangle 60"/>
            <p:cNvSpPr>
              <a:spLocks noChangeArrowheads="1"/>
            </p:cNvSpPr>
            <p:nvPr/>
          </p:nvSpPr>
          <p:spPr bwMode="auto">
            <a:xfrm>
              <a:off x="889" y="1455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59" name="Freeform 61"/>
            <p:cNvSpPr>
              <a:spLocks/>
            </p:cNvSpPr>
            <p:nvPr/>
          </p:nvSpPr>
          <p:spPr bwMode="auto">
            <a:xfrm>
              <a:off x="843" y="1456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60" name="Freeform 62"/>
            <p:cNvSpPr>
              <a:spLocks/>
            </p:cNvSpPr>
            <p:nvPr/>
          </p:nvSpPr>
          <p:spPr bwMode="auto">
            <a:xfrm>
              <a:off x="843" y="1456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61" name="Rectangle 63"/>
            <p:cNvSpPr>
              <a:spLocks noChangeArrowheads="1"/>
            </p:cNvSpPr>
            <p:nvPr/>
          </p:nvSpPr>
          <p:spPr bwMode="auto">
            <a:xfrm>
              <a:off x="842" y="1410"/>
              <a:ext cx="5" cy="97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62" name="Rectangle 64"/>
            <p:cNvSpPr>
              <a:spLocks noChangeArrowheads="1"/>
            </p:cNvSpPr>
            <p:nvPr/>
          </p:nvSpPr>
          <p:spPr bwMode="auto">
            <a:xfrm>
              <a:off x="842" y="1410"/>
              <a:ext cx="5" cy="97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63" name="Line 65"/>
            <p:cNvSpPr>
              <a:spLocks noChangeShapeType="1"/>
            </p:cNvSpPr>
            <p:nvPr/>
          </p:nvSpPr>
          <p:spPr bwMode="auto">
            <a:xfrm flipV="1">
              <a:off x="799" y="1408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4" name="Line 66"/>
            <p:cNvSpPr>
              <a:spLocks noChangeShapeType="1"/>
            </p:cNvSpPr>
            <p:nvPr/>
          </p:nvSpPr>
          <p:spPr bwMode="auto">
            <a:xfrm flipV="1">
              <a:off x="803" y="1411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5" name="Line 67"/>
            <p:cNvSpPr>
              <a:spLocks noChangeShapeType="1"/>
            </p:cNvSpPr>
            <p:nvPr/>
          </p:nvSpPr>
          <p:spPr bwMode="auto">
            <a:xfrm>
              <a:off x="799" y="145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6" name="Line 68"/>
            <p:cNvSpPr>
              <a:spLocks noChangeShapeType="1"/>
            </p:cNvSpPr>
            <p:nvPr/>
          </p:nvSpPr>
          <p:spPr bwMode="auto">
            <a:xfrm>
              <a:off x="843" y="1408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7" name="Line 69"/>
            <p:cNvSpPr>
              <a:spLocks noChangeShapeType="1"/>
            </p:cNvSpPr>
            <p:nvPr/>
          </p:nvSpPr>
          <p:spPr bwMode="auto">
            <a:xfrm flipH="1">
              <a:off x="889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8" name="Line 70"/>
            <p:cNvSpPr>
              <a:spLocks noChangeShapeType="1"/>
            </p:cNvSpPr>
            <p:nvPr/>
          </p:nvSpPr>
          <p:spPr bwMode="auto">
            <a:xfrm flipH="1">
              <a:off x="889" y="145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69" name="Line 71"/>
            <p:cNvSpPr>
              <a:spLocks noChangeShapeType="1"/>
            </p:cNvSpPr>
            <p:nvPr/>
          </p:nvSpPr>
          <p:spPr bwMode="auto">
            <a:xfrm flipV="1">
              <a:off x="1197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0" name="Line 72"/>
            <p:cNvSpPr>
              <a:spLocks noChangeShapeType="1"/>
            </p:cNvSpPr>
            <p:nvPr/>
          </p:nvSpPr>
          <p:spPr bwMode="auto">
            <a:xfrm flipV="1">
              <a:off x="889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1" name="Line 73"/>
            <p:cNvSpPr>
              <a:spLocks noChangeShapeType="1"/>
            </p:cNvSpPr>
            <p:nvPr/>
          </p:nvSpPr>
          <p:spPr bwMode="auto">
            <a:xfrm flipV="1">
              <a:off x="843" y="1456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2" name="Line 74"/>
            <p:cNvSpPr>
              <a:spLocks noChangeShapeType="1"/>
            </p:cNvSpPr>
            <p:nvPr/>
          </p:nvSpPr>
          <p:spPr bwMode="auto">
            <a:xfrm flipV="1">
              <a:off x="847" y="1459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3" name="Line 75"/>
            <p:cNvSpPr>
              <a:spLocks noChangeShapeType="1"/>
            </p:cNvSpPr>
            <p:nvPr/>
          </p:nvSpPr>
          <p:spPr bwMode="auto">
            <a:xfrm>
              <a:off x="843" y="1505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4" name="Line 76"/>
            <p:cNvSpPr>
              <a:spLocks noChangeShapeType="1"/>
            </p:cNvSpPr>
            <p:nvPr/>
          </p:nvSpPr>
          <p:spPr bwMode="auto">
            <a:xfrm>
              <a:off x="887" y="145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5" name="Line 77"/>
            <p:cNvSpPr>
              <a:spLocks noChangeShapeType="1"/>
            </p:cNvSpPr>
            <p:nvPr/>
          </p:nvSpPr>
          <p:spPr bwMode="auto">
            <a:xfrm>
              <a:off x="847" y="141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6" name="Line 78"/>
            <p:cNvSpPr>
              <a:spLocks noChangeShapeType="1"/>
            </p:cNvSpPr>
            <p:nvPr/>
          </p:nvSpPr>
          <p:spPr bwMode="auto">
            <a:xfrm>
              <a:off x="842" y="141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7" name="Line 79"/>
            <p:cNvSpPr>
              <a:spLocks noChangeShapeType="1"/>
            </p:cNvSpPr>
            <p:nvPr/>
          </p:nvSpPr>
          <p:spPr bwMode="auto">
            <a:xfrm flipH="1">
              <a:off x="842" y="141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8" name="Line 80"/>
            <p:cNvSpPr>
              <a:spLocks noChangeShapeType="1"/>
            </p:cNvSpPr>
            <p:nvPr/>
          </p:nvSpPr>
          <p:spPr bwMode="auto">
            <a:xfrm flipH="1">
              <a:off x="842" y="150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79" name="Rectangle 81"/>
            <p:cNvSpPr>
              <a:spLocks noChangeArrowheads="1"/>
            </p:cNvSpPr>
            <p:nvPr/>
          </p:nvSpPr>
          <p:spPr bwMode="auto">
            <a:xfrm>
              <a:off x="1191" y="2887"/>
              <a:ext cx="6" cy="414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80" name="Rectangle 82"/>
            <p:cNvSpPr>
              <a:spLocks noChangeArrowheads="1"/>
            </p:cNvSpPr>
            <p:nvPr/>
          </p:nvSpPr>
          <p:spPr bwMode="auto">
            <a:xfrm>
              <a:off x="1191" y="2887"/>
              <a:ext cx="6" cy="414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81" name="Line 83"/>
            <p:cNvSpPr>
              <a:spLocks noChangeShapeType="1"/>
            </p:cNvSpPr>
            <p:nvPr/>
          </p:nvSpPr>
          <p:spPr bwMode="auto">
            <a:xfrm flipV="1">
              <a:off x="1191" y="2887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2" name="Line 84"/>
            <p:cNvSpPr>
              <a:spLocks noChangeShapeType="1"/>
            </p:cNvSpPr>
            <p:nvPr/>
          </p:nvSpPr>
          <p:spPr bwMode="auto">
            <a:xfrm flipV="1">
              <a:off x="1197" y="2887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3" name="Line 85"/>
            <p:cNvSpPr>
              <a:spLocks noChangeShapeType="1"/>
            </p:cNvSpPr>
            <p:nvPr/>
          </p:nvSpPr>
          <p:spPr bwMode="auto">
            <a:xfrm>
              <a:off x="1191" y="288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4" name="Rectangle 86"/>
            <p:cNvSpPr>
              <a:spLocks noChangeArrowheads="1"/>
            </p:cNvSpPr>
            <p:nvPr/>
          </p:nvSpPr>
          <p:spPr bwMode="auto">
            <a:xfrm>
              <a:off x="1191" y="1730"/>
              <a:ext cx="6" cy="414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85" name="Rectangle 87"/>
            <p:cNvSpPr>
              <a:spLocks noChangeArrowheads="1"/>
            </p:cNvSpPr>
            <p:nvPr/>
          </p:nvSpPr>
          <p:spPr bwMode="auto">
            <a:xfrm>
              <a:off x="1191" y="1730"/>
              <a:ext cx="6" cy="414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86" name="Line 88"/>
            <p:cNvSpPr>
              <a:spLocks noChangeShapeType="1"/>
            </p:cNvSpPr>
            <p:nvPr/>
          </p:nvSpPr>
          <p:spPr bwMode="auto">
            <a:xfrm>
              <a:off x="1197" y="1730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7" name="Line 89"/>
            <p:cNvSpPr>
              <a:spLocks noChangeShapeType="1"/>
            </p:cNvSpPr>
            <p:nvPr/>
          </p:nvSpPr>
          <p:spPr bwMode="auto">
            <a:xfrm>
              <a:off x="1191" y="1730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8" name="Line 90"/>
            <p:cNvSpPr>
              <a:spLocks noChangeShapeType="1"/>
            </p:cNvSpPr>
            <p:nvPr/>
          </p:nvSpPr>
          <p:spPr bwMode="auto">
            <a:xfrm flipH="1">
              <a:off x="1191" y="214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89" name="Line 91"/>
            <p:cNvSpPr>
              <a:spLocks noChangeShapeType="1"/>
            </p:cNvSpPr>
            <p:nvPr/>
          </p:nvSpPr>
          <p:spPr bwMode="auto">
            <a:xfrm>
              <a:off x="2007" y="2531"/>
              <a:ext cx="1" cy="63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90" name="Line 92"/>
            <p:cNvSpPr>
              <a:spLocks noChangeShapeType="1"/>
            </p:cNvSpPr>
            <p:nvPr/>
          </p:nvSpPr>
          <p:spPr bwMode="auto">
            <a:xfrm flipV="1">
              <a:off x="2006" y="1863"/>
              <a:ext cx="1" cy="61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91" name="Freeform 93"/>
            <p:cNvSpPr>
              <a:spLocks/>
            </p:cNvSpPr>
            <p:nvPr/>
          </p:nvSpPr>
          <p:spPr bwMode="auto">
            <a:xfrm>
              <a:off x="1973" y="2481"/>
              <a:ext cx="74" cy="50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92" name="Freeform 94"/>
            <p:cNvSpPr>
              <a:spLocks/>
            </p:cNvSpPr>
            <p:nvPr/>
          </p:nvSpPr>
          <p:spPr bwMode="auto">
            <a:xfrm>
              <a:off x="1124" y="1462"/>
              <a:ext cx="8" cy="2151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93" name="Freeform 95"/>
            <p:cNvSpPr>
              <a:spLocks/>
            </p:cNvSpPr>
            <p:nvPr/>
          </p:nvSpPr>
          <p:spPr bwMode="auto">
            <a:xfrm>
              <a:off x="559" y="1461"/>
              <a:ext cx="7" cy="2151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94" name="Line 96"/>
            <p:cNvSpPr>
              <a:spLocks noChangeShapeType="1"/>
            </p:cNvSpPr>
            <p:nvPr/>
          </p:nvSpPr>
          <p:spPr bwMode="auto">
            <a:xfrm>
              <a:off x="1196" y="1969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95" name="Line 97"/>
            <p:cNvSpPr>
              <a:spLocks noChangeShapeType="1"/>
            </p:cNvSpPr>
            <p:nvPr/>
          </p:nvSpPr>
          <p:spPr bwMode="auto">
            <a:xfrm>
              <a:off x="1196" y="3068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96" name="Line 98"/>
            <p:cNvSpPr>
              <a:spLocks noChangeShapeType="1"/>
            </p:cNvSpPr>
            <p:nvPr/>
          </p:nvSpPr>
          <p:spPr bwMode="auto">
            <a:xfrm>
              <a:off x="1194" y="3112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397" name="Freeform 99"/>
            <p:cNvSpPr>
              <a:spLocks/>
            </p:cNvSpPr>
            <p:nvPr/>
          </p:nvSpPr>
          <p:spPr bwMode="auto">
            <a:xfrm>
              <a:off x="1195" y="2172"/>
              <a:ext cx="169" cy="8"/>
            </a:xfrm>
            <a:custGeom>
              <a:avLst/>
              <a:gdLst>
                <a:gd name="T0" fmla="*/ 844 w 844"/>
                <a:gd name="T1" fmla="*/ 19 h 39"/>
                <a:gd name="T2" fmla="*/ 824 w 844"/>
                <a:gd name="T3" fmla="*/ 0 h 39"/>
                <a:gd name="T4" fmla="*/ 0 w 844"/>
                <a:gd name="T5" fmla="*/ 0 h 39"/>
                <a:gd name="T6" fmla="*/ 0 w 844"/>
                <a:gd name="T7" fmla="*/ 39 h 39"/>
                <a:gd name="T8" fmla="*/ 824 w 844"/>
                <a:gd name="T9" fmla="*/ 39 h 39"/>
                <a:gd name="T10" fmla="*/ 805 w 844"/>
                <a:gd name="T11" fmla="*/ 19 h 39"/>
                <a:gd name="T12" fmla="*/ 844 w 844"/>
                <a:gd name="T13" fmla="*/ 19 h 39"/>
                <a:gd name="T14" fmla="*/ 844 w 844"/>
                <a:gd name="T15" fmla="*/ 0 h 39"/>
                <a:gd name="T16" fmla="*/ 824 w 844"/>
                <a:gd name="T17" fmla="*/ 0 h 39"/>
                <a:gd name="T18" fmla="*/ 844 w 844"/>
                <a:gd name="T19" fmla="*/ 1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4"/>
                <a:gd name="T31" fmla="*/ 0 h 39"/>
                <a:gd name="T32" fmla="*/ 844 w 844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4" h="39">
                  <a:moveTo>
                    <a:pt x="844" y="19"/>
                  </a:moveTo>
                  <a:lnTo>
                    <a:pt x="82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824" y="39"/>
                  </a:lnTo>
                  <a:lnTo>
                    <a:pt x="805" y="19"/>
                  </a:lnTo>
                  <a:lnTo>
                    <a:pt x="844" y="19"/>
                  </a:lnTo>
                  <a:lnTo>
                    <a:pt x="844" y="0"/>
                  </a:lnTo>
                  <a:lnTo>
                    <a:pt x="824" y="0"/>
                  </a:lnTo>
                  <a:lnTo>
                    <a:pt x="844" y="19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98" name="Freeform 100"/>
            <p:cNvSpPr>
              <a:spLocks/>
            </p:cNvSpPr>
            <p:nvPr/>
          </p:nvSpPr>
          <p:spPr bwMode="auto">
            <a:xfrm>
              <a:off x="1356" y="2176"/>
              <a:ext cx="8" cy="762"/>
            </a:xfrm>
            <a:custGeom>
              <a:avLst/>
              <a:gdLst>
                <a:gd name="T0" fmla="*/ 19 w 39"/>
                <a:gd name="T1" fmla="*/ 3470 h 3470"/>
                <a:gd name="T2" fmla="*/ 39 w 39"/>
                <a:gd name="T3" fmla="*/ 3450 h 3470"/>
                <a:gd name="T4" fmla="*/ 39 w 39"/>
                <a:gd name="T5" fmla="*/ 0 h 3470"/>
                <a:gd name="T6" fmla="*/ 0 w 39"/>
                <a:gd name="T7" fmla="*/ 0 h 3470"/>
                <a:gd name="T8" fmla="*/ 0 w 39"/>
                <a:gd name="T9" fmla="*/ 3450 h 3470"/>
                <a:gd name="T10" fmla="*/ 19 w 39"/>
                <a:gd name="T11" fmla="*/ 3430 h 3470"/>
                <a:gd name="T12" fmla="*/ 19 w 39"/>
                <a:gd name="T13" fmla="*/ 3470 h 3470"/>
                <a:gd name="T14" fmla="*/ 39 w 39"/>
                <a:gd name="T15" fmla="*/ 3470 h 3470"/>
                <a:gd name="T16" fmla="*/ 39 w 39"/>
                <a:gd name="T17" fmla="*/ 3450 h 3470"/>
                <a:gd name="T18" fmla="*/ 19 w 39"/>
                <a:gd name="T19" fmla="*/ 3470 h 3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70"/>
                <a:gd name="T32" fmla="*/ 39 w 39"/>
                <a:gd name="T33" fmla="*/ 3470 h 34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70">
                  <a:moveTo>
                    <a:pt x="19" y="3470"/>
                  </a:moveTo>
                  <a:lnTo>
                    <a:pt x="39" y="3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3450"/>
                  </a:lnTo>
                  <a:lnTo>
                    <a:pt x="19" y="3430"/>
                  </a:lnTo>
                  <a:lnTo>
                    <a:pt x="19" y="3470"/>
                  </a:lnTo>
                  <a:lnTo>
                    <a:pt x="39" y="3470"/>
                  </a:lnTo>
                  <a:lnTo>
                    <a:pt x="39" y="3450"/>
                  </a:lnTo>
                  <a:lnTo>
                    <a:pt x="19" y="347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399" name="Freeform 101"/>
            <p:cNvSpPr>
              <a:spLocks/>
            </p:cNvSpPr>
            <p:nvPr/>
          </p:nvSpPr>
          <p:spPr bwMode="auto">
            <a:xfrm>
              <a:off x="1191" y="2929"/>
              <a:ext cx="169" cy="9"/>
            </a:xfrm>
            <a:custGeom>
              <a:avLst/>
              <a:gdLst>
                <a:gd name="T0" fmla="*/ 0 w 843"/>
                <a:gd name="T1" fmla="*/ 20 h 40"/>
                <a:gd name="T2" fmla="*/ 19 w 843"/>
                <a:gd name="T3" fmla="*/ 40 h 40"/>
                <a:gd name="T4" fmla="*/ 843 w 843"/>
                <a:gd name="T5" fmla="*/ 40 h 40"/>
                <a:gd name="T6" fmla="*/ 843 w 843"/>
                <a:gd name="T7" fmla="*/ 0 h 40"/>
                <a:gd name="T8" fmla="*/ 19 w 843"/>
                <a:gd name="T9" fmla="*/ 0 h 40"/>
                <a:gd name="T10" fmla="*/ 39 w 843"/>
                <a:gd name="T11" fmla="*/ 20 h 40"/>
                <a:gd name="T12" fmla="*/ 0 w 843"/>
                <a:gd name="T13" fmla="*/ 20 h 40"/>
                <a:gd name="T14" fmla="*/ 0 w 843"/>
                <a:gd name="T15" fmla="*/ 40 h 40"/>
                <a:gd name="T16" fmla="*/ 19 w 843"/>
                <a:gd name="T17" fmla="*/ 40 h 40"/>
                <a:gd name="T18" fmla="*/ 0 w 843"/>
                <a:gd name="T19" fmla="*/ 2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3"/>
                <a:gd name="T31" fmla="*/ 0 h 40"/>
                <a:gd name="T32" fmla="*/ 843 w 843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3" h="40">
                  <a:moveTo>
                    <a:pt x="0" y="20"/>
                  </a:moveTo>
                  <a:lnTo>
                    <a:pt x="19" y="40"/>
                  </a:lnTo>
                  <a:lnTo>
                    <a:pt x="843" y="40"/>
                  </a:lnTo>
                  <a:lnTo>
                    <a:pt x="843" y="0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0" y="20"/>
                  </a:lnTo>
                  <a:lnTo>
                    <a:pt x="0" y="40"/>
                  </a:lnTo>
                  <a:lnTo>
                    <a:pt x="19" y="4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0" name="Freeform 102"/>
            <p:cNvSpPr>
              <a:spLocks/>
            </p:cNvSpPr>
            <p:nvPr/>
          </p:nvSpPr>
          <p:spPr bwMode="auto">
            <a:xfrm>
              <a:off x="1191" y="2172"/>
              <a:ext cx="8" cy="762"/>
            </a:xfrm>
            <a:custGeom>
              <a:avLst/>
              <a:gdLst>
                <a:gd name="T0" fmla="*/ 19 w 39"/>
                <a:gd name="T1" fmla="*/ 0 h 3469"/>
                <a:gd name="T2" fmla="*/ 0 w 39"/>
                <a:gd name="T3" fmla="*/ 19 h 3469"/>
                <a:gd name="T4" fmla="*/ 0 w 39"/>
                <a:gd name="T5" fmla="*/ 3469 h 3469"/>
                <a:gd name="T6" fmla="*/ 39 w 39"/>
                <a:gd name="T7" fmla="*/ 3469 h 3469"/>
                <a:gd name="T8" fmla="*/ 39 w 39"/>
                <a:gd name="T9" fmla="*/ 19 h 3469"/>
                <a:gd name="T10" fmla="*/ 19 w 39"/>
                <a:gd name="T11" fmla="*/ 39 h 3469"/>
                <a:gd name="T12" fmla="*/ 19 w 39"/>
                <a:gd name="T13" fmla="*/ 0 h 3469"/>
                <a:gd name="T14" fmla="*/ 0 w 39"/>
                <a:gd name="T15" fmla="*/ 0 h 3469"/>
                <a:gd name="T16" fmla="*/ 0 w 39"/>
                <a:gd name="T17" fmla="*/ 19 h 3469"/>
                <a:gd name="T18" fmla="*/ 19 w 39"/>
                <a:gd name="T19" fmla="*/ 0 h 3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69"/>
                <a:gd name="T32" fmla="*/ 39 w 39"/>
                <a:gd name="T33" fmla="*/ 3469 h 3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69">
                  <a:moveTo>
                    <a:pt x="19" y="0"/>
                  </a:moveTo>
                  <a:lnTo>
                    <a:pt x="0" y="19"/>
                  </a:lnTo>
                  <a:lnTo>
                    <a:pt x="0" y="3469"/>
                  </a:lnTo>
                  <a:lnTo>
                    <a:pt x="39" y="3469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1" name="Freeform 103"/>
            <p:cNvSpPr>
              <a:spLocks/>
            </p:cNvSpPr>
            <p:nvPr/>
          </p:nvSpPr>
          <p:spPr bwMode="auto">
            <a:xfrm>
              <a:off x="1271" y="2246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2" name="Freeform 104"/>
            <p:cNvSpPr>
              <a:spLocks/>
            </p:cNvSpPr>
            <p:nvPr/>
          </p:nvSpPr>
          <p:spPr bwMode="auto">
            <a:xfrm>
              <a:off x="1271" y="2269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3" name="Freeform 105"/>
            <p:cNvSpPr>
              <a:spLocks/>
            </p:cNvSpPr>
            <p:nvPr/>
          </p:nvSpPr>
          <p:spPr bwMode="auto">
            <a:xfrm>
              <a:off x="1250" y="2269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4" name="Freeform 106"/>
            <p:cNvSpPr>
              <a:spLocks/>
            </p:cNvSpPr>
            <p:nvPr/>
          </p:nvSpPr>
          <p:spPr bwMode="auto">
            <a:xfrm>
              <a:off x="1250" y="2246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5" name="Freeform 107"/>
            <p:cNvSpPr>
              <a:spLocks/>
            </p:cNvSpPr>
            <p:nvPr/>
          </p:nvSpPr>
          <p:spPr bwMode="auto">
            <a:xfrm>
              <a:off x="1271" y="2342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6" name="Freeform 108"/>
            <p:cNvSpPr>
              <a:spLocks/>
            </p:cNvSpPr>
            <p:nvPr/>
          </p:nvSpPr>
          <p:spPr bwMode="auto">
            <a:xfrm>
              <a:off x="1271" y="2365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7" name="Freeform 109"/>
            <p:cNvSpPr>
              <a:spLocks/>
            </p:cNvSpPr>
            <p:nvPr/>
          </p:nvSpPr>
          <p:spPr bwMode="auto">
            <a:xfrm>
              <a:off x="1250" y="2365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8" name="Freeform 110"/>
            <p:cNvSpPr>
              <a:spLocks/>
            </p:cNvSpPr>
            <p:nvPr/>
          </p:nvSpPr>
          <p:spPr bwMode="auto">
            <a:xfrm>
              <a:off x="1250" y="2342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09" name="Freeform 111"/>
            <p:cNvSpPr>
              <a:spLocks/>
            </p:cNvSpPr>
            <p:nvPr/>
          </p:nvSpPr>
          <p:spPr bwMode="auto">
            <a:xfrm>
              <a:off x="1271" y="2437"/>
              <a:ext cx="21" cy="23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0" name="Freeform 112"/>
            <p:cNvSpPr>
              <a:spLocks/>
            </p:cNvSpPr>
            <p:nvPr/>
          </p:nvSpPr>
          <p:spPr bwMode="auto">
            <a:xfrm>
              <a:off x="1271" y="2460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1" name="Freeform 113"/>
            <p:cNvSpPr>
              <a:spLocks/>
            </p:cNvSpPr>
            <p:nvPr/>
          </p:nvSpPr>
          <p:spPr bwMode="auto">
            <a:xfrm>
              <a:off x="1250" y="2460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2" name="Freeform 114"/>
            <p:cNvSpPr>
              <a:spLocks/>
            </p:cNvSpPr>
            <p:nvPr/>
          </p:nvSpPr>
          <p:spPr bwMode="auto">
            <a:xfrm>
              <a:off x="1250" y="2437"/>
              <a:ext cx="21" cy="23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3" name="Freeform 115"/>
            <p:cNvSpPr>
              <a:spLocks/>
            </p:cNvSpPr>
            <p:nvPr/>
          </p:nvSpPr>
          <p:spPr bwMode="auto">
            <a:xfrm>
              <a:off x="1271" y="2533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4" name="Freeform 116"/>
            <p:cNvSpPr>
              <a:spLocks/>
            </p:cNvSpPr>
            <p:nvPr/>
          </p:nvSpPr>
          <p:spPr bwMode="auto">
            <a:xfrm>
              <a:off x="1271" y="2556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5" name="Freeform 117"/>
            <p:cNvSpPr>
              <a:spLocks/>
            </p:cNvSpPr>
            <p:nvPr/>
          </p:nvSpPr>
          <p:spPr bwMode="auto">
            <a:xfrm>
              <a:off x="1250" y="2556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6" name="Freeform 118"/>
            <p:cNvSpPr>
              <a:spLocks/>
            </p:cNvSpPr>
            <p:nvPr/>
          </p:nvSpPr>
          <p:spPr bwMode="auto">
            <a:xfrm>
              <a:off x="1250" y="2533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7" name="Freeform 119"/>
            <p:cNvSpPr>
              <a:spLocks/>
            </p:cNvSpPr>
            <p:nvPr/>
          </p:nvSpPr>
          <p:spPr bwMode="auto">
            <a:xfrm>
              <a:off x="1271" y="2627"/>
              <a:ext cx="21" cy="23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8" name="Freeform 120"/>
            <p:cNvSpPr>
              <a:spLocks/>
            </p:cNvSpPr>
            <p:nvPr/>
          </p:nvSpPr>
          <p:spPr bwMode="auto">
            <a:xfrm>
              <a:off x="1271" y="2650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19" name="Freeform 121"/>
            <p:cNvSpPr>
              <a:spLocks/>
            </p:cNvSpPr>
            <p:nvPr/>
          </p:nvSpPr>
          <p:spPr bwMode="auto">
            <a:xfrm>
              <a:off x="1250" y="2650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0" name="Freeform 122"/>
            <p:cNvSpPr>
              <a:spLocks/>
            </p:cNvSpPr>
            <p:nvPr/>
          </p:nvSpPr>
          <p:spPr bwMode="auto">
            <a:xfrm>
              <a:off x="1250" y="2627"/>
              <a:ext cx="21" cy="23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1" name="Freeform 123"/>
            <p:cNvSpPr>
              <a:spLocks/>
            </p:cNvSpPr>
            <p:nvPr/>
          </p:nvSpPr>
          <p:spPr bwMode="auto">
            <a:xfrm>
              <a:off x="1271" y="2723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2" name="Freeform 124"/>
            <p:cNvSpPr>
              <a:spLocks/>
            </p:cNvSpPr>
            <p:nvPr/>
          </p:nvSpPr>
          <p:spPr bwMode="auto">
            <a:xfrm>
              <a:off x="1271" y="2746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3" name="Freeform 125"/>
            <p:cNvSpPr>
              <a:spLocks/>
            </p:cNvSpPr>
            <p:nvPr/>
          </p:nvSpPr>
          <p:spPr bwMode="auto">
            <a:xfrm>
              <a:off x="1250" y="2746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4" name="Freeform 126"/>
            <p:cNvSpPr>
              <a:spLocks/>
            </p:cNvSpPr>
            <p:nvPr/>
          </p:nvSpPr>
          <p:spPr bwMode="auto">
            <a:xfrm>
              <a:off x="1250" y="2723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5" name="Freeform 127"/>
            <p:cNvSpPr>
              <a:spLocks/>
            </p:cNvSpPr>
            <p:nvPr/>
          </p:nvSpPr>
          <p:spPr bwMode="auto">
            <a:xfrm>
              <a:off x="1271" y="2818"/>
              <a:ext cx="21" cy="24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6" name="Freeform 128"/>
            <p:cNvSpPr>
              <a:spLocks/>
            </p:cNvSpPr>
            <p:nvPr/>
          </p:nvSpPr>
          <p:spPr bwMode="auto">
            <a:xfrm>
              <a:off x="1271" y="2842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7" name="Freeform 129"/>
            <p:cNvSpPr>
              <a:spLocks/>
            </p:cNvSpPr>
            <p:nvPr/>
          </p:nvSpPr>
          <p:spPr bwMode="auto">
            <a:xfrm>
              <a:off x="1250" y="2842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8" name="Freeform 130"/>
            <p:cNvSpPr>
              <a:spLocks/>
            </p:cNvSpPr>
            <p:nvPr/>
          </p:nvSpPr>
          <p:spPr bwMode="auto">
            <a:xfrm>
              <a:off x="1250" y="2818"/>
              <a:ext cx="21" cy="24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29" name="Line 131"/>
            <p:cNvSpPr>
              <a:spLocks noChangeShapeType="1"/>
            </p:cNvSpPr>
            <p:nvPr/>
          </p:nvSpPr>
          <p:spPr bwMode="auto">
            <a:xfrm flipH="1">
              <a:off x="1194" y="2025"/>
              <a:ext cx="37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30" name="Freeform 132"/>
            <p:cNvSpPr>
              <a:spLocks/>
            </p:cNvSpPr>
            <p:nvPr/>
          </p:nvSpPr>
          <p:spPr bwMode="auto">
            <a:xfrm>
              <a:off x="1231" y="1969"/>
              <a:ext cx="35" cy="56"/>
            </a:xfrm>
            <a:custGeom>
              <a:avLst/>
              <a:gdLst>
                <a:gd name="T0" fmla="*/ 5 w 177"/>
                <a:gd name="T1" fmla="*/ 0 h 252"/>
                <a:gd name="T2" fmla="*/ 23 w 177"/>
                <a:gd name="T3" fmla="*/ 1 h 252"/>
                <a:gd name="T4" fmla="*/ 40 w 177"/>
                <a:gd name="T5" fmla="*/ 3 h 252"/>
                <a:gd name="T6" fmla="*/ 57 w 177"/>
                <a:gd name="T7" fmla="*/ 6 h 252"/>
                <a:gd name="T8" fmla="*/ 73 w 177"/>
                <a:gd name="T9" fmla="*/ 11 h 252"/>
                <a:gd name="T10" fmla="*/ 88 w 177"/>
                <a:gd name="T11" fmla="*/ 17 h 252"/>
                <a:gd name="T12" fmla="*/ 102 w 177"/>
                <a:gd name="T13" fmla="*/ 23 h 252"/>
                <a:gd name="T14" fmla="*/ 115 w 177"/>
                <a:gd name="T15" fmla="*/ 31 h 252"/>
                <a:gd name="T16" fmla="*/ 127 w 177"/>
                <a:gd name="T17" fmla="*/ 39 h 252"/>
                <a:gd name="T18" fmla="*/ 139 w 177"/>
                <a:gd name="T19" fmla="*/ 47 h 252"/>
                <a:gd name="T20" fmla="*/ 148 w 177"/>
                <a:gd name="T21" fmla="*/ 57 h 252"/>
                <a:gd name="T22" fmla="*/ 156 w 177"/>
                <a:gd name="T23" fmla="*/ 68 h 252"/>
                <a:gd name="T24" fmla="*/ 164 w 177"/>
                <a:gd name="T25" fmla="*/ 78 h 252"/>
                <a:gd name="T26" fmla="*/ 170 w 177"/>
                <a:gd name="T27" fmla="*/ 90 h 252"/>
                <a:gd name="T28" fmla="*/ 174 w 177"/>
                <a:gd name="T29" fmla="*/ 101 h 252"/>
                <a:gd name="T30" fmla="*/ 177 w 177"/>
                <a:gd name="T31" fmla="*/ 113 h 252"/>
                <a:gd name="T32" fmla="*/ 177 w 177"/>
                <a:gd name="T33" fmla="*/ 126 h 252"/>
                <a:gd name="T34" fmla="*/ 176 w 177"/>
                <a:gd name="T35" fmla="*/ 139 h 252"/>
                <a:gd name="T36" fmla="*/ 174 w 177"/>
                <a:gd name="T37" fmla="*/ 151 h 252"/>
                <a:gd name="T38" fmla="*/ 169 w 177"/>
                <a:gd name="T39" fmla="*/ 163 h 252"/>
                <a:gd name="T40" fmla="*/ 163 w 177"/>
                <a:gd name="T41" fmla="*/ 174 h 252"/>
                <a:gd name="T42" fmla="*/ 156 w 177"/>
                <a:gd name="T43" fmla="*/ 186 h 252"/>
                <a:gd name="T44" fmla="*/ 147 w 177"/>
                <a:gd name="T45" fmla="*/ 196 h 252"/>
                <a:gd name="T46" fmla="*/ 137 w 177"/>
                <a:gd name="T47" fmla="*/ 206 h 252"/>
                <a:gd name="T48" fmla="*/ 125 w 177"/>
                <a:gd name="T49" fmla="*/ 215 h 252"/>
                <a:gd name="T50" fmla="*/ 112 w 177"/>
                <a:gd name="T51" fmla="*/ 223 h 252"/>
                <a:gd name="T52" fmla="*/ 98 w 177"/>
                <a:gd name="T53" fmla="*/ 230 h 252"/>
                <a:gd name="T54" fmla="*/ 85 w 177"/>
                <a:gd name="T55" fmla="*/ 237 h 252"/>
                <a:gd name="T56" fmla="*/ 68 w 177"/>
                <a:gd name="T57" fmla="*/ 242 h 252"/>
                <a:gd name="T58" fmla="*/ 52 w 177"/>
                <a:gd name="T59" fmla="*/ 246 h 252"/>
                <a:gd name="T60" fmla="*/ 36 w 177"/>
                <a:gd name="T61" fmla="*/ 250 h 252"/>
                <a:gd name="T62" fmla="*/ 17 w 177"/>
                <a:gd name="T63" fmla="*/ 252 h 252"/>
                <a:gd name="T64" fmla="*/ 0 w 177"/>
                <a:gd name="T65" fmla="*/ 252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252"/>
                <a:gd name="T101" fmla="*/ 177 w 177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252">
                  <a:moveTo>
                    <a:pt x="5" y="0"/>
                  </a:moveTo>
                  <a:lnTo>
                    <a:pt x="23" y="1"/>
                  </a:lnTo>
                  <a:lnTo>
                    <a:pt x="40" y="3"/>
                  </a:lnTo>
                  <a:lnTo>
                    <a:pt x="57" y="6"/>
                  </a:lnTo>
                  <a:lnTo>
                    <a:pt x="73" y="11"/>
                  </a:lnTo>
                  <a:lnTo>
                    <a:pt x="88" y="17"/>
                  </a:lnTo>
                  <a:lnTo>
                    <a:pt x="102" y="23"/>
                  </a:lnTo>
                  <a:lnTo>
                    <a:pt x="115" y="31"/>
                  </a:lnTo>
                  <a:lnTo>
                    <a:pt x="127" y="39"/>
                  </a:lnTo>
                  <a:lnTo>
                    <a:pt x="139" y="47"/>
                  </a:lnTo>
                  <a:lnTo>
                    <a:pt x="148" y="57"/>
                  </a:lnTo>
                  <a:lnTo>
                    <a:pt x="156" y="68"/>
                  </a:lnTo>
                  <a:lnTo>
                    <a:pt x="164" y="78"/>
                  </a:lnTo>
                  <a:lnTo>
                    <a:pt x="170" y="90"/>
                  </a:lnTo>
                  <a:lnTo>
                    <a:pt x="174" y="101"/>
                  </a:lnTo>
                  <a:lnTo>
                    <a:pt x="177" y="113"/>
                  </a:lnTo>
                  <a:lnTo>
                    <a:pt x="177" y="126"/>
                  </a:lnTo>
                  <a:lnTo>
                    <a:pt x="176" y="139"/>
                  </a:lnTo>
                  <a:lnTo>
                    <a:pt x="174" y="151"/>
                  </a:lnTo>
                  <a:lnTo>
                    <a:pt x="169" y="163"/>
                  </a:lnTo>
                  <a:lnTo>
                    <a:pt x="163" y="174"/>
                  </a:lnTo>
                  <a:lnTo>
                    <a:pt x="156" y="186"/>
                  </a:lnTo>
                  <a:lnTo>
                    <a:pt x="147" y="196"/>
                  </a:lnTo>
                  <a:lnTo>
                    <a:pt x="137" y="206"/>
                  </a:lnTo>
                  <a:lnTo>
                    <a:pt x="125" y="215"/>
                  </a:lnTo>
                  <a:lnTo>
                    <a:pt x="112" y="223"/>
                  </a:lnTo>
                  <a:lnTo>
                    <a:pt x="98" y="230"/>
                  </a:lnTo>
                  <a:lnTo>
                    <a:pt x="85" y="237"/>
                  </a:lnTo>
                  <a:lnTo>
                    <a:pt x="68" y="242"/>
                  </a:lnTo>
                  <a:lnTo>
                    <a:pt x="52" y="246"/>
                  </a:lnTo>
                  <a:lnTo>
                    <a:pt x="36" y="250"/>
                  </a:lnTo>
                  <a:lnTo>
                    <a:pt x="17" y="252"/>
                  </a:lnTo>
                  <a:lnTo>
                    <a:pt x="0" y="252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1" name="Rectangle 133"/>
            <p:cNvSpPr>
              <a:spLocks noChangeArrowheads="1"/>
            </p:cNvSpPr>
            <p:nvPr/>
          </p:nvSpPr>
          <p:spPr bwMode="auto">
            <a:xfrm>
              <a:off x="1197" y="1973"/>
              <a:ext cx="42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2" name="Freeform 134"/>
            <p:cNvSpPr>
              <a:spLocks/>
            </p:cNvSpPr>
            <p:nvPr/>
          </p:nvSpPr>
          <p:spPr bwMode="auto">
            <a:xfrm>
              <a:off x="1195" y="1940"/>
              <a:ext cx="27" cy="27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3" name="Freeform 135"/>
            <p:cNvSpPr>
              <a:spLocks/>
            </p:cNvSpPr>
            <p:nvPr/>
          </p:nvSpPr>
          <p:spPr bwMode="auto">
            <a:xfrm>
              <a:off x="1195" y="1940"/>
              <a:ext cx="27" cy="27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4" name="Freeform 136"/>
            <p:cNvSpPr>
              <a:spLocks/>
            </p:cNvSpPr>
            <p:nvPr/>
          </p:nvSpPr>
          <p:spPr bwMode="auto">
            <a:xfrm>
              <a:off x="1229" y="3013"/>
              <a:ext cx="36" cy="56"/>
            </a:xfrm>
            <a:custGeom>
              <a:avLst/>
              <a:gdLst>
                <a:gd name="T0" fmla="*/ 6 w 178"/>
                <a:gd name="T1" fmla="*/ 0 h 253"/>
                <a:gd name="T2" fmla="*/ 24 w 178"/>
                <a:gd name="T3" fmla="*/ 1 h 253"/>
                <a:gd name="T4" fmla="*/ 41 w 178"/>
                <a:gd name="T5" fmla="*/ 4 h 253"/>
                <a:gd name="T6" fmla="*/ 58 w 178"/>
                <a:gd name="T7" fmla="*/ 7 h 253"/>
                <a:gd name="T8" fmla="*/ 73 w 178"/>
                <a:gd name="T9" fmla="*/ 12 h 253"/>
                <a:gd name="T10" fmla="*/ 88 w 178"/>
                <a:gd name="T11" fmla="*/ 16 h 253"/>
                <a:gd name="T12" fmla="*/ 103 w 178"/>
                <a:gd name="T13" fmla="*/ 23 h 253"/>
                <a:gd name="T14" fmla="*/ 116 w 178"/>
                <a:gd name="T15" fmla="*/ 30 h 253"/>
                <a:gd name="T16" fmla="*/ 129 w 178"/>
                <a:gd name="T17" fmla="*/ 38 h 253"/>
                <a:gd name="T18" fmla="*/ 139 w 178"/>
                <a:gd name="T19" fmla="*/ 48 h 253"/>
                <a:gd name="T20" fmla="*/ 149 w 178"/>
                <a:gd name="T21" fmla="*/ 57 h 253"/>
                <a:gd name="T22" fmla="*/ 158 w 178"/>
                <a:gd name="T23" fmla="*/ 67 h 253"/>
                <a:gd name="T24" fmla="*/ 165 w 178"/>
                <a:gd name="T25" fmla="*/ 79 h 253"/>
                <a:gd name="T26" fmla="*/ 170 w 178"/>
                <a:gd name="T27" fmla="*/ 89 h 253"/>
                <a:gd name="T28" fmla="*/ 175 w 178"/>
                <a:gd name="T29" fmla="*/ 102 h 253"/>
                <a:gd name="T30" fmla="*/ 177 w 178"/>
                <a:gd name="T31" fmla="*/ 114 h 253"/>
                <a:gd name="T32" fmla="*/ 178 w 178"/>
                <a:gd name="T33" fmla="*/ 126 h 253"/>
                <a:gd name="T34" fmla="*/ 177 w 178"/>
                <a:gd name="T35" fmla="*/ 139 h 253"/>
                <a:gd name="T36" fmla="*/ 175 w 178"/>
                <a:gd name="T37" fmla="*/ 152 h 253"/>
                <a:gd name="T38" fmla="*/ 170 w 178"/>
                <a:gd name="T39" fmla="*/ 163 h 253"/>
                <a:gd name="T40" fmla="*/ 165 w 178"/>
                <a:gd name="T41" fmla="*/ 175 h 253"/>
                <a:gd name="T42" fmla="*/ 156 w 178"/>
                <a:gd name="T43" fmla="*/ 185 h 253"/>
                <a:gd name="T44" fmla="*/ 148 w 178"/>
                <a:gd name="T45" fmla="*/ 196 h 253"/>
                <a:gd name="T46" fmla="*/ 138 w 178"/>
                <a:gd name="T47" fmla="*/ 206 h 253"/>
                <a:gd name="T48" fmla="*/ 126 w 178"/>
                <a:gd name="T49" fmla="*/ 214 h 253"/>
                <a:gd name="T50" fmla="*/ 114 w 178"/>
                <a:gd name="T51" fmla="*/ 223 h 253"/>
                <a:gd name="T52" fmla="*/ 100 w 178"/>
                <a:gd name="T53" fmla="*/ 231 h 253"/>
                <a:gd name="T54" fmla="*/ 85 w 178"/>
                <a:gd name="T55" fmla="*/ 236 h 253"/>
                <a:gd name="T56" fmla="*/ 70 w 178"/>
                <a:gd name="T57" fmla="*/ 242 h 253"/>
                <a:gd name="T58" fmla="*/ 53 w 178"/>
                <a:gd name="T59" fmla="*/ 247 h 253"/>
                <a:gd name="T60" fmla="*/ 36 w 178"/>
                <a:gd name="T61" fmla="*/ 250 h 253"/>
                <a:gd name="T62" fmla="*/ 19 w 178"/>
                <a:gd name="T63" fmla="*/ 251 h 253"/>
                <a:gd name="T64" fmla="*/ 0 w 178"/>
                <a:gd name="T65" fmla="*/ 253 h 2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8"/>
                <a:gd name="T100" fmla="*/ 0 h 253"/>
                <a:gd name="T101" fmla="*/ 178 w 178"/>
                <a:gd name="T102" fmla="*/ 253 h 2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8" h="253">
                  <a:moveTo>
                    <a:pt x="6" y="0"/>
                  </a:moveTo>
                  <a:lnTo>
                    <a:pt x="24" y="1"/>
                  </a:lnTo>
                  <a:lnTo>
                    <a:pt x="41" y="4"/>
                  </a:lnTo>
                  <a:lnTo>
                    <a:pt x="58" y="7"/>
                  </a:lnTo>
                  <a:lnTo>
                    <a:pt x="73" y="12"/>
                  </a:lnTo>
                  <a:lnTo>
                    <a:pt x="88" y="16"/>
                  </a:lnTo>
                  <a:lnTo>
                    <a:pt x="103" y="23"/>
                  </a:lnTo>
                  <a:lnTo>
                    <a:pt x="116" y="30"/>
                  </a:lnTo>
                  <a:lnTo>
                    <a:pt x="129" y="38"/>
                  </a:lnTo>
                  <a:lnTo>
                    <a:pt x="139" y="48"/>
                  </a:lnTo>
                  <a:lnTo>
                    <a:pt x="149" y="57"/>
                  </a:lnTo>
                  <a:lnTo>
                    <a:pt x="158" y="67"/>
                  </a:lnTo>
                  <a:lnTo>
                    <a:pt x="165" y="79"/>
                  </a:lnTo>
                  <a:lnTo>
                    <a:pt x="170" y="89"/>
                  </a:lnTo>
                  <a:lnTo>
                    <a:pt x="175" y="102"/>
                  </a:lnTo>
                  <a:lnTo>
                    <a:pt x="177" y="114"/>
                  </a:lnTo>
                  <a:lnTo>
                    <a:pt x="178" y="126"/>
                  </a:lnTo>
                  <a:lnTo>
                    <a:pt x="177" y="139"/>
                  </a:lnTo>
                  <a:lnTo>
                    <a:pt x="175" y="152"/>
                  </a:lnTo>
                  <a:lnTo>
                    <a:pt x="170" y="163"/>
                  </a:lnTo>
                  <a:lnTo>
                    <a:pt x="165" y="175"/>
                  </a:lnTo>
                  <a:lnTo>
                    <a:pt x="156" y="185"/>
                  </a:lnTo>
                  <a:lnTo>
                    <a:pt x="148" y="196"/>
                  </a:lnTo>
                  <a:lnTo>
                    <a:pt x="138" y="206"/>
                  </a:lnTo>
                  <a:lnTo>
                    <a:pt x="126" y="214"/>
                  </a:lnTo>
                  <a:lnTo>
                    <a:pt x="114" y="223"/>
                  </a:lnTo>
                  <a:lnTo>
                    <a:pt x="100" y="231"/>
                  </a:lnTo>
                  <a:lnTo>
                    <a:pt x="85" y="236"/>
                  </a:lnTo>
                  <a:lnTo>
                    <a:pt x="70" y="242"/>
                  </a:lnTo>
                  <a:lnTo>
                    <a:pt x="53" y="247"/>
                  </a:lnTo>
                  <a:lnTo>
                    <a:pt x="36" y="250"/>
                  </a:lnTo>
                  <a:lnTo>
                    <a:pt x="19" y="251"/>
                  </a:lnTo>
                  <a:lnTo>
                    <a:pt x="0" y="253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5" name="Freeform 137"/>
            <p:cNvSpPr>
              <a:spLocks/>
            </p:cNvSpPr>
            <p:nvPr/>
          </p:nvSpPr>
          <p:spPr bwMode="auto">
            <a:xfrm>
              <a:off x="1197" y="3069"/>
              <a:ext cx="27" cy="41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  <a:close/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6" name="Freeform 138"/>
            <p:cNvSpPr>
              <a:spLocks/>
            </p:cNvSpPr>
            <p:nvPr/>
          </p:nvSpPr>
          <p:spPr bwMode="auto">
            <a:xfrm>
              <a:off x="1197" y="3069"/>
              <a:ext cx="27" cy="41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37" name="Line 139"/>
            <p:cNvSpPr>
              <a:spLocks noChangeShapeType="1"/>
            </p:cNvSpPr>
            <p:nvPr/>
          </p:nvSpPr>
          <p:spPr bwMode="auto">
            <a:xfrm flipH="1">
              <a:off x="1194" y="3013"/>
              <a:ext cx="40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38" name="Line 140"/>
            <p:cNvSpPr>
              <a:spLocks noChangeShapeType="1"/>
            </p:cNvSpPr>
            <p:nvPr/>
          </p:nvSpPr>
          <p:spPr bwMode="auto">
            <a:xfrm>
              <a:off x="1191" y="3301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39" name="Rectangle 141"/>
            <p:cNvSpPr>
              <a:spLocks noChangeArrowheads="1"/>
            </p:cNvSpPr>
            <p:nvPr/>
          </p:nvSpPr>
          <p:spPr bwMode="auto">
            <a:xfrm>
              <a:off x="1195" y="3115"/>
              <a:ext cx="42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5440" name="Line 142"/>
            <p:cNvSpPr>
              <a:spLocks noChangeShapeType="1"/>
            </p:cNvSpPr>
            <p:nvPr/>
          </p:nvSpPr>
          <p:spPr bwMode="auto">
            <a:xfrm>
              <a:off x="1196" y="1937"/>
              <a:ext cx="81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41" name="Line 143"/>
            <p:cNvSpPr>
              <a:spLocks noChangeShapeType="1"/>
            </p:cNvSpPr>
            <p:nvPr/>
          </p:nvSpPr>
          <p:spPr bwMode="auto">
            <a:xfrm>
              <a:off x="568" y="1969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42" name="Line 144"/>
            <p:cNvSpPr>
              <a:spLocks noChangeShapeType="1"/>
            </p:cNvSpPr>
            <p:nvPr/>
          </p:nvSpPr>
          <p:spPr bwMode="auto">
            <a:xfrm>
              <a:off x="560" y="1938"/>
              <a:ext cx="564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43" name="Line 145"/>
            <p:cNvSpPr>
              <a:spLocks noChangeShapeType="1"/>
            </p:cNvSpPr>
            <p:nvPr/>
          </p:nvSpPr>
          <p:spPr bwMode="auto">
            <a:xfrm>
              <a:off x="560" y="3107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5444" name="Line 146"/>
            <p:cNvSpPr>
              <a:spLocks noChangeShapeType="1"/>
            </p:cNvSpPr>
            <p:nvPr/>
          </p:nvSpPr>
          <p:spPr bwMode="auto">
            <a:xfrm>
              <a:off x="560" y="3077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367763" name="Line 147"/>
          <p:cNvSpPr>
            <a:spLocks noChangeShapeType="1"/>
          </p:cNvSpPr>
          <p:nvPr/>
        </p:nvSpPr>
        <p:spPr bwMode="auto">
          <a:xfrm>
            <a:off x="3111500" y="4945063"/>
            <a:ext cx="9525" cy="11049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367764" name="Text Box 148"/>
          <p:cNvSpPr txBox="1">
            <a:spLocks noChangeArrowheads="1"/>
          </p:cNvSpPr>
          <p:nvPr/>
        </p:nvSpPr>
        <p:spPr bwMode="auto">
          <a:xfrm>
            <a:off x="1154113" y="1643063"/>
            <a:ext cx="23336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Apuntalar Viga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7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7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76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074150" cy="131603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latin typeface="Arial" charset="0"/>
              </a:rPr>
              <a:t/>
            </a:r>
            <a:br>
              <a:rPr lang="es-E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69667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grpSp>
        <p:nvGrpSpPr>
          <p:cNvPr id="56324" name="Group 4"/>
          <p:cNvGrpSpPr>
            <a:grpSpLocks/>
          </p:cNvGrpSpPr>
          <p:nvPr/>
        </p:nvGrpSpPr>
        <p:grpSpPr bwMode="auto">
          <a:xfrm>
            <a:off x="777875" y="2235200"/>
            <a:ext cx="2471738" cy="3573463"/>
            <a:chOff x="490" y="1408"/>
            <a:chExt cx="1557" cy="2251"/>
          </a:xfrm>
        </p:grpSpPr>
        <p:sp>
          <p:nvSpPr>
            <p:cNvPr id="56459" name="Rectangle 5"/>
            <p:cNvSpPr>
              <a:spLocks noChangeArrowheads="1"/>
            </p:cNvSpPr>
            <p:nvPr/>
          </p:nvSpPr>
          <p:spPr bwMode="auto">
            <a:xfrm>
              <a:off x="493" y="1458"/>
              <a:ext cx="5" cy="2150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60" name="Line 6"/>
            <p:cNvSpPr>
              <a:spLocks noChangeShapeType="1"/>
            </p:cNvSpPr>
            <p:nvPr/>
          </p:nvSpPr>
          <p:spPr bwMode="auto">
            <a:xfrm flipV="1">
              <a:off x="490" y="1462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61" name="Rectangle 7"/>
            <p:cNvSpPr>
              <a:spLocks noChangeArrowheads="1"/>
            </p:cNvSpPr>
            <p:nvPr/>
          </p:nvSpPr>
          <p:spPr bwMode="auto">
            <a:xfrm>
              <a:off x="493" y="3606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62" name="Rectangle 8"/>
            <p:cNvSpPr>
              <a:spLocks noChangeArrowheads="1"/>
            </p:cNvSpPr>
            <p:nvPr/>
          </p:nvSpPr>
          <p:spPr bwMode="auto">
            <a:xfrm>
              <a:off x="493" y="3606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63" name="Line 9"/>
            <p:cNvSpPr>
              <a:spLocks noChangeShapeType="1"/>
            </p:cNvSpPr>
            <p:nvPr/>
          </p:nvSpPr>
          <p:spPr bwMode="auto">
            <a:xfrm flipH="1">
              <a:off x="493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64" name="Line 10"/>
            <p:cNvSpPr>
              <a:spLocks noChangeShapeType="1"/>
            </p:cNvSpPr>
            <p:nvPr/>
          </p:nvSpPr>
          <p:spPr bwMode="auto">
            <a:xfrm flipH="1">
              <a:off x="493" y="360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65" name="Line 11"/>
            <p:cNvSpPr>
              <a:spLocks noChangeShapeType="1"/>
            </p:cNvSpPr>
            <p:nvPr/>
          </p:nvSpPr>
          <p:spPr bwMode="auto">
            <a:xfrm flipV="1">
              <a:off x="801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66" name="Line 12"/>
            <p:cNvSpPr>
              <a:spLocks noChangeShapeType="1"/>
            </p:cNvSpPr>
            <p:nvPr/>
          </p:nvSpPr>
          <p:spPr bwMode="auto">
            <a:xfrm flipV="1">
              <a:off x="493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67" name="Rectangle 13"/>
            <p:cNvSpPr>
              <a:spLocks noChangeArrowheads="1"/>
            </p:cNvSpPr>
            <p:nvPr/>
          </p:nvSpPr>
          <p:spPr bwMode="auto">
            <a:xfrm>
              <a:off x="493" y="1455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68" name="Rectangle 14"/>
            <p:cNvSpPr>
              <a:spLocks noChangeArrowheads="1"/>
            </p:cNvSpPr>
            <p:nvPr/>
          </p:nvSpPr>
          <p:spPr bwMode="auto">
            <a:xfrm>
              <a:off x="493" y="1455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69" name="Line 15"/>
            <p:cNvSpPr>
              <a:spLocks noChangeShapeType="1"/>
            </p:cNvSpPr>
            <p:nvPr/>
          </p:nvSpPr>
          <p:spPr bwMode="auto">
            <a:xfrm flipH="1">
              <a:off x="493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0" name="Line 16"/>
            <p:cNvSpPr>
              <a:spLocks noChangeShapeType="1"/>
            </p:cNvSpPr>
            <p:nvPr/>
          </p:nvSpPr>
          <p:spPr bwMode="auto">
            <a:xfrm flipH="1">
              <a:off x="493" y="145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1" name="Line 17"/>
            <p:cNvSpPr>
              <a:spLocks noChangeShapeType="1"/>
            </p:cNvSpPr>
            <p:nvPr/>
          </p:nvSpPr>
          <p:spPr bwMode="auto">
            <a:xfrm flipV="1">
              <a:off x="801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2" name="Line 18"/>
            <p:cNvSpPr>
              <a:spLocks noChangeShapeType="1"/>
            </p:cNvSpPr>
            <p:nvPr/>
          </p:nvSpPr>
          <p:spPr bwMode="auto">
            <a:xfrm flipV="1">
              <a:off x="493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3" name="Rectangle 19"/>
            <p:cNvSpPr>
              <a:spLocks noChangeArrowheads="1"/>
            </p:cNvSpPr>
            <p:nvPr/>
          </p:nvSpPr>
          <p:spPr bwMode="auto">
            <a:xfrm>
              <a:off x="493" y="1458"/>
              <a:ext cx="5" cy="2150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74" name="Line 20"/>
            <p:cNvSpPr>
              <a:spLocks noChangeShapeType="1"/>
            </p:cNvSpPr>
            <p:nvPr/>
          </p:nvSpPr>
          <p:spPr bwMode="auto">
            <a:xfrm>
              <a:off x="493" y="3608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5" name="Line 21"/>
            <p:cNvSpPr>
              <a:spLocks noChangeShapeType="1"/>
            </p:cNvSpPr>
            <p:nvPr/>
          </p:nvSpPr>
          <p:spPr bwMode="auto">
            <a:xfrm>
              <a:off x="493" y="1458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6" name="Line 22"/>
            <p:cNvSpPr>
              <a:spLocks noChangeShapeType="1"/>
            </p:cNvSpPr>
            <p:nvPr/>
          </p:nvSpPr>
          <p:spPr bwMode="auto">
            <a:xfrm>
              <a:off x="498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7" name="Line 23"/>
            <p:cNvSpPr>
              <a:spLocks noChangeShapeType="1"/>
            </p:cNvSpPr>
            <p:nvPr/>
          </p:nvSpPr>
          <p:spPr bwMode="auto">
            <a:xfrm>
              <a:off x="493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8" name="Line 24"/>
            <p:cNvSpPr>
              <a:spLocks noChangeShapeType="1"/>
            </p:cNvSpPr>
            <p:nvPr/>
          </p:nvSpPr>
          <p:spPr bwMode="auto">
            <a:xfrm>
              <a:off x="519" y="360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79" name="Line 25"/>
            <p:cNvSpPr>
              <a:spLocks noChangeShapeType="1"/>
            </p:cNvSpPr>
            <p:nvPr/>
          </p:nvSpPr>
          <p:spPr bwMode="auto">
            <a:xfrm>
              <a:off x="519" y="1456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0" name="Rectangle 26"/>
            <p:cNvSpPr>
              <a:spLocks noChangeArrowheads="1"/>
            </p:cNvSpPr>
            <p:nvPr/>
          </p:nvSpPr>
          <p:spPr bwMode="auto">
            <a:xfrm>
              <a:off x="1191" y="1458"/>
              <a:ext cx="6" cy="2150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81" name="Rectangle 27"/>
            <p:cNvSpPr>
              <a:spLocks noChangeArrowheads="1"/>
            </p:cNvSpPr>
            <p:nvPr/>
          </p:nvSpPr>
          <p:spPr bwMode="auto">
            <a:xfrm>
              <a:off x="1191" y="1458"/>
              <a:ext cx="6" cy="2150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82" name="Freeform 28"/>
            <p:cNvSpPr>
              <a:spLocks/>
            </p:cNvSpPr>
            <p:nvPr/>
          </p:nvSpPr>
          <p:spPr bwMode="auto">
            <a:xfrm>
              <a:off x="799" y="3558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83" name="Freeform 29"/>
            <p:cNvSpPr>
              <a:spLocks/>
            </p:cNvSpPr>
            <p:nvPr/>
          </p:nvSpPr>
          <p:spPr bwMode="auto">
            <a:xfrm>
              <a:off x="799" y="3558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84" name="Line 30"/>
            <p:cNvSpPr>
              <a:spLocks noChangeShapeType="1"/>
            </p:cNvSpPr>
            <p:nvPr/>
          </p:nvSpPr>
          <p:spPr bwMode="auto">
            <a:xfrm>
              <a:off x="843" y="3558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5" name="Line 31"/>
            <p:cNvSpPr>
              <a:spLocks noChangeShapeType="1"/>
            </p:cNvSpPr>
            <p:nvPr/>
          </p:nvSpPr>
          <p:spPr bwMode="auto">
            <a:xfrm>
              <a:off x="799" y="3606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6" name="Line 32"/>
            <p:cNvSpPr>
              <a:spLocks noChangeShapeType="1"/>
            </p:cNvSpPr>
            <p:nvPr/>
          </p:nvSpPr>
          <p:spPr bwMode="auto">
            <a:xfrm flipV="1">
              <a:off x="803" y="3562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7" name="Line 33"/>
            <p:cNvSpPr>
              <a:spLocks noChangeShapeType="1"/>
            </p:cNvSpPr>
            <p:nvPr/>
          </p:nvSpPr>
          <p:spPr bwMode="auto">
            <a:xfrm flipV="1">
              <a:off x="799" y="3558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8" name="Line 34"/>
            <p:cNvSpPr>
              <a:spLocks noChangeShapeType="1"/>
            </p:cNvSpPr>
            <p:nvPr/>
          </p:nvSpPr>
          <p:spPr bwMode="auto">
            <a:xfrm flipH="1">
              <a:off x="1165" y="360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89" name="Line 35"/>
            <p:cNvSpPr>
              <a:spLocks noChangeShapeType="1"/>
            </p:cNvSpPr>
            <p:nvPr/>
          </p:nvSpPr>
          <p:spPr bwMode="auto">
            <a:xfrm flipH="1">
              <a:off x="1165" y="145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0" name="Line 36"/>
            <p:cNvSpPr>
              <a:spLocks noChangeShapeType="1"/>
            </p:cNvSpPr>
            <p:nvPr/>
          </p:nvSpPr>
          <p:spPr bwMode="auto">
            <a:xfrm flipH="1">
              <a:off x="1191" y="3608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1" name="Line 37"/>
            <p:cNvSpPr>
              <a:spLocks noChangeShapeType="1"/>
            </p:cNvSpPr>
            <p:nvPr/>
          </p:nvSpPr>
          <p:spPr bwMode="auto">
            <a:xfrm>
              <a:off x="1191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2" name="Line 38"/>
            <p:cNvSpPr>
              <a:spLocks noChangeShapeType="1"/>
            </p:cNvSpPr>
            <p:nvPr/>
          </p:nvSpPr>
          <p:spPr bwMode="auto">
            <a:xfrm>
              <a:off x="1197" y="1458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3" name="Rectangle 39"/>
            <p:cNvSpPr>
              <a:spLocks noChangeArrowheads="1"/>
            </p:cNvSpPr>
            <p:nvPr/>
          </p:nvSpPr>
          <p:spPr bwMode="auto">
            <a:xfrm>
              <a:off x="842" y="3560"/>
              <a:ext cx="5" cy="9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94" name="Rectangle 40"/>
            <p:cNvSpPr>
              <a:spLocks noChangeArrowheads="1"/>
            </p:cNvSpPr>
            <p:nvPr/>
          </p:nvSpPr>
          <p:spPr bwMode="auto">
            <a:xfrm>
              <a:off x="842" y="3560"/>
              <a:ext cx="5" cy="9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95" name="Line 41"/>
            <p:cNvSpPr>
              <a:spLocks noChangeShapeType="1"/>
            </p:cNvSpPr>
            <p:nvPr/>
          </p:nvSpPr>
          <p:spPr bwMode="auto">
            <a:xfrm>
              <a:off x="847" y="356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6" name="Line 42"/>
            <p:cNvSpPr>
              <a:spLocks noChangeShapeType="1"/>
            </p:cNvSpPr>
            <p:nvPr/>
          </p:nvSpPr>
          <p:spPr bwMode="auto">
            <a:xfrm>
              <a:off x="842" y="356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7" name="Line 43"/>
            <p:cNvSpPr>
              <a:spLocks noChangeShapeType="1"/>
            </p:cNvSpPr>
            <p:nvPr/>
          </p:nvSpPr>
          <p:spPr bwMode="auto">
            <a:xfrm flipH="1">
              <a:off x="842" y="356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8" name="Line 44"/>
            <p:cNvSpPr>
              <a:spLocks noChangeShapeType="1"/>
            </p:cNvSpPr>
            <p:nvPr/>
          </p:nvSpPr>
          <p:spPr bwMode="auto">
            <a:xfrm flipH="1">
              <a:off x="842" y="365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99" name="Rectangle 45"/>
            <p:cNvSpPr>
              <a:spLocks noChangeArrowheads="1"/>
            </p:cNvSpPr>
            <p:nvPr/>
          </p:nvSpPr>
          <p:spPr bwMode="auto">
            <a:xfrm>
              <a:off x="889" y="3606"/>
              <a:ext cx="308" cy="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00" name="Rectangle 46"/>
            <p:cNvSpPr>
              <a:spLocks noChangeArrowheads="1"/>
            </p:cNvSpPr>
            <p:nvPr/>
          </p:nvSpPr>
          <p:spPr bwMode="auto">
            <a:xfrm>
              <a:off x="889" y="3606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01" name="Freeform 47"/>
            <p:cNvSpPr>
              <a:spLocks/>
            </p:cNvSpPr>
            <p:nvPr/>
          </p:nvSpPr>
          <p:spPr bwMode="auto">
            <a:xfrm>
              <a:off x="843" y="3606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02" name="Freeform 48"/>
            <p:cNvSpPr>
              <a:spLocks/>
            </p:cNvSpPr>
            <p:nvPr/>
          </p:nvSpPr>
          <p:spPr bwMode="auto">
            <a:xfrm>
              <a:off x="843" y="3606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03" name="Line 49"/>
            <p:cNvSpPr>
              <a:spLocks noChangeShapeType="1"/>
            </p:cNvSpPr>
            <p:nvPr/>
          </p:nvSpPr>
          <p:spPr bwMode="auto">
            <a:xfrm flipH="1">
              <a:off x="889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4" name="Line 50"/>
            <p:cNvSpPr>
              <a:spLocks noChangeShapeType="1"/>
            </p:cNvSpPr>
            <p:nvPr/>
          </p:nvSpPr>
          <p:spPr bwMode="auto">
            <a:xfrm flipH="1">
              <a:off x="889" y="360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5" name="Line 51"/>
            <p:cNvSpPr>
              <a:spLocks noChangeShapeType="1"/>
            </p:cNvSpPr>
            <p:nvPr/>
          </p:nvSpPr>
          <p:spPr bwMode="auto">
            <a:xfrm flipV="1">
              <a:off x="1197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6" name="Line 52"/>
            <p:cNvSpPr>
              <a:spLocks noChangeShapeType="1"/>
            </p:cNvSpPr>
            <p:nvPr/>
          </p:nvSpPr>
          <p:spPr bwMode="auto">
            <a:xfrm flipV="1">
              <a:off x="889" y="3606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7" name="Line 53"/>
            <p:cNvSpPr>
              <a:spLocks noChangeShapeType="1"/>
            </p:cNvSpPr>
            <p:nvPr/>
          </p:nvSpPr>
          <p:spPr bwMode="auto">
            <a:xfrm flipV="1">
              <a:off x="843" y="3606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8" name="Line 54"/>
            <p:cNvSpPr>
              <a:spLocks noChangeShapeType="1"/>
            </p:cNvSpPr>
            <p:nvPr/>
          </p:nvSpPr>
          <p:spPr bwMode="auto">
            <a:xfrm flipV="1">
              <a:off x="847" y="3611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09" name="Line 55"/>
            <p:cNvSpPr>
              <a:spLocks noChangeShapeType="1"/>
            </p:cNvSpPr>
            <p:nvPr/>
          </p:nvSpPr>
          <p:spPr bwMode="auto">
            <a:xfrm>
              <a:off x="843" y="3654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10" name="Line 56"/>
            <p:cNvSpPr>
              <a:spLocks noChangeShapeType="1"/>
            </p:cNvSpPr>
            <p:nvPr/>
          </p:nvSpPr>
          <p:spPr bwMode="auto">
            <a:xfrm>
              <a:off x="887" y="3606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11" name="Freeform 57"/>
            <p:cNvSpPr>
              <a:spLocks/>
            </p:cNvSpPr>
            <p:nvPr/>
          </p:nvSpPr>
          <p:spPr bwMode="auto">
            <a:xfrm>
              <a:off x="799" y="1408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2" name="Freeform 58"/>
            <p:cNvSpPr>
              <a:spLocks/>
            </p:cNvSpPr>
            <p:nvPr/>
          </p:nvSpPr>
          <p:spPr bwMode="auto">
            <a:xfrm>
              <a:off x="799" y="1408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3" name="Rectangle 59"/>
            <p:cNvSpPr>
              <a:spLocks noChangeArrowheads="1"/>
            </p:cNvSpPr>
            <p:nvPr/>
          </p:nvSpPr>
          <p:spPr bwMode="auto">
            <a:xfrm>
              <a:off x="889" y="1455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4" name="Rectangle 60"/>
            <p:cNvSpPr>
              <a:spLocks noChangeArrowheads="1"/>
            </p:cNvSpPr>
            <p:nvPr/>
          </p:nvSpPr>
          <p:spPr bwMode="auto">
            <a:xfrm>
              <a:off x="889" y="1455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5" name="Freeform 61"/>
            <p:cNvSpPr>
              <a:spLocks/>
            </p:cNvSpPr>
            <p:nvPr/>
          </p:nvSpPr>
          <p:spPr bwMode="auto">
            <a:xfrm>
              <a:off x="843" y="1456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6" name="Freeform 62"/>
            <p:cNvSpPr>
              <a:spLocks/>
            </p:cNvSpPr>
            <p:nvPr/>
          </p:nvSpPr>
          <p:spPr bwMode="auto">
            <a:xfrm>
              <a:off x="843" y="1456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7" name="Rectangle 63"/>
            <p:cNvSpPr>
              <a:spLocks noChangeArrowheads="1"/>
            </p:cNvSpPr>
            <p:nvPr/>
          </p:nvSpPr>
          <p:spPr bwMode="auto">
            <a:xfrm>
              <a:off x="842" y="1410"/>
              <a:ext cx="5" cy="9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8" name="Rectangle 64"/>
            <p:cNvSpPr>
              <a:spLocks noChangeArrowheads="1"/>
            </p:cNvSpPr>
            <p:nvPr/>
          </p:nvSpPr>
          <p:spPr bwMode="auto">
            <a:xfrm>
              <a:off x="842" y="1410"/>
              <a:ext cx="5" cy="9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19" name="Line 65"/>
            <p:cNvSpPr>
              <a:spLocks noChangeShapeType="1"/>
            </p:cNvSpPr>
            <p:nvPr/>
          </p:nvSpPr>
          <p:spPr bwMode="auto">
            <a:xfrm flipV="1">
              <a:off x="799" y="1408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0" name="Line 66"/>
            <p:cNvSpPr>
              <a:spLocks noChangeShapeType="1"/>
            </p:cNvSpPr>
            <p:nvPr/>
          </p:nvSpPr>
          <p:spPr bwMode="auto">
            <a:xfrm flipV="1">
              <a:off x="803" y="1411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1" name="Line 67"/>
            <p:cNvSpPr>
              <a:spLocks noChangeShapeType="1"/>
            </p:cNvSpPr>
            <p:nvPr/>
          </p:nvSpPr>
          <p:spPr bwMode="auto">
            <a:xfrm>
              <a:off x="799" y="145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2" name="Line 68"/>
            <p:cNvSpPr>
              <a:spLocks noChangeShapeType="1"/>
            </p:cNvSpPr>
            <p:nvPr/>
          </p:nvSpPr>
          <p:spPr bwMode="auto">
            <a:xfrm>
              <a:off x="843" y="1408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3" name="Line 69"/>
            <p:cNvSpPr>
              <a:spLocks noChangeShapeType="1"/>
            </p:cNvSpPr>
            <p:nvPr/>
          </p:nvSpPr>
          <p:spPr bwMode="auto">
            <a:xfrm flipH="1">
              <a:off x="889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4" name="Line 70"/>
            <p:cNvSpPr>
              <a:spLocks noChangeShapeType="1"/>
            </p:cNvSpPr>
            <p:nvPr/>
          </p:nvSpPr>
          <p:spPr bwMode="auto">
            <a:xfrm flipH="1">
              <a:off x="889" y="145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5" name="Line 71"/>
            <p:cNvSpPr>
              <a:spLocks noChangeShapeType="1"/>
            </p:cNvSpPr>
            <p:nvPr/>
          </p:nvSpPr>
          <p:spPr bwMode="auto">
            <a:xfrm flipV="1">
              <a:off x="1197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6" name="Line 72"/>
            <p:cNvSpPr>
              <a:spLocks noChangeShapeType="1"/>
            </p:cNvSpPr>
            <p:nvPr/>
          </p:nvSpPr>
          <p:spPr bwMode="auto">
            <a:xfrm flipV="1">
              <a:off x="889" y="1455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7" name="Line 73"/>
            <p:cNvSpPr>
              <a:spLocks noChangeShapeType="1"/>
            </p:cNvSpPr>
            <p:nvPr/>
          </p:nvSpPr>
          <p:spPr bwMode="auto">
            <a:xfrm flipV="1">
              <a:off x="843" y="1456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8" name="Line 74"/>
            <p:cNvSpPr>
              <a:spLocks noChangeShapeType="1"/>
            </p:cNvSpPr>
            <p:nvPr/>
          </p:nvSpPr>
          <p:spPr bwMode="auto">
            <a:xfrm flipV="1">
              <a:off x="847" y="1459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29" name="Line 75"/>
            <p:cNvSpPr>
              <a:spLocks noChangeShapeType="1"/>
            </p:cNvSpPr>
            <p:nvPr/>
          </p:nvSpPr>
          <p:spPr bwMode="auto">
            <a:xfrm>
              <a:off x="843" y="1505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0" name="Line 76"/>
            <p:cNvSpPr>
              <a:spLocks noChangeShapeType="1"/>
            </p:cNvSpPr>
            <p:nvPr/>
          </p:nvSpPr>
          <p:spPr bwMode="auto">
            <a:xfrm>
              <a:off x="887" y="145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1" name="Line 77"/>
            <p:cNvSpPr>
              <a:spLocks noChangeShapeType="1"/>
            </p:cNvSpPr>
            <p:nvPr/>
          </p:nvSpPr>
          <p:spPr bwMode="auto">
            <a:xfrm>
              <a:off x="847" y="141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2" name="Line 78"/>
            <p:cNvSpPr>
              <a:spLocks noChangeShapeType="1"/>
            </p:cNvSpPr>
            <p:nvPr/>
          </p:nvSpPr>
          <p:spPr bwMode="auto">
            <a:xfrm>
              <a:off x="842" y="1410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3" name="Line 79"/>
            <p:cNvSpPr>
              <a:spLocks noChangeShapeType="1"/>
            </p:cNvSpPr>
            <p:nvPr/>
          </p:nvSpPr>
          <p:spPr bwMode="auto">
            <a:xfrm flipH="1">
              <a:off x="842" y="141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4" name="Line 80"/>
            <p:cNvSpPr>
              <a:spLocks noChangeShapeType="1"/>
            </p:cNvSpPr>
            <p:nvPr/>
          </p:nvSpPr>
          <p:spPr bwMode="auto">
            <a:xfrm flipH="1">
              <a:off x="842" y="150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5" name="Rectangle 81"/>
            <p:cNvSpPr>
              <a:spLocks noChangeArrowheads="1"/>
            </p:cNvSpPr>
            <p:nvPr/>
          </p:nvSpPr>
          <p:spPr bwMode="auto">
            <a:xfrm>
              <a:off x="1191" y="2887"/>
              <a:ext cx="6" cy="41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36" name="Rectangle 82"/>
            <p:cNvSpPr>
              <a:spLocks noChangeArrowheads="1"/>
            </p:cNvSpPr>
            <p:nvPr/>
          </p:nvSpPr>
          <p:spPr bwMode="auto">
            <a:xfrm>
              <a:off x="1191" y="2887"/>
              <a:ext cx="6" cy="41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37" name="Line 83"/>
            <p:cNvSpPr>
              <a:spLocks noChangeShapeType="1"/>
            </p:cNvSpPr>
            <p:nvPr/>
          </p:nvSpPr>
          <p:spPr bwMode="auto">
            <a:xfrm flipV="1">
              <a:off x="1191" y="2887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8" name="Line 84"/>
            <p:cNvSpPr>
              <a:spLocks noChangeShapeType="1"/>
            </p:cNvSpPr>
            <p:nvPr/>
          </p:nvSpPr>
          <p:spPr bwMode="auto">
            <a:xfrm flipV="1">
              <a:off x="1197" y="2887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39" name="Line 85"/>
            <p:cNvSpPr>
              <a:spLocks noChangeShapeType="1"/>
            </p:cNvSpPr>
            <p:nvPr/>
          </p:nvSpPr>
          <p:spPr bwMode="auto">
            <a:xfrm>
              <a:off x="1191" y="288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0" name="Rectangle 86"/>
            <p:cNvSpPr>
              <a:spLocks noChangeArrowheads="1"/>
            </p:cNvSpPr>
            <p:nvPr/>
          </p:nvSpPr>
          <p:spPr bwMode="auto">
            <a:xfrm>
              <a:off x="1191" y="1730"/>
              <a:ext cx="6" cy="41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41" name="Rectangle 87"/>
            <p:cNvSpPr>
              <a:spLocks noChangeArrowheads="1"/>
            </p:cNvSpPr>
            <p:nvPr/>
          </p:nvSpPr>
          <p:spPr bwMode="auto">
            <a:xfrm>
              <a:off x="1191" y="1730"/>
              <a:ext cx="6" cy="41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42" name="Line 88"/>
            <p:cNvSpPr>
              <a:spLocks noChangeShapeType="1"/>
            </p:cNvSpPr>
            <p:nvPr/>
          </p:nvSpPr>
          <p:spPr bwMode="auto">
            <a:xfrm>
              <a:off x="1197" y="1730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3" name="Line 89"/>
            <p:cNvSpPr>
              <a:spLocks noChangeShapeType="1"/>
            </p:cNvSpPr>
            <p:nvPr/>
          </p:nvSpPr>
          <p:spPr bwMode="auto">
            <a:xfrm>
              <a:off x="1191" y="1730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4" name="Line 90"/>
            <p:cNvSpPr>
              <a:spLocks noChangeShapeType="1"/>
            </p:cNvSpPr>
            <p:nvPr/>
          </p:nvSpPr>
          <p:spPr bwMode="auto">
            <a:xfrm flipH="1">
              <a:off x="1191" y="214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5" name="Line 91"/>
            <p:cNvSpPr>
              <a:spLocks noChangeShapeType="1"/>
            </p:cNvSpPr>
            <p:nvPr/>
          </p:nvSpPr>
          <p:spPr bwMode="auto">
            <a:xfrm>
              <a:off x="2007" y="2531"/>
              <a:ext cx="1" cy="63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6" name="Line 92"/>
            <p:cNvSpPr>
              <a:spLocks noChangeShapeType="1"/>
            </p:cNvSpPr>
            <p:nvPr/>
          </p:nvSpPr>
          <p:spPr bwMode="auto">
            <a:xfrm flipV="1">
              <a:off x="2006" y="1863"/>
              <a:ext cx="1" cy="61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47" name="Freeform 93"/>
            <p:cNvSpPr>
              <a:spLocks/>
            </p:cNvSpPr>
            <p:nvPr/>
          </p:nvSpPr>
          <p:spPr bwMode="auto">
            <a:xfrm>
              <a:off x="1973" y="2481"/>
              <a:ext cx="74" cy="50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48" name="Freeform 94"/>
            <p:cNvSpPr>
              <a:spLocks/>
            </p:cNvSpPr>
            <p:nvPr/>
          </p:nvSpPr>
          <p:spPr bwMode="auto">
            <a:xfrm>
              <a:off x="1124" y="1462"/>
              <a:ext cx="8" cy="2151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49" name="Freeform 95"/>
            <p:cNvSpPr>
              <a:spLocks/>
            </p:cNvSpPr>
            <p:nvPr/>
          </p:nvSpPr>
          <p:spPr bwMode="auto">
            <a:xfrm>
              <a:off x="559" y="1461"/>
              <a:ext cx="7" cy="2151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0" name="Line 96"/>
            <p:cNvSpPr>
              <a:spLocks noChangeShapeType="1"/>
            </p:cNvSpPr>
            <p:nvPr/>
          </p:nvSpPr>
          <p:spPr bwMode="auto">
            <a:xfrm>
              <a:off x="1196" y="1969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51" name="Line 97"/>
            <p:cNvSpPr>
              <a:spLocks noChangeShapeType="1"/>
            </p:cNvSpPr>
            <p:nvPr/>
          </p:nvSpPr>
          <p:spPr bwMode="auto">
            <a:xfrm>
              <a:off x="1196" y="3068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52" name="Line 98"/>
            <p:cNvSpPr>
              <a:spLocks noChangeShapeType="1"/>
            </p:cNvSpPr>
            <p:nvPr/>
          </p:nvSpPr>
          <p:spPr bwMode="auto">
            <a:xfrm>
              <a:off x="1194" y="3112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53" name="Freeform 99"/>
            <p:cNvSpPr>
              <a:spLocks/>
            </p:cNvSpPr>
            <p:nvPr/>
          </p:nvSpPr>
          <p:spPr bwMode="auto">
            <a:xfrm>
              <a:off x="1195" y="2172"/>
              <a:ext cx="169" cy="8"/>
            </a:xfrm>
            <a:custGeom>
              <a:avLst/>
              <a:gdLst>
                <a:gd name="T0" fmla="*/ 844 w 844"/>
                <a:gd name="T1" fmla="*/ 19 h 39"/>
                <a:gd name="T2" fmla="*/ 824 w 844"/>
                <a:gd name="T3" fmla="*/ 0 h 39"/>
                <a:gd name="T4" fmla="*/ 0 w 844"/>
                <a:gd name="T5" fmla="*/ 0 h 39"/>
                <a:gd name="T6" fmla="*/ 0 w 844"/>
                <a:gd name="T7" fmla="*/ 39 h 39"/>
                <a:gd name="T8" fmla="*/ 824 w 844"/>
                <a:gd name="T9" fmla="*/ 39 h 39"/>
                <a:gd name="T10" fmla="*/ 805 w 844"/>
                <a:gd name="T11" fmla="*/ 19 h 39"/>
                <a:gd name="T12" fmla="*/ 844 w 844"/>
                <a:gd name="T13" fmla="*/ 19 h 39"/>
                <a:gd name="T14" fmla="*/ 844 w 844"/>
                <a:gd name="T15" fmla="*/ 0 h 39"/>
                <a:gd name="T16" fmla="*/ 824 w 844"/>
                <a:gd name="T17" fmla="*/ 0 h 39"/>
                <a:gd name="T18" fmla="*/ 844 w 844"/>
                <a:gd name="T19" fmla="*/ 1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4"/>
                <a:gd name="T31" fmla="*/ 0 h 39"/>
                <a:gd name="T32" fmla="*/ 844 w 844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4" h="39">
                  <a:moveTo>
                    <a:pt x="844" y="19"/>
                  </a:moveTo>
                  <a:lnTo>
                    <a:pt x="82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824" y="39"/>
                  </a:lnTo>
                  <a:lnTo>
                    <a:pt x="805" y="19"/>
                  </a:lnTo>
                  <a:lnTo>
                    <a:pt x="844" y="19"/>
                  </a:lnTo>
                  <a:lnTo>
                    <a:pt x="844" y="0"/>
                  </a:lnTo>
                  <a:lnTo>
                    <a:pt x="824" y="0"/>
                  </a:lnTo>
                  <a:lnTo>
                    <a:pt x="844" y="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4" name="Freeform 100"/>
            <p:cNvSpPr>
              <a:spLocks/>
            </p:cNvSpPr>
            <p:nvPr/>
          </p:nvSpPr>
          <p:spPr bwMode="auto">
            <a:xfrm>
              <a:off x="1356" y="2176"/>
              <a:ext cx="8" cy="762"/>
            </a:xfrm>
            <a:custGeom>
              <a:avLst/>
              <a:gdLst>
                <a:gd name="T0" fmla="*/ 19 w 39"/>
                <a:gd name="T1" fmla="*/ 3470 h 3470"/>
                <a:gd name="T2" fmla="*/ 39 w 39"/>
                <a:gd name="T3" fmla="*/ 3450 h 3470"/>
                <a:gd name="T4" fmla="*/ 39 w 39"/>
                <a:gd name="T5" fmla="*/ 0 h 3470"/>
                <a:gd name="T6" fmla="*/ 0 w 39"/>
                <a:gd name="T7" fmla="*/ 0 h 3470"/>
                <a:gd name="T8" fmla="*/ 0 w 39"/>
                <a:gd name="T9" fmla="*/ 3450 h 3470"/>
                <a:gd name="T10" fmla="*/ 19 w 39"/>
                <a:gd name="T11" fmla="*/ 3430 h 3470"/>
                <a:gd name="T12" fmla="*/ 19 w 39"/>
                <a:gd name="T13" fmla="*/ 3470 h 3470"/>
                <a:gd name="T14" fmla="*/ 39 w 39"/>
                <a:gd name="T15" fmla="*/ 3470 h 3470"/>
                <a:gd name="T16" fmla="*/ 39 w 39"/>
                <a:gd name="T17" fmla="*/ 3450 h 3470"/>
                <a:gd name="T18" fmla="*/ 19 w 39"/>
                <a:gd name="T19" fmla="*/ 3470 h 3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70"/>
                <a:gd name="T32" fmla="*/ 39 w 39"/>
                <a:gd name="T33" fmla="*/ 3470 h 34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70">
                  <a:moveTo>
                    <a:pt x="19" y="3470"/>
                  </a:moveTo>
                  <a:lnTo>
                    <a:pt x="39" y="3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3450"/>
                  </a:lnTo>
                  <a:lnTo>
                    <a:pt x="19" y="3430"/>
                  </a:lnTo>
                  <a:lnTo>
                    <a:pt x="19" y="3470"/>
                  </a:lnTo>
                  <a:lnTo>
                    <a:pt x="39" y="3470"/>
                  </a:lnTo>
                  <a:lnTo>
                    <a:pt x="39" y="3450"/>
                  </a:lnTo>
                  <a:lnTo>
                    <a:pt x="19" y="347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5" name="Freeform 101"/>
            <p:cNvSpPr>
              <a:spLocks/>
            </p:cNvSpPr>
            <p:nvPr/>
          </p:nvSpPr>
          <p:spPr bwMode="auto">
            <a:xfrm>
              <a:off x="1191" y="2929"/>
              <a:ext cx="169" cy="9"/>
            </a:xfrm>
            <a:custGeom>
              <a:avLst/>
              <a:gdLst>
                <a:gd name="T0" fmla="*/ 0 w 843"/>
                <a:gd name="T1" fmla="*/ 20 h 40"/>
                <a:gd name="T2" fmla="*/ 19 w 843"/>
                <a:gd name="T3" fmla="*/ 40 h 40"/>
                <a:gd name="T4" fmla="*/ 843 w 843"/>
                <a:gd name="T5" fmla="*/ 40 h 40"/>
                <a:gd name="T6" fmla="*/ 843 w 843"/>
                <a:gd name="T7" fmla="*/ 0 h 40"/>
                <a:gd name="T8" fmla="*/ 19 w 843"/>
                <a:gd name="T9" fmla="*/ 0 h 40"/>
                <a:gd name="T10" fmla="*/ 39 w 843"/>
                <a:gd name="T11" fmla="*/ 20 h 40"/>
                <a:gd name="T12" fmla="*/ 0 w 843"/>
                <a:gd name="T13" fmla="*/ 20 h 40"/>
                <a:gd name="T14" fmla="*/ 0 w 843"/>
                <a:gd name="T15" fmla="*/ 40 h 40"/>
                <a:gd name="T16" fmla="*/ 19 w 843"/>
                <a:gd name="T17" fmla="*/ 40 h 40"/>
                <a:gd name="T18" fmla="*/ 0 w 843"/>
                <a:gd name="T19" fmla="*/ 2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3"/>
                <a:gd name="T31" fmla="*/ 0 h 40"/>
                <a:gd name="T32" fmla="*/ 843 w 843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3" h="40">
                  <a:moveTo>
                    <a:pt x="0" y="20"/>
                  </a:moveTo>
                  <a:lnTo>
                    <a:pt x="19" y="40"/>
                  </a:lnTo>
                  <a:lnTo>
                    <a:pt x="843" y="40"/>
                  </a:lnTo>
                  <a:lnTo>
                    <a:pt x="843" y="0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0" y="20"/>
                  </a:lnTo>
                  <a:lnTo>
                    <a:pt x="0" y="40"/>
                  </a:lnTo>
                  <a:lnTo>
                    <a:pt x="19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6" name="Freeform 102"/>
            <p:cNvSpPr>
              <a:spLocks/>
            </p:cNvSpPr>
            <p:nvPr/>
          </p:nvSpPr>
          <p:spPr bwMode="auto">
            <a:xfrm>
              <a:off x="1191" y="2172"/>
              <a:ext cx="8" cy="762"/>
            </a:xfrm>
            <a:custGeom>
              <a:avLst/>
              <a:gdLst>
                <a:gd name="T0" fmla="*/ 19 w 39"/>
                <a:gd name="T1" fmla="*/ 0 h 3469"/>
                <a:gd name="T2" fmla="*/ 0 w 39"/>
                <a:gd name="T3" fmla="*/ 19 h 3469"/>
                <a:gd name="T4" fmla="*/ 0 w 39"/>
                <a:gd name="T5" fmla="*/ 3469 h 3469"/>
                <a:gd name="T6" fmla="*/ 39 w 39"/>
                <a:gd name="T7" fmla="*/ 3469 h 3469"/>
                <a:gd name="T8" fmla="*/ 39 w 39"/>
                <a:gd name="T9" fmla="*/ 19 h 3469"/>
                <a:gd name="T10" fmla="*/ 19 w 39"/>
                <a:gd name="T11" fmla="*/ 39 h 3469"/>
                <a:gd name="T12" fmla="*/ 19 w 39"/>
                <a:gd name="T13" fmla="*/ 0 h 3469"/>
                <a:gd name="T14" fmla="*/ 0 w 39"/>
                <a:gd name="T15" fmla="*/ 0 h 3469"/>
                <a:gd name="T16" fmla="*/ 0 w 39"/>
                <a:gd name="T17" fmla="*/ 19 h 3469"/>
                <a:gd name="T18" fmla="*/ 19 w 39"/>
                <a:gd name="T19" fmla="*/ 0 h 3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69"/>
                <a:gd name="T32" fmla="*/ 39 w 39"/>
                <a:gd name="T33" fmla="*/ 3469 h 3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69">
                  <a:moveTo>
                    <a:pt x="19" y="0"/>
                  </a:moveTo>
                  <a:lnTo>
                    <a:pt x="0" y="19"/>
                  </a:lnTo>
                  <a:lnTo>
                    <a:pt x="0" y="3469"/>
                  </a:lnTo>
                  <a:lnTo>
                    <a:pt x="39" y="3469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7" name="Freeform 103"/>
            <p:cNvSpPr>
              <a:spLocks/>
            </p:cNvSpPr>
            <p:nvPr/>
          </p:nvSpPr>
          <p:spPr bwMode="auto">
            <a:xfrm>
              <a:off x="1271" y="2246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8" name="Freeform 104"/>
            <p:cNvSpPr>
              <a:spLocks/>
            </p:cNvSpPr>
            <p:nvPr/>
          </p:nvSpPr>
          <p:spPr bwMode="auto">
            <a:xfrm>
              <a:off x="1271" y="2269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59" name="Freeform 105"/>
            <p:cNvSpPr>
              <a:spLocks/>
            </p:cNvSpPr>
            <p:nvPr/>
          </p:nvSpPr>
          <p:spPr bwMode="auto">
            <a:xfrm>
              <a:off x="1250" y="2269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0" name="Freeform 106"/>
            <p:cNvSpPr>
              <a:spLocks/>
            </p:cNvSpPr>
            <p:nvPr/>
          </p:nvSpPr>
          <p:spPr bwMode="auto">
            <a:xfrm>
              <a:off x="1250" y="2246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1" name="Freeform 107"/>
            <p:cNvSpPr>
              <a:spLocks/>
            </p:cNvSpPr>
            <p:nvPr/>
          </p:nvSpPr>
          <p:spPr bwMode="auto">
            <a:xfrm>
              <a:off x="1271" y="2342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2" name="Freeform 108"/>
            <p:cNvSpPr>
              <a:spLocks/>
            </p:cNvSpPr>
            <p:nvPr/>
          </p:nvSpPr>
          <p:spPr bwMode="auto">
            <a:xfrm>
              <a:off x="1271" y="2365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3" name="Freeform 109"/>
            <p:cNvSpPr>
              <a:spLocks/>
            </p:cNvSpPr>
            <p:nvPr/>
          </p:nvSpPr>
          <p:spPr bwMode="auto">
            <a:xfrm>
              <a:off x="1250" y="2365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4" name="Freeform 110"/>
            <p:cNvSpPr>
              <a:spLocks/>
            </p:cNvSpPr>
            <p:nvPr/>
          </p:nvSpPr>
          <p:spPr bwMode="auto">
            <a:xfrm>
              <a:off x="1250" y="2342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5" name="Freeform 111"/>
            <p:cNvSpPr>
              <a:spLocks/>
            </p:cNvSpPr>
            <p:nvPr/>
          </p:nvSpPr>
          <p:spPr bwMode="auto">
            <a:xfrm>
              <a:off x="1271" y="2437"/>
              <a:ext cx="21" cy="23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6" name="Freeform 112"/>
            <p:cNvSpPr>
              <a:spLocks/>
            </p:cNvSpPr>
            <p:nvPr/>
          </p:nvSpPr>
          <p:spPr bwMode="auto">
            <a:xfrm>
              <a:off x="1271" y="2460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7" name="Freeform 113"/>
            <p:cNvSpPr>
              <a:spLocks/>
            </p:cNvSpPr>
            <p:nvPr/>
          </p:nvSpPr>
          <p:spPr bwMode="auto">
            <a:xfrm>
              <a:off x="1250" y="2460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8" name="Freeform 114"/>
            <p:cNvSpPr>
              <a:spLocks/>
            </p:cNvSpPr>
            <p:nvPr/>
          </p:nvSpPr>
          <p:spPr bwMode="auto">
            <a:xfrm>
              <a:off x="1250" y="2437"/>
              <a:ext cx="21" cy="23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69" name="Freeform 115"/>
            <p:cNvSpPr>
              <a:spLocks/>
            </p:cNvSpPr>
            <p:nvPr/>
          </p:nvSpPr>
          <p:spPr bwMode="auto">
            <a:xfrm>
              <a:off x="1271" y="2533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0" name="Freeform 116"/>
            <p:cNvSpPr>
              <a:spLocks/>
            </p:cNvSpPr>
            <p:nvPr/>
          </p:nvSpPr>
          <p:spPr bwMode="auto">
            <a:xfrm>
              <a:off x="1271" y="2556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1" name="Freeform 117"/>
            <p:cNvSpPr>
              <a:spLocks/>
            </p:cNvSpPr>
            <p:nvPr/>
          </p:nvSpPr>
          <p:spPr bwMode="auto">
            <a:xfrm>
              <a:off x="1250" y="2556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2" name="Freeform 118"/>
            <p:cNvSpPr>
              <a:spLocks/>
            </p:cNvSpPr>
            <p:nvPr/>
          </p:nvSpPr>
          <p:spPr bwMode="auto">
            <a:xfrm>
              <a:off x="1250" y="2533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3" name="Freeform 119"/>
            <p:cNvSpPr>
              <a:spLocks/>
            </p:cNvSpPr>
            <p:nvPr/>
          </p:nvSpPr>
          <p:spPr bwMode="auto">
            <a:xfrm>
              <a:off x="1271" y="2627"/>
              <a:ext cx="21" cy="23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4" name="Freeform 120"/>
            <p:cNvSpPr>
              <a:spLocks/>
            </p:cNvSpPr>
            <p:nvPr/>
          </p:nvSpPr>
          <p:spPr bwMode="auto">
            <a:xfrm>
              <a:off x="1271" y="2650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5" name="Freeform 121"/>
            <p:cNvSpPr>
              <a:spLocks/>
            </p:cNvSpPr>
            <p:nvPr/>
          </p:nvSpPr>
          <p:spPr bwMode="auto">
            <a:xfrm>
              <a:off x="1250" y="2650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6" name="Freeform 122"/>
            <p:cNvSpPr>
              <a:spLocks/>
            </p:cNvSpPr>
            <p:nvPr/>
          </p:nvSpPr>
          <p:spPr bwMode="auto">
            <a:xfrm>
              <a:off x="1250" y="2627"/>
              <a:ext cx="21" cy="23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7" name="Freeform 123"/>
            <p:cNvSpPr>
              <a:spLocks/>
            </p:cNvSpPr>
            <p:nvPr/>
          </p:nvSpPr>
          <p:spPr bwMode="auto">
            <a:xfrm>
              <a:off x="1271" y="2723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8" name="Freeform 124"/>
            <p:cNvSpPr>
              <a:spLocks/>
            </p:cNvSpPr>
            <p:nvPr/>
          </p:nvSpPr>
          <p:spPr bwMode="auto">
            <a:xfrm>
              <a:off x="1271" y="2746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79" name="Freeform 125"/>
            <p:cNvSpPr>
              <a:spLocks/>
            </p:cNvSpPr>
            <p:nvPr/>
          </p:nvSpPr>
          <p:spPr bwMode="auto">
            <a:xfrm>
              <a:off x="1250" y="2746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0" name="Freeform 126"/>
            <p:cNvSpPr>
              <a:spLocks/>
            </p:cNvSpPr>
            <p:nvPr/>
          </p:nvSpPr>
          <p:spPr bwMode="auto">
            <a:xfrm>
              <a:off x="1250" y="2723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1" name="Freeform 127"/>
            <p:cNvSpPr>
              <a:spLocks/>
            </p:cNvSpPr>
            <p:nvPr/>
          </p:nvSpPr>
          <p:spPr bwMode="auto">
            <a:xfrm>
              <a:off x="1271" y="2818"/>
              <a:ext cx="21" cy="24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2" name="Freeform 128"/>
            <p:cNvSpPr>
              <a:spLocks/>
            </p:cNvSpPr>
            <p:nvPr/>
          </p:nvSpPr>
          <p:spPr bwMode="auto">
            <a:xfrm>
              <a:off x="1271" y="2842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3" name="Freeform 129"/>
            <p:cNvSpPr>
              <a:spLocks/>
            </p:cNvSpPr>
            <p:nvPr/>
          </p:nvSpPr>
          <p:spPr bwMode="auto">
            <a:xfrm>
              <a:off x="1250" y="2842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4" name="Freeform 130"/>
            <p:cNvSpPr>
              <a:spLocks/>
            </p:cNvSpPr>
            <p:nvPr/>
          </p:nvSpPr>
          <p:spPr bwMode="auto">
            <a:xfrm>
              <a:off x="1250" y="2818"/>
              <a:ext cx="21" cy="24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5" name="Line 131"/>
            <p:cNvSpPr>
              <a:spLocks noChangeShapeType="1"/>
            </p:cNvSpPr>
            <p:nvPr/>
          </p:nvSpPr>
          <p:spPr bwMode="auto">
            <a:xfrm flipH="1">
              <a:off x="1194" y="2025"/>
              <a:ext cx="37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86" name="Freeform 132"/>
            <p:cNvSpPr>
              <a:spLocks/>
            </p:cNvSpPr>
            <p:nvPr/>
          </p:nvSpPr>
          <p:spPr bwMode="auto">
            <a:xfrm>
              <a:off x="1231" y="1969"/>
              <a:ext cx="35" cy="56"/>
            </a:xfrm>
            <a:custGeom>
              <a:avLst/>
              <a:gdLst>
                <a:gd name="T0" fmla="*/ 5 w 177"/>
                <a:gd name="T1" fmla="*/ 0 h 252"/>
                <a:gd name="T2" fmla="*/ 23 w 177"/>
                <a:gd name="T3" fmla="*/ 1 h 252"/>
                <a:gd name="T4" fmla="*/ 40 w 177"/>
                <a:gd name="T5" fmla="*/ 3 h 252"/>
                <a:gd name="T6" fmla="*/ 57 w 177"/>
                <a:gd name="T7" fmla="*/ 6 h 252"/>
                <a:gd name="T8" fmla="*/ 73 w 177"/>
                <a:gd name="T9" fmla="*/ 11 h 252"/>
                <a:gd name="T10" fmla="*/ 88 w 177"/>
                <a:gd name="T11" fmla="*/ 17 h 252"/>
                <a:gd name="T12" fmla="*/ 102 w 177"/>
                <a:gd name="T13" fmla="*/ 23 h 252"/>
                <a:gd name="T14" fmla="*/ 115 w 177"/>
                <a:gd name="T15" fmla="*/ 31 h 252"/>
                <a:gd name="T16" fmla="*/ 127 w 177"/>
                <a:gd name="T17" fmla="*/ 39 h 252"/>
                <a:gd name="T18" fmla="*/ 139 w 177"/>
                <a:gd name="T19" fmla="*/ 47 h 252"/>
                <a:gd name="T20" fmla="*/ 148 w 177"/>
                <a:gd name="T21" fmla="*/ 57 h 252"/>
                <a:gd name="T22" fmla="*/ 156 w 177"/>
                <a:gd name="T23" fmla="*/ 68 h 252"/>
                <a:gd name="T24" fmla="*/ 164 w 177"/>
                <a:gd name="T25" fmla="*/ 78 h 252"/>
                <a:gd name="T26" fmla="*/ 170 w 177"/>
                <a:gd name="T27" fmla="*/ 90 h 252"/>
                <a:gd name="T28" fmla="*/ 174 w 177"/>
                <a:gd name="T29" fmla="*/ 101 h 252"/>
                <a:gd name="T30" fmla="*/ 177 w 177"/>
                <a:gd name="T31" fmla="*/ 113 h 252"/>
                <a:gd name="T32" fmla="*/ 177 w 177"/>
                <a:gd name="T33" fmla="*/ 126 h 252"/>
                <a:gd name="T34" fmla="*/ 176 w 177"/>
                <a:gd name="T35" fmla="*/ 139 h 252"/>
                <a:gd name="T36" fmla="*/ 174 w 177"/>
                <a:gd name="T37" fmla="*/ 151 h 252"/>
                <a:gd name="T38" fmla="*/ 169 w 177"/>
                <a:gd name="T39" fmla="*/ 163 h 252"/>
                <a:gd name="T40" fmla="*/ 163 w 177"/>
                <a:gd name="T41" fmla="*/ 174 h 252"/>
                <a:gd name="T42" fmla="*/ 156 w 177"/>
                <a:gd name="T43" fmla="*/ 186 h 252"/>
                <a:gd name="T44" fmla="*/ 147 w 177"/>
                <a:gd name="T45" fmla="*/ 196 h 252"/>
                <a:gd name="T46" fmla="*/ 137 w 177"/>
                <a:gd name="T47" fmla="*/ 206 h 252"/>
                <a:gd name="T48" fmla="*/ 125 w 177"/>
                <a:gd name="T49" fmla="*/ 215 h 252"/>
                <a:gd name="T50" fmla="*/ 112 w 177"/>
                <a:gd name="T51" fmla="*/ 223 h 252"/>
                <a:gd name="T52" fmla="*/ 98 w 177"/>
                <a:gd name="T53" fmla="*/ 230 h 252"/>
                <a:gd name="T54" fmla="*/ 85 w 177"/>
                <a:gd name="T55" fmla="*/ 237 h 252"/>
                <a:gd name="T56" fmla="*/ 68 w 177"/>
                <a:gd name="T57" fmla="*/ 242 h 252"/>
                <a:gd name="T58" fmla="*/ 52 w 177"/>
                <a:gd name="T59" fmla="*/ 246 h 252"/>
                <a:gd name="T60" fmla="*/ 36 w 177"/>
                <a:gd name="T61" fmla="*/ 250 h 252"/>
                <a:gd name="T62" fmla="*/ 17 w 177"/>
                <a:gd name="T63" fmla="*/ 252 h 252"/>
                <a:gd name="T64" fmla="*/ 0 w 177"/>
                <a:gd name="T65" fmla="*/ 252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252"/>
                <a:gd name="T101" fmla="*/ 177 w 177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252">
                  <a:moveTo>
                    <a:pt x="5" y="0"/>
                  </a:moveTo>
                  <a:lnTo>
                    <a:pt x="23" y="1"/>
                  </a:lnTo>
                  <a:lnTo>
                    <a:pt x="40" y="3"/>
                  </a:lnTo>
                  <a:lnTo>
                    <a:pt x="57" y="6"/>
                  </a:lnTo>
                  <a:lnTo>
                    <a:pt x="73" y="11"/>
                  </a:lnTo>
                  <a:lnTo>
                    <a:pt x="88" y="17"/>
                  </a:lnTo>
                  <a:lnTo>
                    <a:pt x="102" y="23"/>
                  </a:lnTo>
                  <a:lnTo>
                    <a:pt x="115" y="31"/>
                  </a:lnTo>
                  <a:lnTo>
                    <a:pt x="127" y="39"/>
                  </a:lnTo>
                  <a:lnTo>
                    <a:pt x="139" y="47"/>
                  </a:lnTo>
                  <a:lnTo>
                    <a:pt x="148" y="57"/>
                  </a:lnTo>
                  <a:lnTo>
                    <a:pt x="156" y="68"/>
                  </a:lnTo>
                  <a:lnTo>
                    <a:pt x="164" y="78"/>
                  </a:lnTo>
                  <a:lnTo>
                    <a:pt x="170" y="90"/>
                  </a:lnTo>
                  <a:lnTo>
                    <a:pt x="174" y="101"/>
                  </a:lnTo>
                  <a:lnTo>
                    <a:pt x="177" y="113"/>
                  </a:lnTo>
                  <a:lnTo>
                    <a:pt x="177" y="126"/>
                  </a:lnTo>
                  <a:lnTo>
                    <a:pt x="176" y="139"/>
                  </a:lnTo>
                  <a:lnTo>
                    <a:pt x="174" y="151"/>
                  </a:lnTo>
                  <a:lnTo>
                    <a:pt x="169" y="163"/>
                  </a:lnTo>
                  <a:lnTo>
                    <a:pt x="163" y="174"/>
                  </a:lnTo>
                  <a:lnTo>
                    <a:pt x="156" y="186"/>
                  </a:lnTo>
                  <a:lnTo>
                    <a:pt x="147" y="196"/>
                  </a:lnTo>
                  <a:lnTo>
                    <a:pt x="137" y="206"/>
                  </a:lnTo>
                  <a:lnTo>
                    <a:pt x="125" y="215"/>
                  </a:lnTo>
                  <a:lnTo>
                    <a:pt x="112" y="223"/>
                  </a:lnTo>
                  <a:lnTo>
                    <a:pt x="98" y="230"/>
                  </a:lnTo>
                  <a:lnTo>
                    <a:pt x="85" y="237"/>
                  </a:lnTo>
                  <a:lnTo>
                    <a:pt x="68" y="242"/>
                  </a:lnTo>
                  <a:lnTo>
                    <a:pt x="52" y="246"/>
                  </a:lnTo>
                  <a:lnTo>
                    <a:pt x="36" y="250"/>
                  </a:lnTo>
                  <a:lnTo>
                    <a:pt x="17" y="252"/>
                  </a:lnTo>
                  <a:lnTo>
                    <a:pt x="0" y="252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7" name="Rectangle 133"/>
            <p:cNvSpPr>
              <a:spLocks noChangeArrowheads="1"/>
            </p:cNvSpPr>
            <p:nvPr/>
          </p:nvSpPr>
          <p:spPr bwMode="auto">
            <a:xfrm>
              <a:off x="1197" y="1973"/>
              <a:ext cx="42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8" name="Freeform 134"/>
            <p:cNvSpPr>
              <a:spLocks/>
            </p:cNvSpPr>
            <p:nvPr/>
          </p:nvSpPr>
          <p:spPr bwMode="auto">
            <a:xfrm>
              <a:off x="1195" y="1940"/>
              <a:ext cx="27" cy="27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89" name="Freeform 135"/>
            <p:cNvSpPr>
              <a:spLocks/>
            </p:cNvSpPr>
            <p:nvPr/>
          </p:nvSpPr>
          <p:spPr bwMode="auto">
            <a:xfrm>
              <a:off x="1195" y="1940"/>
              <a:ext cx="27" cy="27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90" name="Freeform 136"/>
            <p:cNvSpPr>
              <a:spLocks/>
            </p:cNvSpPr>
            <p:nvPr/>
          </p:nvSpPr>
          <p:spPr bwMode="auto">
            <a:xfrm>
              <a:off x="1229" y="3013"/>
              <a:ext cx="36" cy="56"/>
            </a:xfrm>
            <a:custGeom>
              <a:avLst/>
              <a:gdLst>
                <a:gd name="T0" fmla="*/ 6 w 178"/>
                <a:gd name="T1" fmla="*/ 0 h 253"/>
                <a:gd name="T2" fmla="*/ 24 w 178"/>
                <a:gd name="T3" fmla="*/ 1 h 253"/>
                <a:gd name="T4" fmla="*/ 41 w 178"/>
                <a:gd name="T5" fmla="*/ 4 h 253"/>
                <a:gd name="T6" fmla="*/ 58 w 178"/>
                <a:gd name="T7" fmla="*/ 7 h 253"/>
                <a:gd name="T8" fmla="*/ 73 w 178"/>
                <a:gd name="T9" fmla="*/ 12 h 253"/>
                <a:gd name="T10" fmla="*/ 88 w 178"/>
                <a:gd name="T11" fmla="*/ 16 h 253"/>
                <a:gd name="T12" fmla="*/ 103 w 178"/>
                <a:gd name="T13" fmla="*/ 23 h 253"/>
                <a:gd name="T14" fmla="*/ 116 w 178"/>
                <a:gd name="T15" fmla="*/ 30 h 253"/>
                <a:gd name="T16" fmla="*/ 129 w 178"/>
                <a:gd name="T17" fmla="*/ 38 h 253"/>
                <a:gd name="T18" fmla="*/ 139 w 178"/>
                <a:gd name="T19" fmla="*/ 48 h 253"/>
                <a:gd name="T20" fmla="*/ 149 w 178"/>
                <a:gd name="T21" fmla="*/ 57 h 253"/>
                <a:gd name="T22" fmla="*/ 158 w 178"/>
                <a:gd name="T23" fmla="*/ 67 h 253"/>
                <a:gd name="T24" fmla="*/ 165 w 178"/>
                <a:gd name="T25" fmla="*/ 79 h 253"/>
                <a:gd name="T26" fmla="*/ 170 w 178"/>
                <a:gd name="T27" fmla="*/ 89 h 253"/>
                <a:gd name="T28" fmla="*/ 175 w 178"/>
                <a:gd name="T29" fmla="*/ 102 h 253"/>
                <a:gd name="T30" fmla="*/ 177 w 178"/>
                <a:gd name="T31" fmla="*/ 114 h 253"/>
                <a:gd name="T32" fmla="*/ 178 w 178"/>
                <a:gd name="T33" fmla="*/ 126 h 253"/>
                <a:gd name="T34" fmla="*/ 177 w 178"/>
                <a:gd name="T35" fmla="*/ 139 h 253"/>
                <a:gd name="T36" fmla="*/ 175 w 178"/>
                <a:gd name="T37" fmla="*/ 152 h 253"/>
                <a:gd name="T38" fmla="*/ 170 w 178"/>
                <a:gd name="T39" fmla="*/ 163 h 253"/>
                <a:gd name="T40" fmla="*/ 165 w 178"/>
                <a:gd name="T41" fmla="*/ 175 h 253"/>
                <a:gd name="T42" fmla="*/ 156 w 178"/>
                <a:gd name="T43" fmla="*/ 185 h 253"/>
                <a:gd name="T44" fmla="*/ 148 w 178"/>
                <a:gd name="T45" fmla="*/ 196 h 253"/>
                <a:gd name="T46" fmla="*/ 138 w 178"/>
                <a:gd name="T47" fmla="*/ 206 h 253"/>
                <a:gd name="T48" fmla="*/ 126 w 178"/>
                <a:gd name="T49" fmla="*/ 214 h 253"/>
                <a:gd name="T50" fmla="*/ 114 w 178"/>
                <a:gd name="T51" fmla="*/ 223 h 253"/>
                <a:gd name="T52" fmla="*/ 100 w 178"/>
                <a:gd name="T53" fmla="*/ 231 h 253"/>
                <a:gd name="T54" fmla="*/ 85 w 178"/>
                <a:gd name="T55" fmla="*/ 236 h 253"/>
                <a:gd name="T56" fmla="*/ 70 w 178"/>
                <a:gd name="T57" fmla="*/ 242 h 253"/>
                <a:gd name="T58" fmla="*/ 53 w 178"/>
                <a:gd name="T59" fmla="*/ 247 h 253"/>
                <a:gd name="T60" fmla="*/ 36 w 178"/>
                <a:gd name="T61" fmla="*/ 250 h 253"/>
                <a:gd name="T62" fmla="*/ 19 w 178"/>
                <a:gd name="T63" fmla="*/ 251 h 253"/>
                <a:gd name="T64" fmla="*/ 0 w 178"/>
                <a:gd name="T65" fmla="*/ 253 h 2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8"/>
                <a:gd name="T100" fmla="*/ 0 h 253"/>
                <a:gd name="T101" fmla="*/ 178 w 178"/>
                <a:gd name="T102" fmla="*/ 253 h 2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8" h="253">
                  <a:moveTo>
                    <a:pt x="6" y="0"/>
                  </a:moveTo>
                  <a:lnTo>
                    <a:pt x="24" y="1"/>
                  </a:lnTo>
                  <a:lnTo>
                    <a:pt x="41" y="4"/>
                  </a:lnTo>
                  <a:lnTo>
                    <a:pt x="58" y="7"/>
                  </a:lnTo>
                  <a:lnTo>
                    <a:pt x="73" y="12"/>
                  </a:lnTo>
                  <a:lnTo>
                    <a:pt x="88" y="16"/>
                  </a:lnTo>
                  <a:lnTo>
                    <a:pt x="103" y="23"/>
                  </a:lnTo>
                  <a:lnTo>
                    <a:pt x="116" y="30"/>
                  </a:lnTo>
                  <a:lnTo>
                    <a:pt x="129" y="38"/>
                  </a:lnTo>
                  <a:lnTo>
                    <a:pt x="139" y="48"/>
                  </a:lnTo>
                  <a:lnTo>
                    <a:pt x="149" y="57"/>
                  </a:lnTo>
                  <a:lnTo>
                    <a:pt x="158" y="67"/>
                  </a:lnTo>
                  <a:lnTo>
                    <a:pt x="165" y="79"/>
                  </a:lnTo>
                  <a:lnTo>
                    <a:pt x="170" y="89"/>
                  </a:lnTo>
                  <a:lnTo>
                    <a:pt x="175" y="102"/>
                  </a:lnTo>
                  <a:lnTo>
                    <a:pt x="177" y="114"/>
                  </a:lnTo>
                  <a:lnTo>
                    <a:pt x="178" y="126"/>
                  </a:lnTo>
                  <a:lnTo>
                    <a:pt x="177" y="139"/>
                  </a:lnTo>
                  <a:lnTo>
                    <a:pt x="175" y="152"/>
                  </a:lnTo>
                  <a:lnTo>
                    <a:pt x="170" y="163"/>
                  </a:lnTo>
                  <a:lnTo>
                    <a:pt x="165" y="175"/>
                  </a:lnTo>
                  <a:lnTo>
                    <a:pt x="156" y="185"/>
                  </a:lnTo>
                  <a:lnTo>
                    <a:pt x="148" y="196"/>
                  </a:lnTo>
                  <a:lnTo>
                    <a:pt x="138" y="206"/>
                  </a:lnTo>
                  <a:lnTo>
                    <a:pt x="126" y="214"/>
                  </a:lnTo>
                  <a:lnTo>
                    <a:pt x="114" y="223"/>
                  </a:lnTo>
                  <a:lnTo>
                    <a:pt x="100" y="231"/>
                  </a:lnTo>
                  <a:lnTo>
                    <a:pt x="85" y="236"/>
                  </a:lnTo>
                  <a:lnTo>
                    <a:pt x="70" y="242"/>
                  </a:lnTo>
                  <a:lnTo>
                    <a:pt x="53" y="247"/>
                  </a:lnTo>
                  <a:lnTo>
                    <a:pt x="36" y="250"/>
                  </a:lnTo>
                  <a:lnTo>
                    <a:pt x="19" y="251"/>
                  </a:lnTo>
                  <a:lnTo>
                    <a:pt x="0" y="253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91" name="Freeform 137"/>
            <p:cNvSpPr>
              <a:spLocks/>
            </p:cNvSpPr>
            <p:nvPr/>
          </p:nvSpPr>
          <p:spPr bwMode="auto">
            <a:xfrm>
              <a:off x="1197" y="3069"/>
              <a:ext cx="27" cy="41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92" name="Freeform 138"/>
            <p:cNvSpPr>
              <a:spLocks/>
            </p:cNvSpPr>
            <p:nvPr/>
          </p:nvSpPr>
          <p:spPr bwMode="auto">
            <a:xfrm>
              <a:off x="1197" y="3069"/>
              <a:ext cx="27" cy="41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93" name="Line 139"/>
            <p:cNvSpPr>
              <a:spLocks noChangeShapeType="1"/>
            </p:cNvSpPr>
            <p:nvPr/>
          </p:nvSpPr>
          <p:spPr bwMode="auto">
            <a:xfrm flipH="1">
              <a:off x="1194" y="3013"/>
              <a:ext cx="40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94" name="Line 140"/>
            <p:cNvSpPr>
              <a:spLocks noChangeShapeType="1"/>
            </p:cNvSpPr>
            <p:nvPr/>
          </p:nvSpPr>
          <p:spPr bwMode="auto">
            <a:xfrm>
              <a:off x="1191" y="3301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95" name="Rectangle 141"/>
            <p:cNvSpPr>
              <a:spLocks noChangeArrowheads="1"/>
            </p:cNvSpPr>
            <p:nvPr/>
          </p:nvSpPr>
          <p:spPr bwMode="auto">
            <a:xfrm>
              <a:off x="1195" y="3115"/>
              <a:ext cx="42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596" name="Line 142"/>
            <p:cNvSpPr>
              <a:spLocks noChangeShapeType="1"/>
            </p:cNvSpPr>
            <p:nvPr/>
          </p:nvSpPr>
          <p:spPr bwMode="auto">
            <a:xfrm>
              <a:off x="1196" y="1937"/>
              <a:ext cx="81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97" name="Line 143"/>
            <p:cNvSpPr>
              <a:spLocks noChangeShapeType="1"/>
            </p:cNvSpPr>
            <p:nvPr/>
          </p:nvSpPr>
          <p:spPr bwMode="auto">
            <a:xfrm>
              <a:off x="568" y="1969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98" name="Line 144"/>
            <p:cNvSpPr>
              <a:spLocks noChangeShapeType="1"/>
            </p:cNvSpPr>
            <p:nvPr/>
          </p:nvSpPr>
          <p:spPr bwMode="auto">
            <a:xfrm>
              <a:off x="560" y="1938"/>
              <a:ext cx="564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599" name="Line 145"/>
            <p:cNvSpPr>
              <a:spLocks noChangeShapeType="1"/>
            </p:cNvSpPr>
            <p:nvPr/>
          </p:nvSpPr>
          <p:spPr bwMode="auto">
            <a:xfrm>
              <a:off x="560" y="3107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600" name="Line 146"/>
            <p:cNvSpPr>
              <a:spLocks noChangeShapeType="1"/>
            </p:cNvSpPr>
            <p:nvPr/>
          </p:nvSpPr>
          <p:spPr bwMode="auto">
            <a:xfrm>
              <a:off x="560" y="3077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56325" name="Line 147"/>
          <p:cNvSpPr>
            <a:spLocks noChangeShapeType="1"/>
          </p:cNvSpPr>
          <p:nvPr/>
        </p:nvSpPr>
        <p:spPr bwMode="auto">
          <a:xfrm>
            <a:off x="3111500" y="4945063"/>
            <a:ext cx="9525" cy="1104900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369812" name="Text Box 148"/>
          <p:cNvSpPr txBox="1">
            <a:spLocks noChangeArrowheads="1"/>
          </p:cNvSpPr>
          <p:nvPr/>
        </p:nvSpPr>
        <p:spPr bwMode="auto">
          <a:xfrm>
            <a:off x="1154113" y="1643063"/>
            <a:ext cx="23336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Apuntalar Viga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6327" name="Rectangle 149"/>
          <p:cNvSpPr>
            <a:spLocks noChangeArrowheads="1"/>
          </p:cNvSpPr>
          <p:nvPr/>
        </p:nvSpPr>
        <p:spPr bwMode="auto">
          <a:xfrm>
            <a:off x="5321300" y="2324100"/>
            <a:ext cx="7938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28" name="Line 150"/>
          <p:cNvSpPr>
            <a:spLocks noChangeShapeType="1"/>
          </p:cNvSpPr>
          <p:nvPr/>
        </p:nvSpPr>
        <p:spPr bwMode="auto">
          <a:xfrm flipV="1">
            <a:off x="5316538" y="2330450"/>
            <a:ext cx="1587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29" name="Rectangle 151"/>
          <p:cNvSpPr>
            <a:spLocks noChangeArrowheads="1"/>
          </p:cNvSpPr>
          <p:nvPr/>
        </p:nvSpPr>
        <p:spPr bwMode="auto">
          <a:xfrm>
            <a:off x="5321300" y="5734050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30" name="Rectangle 152"/>
          <p:cNvSpPr>
            <a:spLocks noChangeArrowheads="1"/>
          </p:cNvSpPr>
          <p:nvPr/>
        </p:nvSpPr>
        <p:spPr bwMode="auto">
          <a:xfrm>
            <a:off x="5321300" y="5734050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31" name="Line 153"/>
          <p:cNvSpPr>
            <a:spLocks noChangeShapeType="1"/>
          </p:cNvSpPr>
          <p:nvPr/>
        </p:nvSpPr>
        <p:spPr bwMode="auto">
          <a:xfrm flipH="1">
            <a:off x="5321300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2" name="Line 154"/>
          <p:cNvSpPr>
            <a:spLocks noChangeShapeType="1"/>
          </p:cNvSpPr>
          <p:nvPr/>
        </p:nvSpPr>
        <p:spPr bwMode="auto">
          <a:xfrm flipH="1">
            <a:off x="5321300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3" name="Line 155"/>
          <p:cNvSpPr>
            <a:spLocks noChangeShapeType="1"/>
          </p:cNvSpPr>
          <p:nvPr/>
        </p:nvSpPr>
        <p:spPr bwMode="auto">
          <a:xfrm flipV="1">
            <a:off x="5810250" y="573405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4" name="Line 156"/>
          <p:cNvSpPr>
            <a:spLocks noChangeShapeType="1"/>
          </p:cNvSpPr>
          <p:nvPr/>
        </p:nvSpPr>
        <p:spPr bwMode="auto">
          <a:xfrm flipV="1">
            <a:off x="5321300" y="573405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5" name="Rectangle 157"/>
          <p:cNvSpPr>
            <a:spLocks noChangeArrowheads="1"/>
          </p:cNvSpPr>
          <p:nvPr/>
        </p:nvSpPr>
        <p:spPr bwMode="auto">
          <a:xfrm>
            <a:off x="5321300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36" name="Rectangle 158"/>
          <p:cNvSpPr>
            <a:spLocks noChangeArrowheads="1"/>
          </p:cNvSpPr>
          <p:nvPr/>
        </p:nvSpPr>
        <p:spPr bwMode="auto">
          <a:xfrm>
            <a:off x="5321300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37" name="Line 159"/>
          <p:cNvSpPr>
            <a:spLocks noChangeShapeType="1"/>
          </p:cNvSpPr>
          <p:nvPr/>
        </p:nvSpPr>
        <p:spPr bwMode="auto">
          <a:xfrm flipH="1">
            <a:off x="5321300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8" name="Line 160"/>
          <p:cNvSpPr>
            <a:spLocks noChangeShapeType="1"/>
          </p:cNvSpPr>
          <p:nvPr/>
        </p:nvSpPr>
        <p:spPr bwMode="auto">
          <a:xfrm flipH="1">
            <a:off x="5321300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39" name="Line 161"/>
          <p:cNvSpPr>
            <a:spLocks noChangeShapeType="1"/>
          </p:cNvSpPr>
          <p:nvPr/>
        </p:nvSpPr>
        <p:spPr bwMode="auto">
          <a:xfrm flipV="1">
            <a:off x="5810250" y="2319338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0" name="Line 162"/>
          <p:cNvSpPr>
            <a:spLocks noChangeShapeType="1"/>
          </p:cNvSpPr>
          <p:nvPr/>
        </p:nvSpPr>
        <p:spPr bwMode="auto">
          <a:xfrm flipV="1">
            <a:off x="5321300" y="2319338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1" name="Rectangle 163"/>
          <p:cNvSpPr>
            <a:spLocks noChangeArrowheads="1"/>
          </p:cNvSpPr>
          <p:nvPr/>
        </p:nvSpPr>
        <p:spPr bwMode="auto">
          <a:xfrm>
            <a:off x="5321300" y="2324100"/>
            <a:ext cx="7938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42" name="Line 164"/>
          <p:cNvSpPr>
            <a:spLocks noChangeShapeType="1"/>
          </p:cNvSpPr>
          <p:nvPr/>
        </p:nvSpPr>
        <p:spPr bwMode="auto">
          <a:xfrm>
            <a:off x="5321300" y="5737225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3" name="Line 165"/>
          <p:cNvSpPr>
            <a:spLocks noChangeShapeType="1"/>
          </p:cNvSpPr>
          <p:nvPr/>
        </p:nvSpPr>
        <p:spPr bwMode="auto">
          <a:xfrm>
            <a:off x="5321300" y="2324100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4" name="Line 166"/>
          <p:cNvSpPr>
            <a:spLocks noChangeShapeType="1"/>
          </p:cNvSpPr>
          <p:nvPr/>
        </p:nvSpPr>
        <p:spPr bwMode="auto">
          <a:xfrm>
            <a:off x="5329238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5" name="Line 167"/>
          <p:cNvSpPr>
            <a:spLocks noChangeShapeType="1"/>
          </p:cNvSpPr>
          <p:nvPr/>
        </p:nvSpPr>
        <p:spPr bwMode="auto">
          <a:xfrm>
            <a:off x="5321300" y="2324100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6" name="Line 168"/>
          <p:cNvSpPr>
            <a:spLocks noChangeShapeType="1"/>
          </p:cNvSpPr>
          <p:nvPr/>
        </p:nvSpPr>
        <p:spPr bwMode="auto">
          <a:xfrm>
            <a:off x="5362575" y="5735638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7" name="Line 169"/>
          <p:cNvSpPr>
            <a:spLocks noChangeShapeType="1"/>
          </p:cNvSpPr>
          <p:nvPr/>
        </p:nvSpPr>
        <p:spPr bwMode="auto">
          <a:xfrm>
            <a:off x="5362575" y="232092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48" name="Rectangle 170"/>
          <p:cNvSpPr>
            <a:spLocks noChangeArrowheads="1"/>
          </p:cNvSpPr>
          <p:nvPr/>
        </p:nvSpPr>
        <p:spPr bwMode="auto">
          <a:xfrm>
            <a:off x="6429375" y="2324100"/>
            <a:ext cx="9525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49" name="Rectangle 171"/>
          <p:cNvSpPr>
            <a:spLocks noChangeArrowheads="1"/>
          </p:cNvSpPr>
          <p:nvPr/>
        </p:nvSpPr>
        <p:spPr bwMode="auto">
          <a:xfrm>
            <a:off x="6429375" y="2324100"/>
            <a:ext cx="9525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50" name="Freeform 172"/>
          <p:cNvSpPr>
            <a:spLocks/>
          </p:cNvSpPr>
          <p:nvPr/>
        </p:nvSpPr>
        <p:spPr bwMode="auto">
          <a:xfrm>
            <a:off x="5807075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51" name="Freeform 173"/>
          <p:cNvSpPr>
            <a:spLocks/>
          </p:cNvSpPr>
          <p:nvPr/>
        </p:nvSpPr>
        <p:spPr bwMode="auto">
          <a:xfrm>
            <a:off x="5807075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52" name="Line 174"/>
          <p:cNvSpPr>
            <a:spLocks noChangeShapeType="1"/>
          </p:cNvSpPr>
          <p:nvPr/>
        </p:nvSpPr>
        <p:spPr bwMode="auto">
          <a:xfrm>
            <a:off x="5876925" y="5657850"/>
            <a:ext cx="6350" cy="635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3" name="Line 175"/>
          <p:cNvSpPr>
            <a:spLocks noChangeShapeType="1"/>
          </p:cNvSpPr>
          <p:nvPr/>
        </p:nvSpPr>
        <p:spPr bwMode="auto">
          <a:xfrm>
            <a:off x="5807075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4" name="Line 176"/>
          <p:cNvSpPr>
            <a:spLocks noChangeShapeType="1"/>
          </p:cNvSpPr>
          <p:nvPr/>
        </p:nvSpPr>
        <p:spPr bwMode="auto">
          <a:xfrm flipV="1">
            <a:off x="5813425" y="5664200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5" name="Line 177"/>
          <p:cNvSpPr>
            <a:spLocks noChangeShapeType="1"/>
          </p:cNvSpPr>
          <p:nvPr/>
        </p:nvSpPr>
        <p:spPr bwMode="auto">
          <a:xfrm flipV="1">
            <a:off x="5807075" y="56578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6" name="Line 178"/>
          <p:cNvSpPr>
            <a:spLocks noChangeShapeType="1"/>
          </p:cNvSpPr>
          <p:nvPr/>
        </p:nvSpPr>
        <p:spPr bwMode="auto">
          <a:xfrm flipH="1">
            <a:off x="6388100" y="5735638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7" name="Line 179"/>
          <p:cNvSpPr>
            <a:spLocks noChangeShapeType="1"/>
          </p:cNvSpPr>
          <p:nvPr/>
        </p:nvSpPr>
        <p:spPr bwMode="auto">
          <a:xfrm flipH="1">
            <a:off x="6388100" y="2320925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8" name="Line 180"/>
          <p:cNvSpPr>
            <a:spLocks noChangeShapeType="1"/>
          </p:cNvSpPr>
          <p:nvPr/>
        </p:nvSpPr>
        <p:spPr bwMode="auto">
          <a:xfrm flipH="1">
            <a:off x="6429375" y="573722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59" name="Line 181"/>
          <p:cNvSpPr>
            <a:spLocks noChangeShapeType="1"/>
          </p:cNvSpPr>
          <p:nvPr/>
        </p:nvSpPr>
        <p:spPr bwMode="auto">
          <a:xfrm>
            <a:off x="6429375" y="2324100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0" name="Line 182"/>
          <p:cNvSpPr>
            <a:spLocks noChangeShapeType="1"/>
          </p:cNvSpPr>
          <p:nvPr/>
        </p:nvSpPr>
        <p:spPr bwMode="auto">
          <a:xfrm>
            <a:off x="6438900" y="2324100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1" name="Rectangle 183"/>
          <p:cNvSpPr>
            <a:spLocks noChangeArrowheads="1"/>
          </p:cNvSpPr>
          <p:nvPr/>
        </p:nvSpPr>
        <p:spPr bwMode="auto">
          <a:xfrm>
            <a:off x="5875338" y="5661025"/>
            <a:ext cx="7937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62" name="Rectangle 184"/>
          <p:cNvSpPr>
            <a:spLocks noChangeArrowheads="1"/>
          </p:cNvSpPr>
          <p:nvPr/>
        </p:nvSpPr>
        <p:spPr bwMode="auto">
          <a:xfrm>
            <a:off x="5875338" y="5661025"/>
            <a:ext cx="7937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63" name="Line 185"/>
          <p:cNvSpPr>
            <a:spLocks noChangeShapeType="1"/>
          </p:cNvSpPr>
          <p:nvPr/>
        </p:nvSpPr>
        <p:spPr bwMode="auto">
          <a:xfrm>
            <a:off x="5883275" y="5661025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4" name="Line 186"/>
          <p:cNvSpPr>
            <a:spLocks noChangeShapeType="1"/>
          </p:cNvSpPr>
          <p:nvPr/>
        </p:nvSpPr>
        <p:spPr bwMode="auto">
          <a:xfrm>
            <a:off x="5875338" y="5661025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5" name="Line 187"/>
          <p:cNvSpPr>
            <a:spLocks noChangeShapeType="1"/>
          </p:cNvSpPr>
          <p:nvPr/>
        </p:nvSpPr>
        <p:spPr bwMode="auto">
          <a:xfrm flipH="1">
            <a:off x="5875338" y="566102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6" name="Line 188"/>
          <p:cNvSpPr>
            <a:spLocks noChangeShapeType="1"/>
          </p:cNvSpPr>
          <p:nvPr/>
        </p:nvSpPr>
        <p:spPr bwMode="auto">
          <a:xfrm flipH="1">
            <a:off x="5875338" y="5815013"/>
            <a:ext cx="7937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67" name="Rectangle 189"/>
          <p:cNvSpPr>
            <a:spLocks noChangeArrowheads="1"/>
          </p:cNvSpPr>
          <p:nvPr/>
        </p:nvSpPr>
        <p:spPr bwMode="auto">
          <a:xfrm>
            <a:off x="5949950" y="5734050"/>
            <a:ext cx="488950" cy="9525"/>
          </a:xfrm>
          <a:prstGeom prst="rect">
            <a:avLst/>
          </a:prstGeom>
          <a:solidFill>
            <a:srgbClr val="000000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68" name="Rectangle 190"/>
          <p:cNvSpPr>
            <a:spLocks noChangeArrowheads="1"/>
          </p:cNvSpPr>
          <p:nvPr/>
        </p:nvSpPr>
        <p:spPr bwMode="auto">
          <a:xfrm>
            <a:off x="5949950" y="5734050"/>
            <a:ext cx="488950" cy="9525"/>
          </a:xfrm>
          <a:prstGeom prst="rect">
            <a:avLst/>
          </a:prstGeom>
          <a:noFill/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69" name="Freeform 191"/>
          <p:cNvSpPr>
            <a:spLocks/>
          </p:cNvSpPr>
          <p:nvPr/>
        </p:nvSpPr>
        <p:spPr bwMode="auto">
          <a:xfrm>
            <a:off x="5876925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70" name="Freeform 192"/>
          <p:cNvSpPr>
            <a:spLocks/>
          </p:cNvSpPr>
          <p:nvPr/>
        </p:nvSpPr>
        <p:spPr bwMode="auto">
          <a:xfrm>
            <a:off x="5876925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71" name="Line 193"/>
          <p:cNvSpPr>
            <a:spLocks noChangeShapeType="1"/>
          </p:cNvSpPr>
          <p:nvPr/>
        </p:nvSpPr>
        <p:spPr bwMode="auto">
          <a:xfrm flipH="1">
            <a:off x="5949950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2" name="Line 194"/>
          <p:cNvSpPr>
            <a:spLocks noChangeShapeType="1"/>
          </p:cNvSpPr>
          <p:nvPr/>
        </p:nvSpPr>
        <p:spPr bwMode="auto">
          <a:xfrm flipH="1">
            <a:off x="5949950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3" name="Line 195"/>
          <p:cNvSpPr>
            <a:spLocks noChangeShapeType="1"/>
          </p:cNvSpPr>
          <p:nvPr/>
        </p:nvSpPr>
        <p:spPr bwMode="auto">
          <a:xfrm flipV="1">
            <a:off x="6438900" y="573405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4" name="Line 196"/>
          <p:cNvSpPr>
            <a:spLocks noChangeShapeType="1"/>
          </p:cNvSpPr>
          <p:nvPr/>
        </p:nvSpPr>
        <p:spPr bwMode="auto">
          <a:xfrm flipV="1">
            <a:off x="5949950" y="573405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5" name="Line 197"/>
          <p:cNvSpPr>
            <a:spLocks noChangeShapeType="1"/>
          </p:cNvSpPr>
          <p:nvPr/>
        </p:nvSpPr>
        <p:spPr bwMode="auto">
          <a:xfrm flipV="1">
            <a:off x="5876925" y="57340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6" name="Line 198"/>
          <p:cNvSpPr>
            <a:spLocks noChangeShapeType="1"/>
          </p:cNvSpPr>
          <p:nvPr/>
        </p:nvSpPr>
        <p:spPr bwMode="auto">
          <a:xfrm flipV="1">
            <a:off x="5883275" y="57419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7" name="Line 199"/>
          <p:cNvSpPr>
            <a:spLocks noChangeShapeType="1"/>
          </p:cNvSpPr>
          <p:nvPr/>
        </p:nvSpPr>
        <p:spPr bwMode="auto">
          <a:xfrm>
            <a:off x="5876925" y="58102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8" name="Line 200"/>
          <p:cNvSpPr>
            <a:spLocks noChangeShapeType="1"/>
          </p:cNvSpPr>
          <p:nvPr/>
        </p:nvSpPr>
        <p:spPr bwMode="auto">
          <a:xfrm>
            <a:off x="5946775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79" name="Freeform 201"/>
          <p:cNvSpPr>
            <a:spLocks/>
          </p:cNvSpPr>
          <p:nvPr/>
        </p:nvSpPr>
        <p:spPr bwMode="auto">
          <a:xfrm>
            <a:off x="5807075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0" name="Freeform 202"/>
          <p:cNvSpPr>
            <a:spLocks/>
          </p:cNvSpPr>
          <p:nvPr/>
        </p:nvSpPr>
        <p:spPr bwMode="auto">
          <a:xfrm>
            <a:off x="5807075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1" name="Rectangle 203"/>
          <p:cNvSpPr>
            <a:spLocks noChangeArrowheads="1"/>
          </p:cNvSpPr>
          <p:nvPr/>
        </p:nvSpPr>
        <p:spPr bwMode="auto">
          <a:xfrm>
            <a:off x="5949950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2" name="Rectangle 204"/>
          <p:cNvSpPr>
            <a:spLocks noChangeArrowheads="1"/>
          </p:cNvSpPr>
          <p:nvPr/>
        </p:nvSpPr>
        <p:spPr bwMode="auto">
          <a:xfrm>
            <a:off x="5949950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3" name="Freeform 205"/>
          <p:cNvSpPr>
            <a:spLocks/>
          </p:cNvSpPr>
          <p:nvPr/>
        </p:nvSpPr>
        <p:spPr bwMode="auto">
          <a:xfrm>
            <a:off x="5876925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4" name="Freeform 206"/>
          <p:cNvSpPr>
            <a:spLocks/>
          </p:cNvSpPr>
          <p:nvPr/>
        </p:nvSpPr>
        <p:spPr bwMode="auto">
          <a:xfrm>
            <a:off x="5876925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5" name="Rectangle 207"/>
          <p:cNvSpPr>
            <a:spLocks noChangeArrowheads="1"/>
          </p:cNvSpPr>
          <p:nvPr/>
        </p:nvSpPr>
        <p:spPr bwMode="auto">
          <a:xfrm>
            <a:off x="5875338" y="2247900"/>
            <a:ext cx="7937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6" name="Rectangle 208"/>
          <p:cNvSpPr>
            <a:spLocks noChangeArrowheads="1"/>
          </p:cNvSpPr>
          <p:nvPr/>
        </p:nvSpPr>
        <p:spPr bwMode="auto">
          <a:xfrm>
            <a:off x="5875338" y="2247900"/>
            <a:ext cx="7937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387" name="Line 209"/>
          <p:cNvSpPr>
            <a:spLocks noChangeShapeType="1"/>
          </p:cNvSpPr>
          <p:nvPr/>
        </p:nvSpPr>
        <p:spPr bwMode="auto">
          <a:xfrm flipV="1">
            <a:off x="5807075" y="2244725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88" name="Line 210"/>
          <p:cNvSpPr>
            <a:spLocks noChangeShapeType="1"/>
          </p:cNvSpPr>
          <p:nvPr/>
        </p:nvSpPr>
        <p:spPr bwMode="auto">
          <a:xfrm flipV="1">
            <a:off x="5813425" y="22494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89" name="Line 211"/>
          <p:cNvSpPr>
            <a:spLocks noChangeShapeType="1"/>
          </p:cNvSpPr>
          <p:nvPr/>
        </p:nvSpPr>
        <p:spPr bwMode="auto">
          <a:xfrm>
            <a:off x="5807075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0" name="Line 212"/>
          <p:cNvSpPr>
            <a:spLocks noChangeShapeType="1"/>
          </p:cNvSpPr>
          <p:nvPr/>
        </p:nvSpPr>
        <p:spPr bwMode="auto">
          <a:xfrm>
            <a:off x="5876925" y="22447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1" name="Line 213"/>
          <p:cNvSpPr>
            <a:spLocks noChangeShapeType="1"/>
          </p:cNvSpPr>
          <p:nvPr/>
        </p:nvSpPr>
        <p:spPr bwMode="auto">
          <a:xfrm flipH="1">
            <a:off x="5949950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2" name="Line 214"/>
          <p:cNvSpPr>
            <a:spLocks noChangeShapeType="1"/>
          </p:cNvSpPr>
          <p:nvPr/>
        </p:nvSpPr>
        <p:spPr bwMode="auto">
          <a:xfrm flipH="1">
            <a:off x="5949950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3" name="Line 215"/>
          <p:cNvSpPr>
            <a:spLocks noChangeShapeType="1"/>
          </p:cNvSpPr>
          <p:nvPr/>
        </p:nvSpPr>
        <p:spPr bwMode="auto">
          <a:xfrm flipV="1">
            <a:off x="6438900" y="2319338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4" name="Line 216"/>
          <p:cNvSpPr>
            <a:spLocks noChangeShapeType="1"/>
          </p:cNvSpPr>
          <p:nvPr/>
        </p:nvSpPr>
        <p:spPr bwMode="auto">
          <a:xfrm flipV="1">
            <a:off x="5949950" y="2319338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5" name="Line 217"/>
          <p:cNvSpPr>
            <a:spLocks noChangeShapeType="1"/>
          </p:cNvSpPr>
          <p:nvPr/>
        </p:nvSpPr>
        <p:spPr bwMode="auto">
          <a:xfrm flipV="1">
            <a:off x="5876925" y="2320925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6" name="Line 218"/>
          <p:cNvSpPr>
            <a:spLocks noChangeShapeType="1"/>
          </p:cNvSpPr>
          <p:nvPr/>
        </p:nvSpPr>
        <p:spPr bwMode="auto">
          <a:xfrm flipV="1">
            <a:off x="5883275" y="2325688"/>
            <a:ext cx="69850" cy="777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7" name="Line 219"/>
          <p:cNvSpPr>
            <a:spLocks noChangeShapeType="1"/>
          </p:cNvSpPr>
          <p:nvPr/>
        </p:nvSpPr>
        <p:spPr bwMode="auto">
          <a:xfrm>
            <a:off x="5876925" y="2398713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8" name="Line 220"/>
          <p:cNvSpPr>
            <a:spLocks noChangeShapeType="1"/>
          </p:cNvSpPr>
          <p:nvPr/>
        </p:nvSpPr>
        <p:spPr bwMode="auto">
          <a:xfrm>
            <a:off x="5946775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399" name="Line 221"/>
          <p:cNvSpPr>
            <a:spLocks noChangeShapeType="1"/>
          </p:cNvSpPr>
          <p:nvPr/>
        </p:nvSpPr>
        <p:spPr bwMode="auto">
          <a:xfrm>
            <a:off x="5883275" y="2247900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0" name="Line 222"/>
          <p:cNvSpPr>
            <a:spLocks noChangeShapeType="1"/>
          </p:cNvSpPr>
          <p:nvPr/>
        </p:nvSpPr>
        <p:spPr bwMode="auto">
          <a:xfrm>
            <a:off x="5875338" y="2247900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1" name="Line 223"/>
          <p:cNvSpPr>
            <a:spLocks noChangeShapeType="1"/>
          </p:cNvSpPr>
          <p:nvPr/>
        </p:nvSpPr>
        <p:spPr bwMode="auto">
          <a:xfrm flipH="1">
            <a:off x="5875338" y="2247900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2" name="Line 224"/>
          <p:cNvSpPr>
            <a:spLocks noChangeShapeType="1"/>
          </p:cNvSpPr>
          <p:nvPr/>
        </p:nvSpPr>
        <p:spPr bwMode="auto">
          <a:xfrm flipH="1">
            <a:off x="5875338" y="2401888"/>
            <a:ext cx="7937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3" name="Rectangle 225"/>
          <p:cNvSpPr>
            <a:spLocks noChangeArrowheads="1"/>
          </p:cNvSpPr>
          <p:nvPr/>
        </p:nvSpPr>
        <p:spPr bwMode="auto">
          <a:xfrm>
            <a:off x="6429375" y="4592638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04" name="Rectangle 226"/>
          <p:cNvSpPr>
            <a:spLocks noChangeArrowheads="1"/>
          </p:cNvSpPr>
          <p:nvPr/>
        </p:nvSpPr>
        <p:spPr bwMode="auto">
          <a:xfrm>
            <a:off x="6429375" y="4592638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05" name="Line 227"/>
          <p:cNvSpPr>
            <a:spLocks noChangeShapeType="1"/>
          </p:cNvSpPr>
          <p:nvPr/>
        </p:nvSpPr>
        <p:spPr bwMode="auto">
          <a:xfrm flipV="1">
            <a:off x="6429375" y="4592638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6" name="Line 228"/>
          <p:cNvSpPr>
            <a:spLocks noChangeShapeType="1"/>
          </p:cNvSpPr>
          <p:nvPr/>
        </p:nvSpPr>
        <p:spPr bwMode="auto">
          <a:xfrm flipV="1">
            <a:off x="6438900" y="4592638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07" name="Rectangle 229"/>
          <p:cNvSpPr>
            <a:spLocks noChangeArrowheads="1"/>
          </p:cNvSpPr>
          <p:nvPr/>
        </p:nvSpPr>
        <p:spPr bwMode="auto">
          <a:xfrm>
            <a:off x="6429375" y="2755900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08" name="Rectangle 230"/>
          <p:cNvSpPr>
            <a:spLocks noChangeArrowheads="1"/>
          </p:cNvSpPr>
          <p:nvPr/>
        </p:nvSpPr>
        <p:spPr bwMode="auto">
          <a:xfrm>
            <a:off x="6429375" y="2755900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09" name="Line 231"/>
          <p:cNvSpPr>
            <a:spLocks noChangeShapeType="1"/>
          </p:cNvSpPr>
          <p:nvPr/>
        </p:nvSpPr>
        <p:spPr bwMode="auto">
          <a:xfrm>
            <a:off x="6438900" y="2755900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0" name="Line 232"/>
          <p:cNvSpPr>
            <a:spLocks noChangeShapeType="1"/>
          </p:cNvSpPr>
          <p:nvPr/>
        </p:nvSpPr>
        <p:spPr bwMode="auto">
          <a:xfrm>
            <a:off x="6429375" y="2755900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1" name="Line 233"/>
          <p:cNvSpPr>
            <a:spLocks noChangeShapeType="1"/>
          </p:cNvSpPr>
          <p:nvPr/>
        </p:nvSpPr>
        <p:spPr bwMode="auto">
          <a:xfrm>
            <a:off x="7724775" y="4027488"/>
            <a:ext cx="1588" cy="10080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2" name="Line 234"/>
          <p:cNvSpPr>
            <a:spLocks noChangeShapeType="1"/>
          </p:cNvSpPr>
          <p:nvPr/>
        </p:nvSpPr>
        <p:spPr bwMode="auto">
          <a:xfrm flipV="1">
            <a:off x="7723188" y="2967038"/>
            <a:ext cx="1587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3" name="Freeform 235"/>
          <p:cNvSpPr>
            <a:spLocks/>
          </p:cNvSpPr>
          <p:nvPr/>
        </p:nvSpPr>
        <p:spPr bwMode="auto">
          <a:xfrm>
            <a:off x="7670800" y="3948113"/>
            <a:ext cx="117475" cy="79375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14" name="Freeform 236"/>
          <p:cNvSpPr>
            <a:spLocks/>
          </p:cNvSpPr>
          <p:nvPr/>
        </p:nvSpPr>
        <p:spPr bwMode="auto">
          <a:xfrm>
            <a:off x="6323013" y="2330450"/>
            <a:ext cx="12700" cy="3414713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15" name="Freeform 237"/>
          <p:cNvSpPr>
            <a:spLocks/>
          </p:cNvSpPr>
          <p:nvPr/>
        </p:nvSpPr>
        <p:spPr bwMode="auto">
          <a:xfrm>
            <a:off x="5426075" y="2328863"/>
            <a:ext cx="11113" cy="3414712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6416" name="Line 238"/>
          <p:cNvSpPr>
            <a:spLocks noChangeShapeType="1"/>
          </p:cNvSpPr>
          <p:nvPr/>
        </p:nvSpPr>
        <p:spPr bwMode="auto">
          <a:xfrm>
            <a:off x="6619875" y="3128963"/>
            <a:ext cx="1106488" cy="793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7" name="Line 239"/>
          <p:cNvSpPr>
            <a:spLocks noChangeShapeType="1"/>
          </p:cNvSpPr>
          <p:nvPr/>
        </p:nvSpPr>
        <p:spPr bwMode="auto">
          <a:xfrm>
            <a:off x="6429375" y="524986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8" name="Line 240"/>
          <p:cNvSpPr>
            <a:spLocks noChangeShapeType="1"/>
          </p:cNvSpPr>
          <p:nvPr/>
        </p:nvSpPr>
        <p:spPr bwMode="auto">
          <a:xfrm>
            <a:off x="6619875" y="3084513"/>
            <a:ext cx="110490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19" name="Line 241"/>
          <p:cNvSpPr>
            <a:spLocks noChangeShapeType="1"/>
          </p:cNvSpPr>
          <p:nvPr/>
        </p:nvSpPr>
        <p:spPr bwMode="auto">
          <a:xfrm>
            <a:off x="5440363" y="313531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0" name="Line 242"/>
          <p:cNvSpPr>
            <a:spLocks noChangeShapeType="1"/>
          </p:cNvSpPr>
          <p:nvPr/>
        </p:nvSpPr>
        <p:spPr bwMode="auto">
          <a:xfrm>
            <a:off x="5427663" y="3086100"/>
            <a:ext cx="895350" cy="3175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1" name="Line 243"/>
          <p:cNvSpPr>
            <a:spLocks noChangeShapeType="1"/>
          </p:cNvSpPr>
          <p:nvPr/>
        </p:nvSpPr>
        <p:spPr bwMode="auto">
          <a:xfrm>
            <a:off x="5427663" y="4941888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2" name="Line 244"/>
          <p:cNvSpPr>
            <a:spLocks noChangeShapeType="1"/>
          </p:cNvSpPr>
          <p:nvPr/>
        </p:nvSpPr>
        <p:spPr bwMode="auto">
          <a:xfrm>
            <a:off x="5427663" y="489426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3" name="Line 245"/>
          <p:cNvSpPr>
            <a:spLocks noChangeShapeType="1"/>
          </p:cNvSpPr>
          <p:nvPr/>
        </p:nvSpPr>
        <p:spPr bwMode="auto">
          <a:xfrm>
            <a:off x="7656513" y="4954588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369910" name="Text Box 246"/>
          <p:cNvSpPr txBox="1">
            <a:spLocks noChangeArrowheads="1"/>
          </p:cNvSpPr>
          <p:nvPr/>
        </p:nvSpPr>
        <p:spPr bwMode="auto">
          <a:xfrm>
            <a:off x="4754563" y="1471613"/>
            <a:ext cx="4230687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Remover conexión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y acción compuesta de losa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6425" name="Line 247"/>
          <p:cNvSpPr>
            <a:spLocks noChangeShapeType="1"/>
          </p:cNvSpPr>
          <p:nvPr/>
        </p:nvSpPr>
        <p:spPr bwMode="auto">
          <a:xfrm>
            <a:off x="6613525" y="4940300"/>
            <a:ext cx="1106488" cy="793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6" name="Line 248"/>
          <p:cNvSpPr>
            <a:spLocks noChangeShapeType="1"/>
          </p:cNvSpPr>
          <p:nvPr/>
        </p:nvSpPr>
        <p:spPr bwMode="auto">
          <a:xfrm>
            <a:off x="6613525" y="4895850"/>
            <a:ext cx="110490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6427" name="Line 249"/>
          <p:cNvSpPr>
            <a:spLocks noChangeShapeType="1"/>
          </p:cNvSpPr>
          <p:nvPr/>
        </p:nvSpPr>
        <p:spPr bwMode="auto">
          <a:xfrm flipH="1">
            <a:off x="6613525" y="3079750"/>
            <a:ext cx="6350" cy="1865313"/>
          </a:xfrm>
          <a:prstGeom prst="line">
            <a:avLst/>
          </a:prstGeom>
          <a:noFill/>
          <a:ln w="12700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56428" name="Group 250"/>
          <p:cNvGrpSpPr>
            <a:grpSpLocks/>
          </p:cNvGrpSpPr>
          <p:nvPr/>
        </p:nvGrpSpPr>
        <p:grpSpPr bwMode="auto">
          <a:xfrm>
            <a:off x="6605588" y="3403600"/>
            <a:ext cx="160337" cy="1181100"/>
            <a:chOff x="2355" y="2240"/>
            <a:chExt cx="101" cy="744"/>
          </a:xfrm>
        </p:grpSpPr>
        <p:sp>
          <p:nvSpPr>
            <p:cNvPr id="56429" name="Line 251"/>
            <p:cNvSpPr>
              <a:spLocks noChangeShapeType="1"/>
            </p:cNvSpPr>
            <p:nvPr/>
          </p:nvSpPr>
          <p:spPr bwMode="auto">
            <a:xfrm>
              <a:off x="2355" y="2983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30" name="Line 252"/>
            <p:cNvSpPr>
              <a:spLocks noChangeShapeType="1"/>
            </p:cNvSpPr>
            <p:nvPr/>
          </p:nvSpPr>
          <p:spPr bwMode="auto">
            <a:xfrm flipH="1">
              <a:off x="2355" y="2240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6431" name="Freeform 253"/>
            <p:cNvSpPr>
              <a:spLocks/>
            </p:cNvSpPr>
            <p:nvPr/>
          </p:nvSpPr>
          <p:spPr bwMode="auto">
            <a:xfrm>
              <a:off x="2435" y="2342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2" name="Freeform 254"/>
            <p:cNvSpPr>
              <a:spLocks/>
            </p:cNvSpPr>
            <p:nvPr/>
          </p:nvSpPr>
          <p:spPr bwMode="auto">
            <a:xfrm>
              <a:off x="2435" y="2365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3" name="Freeform 255"/>
            <p:cNvSpPr>
              <a:spLocks/>
            </p:cNvSpPr>
            <p:nvPr/>
          </p:nvSpPr>
          <p:spPr bwMode="auto">
            <a:xfrm>
              <a:off x="2414" y="2365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4" name="Freeform 256"/>
            <p:cNvSpPr>
              <a:spLocks/>
            </p:cNvSpPr>
            <p:nvPr/>
          </p:nvSpPr>
          <p:spPr bwMode="auto">
            <a:xfrm>
              <a:off x="2414" y="2342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5" name="Freeform 257"/>
            <p:cNvSpPr>
              <a:spLocks/>
            </p:cNvSpPr>
            <p:nvPr/>
          </p:nvSpPr>
          <p:spPr bwMode="auto">
            <a:xfrm>
              <a:off x="2435" y="2438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6" name="Freeform 258"/>
            <p:cNvSpPr>
              <a:spLocks/>
            </p:cNvSpPr>
            <p:nvPr/>
          </p:nvSpPr>
          <p:spPr bwMode="auto">
            <a:xfrm>
              <a:off x="2435" y="2461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7" name="Freeform 259"/>
            <p:cNvSpPr>
              <a:spLocks/>
            </p:cNvSpPr>
            <p:nvPr/>
          </p:nvSpPr>
          <p:spPr bwMode="auto">
            <a:xfrm>
              <a:off x="2414" y="2461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8" name="Freeform 260"/>
            <p:cNvSpPr>
              <a:spLocks/>
            </p:cNvSpPr>
            <p:nvPr/>
          </p:nvSpPr>
          <p:spPr bwMode="auto">
            <a:xfrm>
              <a:off x="2414" y="2438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39" name="Freeform 261"/>
            <p:cNvSpPr>
              <a:spLocks/>
            </p:cNvSpPr>
            <p:nvPr/>
          </p:nvSpPr>
          <p:spPr bwMode="auto">
            <a:xfrm>
              <a:off x="2435" y="2533"/>
              <a:ext cx="21" cy="23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0" name="Freeform 262"/>
            <p:cNvSpPr>
              <a:spLocks/>
            </p:cNvSpPr>
            <p:nvPr/>
          </p:nvSpPr>
          <p:spPr bwMode="auto">
            <a:xfrm>
              <a:off x="2435" y="2556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1" name="Freeform 263"/>
            <p:cNvSpPr>
              <a:spLocks/>
            </p:cNvSpPr>
            <p:nvPr/>
          </p:nvSpPr>
          <p:spPr bwMode="auto">
            <a:xfrm>
              <a:off x="2414" y="2556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2" name="Freeform 264"/>
            <p:cNvSpPr>
              <a:spLocks/>
            </p:cNvSpPr>
            <p:nvPr/>
          </p:nvSpPr>
          <p:spPr bwMode="auto">
            <a:xfrm>
              <a:off x="2414" y="2533"/>
              <a:ext cx="21" cy="23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3" name="Freeform 265"/>
            <p:cNvSpPr>
              <a:spLocks/>
            </p:cNvSpPr>
            <p:nvPr/>
          </p:nvSpPr>
          <p:spPr bwMode="auto">
            <a:xfrm>
              <a:off x="2435" y="2629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4" name="Freeform 266"/>
            <p:cNvSpPr>
              <a:spLocks/>
            </p:cNvSpPr>
            <p:nvPr/>
          </p:nvSpPr>
          <p:spPr bwMode="auto">
            <a:xfrm>
              <a:off x="2435" y="2652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5" name="Freeform 267"/>
            <p:cNvSpPr>
              <a:spLocks/>
            </p:cNvSpPr>
            <p:nvPr/>
          </p:nvSpPr>
          <p:spPr bwMode="auto">
            <a:xfrm>
              <a:off x="2414" y="2652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6" name="Freeform 268"/>
            <p:cNvSpPr>
              <a:spLocks/>
            </p:cNvSpPr>
            <p:nvPr/>
          </p:nvSpPr>
          <p:spPr bwMode="auto">
            <a:xfrm>
              <a:off x="2414" y="2629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7" name="Freeform 269"/>
            <p:cNvSpPr>
              <a:spLocks/>
            </p:cNvSpPr>
            <p:nvPr/>
          </p:nvSpPr>
          <p:spPr bwMode="auto">
            <a:xfrm>
              <a:off x="2435" y="2723"/>
              <a:ext cx="21" cy="23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8" name="Freeform 270"/>
            <p:cNvSpPr>
              <a:spLocks/>
            </p:cNvSpPr>
            <p:nvPr/>
          </p:nvSpPr>
          <p:spPr bwMode="auto">
            <a:xfrm>
              <a:off x="2435" y="2746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49" name="Freeform 271"/>
            <p:cNvSpPr>
              <a:spLocks/>
            </p:cNvSpPr>
            <p:nvPr/>
          </p:nvSpPr>
          <p:spPr bwMode="auto">
            <a:xfrm>
              <a:off x="2414" y="2746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0" name="Freeform 272"/>
            <p:cNvSpPr>
              <a:spLocks/>
            </p:cNvSpPr>
            <p:nvPr/>
          </p:nvSpPr>
          <p:spPr bwMode="auto">
            <a:xfrm>
              <a:off x="2414" y="2723"/>
              <a:ext cx="21" cy="23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1" name="Freeform 273"/>
            <p:cNvSpPr>
              <a:spLocks/>
            </p:cNvSpPr>
            <p:nvPr/>
          </p:nvSpPr>
          <p:spPr bwMode="auto">
            <a:xfrm>
              <a:off x="2435" y="2819"/>
              <a:ext cx="21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2" name="Freeform 274"/>
            <p:cNvSpPr>
              <a:spLocks/>
            </p:cNvSpPr>
            <p:nvPr/>
          </p:nvSpPr>
          <p:spPr bwMode="auto">
            <a:xfrm>
              <a:off x="2435" y="2842"/>
              <a:ext cx="21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3" name="Freeform 275"/>
            <p:cNvSpPr>
              <a:spLocks/>
            </p:cNvSpPr>
            <p:nvPr/>
          </p:nvSpPr>
          <p:spPr bwMode="auto">
            <a:xfrm>
              <a:off x="2414" y="2842"/>
              <a:ext cx="21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4" name="Freeform 276"/>
            <p:cNvSpPr>
              <a:spLocks/>
            </p:cNvSpPr>
            <p:nvPr/>
          </p:nvSpPr>
          <p:spPr bwMode="auto">
            <a:xfrm>
              <a:off x="2414" y="2819"/>
              <a:ext cx="21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5" name="Freeform 277"/>
            <p:cNvSpPr>
              <a:spLocks/>
            </p:cNvSpPr>
            <p:nvPr/>
          </p:nvSpPr>
          <p:spPr bwMode="auto">
            <a:xfrm>
              <a:off x="2435" y="2914"/>
              <a:ext cx="21" cy="24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6" name="Freeform 278"/>
            <p:cNvSpPr>
              <a:spLocks/>
            </p:cNvSpPr>
            <p:nvPr/>
          </p:nvSpPr>
          <p:spPr bwMode="auto">
            <a:xfrm>
              <a:off x="2435" y="2938"/>
              <a:ext cx="21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7" name="Freeform 279"/>
            <p:cNvSpPr>
              <a:spLocks/>
            </p:cNvSpPr>
            <p:nvPr/>
          </p:nvSpPr>
          <p:spPr bwMode="auto">
            <a:xfrm>
              <a:off x="2414" y="2938"/>
              <a:ext cx="21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6458" name="Freeform 280"/>
            <p:cNvSpPr>
              <a:spLocks/>
            </p:cNvSpPr>
            <p:nvPr/>
          </p:nvSpPr>
          <p:spPr bwMode="auto">
            <a:xfrm>
              <a:off x="2414" y="2914"/>
              <a:ext cx="21" cy="24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63500" y="44450"/>
            <a:ext cx="9045575" cy="131603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latin typeface="Arial" charset="0"/>
              </a:rPr>
              <a:t/>
            </a:r>
            <a:br>
              <a:rPr lang="es-E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71715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sp>
        <p:nvSpPr>
          <p:cNvPr id="57348" name="Line 4"/>
          <p:cNvSpPr>
            <a:spLocks noChangeShapeType="1"/>
          </p:cNvSpPr>
          <p:nvPr/>
        </p:nvSpPr>
        <p:spPr bwMode="auto">
          <a:xfrm>
            <a:off x="3019425" y="4027488"/>
            <a:ext cx="1588" cy="10080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7349" name="Line 5"/>
          <p:cNvSpPr>
            <a:spLocks noChangeShapeType="1"/>
          </p:cNvSpPr>
          <p:nvPr/>
        </p:nvSpPr>
        <p:spPr bwMode="auto">
          <a:xfrm flipV="1">
            <a:off x="3017838" y="2967038"/>
            <a:ext cx="1587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7350" name="Line 6"/>
          <p:cNvSpPr>
            <a:spLocks noChangeShapeType="1"/>
          </p:cNvSpPr>
          <p:nvPr/>
        </p:nvSpPr>
        <p:spPr bwMode="auto">
          <a:xfrm>
            <a:off x="2954338" y="4954588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57351" name="Group 7"/>
          <p:cNvGrpSpPr>
            <a:grpSpLocks/>
          </p:cNvGrpSpPr>
          <p:nvPr/>
        </p:nvGrpSpPr>
        <p:grpSpPr bwMode="auto">
          <a:xfrm>
            <a:off x="658813" y="2244725"/>
            <a:ext cx="2408237" cy="3573463"/>
            <a:chOff x="415" y="1414"/>
            <a:chExt cx="1517" cy="2251"/>
          </a:xfrm>
        </p:grpSpPr>
        <p:grpSp>
          <p:nvGrpSpPr>
            <p:cNvPr id="58122" name="Group 8"/>
            <p:cNvGrpSpPr>
              <a:grpSpLocks/>
            </p:cNvGrpSpPr>
            <p:nvPr/>
          </p:nvGrpSpPr>
          <p:grpSpPr bwMode="auto">
            <a:xfrm>
              <a:off x="415" y="1414"/>
              <a:ext cx="708" cy="2251"/>
              <a:chOff x="415" y="1414"/>
              <a:chExt cx="708" cy="2251"/>
            </a:xfrm>
          </p:grpSpPr>
          <p:sp>
            <p:nvSpPr>
              <p:cNvPr id="58161" name="Rectangle 9"/>
              <p:cNvSpPr>
                <a:spLocks noChangeArrowheads="1"/>
              </p:cNvSpPr>
              <p:nvPr/>
            </p:nvSpPr>
            <p:spPr bwMode="auto">
              <a:xfrm>
                <a:off x="418" y="1464"/>
                <a:ext cx="5" cy="2150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62" name="Line 10"/>
              <p:cNvSpPr>
                <a:spLocks noChangeShapeType="1"/>
              </p:cNvSpPr>
              <p:nvPr/>
            </p:nvSpPr>
            <p:spPr bwMode="auto">
              <a:xfrm flipV="1">
                <a:off x="415" y="1468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63" name="Rectangle 11"/>
              <p:cNvSpPr>
                <a:spLocks noChangeArrowheads="1"/>
              </p:cNvSpPr>
              <p:nvPr/>
            </p:nvSpPr>
            <p:spPr bwMode="auto">
              <a:xfrm>
                <a:off x="418" y="3612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64" name="Rectangle 12"/>
              <p:cNvSpPr>
                <a:spLocks noChangeArrowheads="1"/>
              </p:cNvSpPr>
              <p:nvPr/>
            </p:nvSpPr>
            <p:spPr bwMode="auto">
              <a:xfrm>
                <a:off x="418" y="3612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65" name="Line 13"/>
              <p:cNvSpPr>
                <a:spLocks noChangeShapeType="1"/>
              </p:cNvSpPr>
              <p:nvPr/>
            </p:nvSpPr>
            <p:spPr bwMode="auto">
              <a:xfrm flipH="1">
                <a:off x="418" y="3618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66" name="Line 14"/>
              <p:cNvSpPr>
                <a:spLocks noChangeShapeType="1"/>
              </p:cNvSpPr>
              <p:nvPr/>
            </p:nvSpPr>
            <p:spPr bwMode="auto">
              <a:xfrm flipH="1">
                <a:off x="418" y="3612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67" name="Line 15"/>
              <p:cNvSpPr>
                <a:spLocks noChangeShapeType="1"/>
              </p:cNvSpPr>
              <p:nvPr/>
            </p:nvSpPr>
            <p:spPr bwMode="auto">
              <a:xfrm flipV="1">
                <a:off x="726" y="3612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68" name="Line 16"/>
              <p:cNvSpPr>
                <a:spLocks noChangeShapeType="1"/>
              </p:cNvSpPr>
              <p:nvPr/>
            </p:nvSpPr>
            <p:spPr bwMode="auto">
              <a:xfrm flipV="1">
                <a:off x="418" y="3612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69" name="Rectangle 17"/>
              <p:cNvSpPr>
                <a:spLocks noChangeArrowheads="1"/>
              </p:cNvSpPr>
              <p:nvPr/>
            </p:nvSpPr>
            <p:spPr bwMode="auto">
              <a:xfrm>
                <a:off x="418" y="1461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70" name="Rectangle 18"/>
              <p:cNvSpPr>
                <a:spLocks noChangeArrowheads="1"/>
              </p:cNvSpPr>
              <p:nvPr/>
            </p:nvSpPr>
            <p:spPr bwMode="auto">
              <a:xfrm>
                <a:off x="418" y="1461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71" name="Line 19"/>
              <p:cNvSpPr>
                <a:spLocks noChangeShapeType="1"/>
              </p:cNvSpPr>
              <p:nvPr/>
            </p:nvSpPr>
            <p:spPr bwMode="auto">
              <a:xfrm flipH="1">
                <a:off x="418" y="1467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2" name="Line 20"/>
              <p:cNvSpPr>
                <a:spLocks noChangeShapeType="1"/>
              </p:cNvSpPr>
              <p:nvPr/>
            </p:nvSpPr>
            <p:spPr bwMode="auto">
              <a:xfrm flipH="1">
                <a:off x="418" y="1461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3" name="Line 21"/>
              <p:cNvSpPr>
                <a:spLocks noChangeShapeType="1"/>
              </p:cNvSpPr>
              <p:nvPr/>
            </p:nvSpPr>
            <p:spPr bwMode="auto">
              <a:xfrm flipV="1">
                <a:off x="726" y="1461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4" name="Line 22"/>
              <p:cNvSpPr>
                <a:spLocks noChangeShapeType="1"/>
              </p:cNvSpPr>
              <p:nvPr/>
            </p:nvSpPr>
            <p:spPr bwMode="auto">
              <a:xfrm flipV="1">
                <a:off x="418" y="1461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5" name="Rectangle 23"/>
              <p:cNvSpPr>
                <a:spLocks noChangeArrowheads="1"/>
              </p:cNvSpPr>
              <p:nvPr/>
            </p:nvSpPr>
            <p:spPr bwMode="auto">
              <a:xfrm>
                <a:off x="418" y="1464"/>
                <a:ext cx="5" cy="2150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76" name="Line 24"/>
              <p:cNvSpPr>
                <a:spLocks noChangeShapeType="1"/>
              </p:cNvSpPr>
              <p:nvPr/>
            </p:nvSpPr>
            <p:spPr bwMode="auto">
              <a:xfrm>
                <a:off x="418" y="3614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7" name="Line 25"/>
              <p:cNvSpPr>
                <a:spLocks noChangeShapeType="1"/>
              </p:cNvSpPr>
              <p:nvPr/>
            </p:nvSpPr>
            <p:spPr bwMode="auto">
              <a:xfrm>
                <a:off x="418" y="1464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8" name="Line 26"/>
              <p:cNvSpPr>
                <a:spLocks noChangeShapeType="1"/>
              </p:cNvSpPr>
              <p:nvPr/>
            </p:nvSpPr>
            <p:spPr bwMode="auto">
              <a:xfrm>
                <a:off x="423" y="1464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79" name="Line 27"/>
              <p:cNvSpPr>
                <a:spLocks noChangeShapeType="1"/>
              </p:cNvSpPr>
              <p:nvPr/>
            </p:nvSpPr>
            <p:spPr bwMode="auto">
              <a:xfrm>
                <a:off x="418" y="1464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0" name="Line 28"/>
              <p:cNvSpPr>
                <a:spLocks noChangeShapeType="1"/>
              </p:cNvSpPr>
              <p:nvPr/>
            </p:nvSpPr>
            <p:spPr bwMode="auto">
              <a:xfrm>
                <a:off x="444" y="3613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1" name="Line 29"/>
              <p:cNvSpPr>
                <a:spLocks noChangeShapeType="1"/>
              </p:cNvSpPr>
              <p:nvPr/>
            </p:nvSpPr>
            <p:spPr bwMode="auto">
              <a:xfrm>
                <a:off x="444" y="1462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2" name="Rectangle 30"/>
              <p:cNvSpPr>
                <a:spLocks noChangeArrowheads="1"/>
              </p:cNvSpPr>
              <p:nvPr/>
            </p:nvSpPr>
            <p:spPr bwMode="auto">
              <a:xfrm>
                <a:off x="1116" y="1464"/>
                <a:ext cx="6" cy="2150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83" name="Rectangle 31"/>
              <p:cNvSpPr>
                <a:spLocks noChangeArrowheads="1"/>
              </p:cNvSpPr>
              <p:nvPr/>
            </p:nvSpPr>
            <p:spPr bwMode="auto">
              <a:xfrm>
                <a:off x="1116" y="1464"/>
                <a:ext cx="6" cy="2150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84" name="Freeform 32"/>
              <p:cNvSpPr>
                <a:spLocks/>
              </p:cNvSpPr>
              <p:nvPr/>
            </p:nvSpPr>
            <p:spPr bwMode="auto">
              <a:xfrm>
                <a:off x="724" y="3564"/>
                <a:ext cx="48" cy="53"/>
              </a:xfrm>
              <a:custGeom>
                <a:avLst/>
                <a:gdLst>
                  <a:gd name="T0" fmla="*/ 0 w 240"/>
                  <a:gd name="T1" fmla="*/ 220 h 239"/>
                  <a:gd name="T2" fmla="*/ 220 w 240"/>
                  <a:gd name="T3" fmla="*/ 0 h 239"/>
                  <a:gd name="T4" fmla="*/ 240 w 240"/>
                  <a:gd name="T5" fmla="*/ 19 h 239"/>
                  <a:gd name="T6" fmla="*/ 20 w 240"/>
                  <a:gd name="T7" fmla="*/ 239 h 239"/>
                  <a:gd name="T8" fmla="*/ 0 w 240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9"/>
                  <a:gd name="T17" fmla="*/ 240 w 240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40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85" name="Freeform 33"/>
              <p:cNvSpPr>
                <a:spLocks/>
              </p:cNvSpPr>
              <p:nvPr/>
            </p:nvSpPr>
            <p:spPr bwMode="auto">
              <a:xfrm>
                <a:off x="724" y="3564"/>
                <a:ext cx="48" cy="53"/>
              </a:xfrm>
              <a:custGeom>
                <a:avLst/>
                <a:gdLst>
                  <a:gd name="T0" fmla="*/ 0 w 240"/>
                  <a:gd name="T1" fmla="*/ 220 h 239"/>
                  <a:gd name="T2" fmla="*/ 220 w 240"/>
                  <a:gd name="T3" fmla="*/ 0 h 239"/>
                  <a:gd name="T4" fmla="*/ 240 w 240"/>
                  <a:gd name="T5" fmla="*/ 19 h 239"/>
                  <a:gd name="T6" fmla="*/ 20 w 240"/>
                  <a:gd name="T7" fmla="*/ 239 h 239"/>
                  <a:gd name="T8" fmla="*/ 0 w 240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9"/>
                  <a:gd name="T17" fmla="*/ 240 w 240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40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86" name="Line 34"/>
              <p:cNvSpPr>
                <a:spLocks noChangeShapeType="1"/>
              </p:cNvSpPr>
              <p:nvPr/>
            </p:nvSpPr>
            <p:spPr bwMode="auto">
              <a:xfrm>
                <a:off x="768" y="3564"/>
                <a:ext cx="4" cy="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7" name="Line 35"/>
              <p:cNvSpPr>
                <a:spLocks noChangeShapeType="1"/>
              </p:cNvSpPr>
              <p:nvPr/>
            </p:nvSpPr>
            <p:spPr bwMode="auto">
              <a:xfrm>
                <a:off x="724" y="3612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8" name="Line 36"/>
              <p:cNvSpPr>
                <a:spLocks noChangeShapeType="1"/>
              </p:cNvSpPr>
              <p:nvPr/>
            </p:nvSpPr>
            <p:spPr bwMode="auto">
              <a:xfrm flipV="1">
                <a:off x="728" y="3568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89" name="Line 37"/>
              <p:cNvSpPr>
                <a:spLocks noChangeShapeType="1"/>
              </p:cNvSpPr>
              <p:nvPr/>
            </p:nvSpPr>
            <p:spPr bwMode="auto">
              <a:xfrm flipV="1">
                <a:off x="724" y="3564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0" name="Line 38"/>
              <p:cNvSpPr>
                <a:spLocks noChangeShapeType="1"/>
              </p:cNvSpPr>
              <p:nvPr/>
            </p:nvSpPr>
            <p:spPr bwMode="auto">
              <a:xfrm flipH="1">
                <a:off x="1090" y="36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1" name="Line 39"/>
              <p:cNvSpPr>
                <a:spLocks noChangeShapeType="1"/>
              </p:cNvSpPr>
              <p:nvPr/>
            </p:nvSpPr>
            <p:spPr bwMode="auto">
              <a:xfrm flipH="1">
                <a:off x="1090" y="1462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2" name="Line 40"/>
              <p:cNvSpPr>
                <a:spLocks noChangeShapeType="1"/>
              </p:cNvSpPr>
              <p:nvPr/>
            </p:nvSpPr>
            <p:spPr bwMode="auto">
              <a:xfrm flipH="1">
                <a:off x="1116" y="3614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3" name="Line 41"/>
              <p:cNvSpPr>
                <a:spLocks noChangeShapeType="1"/>
              </p:cNvSpPr>
              <p:nvPr/>
            </p:nvSpPr>
            <p:spPr bwMode="auto">
              <a:xfrm>
                <a:off x="1116" y="1464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4" name="Line 42"/>
              <p:cNvSpPr>
                <a:spLocks noChangeShapeType="1"/>
              </p:cNvSpPr>
              <p:nvPr/>
            </p:nvSpPr>
            <p:spPr bwMode="auto">
              <a:xfrm>
                <a:off x="1122" y="1464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5" name="Rectangle 43"/>
              <p:cNvSpPr>
                <a:spLocks noChangeArrowheads="1"/>
              </p:cNvSpPr>
              <p:nvPr/>
            </p:nvSpPr>
            <p:spPr bwMode="auto">
              <a:xfrm>
                <a:off x="767" y="3566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96" name="Rectangle 44"/>
              <p:cNvSpPr>
                <a:spLocks noChangeArrowheads="1"/>
              </p:cNvSpPr>
              <p:nvPr/>
            </p:nvSpPr>
            <p:spPr bwMode="auto">
              <a:xfrm>
                <a:off x="767" y="3566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97" name="Line 45"/>
              <p:cNvSpPr>
                <a:spLocks noChangeShapeType="1"/>
              </p:cNvSpPr>
              <p:nvPr/>
            </p:nvSpPr>
            <p:spPr bwMode="auto">
              <a:xfrm>
                <a:off x="772" y="3566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8" name="Line 46"/>
              <p:cNvSpPr>
                <a:spLocks noChangeShapeType="1"/>
              </p:cNvSpPr>
              <p:nvPr/>
            </p:nvSpPr>
            <p:spPr bwMode="auto">
              <a:xfrm>
                <a:off x="767" y="3566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99" name="Line 47"/>
              <p:cNvSpPr>
                <a:spLocks noChangeShapeType="1"/>
              </p:cNvSpPr>
              <p:nvPr/>
            </p:nvSpPr>
            <p:spPr bwMode="auto">
              <a:xfrm flipH="1">
                <a:off x="767" y="3566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0" name="Line 48"/>
              <p:cNvSpPr>
                <a:spLocks noChangeShapeType="1"/>
              </p:cNvSpPr>
              <p:nvPr/>
            </p:nvSpPr>
            <p:spPr bwMode="auto">
              <a:xfrm flipH="1">
                <a:off x="767" y="366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1" name="Rectangle 49"/>
              <p:cNvSpPr>
                <a:spLocks noChangeArrowheads="1"/>
              </p:cNvSpPr>
              <p:nvPr/>
            </p:nvSpPr>
            <p:spPr bwMode="auto">
              <a:xfrm>
                <a:off x="814" y="3612"/>
                <a:ext cx="308" cy="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02" name="Rectangle 50"/>
              <p:cNvSpPr>
                <a:spLocks noChangeArrowheads="1"/>
              </p:cNvSpPr>
              <p:nvPr/>
            </p:nvSpPr>
            <p:spPr bwMode="auto">
              <a:xfrm>
                <a:off x="814" y="3612"/>
                <a:ext cx="308" cy="6"/>
              </a:xfrm>
              <a:prstGeom prst="rect">
                <a:avLst/>
              </a:prstGeom>
              <a:noFill/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03" name="Freeform 51"/>
              <p:cNvSpPr>
                <a:spLocks/>
              </p:cNvSpPr>
              <p:nvPr/>
            </p:nvSpPr>
            <p:spPr bwMode="auto">
              <a:xfrm>
                <a:off x="768" y="3612"/>
                <a:ext cx="48" cy="53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04" name="Freeform 52"/>
              <p:cNvSpPr>
                <a:spLocks/>
              </p:cNvSpPr>
              <p:nvPr/>
            </p:nvSpPr>
            <p:spPr bwMode="auto">
              <a:xfrm>
                <a:off x="768" y="3612"/>
                <a:ext cx="48" cy="53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05" name="Line 53"/>
              <p:cNvSpPr>
                <a:spLocks noChangeShapeType="1"/>
              </p:cNvSpPr>
              <p:nvPr/>
            </p:nvSpPr>
            <p:spPr bwMode="auto">
              <a:xfrm flipH="1">
                <a:off x="814" y="3618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6" name="Line 54"/>
              <p:cNvSpPr>
                <a:spLocks noChangeShapeType="1"/>
              </p:cNvSpPr>
              <p:nvPr/>
            </p:nvSpPr>
            <p:spPr bwMode="auto">
              <a:xfrm flipH="1">
                <a:off x="814" y="3612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7" name="Line 55"/>
              <p:cNvSpPr>
                <a:spLocks noChangeShapeType="1"/>
              </p:cNvSpPr>
              <p:nvPr/>
            </p:nvSpPr>
            <p:spPr bwMode="auto">
              <a:xfrm flipV="1">
                <a:off x="1122" y="3612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8" name="Line 56"/>
              <p:cNvSpPr>
                <a:spLocks noChangeShapeType="1"/>
              </p:cNvSpPr>
              <p:nvPr/>
            </p:nvSpPr>
            <p:spPr bwMode="auto">
              <a:xfrm flipV="1">
                <a:off x="814" y="3612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09" name="Line 57"/>
              <p:cNvSpPr>
                <a:spLocks noChangeShapeType="1"/>
              </p:cNvSpPr>
              <p:nvPr/>
            </p:nvSpPr>
            <p:spPr bwMode="auto">
              <a:xfrm flipV="1">
                <a:off x="768" y="3612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10" name="Line 58"/>
              <p:cNvSpPr>
                <a:spLocks noChangeShapeType="1"/>
              </p:cNvSpPr>
              <p:nvPr/>
            </p:nvSpPr>
            <p:spPr bwMode="auto">
              <a:xfrm flipV="1">
                <a:off x="772" y="3617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11" name="Line 59"/>
              <p:cNvSpPr>
                <a:spLocks noChangeShapeType="1"/>
              </p:cNvSpPr>
              <p:nvPr/>
            </p:nvSpPr>
            <p:spPr bwMode="auto">
              <a:xfrm>
                <a:off x="768" y="3660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12" name="Line 60"/>
              <p:cNvSpPr>
                <a:spLocks noChangeShapeType="1"/>
              </p:cNvSpPr>
              <p:nvPr/>
            </p:nvSpPr>
            <p:spPr bwMode="auto">
              <a:xfrm>
                <a:off x="812" y="3612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13" name="Freeform 61"/>
              <p:cNvSpPr>
                <a:spLocks/>
              </p:cNvSpPr>
              <p:nvPr/>
            </p:nvSpPr>
            <p:spPr bwMode="auto">
              <a:xfrm>
                <a:off x="724" y="1414"/>
                <a:ext cx="48" cy="51"/>
              </a:xfrm>
              <a:custGeom>
                <a:avLst/>
                <a:gdLst>
                  <a:gd name="T0" fmla="*/ 0 w 240"/>
                  <a:gd name="T1" fmla="*/ 219 h 238"/>
                  <a:gd name="T2" fmla="*/ 220 w 240"/>
                  <a:gd name="T3" fmla="*/ 0 h 238"/>
                  <a:gd name="T4" fmla="*/ 240 w 240"/>
                  <a:gd name="T5" fmla="*/ 18 h 238"/>
                  <a:gd name="T6" fmla="*/ 20 w 240"/>
                  <a:gd name="T7" fmla="*/ 238 h 238"/>
                  <a:gd name="T8" fmla="*/ 0 w 240"/>
                  <a:gd name="T9" fmla="*/ 219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8"/>
                  <a:gd name="T17" fmla="*/ 240 w 240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8">
                    <a:moveTo>
                      <a:pt x="0" y="219"/>
                    </a:moveTo>
                    <a:lnTo>
                      <a:pt x="220" y="0"/>
                    </a:lnTo>
                    <a:lnTo>
                      <a:pt x="240" y="18"/>
                    </a:lnTo>
                    <a:lnTo>
                      <a:pt x="20" y="238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4" name="Freeform 62"/>
              <p:cNvSpPr>
                <a:spLocks/>
              </p:cNvSpPr>
              <p:nvPr/>
            </p:nvSpPr>
            <p:spPr bwMode="auto">
              <a:xfrm>
                <a:off x="724" y="1414"/>
                <a:ext cx="48" cy="51"/>
              </a:xfrm>
              <a:custGeom>
                <a:avLst/>
                <a:gdLst>
                  <a:gd name="T0" fmla="*/ 0 w 240"/>
                  <a:gd name="T1" fmla="*/ 219 h 238"/>
                  <a:gd name="T2" fmla="*/ 220 w 240"/>
                  <a:gd name="T3" fmla="*/ 0 h 238"/>
                  <a:gd name="T4" fmla="*/ 240 w 240"/>
                  <a:gd name="T5" fmla="*/ 18 h 238"/>
                  <a:gd name="T6" fmla="*/ 20 w 240"/>
                  <a:gd name="T7" fmla="*/ 238 h 238"/>
                  <a:gd name="T8" fmla="*/ 0 w 240"/>
                  <a:gd name="T9" fmla="*/ 219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8"/>
                  <a:gd name="T17" fmla="*/ 240 w 240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8">
                    <a:moveTo>
                      <a:pt x="0" y="219"/>
                    </a:moveTo>
                    <a:lnTo>
                      <a:pt x="220" y="0"/>
                    </a:lnTo>
                    <a:lnTo>
                      <a:pt x="240" y="18"/>
                    </a:lnTo>
                    <a:lnTo>
                      <a:pt x="20" y="238"/>
                    </a:lnTo>
                    <a:lnTo>
                      <a:pt x="0" y="219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5" name="Rectangle 63"/>
              <p:cNvSpPr>
                <a:spLocks noChangeArrowheads="1"/>
              </p:cNvSpPr>
              <p:nvPr/>
            </p:nvSpPr>
            <p:spPr bwMode="auto">
              <a:xfrm>
                <a:off x="814" y="1461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6" name="Rectangle 64"/>
              <p:cNvSpPr>
                <a:spLocks noChangeArrowheads="1"/>
              </p:cNvSpPr>
              <p:nvPr/>
            </p:nvSpPr>
            <p:spPr bwMode="auto">
              <a:xfrm>
                <a:off x="814" y="1461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7" name="Freeform 65"/>
              <p:cNvSpPr>
                <a:spLocks/>
              </p:cNvSpPr>
              <p:nvPr/>
            </p:nvSpPr>
            <p:spPr bwMode="auto">
              <a:xfrm>
                <a:off x="768" y="1462"/>
                <a:ext cx="48" cy="52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8" name="Freeform 66"/>
              <p:cNvSpPr>
                <a:spLocks/>
              </p:cNvSpPr>
              <p:nvPr/>
            </p:nvSpPr>
            <p:spPr bwMode="auto">
              <a:xfrm>
                <a:off x="768" y="1462"/>
                <a:ext cx="48" cy="52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19" name="Rectangle 67"/>
              <p:cNvSpPr>
                <a:spLocks noChangeArrowheads="1"/>
              </p:cNvSpPr>
              <p:nvPr/>
            </p:nvSpPr>
            <p:spPr bwMode="auto">
              <a:xfrm>
                <a:off x="767" y="1416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20" name="Rectangle 68"/>
              <p:cNvSpPr>
                <a:spLocks noChangeArrowheads="1"/>
              </p:cNvSpPr>
              <p:nvPr/>
            </p:nvSpPr>
            <p:spPr bwMode="auto">
              <a:xfrm>
                <a:off x="767" y="1416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21" name="Line 69"/>
              <p:cNvSpPr>
                <a:spLocks noChangeShapeType="1"/>
              </p:cNvSpPr>
              <p:nvPr/>
            </p:nvSpPr>
            <p:spPr bwMode="auto">
              <a:xfrm flipV="1">
                <a:off x="724" y="1414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2" name="Line 70"/>
              <p:cNvSpPr>
                <a:spLocks noChangeShapeType="1"/>
              </p:cNvSpPr>
              <p:nvPr/>
            </p:nvSpPr>
            <p:spPr bwMode="auto">
              <a:xfrm flipV="1">
                <a:off x="728" y="1417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3" name="Line 71"/>
              <p:cNvSpPr>
                <a:spLocks noChangeShapeType="1"/>
              </p:cNvSpPr>
              <p:nvPr/>
            </p:nvSpPr>
            <p:spPr bwMode="auto">
              <a:xfrm>
                <a:off x="724" y="1462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4" name="Line 72"/>
              <p:cNvSpPr>
                <a:spLocks noChangeShapeType="1"/>
              </p:cNvSpPr>
              <p:nvPr/>
            </p:nvSpPr>
            <p:spPr bwMode="auto">
              <a:xfrm>
                <a:off x="768" y="1414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5" name="Line 73"/>
              <p:cNvSpPr>
                <a:spLocks noChangeShapeType="1"/>
              </p:cNvSpPr>
              <p:nvPr/>
            </p:nvSpPr>
            <p:spPr bwMode="auto">
              <a:xfrm flipH="1">
                <a:off x="814" y="1467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6" name="Line 74"/>
              <p:cNvSpPr>
                <a:spLocks noChangeShapeType="1"/>
              </p:cNvSpPr>
              <p:nvPr/>
            </p:nvSpPr>
            <p:spPr bwMode="auto">
              <a:xfrm flipH="1">
                <a:off x="814" y="1461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7" name="Line 75"/>
              <p:cNvSpPr>
                <a:spLocks noChangeShapeType="1"/>
              </p:cNvSpPr>
              <p:nvPr/>
            </p:nvSpPr>
            <p:spPr bwMode="auto">
              <a:xfrm flipV="1">
                <a:off x="1122" y="1461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8" name="Line 76"/>
              <p:cNvSpPr>
                <a:spLocks noChangeShapeType="1"/>
              </p:cNvSpPr>
              <p:nvPr/>
            </p:nvSpPr>
            <p:spPr bwMode="auto">
              <a:xfrm flipV="1">
                <a:off x="814" y="1461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29" name="Line 77"/>
              <p:cNvSpPr>
                <a:spLocks noChangeShapeType="1"/>
              </p:cNvSpPr>
              <p:nvPr/>
            </p:nvSpPr>
            <p:spPr bwMode="auto">
              <a:xfrm flipV="1">
                <a:off x="768" y="1462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0" name="Line 78"/>
              <p:cNvSpPr>
                <a:spLocks noChangeShapeType="1"/>
              </p:cNvSpPr>
              <p:nvPr/>
            </p:nvSpPr>
            <p:spPr bwMode="auto">
              <a:xfrm flipV="1">
                <a:off x="772" y="1465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1" name="Line 79"/>
              <p:cNvSpPr>
                <a:spLocks noChangeShapeType="1"/>
              </p:cNvSpPr>
              <p:nvPr/>
            </p:nvSpPr>
            <p:spPr bwMode="auto">
              <a:xfrm>
                <a:off x="768" y="1511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2" name="Line 80"/>
              <p:cNvSpPr>
                <a:spLocks noChangeShapeType="1"/>
              </p:cNvSpPr>
              <p:nvPr/>
            </p:nvSpPr>
            <p:spPr bwMode="auto">
              <a:xfrm>
                <a:off x="812" y="1462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3" name="Line 81"/>
              <p:cNvSpPr>
                <a:spLocks noChangeShapeType="1"/>
              </p:cNvSpPr>
              <p:nvPr/>
            </p:nvSpPr>
            <p:spPr bwMode="auto">
              <a:xfrm>
                <a:off x="772" y="1416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4" name="Line 82"/>
              <p:cNvSpPr>
                <a:spLocks noChangeShapeType="1"/>
              </p:cNvSpPr>
              <p:nvPr/>
            </p:nvSpPr>
            <p:spPr bwMode="auto">
              <a:xfrm>
                <a:off x="767" y="1416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5" name="Line 83"/>
              <p:cNvSpPr>
                <a:spLocks noChangeShapeType="1"/>
              </p:cNvSpPr>
              <p:nvPr/>
            </p:nvSpPr>
            <p:spPr bwMode="auto">
              <a:xfrm flipH="1">
                <a:off x="767" y="1416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6" name="Line 84"/>
              <p:cNvSpPr>
                <a:spLocks noChangeShapeType="1"/>
              </p:cNvSpPr>
              <p:nvPr/>
            </p:nvSpPr>
            <p:spPr bwMode="auto">
              <a:xfrm flipH="1">
                <a:off x="767" y="15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37" name="Rectangle 85"/>
              <p:cNvSpPr>
                <a:spLocks noChangeArrowheads="1"/>
              </p:cNvSpPr>
              <p:nvPr/>
            </p:nvSpPr>
            <p:spPr bwMode="auto">
              <a:xfrm>
                <a:off x="1116" y="2893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38" name="Rectangle 86"/>
              <p:cNvSpPr>
                <a:spLocks noChangeArrowheads="1"/>
              </p:cNvSpPr>
              <p:nvPr/>
            </p:nvSpPr>
            <p:spPr bwMode="auto">
              <a:xfrm>
                <a:off x="1116" y="2893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39" name="Line 87"/>
              <p:cNvSpPr>
                <a:spLocks noChangeShapeType="1"/>
              </p:cNvSpPr>
              <p:nvPr/>
            </p:nvSpPr>
            <p:spPr bwMode="auto">
              <a:xfrm flipV="1">
                <a:off x="1116" y="2893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0" name="Line 88"/>
              <p:cNvSpPr>
                <a:spLocks noChangeShapeType="1"/>
              </p:cNvSpPr>
              <p:nvPr/>
            </p:nvSpPr>
            <p:spPr bwMode="auto">
              <a:xfrm flipV="1">
                <a:off x="1122" y="2893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1" name="Rectangle 89"/>
              <p:cNvSpPr>
                <a:spLocks noChangeArrowheads="1"/>
              </p:cNvSpPr>
              <p:nvPr/>
            </p:nvSpPr>
            <p:spPr bwMode="auto">
              <a:xfrm>
                <a:off x="1116" y="1736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42" name="Rectangle 90"/>
              <p:cNvSpPr>
                <a:spLocks noChangeArrowheads="1"/>
              </p:cNvSpPr>
              <p:nvPr/>
            </p:nvSpPr>
            <p:spPr bwMode="auto">
              <a:xfrm>
                <a:off x="1116" y="1736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43" name="Line 91"/>
              <p:cNvSpPr>
                <a:spLocks noChangeShapeType="1"/>
              </p:cNvSpPr>
              <p:nvPr/>
            </p:nvSpPr>
            <p:spPr bwMode="auto">
              <a:xfrm>
                <a:off x="1122" y="1736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4" name="Line 92"/>
              <p:cNvSpPr>
                <a:spLocks noChangeShapeType="1"/>
              </p:cNvSpPr>
              <p:nvPr/>
            </p:nvSpPr>
            <p:spPr bwMode="auto">
              <a:xfrm>
                <a:off x="1116" y="1736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5" name="Freeform 93"/>
              <p:cNvSpPr>
                <a:spLocks/>
              </p:cNvSpPr>
              <p:nvPr/>
            </p:nvSpPr>
            <p:spPr bwMode="auto">
              <a:xfrm>
                <a:off x="1049" y="1468"/>
                <a:ext cx="8" cy="2151"/>
              </a:xfrm>
              <a:custGeom>
                <a:avLst/>
                <a:gdLst>
                  <a:gd name="T0" fmla="*/ 19 w 39"/>
                  <a:gd name="T1" fmla="*/ 9787 h 9787"/>
                  <a:gd name="T2" fmla="*/ 39 w 39"/>
                  <a:gd name="T3" fmla="*/ 9787 h 9787"/>
                  <a:gd name="T4" fmla="*/ 39 w 39"/>
                  <a:gd name="T5" fmla="*/ 0 h 9787"/>
                  <a:gd name="T6" fmla="*/ 0 w 39"/>
                  <a:gd name="T7" fmla="*/ 0 h 9787"/>
                  <a:gd name="T8" fmla="*/ 0 w 39"/>
                  <a:gd name="T9" fmla="*/ 9787 h 9787"/>
                  <a:gd name="T10" fmla="*/ 19 w 39"/>
                  <a:gd name="T11" fmla="*/ 9787 h 97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9787"/>
                  <a:gd name="T20" fmla="*/ 39 w 39"/>
                  <a:gd name="T21" fmla="*/ 9787 h 978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9787">
                    <a:moveTo>
                      <a:pt x="19" y="9787"/>
                    </a:moveTo>
                    <a:lnTo>
                      <a:pt x="39" y="9787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9787"/>
                    </a:lnTo>
                    <a:lnTo>
                      <a:pt x="19" y="9787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46" name="Freeform 94"/>
              <p:cNvSpPr>
                <a:spLocks/>
              </p:cNvSpPr>
              <p:nvPr/>
            </p:nvSpPr>
            <p:spPr bwMode="auto">
              <a:xfrm>
                <a:off x="484" y="1467"/>
                <a:ext cx="7" cy="2151"/>
              </a:xfrm>
              <a:custGeom>
                <a:avLst/>
                <a:gdLst>
                  <a:gd name="T0" fmla="*/ 18 w 38"/>
                  <a:gd name="T1" fmla="*/ 9789 h 9789"/>
                  <a:gd name="T2" fmla="*/ 38 w 38"/>
                  <a:gd name="T3" fmla="*/ 9789 h 9789"/>
                  <a:gd name="T4" fmla="*/ 38 w 38"/>
                  <a:gd name="T5" fmla="*/ 0 h 9789"/>
                  <a:gd name="T6" fmla="*/ 0 w 38"/>
                  <a:gd name="T7" fmla="*/ 0 h 9789"/>
                  <a:gd name="T8" fmla="*/ 0 w 38"/>
                  <a:gd name="T9" fmla="*/ 9789 h 9789"/>
                  <a:gd name="T10" fmla="*/ 18 w 38"/>
                  <a:gd name="T11" fmla="*/ 9789 h 97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9789"/>
                  <a:gd name="T20" fmla="*/ 38 w 38"/>
                  <a:gd name="T21" fmla="*/ 9789 h 97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9789">
                    <a:moveTo>
                      <a:pt x="18" y="9789"/>
                    </a:moveTo>
                    <a:lnTo>
                      <a:pt x="38" y="9789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789"/>
                    </a:lnTo>
                    <a:lnTo>
                      <a:pt x="18" y="9789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247" name="Line 95"/>
              <p:cNvSpPr>
                <a:spLocks noChangeShapeType="1"/>
              </p:cNvSpPr>
              <p:nvPr/>
            </p:nvSpPr>
            <p:spPr bwMode="auto">
              <a:xfrm>
                <a:off x="1116" y="3307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8" name="Line 96"/>
              <p:cNvSpPr>
                <a:spLocks noChangeShapeType="1"/>
              </p:cNvSpPr>
              <p:nvPr/>
            </p:nvSpPr>
            <p:spPr bwMode="auto">
              <a:xfrm>
                <a:off x="493" y="1975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49" name="Line 97"/>
              <p:cNvSpPr>
                <a:spLocks noChangeShapeType="1"/>
              </p:cNvSpPr>
              <p:nvPr/>
            </p:nvSpPr>
            <p:spPr bwMode="auto">
              <a:xfrm>
                <a:off x="485" y="1944"/>
                <a:ext cx="564" cy="2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50" name="Line 98"/>
              <p:cNvSpPr>
                <a:spLocks noChangeShapeType="1"/>
              </p:cNvSpPr>
              <p:nvPr/>
            </p:nvSpPr>
            <p:spPr bwMode="auto">
              <a:xfrm>
                <a:off x="485" y="3113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251" name="Line 99"/>
              <p:cNvSpPr>
                <a:spLocks noChangeShapeType="1"/>
              </p:cNvSpPr>
              <p:nvPr/>
            </p:nvSpPr>
            <p:spPr bwMode="auto">
              <a:xfrm>
                <a:off x="485" y="3083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58123" name="Group 100"/>
            <p:cNvGrpSpPr>
              <a:grpSpLocks/>
            </p:cNvGrpSpPr>
            <p:nvPr/>
          </p:nvGrpSpPr>
          <p:grpSpPr bwMode="auto">
            <a:xfrm>
              <a:off x="1187" y="1940"/>
              <a:ext cx="745" cy="1177"/>
              <a:chOff x="1187" y="1940"/>
              <a:chExt cx="745" cy="1177"/>
            </a:xfrm>
          </p:grpSpPr>
          <p:sp>
            <p:nvSpPr>
              <p:cNvPr id="58124" name="Freeform 101"/>
              <p:cNvSpPr>
                <a:spLocks/>
              </p:cNvSpPr>
              <p:nvPr/>
            </p:nvSpPr>
            <p:spPr bwMode="auto">
              <a:xfrm>
                <a:off x="1858" y="2487"/>
                <a:ext cx="74" cy="50"/>
              </a:xfrm>
              <a:custGeom>
                <a:avLst/>
                <a:gdLst>
                  <a:gd name="T0" fmla="*/ 168 w 370"/>
                  <a:gd name="T1" fmla="*/ 0 h 224"/>
                  <a:gd name="T2" fmla="*/ 370 w 370"/>
                  <a:gd name="T3" fmla="*/ 82 h 224"/>
                  <a:gd name="T4" fmla="*/ 0 w 370"/>
                  <a:gd name="T5" fmla="*/ 174 h 224"/>
                  <a:gd name="T6" fmla="*/ 173 w 370"/>
                  <a:gd name="T7" fmla="*/ 224 h 2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0"/>
                  <a:gd name="T13" fmla="*/ 0 h 224"/>
                  <a:gd name="T14" fmla="*/ 370 w 370"/>
                  <a:gd name="T15" fmla="*/ 224 h 2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0" h="224">
                    <a:moveTo>
                      <a:pt x="168" y="0"/>
                    </a:moveTo>
                    <a:lnTo>
                      <a:pt x="370" y="82"/>
                    </a:lnTo>
                    <a:lnTo>
                      <a:pt x="0" y="174"/>
                    </a:lnTo>
                    <a:lnTo>
                      <a:pt x="173" y="224"/>
                    </a:lnTo>
                  </a:path>
                </a:pathLst>
              </a:cu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8125" name="Line 102"/>
              <p:cNvSpPr>
                <a:spLocks noChangeShapeType="1"/>
              </p:cNvSpPr>
              <p:nvPr/>
            </p:nvSpPr>
            <p:spPr bwMode="auto">
              <a:xfrm>
                <a:off x="1196" y="1971"/>
                <a:ext cx="697" cy="5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26" name="Line 103"/>
              <p:cNvSpPr>
                <a:spLocks noChangeShapeType="1"/>
              </p:cNvSpPr>
              <p:nvPr/>
            </p:nvSpPr>
            <p:spPr bwMode="auto">
              <a:xfrm>
                <a:off x="1196" y="1943"/>
                <a:ext cx="696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27" name="Line 104"/>
              <p:cNvSpPr>
                <a:spLocks noChangeShapeType="1"/>
              </p:cNvSpPr>
              <p:nvPr/>
            </p:nvSpPr>
            <p:spPr bwMode="auto">
              <a:xfrm>
                <a:off x="1192" y="3112"/>
                <a:ext cx="697" cy="5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28" name="Line 105"/>
              <p:cNvSpPr>
                <a:spLocks noChangeShapeType="1"/>
              </p:cNvSpPr>
              <p:nvPr/>
            </p:nvSpPr>
            <p:spPr bwMode="auto">
              <a:xfrm>
                <a:off x="1192" y="3084"/>
                <a:ext cx="696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58129" name="Line 106"/>
              <p:cNvSpPr>
                <a:spLocks noChangeShapeType="1"/>
              </p:cNvSpPr>
              <p:nvPr/>
            </p:nvSpPr>
            <p:spPr bwMode="auto">
              <a:xfrm flipH="1">
                <a:off x="1192" y="1940"/>
                <a:ext cx="4" cy="1175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grpSp>
            <p:nvGrpSpPr>
              <p:cNvPr id="58130" name="Group 107"/>
              <p:cNvGrpSpPr>
                <a:grpSpLocks/>
              </p:cNvGrpSpPr>
              <p:nvPr/>
            </p:nvGrpSpPr>
            <p:grpSpPr bwMode="auto">
              <a:xfrm>
                <a:off x="1187" y="2144"/>
                <a:ext cx="101" cy="744"/>
                <a:chOff x="2355" y="2240"/>
                <a:chExt cx="101" cy="744"/>
              </a:xfrm>
            </p:grpSpPr>
            <p:sp>
              <p:nvSpPr>
                <p:cNvPr id="58131" name="Line 108"/>
                <p:cNvSpPr>
                  <a:spLocks noChangeShapeType="1"/>
                </p:cNvSpPr>
                <p:nvPr/>
              </p:nvSpPr>
              <p:spPr bwMode="auto">
                <a:xfrm>
                  <a:off x="2355" y="2983"/>
                  <a:ext cx="6" cy="1"/>
                </a:xfrm>
                <a:prstGeom prst="line">
                  <a:avLst/>
                </a:prstGeom>
                <a:noFill/>
                <a:ln w="1588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8132" name="Line 109"/>
                <p:cNvSpPr>
                  <a:spLocks noChangeShapeType="1"/>
                </p:cNvSpPr>
                <p:nvPr/>
              </p:nvSpPr>
              <p:spPr bwMode="auto">
                <a:xfrm flipH="1">
                  <a:off x="2355" y="2240"/>
                  <a:ext cx="6" cy="1"/>
                </a:xfrm>
                <a:prstGeom prst="line">
                  <a:avLst/>
                </a:prstGeom>
                <a:noFill/>
                <a:ln w="1588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8133" name="Freeform 110"/>
                <p:cNvSpPr>
                  <a:spLocks/>
                </p:cNvSpPr>
                <p:nvPr/>
              </p:nvSpPr>
              <p:spPr bwMode="auto">
                <a:xfrm>
                  <a:off x="2435" y="2342"/>
                  <a:ext cx="21" cy="23"/>
                </a:xfrm>
                <a:custGeom>
                  <a:avLst/>
                  <a:gdLst>
                    <a:gd name="T0" fmla="*/ 105 w 105"/>
                    <a:gd name="T1" fmla="*/ 105 h 105"/>
                    <a:gd name="T2" fmla="*/ 105 w 105"/>
                    <a:gd name="T3" fmla="*/ 95 h 105"/>
                    <a:gd name="T4" fmla="*/ 103 w 105"/>
                    <a:gd name="T5" fmla="*/ 84 h 105"/>
                    <a:gd name="T6" fmla="*/ 100 w 105"/>
                    <a:gd name="T7" fmla="*/ 74 h 105"/>
                    <a:gd name="T8" fmla="*/ 97 w 105"/>
                    <a:gd name="T9" fmla="*/ 65 h 105"/>
                    <a:gd name="T10" fmla="*/ 92 w 105"/>
                    <a:gd name="T11" fmla="*/ 55 h 105"/>
                    <a:gd name="T12" fmla="*/ 86 w 105"/>
                    <a:gd name="T13" fmla="*/ 46 h 105"/>
                    <a:gd name="T14" fmla="*/ 81 w 105"/>
                    <a:gd name="T15" fmla="*/ 38 h 105"/>
                    <a:gd name="T16" fmla="*/ 74 w 105"/>
                    <a:gd name="T17" fmla="*/ 31 h 105"/>
                    <a:gd name="T18" fmla="*/ 67 w 105"/>
                    <a:gd name="T19" fmla="*/ 24 h 105"/>
                    <a:gd name="T20" fmla="*/ 59 w 105"/>
                    <a:gd name="T21" fmla="*/ 18 h 105"/>
                    <a:gd name="T22" fmla="*/ 49 w 105"/>
                    <a:gd name="T23" fmla="*/ 12 h 105"/>
                    <a:gd name="T24" fmla="*/ 41 w 105"/>
                    <a:gd name="T25" fmla="*/ 8 h 105"/>
                    <a:gd name="T26" fmla="*/ 31 w 105"/>
                    <a:gd name="T27" fmla="*/ 4 h 105"/>
                    <a:gd name="T28" fmla="*/ 20 w 105"/>
                    <a:gd name="T29" fmla="*/ 2 h 105"/>
                    <a:gd name="T30" fmla="*/ 10 w 105"/>
                    <a:gd name="T31" fmla="*/ 1 h 105"/>
                    <a:gd name="T32" fmla="*/ 0 w 105"/>
                    <a:gd name="T33" fmla="*/ 0 h 105"/>
                    <a:gd name="T34" fmla="*/ 0 w 105"/>
                    <a:gd name="T35" fmla="*/ 32 h 105"/>
                    <a:gd name="T36" fmla="*/ 8 w 105"/>
                    <a:gd name="T37" fmla="*/ 32 h 105"/>
                    <a:gd name="T38" fmla="*/ 15 w 105"/>
                    <a:gd name="T39" fmla="*/ 33 h 105"/>
                    <a:gd name="T40" fmla="*/ 22 w 105"/>
                    <a:gd name="T41" fmla="*/ 36 h 105"/>
                    <a:gd name="T42" fmla="*/ 29 w 105"/>
                    <a:gd name="T43" fmla="*/ 38 h 105"/>
                    <a:gd name="T44" fmla="*/ 34 w 105"/>
                    <a:gd name="T45" fmla="*/ 41 h 105"/>
                    <a:gd name="T46" fmla="*/ 40 w 105"/>
                    <a:gd name="T47" fmla="*/ 45 h 105"/>
                    <a:gd name="T48" fmla="*/ 46 w 105"/>
                    <a:gd name="T49" fmla="*/ 48 h 105"/>
                    <a:gd name="T50" fmla="*/ 52 w 105"/>
                    <a:gd name="T51" fmla="*/ 53 h 105"/>
                    <a:gd name="T52" fmla="*/ 56 w 105"/>
                    <a:gd name="T53" fmla="*/ 59 h 105"/>
                    <a:gd name="T54" fmla="*/ 60 w 105"/>
                    <a:gd name="T55" fmla="*/ 65 h 105"/>
                    <a:gd name="T56" fmla="*/ 63 w 105"/>
                    <a:gd name="T57" fmla="*/ 70 h 105"/>
                    <a:gd name="T58" fmla="*/ 67 w 105"/>
                    <a:gd name="T59" fmla="*/ 76 h 105"/>
                    <a:gd name="T60" fmla="*/ 69 w 105"/>
                    <a:gd name="T61" fmla="*/ 83 h 105"/>
                    <a:gd name="T62" fmla="*/ 71 w 105"/>
                    <a:gd name="T63" fmla="*/ 90 h 105"/>
                    <a:gd name="T64" fmla="*/ 73 w 105"/>
                    <a:gd name="T65" fmla="*/ 97 h 105"/>
                    <a:gd name="T66" fmla="*/ 73 w 105"/>
                    <a:gd name="T67" fmla="*/ 105 h 105"/>
                    <a:gd name="T68" fmla="*/ 105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105" y="105"/>
                      </a:moveTo>
                      <a:lnTo>
                        <a:pt x="105" y="95"/>
                      </a:lnTo>
                      <a:lnTo>
                        <a:pt x="103" y="84"/>
                      </a:lnTo>
                      <a:lnTo>
                        <a:pt x="100" y="74"/>
                      </a:lnTo>
                      <a:lnTo>
                        <a:pt x="97" y="65"/>
                      </a:lnTo>
                      <a:lnTo>
                        <a:pt x="92" y="55"/>
                      </a:lnTo>
                      <a:lnTo>
                        <a:pt x="86" y="46"/>
                      </a:lnTo>
                      <a:lnTo>
                        <a:pt x="81" y="38"/>
                      </a:lnTo>
                      <a:lnTo>
                        <a:pt x="74" y="31"/>
                      </a:lnTo>
                      <a:lnTo>
                        <a:pt x="67" y="24"/>
                      </a:lnTo>
                      <a:lnTo>
                        <a:pt x="59" y="18"/>
                      </a:lnTo>
                      <a:lnTo>
                        <a:pt x="49" y="12"/>
                      </a:lnTo>
                      <a:lnTo>
                        <a:pt x="41" y="8"/>
                      </a:lnTo>
                      <a:lnTo>
                        <a:pt x="31" y="4"/>
                      </a:lnTo>
                      <a:lnTo>
                        <a:pt x="20" y="2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3"/>
                      </a:lnTo>
                      <a:lnTo>
                        <a:pt x="22" y="36"/>
                      </a:lnTo>
                      <a:lnTo>
                        <a:pt x="29" y="38"/>
                      </a:lnTo>
                      <a:lnTo>
                        <a:pt x="34" y="41"/>
                      </a:lnTo>
                      <a:lnTo>
                        <a:pt x="40" y="45"/>
                      </a:lnTo>
                      <a:lnTo>
                        <a:pt x="46" y="48"/>
                      </a:lnTo>
                      <a:lnTo>
                        <a:pt x="52" y="53"/>
                      </a:lnTo>
                      <a:lnTo>
                        <a:pt x="56" y="59"/>
                      </a:lnTo>
                      <a:lnTo>
                        <a:pt x="60" y="65"/>
                      </a:lnTo>
                      <a:lnTo>
                        <a:pt x="63" y="70"/>
                      </a:lnTo>
                      <a:lnTo>
                        <a:pt x="67" y="76"/>
                      </a:lnTo>
                      <a:lnTo>
                        <a:pt x="69" y="83"/>
                      </a:lnTo>
                      <a:lnTo>
                        <a:pt x="71" y="90"/>
                      </a:lnTo>
                      <a:lnTo>
                        <a:pt x="73" y="97"/>
                      </a:lnTo>
                      <a:lnTo>
                        <a:pt x="73" y="105"/>
                      </a:lnTo>
                      <a:lnTo>
                        <a:pt x="105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4" name="Freeform 111"/>
                <p:cNvSpPr>
                  <a:spLocks/>
                </p:cNvSpPr>
                <p:nvPr/>
              </p:nvSpPr>
              <p:spPr bwMode="auto">
                <a:xfrm>
                  <a:off x="2435" y="2365"/>
                  <a:ext cx="21" cy="23"/>
                </a:xfrm>
                <a:custGeom>
                  <a:avLst/>
                  <a:gdLst>
                    <a:gd name="T0" fmla="*/ 0 w 105"/>
                    <a:gd name="T1" fmla="*/ 105 h 105"/>
                    <a:gd name="T2" fmla="*/ 10 w 105"/>
                    <a:gd name="T3" fmla="*/ 104 h 105"/>
                    <a:gd name="T4" fmla="*/ 20 w 105"/>
                    <a:gd name="T5" fmla="*/ 103 h 105"/>
                    <a:gd name="T6" fmla="*/ 31 w 105"/>
                    <a:gd name="T7" fmla="*/ 101 h 105"/>
                    <a:gd name="T8" fmla="*/ 40 w 105"/>
                    <a:gd name="T9" fmla="*/ 97 h 105"/>
                    <a:gd name="T10" fmla="*/ 49 w 105"/>
                    <a:gd name="T11" fmla="*/ 93 h 105"/>
                    <a:gd name="T12" fmla="*/ 59 w 105"/>
                    <a:gd name="T13" fmla="*/ 87 h 105"/>
                    <a:gd name="T14" fmla="*/ 67 w 105"/>
                    <a:gd name="T15" fmla="*/ 81 h 105"/>
                    <a:gd name="T16" fmla="*/ 74 w 105"/>
                    <a:gd name="T17" fmla="*/ 74 h 105"/>
                    <a:gd name="T18" fmla="*/ 81 w 105"/>
                    <a:gd name="T19" fmla="*/ 67 h 105"/>
                    <a:gd name="T20" fmla="*/ 86 w 105"/>
                    <a:gd name="T21" fmla="*/ 59 h 105"/>
                    <a:gd name="T22" fmla="*/ 92 w 105"/>
                    <a:gd name="T23" fmla="*/ 50 h 105"/>
                    <a:gd name="T24" fmla="*/ 97 w 105"/>
                    <a:gd name="T25" fmla="*/ 41 h 105"/>
                    <a:gd name="T26" fmla="*/ 100 w 105"/>
                    <a:gd name="T27" fmla="*/ 31 h 105"/>
                    <a:gd name="T28" fmla="*/ 103 w 105"/>
                    <a:gd name="T29" fmla="*/ 21 h 105"/>
                    <a:gd name="T30" fmla="*/ 105 w 105"/>
                    <a:gd name="T31" fmla="*/ 10 h 105"/>
                    <a:gd name="T32" fmla="*/ 105 w 105"/>
                    <a:gd name="T33" fmla="*/ 0 h 105"/>
                    <a:gd name="T34" fmla="*/ 73 w 105"/>
                    <a:gd name="T35" fmla="*/ 0 h 105"/>
                    <a:gd name="T36" fmla="*/ 73 w 105"/>
                    <a:gd name="T37" fmla="*/ 7 h 105"/>
                    <a:gd name="T38" fmla="*/ 71 w 105"/>
                    <a:gd name="T39" fmla="*/ 15 h 105"/>
                    <a:gd name="T40" fmla="*/ 69 w 105"/>
                    <a:gd name="T41" fmla="*/ 22 h 105"/>
                    <a:gd name="T42" fmla="*/ 67 w 105"/>
                    <a:gd name="T43" fmla="*/ 28 h 105"/>
                    <a:gd name="T44" fmla="*/ 63 w 105"/>
                    <a:gd name="T45" fmla="*/ 35 h 105"/>
                    <a:gd name="T46" fmla="*/ 60 w 105"/>
                    <a:gd name="T47" fmla="*/ 41 h 105"/>
                    <a:gd name="T48" fmla="*/ 56 w 105"/>
                    <a:gd name="T49" fmla="*/ 46 h 105"/>
                    <a:gd name="T50" fmla="*/ 52 w 105"/>
                    <a:gd name="T51" fmla="*/ 51 h 105"/>
                    <a:gd name="T52" fmla="*/ 46 w 105"/>
                    <a:gd name="T53" fmla="*/ 56 h 105"/>
                    <a:gd name="T54" fmla="*/ 40 w 105"/>
                    <a:gd name="T55" fmla="*/ 60 h 105"/>
                    <a:gd name="T56" fmla="*/ 34 w 105"/>
                    <a:gd name="T57" fmla="*/ 64 h 105"/>
                    <a:gd name="T58" fmla="*/ 29 w 105"/>
                    <a:gd name="T59" fmla="*/ 67 h 105"/>
                    <a:gd name="T60" fmla="*/ 22 w 105"/>
                    <a:gd name="T61" fmla="*/ 70 h 105"/>
                    <a:gd name="T62" fmla="*/ 15 w 105"/>
                    <a:gd name="T63" fmla="*/ 71 h 105"/>
                    <a:gd name="T64" fmla="*/ 8 w 105"/>
                    <a:gd name="T65" fmla="*/ 72 h 105"/>
                    <a:gd name="T66" fmla="*/ 0 w 105"/>
                    <a:gd name="T67" fmla="*/ 73 h 105"/>
                    <a:gd name="T68" fmla="*/ 0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0" y="105"/>
                      </a:moveTo>
                      <a:lnTo>
                        <a:pt x="10" y="104"/>
                      </a:lnTo>
                      <a:lnTo>
                        <a:pt x="20" y="103"/>
                      </a:lnTo>
                      <a:lnTo>
                        <a:pt x="31" y="101"/>
                      </a:lnTo>
                      <a:lnTo>
                        <a:pt x="40" y="97"/>
                      </a:lnTo>
                      <a:lnTo>
                        <a:pt x="49" y="93"/>
                      </a:lnTo>
                      <a:lnTo>
                        <a:pt x="59" y="87"/>
                      </a:lnTo>
                      <a:lnTo>
                        <a:pt x="67" y="81"/>
                      </a:lnTo>
                      <a:lnTo>
                        <a:pt x="74" y="74"/>
                      </a:lnTo>
                      <a:lnTo>
                        <a:pt x="81" y="67"/>
                      </a:lnTo>
                      <a:lnTo>
                        <a:pt x="86" y="59"/>
                      </a:lnTo>
                      <a:lnTo>
                        <a:pt x="92" y="50"/>
                      </a:lnTo>
                      <a:lnTo>
                        <a:pt x="97" y="41"/>
                      </a:lnTo>
                      <a:lnTo>
                        <a:pt x="100" y="31"/>
                      </a:lnTo>
                      <a:lnTo>
                        <a:pt x="103" y="21"/>
                      </a:lnTo>
                      <a:lnTo>
                        <a:pt x="105" y="10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3" y="7"/>
                      </a:lnTo>
                      <a:lnTo>
                        <a:pt x="71" y="15"/>
                      </a:lnTo>
                      <a:lnTo>
                        <a:pt x="69" y="22"/>
                      </a:lnTo>
                      <a:lnTo>
                        <a:pt x="67" y="28"/>
                      </a:lnTo>
                      <a:lnTo>
                        <a:pt x="63" y="35"/>
                      </a:lnTo>
                      <a:lnTo>
                        <a:pt x="60" y="41"/>
                      </a:lnTo>
                      <a:lnTo>
                        <a:pt x="56" y="46"/>
                      </a:lnTo>
                      <a:lnTo>
                        <a:pt x="52" y="51"/>
                      </a:lnTo>
                      <a:lnTo>
                        <a:pt x="46" y="56"/>
                      </a:lnTo>
                      <a:lnTo>
                        <a:pt x="40" y="60"/>
                      </a:lnTo>
                      <a:lnTo>
                        <a:pt x="34" y="64"/>
                      </a:lnTo>
                      <a:lnTo>
                        <a:pt x="29" y="67"/>
                      </a:lnTo>
                      <a:lnTo>
                        <a:pt x="22" y="70"/>
                      </a:lnTo>
                      <a:lnTo>
                        <a:pt x="15" y="71"/>
                      </a:lnTo>
                      <a:lnTo>
                        <a:pt x="8" y="72"/>
                      </a:lnTo>
                      <a:lnTo>
                        <a:pt x="0" y="73"/>
                      </a:lnTo>
                      <a:lnTo>
                        <a:pt x="0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5" name="Freeform 112"/>
                <p:cNvSpPr>
                  <a:spLocks/>
                </p:cNvSpPr>
                <p:nvPr/>
              </p:nvSpPr>
              <p:spPr bwMode="auto">
                <a:xfrm>
                  <a:off x="2414" y="2365"/>
                  <a:ext cx="21" cy="23"/>
                </a:xfrm>
                <a:custGeom>
                  <a:avLst/>
                  <a:gdLst>
                    <a:gd name="T0" fmla="*/ 0 w 106"/>
                    <a:gd name="T1" fmla="*/ 0 h 105"/>
                    <a:gd name="T2" fmla="*/ 1 w 106"/>
                    <a:gd name="T3" fmla="*/ 10 h 105"/>
                    <a:gd name="T4" fmla="*/ 2 w 106"/>
                    <a:gd name="T5" fmla="*/ 21 h 105"/>
                    <a:gd name="T6" fmla="*/ 5 w 106"/>
                    <a:gd name="T7" fmla="*/ 31 h 105"/>
                    <a:gd name="T8" fmla="*/ 9 w 106"/>
                    <a:gd name="T9" fmla="*/ 41 h 105"/>
                    <a:gd name="T10" fmla="*/ 13 w 106"/>
                    <a:gd name="T11" fmla="*/ 50 h 105"/>
                    <a:gd name="T12" fmla="*/ 19 w 106"/>
                    <a:gd name="T13" fmla="*/ 59 h 105"/>
                    <a:gd name="T14" fmla="*/ 24 w 106"/>
                    <a:gd name="T15" fmla="*/ 67 h 105"/>
                    <a:gd name="T16" fmla="*/ 31 w 106"/>
                    <a:gd name="T17" fmla="*/ 74 h 105"/>
                    <a:gd name="T18" fmla="*/ 38 w 106"/>
                    <a:gd name="T19" fmla="*/ 81 h 105"/>
                    <a:gd name="T20" fmla="*/ 46 w 106"/>
                    <a:gd name="T21" fmla="*/ 87 h 105"/>
                    <a:gd name="T22" fmla="*/ 56 w 106"/>
                    <a:gd name="T23" fmla="*/ 93 h 105"/>
                    <a:gd name="T24" fmla="*/ 65 w 106"/>
                    <a:gd name="T25" fmla="*/ 97 h 105"/>
                    <a:gd name="T26" fmla="*/ 74 w 106"/>
                    <a:gd name="T27" fmla="*/ 101 h 105"/>
                    <a:gd name="T28" fmla="*/ 85 w 106"/>
                    <a:gd name="T29" fmla="*/ 103 h 105"/>
                    <a:gd name="T30" fmla="*/ 95 w 106"/>
                    <a:gd name="T31" fmla="*/ 104 h 105"/>
                    <a:gd name="T32" fmla="*/ 106 w 106"/>
                    <a:gd name="T33" fmla="*/ 105 h 105"/>
                    <a:gd name="T34" fmla="*/ 106 w 106"/>
                    <a:gd name="T35" fmla="*/ 73 h 105"/>
                    <a:gd name="T36" fmla="*/ 99 w 106"/>
                    <a:gd name="T37" fmla="*/ 72 h 105"/>
                    <a:gd name="T38" fmla="*/ 92 w 106"/>
                    <a:gd name="T39" fmla="*/ 71 h 105"/>
                    <a:gd name="T40" fmla="*/ 85 w 106"/>
                    <a:gd name="T41" fmla="*/ 70 h 105"/>
                    <a:gd name="T42" fmla="*/ 78 w 106"/>
                    <a:gd name="T43" fmla="*/ 67 h 105"/>
                    <a:gd name="T44" fmla="*/ 71 w 106"/>
                    <a:gd name="T45" fmla="*/ 64 h 105"/>
                    <a:gd name="T46" fmla="*/ 65 w 106"/>
                    <a:gd name="T47" fmla="*/ 60 h 105"/>
                    <a:gd name="T48" fmla="*/ 59 w 106"/>
                    <a:gd name="T49" fmla="*/ 56 h 105"/>
                    <a:gd name="T50" fmla="*/ 55 w 106"/>
                    <a:gd name="T51" fmla="*/ 51 h 105"/>
                    <a:gd name="T52" fmla="*/ 50 w 106"/>
                    <a:gd name="T53" fmla="*/ 46 h 105"/>
                    <a:gd name="T54" fmla="*/ 45 w 106"/>
                    <a:gd name="T55" fmla="*/ 41 h 105"/>
                    <a:gd name="T56" fmla="*/ 42 w 106"/>
                    <a:gd name="T57" fmla="*/ 35 h 105"/>
                    <a:gd name="T58" fmla="*/ 38 w 106"/>
                    <a:gd name="T59" fmla="*/ 28 h 105"/>
                    <a:gd name="T60" fmla="*/ 36 w 106"/>
                    <a:gd name="T61" fmla="*/ 22 h 105"/>
                    <a:gd name="T62" fmla="*/ 35 w 106"/>
                    <a:gd name="T63" fmla="*/ 15 h 105"/>
                    <a:gd name="T64" fmla="*/ 34 w 106"/>
                    <a:gd name="T65" fmla="*/ 7 h 105"/>
                    <a:gd name="T66" fmla="*/ 33 w 106"/>
                    <a:gd name="T67" fmla="*/ 0 h 105"/>
                    <a:gd name="T68" fmla="*/ 0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0" y="0"/>
                      </a:moveTo>
                      <a:lnTo>
                        <a:pt x="1" y="10"/>
                      </a:lnTo>
                      <a:lnTo>
                        <a:pt x="2" y="21"/>
                      </a:lnTo>
                      <a:lnTo>
                        <a:pt x="5" y="31"/>
                      </a:lnTo>
                      <a:lnTo>
                        <a:pt x="9" y="41"/>
                      </a:lnTo>
                      <a:lnTo>
                        <a:pt x="13" y="50"/>
                      </a:lnTo>
                      <a:lnTo>
                        <a:pt x="19" y="59"/>
                      </a:lnTo>
                      <a:lnTo>
                        <a:pt x="24" y="67"/>
                      </a:lnTo>
                      <a:lnTo>
                        <a:pt x="31" y="74"/>
                      </a:lnTo>
                      <a:lnTo>
                        <a:pt x="38" y="81"/>
                      </a:lnTo>
                      <a:lnTo>
                        <a:pt x="46" y="87"/>
                      </a:lnTo>
                      <a:lnTo>
                        <a:pt x="56" y="93"/>
                      </a:lnTo>
                      <a:lnTo>
                        <a:pt x="65" y="97"/>
                      </a:lnTo>
                      <a:lnTo>
                        <a:pt x="74" y="101"/>
                      </a:lnTo>
                      <a:lnTo>
                        <a:pt x="85" y="103"/>
                      </a:lnTo>
                      <a:lnTo>
                        <a:pt x="95" y="104"/>
                      </a:lnTo>
                      <a:lnTo>
                        <a:pt x="106" y="105"/>
                      </a:lnTo>
                      <a:lnTo>
                        <a:pt x="106" y="73"/>
                      </a:lnTo>
                      <a:lnTo>
                        <a:pt x="99" y="72"/>
                      </a:lnTo>
                      <a:lnTo>
                        <a:pt x="92" y="71"/>
                      </a:lnTo>
                      <a:lnTo>
                        <a:pt x="85" y="70"/>
                      </a:lnTo>
                      <a:lnTo>
                        <a:pt x="78" y="67"/>
                      </a:lnTo>
                      <a:lnTo>
                        <a:pt x="71" y="64"/>
                      </a:lnTo>
                      <a:lnTo>
                        <a:pt x="65" y="60"/>
                      </a:lnTo>
                      <a:lnTo>
                        <a:pt x="59" y="56"/>
                      </a:lnTo>
                      <a:lnTo>
                        <a:pt x="55" y="51"/>
                      </a:lnTo>
                      <a:lnTo>
                        <a:pt x="50" y="46"/>
                      </a:lnTo>
                      <a:lnTo>
                        <a:pt x="45" y="41"/>
                      </a:lnTo>
                      <a:lnTo>
                        <a:pt x="42" y="35"/>
                      </a:lnTo>
                      <a:lnTo>
                        <a:pt x="38" y="28"/>
                      </a:lnTo>
                      <a:lnTo>
                        <a:pt x="36" y="22"/>
                      </a:lnTo>
                      <a:lnTo>
                        <a:pt x="35" y="15"/>
                      </a:lnTo>
                      <a:lnTo>
                        <a:pt x="34" y="7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6" name="Freeform 113"/>
                <p:cNvSpPr>
                  <a:spLocks/>
                </p:cNvSpPr>
                <p:nvPr/>
              </p:nvSpPr>
              <p:spPr bwMode="auto">
                <a:xfrm>
                  <a:off x="2414" y="2342"/>
                  <a:ext cx="21" cy="23"/>
                </a:xfrm>
                <a:custGeom>
                  <a:avLst/>
                  <a:gdLst>
                    <a:gd name="T0" fmla="*/ 106 w 106"/>
                    <a:gd name="T1" fmla="*/ 0 h 105"/>
                    <a:gd name="T2" fmla="*/ 95 w 106"/>
                    <a:gd name="T3" fmla="*/ 1 h 105"/>
                    <a:gd name="T4" fmla="*/ 85 w 106"/>
                    <a:gd name="T5" fmla="*/ 2 h 105"/>
                    <a:gd name="T6" fmla="*/ 74 w 106"/>
                    <a:gd name="T7" fmla="*/ 4 h 105"/>
                    <a:gd name="T8" fmla="*/ 65 w 106"/>
                    <a:gd name="T9" fmla="*/ 8 h 105"/>
                    <a:gd name="T10" fmla="*/ 56 w 106"/>
                    <a:gd name="T11" fmla="*/ 12 h 105"/>
                    <a:gd name="T12" fmla="*/ 46 w 106"/>
                    <a:gd name="T13" fmla="*/ 18 h 105"/>
                    <a:gd name="T14" fmla="*/ 38 w 106"/>
                    <a:gd name="T15" fmla="*/ 24 h 105"/>
                    <a:gd name="T16" fmla="*/ 31 w 106"/>
                    <a:gd name="T17" fmla="*/ 31 h 105"/>
                    <a:gd name="T18" fmla="*/ 24 w 106"/>
                    <a:gd name="T19" fmla="*/ 38 h 105"/>
                    <a:gd name="T20" fmla="*/ 19 w 106"/>
                    <a:gd name="T21" fmla="*/ 46 h 105"/>
                    <a:gd name="T22" fmla="*/ 13 w 106"/>
                    <a:gd name="T23" fmla="*/ 55 h 105"/>
                    <a:gd name="T24" fmla="*/ 9 w 106"/>
                    <a:gd name="T25" fmla="*/ 65 h 105"/>
                    <a:gd name="T26" fmla="*/ 5 w 106"/>
                    <a:gd name="T27" fmla="*/ 74 h 105"/>
                    <a:gd name="T28" fmla="*/ 2 w 106"/>
                    <a:gd name="T29" fmla="*/ 84 h 105"/>
                    <a:gd name="T30" fmla="*/ 1 w 106"/>
                    <a:gd name="T31" fmla="*/ 95 h 105"/>
                    <a:gd name="T32" fmla="*/ 0 w 106"/>
                    <a:gd name="T33" fmla="*/ 105 h 105"/>
                    <a:gd name="T34" fmla="*/ 33 w 106"/>
                    <a:gd name="T35" fmla="*/ 105 h 105"/>
                    <a:gd name="T36" fmla="*/ 34 w 106"/>
                    <a:gd name="T37" fmla="*/ 97 h 105"/>
                    <a:gd name="T38" fmla="*/ 35 w 106"/>
                    <a:gd name="T39" fmla="*/ 90 h 105"/>
                    <a:gd name="T40" fmla="*/ 36 w 106"/>
                    <a:gd name="T41" fmla="*/ 83 h 105"/>
                    <a:gd name="T42" fmla="*/ 38 w 106"/>
                    <a:gd name="T43" fmla="*/ 76 h 105"/>
                    <a:gd name="T44" fmla="*/ 42 w 106"/>
                    <a:gd name="T45" fmla="*/ 70 h 105"/>
                    <a:gd name="T46" fmla="*/ 45 w 106"/>
                    <a:gd name="T47" fmla="*/ 65 h 105"/>
                    <a:gd name="T48" fmla="*/ 50 w 106"/>
                    <a:gd name="T49" fmla="*/ 59 h 105"/>
                    <a:gd name="T50" fmla="*/ 55 w 106"/>
                    <a:gd name="T51" fmla="*/ 53 h 105"/>
                    <a:gd name="T52" fmla="*/ 59 w 106"/>
                    <a:gd name="T53" fmla="*/ 48 h 105"/>
                    <a:gd name="T54" fmla="*/ 65 w 106"/>
                    <a:gd name="T55" fmla="*/ 45 h 105"/>
                    <a:gd name="T56" fmla="*/ 71 w 106"/>
                    <a:gd name="T57" fmla="*/ 41 h 105"/>
                    <a:gd name="T58" fmla="*/ 78 w 106"/>
                    <a:gd name="T59" fmla="*/ 38 h 105"/>
                    <a:gd name="T60" fmla="*/ 85 w 106"/>
                    <a:gd name="T61" fmla="*/ 36 h 105"/>
                    <a:gd name="T62" fmla="*/ 92 w 106"/>
                    <a:gd name="T63" fmla="*/ 33 h 105"/>
                    <a:gd name="T64" fmla="*/ 99 w 106"/>
                    <a:gd name="T65" fmla="*/ 32 h 105"/>
                    <a:gd name="T66" fmla="*/ 106 w 106"/>
                    <a:gd name="T67" fmla="*/ 32 h 105"/>
                    <a:gd name="T68" fmla="*/ 106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106" y="0"/>
                      </a:moveTo>
                      <a:lnTo>
                        <a:pt x="95" y="1"/>
                      </a:lnTo>
                      <a:lnTo>
                        <a:pt x="85" y="2"/>
                      </a:lnTo>
                      <a:lnTo>
                        <a:pt x="74" y="4"/>
                      </a:lnTo>
                      <a:lnTo>
                        <a:pt x="65" y="8"/>
                      </a:lnTo>
                      <a:lnTo>
                        <a:pt x="56" y="12"/>
                      </a:lnTo>
                      <a:lnTo>
                        <a:pt x="46" y="18"/>
                      </a:lnTo>
                      <a:lnTo>
                        <a:pt x="38" y="24"/>
                      </a:lnTo>
                      <a:lnTo>
                        <a:pt x="31" y="31"/>
                      </a:lnTo>
                      <a:lnTo>
                        <a:pt x="24" y="38"/>
                      </a:lnTo>
                      <a:lnTo>
                        <a:pt x="19" y="46"/>
                      </a:lnTo>
                      <a:lnTo>
                        <a:pt x="13" y="55"/>
                      </a:lnTo>
                      <a:lnTo>
                        <a:pt x="9" y="65"/>
                      </a:lnTo>
                      <a:lnTo>
                        <a:pt x="5" y="74"/>
                      </a:lnTo>
                      <a:lnTo>
                        <a:pt x="2" y="84"/>
                      </a:lnTo>
                      <a:lnTo>
                        <a:pt x="1" y="95"/>
                      </a:lnTo>
                      <a:lnTo>
                        <a:pt x="0" y="105"/>
                      </a:lnTo>
                      <a:lnTo>
                        <a:pt x="33" y="105"/>
                      </a:lnTo>
                      <a:lnTo>
                        <a:pt x="34" y="97"/>
                      </a:lnTo>
                      <a:lnTo>
                        <a:pt x="35" y="90"/>
                      </a:lnTo>
                      <a:lnTo>
                        <a:pt x="36" y="83"/>
                      </a:lnTo>
                      <a:lnTo>
                        <a:pt x="38" y="76"/>
                      </a:lnTo>
                      <a:lnTo>
                        <a:pt x="42" y="70"/>
                      </a:lnTo>
                      <a:lnTo>
                        <a:pt x="45" y="65"/>
                      </a:lnTo>
                      <a:lnTo>
                        <a:pt x="50" y="59"/>
                      </a:lnTo>
                      <a:lnTo>
                        <a:pt x="55" y="53"/>
                      </a:lnTo>
                      <a:lnTo>
                        <a:pt x="59" y="48"/>
                      </a:lnTo>
                      <a:lnTo>
                        <a:pt x="65" y="45"/>
                      </a:lnTo>
                      <a:lnTo>
                        <a:pt x="71" y="41"/>
                      </a:lnTo>
                      <a:lnTo>
                        <a:pt x="78" y="38"/>
                      </a:lnTo>
                      <a:lnTo>
                        <a:pt x="85" y="36"/>
                      </a:lnTo>
                      <a:lnTo>
                        <a:pt x="92" y="33"/>
                      </a:lnTo>
                      <a:lnTo>
                        <a:pt x="99" y="32"/>
                      </a:lnTo>
                      <a:lnTo>
                        <a:pt x="106" y="3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7" name="Freeform 114"/>
                <p:cNvSpPr>
                  <a:spLocks/>
                </p:cNvSpPr>
                <p:nvPr/>
              </p:nvSpPr>
              <p:spPr bwMode="auto">
                <a:xfrm>
                  <a:off x="2435" y="2438"/>
                  <a:ext cx="21" cy="23"/>
                </a:xfrm>
                <a:custGeom>
                  <a:avLst/>
                  <a:gdLst>
                    <a:gd name="T0" fmla="*/ 105 w 105"/>
                    <a:gd name="T1" fmla="*/ 105 h 105"/>
                    <a:gd name="T2" fmla="*/ 105 w 105"/>
                    <a:gd name="T3" fmla="*/ 94 h 105"/>
                    <a:gd name="T4" fmla="*/ 103 w 105"/>
                    <a:gd name="T5" fmla="*/ 83 h 105"/>
                    <a:gd name="T6" fmla="*/ 100 w 105"/>
                    <a:gd name="T7" fmla="*/ 74 h 105"/>
                    <a:gd name="T8" fmla="*/ 97 w 105"/>
                    <a:gd name="T9" fmla="*/ 64 h 105"/>
                    <a:gd name="T10" fmla="*/ 92 w 105"/>
                    <a:gd name="T11" fmla="*/ 55 h 105"/>
                    <a:gd name="T12" fmla="*/ 86 w 105"/>
                    <a:gd name="T13" fmla="*/ 46 h 105"/>
                    <a:gd name="T14" fmla="*/ 81 w 105"/>
                    <a:gd name="T15" fmla="*/ 38 h 105"/>
                    <a:gd name="T16" fmla="*/ 74 w 105"/>
                    <a:gd name="T17" fmla="*/ 30 h 105"/>
                    <a:gd name="T18" fmla="*/ 67 w 105"/>
                    <a:gd name="T19" fmla="*/ 24 h 105"/>
                    <a:gd name="T20" fmla="*/ 59 w 105"/>
                    <a:gd name="T21" fmla="*/ 17 h 105"/>
                    <a:gd name="T22" fmla="*/ 49 w 105"/>
                    <a:gd name="T23" fmla="*/ 13 h 105"/>
                    <a:gd name="T24" fmla="*/ 41 w 105"/>
                    <a:gd name="T25" fmla="*/ 8 h 105"/>
                    <a:gd name="T26" fmla="*/ 31 w 105"/>
                    <a:gd name="T27" fmla="*/ 5 h 105"/>
                    <a:gd name="T28" fmla="*/ 20 w 105"/>
                    <a:gd name="T29" fmla="*/ 2 h 105"/>
                    <a:gd name="T30" fmla="*/ 10 w 105"/>
                    <a:gd name="T31" fmla="*/ 0 h 105"/>
                    <a:gd name="T32" fmla="*/ 0 w 105"/>
                    <a:gd name="T33" fmla="*/ 0 h 105"/>
                    <a:gd name="T34" fmla="*/ 0 w 105"/>
                    <a:gd name="T35" fmla="*/ 32 h 105"/>
                    <a:gd name="T36" fmla="*/ 8 w 105"/>
                    <a:gd name="T37" fmla="*/ 32 h 105"/>
                    <a:gd name="T38" fmla="*/ 15 w 105"/>
                    <a:gd name="T39" fmla="*/ 34 h 105"/>
                    <a:gd name="T40" fmla="*/ 22 w 105"/>
                    <a:gd name="T41" fmla="*/ 36 h 105"/>
                    <a:gd name="T42" fmla="*/ 29 w 105"/>
                    <a:gd name="T43" fmla="*/ 38 h 105"/>
                    <a:gd name="T44" fmla="*/ 34 w 105"/>
                    <a:gd name="T45" fmla="*/ 41 h 105"/>
                    <a:gd name="T46" fmla="*/ 40 w 105"/>
                    <a:gd name="T47" fmla="*/ 44 h 105"/>
                    <a:gd name="T48" fmla="*/ 46 w 105"/>
                    <a:gd name="T49" fmla="*/ 49 h 105"/>
                    <a:gd name="T50" fmla="*/ 52 w 105"/>
                    <a:gd name="T51" fmla="*/ 53 h 105"/>
                    <a:gd name="T52" fmla="*/ 56 w 105"/>
                    <a:gd name="T53" fmla="*/ 59 h 105"/>
                    <a:gd name="T54" fmla="*/ 60 w 105"/>
                    <a:gd name="T55" fmla="*/ 64 h 105"/>
                    <a:gd name="T56" fmla="*/ 63 w 105"/>
                    <a:gd name="T57" fmla="*/ 71 h 105"/>
                    <a:gd name="T58" fmla="*/ 67 w 105"/>
                    <a:gd name="T59" fmla="*/ 77 h 105"/>
                    <a:gd name="T60" fmla="*/ 69 w 105"/>
                    <a:gd name="T61" fmla="*/ 83 h 105"/>
                    <a:gd name="T62" fmla="*/ 71 w 105"/>
                    <a:gd name="T63" fmla="*/ 90 h 105"/>
                    <a:gd name="T64" fmla="*/ 73 w 105"/>
                    <a:gd name="T65" fmla="*/ 97 h 105"/>
                    <a:gd name="T66" fmla="*/ 73 w 105"/>
                    <a:gd name="T67" fmla="*/ 105 h 105"/>
                    <a:gd name="T68" fmla="*/ 105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105" y="105"/>
                      </a:moveTo>
                      <a:lnTo>
                        <a:pt x="105" y="94"/>
                      </a:lnTo>
                      <a:lnTo>
                        <a:pt x="103" y="83"/>
                      </a:lnTo>
                      <a:lnTo>
                        <a:pt x="100" y="74"/>
                      </a:lnTo>
                      <a:lnTo>
                        <a:pt x="97" y="64"/>
                      </a:lnTo>
                      <a:lnTo>
                        <a:pt x="92" y="55"/>
                      </a:lnTo>
                      <a:lnTo>
                        <a:pt x="86" y="46"/>
                      </a:lnTo>
                      <a:lnTo>
                        <a:pt x="81" y="38"/>
                      </a:lnTo>
                      <a:lnTo>
                        <a:pt x="74" y="30"/>
                      </a:lnTo>
                      <a:lnTo>
                        <a:pt x="67" y="24"/>
                      </a:lnTo>
                      <a:lnTo>
                        <a:pt x="59" y="17"/>
                      </a:lnTo>
                      <a:lnTo>
                        <a:pt x="49" y="13"/>
                      </a:lnTo>
                      <a:lnTo>
                        <a:pt x="41" y="8"/>
                      </a:lnTo>
                      <a:lnTo>
                        <a:pt x="31" y="5"/>
                      </a:lnTo>
                      <a:lnTo>
                        <a:pt x="20" y="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4"/>
                      </a:lnTo>
                      <a:lnTo>
                        <a:pt x="22" y="36"/>
                      </a:lnTo>
                      <a:lnTo>
                        <a:pt x="29" y="38"/>
                      </a:lnTo>
                      <a:lnTo>
                        <a:pt x="34" y="41"/>
                      </a:lnTo>
                      <a:lnTo>
                        <a:pt x="40" y="44"/>
                      </a:lnTo>
                      <a:lnTo>
                        <a:pt x="46" y="49"/>
                      </a:lnTo>
                      <a:lnTo>
                        <a:pt x="52" y="53"/>
                      </a:lnTo>
                      <a:lnTo>
                        <a:pt x="56" y="59"/>
                      </a:lnTo>
                      <a:lnTo>
                        <a:pt x="60" y="64"/>
                      </a:lnTo>
                      <a:lnTo>
                        <a:pt x="63" y="71"/>
                      </a:lnTo>
                      <a:lnTo>
                        <a:pt x="67" y="77"/>
                      </a:lnTo>
                      <a:lnTo>
                        <a:pt x="69" y="83"/>
                      </a:lnTo>
                      <a:lnTo>
                        <a:pt x="71" y="90"/>
                      </a:lnTo>
                      <a:lnTo>
                        <a:pt x="73" y="97"/>
                      </a:lnTo>
                      <a:lnTo>
                        <a:pt x="73" y="105"/>
                      </a:lnTo>
                      <a:lnTo>
                        <a:pt x="105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8" name="Freeform 115"/>
                <p:cNvSpPr>
                  <a:spLocks/>
                </p:cNvSpPr>
                <p:nvPr/>
              </p:nvSpPr>
              <p:spPr bwMode="auto">
                <a:xfrm>
                  <a:off x="2435" y="2461"/>
                  <a:ext cx="21" cy="23"/>
                </a:xfrm>
                <a:custGeom>
                  <a:avLst/>
                  <a:gdLst>
                    <a:gd name="T0" fmla="*/ 0 w 105"/>
                    <a:gd name="T1" fmla="*/ 105 h 105"/>
                    <a:gd name="T2" fmla="*/ 10 w 105"/>
                    <a:gd name="T3" fmla="*/ 105 h 105"/>
                    <a:gd name="T4" fmla="*/ 20 w 105"/>
                    <a:gd name="T5" fmla="*/ 104 h 105"/>
                    <a:gd name="T6" fmla="*/ 31 w 105"/>
                    <a:gd name="T7" fmla="*/ 100 h 105"/>
                    <a:gd name="T8" fmla="*/ 40 w 105"/>
                    <a:gd name="T9" fmla="*/ 97 h 105"/>
                    <a:gd name="T10" fmla="*/ 49 w 105"/>
                    <a:gd name="T11" fmla="*/ 92 h 105"/>
                    <a:gd name="T12" fmla="*/ 59 w 105"/>
                    <a:gd name="T13" fmla="*/ 87 h 105"/>
                    <a:gd name="T14" fmla="*/ 67 w 105"/>
                    <a:gd name="T15" fmla="*/ 82 h 105"/>
                    <a:gd name="T16" fmla="*/ 74 w 105"/>
                    <a:gd name="T17" fmla="*/ 75 h 105"/>
                    <a:gd name="T18" fmla="*/ 81 w 105"/>
                    <a:gd name="T19" fmla="*/ 67 h 105"/>
                    <a:gd name="T20" fmla="*/ 86 w 105"/>
                    <a:gd name="T21" fmla="*/ 58 h 105"/>
                    <a:gd name="T22" fmla="*/ 92 w 105"/>
                    <a:gd name="T23" fmla="*/ 50 h 105"/>
                    <a:gd name="T24" fmla="*/ 97 w 105"/>
                    <a:gd name="T25" fmla="*/ 41 h 105"/>
                    <a:gd name="T26" fmla="*/ 100 w 105"/>
                    <a:gd name="T27" fmla="*/ 32 h 105"/>
                    <a:gd name="T28" fmla="*/ 103 w 105"/>
                    <a:gd name="T29" fmla="*/ 21 h 105"/>
                    <a:gd name="T30" fmla="*/ 105 w 105"/>
                    <a:gd name="T31" fmla="*/ 11 h 105"/>
                    <a:gd name="T32" fmla="*/ 105 w 105"/>
                    <a:gd name="T33" fmla="*/ 0 h 105"/>
                    <a:gd name="T34" fmla="*/ 73 w 105"/>
                    <a:gd name="T35" fmla="*/ 0 h 105"/>
                    <a:gd name="T36" fmla="*/ 73 w 105"/>
                    <a:gd name="T37" fmla="*/ 7 h 105"/>
                    <a:gd name="T38" fmla="*/ 71 w 105"/>
                    <a:gd name="T39" fmla="*/ 14 h 105"/>
                    <a:gd name="T40" fmla="*/ 69 w 105"/>
                    <a:gd name="T41" fmla="*/ 21 h 105"/>
                    <a:gd name="T42" fmla="*/ 67 w 105"/>
                    <a:gd name="T43" fmla="*/ 28 h 105"/>
                    <a:gd name="T44" fmla="*/ 63 w 105"/>
                    <a:gd name="T45" fmla="*/ 34 h 105"/>
                    <a:gd name="T46" fmla="*/ 60 w 105"/>
                    <a:gd name="T47" fmla="*/ 41 h 105"/>
                    <a:gd name="T48" fmla="*/ 56 w 105"/>
                    <a:gd name="T49" fmla="*/ 47 h 105"/>
                    <a:gd name="T50" fmla="*/ 52 w 105"/>
                    <a:gd name="T51" fmla="*/ 51 h 105"/>
                    <a:gd name="T52" fmla="*/ 46 w 105"/>
                    <a:gd name="T53" fmla="*/ 56 h 105"/>
                    <a:gd name="T54" fmla="*/ 40 w 105"/>
                    <a:gd name="T55" fmla="*/ 61 h 105"/>
                    <a:gd name="T56" fmla="*/ 34 w 105"/>
                    <a:gd name="T57" fmla="*/ 64 h 105"/>
                    <a:gd name="T58" fmla="*/ 29 w 105"/>
                    <a:gd name="T59" fmla="*/ 68 h 105"/>
                    <a:gd name="T60" fmla="*/ 22 w 105"/>
                    <a:gd name="T61" fmla="*/ 70 h 105"/>
                    <a:gd name="T62" fmla="*/ 15 w 105"/>
                    <a:gd name="T63" fmla="*/ 71 h 105"/>
                    <a:gd name="T64" fmla="*/ 8 w 105"/>
                    <a:gd name="T65" fmla="*/ 72 h 105"/>
                    <a:gd name="T66" fmla="*/ 0 w 105"/>
                    <a:gd name="T67" fmla="*/ 72 h 105"/>
                    <a:gd name="T68" fmla="*/ 0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0" y="105"/>
                      </a:moveTo>
                      <a:lnTo>
                        <a:pt x="10" y="105"/>
                      </a:lnTo>
                      <a:lnTo>
                        <a:pt x="20" y="104"/>
                      </a:lnTo>
                      <a:lnTo>
                        <a:pt x="31" y="100"/>
                      </a:lnTo>
                      <a:lnTo>
                        <a:pt x="40" y="97"/>
                      </a:lnTo>
                      <a:lnTo>
                        <a:pt x="49" y="92"/>
                      </a:lnTo>
                      <a:lnTo>
                        <a:pt x="59" y="87"/>
                      </a:lnTo>
                      <a:lnTo>
                        <a:pt x="67" y="82"/>
                      </a:lnTo>
                      <a:lnTo>
                        <a:pt x="74" y="75"/>
                      </a:lnTo>
                      <a:lnTo>
                        <a:pt x="81" y="67"/>
                      </a:lnTo>
                      <a:lnTo>
                        <a:pt x="86" y="58"/>
                      </a:lnTo>
                      <a:lnTo>
                        <a:pt x="92" y="50"/>
                      </a:lnTo>
                      <a:lnTo>
                        <a:pt x="97" y="41"/>
                      </a:lnTo>
                      <a:lnTo>
                        <a:pt x="100" y="32"/>
                      </a:lnTo>
                      <a:lnTo>
                        <a:pt x="103" y="21"/>
                      </a:lnTo>
                      <a:lnTo>
                        <a:pt x="105" y="11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3" y="7"/>
                      </a:lnTo>
                      <a:lnTo>
                        <a:pt x="71" y="14"/>
                      </a:lnTo>
                      <a:lnTo>
                        <a:pt x="69" y="21"/>
                      </a:lnTo>
                      <a:lnTo>
                        <a:pt x="67" y="28"/>
                      </a:lnTo>
                      <a:lnTo>
                        <a:pt x="63" y="34"/>
                      </a:lnTo>
                      <a:lnTo>
                        <a:pt x="60" y="41"/>
                      </a:lnTo>
                      <a:lnTo>
                        <a:pt x="56" y="47"/>
                      </a:lnTo>
                      <a:lnTo>
                        <a:pt x="52" y="51"/>
                      </a:lnTo>
                      <a:lnTo>
                        <a:pt x="46" y="56"/>
                      </a:lnTo>
                      <a:lnTo>
                        <a:pt x="40" y="61"/>
                      </a:lnTo>
                      <a:lnTo>
                        <a:pt x="34" y="64"/>
                      </a:lnTo>
                      <a:lnTo>
                        <a:pt x="29" y="68"/>
                      </a:lnTo>
                      <a:lnTo>
                        <a:pt x="22" y="70"/>
                      </a:lnTo>
                      <a:lnTo>
                        <a:pt x="15" y="71"/>
                      </a:lnTo>
                      <a:lnTo>
                        <a:pt x="8" y="72"/>
                      </a:lnTo>
                      <a:lnTo>
                        <a:pt x="0" y="72"/>
                      </a:lnTo>
                      <a:lnTo>
                        <a:pt x="0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39" name="Freeform 116"/>
                <p:cNvSpPr>
                  <a:spLocks/>
                </p:cNvSpPr>
                <p:nvPr/>
              </p:nvSpPr>
              <p:spPr bwMode="auto">
                <a:xfrm>
                  <a:off x="2414" y="2461"/>
                  <a:ext cx="21" cy="23"/>
                </a:xfrm>
                <a:custGeom>
                  <a:avLst/>
                  <a:gdLst>
                    <a:gd name="T0" fmla="*/ 0 w 106"/>
                    <a:gd name="T1" fmla="*/ 0 h 105"/>
                    <a:gd name="T2" fmla="*/ 1 w 106"/>
                    <a:gd name="T3" fmla="*/ 11 h 105"/>
                    <a:gd name="T4" fmla="*/ 2 w 106"/>
                    <a:gd name="T5" fmla="*/ 21 h 105"/>
                    <a:gd name="T6" fmla="*/ 5 w 106"/>
                    <a:gd name="T7" fmla="*/ 32 h 105"/>
                    <a:gd name="T8" fmla="*/ 9 w 106"/>
                    <a:gd name="T9" fmla="*/ 41 h 105"/>
                    <a:gd name="T10" fmla="*/ 13 w 106"/>
                    <a:gd name="T11" fmla="*/ 50 h 105"/>
                    <a:gd name="T12" fmla="*/ 19 w 106"/>
                    <a:gd name="T13" fmla="*/ 58 h 105"/>
                    <a:gd name="T14" fmla="*/ 24 w 106"/>
                    <a:gd name="T15" fmla="*/ 67 h 105"/>
                    <a:gd name="T16" fmla="*/ 31 w 106"/>
                    <a:gd name="T17" fmla="*/ 75 h 105"/>
                    <a:gd name="T18" fmla="*/ 38 w 106"/>
                    <a:gd name="T19" fmla="*/ 82 h 105"/>
                    <a:gd name="T20" fmla="*/ 46 w 106"/>
                    <a:gd name="T21" fmla="*/ 87 h 105"/>
                    <a:gd name="T22" fmla="*/ 56 w 106"/>
                    <a:gd name="T23" fmla="*/ 92 h 105"/>
                    <a:gd name="T24" fmla="*/ 65 w 106"/>
                    <a:gd name="T25" fmla="*/ 97 h 105"/>
                    <a:gd name="T26" fmla="*/ 74 w 106"/>
                    <a:gd name="T27" fmla="*/ 100 h 105"/>
                    <a:gd name="T28" fmla="*/ 85 w 106"/>
                    <a:gd name="T29" fmla="*/ 104 h 105"/>
                    <a:gd name="T30" fmla="*/ 95 w 106"/>
                    <a:gd name="T31" fmla="*/ 105 h 105"/>
                    <a:gd name="T32" fmla="*/ 106 w 106"/>
                    <a:gd name="T33" fmla="*/ 105 h 105"/>
                    <a:gd name="T34" fmla="*/ 106 w 106"/>
                    <a:gd name="T35" fmla="*/ 72 h 105"/>
                    <a:gd name="T36" fmla="*/ 99 w 106"/>
                    <a:gd name="T37" fmla="*/ 72 h 105"/>
                    <a:gd name="T38" fmla="*/ 92 w 106"/>
                    <a:gd name="T39" fmla="*/ 71 h 105"/>
                    <a:gd name="T40" fmla="*/ 85 w 106"/>
                    <a:gd name="T41" fmla="*/ 70 h 105"/>
                    <a:gd name="T42" fmla="*/ 78 w 106"/>
                    <a:gd name="T43" fmla="*/ 68 h 105"/>
                    <a:gd name="T44" fmla="*/ 71 w 106"/>
                    <a:gd name="T45" fmla="*/ 64 h 105"/>
                    <a:gd name="T46" fmla="*/ 65 w 106"/>
                    <a:gd name="T47" fmla="*/ 61 h 105"/>
                    <a:gd name="T48" fmla="*/ 59 w 106"/>
                    <a:gd name="T49" fmla="*/ 56 h 105"/>
                    <a:gd name="T50" fmla="*/ 55 w 106"/>
                    <a:gd name="T51" fmla="*/ 51 h 105"/>
                    <a:gd name="T52" fmla="*/ 50 w 106"/>
                    <a:gd name="T53" fmla="*/ 47 h 105"/>
                    <a:gd name="T54" fmla="*/ 45 w 106"/>
                    <a:gd name="T55" fmla="*/ 41 h 105"/>
                    <a:gd name="T56" fmla="*/ 42 w 106"/>
                    <a:gd name="T57" fmla="*/ 34 h 105"/>
                    <a:gd name="T58" fmla="*/ 38 w 106"/>
                    <a:gd name="T59" fmla="*/ 28 h 105"/>
                    <a:gd name="T60" fmla="*/ 36 w 106"/>
                    <a:gd name="T61" fmla="*/ 21 h 105"/>
                    <a:gd name="T62" fmla="*/ 35 w 106"/>
                    <a:gd name="T63" fmla="*/ 14 h 105"/>
                    <a:gd name="T64" fmla="*/ 34 w 106"/>
                    <a:gd name="T65" fmla="*/ 7 h 105"/>
                    <a:gd name="T66" fmla="*/ 33 w 106"/>
                    <a:gd name="T67" fmla="*/ 0 h 105"/>
                    <a:gd name="T68" fmla="*/ 0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2" y="21"/>
                      </a:lnTo>
                      <a:lnTo>
                        <a:pt x="5" y="32"/>
                      </a:lnTo>
                      <a:lnTo>
                        <a:pt x="9" y="41"/>
                      </a:lnTo>
                      <a:lnTo>
                        <a:pt x="13" y="50"/>
                      </a:lnTo>
                      <a:lnTo>
                        <a:pt x="19" y="58"/>
                      </a:lnTo>
                      <a:lnTo>
                        <a:pt x="24" y="67"/>
                      </a:lnTo>
                      <a:lnTo>
                        <a:pt x="31" y="75"/>
                      </a:lnTo>
                      <a:lnTo>
                        <a:pt x="38" y="82"/>
                      </a:lnTo>
                      <a:lnTo>
                        <a:pt x="46" y="87"/>
                      </a:lnTo>
                      <a:lnTo>
                        <a:pt x="56" y="92"/>
                      </a:lnTo>
                      <a:lnTo>
                        <a:pt x="65" y="97"/>
                      </a:lnTo>
                      <a:lnTo>
                        <a:pt x="74" y="100"/>
                      </a:lnTo>
                      <a:lnTo>
                        <a:pt x="85" y="104"/>
                      </a:lnTo>
                      <a:lnTo>
                        <a:pt x="95" y="105"/>
                      </a:lnTo>
                      <a:lnTo>
                        <a:pt x="106" y="105"/>
                      </a:lnTo>
                      <a:lnTo>
                        <a:pt x="106" y="72"/>
                      </a:lnTo>
                      <a:lnTo>
                        <a:pt x="99" y="72"/>
                      </a:lnTo>
                      <a:lnTo>
                        <a:pt x="92" y="71"/>
                      </a:lnTo>
                      <a:lnTo>
                        <a:pt x="85" y="70"/>
                      </a:lnTo>
                      <a:lnTo>
                        <a:pt x="78" y="68"/>
                      </a:lnTo>
                      <a:lnTo>
                        <a:pt x="71" y="64"/>
                      </a:lnTo>
                      <a:lnTo>
                        <a:pt x="65" y="61"/>
                      </a:lnTo>
                      <a:lnTo>
                        <a:pt x="59" y="56"/>
                      </a:lnTo>
                      <a:lnTo>
                        <a:pt x="55" y="51"/>
                      </a:lnTo>
                      <a:lnTo>
                        <a:pt x="50" y="47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8"/>
                      </a:lnTo>
                      <a:lnTo>
                        <a:pt x="36" y="21"/>
                      </a:lnTo>
                      <a:lnTo>
                        <a:pt x="35" y="14"/>
                      </a:lnTo>
                      <a:lnTo>
                        <a:pt x="34" y="7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0" name="Freeform 117"/>
                <p:cNvSpPr>
                  <a:spLocks/>
                </p:cNvSpPr>
                <p:nvPr/>
              </p:nvSpPr>
              <p:spPr bwMode="auto">
                <a:xfrm>
                  <a:off x="2414" y="2438"/>
                  <a:ext cx="21" cy="23"/>
                </a:xfrm>
                <a:custGeom>
                  <a:avLst/>
                  <a:gdLst>
                    <a:gd name="T0" fmla="*/ 106 w 106"/>
                    <a:gd name="T1" fmla="*/ 0 h 105"/>
                    <a:gd name="T2" fmla="*/ 95 w 106"/>
                    <a:gd name="T3" fmla="*/ 0 h 105"/>
                    <a:gd name="T4" fmla="*/ 85 w 106"/>
                    <a:gd name="T5" fmla="*/ 2 h 105"/>
                    <a:gd name="T6" fmla="*/ 74 w 106"/>
                    <a:gd name="T7" fmla="*/ 5 h 105"/>
                    <a:gd name="T8" fmla="*/ 65 w 106"/>
                    <a:gd name="T9" fmla="*/ 8 h 105"/>
                    <a:gd name="T10" fmla="*/ 56 w 106"/>
                    <a:gd name="T11" fmla="*/ 13 h 105"/>
                    <a:gd name="T12" fmla="*/ 46 w 106"/>
                    <a:gd name="T13" fmla="*/ 17 h 105"/>
                    <a:gd name="T14" fmla="*/ 38 w 106"/>
                    <a:gd name="T15" fmla="*/ 24 h 105"/>
                    <a:gd name="T16" fmla="*/ 31 w 106"/>
                    <a:gd name="T17" fmla="*/ 30 h 105"/>
                    <a:gd name="T18" fmla="*/ 24 w 106"/>
                    <a:gd name="T19" fmla="*/ 38 h 105"/>
                    <a:gd name="T20" fmla="*/ 19 w 106"/>
                    <a:gd name="T21" fmla="*/ 46 h 105"/>
                    <a:gd name="T22" fmla="*/ 13 w 106"/>
                    <a:gd name="T23" fmla="*/ 55 h 105"/>
                    <a:gd name="T24" fmla="*/ 9 w 106"/>
                    <a:gd name="T25" fmla="*/ 64 h 105"/>
                    <a:gd name="T26" fmla="*/ 5 w 106"/>
                    <a:gd name="T27" fmla="*/ 74 h 105"/>
                    <a:gd name="T28" fmla="*/ 2 w 106"/>
                    <a:gd name="T29" fmla="*/ 83 h 105"/>
                    <a:gd name="T30" fmla="*/ 1 w 106"/>
                    <a:gd name="T31" fmla="*/ 94 h 105"/>
                    <a:gd name="T32" fmla="*/ 0 w 106"/>
                    <a:gd name="T33" fmla="*/ 105 h 105"/>
                    <a:gd name="T34" fmla="*/ 33 w 106"/>
                    <a:gd name="T35" fmla="*/ 105 h 105"/>
                    <a:gd name="T36" fmla="*/ 34 w 106"/>
                    <a:gd name="T37" fmla="*/ 97 h 105"/>
                    <a:gd name="T38" fmla="*/ 35 w 106"/>
                    <a:gd name="T39" fmla="*/ 90 h 105"/>
                    <a:gd name="T40" fmla="*/ 36 w 106"/>
                    <a:gd name="T41" fmla="*/ 83 h 105"/>
                    <a:gd name="T42" fmla="*/ 38 w 106"/>
                    <a:gd name="T43" fmla="*/ 77 h 105"/>
                    <a:gd name="T44" fmla="*/ 42 w 106"/>
                    <a:gd name="T45" fmla="*/ 71 h 105"/>
                    <a:gd name="T46" fmla="*/ 45 w 106"/>
                    <a:gd name="T47" fmla="*/ 64 h 105"/>
                    <a:gd name="T48" fmla="*/ 50 w 106"/>
                    <a:gd name="T49" fmla="*/ 59 h 105"/>
                    <a:gd name="T50" fmla="*/ 55 w 106"/>
                    <a:gd name="T51" fmla="*/ 53 h 105"/>
                    <a:gd name="T52" fmla="*/ 59 w 106"/>
                    <a:gd name="T53" fmla="*/ 49 h 105"/>
                    <a:gd name="T54" fmla="*/ 65 w 106"/>
                    <a:gd name="T55" fmla="*/ 44 h 105"/>
                    <a:gd name="T56" fmla="*/ 71 w 106"/>
                    <a:gd name="T57" fmla="*/ 41 h 105"/>
                    <a:gd name="T58" fmla="*/ 78 w 106"/>
                    <a:gd name="T59" fmla="*/ 38 h 105"/>
                    <a:gd name="T60" fmla="*/ 85 w 106"/>
                    <a:gd name="T61" fmla="*/ 36 h 105"/>
                    <a:gd name="T62" fmla="*/ 92 w 106"/>
                    <a:gd name="T63" fmla="*/ 34 h 105"/>
                    <a:gd name="T64" fmla="*/ 99 w 106"/>
                    <a:gd name="T65" fmla="*/ 32 h 105"/>
                    <a:gd name="T66" fmla="*/ 106 w 106"/>
                    <a:gd name="T67" fmla="*/ 32 h 105"/>
                    <a:gd name="T68" fmla="*/ 106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2"/>
                      </a:lnTo>
                      <a:lnTo>
                        <a:pt x="74" y="5"/>
                      </a:lnTo>
                      <a:lnTo>
                        <a:pt x="65" y="8"/>
                      </a:lnTo>
                      <a:lnTo>
                        <a:pt x="56" y="13"/>
                      </a:lnTo>
                      <a:lnTo>
                        <a:pt x="46" y="17"/>
                      </a:lnTo>
                      <a:lnTo>
                        <a:pt x="38" y="24"/>
                      </a:lnTo>
                      <a:lnTo>
                        <a:pt x="31" y="30"/>
                      </a:lnTo>
                      <a:lnTo>
                        <a:pt x="24" y="38"/>
                      </a:lnTo>
                      <a:lnTo>
                        <a:pt x="19" y="46"/>
                      </a:lnTo>
                      <a:lnTo>
                        <a:pt x="13" y="55"/>
                      </a:lnTo>
                      <a:lnTo>
                        <a:pt x="9" y="64"/>
                      </a:lnTo>
                      <a:lnTo>
                        <a:pt x="5" y="74"/>
                      </a:lnTo>
                      <a:lnTo>
                        <a:pt x="2" y="83"/>
                      </a:lnTo>
                      <a:lnTo>
                        <a:pt x="1" y="94"/>
                      </a:lnTo>
                      <a:lnTo>
                        <a:pt x="0" y="105"/>
                      </a:lnTo>
                      <a:lnTo>
                        <a:pt x="33" y="105"/>
                      </a:lnTo>
                      <a:lnTo>
                        <a:pt x="34" y="97"/>
                      </a:lnTo>
                      <a:lnTo>
                        <a:pt x="35" y="90"/>
                      </a:lnTo>
                      <a:lnTo>
                        <a:pt x="36" y="83"/>
                      </a:lnTo>
                      <a:lnTo>
                        <a:pt x="38" y="77"/>
                      </a:lnTo>
                      <a:lnTo>
                        <a:pt x="42" y="71"/>
                      </a:lnTo>
                      <a:lnTo>
                        <a:pt x="45" y="64"/>
                      </a:lnTo>
                      <a:lnTo>
                        <a:pt x="50" y="59"/>
                      </a:lnTo>
                      <a:lnTo>
                        <a:pt x="55" y="53"/>
                      </a:lnTo>
                      <a:lnTo>
                        <a:pt x="59" y="49"/>
                      </a:lnTo>
                      <a:lnTo>
                        <a:pt x="65" y="44"/>
                      </a:lnTo>
                      <a:lnTo>
                        <a:pt x="71" y="41"/>
                      </a:lnTo>
                      <a:lnTo>
                        <a:pt x="78" y="38"/>
                      </a:lnTo>
                      <a:lnTo>
                        <a:pt x="85" y="36"/>
                      </a:lnTo>
                      <a:lnTo>
                        <a:pt x="92" y="34"/>
                      </a:lnTo>
                      <a:lnTo>
                        <a:pt x="99" y="32"/>
                      </a:lnTo>
                      <a:lnTo>
                        <a:pt x="106" y="3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1" name="Freeform 118"/>
                <p:cNvSpPr>
                  <a:spLocks/>
                </p:cNvSpPr>
                <p:nvPr/>
              </p:nvSpPr>
              <p:spPr bwMode="auto">
                <a:xfrm>
                  <a:off x="2435" y="2533"/>
                  <a:ext cx="21" cy="23"/>
                </a:xfrm>
                <a:custGeom>
                  <a:avLst/>
                  <a:gdLst>
                    <a:gd name="T0" fmla="*/ 105 w 105"/>
                    <a:gd name="T1" fmla="*/ 106 h 106"/>
                    <a:gd name="T2" fmla="*/ 105 w 105"/>
                    <a:gd name="T3" fmla="*/ 95 h 106"/>
                    <a:gd name="T4" fmla="*/ 103 w 105"/>
                    <a:gd name="T5" fmla="*/ 85 h 106"/>
                    <a:gd name="T6" fmla="*/ 100 w 105"/>
                    <a:gd name="T7" fmla="*/ 75 h 106"/>
                    <a:gd name="T8" fmla="*/ 97 w 105"/>
                    <a:gd name="T9" fmla="*/ 65 h 106"/>
                    <a:gd name="T10" fmla="*/ 92 w 105"/>
                    <a:gd name="T11" fmla="*/ 56 h 106"/>
                    <a:gd name="T12" fmla="*/ 86 w 105"/>
                    <a:gd name="T13" fmla="*/ 47 h 106"/>
                    <a:gd name="T14" fmla="*/ 81 w 105"/>
                    <a:gd name="T15" fmla="*/ 39 h 106"/>
                    <a:gd name="T16" fmla="*/ 74 w 105"/>
                    <a:gd name="T17" fmla="*/ 32 h 106"/>
                    <a:gd name="T18" fmla="*/ 67 w 105"/>
                    <a:gd name="T19" fmla="*/ 25 h 106"/>
                    <a:gd name="T20" fmla="*/ 59 w 105"/>
                    <a:gd name="T21" fmla="*/ 19 h 106"/>
                    <a:gd name="T22" fmla="*/ 49 w 105"/>
                    <a:gd name="T23" fmla="*/ 13 h 106"/>
                    <a:gd name="T24" fmla="*/ 41 w 105"/>
                    <a:gd name="T25" fmla="*/ 9 h 106"/>
                    <a:gd name="T26" fmla="*/ 31 w 105"/>
                    <a:gd name="T27" fmla="*/ 5 h 106"/>
                    <a:gd name="T28" fmla="*/ 20 w 105"/>
                    <a:gd name="T29" fmla="*/ 3 h 106"/>
                    <a:gd name="T30" fmla="*/ 10 w 105"/>
                    <a:gd name="T31" fmla="*/ 0 h 106"/>
                    <a:gd name="T32" fmla="*/ 0 w 105"/>
                    <a:gd name="T33" fmla="*/ 0 h 106"/>
                    <a:gd name="T34" fmla="*/ 0 w 105"/>
                    <a:gd name="T35" fmla="*/ 33 h 106"/>
                    <a:gd name="T36" fmla="*/ 8 w 105"/>
                    <a:gd name="T37" fmla="*/ 33 h 106"/>
                    <a:gd name="T38" fmla="*/ 15 w 105"/>
                    <a:gd name="T39" fmla="*/ 34 h 106"/>
                    <a:gd name="T40" fmla="*/ 22 w 105"/>
                    <a:gd name="T41" fmla="*/ 36 h 106"/>
                    <a:gd name="T42" fmla="*/ 29 w 105"/>
                    <a:gd name="T43" fmla="*/ 39 h 106"/>
                    <a:gd name="T44" fmla="*/ 34 w 105"/>
                    <a:gd name="T45" fmla="*/ 42 h 106"/>
                    <a:gd name="T46" fmla="*/ 40 w 105"/>
                    <a:gd name="T47" fmla="*/ 46 h 106"/>
                    <a:gd name="T48" fmla="*/ 46 w 105"/>
                    <a:gd name="T49" fmla="*/ 49 h 106"/>
                    <a:gd name="T50" fmla="*/ 52 w 105"/>
                    <a:gd name="T51" fmla="*/ 54 h 106"/>
                    <a:gd name="T52" fmla="*/ 56 w 105"/>
                    <a:gd name="T53" fmla="*/ 60 h 106"/>
                    <a:gd name="T54" fmla="*/ 60 w 105"/>
                    <a:gd name="T55" fmla="*/ 65 h 106"/>
                    <a:gd name="T56" fmla="*/ 63 w 105"/>
                    <a:gd name="T57" fmla="*/ 71 h 106"/>
                    <a:gd name="T58" fmla="*/ 67 w 105"/>
                    <a:gd name="T59" fmla="*/ 77 h 106"/>
                    <a:gd name="T60" fmla="*/ 69 w 105"/>
                    <a:gd name="T61" fmla="*/ 84 h 106"/>
                    <a:gd name="T62" fmla="*/ 71 w 105"/>
                    <a:gd name="T63" fmla="*/ 91 h 106"/>
                    <a:gd name="T64" fmla="*/ 73 w 105"/>
                    <a:gd name="T65" fmla="*/ 98 h 106"/>
                    <a:gd name="T66" fmla="*/ 73 w 105"/>
                    <a:gd name="T67" fmla="*/ 106 h 106"/>
                    <a:gd name="T68" fmla="*/ 105 w 105"/>
                    <a:gd name="T69" fmla="*/ 106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6"/>
                    <a:gd name="T107" fmla="*/ 105 w 105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6">
                      <a:moveTo>
                        <a:pt x="105" y="106"/>
                      </a:moveTo>
                      <a:lnTo>
                        <a:pt x="105" y="95"/>
                      </a:lnTo>
                      <a:lnTo>
                        <a:pt x="103" y="85"/>
                      </a:lnTo>
                      <a:lnTo>
                        <a:pt x="100" y="75"/>
                      </a:lnTo>
                      <a:lnTo>
                        <a:pt x="97" y="65"/>
                      </a:lnTo>
                      <a:lnTo>
                        <a:pt x="92" y="56"/>
                      </a:lnTo>
                      <a:lnTo>
                        <a:pt x="86" y="47"/>
                      </a:lnTo>
                      <a:lnTo>
                        <a:pt x="81" y="39"/>
                      </a:lnTo>
                      <a:lnTo>
                        <a:pt x="74" y="32"/>
                      </a:lnTo>
                      <a:lnTo>
                        <a:pt x="67" y="25"/>
                      </a:lnTo>
                      <a:lnTo>
                        <a:pt x="59" y="19"/>
                      </a:lnTo>
                      <a:lnTo>
                        <a:pt x="49" y="13"/>
                      </a:lnTo>
                      <a:lnTo>
                        <a:pt x="41" y="9"/>
                      </a:lnTo>
                      <a:lnTo>
                        <a:pt x="31" y="5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8" y="33"/>
                      </a:lnTo>
                      <a:lnTo>
                        <a:pt x="15" y="34"/>
                      </a:lnTo>
                      <a:lnTo>
                        <a:pt x="22" y="36"/>
                      </a:lnTo>
                      <a:lnTo>
                        <a:pt x="29" y="39"/>
                      </a:lnTo>
                      <a:lnTo>
                        <a:pt x="34" y="42"/>
                      </a:lnTo>
                      <a:lnTo>
                        <a:pt x="40" y="46"/>
                      </a:lnTo>
                      <a:lnTo>
                        <a:pt x="46" y="49"/>
                      </a:lnTo>
                      <a:lnTo>
                        <a:pt x="52" y="54"/>
                      </a:lnTo>
                      <a:lnTo>
                        <a:pt x="56" y="60"/>
                      </a:lnTo>
                      <a:lnTo>
                        <a:pt x="60" y="65"/>
                      </a:lnTo>
                      <a:lnTo>
                        <a:pt x="63" y="71"/>
                      </a:lnTo>
                      <a:lnTo>
                        <a:pt x="67" y="77"/>
                      </a:lnTo>
                      <a:lnTo>
                        <a:pt x="69" y="84"/>
                      </a:lnTo>
                      <a:lnTo>
                        <a:pt x="71" y="91"/>
                      </a:lnTo>
                      <a:lnTo>
                        <a:pt x="73" y="98"/>
                      </a:lnTo>
                      <a:lnTo>
                        <a:pt x="73" y="106"/>
                      </a:lnTo>
                      <a:lnTo>
                        <a:pt x="105" y="106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2" name="Freeform 119"/>
                <p:cNvSpPr>
                  <a:spLocks/>
                </p:cNvSpPr>
                <p:nvPr/>
              </p:nvSpPr>
              <p:spPr bwMode="auto">
                <a:xfrm>
                  <a:off x="2435" y="2556"/>
                  <a:ext cx="21" cy="23"/>
                </a:xfrm>
                <a:custGeom>
                  <a:avLst/>
                  <a:gdLst>
                    <a:gd name="T0" fmla="*/ 0 w 105"/>
                    <a:gd name="T1" fmla="*/ 105 h 105"/>
                    <a:gd name="T2" fmla="*/ 10 w 105"/>
                    <a:gd name="T3" fmla="*/ 104 h 105"/>
                    <a:gd name="T4" fmla="*/ 20 w 105"/>
                    <a:gd name="T5" fmla="*/ 103 h 105"/>
                    <a:gd name="T6" fmla="*/ 31 w 105"/>
                    <a:gd name="T7" fmla="*/ 101 h 105"/>
                    <a:gd name="T8" fmla="*/ 40 w 105"/>
                    <a:gd name="T9" fmla="*/ 96 h 105"/>
                    <a:gd name="T10" fmla="*/ 49 w 105"/>
                    <a:gd name="T11" fmla="*/ 93 h 105"/>
                    <a:gd name="T12" fmla="*/ 59 w 105"/>
                    <a:gd name="T13" fmla="*/ 87 h 105"/>
                    <a:gd name="T14" fmla="*/ 67 w 105"/>
                    <a:gd name="T15" fmla="*/ 81 h 105"/>
                    <a:gd name="T16" fmla="*/ 74 w 105"/>
                    <a:gd name="T17" fmla="*/ 74 h 105"/>
                    <a:gd name="T18" fmla="*/ 81 w 105"/>
                    <a:gd name="T19" fmla="*/ 67 h 105"/>
                    <a:gd name="T20" fmla="*/ 86 w 105"/>
                    <a:gd name="T21" fmla="*/ 59 h 105"/>
                    <a:gd name="T22" fmla="*/ 92 w 105"/>
                    <a:gd name="T23" fmla="*/ 50 h 105"/>
                    <a:gd name="T24" fmla="*/ 97 w 105"/>
                    <a:gd name="T25" fmla="*/ 40 h 105"/>
                    <a:gd name="T26" fmla="*/ 100 w 105"/>
                    <a:gd name="T27" fmla="*/ 31 h 105"/>
                    <a:gd name="T28" fmla="*/ 103 w 105"/>
                    <a:gd name="T29" fmla="*/ 21 h 105"/>
                    <a:gd name="T30" fmla="*/ 105 w 105"/>
                    <a:gd name="T31" fmla="*/ 10 h 105"/>
                    <a:gd name="T32" fmla="*/ 105 w 105"/>
                    <a:gd name="T33" fmla="*/ 0 h 105"/>
                    <a:gd name="T34" fmla="*/ 73 w 105"/>
                    <a:gd name="T35" fmla="*/ 0 h 105"/>
                    <a:gd name="T36" fmla="*/ 73 w 105"/>
                    <a:gd name="T37" fmla="*/ 7 h 105"/>
                    <a:gd name="T38" fmla="*/ 71 w 105"/>
                    <a:gd name="T39" fmla="*/ 15 h 105"/>
                    <a:gd name="T40" fmla="*/ 69 w 105"/>
                    <a:gd name="T41" fmla="*/ 22 h 105"/>
                    <a:gd name="T42" fmla="*/ 67 w 105"/>
                    <a:gd name="T43" fmla="*/ 28 h 105"/>
                    <a:gd name="T44" fmla="*/ 63 w 105"/>
                    <a:gd name="T45" fmla="*/ 35 h 105"/>
                    <a:gd name="T46" fmla="*/ 60 w 105"/>
                    <a:gd name="T47" fmla="*/ 40 h 105"/>
                    <a:gd name="T48" fmla="*/ 56 w 105"/>
                    <a:gd name="T49" fmla="*/ 46 h 105"/>
                    <a:gd name="T50" fmla="*/ 52 w 105"/>
                    <a:gd name="T51" fmla="*/ 51 h 105"/>
                    <a:gd name="T52" fmla="*/ 46 w 105"/>
                    <a:gd name="T53" fmla="*/ 56 h 105"/>
                    <a:gd name="T54" fmla="*/ 40 w 105"/>
                    <a:gd name="T55" fmla="*/ 60 h 105"/>
                    <a:gd name="T56" fmla="*/ 34 w 105"/>
                    <a:gd name="T57" fmla="*/ 64 h 105"/>
                    <a:gd name="T58" fmla="*/ 29 w 105"/>
                    <a:gd name="T59" fmla="*/ 67 h 105"/>
                    <a:gd name="T60" fmla="*/ 22 w 105"/>
                    <a:gd name="T61" fmla="*/ 69 h 105"/>
                    <a:gd name="T62" fmla="*/ 15 w 105"/>
                    <a:gd name="T63" fmla="*/ 71 h 105"/>
                    <a:gd name="T64" fmla="*/ 8 w 105"/>
                    <a:gd name="T65" fmla="*/ 72 h 105"/>
                    <a:gd name="T66" fmla="*/ 0 w 105"/>
                    <a:gd name="T67" fmla="*/ 73 h 105"/>
                    <a:gd name="T68" fmla="*/ 0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0" y="105"/>
                      </a:moveTo>
                      <a:lnTo>
                        <a:pt x="10" y="104"/>
                      </a:lnTo>
                      <a:lnTo>
                        <a:pt x="20" y="103"/>
                      </a:lnTo>
                      <a:lnTo>
                        <a:pt x="31" y="101"/>
                      </a:lnTo>
                      <a:lnTo>
                        <a:pt x="40" y="96"/>
                      </a:lnTo>
                      <a:lnTo>
                        <a:pt x="49" y="93"/>
                      </a:lnTo>
                      <a:lnTo>
                        <a:pt x="59" y="87"/>
                      </a:lnTo>
                      <a:lnTo>
                        <a:pt x="67" y="81"/>
                      </a:lnTo>
                      <a:lnTo>
                        <a:pt x="74" y="74"/>
                      </a:lnTo>
                      <a:lnTo>
                        <a:pt x="81" y="67"/>
                      </a:lnTo>
                      <a:lnTo>
                        <a:pt x="86" y="59"/>
                      </a:lnTo>
                      <a:lnTo>
                        <a:pt x="92" y="50"/>
                      </a:lnTo>
                      <a:lnTo>
                        <a:pt x="97" y="40"/>
                      </a:lnTo>
                      <a:lnTo>
                        <a:pt x="100" y="31"/>
                      </a:lnTo>
                      <a:lnTo>
                        <a:pt x="103" y="21"/>
                      </a:lnTo>
                      <a:lnTo>
                        <a:pt x="105" y="10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3" y="7"/>
                      </a:lnTo>
                      <a:lnTo>
                        <a:pt x="71" y="15"/>
                      </a:lnTo>
                      <a:lnTo>
                        <a:pt x="69" y="22"/>
                      </a:lnTo>
                      <a:lnTo>
                        <a:pt x="67" y="28"/>
                      </a:lnTo>
                      <a:lnTo>
                        <a:pt x="63" y="35"/>
                      </a:lnTo>
                      <a:lnTo>
                        <a:pt x="60" y="40"/>
                      </a:lnTo>
                      <a:lnTo>
                        <a:pt x="56" y="46"/>
                      </a:lnTo>
                      <a:lnTo>
                        <a:pt x="52" y="51"/>
                      </a:lnTo>
                      <a:lnTo>
                        <a:pt x="46" y="56"/>
                      </a:lnTo>
                      <a:lnTo>
                        <a:pt x="40" y="60"/>
                      </a:lnTo>
                      <a:lnTo>
                        <a:pt x="34" y="64"/>
                      </a:lnTo>
                      <a:lnTo>
                        <a:pt x="29" y="67"/>
                      </a:lnTo>
                      <a:lnTo>
                        <a:pt x="22" y="69"/>
                      </a:lnTo>
                      <a:lnTo>
                        <a:pt x="15" y="71"/>
                      </a:lnTo>
                      <a:lnTo>
                        <a:pt x="8" y="72"/>
                      </a:lnTo>
                      <a:lnTo>
                        <a:pt x="0" y="73"/>
                      </a:lnTo>
                      <a:lnTo>
                        <a:pt x="0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3" name="Freeform 120"/>
                <p:cNvSpPr>
                  <a:spLocks/>
                </p:cNvSpPr>
                <p:nvPr/>
              </p:nvSpPr>
              <p:spPr bwMode="auto">
                <a:xfrm>
                  <a:off x="2414" y="2556"/>
                  <a:ext cx="21" cy="23"/>
                </a:xfrm>
                <a:custGeom>
                  <a:avLst/>
                  <a:gdLst>
                    <a:gd name="T0" fmla="*/ 0 w 106"/>
                    <a:gd name="T1" fmla="*/ 0 h 105"/>
                    <a:gd name="T2" fmla="*/ 1 w 106"/>
                    <a:gd name="T3" fmla="*/ 10 h 105"/>
                    <a:gd name="T4" fmla="*/ 2 w 106"/>
                    <a:gd name="T5" fmla="*/ 21 h 105"/>
                    <a:gd name="T6" fmla="*/ 5 w 106"/>
                    <a:gd name="T7" fmla="*/ 31 h 105"/>
                    <a:gd name="T8" fmla="*/ 9 w 106"/>
                    <a:gd name="T9" fmla="*/ 40 h 105"/>
                    <a:gd name="T10" fmla="*/ 13 w 106"/>
                    <a:gd name="T11" fmla="*/ 50 h 105"/>
                    <a:gd name="T12" fmla="*/ 19 w 106"/>
                    <a:gd name="T13" fmla="*/ 59 h 105"/>
                    <a:gd name="T14" fmla="*/ 24 w 106"/>
                    <a:gd name="T15" fmla="*/ 67 h 105"/>
                    <a:gd name="T16" fmla="*/ 31 w 106"/>
                    <a:gd name="T17" fmla="*/ 74 h 105"/>
                    <a:gd name="T18" fmla="*/ 38 w 106"/>
                    <a:gd name="T19" fmla="*/ 81 h 105"/>
                    <a:gd name="T20" fmla="*/ 46 w 106"/>
                    <a:gd name="T21" fmla="*/ 87 h 105"/>
                    <a:gd name="T22" fmla="*/ 56 w 106"/>
                    <a:gd name="T23" fmla="*/ 93 h 105"/>
                    <a:gd name="T24" fmla="*/ 65 w 106"/>
                    <a:gd name="T25" fmla="*/ 96 h 105"/>
                    <a:gd name="T26" fmla="*/ 74 w 106"/>
                    <a:gd name="T27" fmla="*/ 101 h 105"/>
                    <a:gd name="T28" fmla="*/ 85 w 106"/>
                    <a:gd name="T29" fmla="*/ 103 h 105"/>
                    <a:gd name="T30" fmla="*/ 95 w 106"/>
                    <a:gd name="T31" fmla="*/ 104 h 105"/>
                    <a:gd name="T32" fmla="*/ 106 w 106"/>
                    <a:gd name="T33" fmla="*/ 105 h 105"/>
                    <a:gd name="T34" fmla="*/ 106 w 106"/>
                    <a:gd name="T35" fmla="*/ 73 h 105"/>
                    <a:gd name="T36" fmla="*/ 99 w 106"/>
                    <a:gd name="T37" fmla="*/ 72 h 105"/>
                    <a:gd name="T38" fmla="*/ 92 w 106"/>
                    <a:gd name="T39" fmla="*/ 71 h 105"/>
                    <a:gd name="T40" fmla="*/ 85 w 106"/>
                    <a:gd name="T41" fmla="*/ 69 h 105"/>
                    <a:gd name="T42" fmla="*/ 78 w 106"/>
                    <a:gd name="T43" fmla="*/ 67 h 105"/>
                    <a:gd name="T44" fmla="*/ 71 w 106"/>
                    <a:gd name="T45" fmla="*/ 64 h 105"/>
                    <a:gd name="T46" fmla="*/ 65 w 106"/>
                    <a:gd name="T47" fmla="*/ 60 h 105"/>
                    <a:gd name="T48" fmla="*/ 59 w 106"/>
                    <a:gd name="T49" fmla="*/ 56 h 105"/>
                    <a:gd name="T50" fmla="*/ 55 w 106"/>
                    <a:gd name="T51" fmla="*/ 51 h 105"/>
                    <a:gd name="T52" fmla="*/ 50 w 106"/>
                    <a:gd name="T53" fmla="*/ 46 h 105"/>
                    <a:gd name="T54" fmla="*/ 45 w 106"/>
                    <a:gd name="T55" fmla="*/ 40 h 105"/>
                    <a:gd name="T56" fmla="*/ 42 w 106"/>
                    <a:gd name="T57" fmla="*/ 35 h 105"/>
                    <a:gd name="T58" fmla="*/ 38 w 106"/>
                    <a:gd name="T59" fmla="*/ 28 h 105"/>
                    <a:gd name="T60" fmla="*/ 36 w 106"/>
                    <a:gd name="T61" fmla="*/ 22 h 105"/>
                    <a:gd name="T62" fmla="*/ 35 w 106"/>
                    <a:gd name="T63" fmla="*/ 15 h 105"/>
                    <a:gd name="T64" fmla="*/ 34 w 106"/>
                    <a:gd name="T65" fmla="*/ 7 h 105"/>
                    <a:gd name="T66" fmla="*/ 33 w 106"/>
                    <a:gd name="T67" fmla="*/ 0 h 105"/>
                    <a:gd name="T68" fmla="*/ 0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0" y="0"/>
                      </a:moveTo>
                      <a:lnTo>
                        <a:pt x="1" y="10"/>
                      </a:lnTo>
                      <a:lnTo>
                        <a:pt x="2" y="21"/>
                      </a:lnTo>
                      <a:lnTo>
                        <a:pt x="5" y="31"/>
                      </a:lnTo>
                      <a:lnTo>
                        <a:pt x="9" y="40"/>
                      </a:lnTo>
                      <a:lnTo>
                        <a:pt x="13" y="50"/>
                      </a:lnTo>
                      <a:lnTo>
                        <a:pt x="19" y="59"/>
                      </a:lnTo>
                      <a:lnTo>
                        <a:pt x="24" y="67"/>
                      </a:lnTo>
                      <a:lnTo>
                        <a:pt x="31" y="74"/>
                      </a:lnTo>
                      <a:lnTo>
                        <a:pt x="38" y="81"/>
                      </a:lnTo>
                      <a:lnTo>
                        <a:pt x="46" y="87"/>
                      </a:lnTo>
                      <a:lnTo>
                        <a:pt x="56" y="93"/>
                      </a:lnTo>
                      <a:lnTo>
                        <a:pt x="65" y="96"/>
                      </a:lnTo>
                      <a:lnTo>
                        <a:pt x="74" y="101"/>
                      </a:lnTo>
                      <a:lnTo>
                        <a:pt x="85" y="103"/>
                      </a:lnTo>
                      <a:lnTo>
                        <a:pt x="95" y="104"/>
                      </a:lnTo>
                      <a:lnTo>
                        <a:pt x="106" y="105"/>
                      </a:lnTo>
                      <a:lnTo>
                        <a:pt x="106" y="73"/>
                      </a:lnTo>
                      <a:lnTo>
                        <a:pt x="99" y="72"/>
                      </a:lnTo>
                      <a:lnTo>
                        <a:pt x="92" y="71"/>
                      </a:lnTo>
                      <a:lnTo>
                        <a:pt x="85" y="69"/>
                      </a:lnTo>
                      <a:lnTo>
                        <a:pt x="78" y="67"/>
                      </a:lnTo>
                      <a:lnTo>
                        <a:pt x="71" y="64"/>
                      </a:lnTo>
                      <a:lnTo>
                        <a:pt x="65" y="60"/>
                      </a:lnTo>
                      <a:lnTo>
                        <a:pt x="59" y="56"/>
                      </a:lnTo>
                      <a:lnTo>
                        <a:pt x="55" y="51"/>
                      </a:lnTo>
                      <a:lnTo>
                        <a:pt x="50" y="46"/>
                      </a:lnTo>
                      <a:lnTo>
                        <a:pt x="45" y="40"/>
                      </a:lnTo>
                      <a:lnTo>
                        <a:pt x="42" y="35"/>
                      </a:lnTo>
                      <a:lnTo>
                        <a:pt x="38" y="28"/>
                      </a:lnTo>
                      <a:lnTo>
                        <a:pt x="36" y="22"/>
                      </a:lnTo>
                      <a:lnTo>
                        <a:pt x="35" y="15"/>
                      </a:lnTo>
                      <a:lnTo>
                        <a:pt x="34" y="7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4" name="Freeform 121"/>
                <p:cNvSpPr>
                  <a:spLocks/>
                </p:cNvSpPr>
                <p:nvPr/>
              </p:nvSpPr>
              <p:spPr bwMode="auto">
                <a:xfrm>
                  <a:off x="2414" y="2533"/>
                  <a:ext cx="21" cy="23"/>
                </a:xfrm>
                <a:custGeom>
                  <a:avLst/>
                  <a:gdLst>
                    <a:gd name="T0" fmla="*/ 106 w 106"/>
                    <a:gd name="T1" fmla="*/ 0 h 106"/>
                    <a:gd name="T2" fmla="*/ 95 w 106"/>
                    <a:gd name="T3" fmla="*/ 0 h 106"/>
                    <a:gd name="T4" fmla="*/ 85 w 106"/>
                    <a:gd name="T5" fmla="*/ 3 h 106"/>
                    <a:gd name="T6" fmla="*/ 74 w 106"/>
                    <a:gd name="T7" fmla="*/ 5 h 106"/>
                    <a:gd name="T8" fmla="*/ 65 w 106"/>
                    <a:gd name="T9" fmla="*/ 9 h 106"/>
                    <a:gd name="T10" fmla="*/ 56 w 106"/>
                    <a:gd name="T11" fmla="*/ 13 h 106"/>
                    <a:gd name="T12" fmla="*/ 46 w 106"/>
                    <a:gd name="T13" fmla="*/ 19 h 106"/>
                    <a:gd name="T14" fmla="*/ 38 w 106"/>
                    <a:gd name="T15" fmla="*/ 25 h 106"/>
                    <a:gd name="T16" fmla="*/ 31 w 106"/>
                    <a:gd name="T17" fmla="*/ 32 h 106"/>
                    <a:gd name="T18" fmla="*/ 24 w 106"/>
                    <a:gd name="T19" fmla="*/ 39 h 106"/>
                    <a:gd name="T20" fmla="*/ 19 w 106"/>
                    <a:gd name="T21" fmla="*/ 47 h 106"/>
                    <a:gd name="T22" fmla="*/ 13 w 106"/>
                    <a:gd name="T23" fmla="*/ 56 h 106"/>
                    <a:gd name="T24" fmla="*/ 9 w 106"/>
                    <a:gd name="T25" fmla="*/ 65 h 106"/>
                    <a:gd name="T26" fmla="*/ 5 w 106"/>
                    <a:gd name="T27" fmla="*/ 75 h 106"/>
                    <a:gd name="T28" fmla="*/ 2 w 106"/>
                    <a:gd name="T29" fmla="*/ 85 h 106"/>
                    <a:gd name="T30" fmla="*/ 1 w 106"/>
                    <a:gd name="T31" fmla="*/ 95 h 106"/>
                    <a:gd name="T32" fmla="*/ 0 w 106"/>
                    <a:gd name="T33" fmla="*/ 106 h 106"/>
                    <a:gd name="T34" fmla="*/ 33 w 106"/>
                    <a:gd name="T35" fmla="*/ 106 h 106"/>
                    <a:gd name="T36" fmla="*/ 34 w 106"/>
                    <a:gd name="T37" fmla="*/ 98 h 106"/>
                    <a:gd name="T38" fmla="*/ 35 w 106"/>
                    <a:gd name="T39" fmla="*/ 91 h 106"/>
                    <a:gd name="T40" fmla="*/ 36 w 106"/>
                    <a:gd name="T41" fmla="*/ 84 h 106"/>
                    <a:gd name="T42" fmla="*/ 38 w 106"/>
                    <a:gd name="T43" fmla="*/ 77 h 106"/>
                    <a:gd name="T44" fmla="*/ 42 w 106"/>
                    <a:gd name="T45" fmla="*/ 71 h 106"/>
                    <a:gd name="T46" fmla="*/ 45 w 106"/>
                    <a:gd name="T47" fmla="*/ 65 h 106"/>
                    <a:gd name="T48" fmla="*/ 50 w 106"/>
                    <a:gd name="T49" fmla="*/ 60 h 106"/>
                    <a:gd name="T50" fmla="*/ 55 w 106"/>
                    <a:gd name="T51" fmla="*/ 54 h 106"/>
                    <a:gd name="T52" fmla="*/ 59 w 106"/>
                    <a:gd name="T53" fmla="*/ 49 h 106"/>
                    <a:gd name="T54" fmla="*/ 65 w 106"/>
                    <a:gd name="T55" fmla="*/ 46 h 106"/>
                    <a:gd name="T56" fmla="*/ 71 w 106"/>
                    <a:gd name="T57" fmla="*/ 42 h 106"/>
                    <a:gd name="T58" fmla="*/ 78 w 106"/>
                    <a:gd name="T59" fmla="*/ 39 h 106"/>
                    <a:gd name="T60" fmla="*/ 85 w 106"/>
                    <a:gd name="T61" fmla="*/ 36 h 106"/>
                    <a:gd name="T62" fmla="*/ 92 w 106"/>
                    <a:gd name="T63" fmla="*/ 34 h 106"/>
                    <a:gd name="T64" fmla="*/ 99 w 106"/>
                    <a:gd name="T65" fmla="*/ 33 h 106"/>
                    <a:gd name="T66" fmla="*/ 106 w 106"/>
                    <a:gd name="T67" fmla="*/ 33 h 106"/>
                    <a:gd name="T68" fmla="*/ 106 w 106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6"/>
                    <a:gd name="T107" fmla="*/ 106 w 106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6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3"/>
                      </a:lnTo>
                      <a:lnTo>
                        <a:pt x="74" y="5"/>
                      </a:lnTo>
                      <a:lnTo>
                        <a:pt x="65" y="9"/>
                      </a:lnTo>
                      <a:lnTo>
                        <a:pt x="56" y="13"/>
                      </a:lnTo>
                      <a:lnTo>
                        <a:pt x="46" y="19"/>
                      </a:lnTo>
                      <a:lnTo>
                        <a:pt x="38" y="25"/>
                      </a:lnTo>
                      <a:lnTo>
                        <a:pt x="31" y="32"/>
                      </a:lnTo>
                      <a:lnTo>
                        <a:pt x="24" y="39"/>
                      </a:lnTo>
                      <a:lnTo>
                        <a:pt x="19" y="47"/>
                      </a:lnTo>
                      <a:lnTo>
                        <a:pt x="13" y="56"/>
                      </a:lnTo>
                      <a:lnTo>
                        <a:pt x="9" y="65"/>
                      </a:lnTo>
                      <a:lnTo>
                        <a:pt x="5" y="75"/>
                      </a:lnTo>
                      <a:lnTo>
                        <a:pt x="2" y="85"/>
                      </a:lnTo>
                      <a:lnTo>
                        <a:pt x="1" y="95"/>
                      </a:lnTo>
                      <a:lnTo>
                        <a:pt x="0" y="106"/>
                      </a:lnTo>
                      <a:lnTo>
                        <a:pt x="33" y="106"/>
                      </a:lnTo>
                      <a:lnTo>
                        <a:pt x="34" y="98"/>
                      </a:lnTo>
                      <a:lnTo>
                        <a:pt x="35" y="91"/>
                      </a:lnTo>
                      <a:lnTo>
                        <a:pt x="36" y="84"/>
                      </a:lnTo>
                      <a:lnTo>
                        <a:pt x="38" y="77"/>
                      </a:lnTo>
                      <a:lnTo>
                        <a:pt x="42" y="71"/>
                      </a:lnTo>
                      <a:lnTo>
                        <a:pt x="45" y="65"/>
                      </a:lnTo>
                      <a:lnTo>
                        <a:pt x="50" y="60"/>
                      </a:lnTo>
                      <a:lnTo>
                        <a:pt x="55" y="54"/>
                      </a:lnTo>
                      <a:lnTo>
                        <a:pt x="59" y="49"/>
                      </a:lnTo>
                      <a:lnTo>
                        <a:pt x="65" y="46"/>
                      </a:lnTo>
                      <a:lnTo>
                        <a:pt x="71" y="42"/>
                      </a:lnTo>
                      <a:lnTo>
                        <a:pt x="78" y="39"/>
                      </a:lnTo>
                      <a:lnTo>
                        <a:pt x="85" y="36"/>
                      </a:lnTo>
                      <a:lnTo>
                        <a:pt x="92" y="34"/>
                      </a:lnTo>
                      <a:lnTo>
                        <a:pt x="99" y="33"/>
                      </a:lnTo>
                      <a:lnTo>
                        <a:pt x="106" y="33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5" name="Freeform 122"/>
                <p:cNvSpPr>
                  <a:spLocks/>
                </p:cNvSpPr>
                <p:nvPr/>
              </p:nvSpPr>
              <p:spPr bwMode="auto">
                <a:xfrm>
                  <a:off x="2435" y="2629"/>
                  <a:ext cx="21" cy="23"/>
                </a:xfrm>
                <a:custGeom>
                  <a:avLst/>
                  <a:gdLst>
                    <a:gd name="T0" fmla="*/ 105 w 105"/>
                    <a:gd name="T1" fmla="*/ 105 h 105"/>
                    <a:gd name="T2" fmla="*/ 104 w 105"/>
                    <a:gd name="T3" fmla="*/ 94 h 105"/>
                    <a:gd name="T4" fmla="*/ 103 w 105"/>
                    <a:gd name="T5" fmla="*/ 83 h 105"/>
                    <a:gd name="T6" fmla="*/ 100 w 105"/>
                    <a:gd name="T7" fmla="*/ 74 h 105"/>
                    <a:gd name="T8" fmla="*/ 97 w 105"/>
                    <a:gd name="T9" fmla="*/ 64 h 105"/>
                    <a:gd name="T10" fmla="*/ 92 w 105"/>
                    <a:gd name="T11" fmla="*/ 54 h 105"/>
                    <a:gd name="T12" fmla="*/ 86 w 105"/>
                    <a:gd name="T13" fmla="*/ 46 h 105"/>
                    <a:gd name="T14" fmla="*/ 81 w 105"/>
                    <a:gd name="T15" fmla="*/ 38 h 105"/>
                    <a:gd name="T16" fmla="*/ 74 w 105"/>
                    <a:gd name="T17" fmla="*/ 30 h 105"/>
                    <a:gd name="T18" fmla="*/ 67 w 105"/>
                    <a:gd name="T19" fmla="*/ 24 h 105"/>
                    <a:gd name="T20" fmla="*/ 59 w 105"/>
                    <a:gd name="T21" fmla="*/ 17 h 105"/>
                    <a:gd name="T22" fmla="*/ 49 w 105"/>
                    <a:gd name="T23" fmla="*/ 13 h 105"/>
                    <a:gd name="T24" fmla="*/ 40 w 105"/>
                    <a:gd name="T25" fmla="*/ 8 h 105"/>
                    <a:gd name="T26" fmla="*/ 31 w 105"/>
                    <a:gd name="T27" fmla="*/ 5 h 105"/>
                    <a:gd name="T28" fmla="*/ 20 w 105"/>
                    <a:gd name="T29" fmla="*/ 2 h 105"/>
                    <a:gd name="T30" fmla="*/ 10 w 105"/>
                    <a:gd name="T31" fmla="*/ 0 h 105"/>
                    <a:gd name="T32" fmla="*/ 0 w 105"/>
                    <a:gd name="T33" fmla="*/ 0 h 105"/>
                    <a:gd name="T34" fmla="*/ 0 w 105"/>
                    <a:gd name="T35" fmla="*/ 32 h 105"/>
                    <a:gd name="T36" fmla="*/ 7 w 105"/>
                    <a:gd name="T37" fmla="*/ 32 h 105"/>
                    <a:gd name="T38" fmla="*/ 15 w 105"/>
                    <a:gd name="T39" fmla="*/ 34 h 105"/>
                    <a:gd name="T40" fmla="*/ 22 w 105"/>
                    <a:gd name="T41" fmla="*/ 35 h 105"/>
                    <a:gd name="T42" fmla="*/ 27 w 105"/>
                    <a:gd name="T43" fmla="*/ 38 h 105"/>
                    <a:gd name="T44" fmla="*/ 34 w 105"/>
                    <a:gd name="T45" fmla="*/ 40 h 105"/>
                    <a:gd name="T46" fmla="*/ 40 w 105"/>
                    <a:gd name="T47" fmla="*/ 44 h 105"/>
                    <a:gd name="T48" fmla="*/ 46 w 105"/>
                    <a:gd name="T49" fmla="*/ 49 h 105"/>
                    <a:gd name="T50" fmla="*/ 51 w 105"/>
                    <a:gd name="T51" fmla="*/ 53 h 105"/>
                    <a:gd name="T52" fmla="*/ 55 w 105"/>
                    <a:gd name="T53" fmla="*/ 59 h 105"/>
                    <a:gd name="T54" fmla="*/ 60 w 105"/>
                    <a:gd name="T55" fmla="*/ 64 h 105"/>
                    <a:gd name="T56" fmla="*/ 63 w 105"/>
                    <a:gd name="T57" fmla="*/ 71 h 105"/>
                    <a:gd name="T58" fmla="*/ 67 w 105"/>
                    <a:gd name="T59" fmla="*/ 76 h 105"/>
                    <a:gd name="T60" fmla="*/ 69 w 105"/>
                    <a:gd name="T61" fmla="*/ 83 h 105"/>
                    <a:gd name="T62" fmla="*/ 71 w 105"/>
                    <a:gd name="T63" fmla="*/ 90 h 105"/>
                    <a:gd name="T64" fmla="*/ 71 w 105"/>
                    <a:gd name="T65" fmla="*/ 97 h 105"/>
                    <a:gd name="T66" fmla="*/ 73 w 105"/>
                    <a:gd name="T67" fmla="*/ 105 h 105"/>
                    <a:gd name="T68" fmla="*/ 105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105" y="105"/>
                      </a:moveTo>
                      <a:lnTo>
                        <a:pt x="104" y="94"/>
                      </a:lnTo>
                      <a:lnTo>
                        <a:pt x="103" y="83"/>
                      </a:lnTo>
                      <a:lnTo>
                        <a:pt x="100" y="74"/>
                      </a:lnTo>
                      <a:lnTo>
                        <a:pt x="97" y="64"/>
                      </a:lnTo>
                      <a:lnTo>
                        <a:pt x="92" y="54"/>
                      </a:lnTo>
                      <a:lnTo>
                        <a:pt x="86" y="46"/>
                      </a:lnTo>
                      <a:lnTo>
                        <a:pt x="81" y="38"/>
                      </a:lnTo>
                      <a:lnTo>
                        <a:pt x="74" y="30"/>
                      </a:lnTo>
                      <a:lnTo>
                        <a:pt x="67" y="24"/>
                      </a:lnTo>
                      <a:lnTo>
                        <a:pt x="59" y="17"/>
                      </a:lnTo>
                      <a:lnTo>
                        <a:pt x="49" y="13"/>
                      </a:lnTo>
                      <a:lnTo>
                        <a:pt x="40" y="8"/>
                      </a:lnTo>
                      <a:lnTo>
                        <a:pt x="31" y="5"/>
                      </a:lnTo>
                      <a:lnTo>
                        <a:pt x="20" y="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5" y="34"/>
                      </a:lnTo>
                      <a:lnTo>
                        <a:pt x="22" y="35"/>
                      </a:lnTo>
                      <a:lnTo>
                        <a:pt x="27" y="38"/>
                      </a:lnTo>
                      <a:lnTo>
                        <a:pt x="34" y="40"/>
                      </a:lnTo>
                      <a:lnTo>
                        <a:pt x="40" y="44"/>
                      </a:lnTo>
                      <a:lnTo>
                        <a:pt x="46" y="49"/>
                      </a:lnTo>
                      <a:lnTo>
                        <a:pt x="51" y="53"/>
                      </a:lnTo>
                      <a:lnTo>
                        <a:pt x="55" y="59"/>
                      </a:lnTo>
                      <a:lnTo>
                        <a:pt x="60" y="64"/>
                      </a:lnTo>
                      <a:lnTo>
                        <a:pt x="63" y="71"/>
                      </a:lnTo>
                      <a:lnTo>
                        <a:pt x="67" y="76"/>
                      </a:lnTo>
                      <a:lnTo>
                        <a:pt x="69" y="83"/>
                      </a:lnTo>
                      <a:lnTo>
                        <a:pt x="71" y="90"/>
                      </a:lnTo>
                      <a:lnTo>
                        <a:pt x="71" y="97"/>
                      </a:lnTo>
                      <a:lnTo>
                        <a:pt x="73" y="105"/>
                      </a:lnTo>
                      <a:lnTo>
                        <a:pt x="105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6" name="Freeform 123"/>
                <p:cNvSpPr>
                  <a:spLocks/>
                </p:cNvSpPr>
                <p:nvPr/>
              </p:nvSpPr>
              <p:spPr bwMode="auto">
                <a:xfrm>
                  <a:off x="2435" y="2652"/>
                  <a:ext cx="21" cy="23"/>
                </a:xfrm>
                <a:custGeom>
                  <a:avLst/>
                  <a:gdLst>
                    <a:gd name="T0" fmla="*/ 0 w 105"/>
                    <a:gd name="T1" fmla="*/ 105 h 105"/>
                    <a:gd name="T2" fmla="*/ 10 w 105"/>
                    <a:gd name="T3" fmla="*/ 105 h 105"/>
                    <a:gd name="T4" fmla="*/ 20 w 105"/>
                    <a:gd name="T5" fmla="*/ 103 h 105"/>
                    <a:gd name="T6" fmla="*/ 31 w 105"/>
                    <a:gd name="T7" fmla="*/ 100 h 105"/>
                    <a:gd name="T8" fmla="*/ 40 w 105"/>
                    <a:gd name="T9" fmla="*/ 96 h 105"/>
                    <a:gd name="T10" fmla="*/ 49 w 105"/>
                    <a:gd name="T11" fmla="*/ 92 h 105"/>
                    <a:gd name="T12" fmla="*/ 59 w 105"/>
                    <a:gd name="T13" fmla="*/ 87 h 105"/>
                    <a:gd name="T14" fmla="*/ 67 w 105"/>
                    <a:gd name="T15" fmla="*/ 81 h 105"/>
                    <a:gd name="T16" fmla="*/ 74 w 105"/>
                    <a:gd name="T17" fmla="*/ 74 h 105"/>
                    <a:gd name="T18" fmla="*/ 81 w 105"/>
                    <a:gd name="T19" fmla="*/ 66 h 105"/>
                    <a:gd name="T20" fmla="*/ 86 w 105"/>
                    <a:gd name="T21" fmla="*/ 58 h 105"/>
                    <a:gd name="T22" fmla="*/ 92 w 105"/>
                    <a:gd name="T23" fmla="*/ 50 h 105"/>
                    <a:gd name="T24" fmla="*/ 97 w 105"/>
                    <a:gd name="T25" fmla="*/ 41 h 105"/>
                    <a:gd name="T26" fmla="*/ 100 w 105"/>
                    <a:gd name="T27" fmla="*/ 32 h 105"/>
                    <a:gd name="T28" fmla="*/ 103 w 105"/>
                    <a:gd name="T29" fmla="*/ 21 h 105"/>
                    <a:gd name="T30" fmla="*/ 104 w 105"/>
                    <a:gd name="T31" fmla="*/ 11 h 105"/>
                    <a:gd name="T32" fmla="*/ 105 w 105"/>
                    <a:gd name="T33" fmla="*/ 0 h 105"/>
                    <a:gd name="T34" fmla="*/ 73 w 105"/>
                    <a:gd name="T35" fmla="*/ 0 h 105"/>
                    <a:gd name="T36" fmla="*/ 71 w 105"/>
                    <a:gd name="T37" fmla="*/ 7 h 105"/>
                    <a:gd name="T38" fmla="*/ 71 w 105"/>
                    <a:gd name="T39" fmla="*/ 14 h 105"/>
                    <a:gd name="T40" fmla="*/ 69 w 105"/>
                    <a:gd name="T41" fmla="*/ 21 h 105"/>
                    <a:gd name="T42" fmla="*/ 67 w 105"/>
                    <a:gd name="T43" fmla="*/ 28 h 105"/>
                    <a:gd name="T44" fmla="*/ 63 w 105"/>
                    <a:gd name="T45" fmla="*/ 34 h 105"/>
                    <a:gd name="T46" fmla="*/ 60 w 105"/>
                    <a:gd name="T47" fmla="*/ 41 h 105"/>
                    <a:gd name="T48" fmla="*/ 55 w 105"/>
                    <a:gd name="T49" fmla="*/ 46 h 105"/>
                    <a:gd name="T50" fmla="*/ 51 w 105"/>
                    <a:gd name="T51" fmla="*/ 51 h 105"/>
                    <a:gd name="T52" fmla="*/ 46 w 105"/>
                    <a:gd name="T53" fmla="*/ 56 h 105"/>
                    <a:gd name="T54" fmla="*/ 40 w 105"/>
                    <a:gd name="T55" fmla="*/ 61 h 105"/>
                    <a:gd name="T56" fmla="*/ 34 w 105"/>
                    <a:gd name="T57" fmla="*/ 64 h 105"/>
                    <a:gd name="T58" fmla="*/ 27 w 105"/>
                    <a:gd name="T59" fmla="*/ 68 h 105"/>
                    <a:gd name="T60" fmla="*/ 22 w 105"/>
                    <a:gd name="T61" fmla="*/ 70 h 105"/>
                    <a:gd name="T62" fmla="*/ 15 w 105"/>
                    <a:gd name="T63" fmla="*/ 71 h 105"/>
                    <a:gd name="T64" fmla="*/ 7 w 105"/>
                    <a:gd name="T65" fmla="*/ 72 h 105"/>
                    <a:gd name="T66" fmla="*/ 0 w 105"/>
                    <a:gd name="T67" fmla="*/ 72 h 105"/>
                    <a:gd name="T68" fmla="*/ 0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0" y="105"/>
                      </a:moveTo>
                      <a:lnTo>
                        <a:pt x="10" y="105"/>
                      </a:lnTo>
                      <a:lnTo>
                        <a:pt x="20" y="103"/>
                      </a:lnTo>
                      <a:lnTo>
                        <a:pt x="31" y="100"/>
                      </a:lnTo>
                      <a:lnTo>
                        <a:pt x="40" y="96"/>
                      </a:lnTo>
                      <a:lnTo>
                        <a:pt x="49" y="92"/>
                      </a:lnTo>
                      <a:lnTo>
                        <a:pt x="59" y="87"/>
                      </a:lnTo>
                      <a:lnTo>
                        <a:pt x="67" y="81"/>
                      </a:lnTo>
                      <a:lnTo>
                        <a:pt x="74" y="74"/>
                      </a:lnTo>
                      <a:lnTo>
                        <a:pt x="81" y="66"/>
                      </a:lnTo>
                      <a:lnTo>
                        <a:pt x="86" y="58"/>
                      </a:lnTo>
                      <a:lnTo>
                        <a:pt x="92" y="50"/>
                      </a:lnTo>
                      <a:lnTo>
                        <a:pt x="97" y="41"/>
                      </a:lnTo>
                      <a:lnTo>
                        <a:pt x="100" y="32"/>
                      </a:lnTo>
                      <a:lnTo>
                        <a:pt x="103" y="21"/>
                      </a:lnTo>
                      <a:lnTo>
                        <a:pt x="104" y="11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1" y="7"/>
                      </a:lnTo>
                      <a:lnTo>
                        <a:pt x="71" y="14"/>
                      </a:lnTo>
                      <a:lnTo>
                        <a:pt x="69" y="21"/>
                      </a:lnTo>
                      <a:lnTo>
                        <a:pt x="67" y="28"/>
                      </a:lnTo>
                      <a:lnTo>
                        <a:pt x="63" y="34"/>
                      </a:lnTo>
                      <a:lnTo>
                        <a:pt x="60" y="41"/>
                      </a:lnTo>
                      <a:lnTo>
                        <a:pt x="55" y="46"/>
                      </a:lnTo>
                      <a:lnTo>
                        <a:pt x="51" y="51"/>
                      </a:lnTo>
                      <a:lnTo>
                        <a:pt x="46" y="56"/>
                      </a:lnTo>
                      <a:lnTo>
                        <a:pt x="40" y="61"/>
                      </a:lnTo>
                      <a:lnTo>
                        <a:pt x="34" y="64"/>
                      </a:lnTo>
                      <a:lnTo>
                        <a:pt x="27" y="68"/>
                      </a:lnTo>
                      <a:lnTo>
                        <a:pt x="22" y="70"/>
                      </a:lnTo>
                      <a:lnTo>
                        <a:pt x="15" y="71"/>
                      </a:lnTo>
                      <a:lnTo>
                        <a:pt x="7" y="72"/>
                      </a:lnTo>
                      <a:lnTo>
                        <a:pt x="0" y="72"/>
                      </a:lnTo>
                      <a:lnTo>
                        <a:pt x="0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7" name="Freeform 124"/>
                <p:cNvSpPr>
                  <a:spLocks/>
                </p:cNvSpPr>
                <p:nvPr/>
              </p:nvSpPr>
              <p:spPr bwMode="auto">
                <a:xfrm>
                  <a:off x="2414" y="2652"/>
                  <a:ext cx="21" cy="23"/>
                </a:xfrm>
                <a:custGeom>
                  <a:avLst/>
                  <a:gdLst>
                    <a:gd name="T0" fmla="*/ 0 w 106"/>
                    <a:gd name="T1" fmla="*/ 0 h 105"/>
                    <a:gd name="T2" fmla="*/ 1 w 106"/>
                    <a:gd name="T3" fmla="*/ 11 h 105"/>
                    <a:gd name="T4" fmla="*/ 2 w 106"/>
                    <a:gd name="T5" fmla="*/ 21 h 105"/>
                    <a:gd name="T6" fmla="*/ 5 w 106"/>
                    <a:gd name="T7" fmla="*/ 32 h 105"/>
                    <a:gd name="T8" fmla="*/ 8 w 106"/>
                    <a:gd name="T9" fmla="*/ 41 h 105"/>
                    <a:gd name="T10" fmla="*/ 13 w 106"/>
                    <a:gd name="T11" fmla="*/ 50 h 105"/>
                    <a:gd name="T12" fmla="*/ 19 w 106"/>
                    <a:gd name="T13" fmla="*/ 58 h 105"/>
                    <a:gd name="T14" fmla="*/ 24 w 106"/>
                    <a:gd name="T15" fmla="*/ 66 h 105"/>
                    <a:gd name="T16" fmla="*/ 31 w 106"/>
                    <a:gd name="T17" fmla="*/ 74 h 105"/>
                    <a:gd name="T18" fmla="*/ 38 w 106"/>
                    <a:gd name="T19" fmla="*/ 81 h 105"/>
                    <a:gd name="T20" fmla="*/ 46 w 106"/>
                    <a:gd name="T21" fmla="*/ 87 h 105"/>
                    <a:gd name="T22" fmla="*/ 56 w 106"/>
                    <a:gd name="T23" fmla="*/ 92 h 105"/>
                    <a:gd name="T24" fmla="*/ 65 w 106"/>
                    <a:gd name="T25" fmla="*/ 96 h 105"/>
                    <a:gd name="T26" fmla="*/ 74 w 106"/>
                    <a:gd name="T27" fmla="*/ 100 h 105"/>
                    <a:gd name="T28" fmla="*/ 85 w 106"/>
                    <a:gd name="T29" fmla="*/ 103 h 105"/>
                    <a:gd name="T30" fmla="*/ 95 w 106"/>
                    <a:gd name="T31" fmla="*/ 105 h 105"/>
                    <a:gd name="T32" fmla="*/ 106 w 106"/>
                    <a:gd name="T33" fmla="*/ 105 h 105"/>
                    <a:gd name="T34" fmla="*/ 106 w 106"/>
                    <a:gd name="T35" fmla="*/ 72 h 105"/>
                    <a:gd name="T36" fmla="*/ 97 w 106"/>
                    <a:gd name="T37" fmla="*/ 72 h 105"/>
                    <a:gd name="T38" fmla="*/ 90 w 106"/>
                    <a:gd name="T39" fmla="*/ 71 h 105"/>
                    <a:gd name="T40" fmla="*/ 84 w 106"/>
                    <a:gd name="T41" fmla="*/ 70 h 105"/>
                    <a:gd name="T42" fmla="*/ 77 w 106"/>
                    <a:gd name="T43" fmla="*/ 68 h 105"/>
                    <a:gd name="T44" fmla="*/ 71 w 106"/>
                    <a:gd name="T45" fmla="*/ 64 h 105"/>
                    <a:gd name="T46" fmla="*/ 65 w 106"/>
                    <a:gd name="T47" fmla="*/ 61 h 105"/>
                    <a:gd name="T48" fmla="*/ 59 w 106"/>
                    <a:gd name="T49" fmla="*/ 56 h 105"/>
                    <a:gd name="T50" fmla="*/ 53 w 106"/>
                    <a:gd name="T51" fmla="*/ 51 h 105"/>
                    <a:gd name="T52" fmla="*/ 49 w 106"/>
                    <a:gd name="T53" fmla="*/ 46 h 105"/>
                    <a:gd name="T54" fmla="*/ 45 w 106"/>
                    <a:gd name="T55" fmla="*/ 41 h 105"/>
                    <a:gd name="T56" fmla="*/ 42 w 106"/>
                    <a:gd name="T57" fmla="*/ 34 h 105"/>
                    <a:gd name="T58" fmla="*/ 38 w 106"/>
                    <a:gd name="T59" fmla="*/ 28 h 105"/>
                    <a:gd name="T60" fmla="*/ 36 w 106"/>
                    <a:gd name="T61" fmla="*/ 21 h 105"/>
                    <a:gd name="T62" fmla="*/ 34 w 106"/>
                    <a:gd name="T63" fmla="*/ 14 h 105"/>
                    <a:gd name="T64" fmla="*/ 33 w 106"/>
                    <a:gd name="T65" fmla="*/ 7 h 105"/>
                    <a:gd name="T66" fmla="*/ 33 w 106"/>
                    <a:gd name="T67" fmla="*/ 0 h 105"/>
                    <a:gd name="T68" fmla="*/ 0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2" y="21"/>
                      </a:lnTo>
                      <a:lnTo>
                        <a:pt x="5" y="32"/>
                      </a:lnTo>
                      <a:lnTo>
                        <a:pt x="8" y="41"/>
                      </a:lnTo>
                      <a:lnTo>
                        <a:pt x="13" y="50"/>
                      </a:lnTo>
                      <a:lnTo>
                        <a:pt x="19" y="58"/>
                      </a:lnTo>
                      <a:lnTo>
                        <a:pt x="24" y="66"/>
                      </a:lnTo>
                      <a:lnTo>
                        <a:pt x="31" y="74"/>
                      </a:lnTo>
                      <a:lnTo>
                        <a:pt x="38" y="81"/>
                      </a:lnTo>
                      <a:lnTo>
                        <a:pt x="46" y="87"/>
                      </a:lnTo>
                      <a:lnTo>
                        <a:pt x="56" y="92"/>
                      </a:lnTo>
                      <a:lnTo>
                        <a:pt x="65" y="96"/>
                      </a:lnTo>
                      <a:lnTo>
                        <a:pt x="74" y="100"/>
                      </a:lnTo>
                      <a:lnTo>
                        <a:pt x="85" y="103"/>
                      </a:lnTo>
                      <a:lnTo>
                        <a:pt x="95" y="105"/>
                      </a:lnTo>
                      <a:lnTo>
                        <a:pt x="106" y="105"/>
                      </a:lnTo>
                      <a:lnTo>
                        <a:pt x="106" y="72"/>
                      </a:lnTo>
                      <a:lnTo>
                        <a:pt x="97" y="72"/>
                      </a:lnTo>
                      <a:lnTo>
                        <a:pt x="90" y="71"/>
                      </a:lnTo>
                      <a:lnTo>
                        <a:pt x="84" y="70"/>
                      </a:lnTo>
                      <a:lnTo>
                        <a:pt x="77" y="68"/>
                      </a:lnTo>
                      <a:lnTo>
                        <a:pt x="71" y="64"/>
                      </a:lnTo>
                      <a:lnTo>
                        <a:pt x="65" y="61"/>
                      </a:lnTo>
                      <a:lnTo>
                        <a:pt x="59" y="56"/>
                      </a:lnTo>
                      <a:lnTo>
                        <a:pt x="53" y="51"/>
                      </a:lnTo>
                      <a:lnTo>
                        <a:pt x="49" y="46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8"/>
                      </a:lnTo>
                      <a:lnTo>
                        <a:pt x="36" y="21"/>
                      </a:lnTo>
                      <a:lnTo>
                        <a:pt x="34" y="14"/>
                      </a:lnTo>
                      <a:lnTo>
                        <a:pt x="33" y="7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8" name="Freeform 125"/>
                <p:cNvSpPr>
                  <a:spLocks/>
                </p:cNvSpPr>
                <p:nvPr/>
              </p:nvSpPr>
              <p:spPr bwMode="auto">
                <a:xfrm>
                  <a:off x="2414" y="2629"/>
                  <a:ext cx="21" cy="23"/>
                </a:xfrm>
                <a:custGeom>
                  <a:avLst/>
                  <a:gdLst>
                    <a:gd name="T0" fmla="*/ 106 w 106"/>
                    <a:gd name="T1" fmla="*/ 0 h 105"/>
                    <a:gd name="T2" fmla="*/ 95 w 106"/>
                    <a:gd name="T3" fmla="*/ 0 h 105"/>
                    <a:gd name="T4" fmla="*/ 85 w 106"/>
                    <a:gd name="T5" fmla="*/ 2 h 105"/>
                    <a:gd name="T6" fmla="*/ 74 w 106"/>
                    <a:gd name="T7" fmla="*/ 5 h 105"/>
                    <a:gd name="T8" fmla="*/ 65 w 106"/>
                    <a:gd name="T9" fmla="*/ 8 h 105"/>
                    <a:gd name="T10" fmla="*/ 56 w 106"/>
                    <a:gd name="T11" fmla="*/ 13 h 105"/>
                    <a:gd name="T12" fmla="*/ 46 w 106"/>
                    <a:gd name="T13" fmla="*/ 17 h 105"/>
                    <a:gd name="T14" fmla="*/ 38 w 106"/>
                    <a:gd name="T15" fmla="*/ 24 h 105"/>
                    <a:gd name="T16" fmla="*/ 31 w 106"/>
                    <a:gd name="T17" fmla="*/ 30 h 105"/>
                    <a:gd name="T18" fmla="*/ 24 w 106"/>
                    <a:gd name="T19" fmla="*/ 38 h 105"/>
                    <a:gd name="T20" fmla="*/ 19 w 106"/>
                    <a:gd name="T21" fmla="*/ 46 h 105"/>
                    <a:gd name="T22" fmla="*/ 13 w 106"/>
                    <a:gd name="T23" fmla="*/ 54 h 105"/>
                    <a:gd name="T24" fmla="*/ 8 w 106"/>
                    <a:gd name="T25" fmla="*/ 64 h 105"/>
                    <a:gd name="T26" fmla="*/ 5 w 106"/>
                    <a:gd name="T27" fmla="*/ 74 h 105"/>
                    <a:gd name="T28" fmla="*/ 2 w 106"/>
                    <a:gd name="T29" fmla="*/ 83 h 105"/>
                    <a:gd name="T30" fmla="*/ 1 w 106"/>
                    <a:gd name="T31" fmla="*/ 94 h 105"/>
                    <a:gd name="T32" fmla="*/ 0 w 106"/>
                    <a:gd name="T33" fmla="*/ 105 h 105"/>
                    <a:gd name="T34" fmla="*/ 33 w 106"/>
                    <a:gd name="T35" fmla="*/ 105 h 105"/>
                    <a:gd name="T36" fmla="*/ 33 w 106"/>
                    <a:gd name="T37" fmla="*/ 97 h 105"/>
                    <a:gd name="T38" fmla="*/ 34 w 106"/>
                    <a:gd name="T39" fmla="*/ 90 h 105"/>
                    <a:gd name="T40" fmla="*/ 36 w 106"/>
                    <a:gd name="T41" fmla="*/ 83 h 105"/>
                    <a:gd name="T42" fmla="*/ 38 w 106"/>
                    <a:gd name="T43" fmla="*/ 76 h 105"/>
                    <a:gd name="T44" fmla="*/ 42 w 106"/>
                    <a:gd name="T45" fmla="*/ 71 h 105"/>
                    <a:gd name="T46" fmla="*/ 45 w 106"/>
                    <a:gd name="T47" fmla="*/ 64 h 105"/>
                    <a:gd name="T48" fmla="*/ 49 w 106"/>
                    <a:gd name="T49" fmla="*/ 59 h 105"/>
                    <a:gd name="T50" fmla="*/ 53 w 106"/>
                    <a:gd name="T51" fmla="*/ 53 h 105"/>
                    <a:gd name="T52" fmla="*/ 59 w 106"/>
                    <a:gd name="T53" fmla="*/ 49 h 105"/>
                    <a:gd name="T54" fmla="*/ 65 w 106"/>
                    <a:gd name="T55" fmla="*/ 44 h 105"/>
                    <a:gd name="T56" fmla="*/ 71 w 106"/>
                    <a:gd name="T57" fmla="*/ 40 h 105"/>
                    <a:gd name="T58" fmla="*/ 77 w 106"/>
                    <a:gd name="T59" fmla="*/ 38 h 105"/>
                    <a:gd name="T60" fmla="*/ 84 w 106"/>
                    <a:gd name="T61" fmla="*/ 35 h 105"/>
                    <a:gd name="T62" fmla="*/ 90 w 106"/>
                    <a:gd name="T63" fmla="*/ 34 h 105"/>
                    <a:gd name="T64" fmla="*/ 97 w 106"/>
                    <a:gd name="T65" fmla="*/ 32 h 105"/>
                    <a:gd name="T66" fmla="*/ 106 w 106"/>
                    <a:gd name="T67" fmla="*/ 32 h 105"/>
                    <a:gd name="T68" fmla="*/ 106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2"/>
                      </a:lnTo>
                      <a:lnTo>
                        <a:pt x="74" y="5"/>
                      </a:lnTo>
                      <a:lnTo>
                        <a:pt x="65" y="8"/>
                      </a:lnTo>
                      <a:lnTo>
                        <a:pt x="56" y="13"/>
                      </a:lnTo>
                      <a:lnTo>
                        <a:pt x="46" y="17"/>
                      </a:lnTo>
                      <a:lnTo>
                        <a:pt x="38" y="24"/>
                      </a:lnTo>
                      <a:lnTo>
                        <a:pt x="31" y="30"/>
                      </a:lnTo>
                      <a:lnTo>
                        <a:pt x="24" y="38"/>
                      </a:lnTo>
                      <a:lnTo>
                        <a:pt x="19" y="46"/>
                      </a:lnTo>
                      <a:lnTo>
                        <a:pt x="13" y="54"/>
                      </a:lnTo>
                      <a:lnTo>
                        <a:pt x="8" y="64"/>
                      </a:lnTo>
                      <a:lnTo>
                        <a:pt x="5" y="74"/>
                      </a:lnTo>
                      <a:lnTo>
                        <a:pt x="2" y="83"/>
                      </a:lnTo>
                      <a:lnTo>
                        <a:pt x="1" y="94"/>
                      </a:lnTo>
                      <a:lnTo>
                        <a:pt x="0" y="105"/>
                      </a:lnTo>
                      <a:lnTo>
                        <a:pt x="33" y="105"/>
                      </a:lnTo>
                      <a:lnTo>
                        <a:pt x="33" y="97"/>
                      </a:lnTo>
                      <a:lnTo>
                        <a:pt x="34" y="90"/>
                      </a:lnTo>
                      <a:lnTo>
                        <a:pt x="36" y="83"/>
                      </a:lnTo>
                      <a:lnTo>
                        <a:pt x="38" y="76"/>
                      </a:lnTo>
                      <a:lnTo>
                        <a:pt x="42" y="71"/>
                      </a:lnTo>
                      <a:lnTo>
                        <a:pt x="45" y="64"/>
                      </a:lnTo>
                      <a:lnTo>
                        <a:pt x="49" y="59"/>
                      </a:lnTo>
                      <a:lnTo>
                        <a:pt x="53" y="53"/>
                      </a:lnTo>
                      <a:lnTo>
                        <a:pt x="59" y="49"/>
                      </a:lnTo>
                      <a:lnTo>
                        <a:pt x="65" y="44"/>
                      </a:lnTo>
                      <a:lnTo>
                        <a:pt x="71" y="40"/>
                      </a:lnTo>
                      <a:lnTo>
                        <a:pt x="77" y="38"/>
                      </a:lnTo>
                      <a:lnTo>
                        <a:pt x="84" y="35"/>
                      </a:lnTo>
                      <a:lnTo>
                        <a:pt x="90" y="34"/>
                      </a:lnTo>
                      <a:lnTo>
                        <a:pt x="97" y="32"/>
                      </a:lnTo>
                      <a:lnTo>
                        <a:pt x="106" y="3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49" name="Freeform 126"/>
                <p:cNvSpPr>
                  <a:spLocks/>
                </p:cNvSpPr>
                <p:nvPr/>
              </p:nvSpPr>
              <p:spPr bwMode="auto">
                <a:xfrm>
                  <a:off x="2435" y="2723"/>
                  <a:ext cx="21" cy="23"/>
                </a:xfrm>
                <a:custGeom>
                  <a:avLst/>
                  <a:gdLst>
                    <a:gd name="T0" fmla="*/ 105 w 105"/>
                    <a:gd name="T1" fmla="*/ 104 h 104"/>
                    <a:gd name="T2" fmla="*/ 105 w 105"/>
                    <a:gd name="T3" fmla="*/ 94 h 104"/>
                    <a:gd name="T4" fmla="*/ 103 w 105"/>
                    <a:gd name="T5" fmla="*/ 84 h 104"/>
                    <a:gd name="T6" fmla="*/ 100 w 105"/>
                    <a:gd name="T7" fmla="*/ 73 h 104"/>
                    <a:gd name="T8" fmla="*/ 97 w 105"/>
                    <a:gd name="T9" fmla="*/ 64 h 104"/>
                    <a:gd name="T10" fmla="*/ 92 w 105"/>
                    <a:gd name="T11" fmla="*/ 55 h 104"/>
                    <a:gd name="T12" fmla="*/ 86 w 105"/>
                    <a:gd name="T13" fmla="*/ 47 h 104"/>
                    <a:gd name="T14" fmla="*/ 81 w 105"/>
                    <a:gd name="T15" fmla="*/ 38 h 104"/>
                    <a:gd name="T16" fmla="*/ 74 w 105"/>
                    <a:gd name="T17" fmla="*/ 30 h 104"/>
                    <a:gd name="T18" fmla="*/ 67 w 105"/>
                    <a:gd name="T19" fmla="*/ 23 h 104"/>
                    <a:gd name="T20" fmla="*/ 59 w 105"/>
                    <a:gd name="T21" fmla="*/ 18 h 104"/>
                    <a:gd name="T22" fmla="*/ 49 w 105"/>
                    <a:gd name="T23" fmla="*/ 13 h 104"/>
                    <a:gd name="T24" fmla="*/ 41 w 105"/>
                    <a:gd name="T25" fmla="*/ 8 h 104"/>
                    <a:gd name="T26" fmla="*/ 31 w 105"/>
                    <a:gd name="T27" fmla="*/ 5 h 104"/>
                    <a:gd name="T28" fmla="*/ 20 w 105"/>
                    <a:gd name="T29" fmla="*/ 1 h 104"/>
                    <a:gd name="T30" fmla="*/ 10 w 105"/>
                    <a:gd name="T31" fmla="*/ 0 h 104"/>
                    <a:gd name="T32" fmla="*/ 0 w 105"/>
                    <a:gd name="T33" fmla="*/ 0 h 104"/>
                    <a:gd name="T34" fmla="*/ 0 w 105"/>
                    <a:gd name="T35" fmla="*/ 33 h 104"/>
                    <a:gd name="T36" fmla="*/ 8 w 105"/>
                    <a:gd name="T37" fmla="*/ 33 h 104"/>
                    <a:gd name="T38" fmla="*/ 15 w 105"/>
                    <a:gd name="T39" fmla="*/ 34 h 104"/>
                    <a:gd name="T40" fmla="*/ 22 w 105"/>
                    <a:gd name="T41" fmla="*/ 35 h 104"/>
                    <a:gd name="T42" fmla="*/ 29 w 105"/>
                    <a:gd name="T43" fmla="*/ 37 h 104"/>
                    <a:gd name="T44" fmla="*/ 34 w 105"/>
                    <a:gd name="T45" fmla="*/ 41 h 104"/>
                    <a:gd name="T46" fmla="*/ 40 w 105"/>
                    <a:gd name="T47" fmla="*/ 44 h 104"/>
                    <a:gd name="T48" fmla="*/ 46 w 105"/>
                    <a:gd name="T49" fmla="*/ 49 h 104"/>
                    <a:gd name="T50" fmla="*/ 52 w 105"/>
                    <a:gd name="T51" fmla="*/ 53 h 104"/>
                    <a:gd name="T52" fmla="*/ 56 w 105"/>
                    <a:gd name="T53" fmla="*/ 58 h 104"/>
                    <a:gd name="T54" fmla="*/ 60 w 105"/>
                    <a:gd name="T55" fmla="*/ 64 h 104"/>
                    <a:gd name="T56" fmla="*/ 63 w 105"/>
                    <a:gd name="T57" fmla="*/ 71 h 104"/>
                    <a:gd name="T58" fmla="*/ 67 w 105"/>
                    <a:gd name="T59" fmla="*/ 77 h 104"/>
                    <a:gd name="T60" fmla="*/ 69 w 105"/>
                    <a:gd name="T61" fmla="*/ 84 h 104"/>
                    <a:gd name="T62" fmla="*/ 71 w 105"/>
                    <a:gd name="T63" fmla="*/ 91 h 104"/>
                    <a:gd name="T64" fmla="*/ 73 w 105"/>
                    <a:gd name="T65" fmla="*/ 97 h 104"/>
                    <a:gd name="T66" fmla="*/ 73 w 105"/>
                    <a:gd name="T67" fmla="*/ 104 h 104"/>
                    <a:gd name="T68" fmla="*/ 105 w 105"/>
                    <a:gd name="T69" fmla="*/ 104 h 1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4"/>
                    <a:gd name="T107" fmla="*/ 105 w 105"/>
                    <a:gd name="T108" fmla="*/ 104 h 1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4">
                      <a:moveTo>
                        <a:pt x="105" y="104"/>
                      </a:moveTo>
                      <a:lnTo>
                        <a:pt x="105" y="94"/>
                      </a:lnTo>
                      <a:lnTo>
                        <a:pt x="103" y="84"/>
                      </a:lnTo>
                      <a:lnTo>
                        <a:pt x="100" y="73"/>
                      </a:lnTo>
                      <a:lnTo>
                        <a:pt x="97" y="64"/>
                      </a:lnTo>
                      <a:lnTo>
                        <a:pt x="92" y="55"/>
                      </a:lnTo>
                      <a:lnTo>
                        <a:pt x="86" y="47"/>
                      </a:lnTo>
                      <a:lnTo>
                        <a:pt x="81" y="38"/>
                      </a:lnTo>
                      <a:lnTo>
                        <a:pt x="74" y="30"/>
                      </a:lnTo>
                      <a:lnTo>
                        <a:pt x="67" y="23"/>
                      </a:lnTo>
                      <a:lnTo>
                        <a:pt x="59" y="18"/>
                      </a:lnTo>
                      <a:lnTo>
                        <a:pt x="49" y="13"/>
                      </a:lnTo>
                      <a:lnTo>
                        <a:pt x="41" y="8"/>
                      </a:lnTo>
                      <a:lnTo>
                        <a:pt x="31" y="5"/>
                      </a:lnTo>
                      <a:lnTo>
                        <a:pt x="20" y="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8" y="33"/>
                      </a:lnTo>
                      <a:lnTo>
                        <a:pt x="15" y="34"/>
                      </a:lnTo>
                      <a:lnTo>
                        <a:pt x="22" y="35"/>
                      </a:lnTo>
                      <a:lnTo>
                        <a:pt x="29" y="37"/>
                      </a:lnTo>
                      <a:lnTo>
                        <a:pt x="34" y="41"/>
                      </a:lnTo>
                      <a:lnTo>
                        <a:pt x="40" y="44"/>
                      </a:lnTo>
                      <a:lnTo>
                        <a:pt x="46" y="49"/>
                      </a:lnTo>
                      <a:lnTo>
                        <a:pt x="52" y="53"/>
                      </a:lnTo>
                      <a:lnTo>
                        <a:pt x="56" y="58"/>
                      </a:lnTo>
                      <a:lnTo>
                        <a:pt x="60" y="64"/>
                      </a:lnTo>
                      <a:lnTo>
                        <a:pt x="63" y="71"/>
                      </a:lnTo>
                      <a:lnTo>
                        <a:pt x="67" y="77"/>
                      </a:lnTo>
                      <a:lnTo>
                        <a:pt x="69" y="84"/>
                      </a:lnTo>
                      <a:lnTo>
                        <a:pt x="71" y="91"/>
                      </a:lnTo>
                      <a:lnTo>
                        <a:pt x="73" y="97"/>
                      </a:lnTo>
                      <a:lnTo>
                        <a:pt x="73" y="104"/>
                      </a:lnTo>
                      <a:lnTo>
                        <a:pt x="105" y="104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0" name="Freeform 127"/>
                <p:cNvSpPr>
                  <a:spLocks/>
                </p:cNvSpPr>
                <p:nvPr/>
              </p:nvSpPr>
              <p:spPr bwMode="auto">
                <a:xfrm>
                  <a:off x="2435" y="2746"/>
                  <a:ext cx="21" cy="23"/>
                </a:xfrm>
                <a:custGeom>
                  <a:avLst/>
                  <a:gdLst>
                    <a:gd name="T0" fmla="*/ 0 w 105"/>
                    <a:gd name="T1" fmla="*/ 106 h 106"/>
                    <a:gd name="T2" fmla="*/ 10 w 105"/>
                    <a:gd name="T3" fmla="*/ 106 h 106"/>
                    <a:gd name="T4" fmla="*/ 20 w 105"/>
                    <a:gd name="T5" fmla="*/ 104 h 106"/>
                    <a:gd name="T6" fmla="*/ 31 w 105"/>
                    <a:gd name="T7" fmla="*/ 101 h 106"/>
                    <a:gd name="T8" fmla="*/ 40 w 105"/>
                    <a:gd name="T9" fmla="*/ 98 h 106"/>
                    <a:gd name="T10" fmla="*/ 49 w 105"/>
                    <a:gd name="T11" fmla="*/ 93 h 106"/>
                    <a:gd name="T12" fmla="*/ 59 w 105"/>
                    <a:gd name="T13" fmla="*/ 88 h 106"/>
                    <a:gd name="T14" fmla="*/ 67 w 105"/>
                    <a:gd name="T15" fmla="*/ 82 h 106"/>
                    <a:gd name="T16" fmla="*/ 74 w 105"/>
                    <a:gd name="T17" fmla="*/ 76 h 106"/>
                    <a:gd name="T18" fmla="*/ 81 w 105"/>
                    <a:gd name="T19" fmla="*/ 68 h 106"/>
                    <a:gd name="T20" fmla="*/ 86 w 105"/>
                    <a:gd name="T21" fmla="*/ 60 h 106"/>
                    <a:gd name="T22" fmla="*/ 92 w 105"/>
                    <a:gd name="T23" fmla="*/ 51 h 106"/>
                    <a:gd name="T24" fmla="*/ 97 w 105"/>
                    <a:gd name="T25" fmla="*/ 42 h 106"/>
                    <a:gd name="T26" fmla="*/ 100 w 105"/>
                    <a:gd name="T27" fmla="*/ 32 h 106"/>
                    <a:gd name="T28" fmla="*/ 103 w 105"/>
                    <a:gd name="T29" fmla="*/ 22 h 106"/>
                    <a:gd name="T30" fmla="*/ 105 w 105"/>
                    <a:gd name="T31" fmla="*/ 12 h 106"/>
                    <a:gd name="T32" fmla="*/ 105 w 105"/>
                    <a:gd name="T33" fmla="*/ 0 h 106"/>
                    <a:gd name="T34" fmla="*/ 73 w 105"/>
                    <a:gd name="T35" fmla="*/ 0 h 106"/>
                    <a:gd name="T36" fmla="*/ 73 w 105"/>
                    <a:gd name="T37" fmla="*/ 9 h 106"/>
                    <a:gd name="T38" fmla="*/ 71 w 105"/>
                    <a:gd name="T39" fmla="*/ 15 h 106"/>
                    <a:gd name="T40" fmla="*/ 69 w 105"/>
                    <a:gd name="T41" fmla="*/ 22 h 106"/>
                    <a:gd name="T42" fmla="*/ 67 w 105"/>
                    <a:gd name="T43" fmla="*/ 29 h 106"/>
                    <a:gd name="T44" fmla="*/ 63 w 105"/>
                    <a:gd name="T45" fmla="*/ 35 h 106"/>
                    <a:gd name="T46" fmla="*/ 60 w 105"/>
                    <a:gd name="T47" fmla="*/ 42 h 106"/>
                    <a:gd name="T48" fmla="*/ 56 w 105"/>
                    <a:gd name="T49" fmla="*/ 47 h 106"/>
                    <a:gd name="T50" fmla="*/ 52 w 105"/>
                    <a:gd name="T51" fmla="*/ 53 h 106"/>
                    <a:gd name="T52" fmla="*/ 46 w 105"/>
                    <a:gd name="T53" fmla="*/ 57 h 106"/>
                    <a:gd name="T54" fmla="*/ 40 w 105"/>
                    <a:gd name="T55" fmla="*/ 62 h 106"/>
                    <a:gd name="T56" fmla="*/ 34 w 105"/>
                    <a:gd name="T57" fmla="*/ 65 h 106"/>
                    <a:gd name="T58" fmla="*/ 29 w 105"/>
                    <a:gd name="T59" fmla="*/ 68 h 106"/>
                    <a:gd name="T60" fmla="*/ 22 w 105"/>
                    <a:gd name="T61" fmla="*/ 70 h 106"/>
                    <a:gd name="T62" fmla="*/ 15 w 105"/>
                    <a:gd name="T63" fmla="*/ 72 h 106"/>
                    <a:gd name="T64" fmla="*/ 8 w 105"/>
                    <a:gd name="T65" fmla="*/ 73 h 106"/>
                    <a:gd name="T66" fmla="*/ 0 w 105"/>
                    <a:gd name="T67" fmla="*/ 73 h 106"/>
                    <a:gd name="T68" fmla="*/ 0 w 105"/>
                    <a:gd name="T69" fmla="*/ 106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6"/>
                    <a:gd name="T107" fmla="*/ 105 w 105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6">
                      <a:moveTo>
                        <a:pt x="0" y="106"/>
                      </a:moveTo>
                      <a:lnTo>
                        <a:pt x="10" y="106"/>
                      </a:lnTo>
                      <a:lnTo>
                        <a:pt x="20" y="104"/>
                      </a:lnTo>
                      <a:lnTo>
                        <a:pt x="31" y="101"/>
                      </a:lnTo>
                      <a:lnTo>
                        <a:pt x="40" y="98"/>
                      </a:lnTo>
                      <a:lnTo>
                        <a:pt x="49" y="93"/>
                      </a:lnTo>
                      <a:lnTo>
                        <a:pt x="59" y="88"/>
                      </a:lnTo>
                      <a:lnTo>
                        <a:pt x="67" y="82"/>
                      </a:lnTo>
                      <a:lnTo>
                        <a:pt x="74" y="76"/>
                      </a:lnTo>
                      <a:lnTo>
                        <a:pt x="81" y="68"/>
                      </a:lnTo>
                      <a:lnTo>
                        <a:pt x="86" y="60"/>
                      </a:lnTo>
                      <a:lnTo>
                        <a:pt x="92" y="51"/>
                      </a:lnTo>
                      <a:lnTo>
                        <a:pt x="97" y="42"/>
                      </a:lnTo>
                      <a:lnTo>
                        <a:pt x="100" y="32"/>
                      </a:lnTo>
                      <a:lnTo>
                        <a:pt x="103" y="22"/>
                      </a:lnTo>
                      <a:lnTo>
                        <a:pt x="105" y="12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3" y="9"/>
                      </a:lnTo>
                      <a:lnTo>
                        <a:pt x="71" y="15"/>
                      </a:lnTo>
                      <a:lnTo>
                        <a:pt x="69" y="22"/>
                      </a:lnTo>
                      <a:lnTo>
                        <a:pt x="67" y="29"/>
                      </a:lnTo>
                      <a:lnTo>
                        <a:pt x="63" y="35"/>
                      </a:lnTo>
                      <a:lnTo>
                        <a:pt x="60" y="42"/>
                      </a:lnTo>
                      <a:lnTo>
                        <a:pt x="56" y="47"/>
                      </a:lnTo>
                      <a:lnTo>
                        <a:pt x="52" y="53"/>
                      </a:lnTo>
                      <a:lnTo>
                        <a:pt x="46" y="57"/>
                      </a:lnTo>
                      <a:lnTo>
                        <a:pt x="40" y="62"/>
                      </a:lnTo>
                      <a:lnTo>
                        <a:pt x="34" y="65"/>
                      </a:lnTo>
                      <a:lnTo>
                        <a:pt x="29" y="68"/>
                      </a:lnTo>
                      <a:lnTo>
                        <a:pt x="22" y="70"/>
                      </a:lnTo>
                      <a:lnTo>
                        <a:pt x="15" y="72"/>
                      </a:lnTo>
                      <a:lnTo>
                        <a:pt x="8" y="73"/>
                      </a:lnTo>
                      <a:lnTo>
                        <a:pt x="0" y="73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1" name="Freeform 128"/>
                <p:cNvSpPr>
                  <a:spLocks/>
                </p:cNvSpPr>
                <p:nvPr/>
              </p:nvSpPr>
              <p:spPr bwMode="auto">
                <a:xfrm>
                  <a:off x="2414" y="2746"/>
                  <a:ext cx="21" cy="23"/>
                </a:xfrm>
                <a:custGeom>
                  <a:avLst/>
                  <a:gdLst>
                    <a:gd name="T0" fmla="*/ 0 w 106"/>
                    <a:gd name="T1" fmla="*/ 0 h 106"/>
                    <a:gd name="T2" fmla="*/ 1 w 106"/>
                    <a:gd name="T3" fmla="*/ 12 h 106"/>
                    <a:gd name="T4" fmla="*/ 2 w 106"/>
                    <a:gd name="T5" fmla="*/ 22 h 106"/>
                    <a:gd name="T6" fmla="*/ 5 w 106"/>
                    <a:gd name="T7" fmla="*/ 32 h 106"/>
                    <a:gd name="T8" fmla="*/ 9 w 106"/>
                    <a:gd name="T9" fmla="*/ 42 h 106"/>
                    <a:gd name="T10" fmla="*/ 13 w 106"/>
                    <a:gd name="T11" fmla="*/ 51 h 106"/>
                    <a:gd name="T12" fmla="*/ 19 w 106"/>
                    <a:gd name="T13" fmla="*/ 60 h 106"/>
                    <a:gd name="T14" fmla="*/ 24 w 106"/>
                    <a:gd name="T15" fmla="*/ 68 h 106"/>
                    <a:gd name="T16" fmla="*/ 31 w 106"/>
                    <a:gd name="T17" fmla="*/ 76 h 106"/>
                    <a:gd name="T18" fmla="*/ 38 w 106"/>
                    <a:gd name="T19" fmla="*/ 82 h 106"/>
                    <a:gd name="T20" fmla="*/ 46 w 106"/>
                    <a:gd name="T21" fmla="*/ 88 h 106"/>
                    <a:gd name="T22" fmla="*/ 56 w 106"/>
                    <a:gd name="T23" fmla="*/ 93 h 106"/>
                    <a:gd name="T24" fmla="*/ 65 w 106"/>
                    <a:gd name="T25" fmla="*/ 98 h 106"/>
                    <a:gd name="T26" fmla="*/ 74 w 106"/>
                    <a:gd name="T27" fmla="*/ 101 h 106"/>
                    <a:gd name="T28" fmla="*/ 85 w 106"/>
                    <a:gd name="T29" fmla="*/ 104 h 106"/>
                    <a:gd name="T30" fmla="*/ 95 w 106"/>
                    <a:gd name="T31" fmla="*/ 106 h 106"/>
                    <a:gd name="T32" fmla="*/ 106 w 106"/>
                    <a:gd name="T33" fmla="*/ 106 h 106"/>
                    <a:gd name="T34" fmla="*/ 106 w 106"/>
                    <a:gd name="T35" fmla="*/ 73 h 106"/>
                    <a:gd name="T36" fmla="*/ 99 w 106"/>
                    <a:gd name="T37" fmla="*/ 73 h 106"/>
                    <a:gd name="T38" fmla="*/ 92 w 106"/>
                    <a:gd name="T39" fmla="*/ 72 h 106"/>
                    <a:gd name="T40" fmla="*/ 85 w 106"/>
                    <a:gd name="T41" fmla="*/ 70 h 106"/>
                    <a:gd name="T42" fmla="*/ 78 w 106"/>
                    <a:gd name="T43" fmla="*/ 68 h 106"/>
                    <a:gd name="T44" fmla="*/ 71 w 106"/>
                    <a:gd name="T45" fmla="*/ 65 h 106"/>
                    <a:gd name="T46" fmla="*/ 65 w 106"/>
                    <a:gd name="T47" fmla="*/ 62 h 106"/>
                    <a:gd name="T48" fmla="*/ 59 w 106"/>
                    <a:gd name="T49" fmla="*/ 57 h 106"/>
                    <a:gd name="T50" fmla="*/ 55 w 106"/>
                    <a:gd name="T51" fmla="*/ 53 h 106"/>
                    <a:gd name="T52" fmla="*/ 50 w 106"/>
                    <a:gd name="T53" fmla="*/ 47 h 106"/>
                    <a:gd name="T54" fmla="*/ 45 w 106"/>
                    <a:gd name="T55" fmla="*/ 42 h 106"/>
                    <a:gd name="T56" fmla="*/ 42 w 106"/>
                    <a:gd name="T57" fmla="*/ 35 h 106"/>
                    <a:gd name="T58" fmla="*/ 38 w 106"/>
                    <a:gd name="T59" fmla="*/ 29 h 106"/>
                    <a:gd name="T60" fmla="*/ 36 w 106"/>
                    <a:gd name="T61" fmla="*/ 22 h 106"/>
                    <a:gd name="T62" fmla="*/ 35 w 106"/>
                    <a:gd name="T63" fmla="*/ 15 h 106"/>
                    <a:gd name="T64" fmla="*/ 34 w 106"/>
                    <a:gd name="T65" fmla="*/ 9 h 106"/>
                    <a:gd name="T66" fmla="*/ 33 w 106"/>
                    <a:gd name="T67" fmla="*/ 0 h 106"/>
                    <a:gd name="T68" fmla="*/ 0 w 106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6"/>
                    <a:gd name="T107" fmla="*/ 106 w 106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2" y="22"/>
                      </a:lnTo>
                      <a:lnTo>
                        <a:pt x="5" y="32"/>
                      </a:lnTo>
                      <a:lnTo>
                        <a:pt x="9" y="42"/>
                      </a:lnTo>
                      <a:lnTo>
                        <a:pt x="13" y="51"/>
                      </a:lnTo>
                      <a:lnTo>
                        <a:pt x="19" y="60"/>
                      </a:lnTo>
                      <a:lnTo>
                        <a:pt x="24" y="68"/>
                      </a:lnTo>
                      <a:lnTo>
                        <a:pt x="31" y="76"/>
                      </a:lnTo>
                      <a:lnTo>
                        <a:pt x="38" y="82"/>
                      </a:lnTo>
                      <a:lnTo>
                        <a:pt x="46" y="88"/>
                      </a:lnTo>
                      <a:lnTo>
                        <a:pt x="56" y="93"/>
                      </a:lnTo>
                      <a:lnTo>
                        <a:pt x="65" y="98"/>
                      </a:lnTo>
                      <a:lnTo>
                        <a:pt x="74" y="101"/>
                      </a:lnTo>
                      <a:lnTo>
                        <a:pt x="85" y="104"/>
                      </a:lnTo>
                      <a:lnTo>
                        <a:pt x="95" y="106"/>
                      </a:lnTo>
                      <a:lnTo>
                        <a:pt x="106" y="106"/>
                      </a:lnTo>
                      <a:lnTo>
                        <a:pt x="106" y="73"/>
                      </a:lnTo>
                      <a:lnTo>
                        <a:pt x="99" y="73"/>
                      </a:lnTo>
                      <a:lnTo>
                        <a:pt x="92" y="72"/>
                      </a:lnTo>
                      <a:lnTo>
                        <a:pt x="85" y="70"/>
                      </a:lnTo>
                      <a:lnTo>
                        <a:pt x="78" y="68"/>
                      </a:lnTo>
                      <a:lnTo>
                        <a:pt x="71" y="65"/>
                      </a:lnTo>
                      <a:lnTo>
                        <a:pt x="65" y="62"/>
                      </a:lnTo>
                      <a:lnTo>
                        <a:pt x="59" y="57"/>
                      </a:lnTo>
                      <a:lnTo>
                        <a:pt x="55" y="53"/>
                      </a:lnTo>
                      <a:lnTo>
                        <a:pt x="50" y="47"/>
                      </a:lnTo>
                      <a:lnTo>
                        <a:pt x="45" y="42"/>
                      </a:lnTo>
                      <a:lnTo>
                        <a:pt x="42" y="35"/>
                      </a:lnTo>
                      <a:lnTo>
                        <a:pt x="38" y="29"/>
                      </a:lnTo>
                      <a:lnTo>
                        <a:pt x="36" y="22"/>
                      </a:lnTo>
                      <a:lnTo>
                        <a:pt x="35" y="15"/>
                      </a:lnTo>
                      <a:lnTo>
                        <a:pt x="34" y="9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2" name="Freeform 129"/>
                <p:cNvSpPr>
                  <a:spLocks/>
                </p:cNvSpPr>
                <p:nvPr/>
              </p:nvSpPr>
              <p:spPr bwMode="auto">
                <a:xfrm>
                  <a:off x="2414" y="2723"/>
                  <a:ext cx="21" cy="23"/>
                </a:xfrm>
                <a:custGeom>
                  <a:avLst/>
                  <a:gdLst>
                    <a:gd name="T0" fmla="*/ 106 w 106"/>
                    <a:gd name="T1" fmla="*/ 0 h 104"/>
                    <a:gd name="T2" fmla="*/ 95 w 106"/>
                    <a:gd name="T3" fmla="*/ 0 h 104"/>
                    <a:gd name="T4" fmla="*/ 85 w 106"/>
                    <a:gd name="T5" fmla="*/ 1 h 104"/>
                    <a:gd name="T6" fmla="*/ 74 w 106"/>
                    <a:gd name="T7" fmla="*/ 5 h 104"/>
                    <a:gd name="T8" fmla="*/ 65 w 106"/>
                    <a:gd name="T9" fmla="*/ 8 h 104"/>
                    <a:gd name="T10" fmla="*/ 56 w 106"/>
                    <a:gd name="T11" fmla="*/ 13 h 104"/>
                    <a:gd name="T12" fmla="*/ 46 w 106"/>
                    <a:gd name="T13" fmla="*/ 18 h 104"/>
                    <a:gd name="T14" fmla="*/ 38 w 106"/>
                    <a:gd name="T15" fmla="*/ 23 h 104"/>
                    <a:gd name="T16" fmla="*/ 31 w 106"/>
                    <a:gd name="T17" fmla="*/ 30 h 104"/>
                    <a:gd name="T18" fmla="*/ 24 w 106"/>
                    <a:gd name="T19" fmla="*/ 38 h 104"/>
                    <a:gd name="T20" fmla="*/ 19 w 106"/>
                    <a:gd name="T21" fmla="*/ 47 h 104"/>
                    <a:gd name="T22" fmla="*/ 13 w 106"/>
                    <a:gd name="T23" fmla="*/ 55 h 104"/>
                    <a:gd name="T24" fmla="*/ 9 w 106"/>
                    <a:gd name="T25" fmla="*/ 64 h 104"/>
                    <a:gd name="T26" fmla="*/ 5 w 106"/>
                    <a:gd name="T27" fmla="*/ 73 h 104"/>
                    <a:gd name="T28" fmla="*/ 2 w 106"/>
                    <a:gd name="T29" fmla="*/ 84 h 104"/>
                    <a:gd name="T30" fmla="*/ 1 w 106"/>
                    <a:gd name="T31" fmla="*/ 94 h 104"/>
                    <a:gd name="T32" fmla="*/ 0 w 106"/>
                    <a:gd name="T33" fmla="*/ 104 h 104"/>
                    <a:gd name="T34" fmla="*/ 33 w 106"/>
                    <a:gd name="T35" fmla="*/ 104 h 104"/>
                    <a:gd name="T36" fmla="*/ 34 w 106"/>
                    <a:gd name="T37" fmla="*/ 97 h 104"/>
                    <a:gd name="T38" fmla="*/ 35 w 106"/>
                    <a:gd name="T39" fmla="*/ 91 h 104"/>
                    <a:gd name="T40" fmla="*/ 36 w 106"/>
                    <a:gd name="T41" fmla="*/ 84 h 104"/>
                    <a:gd name="T42" fmla="*/ 38 w 106"/>
                    <a:gd name="T43" fmla="*/ 77 h 104"/>
                    <a:gd name="T44" fmla="*/ 42 w 106"/>
                    <a:gd name="T45" fmla="*/ 71 h 104"/>
                    <a:gd name="T46" fmla="*/ 45 w 106"/>
                    <a:gd name="T47" fmla="*/ 64 h 104"/>
                    <a:gd name="T48" fmla="*/ 50 w 106"/>
                    <a:gd name="T49" fmla="*/ 58 h 104"/>
                    <a:gd name="T50" fmla="*/ 55 w 106"/>
                    <a:gd name="T51" fmla="*/ 53 h 104"/>
                    <a:gd name="T52" fmla="*/ 59 w 106"/>
                    <a:gd name="T53" fmla="*/ 49 h 104"/>
                    <a:gd name="T54" fmla="*/ 65 w 106"/>
                    <a:gd name="T55" fmla="*/ 44 h 104"/>
                    <a:gd name="T56" fmla="*/ 71 w 106"/>
                    <a:gd name="T57" fmla="*/ 41 h 104"/>
                    <a:gd name="T58" fmla="*/ 78 w 106"/>
                    <a:gd name="T59" fmla="*/ 37 h 104"/>
                    <a:gd name="T60" fmla="*/ 85 w 106"/>
                    <a:gd name="T61" fmla="*/ 35 h 104"/>
                    <a:gd name="T62" fmla="*/ 92 w 106"/>
                    <a:gd name="T63" fmla="*/ 34 h 104"/>
                    <a:gd name="T64" fmla="*/ 99 w 106"/>
                    <a:gd name="T65" fmla="*/ 33 h 104"/>
                    <a:gd name="T66" fmla="*/ 106 w 106"/>
                    <a:gd name="T67" fmla="*/ 33 h 104"/>
                    <a:gd name="T68" fmla="*/ 106 w 106"/>
                    <a:gd name="T69" fmla="*/ 0 h 1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4"/>
                    <a:gd name="T107" fmla="*/ 106 w 106"/>
                    <a:gd name="T108" fmla="*/ 104 h 1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4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1"/>
                      </a:lnTo>
                      <a:lnTo>
                        <a:pt x="74" y="5"/>
                      </a:lnTo>
                      <a:lnTo>
                        <a:pt x="65" y="8"/>
                      </a:lnTo>
                      <a:lnTo>
                        <a:pt x="56" y="13"/>
                      </a:lnTo>
                      <a:lnTo>
                        <a:pt x="46" y="18"/>
                      </a:lnTo>
                      <a:lnTo>
                        <a:pt x="38" y="23"/>
                      </a:lnTo>
                      <a:lnTo>
                        <a:pt x="31" y="30"/>
                      </a:lnTo>
                      <a:lnTo>
                        <a:pt x="24" y="38"/>
                      </a:lnTo>
                      <a:lnTo>
                        <a:pt x="19" y="47"/>
                      </a:lnTo>
                      <a:lnTo>
                        <a:pt x="13" y="55"/>
                      </a:lnTo>
                      <a:lnTo>
                        <a:pt x="9" y="64"/>
                      </a:lnTo>
                      <a:lnTo>
                        <a:pt x="5" y="73"/>
                      </a:lnTo>
                      <a:lnTo>
                        <a:pt x="2" y="84"/>
                      </a:lnTo>
                      <a:lnTo>
                        <a:pt x="1" y="94"/>
                      </a:lnTo>
                      <a:lnTo>
                        <a:pt x="0" y="104"/>
                      </a:lnTo>
                      <a:lnTo>
                        <a:pt x="33" y="104"/>
                      </a:lnTo>
                      <a:lnTo>
                        <a:pt x="34" y="97"/>
                      </a:lnTo>
                      <a:lnTo>
                        <a:pt x="35" y="91"/>
                      </a:lnTo>
                      <a:lnTo>
                        <a:pt x="36" y="84"/>
                      </a:lnTo>
                      <a:lnTo>
                        <a:pt x="38" y="77"/>
                      </a:lnTo>
                      <a:lnTo>
                        <a:pt x="42" y="71"/>
                      </a:lnTo>
                      <a:lnTo>
                        <a:pt x="45" y="64"/>
                      </a:lnTo>
                      <a:lnTo>
                        <a:pt x="50" y="58"/>
                      </a:lnTo>
                      <a:lnTo>
                        <a:pt x="55" y="53"/>
                      </a:lnTo>
                      <a:lnTo>
                        <a:pt x="59" y="49"/>
                      </a:lnTo>
                      <a:lnTo>
                        <a:pt x="65" y="44"/>
                      </a:lnTo>
                      <a:lnTo>
                        <a:pt x="71" y="41"/>
                      </a:lnTo>
                      <a:lnTo>
                        <a:pt x="78" y="37"/>
                      </a:lnTo>
                      <a:lnTo>
                        <a:pt x="85" y="35"/>
                      </a:lnTo>
                      <a:lnTo>
                        <a:pt x="92" y="34"/>
                      </a:lnTo>
                      <a:lnTo>
                        <a:pt x="99" y="33"/>
                      </a:lnTo>
                      <a:lnTo>
                        <a:pt x="106" y="33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3" name="Freeform 130"/>
                <p:cNvSpPr>
                  <a:spLocks/>
                </p:cNvSpPr>
                <p:nvPr/>
              </p:nvSpPr>
              <p:spPr bwMode="auto">
                <a:xfrm>
                  <a:off x="2435" y="2819"/>
                  <a:ext cx="21" cy="23"/>
                </a:xfrm>
                <a:custGeom>
                  <a:avLst/>
                  <a:gdLst>
                    <a:gd name="T0" fmla="*/ 105 w 105"/>
                    <a:gd name="T1" fmla="*/ 105 h 105"/>
                    <a:gd name="T2" fmla="*/ 105 w 105"/>
                    <a:gd name="T3" fmla="*/ 93 h 105"/>
                    <a:gd name="T4" fmla="*/ 103 w 105"/>
                    <a:gd name="T5" fmla="*/ 83 h 105"/>
                    <a:gd name="T6" fmla="*/ 100 w 105"/>
                    <a:gd name="T7" fmla="*/ 74 h 105"/>
                    <a:gd name="T8" fmla="*/ 97 w 105"/>
                    <a:gd name="T9" fmla="*/ 63 h 105"/>
                    <a:gd name="T10" fmla="*/ 92 w 105"/>
                    <a:gd name="T11" fmla="*/ 54 h 105"/>
                    <a:gd name="T12" fmla="*/ 86 w 105"/>
                    <a:gd name="T13" fmla="*/ 46 h 105"/>
                    <a:gd name="T14" fmla="*/ 81 w 105"/>
                    <a:gd name="T15" fmla="*/ 38 h 105"/>
                    <a:gd name="T16" fmla="*/ 74 w 105"/>
                    <a:gd name="T17" fmla="*/ 30 h 105"/>
                    <a:gd name="T18" fmla="*/ 67 w 105"/>
                    <a:gd name="T19" fmla="*/ 24 h 105"/>
                    <a:gd name="T20" fmla="*/ 59 w 105"/>
                    <a:gd name="T21" fmla="*/ 17 h 105"/>
                    <a:gd name="T22" fmla="*/ 49 w 105"/>
                    <a:gd name="T23" fmla="*/ 12 h 105"/>
                    <a:gd name="T24" fmla="*/ 41 w 105"/>
                    <a:gd name="T25" fmla="*/ 8 h 105"/>
                    <a:gd name="T26" fmla="*/ 31 w 105"/>
                    <a:gd name="T27" fmla="*/ 4 h 105"/>
                    <a:gd name="T28" fmla="*/ 20 w 105"/>
                    <a:gd name="T29" fmla="*/ 2 h 105"/>
                    <a:gd name="T30" fmla="*/ 10 w 105"/>
                    <a:gd name="T31" fmla="*/ 0 h 105"/>
                    <a:gd name="T32" fmla="*/ 0 w 105"/>
                    <a:gd name="T33" fmla="*/ 0 h 105"/>
                    <a:gd name="T34" fmla="*/ 0 w 105"/>
                    <a:gd name="T35" fmla="*/ 32 h 105"/>
                    <a:gd name="T36" fmla="*/ 8 w 105"/>
                    <a:gd name="T37" fmla="*/ 32 h 105"/>
                    <a:gd name="T38" fmla="*/ 15 w 105"/>
                    <a:gd name="T39" fmla="*/ 33 h 105"/>
                    <a:gd name="T40" fmla="*/ 22 w 105"/>
                    <a:gd name="T41" fmla="*/ 36 h 105"/>
                    <a:gd name="T42" fmla="*/ 29 w 105"/>
                    <a:gd name="T43" fmla="*/ 38 h 105"/>
                    <a:gd name="T44" fmla="*/ 34 w 105"/>
                    <a:gd name="T45" fmla="*/ 40 h 105"/>
                    <a:gd name="T46" fmla="*/ 40 w 105"/>
                    <a:gd name="T47" fmla="*/ 45 h 105"/>
                    <a:gd name="T48" fmla="*/ 46 w 105"/>
                    <a:gd name="T49" fmla="*/ 48 h 105"/>
                    <a:gd name="T50" fmla="*/ 52 w 105"/>
                    <a:gd name="T51" fmla="*/ 53 h 105"/>
                    <a:gd name="T52" fmla="*/ 56 w 105"/>
                    <a:gd name="T53" fmla="*/ 59 h 105"/>
                    <a:gd name="T54" fmla="*/ 60 w 105"/>
                    <a:gd name="T55" fmla="*/ 64 h 105"/>
                    <a:gd name="T56" fmla="*/ 63 w 105"/>
                    <a:gd name="T57" fmla="*/ 70 h 105"/>
                    <a:gd name="T58" fmla="*/ 67 w 105"/>
                    <a:gd name="T59" fmla="*/ 76 h 105"/>
                    <a:gd name="T60" fmla="*/ 69 w 105"/>
                    <a:gd name="T61" fmla="*/ 83 h 105"/>
                    <a:gd name="T62" fmla="*/ 71 w 105"/>
                    <a:gd name="T63" fmla="*/ 90 h 105"/>
                    <a:gd name="T64" fmla="*/ 73 w 105"/>
                    <a:gd name="T65" fmla="*/ 97 h 105"/>
                    <a:gd name="T66" fmla="*/ 73 w 105"/>
                    <a:gd name="T67" fmla="*/ 105 h 105"/>
                    <a:gd name="T68" fmla="*/ 105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105" y="105"/>
                      </a:moveTo>
                      <a:lnTo>
                        <a:pt x="105" y="93"/>
                      </a:lnTo>
                      <a:lnTo>
                        <a:pt x="103" y="83"/>
                      </a:lnTo>
                      <a:lnTo>
                        <a:pt x="100" y="74"/>
                      </a:lnTo>
                      <a:lnTo>
                        <a:pt x="97" y="63"/>
                      </a:lnTo>
                      <a:lnTo>
                        <a:pt x="92" y="54"/>
                      </a:lnTo>
                      <a:lnTo>
                        <a:pt x="86" y="46"/>
                      </a:lnTo>
                      <a:lnTo>
                        <a:pt x="81" y="38"/>
                      </a:lnTo>
                      <a:lnTo>
                        <a:pt x="74" y="30"/>
                      </a:lnTo>
                      <a:lnTo>
                        <a:pt x="67" y="24"/>
                      </a:lnTo>
                      <a:lnTo>
                        <a:pt x="59" y="17"/>
                      </a:lnTo>
                      <a:lnTo>
                        <a:pt x="49" y="12"/>
                      </a:lnTo>
                      <a:lnTo>
                        <a:pt x="41" y="8"/>
                      </a:lnTo>
                      <a:lnTo>
                        <a:pt x="31" y="4"/>
                      </a:lnTo>
                      <a:lnTo>
                        <a:pt x="20" y="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3"/>
                      </a:lnTo>
                      <a:lnTo>
                        <a:pt x="22" y="36"/>
                      </a:lnTo>
                      <a:lnTo>
                        <a:pt x="29" y="38"/>
                      </a:lnTo>
                      <a:lnTo>
                        <a:pt x="34" y="40"/>
                      </a:lnTo>
                      <a:lnTo>
                        <a:pt x="40" y="45"/>
                      </a:lnTo>
                      <a:lnTo>
                        <a:pt x="46" y="48"/>
                      </a:lnTo>
                      <a:lnTo>
                        <a:pt x="52" y="53"/>
                      </a:lnTo>
                      <a:lnTo>
                        <a:pt x="56" y="59"/>
                      </a:lnTo>
                      <a:lnTo>
                        <a:pt x="60" y="64"/>
                      </a:lnTo>
                      <a:lnTo>
                        <a:pt x="63" y="70"/>
                      </a:lnTo>
                      <a:lnTo>
                        <a:pt x="67" y="76"/>
                      </a:lnTo>
                      <a:lnTo>
                        <a:pt x="69" y="83"/>
                      </a:lnTo>
                      <a:lnTo>
                        <a:pt x="71" y="90"/>
                      </a:lnTo>
                      <a:lnTo>
                        <a:pt x="73" y="97"/>
                      </a:lnTo>
                      <a:lnTo>
                        <a:pt x="73" y="105"/>
                      </a:lnTo>
                      <a:lnTo>
                        <a:pt x="105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4" name="Freeform 131"/>
                <p:cNvSpPr>
                  <a:spLocks/>
                </p:cNvSpPr>
                <p:nvPr/>
              </p:nvSpPr>
              <p:spPr bwMode="auto">
                <a:xfrm>
                  <a:off x="2435" y="2842"/>
                  <a:ext cx="21" cy="23"/>
                </a:xfrm>
                <a:custGeom>
                  <a:avLst/>
                  <a:gdLst>
                    <a:gd name="T0" fmla="*/ 0 w 105"/>
                    <a:gd name="T1" fmla="*/ 105 h 105"/>
                    <a:gd name="T2" fmla="*/ 10 w 105"/>
                    <a:gd name="T3" fmla="*/ 104 h 105"/>
                    <a:gd name="T4" fmla="*/ 20 w 105"/>
                    <a:gd name="T5" fmla="*/ 103 h 105"/>
                    <a:gd name="T6" fmla="*/ 31 w 105"/>
                    <a:gd name="T7" fmla="*/ 100 h 105"/>
                    <a:gd name="T8" fmla="*/ 40 w 105"/>
                    <a:gd name="T9" fmla="*/ 96 h 105"/>
                    <a:gd name="T10" fmla="*/ 49 w 105"/>
                    <a:gd name="T11" fmla="*/ 93 h 105"/>
                    <a:gd name="T12" fmla="*/ 59 w 105"/>
                    <a:gd name="T13" fmla="*/ 87 h 105"/>
                    <a:gd name="T14" fmla="*/ 67 w 105"/>
                    <a:gd name="T15" fmla="*/ 81 h 105"/>
                    <a:gd name="T16" fmla="*/ 74 w 105"/>
                    <a:gd name="T17" fmla="*/ 74 h 105"/>
                    <a:gd name="T18" fmla="*/ 81 w 105"/>
                    <a:gd name="T19" fmla="*/ 66 h 105"/>
                    <a:gd name="T20" fmla="*/ 86 w 105"/>
                    <a:gd name="T21" fmla="*/ 58 h 105"/>
                    <a:gd name="T22" fmla="*/ 92 w 105"/>
                    <a:gd name="T23" fmla="*/ 50 h 105"/>
                    <a:gd name="T24" fmla="*/ 97 w 105"/>
                    <a:gd name="T25" fmla="*/ 41 h 105"/>
                    <a:gd name="T26" fmla="*/ 100 w 105"/>
                    <a:gd name="T27" fmla="*/ 31 h 105"/>
                    <a:gd name="T28" fmla="*/ 103 w 105"/>
                    <a:gd name="T29" fmla="*/ 21 h 105"/>
                    <a:gd name="T30" fmla="*/ 105 w 105"/>
                    <a:gd name="T31" fmla="*/ 10 h 105"/>
                    <a:gd name="T32" fmla="*/ 105 w 105"/>
                    <a:gd name="T33" fmla="*/ 0 h 105"/>
                    <a:gd name="T34" fmla="*/ 73 w 105"/>
                    <a:gd name="T35" fmla="*/ 0 h 105"/>
                    <a:gd name="T36" fmla="*/ 73 w 105"/>
                    <a:gd name="T37" fmla="*/ 7 h 105"/>
                    <a:gd name="T38" fmla="*/ 71 w 105"/>
                    <a:gd name="T39" fmla="*/ 14 h 105"/>
                    <a:gd name="T40" fmla="*/ 69 w 105"/>
                    <a:gd name="T41" fmla="*/ 21 h 105"/>
                    <a:gd name="T42" fmla="*/ 67 w 105"/>
                    <a:gd name="T43" fmla="*/ 28 h 105"/>
                    <a:gd name="T44" fmla="*/ 63 w 105"/>
                    <a:gd name="T45" fmla="*/ 35 h 105"/>
                    <a:gd name="T46" fmla="*/ 60 w 105"/>
                    <a:gd name="T47" fmla="*/ 41 h 105"/>
                    <a:gd name="T48" fmla="*/ 56 w 105"/>
                    <a:gd name="T49" fmla="*/ 46 h 105"/>
                    <a:gd name="T50" fmla="*/ 52 w 105"/>
                    <a:gd name="T51" fmla="*/ 51 h 105"/>
                    <a:gd name="T52" fmla="*/ 46 w 105"/>
                    <a:gd name="T53" fmla="*/ 56 h 105"/>
                    <a:gd name="T54" fmla="*/ 40 w 105"/>
                    <a:gd name="T55" fmla="*/ 60 h 105"/>
                    <a:gd name="T56" fmla="*/ 34 w 105"/>
                    <a:gd name="T57" fmla="*/ 64 h 105"/>
                    <a:gd name="T58" fmla="*/ 29 w 105"/>
                    <a:gd name="T59" fmla="*/ 67 h 105"/>
                    <a:gd name="T60" fmla="*/ 22 w 105"/>
                    <a:gd name="T61" fmla="*/ 70 h 105"/>
                    <a:gd name="T62" fmla="*/ 15 w 105"/>
                    <a:gd name="T63" fmla="*/ 71 h 105"/>
                    <a:gd name="T64" fmla="*/ 8 w 105"/>
                    <a:gd name="T65" fmla="*/ 72 h 105"/>
                    <a:gd name="T66" fmla="*/ 0 w 105"/>
                    <a:gd name="T67" fmla="*/ 73 h 105"/>
                    <a:gd name="T68" fmla="*/ 0 w 105"/>
                    <a:gd name="T69" fmla="*/ 105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5"/>
                    <a:gd name="T107" fmla="*/ 105 w 105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5">
                      <a:moveTo>
                        <a:pt x="0" y="105"/>
                      </a:moveTo>
                      <a:lnTo>
                        <a:pt x="10" y="104"/>
                      </a:lnTo>
                      <a:lnTo>
                        <a:pt x="20" y="103"/>
                      </a:lnTo>
                      <a:lnTo>
                        <a:pt x="31" y="100"/>
                      </a:lnTo>
                      <a:lnTo>
                        <a:pt x="40" y="96"/>
                      </a:lnTo>
                      <a:lnTo>
                        <a:pt x="49" y="93"/>
                      </a:lnTo>
                      <a:lnTo>
                        <a:pt x="59" y="87"/>
                      </a:lnTo>
                      <a:lnTo>
                        <a:pt x="67" y="81"/>
                      </a:lnTo>
                      <a:lnTo>
                        <a:pt x="74" y="74"/>
                      </a:lnTo>
                      <a:lnTo>
                        <a:pt x="81" y="66"/>
                      </a:lnTo>
                      <a:lnTo>
                        <a:pt x="86" y="58"/>
                      </a:lnTo>
                      <a:lnTo>
                        <a:pt x="92" y="50"/>
                      </a:lnTo>
                      <a:lnTo>
                        <a:pt x="97" y="41"/>
                      </a:lnTo>
                      <a:lnTo>
                        <a:pt x="100" y="31"/>
                      </a:lnTo>
                      <a:lnTo>
                        <a:pt x="103" y="21"/>
                      </a:lnTo>
                      <a:lnTo>
                        <a:pt x="105" y="10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3" y="7"/>
                      </a:lnTo>
                      <a:lnTo>
                        <a:pt x="71" y="14"/>
                      </a:lnTo>
                      <a:lnTo>
                        <a:pt x="69" y="21"/>
                      </a:lnTo>
                      <a:lnTo>
                        <a:pt x="67" y="28"/>
                      </a:lnTo>
                      <a:lnTo>
                        <a:pt x="63" y="35"/>
                      </a:lnTo>
                      <a:lnTo>
                        <a:pt x="60" y="41"/>
                      </a:lnTo>
                      <a:lnTo>
                        <a:pt x="56" y="46"/>
                      </a:lnTo>
                      <a:lnTo>
                        <a:pt x="52" y="51"/>
                      </a:lnTo>
                      <a:lnTo>
                        <a:pt x="46" y="56"/>
                      </a:lnTo>
                      <a:lnTo>
                        <a:pt x="40" y="60"/>
                      </a:lnTo>
                      <a:lnTo>
                        <a:pt x="34" y="64"/>
                      </a:lnTo>
                      <a:lnTo>
                        <a:pt x="29" y="67"/>
                      </a:lnTo>
                      <a:lnTo>
                        <a:pt x="22" y="70"/>
                      </a:lnTo>
                      <a:lnTo>
                        <a:pt x="15" y="71"/>
                      </a:lnTo>
                      <a:lnTo>
                        <a:pt x="8" y="72"/>
                      </a:lnTo>
                      <a:lnTo>
                        <a:pt x="0" y="73"/>
                      </a:lnTo>
                      <a:lnTo>
                        <a:pt x="0" y="105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5" name="Freeform 132"/>
                <p:cNvSpPr>
                  <a:spLocks/>
                </p:cNvSpPr>
                <p:nvPr/>
              </p:nvSpPr>
              <p:spPr bwMode="auto">
                <a:xfrm>
                  <a:off x="2414" y="2842"/>
                  <a:ext cx="21" cy="23"/>
                </a:xfrm>
                <a:custGeom>
                  <a:avLst/>
                  <a:gdLst>
                    <a:gd name="T0" fmla="*/ 0 w 106"/>
                    <a:gd name="T1" fmla="*/ 0 h 105"/>
                    <a:gd name="T2" fmla="*/ 1 w 106"/>
                    <a:gd name="T3" fmla="*/ 10 h 105"/>
                    <a:gd name="T4" fmla="*/ 2 w 106"/>
                    <a:gd name="T5" fmla="*/ 21 h 105"/>
                    <a:gd name="T6" fmla="*/ 5 w 106"/>
                    <a:gd name="T7" fmla="*/ 31 h 105"/>
                    <a:gd name="T8" fmla="*/ 9 w 106"/>
                    <a:gd name="T9" fmla="*/ 41 h 105"/>
                    <a:gd name="T10" fmla="*/ 13 w 106"/>
                    <a:gd name="T11" fmla="*/ 50 h 105"/>
                    <a:gd name="T12" fmla="*/ 19 w 106"/>
                    <a:gd name="T13" fmla="*/ 58 h 105"/>
                    <a:gd name="T14" fmla="*/ 24 w 106"/>
                    <a:gd name="T15" fmla="*/ 66 h 105"/>
                    <a:gd name="T16" fmla="*/ 31 w 106"/>
                    <a:gd name="T17" fmla="*/ 74 h 105"/>
                    <a:gd name="T18" fmla="*/ 38 w 106"/>
                    <a:gd name="T19" fmla="*/ 81 h 105"/>
                    <a:gd name="T20" fmla="*/ 46 w 106"/>
                    <a:gd name="T21" fmla="*/ 87 h 105"/>
                    <a:gd name="T22" fmla="*/ 56 w 106"/>
                    <a:gd name="T23" fmla="*/ 93 h 105"/>
                    <a:gd name="T24" fmla="*/ 65 w 106"/>
                    <a:gd name="T25" fmla="*/ 96 h 105"/>
                    <a:gd name="T26" fmla="*/ 74 w 106"/>
                    <a:gd name="T27" fmla="*/ 100 h 105"/>
                    <a:gd name="T28" fmla="*/ 85 w 106"/>
                    <a:gd name="T29" fmla="*/ 103 h 105"/>
                    <a:gd name="T30" fmla="*/ 95 w 106"/>
                    <a:gd name="T31" fmla="*/ 104 h 105"/>
                    <a:gd name="T32" fmla="*/ 106 w 106"/>
                    <a:gd name="T33" fmla="*/ 105 h 105"/>
                    <a:gd name="T34" fmla="*/ 106 w 106"/>
                    <a:gd name="T35" fmla="*/ 73 h 105"/>
                    <a:gd name="T36" fmla="*/ 99 w 106"/>
                    <a:gd name="T37" fmla="*/ 72 h 105"/>
                    <a:gd name="T38" fmla="*/ 92 w 106"/>
                    <a:gd name="T39" fmla="*/ 71 h 105"/>
                    <a:gd name="T40" fmla="*/ 85 w 106"/>
                    <a:gd name="T41" fmla="*/ 70 h 105"/>
                    <a:gd name="T42" fmla="*/ 78 w 106"/>
                    <a:gd name="T43" fmla="*/ 67 h 105"/>
                    <a:gd name="T44" fmla="*/ 71 w 106"/>
                    <a:gd name="T45" fmla="*/ 64 h 105"/>
                    <a:gd name="T46" fmla="*/ 65 w 106"/>
                    <a:gd name="T47" fmla="*/ 60 h 105"/>
                    <a:gd name="T48" fmla="*/ 59 w 106"/>
                    <a:gd name="T49" fmla="*/ 56 h 105"/>
                    <a:gd name="T50" fmla="*/ 55 w 106"/>
                    <a:gd name="T51" fmla="*/ 51 h 105"/>
                    <a:gd name="T52" fmla="*/ 50 w 106"/>
                    <a:gd name="T53" fmla="*/ 46 h 105"/>
                    <a:gd name="T54" fmla="*/ 45 w 106"/>
                    <a:gd name="T55" fmla="*/ 41 h 105"/>
                    <a:gd name="T56" fmla="*/ 42 w 106"/>
                    <a:gd name="T57" fmla="*/ 35 h 105"/>
                    <a:gd name="T58" fmla="*/ 38 w 106"/>
                    <a:gd name="T59" fmla="*/ 28 h 105"/>
                    <a:gd name="T60" fmla="*/ 36 w 106"/>
                    <a:gd name="T61" fmla="*/ 21 h 105"/>
                    <a:gd name="T62" fmla="*/ 35 w 106"/>
                    <a:gd name="T63" fmla="*/ 14 h 105"/>
                    <a:gd name="T64" fmla="*/ 34 w 106"/>
                    <a:gd name="T65" fmla="*/ 7 h 105"/>
                    <a:gd name="T66" fmla="*/ 33 w 106"/>
                    <a:gd name="T67" fmla="*/ 0 h 105"/>
                    <a:gd name="T68" fmla="*/ 0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0" y="0"/>
                      </a:moveTo>
                      <a:lnTo>
                        <a:pt x="1" y="10"/>
                      </a:lnTo>
                      <a:lnTo>
                        <a:pt x="2" y="21"/>
                      </a:lnTo>
                      <a:lnTo>
                        <a:pt x="5" y="31"/>
                      </a:lnTo>
                      <a:lnTo>
                        <a:pt x="9" y="41"/>
                      </a:lnTo>
                      <a:lnTo>
                        <a:pt x="13" y="50"/>
                      </a:lnTo>
                      <a:lnTo>
                        <a:pt x="19" y="58"/>
                      </a:lnTo>
                      <a:lnTo>
                        <a:pt x="24" y="66"/>
                      </a:lnTo>
                      <a:lnTo>
                        <a:pt x="31" y="74"/>
                      </a:lnTo>
                      <a:lnTo>
                        <a:pt x="38" y="81"/>
                      </a:lnTo>
                      <a:lnTo>
                        <a:pt x="46" y="87"/>
                      </a:lnTo>
                      <a:lnTo>
                        <a:pt x="56" y="93"/>
                      </a:lnTo>
                      <a:lnTo>
                        <a:pt x="65" y="96"/>
                      </a:lnTo>
                      <a:lnTo>
                        <a:pt x="74" y="100"/>
                      </a:lnTo>
                      <a:lnTo>
                        <a:pt x="85" y="103"/>
                      </a:lnTo>
                      <a:lnTo>
                        <a:pt x="95" y="104"/>
                      </a:lnTo>
                      <a:lnTo>
                        <a:pt x="106" y="105"/>
                      </a:lnTo>
                      <a:lnTo>
                        <a:pt x="106" y="73"/>
                      </a:lnTo>
                      <a:lnTo>
                        <a:pt x="99" y="72"/>
                      </a:lnTo>
                      <a:lnTo>
                        <a:pt x="92" y="71"/>
                      </a:lnTo>
                      <a:lnTo>
                        <a:pt x="85" y="70"/>
                      </a:lnTo>
                      <a:lnTo>
                        <a:pt x="78" y="67"/>
                      </a:lnTo>
                      <a:lnTo>
                        <a:pt x="71" y="64"/>
                      </a:lnTo>
                      <a:lnTo>
                        <a:pt x="65" y="60"/>
                      </a:lnTo>
                      <a:lnTo>
                        <a:pt x="59" y="56"/>
                      </a:lnTo>
                      <a:lnTo>
                        <a:pt x="55" y="51"/>
                      </a:lnTo>
                      <a:lnTo>
                        <a:pt x="50" y="46"/>
                      </a:lnTo>
                      <a:lnTo>
                        <a:pt x="45" y="41"/>
                      </a:lnTo>
                      <a:lnTo>
                        <a:pt x="42" y="35"/>
                      </a:lnTo>
                      <a:lnTo>
                        <a:pt x="38" y="28"/>
                      </a:lnTo>
                      <a:lnTo>
                        <a:pt x="36" y="21"/>
                      </a:lnTo>
                      <a:lnTo>
                        <a:pt x="35" y="14"/>
                      </a:lnTo>
                      <a:lnTo>
                        <a:pt x="34" y="7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6" name="Freeform 133"/>
                <p:cNvSpPr>
                  <a:spLocks/>
                </p:cNvSpPr>
                <p:nvPr/>
              </p:nvSpPr>
              <p:spPr bwMode="auto">
                <a:xfrm>
                  <a:off x="2414" y="2819"/>
                  <a:ext cx="21" cy="23"/>
                </a:xfrm>
                <a:custGeom>
                  <a:avLst/>
                  <a:gdLst>
                    <a:gd name="T0" fmla="*/ 106 w 106"/>
                    <a:gd name="T1" fmla="*/ 0 h 105"/>
                    <a:gd name="T2" fmla="*/ 95 w 106"/>
                    <a:gd name="T3" fmla="*/ 0 h 105"/>
                    <a:gd name="T4" fmla="*/ 85 w 106"/>
                    <a:gd name="T5" fmla="*/ 2 h 105"/>
                    <a:gd name="T6" fmla="*/ 74 w 106"/>
                    <a:gd name="T7" fmla="*/ 4 h 105"/>
                    <a:gd name="T8" fmla="*/ 65 w 106"/>
                    <a:gd name="T9" fmla="*/ 8 h 105"/>
                    <a:gd name="T10" fmla="*/ 56 w 106"/>
                    <a:gd name="T11" fmla="*/ 12 h 105"/>
                    <a:gd name="T12" fmla="*/ 46 w 106"/>
                    <a:gd name="T13" fmla="*/ 17 h 105"/>
                    <a:gd name="T14" fmla="*/ 38 w 106"/>
                    <a:gd name="T15" fmla="*/ 24 h 105"/>
                    <a:gd name="T16" fmla="*/ 31 w 106"/>
                    <a:gd name="T17" fmla="*/ 30 h 105"/>
                    <a:gd name="T18" fmla="*/ 24 w 106"/>
                    <a:gd name="T19" fmla="*/ 38 h 105"/>
                    <a:gd name="T20" fmla="*/ 19 w 106"/>
                    <a:gd name="T21" fmla="*/ 46 h 105"/>
                    <a:gd name="T22" fmla="*/ 13 w 106"/>
                    <a:gd name="T23" fmla="*/ 54 h 105"/>
                    <a:gd name="T24" fmla="*/ 9 w 106"/>
                    <a:gd name="T25" fmla="*/ 63 h 105"/>
                    <a:gd name="T26" fmla="*/ 5 w 106"/>
                    <a:gd name="T27" fmla="*/ 74 h 105"/>
                    <a:gd name="T28" fmla="*/ 2 w 106"/>
                    <a:gd name="T29" fmla="*/ 83 h 105"/>
                    <a:gd name="T30" fmla="*/ 1 w 106"/>
                    <a:gd name="T31" fmla="*/ 93 h 105"/>
                    <a:gd name="T32" fmla="*/ 0 w 106"/>
                    <a:gd name="T33" fmla="*/ 105 h 105"/>
                    <a:gd name="T34" fmla="*/ 33 w 106"/>
                    <a:gd name="T35" fmla="*/ 105 h 105"/>
                    <a:gd name="T36" fmla="*/ 34 w 106"/>
                    <a:gd name="T37" fmla="*/ 97 h 105"/>
                    <a:gd name="T38" fmla="*/ 35 w 106"/>
                    <a:gd name="T39" fmla="*/ 90 h 105"/>
                    <a:gd name="T40" fmla="*/ 36 w 106"/>
                    <a:gd name="T41" fmla="*/ 83 h 105"/>
                    <a:gd name="T42" fmla="*/ 38 w 106"/>
                    <a:gd name="T43" fmla="*/ 76 h 105"/>
                    <a:gd name="T44" fmla="*/ 42 w 106"/>
                    <a:gd name="T45" fmla="*/ 70 h 105"/>
                    <a:gd name="T46" fmla="*/ 45 w 106"/>
                    <a:gd name="T47" fmla="*/ 64 h 105"/>
                    <a:gd name="T48" fmla="*/ 50 w 106"/>
                    <a:gd name="T49" fmla="*/ 59 h 105"/>
                    <a:gd name="T50" fmla="*/ 55 w 106"/>
                    <a:gd name="T51" fmla="*/ 53 h 105"/>
                    <a:gd name="T52" fmla="*/ 59 w 106"/>
                    <a:gd name="T53" fmla="*/ 48 h 105"/>
                    <a:gd name="T54" fmla="*/ 65 w 106"/>
                    <a:gd name="T55" fmla="*/ 45 h 105"/>
                    <a:gd name="T56" fmla="*/ 71 w 106"/>
                    <a:gd name="T57" fmla="*/ 40 h 105"/>
                    <a:gd name="T58" fmla="*/ 78 w 106"/>
                    <a:gd name="T59" fmla="*/ 38 h 105"/>
                    <a:gd name="T60" fmla="*/ 85 w 106"/>
                    <a:gd name="T61" fmla="*/ 36 h 105"/>
                    <a:gd name="T62" fmla="*/ 92 w 106"/>
                    <a:gd name="T63" fmla="*/ 33 h 105"/>
                    <a:gd name="T64" fmla="*/ 99 w 106"/>
                    <a:gd name="T65" fmla="*/ 32 h 105"/>
                    <a:gd name="T66" fmla="*/ 106 w 106"/>
                    <a:gd name="T67" fmla="*/ 32 h 105"/>
                    <a:gd name="T68" fmla="*/ 106 w 106"/>
                    <a:gd name="T69" fmla="*/ 0 h 10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5"/>
                    <a:gd name="T107" fmla="*/ 106 w 106"/>
                    <a:gd name="T108" fmla="*/ 105 h 10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5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2"/>
                      </a:lnTo>
                      <a:lnTo>
                        <a:pt x="74" y="4"/>
                      </a:lnTo>
                      <a:lnTo>
                        <a:pt x="65" y="8"/>
                      </a:lnTo>
                      <a:lnTo>
                        <a:pt x="56" y="12"/>
                      </a:lnTo>
                      <a:lnTo>
                        <a:pt x="46" y="17"/>
                      </a:lnTo>
                      <a:lnTo>
                        <a:pt x="38" y="24"/>
                      </a:lnTo>
                      <a:lnTo>
                        <a:pt x="31" y="30"/>
                      </a:lnTo>
                      <a:lnTo>
                        <a:pt x="24" y="38"/>
                      </a:lnTo>
                      <a:lnTo>
                        <a:pt x="19" y="46"/>
                      </a:lnTo>
                      <a:lnTo>
                        <a:pt x="13" y="54"/>
                      </a:lnTo>
                      <a:lnTo>
                        <a:pt x="9" y="63"/>
                      </a:lnTo>
                      <a:lnTo>
                        <a:pt x="5" y="74"/>
                      </a:lnTo>
                      <a:lnTo>
                        <a:pt x="2" y="83"/>
                      </a:lnTo>
                      <a:lnTo>
                        <a:pt x="1" y="93"/>
                      </a:lnTo>
                      <a:lnTo>
                        <a:pt x="0" y="105"/>
                      </a:lnTo>
                      <a:lnTo>
                        <a:pt x="33" y="105"/>
                      </a:lnTo>
                      <a:lnTo>
                        <a:pt x="34" y="97"/>
                      </a:lnTo>
                      <a:lnTo>
                        <a:pt x="35" y="90"/>
                      </a:lnTo>
                      <a:lnTo>
                        <a:pt x="36" y="83"/>
                      </a:lnTo>
                      <a:lnTo>
                        <a:pt x="38" y="76"/>
                      </a:lnTo>
                      <a:lnTo>
                        <a:pt x="42" y="70"/>
                      </a:lnTo>
                      <a:lnTo>
                        <a:pt x="45" y="64"/>
                      </a:lnTo>
                      <a:lnTo>
                        <a:pt x="50" y="59"/>
                      </a:lnTo>
                      <a:lnTo>
                        <a:pt x="55" y="53"/>
                      </a:lnTo>
                      <a:lnTo>
                        <a:pt x="59" y="48"/>
                      </a:lnTo>
                      <a:lnTo>
                        <a:pt x="65" y="45"/>
                      </a:lnTo>
                      <a:lnTo>
                        <a:pt x="71" y="40"/>
                      </a:lnTo>
                      <a:lnTo>
                        <a:pt x="78" y="38"/>
                      </a:lnTo>
                      <a:lnTo>
                        <a:pt x="85" y="36"/>
                      </a:lnTo>
                      <a:lnTo>
                        <a:pt x="92" y="33"/>
                      </a:lnTo>
                      <a:lnTo>
                        <a:pt x="99" y="32"/>
                      </a:lnTo>
                      <a:lnTo>
                        <a:pt x="106" y="3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7" name="Freeform 134"/>
                <p:cNvSpPr>
                  <a:spLocks/>
                </p:cNvSpPr>
                <p:nvPr/>
              </p:nvSpPr>
              <p:spPr bwMode="auto">
                <a:xfrm>
                  <a:off x="2435" y="2914"/>
                  <a:ext cx="21" cy="24"/>
                </a:xfrm>
                <a:custGeom>
                  <a:avLst/>
                  <a:gdLst>
                    <a:gd name="T0" fmla="*/ 105 w 105"/>
                    <a:gd name="T1" fmla="*/ 104 h 104"/>
                    <a:gd name="T2" fmla="*/ 104 w 105"/>
                    <a:gd name="T3" fmla="*/ 94 h 104"/>
                    <a:gd name="T4" fmla="*/ 103 w 105"/>
                    <a:gd name="T5" fmla="*/ 83 h 104"/>
                    <a:gd name="T6" fmla="*/ 100 w 105"/>
                    <a:gd name="T7" fmla="*/ 73 h 104"/>
                    <a:gd name="T8" fmla="*/ 97 w 105"/>
                    <a:gd name="T9" fmla="*/ 64 h 104"/>
                    <a:gd name="T10" fmla="*/ 92 w 105"/>
                    <a:gd name="T11" fmla="*/ 54 h 104"/>
                    <a:gd name="T12" fmla="*/ 86 w 105"/>
                    <a:gd name="T13" fmla="*/ 46 h 104"/>
                    <a:gd name="T14" fmla="*/ 81 w 105"/>
                    <a:gd name="T15" fmla="*/ 38 h 104"/>
                    <a:gd name="T16" fmla="*/ 74 w 105"/>
                    <a:gd name="T17" fmla="*/ 30 h 104"/>
                    <a:gd name="T18" fmla="*/ 67 w 105"/>
                    <a:gd name="T19" fmla="*/ 23 h 104"/>
                    <a:gd name="T20" fmla="*/ 59 w 105"/>
                    <a:gd name="T21" fmla="*/ 17 h 104"/>
                    <a:gd name="T22" fmla="*/ 49 w 105"/>
                    <a:gd name="T23" fmla="*/ 13 h 104"/>
                    <a:gd name="T24" fmla="*/ 40 w 105"/>
                    <a:gd name="T25" fmla="*/ 8 h 104"/>
                    <a:gd name="T26" fmla="*/ 31 w 105"/>
                    <a:gd name="T27" fmla="*/ 5 h 104"/>
                    <a:gd name="T28" fmla="*/ 20 w 105"/>
                    <a:gd name="T29" fmla="*/ 1 h 104"/>
                    <a:gd name="T30" fmla="*/ 10 w 105"/>
                    <a:gd name="T31" fmla="*/ 0 h 104"/>
                    <a:gd name="T32" fmla="*/ 0 w 105"/>
                    <a:gd name="T33" fmla="*/ 0 h 104"/>
                    <a:gd name="T34" fmla="*/ 0 w 105"/>
                    <a:gd name="T35" fmla="*/ 32 h 104"/>
                    <a:gd name="T36" fmla="*/ 7 w 105"/>
                    <a:gd name="T37" fmla="*/ 32 h 104"/>
                    <a:gd name="T38" fmla="*/ 15 w 105"/>
                    <a:gd name="T39" fmla="*/ 34 h 104"/>
                    <a:gd name="T40" fmla="*/ 22 w 105"/>
                    <a:gd name="T41" fmla="*/ 35 h 104"/>
                    <a:gd name="T42" fmla="*/ 27 w 105"/>
                    <a:gd name="T43" fmla="*/ 37 h 104"/>
                    <a:gd name="T44" fmla="*/ 34 w 105"/>
                    <a:gd name="T45" fmla="*/ 41 h 104"/>
                    <a:gd name="T46" fmla="*/ 40 w 105"/>
                    <a:gd name="T47" fmla="*/ 44 h 104"/>
                    <a:gd name="T48" fmla="*/ 46 w 105"/>
                    <a:gd name="T49" fmla="*/ 49 h 104"/>
                    <a:gd name="T50" fmla="*/ 51 w 105"/>
                    <a:gd name="T51" fmla="*/ 53 h 104"/>
                    <a:gd name="T52" fmla="*/ 55 w 105"/>
                    <a:gd name="T53" fmla="*/ 58 h 104"/>
                    <a:gd name="T54" fmla="*/ 60 w 105"/>
                    <a:gd name="T55" fmla="*/ 64 h 104"/>
                    <a:gd name="T56" fmla="*/ 63 w 105"/>
                    <a:gd name="T57" fmla="*/ 70 h 104"/>
                    <a:gd name="T58" fmla="*/ 67 w 105"/>
                    <a:gd name="T59" fmla="*/ 76 h 104"/>
                    <a:gd name="T60" fmla="*/ 69 w 105"/>
                    <a:gd name="T61" fmla="*/ 83 h 104"/>
                    <a:gd name="T62" fmla="*/ 71 w 105"/>
                    <a:gd name="T63" fmla="*/ 90 h 104"/>
                    <a:gd name="T64" fmla="*/ 71 w 105"/>
                    <a:gd name="T65" fmla="*/ 97 h 104"/>
                    <a:gd name="T66" fmla="*/ 73 w 105"/>
                    <a:gd name="T67" fmla="*/ 104 h 104"/>
                    <a:gd name="T68" fmla="*/ 105 w 105"/>
                    <a:gd name="T69" fmla="*/ 104 h 1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4"/>
                    <a:gd name="T107" fmla="*/ 105 w 105"/>
                    <a:gd name="T108" fmla="*/ 104 h 1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4">
                      <a:moveTo>
                        <a:pt x="105" y="104"/>
                      </a:moveTo>
                      <a:lnTo>
                        <a:pt x="104" y="94"/>
                      </a:lnTo>
                      <a:lnTo>
                        <a:pt x="103" y="83"/>
                      </a:lnTo>
                      <a:lnTo>
                        <a:pt x="100" y="73"/>
                      </a:lnTo>
                      <a:lnTo>
                        <a:pt x="97" y="64"/>
                      </a:lnTo>
                      <a:lnTo>
                        <a:pt x="92" y="54"/>
                      </a:lnTo>
                      <a:lnTo>
                        <a:pt x="86" y="46"/>
                      </a:lnTo>
                      <a:lnTo>
                        <a:pt x="81" y="38"/>
                      </a:lnTo>
                      <a:lnTo>
                        <a:pt x="74" y="30"/>
                      </a:lnTo>
                      <a:lnTo>
                        <a:pt x="67" y="23"/>
                      </a:lnTo>
                      <a:lnTo>
                        <a:pt x="59" y="17"/>
                      </a:lnTo>
                      <a:lnTo>
                        <a:pt x="49" y="13"/>
                      </a:lnTo>
                      <a:lnTo>
                        <a:pt x="40" y="8"/>
                      </a:lnTo>
                      <a:lnTo>
                        <a:pt x="31" y="5"/>
                      </a:lnTo>
                      <a:lnTo>
                        <a:pt x="20" y="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5" y="34"/>
                      </a:lnTo>
                      <a:lnTo>
                        <a:pt x="22" y="35"/>
                      </a:lnTo>
                      <a:lnTo>
                        <a:pt x="27" y="37"/>
                      </a:lnTo>
                      <a:lnTo>
                        <a:pt x="34" y="41"/>
                      </a:lnTo>
                      <a:lnTo>
                        <a:pt x="40" y="44"/>
                      </a:lnTo>
                      <a:lnTo>
                        <a:pt x="46" y="49"/>
                      </a:lnTo>
                      <a:lnTo>
                        <a:pt x="51" y="53"/>
                      </a:lnTo>
                      <a:lnTo>
                        <a:pt x="55" y="58"/>
                      </a:lnTo>
                      <a:lnTo>
                        <a:pt x="60" y="64"/>
                      </a:lnTo>
                      <a:lnTo>
                        <a:pt x="63" y="70"/>
                      </a:lnTo>
                      <a:lnTo>
                        <a:pt x="67" y="76"/>
                      </a:lnTo>
                      <a:lnTo>
                        <a:pt x="69" y="83"/>
                      </a:lnTo>
                      <a:lnTo>
                        <a:pt x="71" y="90"/>
                      </a:lnTo>
                      <a:lnTo>
                        <a:pt x="71" y="97"/>
                      </a:lnTo>
                      <a:lnTo>
                        <a:pt x="73" y="104"/>
                      </a:lnTo>
                      <a:lnTo>
                        <a:pt x="105" y="104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8" name="Freeform 135"/>
                <p:cNvSpPr>
                  <a:spLocks/>
                </p:cNvSpPr>
                <p:nvPr/>
              </p:nvSpPr>
              <p:spPr bwMode="auto">
                <a:xfrm>
                  <a:off x="2435" y="2938"/>
                  <a:ext cx="21" cy="23"/>
                </a:xfrm>
                <a:custGeom>
                  <a:avLst/>
                  <a:gdLst>
                    <a:gd name="T0" fmla="*/ 0 w 105"/>
                    <a:gd name="T1" fmla="*/ 106 h 106"/>
                    <a:gd name="T2" fmla="*/ 10 w 105"/>
                    <a:gd name="T3" fmla="*/ 106 h 106"/>
                    <a:gd name="T4" fmla="*/ 20 w 105"/>
                    <a:gd name="T5" fmla="*/ 103 h 106"/>
                    <a:gd name="T6" fmla="*/ 31 w 105"/>
                    <a:gd name="T7" fmla="*/ 101 h 106"/>
                    <a:gd name="T8" fmla="*/ 40 w 105"/>
                    <a:gd name="T9" fmla="*/ 98 h 106"/>
                    <a:gd name="T10" fmla="*/ 49 w 105"/>
                    <a:gd name="T11" fmla="*/ 93 h 106"/>
                    <a:gd name="T12" fmla="*/ 59 w 105"/>
                    <a:gd name="T13" fmla="*/ 88 h 106"/>
                    <a:gd name="T14" fmla="*/ 67 w 105"/>
                    <a:gd name="T15" fmla="*/ 81 h 106"/>
                    <a:gd name="T16" fmla="*/ 74 w 105"/>
                    <a:gd name="T17" fmla="*/ 76 h 106"/>
                    <a:gd name="T18" fmla="*/ 81 w 105"/>
                    <a:gd name="T19" fmla="*/ 67 h 106"/>
                    <a:gd name="T20" fmla="*/ 86 w 105"/>
                    <a:gd name="T21" fmla="*/ 59 h 106"/>
                    <a:gd name="T22" fmla="*/ 92 w 105"/>
                    <a:gd name="T23" fmla="*/ 51 h 106"/>
                    <a:gd name="T24" fmla="*/ 97 w 105"/>
                    <a:gd name="T25" fmla="*/ 42 h 106"/>
                    <a:gd name="T26" fmla="*/ 100 w 105"/>
                    <a:gd name="T27" fmla="*/ 32 h 106"/>
                    <a:gd name="T28" fmla="*/ 103 w 105"/>
                    <a:gd name="T29" fmla="*/ 22 h 106"/>
                    <a:gd name="T30" fmla="*/ 104 w 105"/>
                    <a:gd name="T31" fmla="*/ 12 h 106"/>
                    <a:gd name="T32" fmla="*/ 105 w 105"/>
                    <a:gd name="T33" fmla="*/ 0 h 106"/>
                    <a:gd name="T34" fmla="*/ 73 w 105"/>
                    <a:gd name="T35" fmla="*/ 0 h 106"/>
                    <a:gd name="T36" fmla="*/ 71 w 105"/>
                    <a:gd name="T37" fmla="*/ 8 h 106"/>
                    <a:gd name="T38" fmla="*/ 71 w 105"/>
                    <a:gd name="T39" fmla="*/ 15 h 106"/>
                    <a:gd name="T40" fmla="*/ 69 w 105"/>
                    <a:gd name="T41" fmla="*/ 22 h 106"/>
                    <a:gd name="T42" fmla="*/ 67 w 105"/>
                    <a:gd name="T43" fmla="*/ 29 h 106"/>
                    <a:gd name="T44" fmla="*/ 63 w 105"/>
                    <a:gd name="T45" fmla="*/ 35 h 106"/>
                    <a:gd name="T46" fmla="*/ 60 w 105"/>
                    <a:gd name="T47" fmla="*/ 42 h 106"/>
                    <a:gd name="T48" fmla="*/ 55 w 105"/>
                    <a:gd name="T49" fmla="*/ 47 h 106"/>
                    <a:gd name="T50" fmla="*/ 51 w 105"/>
                    <a:gd name="T51" fmla="*/ 52 h 106"/>
                    <a:gd name="T52" fmla="*/ 46 w 105"/>
                    <a:gd name="T53" fmla="*/ 57 h 106"/>
                    <a:gd name="T54" fmla="*/ 40 w 105"/>
                    <a:gd name="T55" fmla="*/ 62 h 106"/>
                    <a:gd name="T56" fmla="*/ 34 w 105"/>
                    <a:gd name="T57" fmla="*/ 65 h 106"/>
                    <a:gd name="T58" fmla="*/ 27 w 105"/>
                    <a:gd name="T59" fmla="*/ 67 h 106"/>
                    <a:gd name="T60" fmla="*/ 22 w 105"/>
                    <a:gd name="T61" fmla="*/ 70 h 106"/>
                    <a:gd name="T62" fmla="*/ 15 w 105"/>
                    <a:gd name="T63" fmla="*/ 72 h 106"/>
                    <a:gd name="T64" fmla="*/ 7 w 105"/>
                    <a:gd name="T65" fmla="*/ 73 h 106"/>
                    <a:gd name="T66" fmla="*/ 0 w 105"/>
                    <a:gd name="T67" fmla="*/ 73 h 106"/>
                    <a:gd name="T68" fmla="*/ 0 w 105"/>
                    <a:gd name="T69" fmla="*/ 106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5"/>
                    <a:gd name="T106" fmla="*/ 0 h 106"/>
                    <a:gd name="T107" fmla="*/ 105 w 105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5" h="106">
                      <a:moveTo>
                        <a:pt x="0" y="106"/>
                      </a:moveTo>
                      <a:lnTo>
                        <a:pt x="10" y="106"/>
                      </a:lnTo>
                      <a:lnTo>
                        <a:pt x="20" y="103"/>
                      </a:lnTo>
                      <a:lnTo>
                        <a:pt x="31" y="101"/>
                      </a:lnTo>
                      <a:lnTo>
                        <a:pt x="40" y="98"/>
                      </a:lnTo>
                      <a:lnTo>
                        <a:pt x="49" y="93"/>
                      </a:lnTo>
                      <a:lnTo>
                        <a:pt x="59" y="88"/>
                      </a:lnTo>
                      <a:lnTo>
                        <a:pt x="67" y="81"/>
                      </a:lnTo>
                      <a:lnTo>
                        <a:pt x="74" y="76"/>
                      </a:lnTo>
                      <a:lnTo>
                        <a:pt x="81" y="67"/>
                      </a:lnTo>
                      <a:lnTo>
                        <a:pt x="86" y="59"/>
                      </a:lnTo>
                      <a:lnTo>
                        <a:pt x="92" y="51"/>
                      </a:lnTo>
                      <a:lnTo>
                        <a:pt x="97" y="42"/>
                      </a:lnTo>
                      <a:lnTo>
                        <a:pt x="100" y="32"/>
                      </a:lnTo>
                      <a:lnTo>
                        <a:pt x="103" y="22"/>
                      </a:lnTo>
                      <a:lnTo>
                        <a:pt x="104" y="12"/>
                      </a:lnTo>
                      <a:lnTo>
                        <a:pt x="105" y="0"/>
                      </a:lnTo>
                      <a:lnTo>
                        <a:pt x="73" y="0"/>
                      </a:lnTo>
                      <a:lnTo>
                        <a:pt x="71" y="8"/>
                      </a:lnTo>
                      <a:lnTo>
                        <a:pt x="71" y="15"/>
                      </a:lnTo>
                      <a:lnTo>
                        <a:pt x="69" y="22"/>
                      </a:lnTo>
                      <a:lnTo>
                        <a:pt x="67" y="29"/>
                      </a:lnTo>
                      <a:lnTo>
                        <a:pt x="63" y="35"/>
                      </a:lnTo>
                      <a:lnTo>
                        <a:pt x="60" y="42"/>
                      </a:lnTo>
                      <a:lnTo>
                        <a:pt x="55" y="47"/>
                      </a:lnTo>
                      <a:lnTo>
                        <a:pt x="51" y="52"/>
                      </a:lnTo>
                      <a:lnTo>
                        <a:pt x="46" y="57"/>
                      </a:lnTo>
                      <a:lnTo>
                        <a:pt x="40" y="62"/>
                      </a:lnTo>
                      <a:lnTo>
                        <a:pt x="34" y="65"/>
                      </a:lnTo>
                      <a:lnTo>
                        <a:pt x="27" y="67"/>
                      </a:lnTo>
                      <a:lnTo>
                        <a:pt x="22" y="70"/>
                      </a:lnTo>
                      <a:lnTo>
                        <a:pt x="15" y="72"/>
                      </a:lnTo>
                      <a:lnTo>
                        <a:pt x="7" y="73"/>
                      </a:lnTo>
                      <a:lnTo>
                        <a:pt x="0" y="73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59" name="Freeform 136"/>
                <p:cNvSpPr>
                  <a:spLocks/>
                </p:cNvSpPr>
                <p:nvPr/>
              </p:nvSpPr>
              <p:spPr bwMode="auto">
                <a:xfrm>
                  <a:off x="2414" y="2938"/>
                  <a:ext cx="21" cy="23"/>
                </a:xfrm>
                <a:custGeom>
                  <a:avLst/>
                  <a:gdLst>
                    <a:gd name="T0" fmla="*/ 0 w 106"/>
                    <a:gd name="T1" fmla="*/ 0 h 106"/>
                    <a:gd name="T2" fmla="*/ 1 w 106"/>
                    <a:gd name="T3" fmla="*/ 12 h 106"/>
                    <a:gd name="T4" fmla="*/ 2 w 106"/>
                    <a:gd name="T5" fmla="*/ 22 h 106"/>
                    <a:gd name="T6" fmla="*/ 5 w 106"/>
                    <a:gd name="T7" fmla="*/ 32 h 106"/>
                    <a:gd name="T8" fmla="*/ 8 w 106"/>
                    <a:gd name="T9" fmla="*/ 42 h 106"/>
                    <a:gd name="T10" fmla="*/ 13 w 106"/>
                    <a:gd name="T11" fmla="*/ 51 h 106"/>
                    <a:gd name="T12" fmla="*/ 19 w 106"/>
                    <a:gd name="T13" fmla="*/ 59 h 106"/>
                    <a:gd name="T14" fmla="*/ 24 w 106"/>
                    <a:gd name="T15" fmla="*/ 67 h 106"/>
                    <a:gd name="T16" fmla="*/ 31 w 106"/>
                    <a:gd name="T17" fmla="*/ 76 h 106"/>
                    <a:gd name="T18" fmla="*/ 38 w 106"/>
                    <a:gd name="T19" fmla="*/ 81 h 106"/>
                    <a:gd name="T20" fmla="*/ 46 w 106"/>
                    <a:gd name="T21" fmla="*/ 88 h 106"/>
                    <a:gd name="T22" fmla="*/ 56 w 106"/>
                    <a:gd name="T23" fmla="*/ 93 h 106"/>
                    <a:gd name="T24" fmla="*/ 65 w 106"/>
                    <a:gd name="T25" fmla="*/ 98 h 106"/>
                    <a:gd name="T26" fmla="*/ 74 w 106"/>
                    <a:gd name="T27" fmla="*/ 101 h 106"/>
                    <a:gd name="T28" fmla="*/ 85 w 106"/>
                    <a:gd name="T29" fmla="*/ 103 h 106"/>
                    <a:gd name="T30" fmla="*/ 95 w 106"/>
                    <a:gd name="T31" fmla="*/ 106 h 106"/>
                    <a:gd name="T32" fmla="*/ 106 w 106"/>
                    <a:gd name="T33" fmla="*/ 106 h 106"/>
                    <a:gd name="T34" fmla="*/ 106 w 106"/>
                    <a:gd name="T35" fmla="*/ 73 h 106"/>
                    <a:gd name="T36" fmla="*/ 97 w 106"/>
                    <a:gd name="T37" fmla="*/ 73 h 106"/>
                    <a:gd name="T38" fmla="*/ 90 w 106"/>
                    <a:gd name="T39" fmla="*/ 72 h 106"/>
                    <a:gd name="T40" fmla="*/ 84 w 106"/>
                    <a:gd name="T41" fmla="*/ 70 h 106"/>
                    <a:gd name="T42" fmla="*/ 77 w 106"/>
                    <a:gd name="T43" fmla="*/ 67 h 106"/>
                    <a:gd name="T44" fmla="*/ 71 w 106"/>
                    <a:gd name="T45" fmla="*/ 65 h 106"/>
                    <a:gd name="T46" fmla="*/ 65 w 106"/>
                    <a:gd name="T47" fmla="*/ 62 h 106"/>
                    <a:gd name="T48" fmla="*/ 59 w 106"/>
                    <a:gd name="T49" fmla="*/ 57 h 106"/>
                    <a:gd name="T50" fmla="*/ 53 w 106"/>
                    <a:gd name="T51" fmla="*/ 52 h 106"/>
                    <a:gd name="T52" fmla="*/ 49 w 106"/>
                    <a:gd name="T53" fmla="*/ 47 h 106"/>
                    <a:gd name="T54" fmla="*/ 45 w 106"/>
                    <a:gd name="T55" fmla="*/ 42 h 106"/>
                    <a:gd name="T56" fmla="*/ 42 w 106"/>
                    <a:gd name="T57" fmla="*/ 35 h 106"/>
                    <a:gd name="T58" fmla="*/ 38 w 106"/>
                    <a:gd name="T59" fmla="*/ 29 h 106"/>
                    <a:gd name="T60" fmla="*/ 36 w 106"/>
                    <a:gd name="T61" fmla="*/ 22 h 106"/>
                    <a:gd name="T62" fmla="*/ 34 w 106"/>
                    <a:gd name="T63" fmla="*/ 15 h 106"/>
                    <a:gd name="T64" fmla="*/ 33 w 106"/>
                    <a:gd name="T65" fmla="*/ 8 h 106"/>
                    <a:gd name="T66" fmla="*/ 33 w 106"/>
                    <a:gd name="T67" fmla="*/ 0 h 106"/>
                    <a:gd name="T68" fmla="*/ 0 w 106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6"/>
                    <a:gd name="T107" fmla="*/ 106 w 106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2" y="22"/>
                      </a:lnTo>
                      <a:lnTo>
                        <a:pt x="5" y="32"/>
                      </a:lnTo>
                      <a:lnTo>
                        <a:pt x="8" y="42"/>
                      </a:lnTo>
                      <a:lnTo>
                        <a:pt x="13" y="51"/>
                      </a:lnTo>
                      <a:lnTo>
                        <a:pt x="19" y="59"/>
                      </a:lnTo>
                      <a:lnTo>
                        <a:pt x="24" y="67"/>
                      </a:lnTo>
                      <a:lnTo>
                        <a:pt x="31" y="76"/>
                      </a:lnTo>
                      <a:lnTo>
                        <a:pt x="38" y="81"/>
                      </a:lnTo>
                      <a:lnTo>
                        <a:pt x="46" y="88"/>
                      </a:lnTo>
                      <a:lnTo>
                        <a:pt x="56" y="93"/>
                      </a:lnTo>
                      <a:lnTo>
                        <a:pt x="65" y="98"/>
                      </a:lnTo>
                      <a:lnTo>
                        <a:pt x="74" y="101"/>
                      </a:lnTo>
                      <a:lnTo>
                        <a:pt x="85" y="103"/>
                      </a:lnTo>
                      <a:lnTo>
                        <a:pt x="95" y="106"/>
                      </a:lnTo>
                      <a:lnTo>
                        <a:pt x="106" y="106"/>
                      </a:lnTo>
                      <a:lnTo>
                        <a:pt x="106" y="73"/>
                      </a:lnTo>
                      <a:lnTo>
                        <a:pt x="97" y="73"/>
                      </a:lnTo>
                      <a:lnTo>
                        <a:pt x="90" y="72"/>
                      </a:lnTo>
                      <a:lnTo>
                        <a:pt x="84" y="70"/>
                      </a:lnTo>
                      <a:lnTo>
                        <a:pt x="77" y="67"/>
                      </a:lnTo>
                      <a:lnTo>
                        <a:pt x="71" y="65"/>
                      </a:lnTo>
                      <a:lnTo>
                        <a:pt x="65" y="62"/>
                      </a:lnTo>
                      <a:lnTo>
                        <a:pt x="59" y="57"/>
                      </a:lnTo>
                      <a:lnTo>
                        <a:pt x="53" y="52"/>
                      </a:lnTo>
                      <a:lnTo>
                        <a:pt x="49" y="47"/>
                      </a:lnTo>
                      <a:lnTo>
                        <a:pt x="45" y="42"/>
                      </a:lnTo>
                      <a:lnTo>
                        <a:pt x="42" y="35"/>
                      </a:lnTo>
                      <a:lnTo>
                        <a:pt x="38" y="29"/>
                      </a:lnTo>
                      <a:lnTo>
                        <a:pt x="36" y="22"/>
                      </a:lnTo>
                      <a:lnTo>
                        <a:pt x="34" y="15"/>
                      </a:lnTo>
                      <a:lnTo>
                        <a:pt x="33" y="8"/>
                      </a:lnTo>
                      <a:lnTo>
                        <a:pt x="3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60" name="Freeform 137"/>
                <p:cNvSpPr>
                  <a:spLocks/>
                </p:cNvSpPr>
                <p:nvPr/>
              </p:nvSpPr>
              <p:spPr bwMode="auto">
                <a:xfrm>
                  <a:off x="2414" y="2914"/>
                  <a:ext cx="21" cy="24"/>
                </a:xfrm>
                <a:custGeom>
                  <a:avLst/>
                  <a:gdLst>
                    <a:gd name="T0" fmla="*/ 106 w 106"/>
                    <a:gd name="T1" fmla="*/ 0 h 104"/>
                    <a:gd name="T2" fmla="*/ 95 w 106"/>
                    <a:gd name="T3" fmla="*/ 0 h 104"/>
                    <a:gd name="T4" fmla="*/ 85 w 106"/>
                    <a:gd name="T5" fmla="*/ 1 h 104"/>
                    <a:gd name="T6" fmla="*/ 74 w 106"/>
                    <a:gd name="T7" fmla="*/ 5 h 104"/>
                    <a:gd name="T8" fmla="*/ 65 w 106"/>
                    <a:gd name="T9" fmla="*/ 8 h 104"/>
                    <a:gd name="T10" fmla="*/ 56 w 106"/>
                    <a:gd name="T11" fmla="*/ 13 h 104"/>
                    <a:gd name="T12" fmla="*/ 46 w 106"/>
                    <a:gd name="T13" fmla="*/ 17 h 104"/>
                    <a:gd name="T14" fmla="*/ 38 w 106"/>
                    <a:gd name="T15" fmla="*/ 23 h 104"/>
                    <a:gd name="T16" fmla="*/ 31 w 106"/>
                    <a:gd name="T17" fmla="*/ 30 h 104"/>
                    <a:gd name="T18" fmla="*/ 24 w 106"/>
                    <a:gd name="T19" fmla="*/ 38 h 104"/>
                    <a:gd name="T20" fmla="*/ 19 w 106"/>
                    <a:gd name="T21" fmla="*/ 46 h 104"/>
                    <a:gd name="T22" fmla="*/ 13 w 106"/>
                    <a:gd name="T23" fmla="*/ 54 h 104"/>
                    <a:gd name="T24" fmla="*/ 8 w 106"/>
                    <a:gd name="T25" fmla="*/ 64 h 104"/>
                    <a:gd name="T26" fmla="*/ 5 w 106"/>
                    <a:gd name="T27" fmla="*/ 73 h 104"/>
                    <a:gd name="T28" fmla="*/ 2 w 106"/>
                    <a:gd name="T29" fmla="*/ 83 h 104"/>
                    <a:gd name="T30" fmla="*/ 1 w 106"/>
                    <a:gd name="T31" fmla="*/ 94 h 104"/>
                    <a:gd name="T32" fmla="*/ 0 w 106"/>
                    <a:gd name="T33" fmla="*/ 104 h 104"/>
                    <a:gd name="T34" fmla="*/ 33 w 106"/>
                    <a:gd name="T35" fmla="*/ 104 h 104"/>
                    <a:gd name="T36" fmla="*/ 33 w 106"/>
                    <a:gd name="T37" fmla="*/ 97 h 104"/>
                    <a:gd name="T38" fmla="*/ 34 w 106"/>
                    <a:gd name="T39" fmla="*/ 90 h 104"/>
                    <a:gd name="T40" fmla="*/ 36 w 106"/>
                    <a:gd name="T41" fmla="*/ 83 h 104"/>
                    <a:gd name="T42" fmla="*/ 38 w 106"/>
                    <a:gd name="T43" fmla="*/ 76 h 104"/>
                    <a:gd name="T44" fmla="*/ 42 w 106"/>
                    <a:gd name="T45" fmla="*/ 70 h 104"/>
                    <a:gd name="T46" fmla="*/ 45 w 106"/>
                    <a:gd name="T47" fmla="*/ 64 h 104"/>
                    <a:gd name="T48" fmla="*/ 49 w 106"/>
                    <a:gd name="T49" fmla="*/ 58 h 104"/>
                    <a:gd name="T50" fmla="*/ 53 w 106"/>
                    <a:gd name="T51" fmla="*/ 53 h 104"/>
                    <a:gd name="T52" fmla="*/ 59 w 106"/>
                    <a:gd name="T53" fmla="*/ 49 h 104"/>
                    <a:gd name="T54" fmla="*/ 65 w 106"/>
                    <a:gd name="T55" fmla="*/ 44 h 104"/>
                    <a:gd name="T56" fmla="*/ 71 w 106"/>
                    <a:gd name="T57" fmla="*/ 41 h 104"/>
                    <a:gd name="T58" fmla="*/ 77 w 106"/>
                    <a:gd name="T59" fmla="*/ 37 h 104"/>
                    <a:gd name="T60" fmla="*/ 84 w 106"/>
                    <a:gd name="T61" fmla="*/ 35 h 104"/>
                    <a:gd name="T62" fmla="*/ 90 w 106"/>
                    <a:gd name="T63" fmla="*/ 34 h 104"/>
                    <a:gd name="T64" fmla="*/ 97 w 106"/>
                    <a:gd name="T65" fmla="*/ 32 h 104"/>
                    <a:gd name="T66" fmla="*/ 106 w 106"/>
                    <a:gd name="T67" fmla="*/ 32 h 104"/>
                    <a:gd name="T68" fmla="*/ 106 w 106"/>
                    <a:gd name="T69" fmla="*/ 0 h 1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6"/>
                    <a:gd name="T106" fmla="*/ 0 h 104"/>
                    <a:gd name="T107" fmla="*/ 106 w 106"/>
                    <a:gd name="T108" fmla="*/ 104 h 1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6" h="104">
                      <a:moveTo>
                        <a:pt x="106" y="0"/>
                      </a:moveTo>
                      <a:lnTo>
                        <a:pt x="95" y="0"/>
                      </a:lnTo>
                      <a:lnTo>
                        <a:pt x="85" y="1"/>
                      </a:lnTo>
                      <a:lnTo>
                        <a:pt x="74" y="5"/>
                      </a:lnTo>
                      <a:lnTo>
                        <a:pt x="65" y="8"/>
                      </a:lnTo>
                      <a:lnTo>
                        <a:pt x="56" y="13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31" y="30"/>
                      </a:lnTo>
                      <a:lnTo>
                        <a:pt x="24" y="38"/>
                      </a:lnTo>
                      <a:lnTo>
                        <a:pt x="19" y="46"/>
                      </a:lnTo>
                      <a:lnTo>
                        <a:pt x="13" y="54"/>
                      </a:lnTo>
                      <a:lnTo>
                        <a:pt x="8" y="64"/>
                      </a:lnTo>
                      <a:lnTo>
                        <a:pt x="5" y="73"/>
                      </a:lnTo>
                      <a:lnTo>
                        <a:pt x="2" y="83"/>
                      </a:lnTo>
                      <a:lnTo>
                        <a:pt x="1" y="94"/>
                      </a:lnTo>
                      <a:lnTo>
                        <a:pt x="0" y="104"/>
                      </a:lnTo>
                      <a:lnTo>
                        <a:pt x="33" y="104"/>
                      </a:lnTo>
                      <a:lnTo>
                        <a:pt x="33" y="97"/>
                      </a:lnTo>
                      <a:lnTo>
                        <a:pt x="34" y="90"/>
                      </a:lnTo>
                      <a:lnTo>
                        <a:pt x="36" y="83"/>
                      </a:lnTo>
                      <a:lnTo>
                        <a:pt x="38" y="76"/>
                      </a:lnTo>
                      <a:lnTo>
                        <a:pt x="42" y="70"/>
                      </a:lnTo>
                      <a:lnTo>
                        <a:pt x="45" y="64"/>
                      </a:lnTo>
                      <a:lnTo>
                        <a:pt x="49" y="58"/>
                      </a:lnTo>
                      <a:lnTo>
                        <a:pt x="53" y="53"/>
                      </a:lnTo>
                      <a:lnTo>
                        <a:pt x="59" y="49"/>
                      </a:lnTo>
                      <a:lnTo>
                        <a:pt x="65" y="44"/>
                      </a:lnTo>
                      <a:lnTo>
                        <a:pt x="71" y="41"/>
                      </a:lnTo>
                      <a:lnTo>
                        <a:pt x="77" y="37"/>
                      </a:lnTo>
                      <a:lnTo>
                        <a:pt x="84" y="35"/>
                      </a:lnTo>
                      <a:lnTo>
                        <a:pt x="90" y="34"/>
                      </a:lnTo>
                      <a:lnTo>
                        <a:pt x="97" y="32"/>
                      </a:lnTo>
                      <a:lnTo>
                        <a:pt x="106" y="3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A7C7C9"/>
                </a:solidFill>
                <a:ln w="952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</p:grpSp>
      </p:grpSp>
      <p:grpSp>
        <p:nvGrpSpPr>
          <p:cNvPr id="6" name="Group 138"/>
          <p:cNvGrpSpPr>
            <a:grpSpLocks/>
          </p:cNvGrpSpPr>
          <p:nvPr/>
        </p:nvGrpSpPr>
        <p:grpSpPr bwMode="auto">
          <a:xfrm>
            <a:off x="1887538" y="2990850"/>
            <a:ext cx="995362" cy="2035175"/>
            <a:chOff x="1231" y="1884"/>
            <a:chExt cx="705" cy="1282"/>
          </a:xfrm>
        </p:grpSpPr>
        <p:sp>
          <p:nvSpPr>
            <p:cNvPr id="58120" name="Rectangle 139"/>
            <p:cNvSpPr>
              <a:spLocks noChangeArrowheads="1"/>
            </p:cNvSpPr>
            <p:nvPr/>
          </p:nvSpPr>
          <p:spPr bwMode="auto">
            <a:xfrm>
              <a:off x="1237" y="1884"/>
              <a:ext cx="696" cy="51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8121" name="Rectangle 140"/>
            <p:cNvSpPr>
              <a:spLocks noChangeArrowheads="1"/>
            </p:cNvSpPr>
            <p:nvPr/>
          </p:nvSpPr>
          <p:spPr bwMode="auto">
            <a:xfrm>
              <a:off x="1231" y="3122"/>
              <a:ext cx="705" cy="44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sp>
        <p:nvSpPr>
          <p:cNvPr id="371853" name="Text Box 141"/>
          <p:cNvSpPr txBox="1">
            <a:spLocks noChangeArrowheads="1"/>
          </p:cNvSpPr>
          <p:nvPr/>
        </p:nvSpPr>
        <p:spPr bwMode="auto">
          <a:xfrm>
            <a:off x="463550" y="1443038"/>
            <a:ext cx="37719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Placas de refuerzo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y Elementos de Fricción 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7" name="Group 142"/>
          <p:cNvGrpSpPr>
            <a:grpSpLocks/>
          </p:cNvGrpSpPr>
          <p:nvPr/>
        </p:nvGrpSpPr>
        <p:grpSpPr bwMode="auto">
          <a:xfrm>
            <a:off x="1790700" y="2528888"/>
            <a:ext cx="1096963" cy="2968625"/>
            <a:chOff x="1128" y="1593"/>
            <a:chExt cx="691" cy="1870"/>
          </a:xfrm>
        </p:grpSpPr>
        <p:grpSp>
          <p:nvGrpSpPr>
            <p:cNvPr id="57355" name="Group 143"/>
            <p:cNvGrpSpPr>
              <a:grpSpLocks/>
            </p:cNvGrpSpPr>
            <p:nvPr/>
          </p:nvGrpSpPr>
          <p:grpSpPr bwMode="auto">
            <a:xfrm>
              <a:off x="1131" y="2994"/>
              <a:ext cx="688" cy="469"/>
              <a:chOff x="1131" y="2991"/>
              <a:chExt cx="688" cy="469"/>
            </a:xfrm>
          </p:grpSpPr>
          <p:grpSp>
            <p:nvGrpSpPr>
              <p:cNvPr id="57739" name="Group 144"/>
              <p:cNvGrpSpPr>
                <a:grpSpLocks/>
              </p:cNvGrpSpPr>
              <p:nvPr/>
            </p:nvGrpSpPr>
            <p:grpSpPr bwMode="auto">
              <a:xfrm>
                <a:off x="1131" y="2991"/>
                <a:ext cx="682" cy="469"/>
                <a:chOff x="1131" y="2991"/>
                <a:chExt cx="682" cy="469"/>
              </a:xfrm>
            </p:grpSpPr>
            <p:sp>
              <p:nvSpPr>
                <p:cNvPr id="58114" name="Rectangle 145"/>
                <p:cNvSpPr>
                  <a:spLocks noChangeArrowheads="1"/>
                </p:cNvSpPr>
                <p:nvPr/>
              </p:nvSpPr>
              <p:spPr bwMode="auto">
                <a:xfrm>
                  <a:off x="1131" y="2991"/>
                  <a:ext cx="59" cy="469"/>
                </a:xfrm>
                <a:prstGeom prst="rect">
                  <a:avLst/>
                </a:prstGeom>
                <a:solidFill>
                  <a:srgbClr val="00FF00"/>
                </a:solidFill>
                <a:ln w="1588">
                  <a:solidFill>
                    <a:srgbClr val="00FF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15" name="Rectangle 146"/>
                <p:cNvSpPr>
                  <a:spLocks noChangeArrowheads="1"/>
                </p:cNvSpPr>
                <p:nvPr/>
              </p:nvSpPr>
              <p:spPr bwMode="auto">
                <a:xfrm>
                  <a:off x="1159" y="3204"/>
                  <a:ext cx="392" cy="50"/>
                </a:xfrm>
                <a:prstGeom prst="rect">
                  <a:avLst/>
                </a:prstGeom>
                <a:solidFill>
                  <a:srgbClr val="66FF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16" name="Rectangle 147"/>
                <p:cNvSpPr>
                  <a:spLocks noChangeArrowheads="1"/>
                </p:cNvSpPr>
                <p:nvPr/>
              </p:nvSpPr>
              <p:spPr bwMode="auto">
                <a:xfrm>
                  <a:off x="1185" y="3170"/>
                  <a:ext cx="360" cy="35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17" name="Rectangle 148"/>
                <p:cNvSpPr>
                  <a:spLocks noChangeArrowheads="1"/>
                </p:cNvSpPr>
                <p:nvPr/>
              </p:nvSpPr>
              <p:spPr bwMode="auto">
                <a:xfrm>
                  <a:off x="1186" y="3256"/>
                  <a:ext cx="360" cy="31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18" name="Rectangle 149"/>
                <p:cNvSpPr>
                  <a:spLocks noChangeArrowheads="1"/>
                </p:cNvSpPr>
                <p:nvPr/>
              </p:nvSpPr>
              <p:spPr bwMode="auto">
                <a:xfrm>
                  <a:off x="1587" y="3172"/>
                  <a:ext cx="225" cy="115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119" name="Rectangle 150"/>
                <p:cNvSpPr>
                  <a:spLocks noChangeArrowheads="1"/>
                </p:cNvSpPr>
                <p:nvPr/>
              </p:nvSpPr>
              <p:spPr bwMode="auto">
                <a:xfrm>
                  <a:off x="1186" y="3287"/>
                  <a:ext cx="627" cy="44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7740" name="Group 151"/>
              <p:cNvGrpSpPr>
                <a:grpSpLocks/>
              </p:cNvGrpSpPr>
              <p:nvPr/>
            </p:nvGrpSpPr>
            <p:grpSpPr bwMode="auto">
              <a:xfrm>
                <a:off x="1257" y="3015"/>
                <a:ext cx="238" cy="365"/>
                <a:chOff x="1257" y="3015"/>
                <a:chExt cx="238" cy="365"/>
              </a:xfrm>
            </p:grpSpPr>
            <p:grpSp>
              <p:nvGrpSpPr>
                <p:cNvPr id="57928" name="Group 152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8060" name="Rectangle 153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1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2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3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4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5" name="Rectangle 15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6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7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8" name="Rectangle 161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69" name="Rectangle 162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0" name="Rectangle 16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1" name="Rectangle 16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3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4" name="Rectangle 167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5" name="Rectangle 168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6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7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8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79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80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81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82" name="Line 17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3" name="Line 1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4" name="Line 177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5" name="Line 178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6" name="Line 17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7" name="Line 1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8" name="Line 1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89" name="Line 18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0" name="Line 18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1" name="Line 18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2" name="Line 185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3" name="Line 18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4" name="Line 187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5" name="Line 188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6" name="Line 189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7" name="Line 190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8" name="Line 191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99" name="Line 192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0" name="Line 1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1" name="Line 19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2" name="Line 19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3" name="Line 19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4" name="Line 19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5" name="Line 19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6" name="Line 19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7" name="Line 200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8" name="Line 201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09" name="Line 20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10" name="Line 20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11" name="Line 20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12" name="Line 20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113" name="Line 2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929" name="Group 207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8023" name="Rectangle 20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4" name="Rectangle 20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5" name="Rectangle 21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6" name="Rectangle 21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7" name="Rectangle 21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8" name="Rectangle 21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29" name="Rectangle 21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0" name="Rectangle 21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1" name="Rectangle 21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2" name="Rectangle 21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3" name="Rectangle 21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4" name="Rectangle 21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5" name="Rectangle 22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6" name="Rectangle 22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7" name="Rectangle 22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8" name="Rectangle 22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039" name="Line 22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0" name="Line 22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1" name="Line 22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2" name="Line 22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3" name="Line 22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4" name="Line 22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5" name="Line 230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6" name="Line 231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7" name="Line 23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8" name="Line 23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49" name="Line 23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0" name="Line 23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1" name="Line 23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2" name="Line 23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3" name="Line 23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4" name="Line 23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5" name="Line 24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6" name="Line 24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7" name="Line 24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8" name="Line 24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59" name="Line 24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930" name="Group 245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7969" name="Rectangle 246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0" name="Rectangle 247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1" name="Rectangle 24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2" name="Rectangle 24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3" name="Rectangle 25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4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5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6" name="Rectangle 25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7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8" name="Rectangle 255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79" name="Rectangle 25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0" name="Rectangle 25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1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2" name="Rectangle 25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3" name="Rectangle 260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4" name="Rectangle 261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5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6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7" name="Rectangle 26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8" name="Rectangle 26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89" name="Rectangle 266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90" name="Rectangle 267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91" name="Line 268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2" name="Line 26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3" name="Line 27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4" name="Line 271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5" name="Line 2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6" name="Line 2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7" name="Line 27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8" name="Line 27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99" name="Line 27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0" name="Line 277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1" name="Line 278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2" name="Line 279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3" name="Line 280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4" name="Line 281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5" name="Line 282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6" name="Line 283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7" name="Line 284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8" name="Line 285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09" name="Line 2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0" name="Line 2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1" name="Line 28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2" name="Line 28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3" name="Line 29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4" name="Line 29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5" name="Line 2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6" name="Line 293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7" name="Line 294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8" name="Line 295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19" name="Line 29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20" name="Line 29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21" name="Line 29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022" name="Line 29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931" name="Group 300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7932" name="Rectangle 30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3" name="Rectangle 30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4" name="Rectangle 30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5" name="Rectangle 30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6" name="Rectangle 30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7" name="Rectangle 30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8" name="Rectangle 30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39" name="Rectangle 30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0" name="Rectangle 30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1" name="Rectangle 31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2" name="Rectangle 31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3" name="Rectangle 31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4" name="Rectangle 31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5" name="Rectangle 31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6" name="Rectangle 31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7" name="Rectangle 31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948" name="Line 31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49" name="Line 31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0" name="Line 31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1" name="Line 32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2" name="Line 32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3" name="Line 32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4" name="Line 32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5" name="Line 324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6" name="Line 32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7" name="Line 32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8" name="Line 32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59" name="Line 32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0" name="Line 32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1" name="Line 33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2" name="Line 33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3" name="Line 33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4" name="Line 33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5" name="Line 33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6" name="Line 33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7" name="Line 33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68" name="Line 33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57741" name="Group 338"/>
              <p:cNvGrpSpPr>
                <a:grpSpLocks/>
              </p:cNvGrpSpPr>
              <p:nvPr/>
            </p:nvGrpSpPr>
            <p:grpSpPr bwMode="auto">
              <a:xfrm>
                <a:off x="1581" y="3015"/>
                <a:ext cx="238" cy="365"/>
                <a:chOff x="1257" y="3015"/>
                <a:chExt cx="238" cy="365"/>
              </a:xfrm>
            </p:grpSpPr>
            <p:grpSp>
              <p:nvGrpSpPr>
                <p:cNvPr id="57742" name="Group 339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7874" name="Rectangle 340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75" name="Rectangle 341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76" name="Rectangle 34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77" name="Rectangle 34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78" name="Rectangle 34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79" name="Rectangle 34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0" name="Rectangle 34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1" name="Rectangle 34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2" name="Rectangle 348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3" name="Rectangle 349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4" name="Rectangle 35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5" name="Rectangle 35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6" name="Rectangle 35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7" name="Rectangle 35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8" name="Rectangle 354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89" name="Rectangle 355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0" name="Rectangle 35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1" name="Rectangle 35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2" name="Rectangle 35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3" name="Rectangle 35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4" name="Rectangle 360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5" name="Rectangle 361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96" name="Line 362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97" name="Line 3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98" name="Line 364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99" name="Line 36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0" name="Line 3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1" name="Line 3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2" name="Line 36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3" name="Line 36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4" name="Line 370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5" name="Line 37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6" name="Line 372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7" name="Line 37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8" name="Line 374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09" name="Line 375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0" name="Line 376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1" name="Line 377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2" name="Line 378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3" name="Line 379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4" name="Line 3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5" name="Line 38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6" name="Line 38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7" name="Line 38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8" name="Line 38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19" name="Line 38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0" name="Line 3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1" name="Line 38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2" name="Line 388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3" name="Line 389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4" name="Line 39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5" name="Line 39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6" name="Line 39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927" name="Line 3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743" name="Group 394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7837" name="Rectangle 39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38" name="Rectangle 39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39" name="Rectangle 39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0" name="Rectangle 39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1" name="Rectangle 39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2" name="Rectangle 40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3" name="Rectangle 40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4" name="Rectangle 40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5" name="Rectangle 40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6" name="Rectangle 40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7" name="Rectangle 40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8" name="Rectangle 40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49" name="Rectangle 40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50" name="Rectangle 40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51" name="Rectangle 40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52" name="Rectangle 41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53" name="Line 41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4" name="Line 41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5" name="Line 41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6" name="Line 41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7" name="Line 41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8" name="Line 41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59" name="Line 417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0" name="Line 41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1" name="Line 41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2" name="Line 42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3" name="Line 42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4" name="Line 42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5" name="Line 42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6" name="Line 42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7" name="Line 42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8" name="Line 42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69" name="Line 42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70" name="Line 42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71" name="Line 42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72" name="Line 43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73" name="Line 43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744" name="Group 432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7783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4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5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6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7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8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8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1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4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5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6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7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8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99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0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1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4" name="Rectangle 454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805" name="Line 45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06" name="Line 4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07" name="Line 457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08" name="Line 458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09" name="Line 45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0" name="Line 4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1" name="Line 4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2" name="Line 46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3" name="Line 46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4" name="Line 46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5" name="Line 465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6" name="Line 46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7" name="Line 467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8" name="Line 468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1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1" name="Line 471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2" name="Line 472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3" name="Line 4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4" name="Line 4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6" name="Line 47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7" name="Line 47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8" name="Line 47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29" name="Line 47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1" name="Line 481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2" name="Line 48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3" name="Line 48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4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5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836" name="Line 4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7745" name="Group 487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7746" name="Rectangle 48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47" name="Rectangle 48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48" name="Rectangle 49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49" name="Rectangle 49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0" name="Rectangle 49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1" name="Rectangle 49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2" name="Rectangle 49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3" name="Rectangle 49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4" name="Rectangle 49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5" name="Rectangle 49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6" name="Rectangle 49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7" name="Rectangle 49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8" name="Rectangle 50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59" name="Rectangle 50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60" name="Rectangle 50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61" name="Rectangle 50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7762" name="Line 50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3" name="Line 50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4" name="Line 50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5" name="Line 50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6" name="Line 50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7" name="Line 50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8" name="Line 510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69" name="Line 511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0" name="Line 51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1" name="Line 51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2" name="Line 51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3" name="Line 51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4" name="Line 51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5" name="Line 51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6" name="Line 51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7" name="Line 51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8" name="Line 52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79" name="Line 52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80" name="Line 52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81" name="Line 52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7782" name="Line 52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  <p:grpSp>
          <p:nvGrpSpPr>
            <p:cNvPr id="57356" name="Group 525"/>
            <p:cNvGrpSpPr>
              <a:grpSpLocks/>
            </p:cNvGrpSpPr>
            <p:nvPr/>
          </p:nvGrpSpPr>
          <p:grpSpPr bwMode="auto">
            <a:xfrm>
              <a:off x="1128" y="1593"/>
              <a:ext cx="682" cy="469"/>
              <a:chOff x="1128" y="1596"/>
              <a:chExt cx="682" cy="469"/>
            </a:xfrm>
          </p:grpSpPr>
          <p:grpSp>
            <p:nvGrpSpPr>
              <p:cNvPr id="57357" name="Group 526"/>
              <p:cNvGrpSpPr>
                <a:grpSpLocks/>
              </p:cNvGrpSpPr>
              <p:nvPr/>
            </p:nvGrpSpPr>
            <p:grpSpPr bwMode="auto">
              <a:xfrm>
                <a:off x="1128" y="1596"/>
                <a:ext cx="681" cy="469"/>
                <a:chOff x="1419" y="1428"/>
                <a:chExt cx="681" cy="469"/>
              </a:xfrm>
            </p:grpSpPr>
            <p:sp>
              <p:nvSpPr>
                <p:cNvPr id="57733" name="Rectangle 527"/>
                <p:cNvSpPr>
                  <a:spLocks noChangeArrowheads="1"/>
                </p:cNvSpPr>
                <p:nvPr/>
              </p:nvSpPr>
              <p:spPr bwMode="auto">
                <a:xfrm>
                  <a:off x="1477" y="1559"/>
                  <a:ext cx="619" cy="51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7734" name="Rectangle 528"/>
                <p:cNvSpPr>
                  <a:spLocks noChangeArrowheads="1"/>
                </p:cNvSpPr>
                <p:nvPr/>
              </p:nvSpPr>
              <p:spPr bwMode="auto">
                <a:xfrm>
                  <a:off x="1419" y="1428"/>
                  <a:ext cx="59" cy="469"/>
                </a:xfrm>
                <a:prstGeom prst="rect">
                  <a:avLst/>
                </a:prstGeom>
                <a:solidFill>
                  <a:srgbClr val="00FF00"/>
                </a:solidFill>
                <a:ln w="1588">
                  <a:solidFill>
                    <a:srgbClr val="00FF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7735" name="Rectangle 529"/>
                <p:cNvSpPr>
                  <a:spLocks noChangeArrowheads="1"/>
                </p:cNvSpPr>
                <p:nvPr/>
              </p:nvSpPr>
              <p:spPr bwMode="auto">
                <a:xfrm>
                  <a:off x="1447" y="1641"/>
                  <a:ext cx="392" cy="50"/>
                </a:xfrm>
                <a:prstGeom prst="rect">
                  <a:avLst/>
                </a:prstGeom>
                <a:solidFill>
                  <a:srgbClr val="66FF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7736" name="Rectangle 530"/>
                <p:cNvSpPr>
                  <a:spLocks noChangeArrowheads="1"/>
                </p:cNvSpPr>
                <p:nvPr/>
              </p:nvSpPr>
              <p:spPr bwMode="auto">
                <a:xfrm>
                  <a:off x="1473" y="1607"/>
                  <a:ext cx="360" cy="35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7737" name="Rectangle 531"/>
                <p:cNvSpPr>
                  <a:spLocks noChangeArrowheads="1"/>
                </p:cNvSpPr>
                <p:nvPr/>
              </p:nvSpPr>
              <p:spPr bwMode="auto">
                <a:xfrm>
                  <a:off x="1474" y="1693"/>
                  <a:ext cx="360" cy="31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7738" name="Rectangle 532"/>
                <p:cNvSpPr>
                  <a:spLocks noChangeArrowheads="1"/>
                </p:cNvSpPr>
                <p:nvPr/>
              </p:nvSpPr>
              <p:spPr bwMode="auto">
                <a:xfrm>
                  <a:off x="1875" y="1609"/>
                  <a:ext cx="225" cy="115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7358" name="Group 533"/>
              <p:cNvGrpSpPr>
                <a:grpSpLocks/>
              </p:cNvGrpSpPr>
              <p:nvPr/>
            </p:nvGrpSpPr>
            <p:grpSpPr bwMode="auto">
              <a:xfrm rot="10800000">
                <a:off x="1248" y="1677"/>
                <a:ext cx="562" cy="365"/>
                <a:chOff x="2121" y="1452"/>
                <a:chExt cx="562" cy="365"/>
              </a:xfrm>
            </p:grpSpPr>
            <p:grpSp>
              <p:nvGrpSpPr>
                <p:cNvPr id="57359" name="Group 534"/>
                <p:cNvGrpSpPr>
                  <a:grpSpLocks/>
                </p:cNvGrpSpPr>
                <p:nvPr/>
              </p:nvGrpSpPr>
              <p:grpSpPr bwMode="auto">
                <a:xfrm>
                  <a:off x="2121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57547" name="Group 535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7679" name="Rectangle 5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0" name="Rectangle 5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1" name="Rectangle 5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2" name="Rectangle 5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3" name="Rectangle 5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4" name="Rectangle 5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5" name="Rectangle 5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6" name="Rectangle 5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7" name="Rectangle 5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8" name="Rectangle 5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89" name="Rectangle 5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0" name="Rectangle 5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1" name="Rectangle 5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2" name="Rectangle 5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3" name="Rectangle 5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4" name="Rectangle 5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5" name="Rectangle 5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6" name="Rectangle 5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7" name="Rectangle 5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8" name="Rectangle 5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99" name="Rectangle 5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700" name="Rectangle 5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701" name="Line 5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2" name="Line 55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3" name="Line 5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4" name="Line 5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5" name="Line 5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6" name="Line 5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7" name="Line 56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8" name="Line 56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09" name="Line 5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0" name="Line 5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1" name="Line 5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2" name="Line 56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3" name="Line 5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4" name="Line 5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5" name="Line 5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6" name="Line 5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7" name="Line 5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8" name="Line 5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19" name="Line 5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0" name="Line 57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1" name="Line 5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2" name="Line 5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3" name="Line 5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4" name="Line 5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5" name="Line 5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6" name="Line 5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7" name="Line 58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8" name="Line 5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29" name="Line 58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30" name="Line 5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31" name="Line 58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732" name="Line 58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548" name="Group 590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7642" name="Rectangle 59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3" name="Rectangle 59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4" name="Rectangle 59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5" name="Rectangle 59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6" name="Rectangle 59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7" name="Rectangle 59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8" name="Rectangle 59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49" name="Rectangle 59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0" name="Rectangle 59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1" name="Rectangle 60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2" name="Rectangle 60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3" name="Rectangle 60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4" name="Rectangle 60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5" name="Rectangle 60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6" name="Rectangle 60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7" name="Rectangle 60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58" name="Line 60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59" name="Line 60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0" name="Line 60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1" name="Line 61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2" name="Line 61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3" name="Line 61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4" name="Line 613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5" name="Line 614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6" name="Line 61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7" name="Line 61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8" name="Line 61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69" name="Line 61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0" name="Line 61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1" name="Line 62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2" name="Line 62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3" name="Line 62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4" name="Line 62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5" name="Line 62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6" name="Line 62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7" name="Line 62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78" name="Line 627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549" name="Group 628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7588" name="Rectangle 6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89" name="Rectangle 6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0" name="Rectangle 6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1" name="Rectangle 6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2" name="Rectangle 6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3" name="Rectangle 6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4" name="Rectangle 6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5" name="Rectangle 6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6" name="Rectangle 6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7" name="Rectangle 6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8" name="Rectangle 6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99" name="Rectangle 6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0" name="Rectangle 6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1" name="Rectangle 6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2" name="Rectangle 6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3" name="Rectangle 6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4" name="Rectangle 6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5" name="Rectangle 6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6" name="Rectangle 6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7" name="Rectangle 6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8" name="Rectangle 6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09" name="Rectangle 6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610" name="Line 6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1" name="Line 6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2" name="Line 6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3" name="Line 6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4" name="Line 6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5" name="Line 6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6" name="Line 65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7" name="Line 65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8" name="Line 6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19" name="Line 6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0" name="Line 6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1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2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3" name="Line 6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4" name="Line 6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5" name="Line 6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6" name="Line 6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7" name="Line 6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8" name="Line 6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29" name="Line 6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0" name="Line 6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1" name="Line 6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2" name="Line 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3" name="Line 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4" name="Line 6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5" name="Line 6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6" name="Line 67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7" name="Line 67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8" name="Line 67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39" name="Line 68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40" name="Line 68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641" name="Line 68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550" name="Group 683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7551" name="Rectangle 68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2" name="Rectangle 68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3" name="Rectangle 68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4" name="Rectangle 68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5" name="Rectangle 68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6" name="Rectangle 68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7" name="Rectangle 69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8" name="Rectangle 69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59" name="Rectangle 69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0" name="Rectangle 69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1" name="Rectangle 69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2" name="Rectangle 69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3" name="Rectangle 69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4" name="Rectangle 69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5" name="Rectangle 69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6" name="Rectangle 69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67" name="Line 70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68" name="Line 70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69" name="Line 70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0" name="Line 70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1" name="Line 704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2" name="Line 70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3" name="Line 706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4" name="Line 707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5" name="Line 70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6" name="Line 70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7" name="Line 71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8" name="Line 71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79" name="Line 71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0" name="Line 71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1" name="Line 71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2" name="Line 71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3" name="Line 71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4" name="Line 71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5" name="Line 71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6" name="Line 71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87" name="Line 720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57360" name="Group 721"/>
                <p:cNvGrpSpPr>
                  <a:grpSpLocks/>
                </p:cNvGrpSpPr>
                <p:nvPr/>
              </p:nvGrpSpPr>
              <p:grpSpPr bwMode="auto">
                <a:xfrm>
                  <a:off x="2445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57361" name="Group 722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7493" name="Rectangle 7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4" name="Rectangle 7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5" name="Rectangle 7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6" name="Rectangle 7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7" name="Rectangle 7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8" name="Rectangle 7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99" name="Rectangle 7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0" name="Rectangle 7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1" name="Rectangle 7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2" name="Rectangle 7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3" name="Rectangle 7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4" name="Rectangle 7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5" name="Rectangle 7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6" name="Rectangle 7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7" name="Rectangle 7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8" name="Rectangle 7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09" name="Rectangle 7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0" name="Rectangle 7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1" name="Rectangle 7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2" name="Rectangle 7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3" name="Rectangle 7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4" name="Rectangle 7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515" name="Line 7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16" name="Line 74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17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18" name="Line 7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19" name="Line 7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0" name="Line 7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1" name="Line 75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2" name="Line 75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3" name="Line 7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4" name="Line 7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5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6" name="Line 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7" name="Line 75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8" name="Line 7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29" name="Line 7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0" name="Line 7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1" name="Line 7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2" name="Line 7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3" name="Line 7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4" name="Line 7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5" name="Line 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6" name="Line 7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7" name="Line 7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8" name="Line 7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39" name="Line 7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0" name="Line 77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1" name="Line 77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2" name="Line 77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3" name="Line 7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4" name="Line 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5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546" name="Line 77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362" name="Group 777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7456" name="Rectangle 77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57" name="Rectangle 77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58" name="Rectangle 78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59" name="Rectangle 78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0" name="Rectangle 78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1" name="Rectangle 78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2" name="Rectangle 78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3" name="Rectangle 78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4" name="Rectangle 78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5" name="Rectangle 78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6" name="Rectangle 78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7" name="Rectangle 78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8" name="Rectangle 79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69" name="Rectangle 79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70" name="Rectangle 79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71" name="Rectangle 79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72" name="Line 79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3" name="Line 79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4" name="Line 79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5" name="Line 79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6" name="Line 79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7" name="Line 79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8" name="Line 800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79" name="Line 801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0" name="Line 80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1" name="Line 80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2" name="Line 80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3" name="Line 80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4" name="Line 80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5" name="Line 80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6" name="Line 80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7" name="Line 80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8" name="Line 81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89" name="Line 81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90" name="Line 81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91" name="Line 81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92" name="Line 814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363" name="Group 815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7402" name="Rectangle 8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3" name="Rectangle 8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4" name="Rectangle 8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5" name="Rectangle 8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6" name="Rectangle 8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7" name="Rectangle 8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8" name="Rectangle 8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09" name="Rectangle 8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0" name="Rectangle 8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1" name="Rectangle 8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2" name="Rectangle 8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3" name="Rectangle 8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4" name="Rectangle 8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5" name="Rectangle 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6" name="Rectangle 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7" name="Rectangle 8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8" name="Rectangle 8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19" name="Rectangle 8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20" name="Rectangle 8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21" name="Rectangle 8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22" name="Rectangle 8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23" name="Rectangle 8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424" name="Line 8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25" name="Line 83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26" name="Line 8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27" name="Line 8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28" name="Line 8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29" name="Line 8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0" name="Line 84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1" name="Line 84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2" name="Line 8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3" name="Line 8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4" name="Line 8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5" name="Line 8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6" name="Line 8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7" name="Line 8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8" name="Line 8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39" name="Line 8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0" name="Line 8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1" name="Line 8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2" name="Line 8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3" name="Line 8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4" name="Line 85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5" name="Line 85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6" name="Line 8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7" name="Line 8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8" name="Line 8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49" name="Line 8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0" name="Line 8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1" name="Line 8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2" name="Line 86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3" name="Line 86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4" name="Line 86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55" name="Line 86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7364" name="Group 870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7365" name="Rectangle 87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66" name="Rectangle 87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67" name="Rectangle 87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68" name="Rectangle 87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69" name="Rectangle 87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0" name="Rectangle 87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1" name="Rectangle 87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2" name="Rectangle 87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3" name="Rectangle 87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4" name="Rectangle 88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5" name="Rectangle 88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6" name="Rectangle 88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7" name="Rectangle 88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8" name="Rectangle 88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79" name="Rectangle 88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80" name="Rectangle 88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7381" name="Line 88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2" name="Line 88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3" name="Line 88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4" name="Line 89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5" name="Line 89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6" name="Line 89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7" name="Line 893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8" name="Line 894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89" name="Line 89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0" name="Line 89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1" name="Line 89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2" name="Line 89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3" name="Line 89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4" name="Line 90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5" name="Line 90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6" name="Line 90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7" name="Line 90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8" name="Line 90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399" name="Line 90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00" name="Line 90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7401" name="Line 907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-26988"/>
            <a:ext cx="9074150" cy="1368426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latin typeface="Arial" charset="0"/>
              </a:rPr>
              <a:t/>
            </a:r>
            <a:br>
              <a:rPr lang="es-E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7376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sp>
        <p:nvSpPr>
          <p:cNvPr id="373764" name="Text Box 4"/>
          <p:cNvSpPr txBox="1">
            <a:spLocks noChangeArrowheads="1"/>
          </p:cNvSpPr>
          <p:nvPr/>
        </p:nvSpPr>
        <p:spPr bwMode="auto">
          <a:xfrm>
            <a:off x="984250" y="1443038"/>
            <a:ext cx="27241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Agujeros en alma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viga 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3019425" y="4027488"/>
            <a:ext cx="1588" cy="10080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74" name="Line 6"/>
          <p:cNvSpPr>
            <a:spLocks noChangeShapeType="1"/>
          </p:cNvSpPr>
          <p:nvPr/>
        </p:nvSpPr>
        <p:spPr bwMode="auto">
          <a:xfrm flipV="1">
            <a:off x="3017838" y="2967038"/>
            <a:ext cx="1587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2954338" y="4954588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58376" name="Group 8"/>
          <p:cNvGrpSpPr>
            <a:grpSpLocks/>
          </p:cNvGrpSpPr>
          <p:nvPr/>
        </p:nvGrpSpPr>
        <p:grpSpPr bwMode="auto">
          <a:xfrm>
            <a:off x="658813" y="2244725"/>
            <a:ext cx="1123950" cy="3573463"/>
            <a:chOff x="415" y="1414"/>
            <a:chExt cx="708" cy="2251"/>
          </a:xfrm>
        </p:grpSpPr>
        <p:sp>
          <p:nvSpPr>
            <p:cNvPr id="59162" name="Rectangle 9"/>
            <p:cNvSpPr>
              <a:spLocks noChangeArrowheads="1"/>
            </p:cNvSpPr>
            <p:nvPr/>
          </p:nvSpPr>
          <p:spPr bwMode="auto">
            <a:xfrm>
              <a:off x="418" y="1464"/>
              <a:ext cx="5" cy="2150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63" name="Line 10"/>
            <p:cNvSpPr>
              <a:spLocks noChangeShapeType="1"/>
            </p:cNvSpPr>
            <p:nvPr/>
          </p:nvSpPr>
          <p:spPr bwMode="auto">
            <a:xfrm flipV="1">
              <a:off x="415" y="1468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64" name="Rectangle 11"/>
            <p:cNvSpPr>
              <a:spLocks noChangeArrowheads="1"/>
            </p:cNvSpPr>
            <p:nvPr/>
          </p:nvSpPr>
          <p:spPr bwMode="auto">
            <a:xfrm>
              <a:off x="418" y="3612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65" name="Rectangle 12"/>
            <p:cNvSpPr>
              <a:spLocks noChangeArrowheads="1"/>
            </p:cNvSpPr>
            <p:nvPr/>
          </p:nvSpPr>
          <p:spPr bwMode="auto">
            <a:xfrm>
              <a:off x="418" y="3612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66" name="Line 13"/>
            <p:cNvSpPr>
              <a:spLocks noChangeShapeType="1"/>
            </p:cNvSpPr>
            <p:nvPr/>
          </p:nvSpPr>
          <p:spPr bwMode="auto">
            <a:xfrm flipH="1">
              <a:off x="418" y="361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67" name="Line 14"/>
            <p:cNvSpPr>
              <a:spLocks noChangeShapeType="1"/>
            </p:cNvSpPr>
            <p:nvPr/>
          </p:nvSpPr>
          <p:spPr bwMode="auto">
            <a:xfrm flipH="1">
              <a:off x="418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68" name="Line 15"/>
            <p:cNvSpPr>
              <a:spLocks noChangeShapeType="1"/>
            </p:cNvSpPr>
            <p:nvPr/>
          </p:nvSpPr>
          <p:spPr bwMode="auto">
            <a:xfrm flipV="1">
              <a:off x="726" y="3612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69" name="Line 16"/>
            <p:cNvSpPr>
              <a:spLocks noChangeShapeType="1"/>
            </p:cNvSpPr>
            <p:nvPr/>
          </p:nvSpPr>
          <p:spPr bwMode="auto">
            <a:xfrm flipV="1">
              <a:off x="418" y="3612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0" name="Rectangle 17"/>
            <p:cNvSpPr>
              <a:spLocks noChangeArrowheads="1"/>
            </p:cNvSpPr>
            <p:nvPr/>
          </p:nvSpPr>
          <p:spPr bwMode="auto">
            <a:xfrm>
              <a:off x="418" y="1461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71" name="Rectangle 18"/>
            <p:cNvSpPr>
              <a:spLocks noChangeArrowheads="1"/>
            </p:cNvSpPr>
            <p:nvPr/>
          </p:nvSpPr>
          <p:spPr bwMode="auto">
            <a:xfrm>
              <a:off x="418" y="1461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72" name="Line 19"/>
            <p:cNvSpPr>
              <a:spLocks noChangeShapeType="1"/>
            </p:cNvSpPr>
            <p:nvPr/>
          </p:nvSpPr>
          <p:spPr bwMode="auto">
            <a:xfrm flipH="1">
              <a:off x="418" y="1467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3" name="Line 20"/>
            <p:cNvSpPr>
              <a:spLocks noChangeShapeType="1"/>
            </p:cNvSpPr>
            <p:nvPr/>
          </p:nvSpPr>
          <p:spPr bwMode="auto">
            <a:xfrm flipH="1">
              <a:off x="418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4" name="Line 21"/>
            <p:cNvSpPr>
              <a:spLocks noChangeShapeType="1"/>
            </p:cNvSpPr>
            <p:nvPr/>
          </p:nvSpPr>
          <p:spPr bwMode="auto">
            <a:xfrm flipV="1">
              <a:off x="726" y="1461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5" name="Line 22"/>
            <p:cNvSpPr>
              <a:spLocks noChangeShapeType="1"/>
            </p:cNvSpPr>
            <p:nvPr/>
          </p:nvSpPr>
          <p:spPr bwMode="auto">
            <a:xfrm flipV="1">
              <a:off x="418" y="1461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6" name="Rectangle 23"/>
            <p:cNvSpPr>
              <a:spLocks noChangeArrowheads="1"/>
            </p:cNvSpPr>
            <p:nvPr/>
          </p:nvSpPr>
          <p:spPr bwMode="auto">
            <a:xfrm>
              <a:off x="418" y="1464"/>
              <a:ext cx="5" cy="2150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77" name="Line 24"/>
            <p:cNvSpPr>
              <a:spLocks noChangeShapeType="1"/>
            </p:cNvSpPr>
            <p:nvPr/>
          </p:nvSpPr>
          <p:spPr bwMode="auto">
            <a:xfrm>
              <a:off x="418" y="361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8" name="Line 25"/>
            <p:cNvSpPr>
              <a:spLocks noChangeShapeType="1"/>
            </p:cNvSpPr>
            <p:nvPr/>
          </p:nvSpPr>
          <p:spPr bwMode="auto">
            <a:xfrm>
              <a:off x="418" y="146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79" name="Line 26"/>
            <p:cNvSpPr>
              <a:spLocks noChangeShapeType="1"/>
            </p:cNvSpPr>
            <p:nvPr/>
          </p:nvSpPr>
          <p:spPr bwMode="auto">
            <a:xfrm>
              <a:off x="423" y="1464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0" name="Line 27"/>
            <p:cNvSpPr>
              <a:spLocks noChangeShapeType="1"/>
            </p:cNvSpPr>
            <p:nvPr/>
          </p:nvSpPr>
          <p:spPr bwMode="auto">
            <a:xfrm>
              <a:off x="418" y="1464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1" name="Line 28"/>
            <p:cNvSpPr>
              <a:spLocks noChangeShapeType="1"/>
            </p:cNvSpPr>
            <p:nvPr/>
          </p:nvSpPr>
          <p:spPr bwMode="auto">
            <a:xfrm>
              <a:off x="444" y="3613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2" name="Line 29"/>
            <p:cNvSpPr>
              <a:spLocks noChangeShapeType="1"/>
            </p:cNvSpPr>
            <p:nvPr/>
          </p:nvSpPr>
          <p:spPr bwMode="auto">
            <a:xfrm>
              <a:off x="444" y="1462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3" name="Rectangle 30"/>
            <p:cNvSpPr>
              <a:spLocks noChangeArrowheads="1"/>
            </p:cNvSpPr>
            <p:nvPr/>
          </p:nvSpPr>
          <p:spPr bwMode="auto">
            <a:xfrm>
              <a:off x="1116" y="1464"/>
              <a:ext cx="6" cy="2150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84" name="Rectangle 31"/>
            <p:cNvSpPr>
              <a:spLocks noChangeArrowheads="1"/>
            </p:cNvSpPr>
            <p:nvPr/>
          </p:nvSpPr>
          <p:spPr bwMode="auto">
            <a:xfrm>
              <a:off x="1116" y="1464"/>
              <a:ext cx="6" cy="2150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85" name="Freeform 32"/>
            <p:cNvSpPr>
              <a:spLocks/>
            </p:cNvSpPr>
            <p:nvPr/>
          </p:nvSpPr>
          <p:spPr bwMode="auto">
            <a:xfrm>
              <a:off x="724" y="3564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86" name="Freeform 33"/>
            <p:cNvSpPr>
              <a:spLocks/>
            </p:cNvSpPr>
            <p:nvPr/>
          </p:nvSpPr>
          <p:spPr bwMode="auto">
            <a:xfrm>
              <a:off x="724" y="3564"/>
              <a:ext cx="48" cy="53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87" name="Line 34"/>
            <p:cNvSpPr>
              <a:spLocks noChangeShapeType="1"/>
            </p:cNvSpPr>
            <p:nvPr/>
          </p:nvSpPr>
          <p:spPr bwMode="auto">
            <a:xfrm>
              <a:off x="768" y="3564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8" name="Line 35"/>
            <p:cNvSpPr>
              <a:spLocks noChangeShapeType="1"/>
            </p:cNvSpPr>
            <p:nvPr/>
          </p:nvSpPr>
          <p:spPr bwMode="auto">
            <a:xfrm>
              <a:off x="724" y="3612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89" name="Line 36"/>
            <p:cNvSpPr>
              <a:spLocks noChangeShapeType="1"/>
            </p:cNvSpPr>
            <p:nvPr/>
          </p:nvSpPr>
          <p:spPr bwMode="auto">
            <a:xfrm flipV="1">
              <a:off x="728" y="3568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0" name="Line 37"/>
            <p:cNvSpPr>
              <a:spLocks noChangeShapeType="1"/>
            </p:cNvSpPr>
            <p:nvPr/>
          </p:nvSpPr>
          <p:spPr bwMode="auto">
            <a:xfrm flipV="1">
              <a:off x="724" y="3564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1" name="Line 38"/>
            <p:cNvSpPr>
              <a:spLocks noChangeShapeType="1"/>
            </p:cNvSpPr>
            <p:nvPr/>
          </p:nvSpPr>
          <p:spPr bwMode="auto">
            <a:xfrm flipH="1">
              <a:off x="1090" y="3613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2" name="Line 39"/>
            <p:cNvSpPr>
              <a:spLocks noChangeShapeType="1"/>
            </p:cNvSpPr>
            <p:nvPr/>
          </p:nvSpPr>
          <p:spPr bwMode="auto">
            <a:xfrm flipH="1">
              <a:off x="1090" y="1462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3" name="Line 40"/>
            <p:cNvSpPr>
              <a:spLocks noChangeShapeType="1"/>
            </p:cNvSpPr>
            <p:nvPr/>
          </p:nvSpPr>
          <p:spPr bwMode="auto">
            <a:xfrm flipH="1">
              <a:off x="1116" y="361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4" name="Line 41"/>
            <p:cNvSpPr>
              <a:spLocks noChangeShapeType="1"/>
            </p:cNvSpPr>
            <p:nvPr/>
          </p:nvSpPr>
          <p:spPr bwMode="auto">
            <a:xfrm>
              <a:off x="1116" y="1464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5" name="Line 42"/>
            <p:cNvSpPr>
              <a:spLocks noChangeShapeType="1"/>
            </p:cNvSpPr>
            <p:nvPr/>
          </p:nvSpPr>
          <p:spPr bwMode="auto">
            <a:xfrm>
              <a:off x="1122" y="1464"/>
              <a:ext cx="1" cy="2150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6" name="Rectangle 43"/>
            <p:cNvSpPr>
              <a:spLocks noChangeArrowheads="1"/>
            </p:cNvSpPr>
            <p:nvPr/>
          </p:nvSpPr>
          <p:spPr bwMode="auto">
            <a:xfrm>
              <a:off x="767" y="3566"/>
              <a:ext cx="5" cy="9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97" name="Rectangle 44"/>
            <p:cNvSpPr>
              <a:spLocks noChangeArrowheads="1"/>
            </p:cNvSpPr>
            <p:nvPr/>
          </p:nvSpPr>
          <p:spPr bwMode="auto">
            <a:xfrm>
              <a:off x="767" y="3566"/>
              <a:ext cx="5" cy="9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98" name="Line 45"/>
            <p:cNvSpPr>
              <a:spLocks noChangeShapeType="1"/>
            </p:cNvSpPr>
            <p:nvPr/>
          </p:nvSpPr>
          <p:spPr bwMode="auto">
            <a:xfrm>
              <a:off x="772" y="3566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199" name="Line 46"/>
            <p:cNvSpPr>
              <a:spLocks noChangeShapeType="1"/>
            </p:cNvSpPr>
            <p:nvPr/>
          </p:nvSpPr>
          <p:spPr bwMode="auto">
            <a:xfrm>
              <a:off x="767" y="3566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0" name="Line 47"/>
            <p:cNvSpPr>
              <a:spLocks noChangeShapeType="1"/>
            </p:cNvSpPr>
            <p:nvPr/>
          </p:nvSpPr>
          <p:spPr bwMode="auto">
            <a:xfrm flipH="1">
              <a:off x="767" y="356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1" name="Line 48"/>
            <p:cNvSpPr>
              <a:spLocks noChangeShapeType="1"/>
            </p:cNvSpPr>
            <p:nvPr/>
          </p:nvSpPr>
          <p:spPr bwMode="auto">
            <a:xfrm flipH="1">
              <a:off x="767" y="3663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2" name="Rectangle 49"/>
            <p:cNvSpPr>
              <a:spLocks noChangeArrowheads="1"/>
            </p:cNvSpPr>
            <p:nvPr/>
          </p:nvSpPr>
          <p:spPr bwMode="auto">
            <a:xfrm>
              <a:off x="814" y="3612"/>
              <a:ext cx="308" cy="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03" name="Rectangle 50"/>
            <p:cNvSpPr>
              <a:spLocks noChangeArrowheads="1"/>
            </p:cNvSpPr>
            <p:nvPr/>
          </p:nvSpPr>
          <p:spPr bwMode="auto">
            <a:xfrm>
              <a:off x="814" y="3612"/>
              <a:ext cx="308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04" name="Freeform 51"/>
            <p:cNvSpPr>
              <a:spLocks/>
            </p:cNvSpPr>
            <p:nvPr/>
          </p:nvSpPr>
          <p:spPr bwMode="auto">
            <a:xfrm>
              <a:off x="768" y="3612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05" name="Freeform 52"/>
            <p:cNvSpPr>
              <a:spLocks/>
            </p:cNvSpPr>
            <p:nvPr/>
          </p:nvSpPr>
          <p:spPr bwMode="auto">
            <a:xfrm>
              <a:off x="768" y="3612"/>
              <a:ext cx="48" cy="53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06" name="Line 53"/>
            <p:cNvSpPr>
              <a:spLocks noChangeShapeType="1"/>
            </p:cNvSpPr>
            <p:nvPr/>
          </p:nvSpPr>
          <p:spPr bwMode="auto">
            <a:xfrm flipH="1">
              <a:off x="814" y="361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7" name="Line 54"/>
            <p:cNvSpPr>
              <a:spLocks noChangeShapeType="1"/>
            </p:cNvSpPr>
            <p:nvPr/>
          </p:nvSpPr>
          <p:spPr bwMode="auto">
            <a:xfrm flipH="1">
              <a:off x="814" y="3612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8" name="Line 55"/>
            <p:cNvSpPr>
              <a:spLocks noChangeShapeType="1"/>
            </p:cNvSpPr>
            <p:nvPr/>
          </p:nvSpPr>
          <p:spPr bwMode="auto">
            <a:xfrm flipV="1">
              <a:off x="1122" y="3612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09" name="Line 56"/>
            <p:cNvSpPr>
              <a:spLocks noChangeShapeType="1"/>
            </p:cNvSpPr>
            <p:nvPr/>
          </p:nvSpPr>
          <p:spPr bwMode="auto">
            <a:xfrm flipV="1">
              <a:off x="814" y="3612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10" name="Line 57"/>
            <p:cNvSpPr>
              <a:spLocks noChangeShapeType="1"/>
            </p:cNvSpPr>
            <p:nvPr/>
          </p:nvSpPr>
          <p:spPr bwMode="auto">
            <a:xfrm flipV="1">
              <a:off x="768" y="3612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11" name="Line 58"/>
            <p:cNvSpPr>
              <a:spLocks noChangeShapeType="1"/>
            </p:cNvSpPr>
            <p:nvPr/>
          </p:nvSpPr>
          <p:spPr bwMode="auto">
            <a:xfrm flipV="1">
              <a:off x="772" y="3617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12" name="Line 59"/>
            <p:cNvSpPr>
              <a:spLocks noChangeShapeType="1"/>
            </p:cNvSpPr>
            <p:nvPr/>
          </p:nvSpPr>
          <p:spPr bwMode="auto">
            <a:xfrm>
              <a:off x="768" y="3660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13" name="Line 60"/>
            <p:cNvSpPr>
              <a:spLocks noChangeShapeType="1"/>
            </p:cNvSpPr>
            <p:nvPr/>
          </p:nvSpPr>
          <p:spPr bwMode="auto">
            <a:xfrm>
              <a:off x="812" y="3612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14" name="Freeform 61"/>
            <p:cNvSpPr>
              <a:spLocks/>
            </p:cNvSpPr>
            <p:nvPr/>
          </p:nvSpPr>
          <p:spPr bwMode="auto">
            <a:xfrm>
              <a:off x="724" y="1414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15" name="Freeform 62"/>
            <p:cNvSpPr>
              <a:spLocks/>
            </p:cNvSpPr>
            <p:nvPr/>
          </p:nvSpPr>
          <p:spPr bwMode="auto">
            <a:xfrm>
              <a:off x="724" y="1414"/>
              <a:ext cx="48" cy="51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16" name="Rectangle 63"/>
            <p:cNvSpPr>
              <a:spLocks noChangeArrowheads="1"/>
            </p:cNvSpPr>
            <p:nvPr/>
          </p:nvSpPr>
          <p:spPr bwMode="auto">
            <a:xfrm>
              <a:off x="814" y="1461"/>
              <a:ext cx="308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17" name="Rectangle 64"/>
            <p:cNvSpPr>
              <a:spLocks noChangeArrowheads="1"/>
            </p:cNvSpPr>
            <p:nvPr/>
          </p:nvSpPr>
          <p:spPr bwMode="auto">
            <a:xfrm>
              <a:off x="814" y="1461"/>
              <a:ext cx="308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18" name="Freeform 65"/>
            <p:cNvSpPr>
              <a:spLocks/>
            </p:cNvSpPr>
            <p:nvPr/>
          </p:nvSpPr>
          <p:spPr bwMode="auto">
            <a:xfrm>
              <a:off x="768" y="1462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19" name="Freeform 66"/>
            <p:cNvSpPr>
              <a:spLocks/>
            </p:cNvSpPr>
            <p:nvPr/>
          </p:nvSpPr>
          <p:spPr bwMode="auto">
            <a:xfrm>
              <a:off x="768" y="1462"/>
              <a:ext cx="48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20" name="Rectangle 67"/>
            <p:cNvSpPr>
              <a:spLocks noChangeArrowheads="1"/>
            </p:cNvSpPr>
            <p:nvPr/>
          </p:nvSpPr>
          <p:spPr bwMode="auto">
            <a:xfrm>
              <a:off x="767" y="1416"/>
              <a:ext cx="5" cy="9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21" name="Rectangle 68"/>
            <p:cNvSpPr>
              <a:spLocks noChangeArrowheads="1"/>
            </p:cNvSpPr>
            <p:nvPr/>
          </p:nvSpPr>
          <p:spPr bwMode="auto">
            <a:xfrm>
              <a:off x="767" y="1416"/>
              <a:ext cx="5" cy="9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22" name="Line 69"/>
            <p:cNvSpPr>
              <a:spLocks noChangeShapeType="1"/>
            </p:cNvSpPr>
            <p:nvPr/>
          </p:nvSpPr>
          <p:spPr bwMode="auto">
            <a:xfrm flipV="1">
              <a:off x="724" y="1414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3" name="Line 70"/>
            <p:cNvSpPr>
              <a:spLocks noChangeShapeType="1"/>
            </p:cNvSpPr>
            <p:nvPr/>
          </p:nvSpPr>
          <p:spPr bwMode="auto">
            <a:xfrm flipV="1">
              <a:off x="728" y="1417"/>
              <a:ext cx="44" cy="4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4" name="Line 71"/>
            <p:cNvSpPr>
              <a:spLocks noChangeShapeType="1"/>
            </p:cNvSpPr>
            <p:nvPr/>
          </p:nvSpPr>
          <p:spPr bwMode="auto">
            <a:xfrm>
              <a:off x="724" y="1462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5" name="Line 72"/>
            <p:cNvSpPr>
              <a:spLocks noChangeShapeType="1"/>
            </p:cNvSpPr>
            <p:nvPr/>
          </p:nvSpPr>
          <p:spPr bwMode="auto">
            <a:xfrm>
              <a:off x="768" y="1414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6" name="Line 73"/>
            <p:cNvSpPr>
              <a:spLocks noChangeShapeType="1"/>
            </p:cNvSpPr>
            <p:nvPr/>
          </p:nvSpPr>
          <p:spPr bwMode="auto">
            <a:xfrm flipH="1">
              <a:off x="814" y="1467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7" name="Line 74"/>
            <p:cNvSpPr>
              <a:spLocks noChangeShapeType="1"/>
            </p:cNvSpPr>
            <p:nvPr/>
          </p:nvSpPr>
          <p:spPr bwMode="auto">
            <a:xfrm flipH="1">
              <a:off x="814" y="146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8" name="Line 75"/>
            <p:cNvSpPr>
              <a:spLocks noChangeShapeType="1"/>
            </p:cNvSpPr>
            <p:nvPr/>
          </p:nvSpPr>
          <p:spPr bwMode="auto">
            <a:xfrm flipV="1">
              <a:off x="1122" y="1461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29" name="Line 76"/>
            <p:cNvSpPr>
              <a:spLocks noChangeShapeType="1"/>
            </p:cNvSpPr>
            <p:nvPr/>
          </p:nvSpPr>
          <p:spPr bwMode="auto">
            <a:xfrm flipV="1">
              <a:off x="814" y="1461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0" name="Line 77"/>
            <p:cNvSpPr>
              <a:spLocks noChangeShapeType="1"/>
            </p:cNvSpPr>
            <p:nvPr/>
          </p:nvSpPr>
          <p:spPr bwMode="auto">
            <a:xfrm flipV="1">
              <a:off x="768" y="1462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1" name="Line 78"/>
            <p:cNvSpPr>
              <a:spLocks noChangeShapeType="1"/>
            </p:cNvSpPr>
            <p:nvPr/>
          </p:nvSpPr>
          <p:spPr bwMode="auto">
            <a:xfrm flipV="1">
              <a:off x="772" y="1465"/>
              <a:ext cx="44" cy="49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2" name="Line 79"/>
            <p:cNvSpPr>
              <a:spLocks noChangeShapeType="1"/>
            </p:cNvSpPr>
            <p:nvPr/>
          </p:nvSpPr>
          <p:spPr bwMode="auto">
            <a:xfrm>
              <a:off x="768" y="1511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3" name="Line 80"/>
            <p:cNvSpPr>
              <a:spLocks noChangeShapeType="1"/>
            </p:cNvSpPr>
            <p:nvPr/>
          </p:nvSpPr>
          <p:spPr bwMode="auto">
            <a:xfrm>
              <a:off x="812" y="1462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4" name="Line 81"/>
            <p:cNvSpPr>
              <a:spLocks noChangeShapeType="1"/>
            </p:cNvSpPr>
            <p:nvPr/>
          </p:nvSpPr>
          <p:spPr bwMode="auto">
            <a:xfrm>
              <a:off x="772" y="1416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5" name="Line 82"/>
            <p:cNvSpPr>
              <a:spLocks noChangeShapeType="1"/>
            </p:cNvSpPr>
            <p:nvPr/>
          </p:nvSpPr>
          <p:spPr bwMode="auto">
            <a:xfrm>
              <a:off x="767" y="1416"/>
              <a:ext cx="1" cy="9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6" name="Line 83"/>
            <p:cNvSpPr>
              <a:spLocks noChangeShapeType="1"/>
            </p:cNvSpPr>
            <p:nvPr/>
          </p:nvSpPr>
          <p:spPr bwMode="auto">
            <a:xfrm flipH="1">
              <a:off x="767" y="141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7" name="Line 84"/>
            <p:cNvSpPr>
              <a:spLocks noChangeShapeType="1"/>
            </p:cNvSpPr>
            <p:nvPr/>
          </p:nvSpPr>
          <p:spPr bwMode="auto">
            <a:xfrm flipH="1">
              <a:off x="767" y="1513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38" name="Rectangle 85"/>
            <p:cNvSpPr>
              <a:spLocks noChangeArrowheads="1"/>
            </p:cNvSpPr>
            <p:nvPr/>
          </p:nvSpPr>
          <p:spPr bwMode="auto">
            <a:xfrm>
              <a:off x="1116" y="2893"/>
              <a:ext cx="6" cy="41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39" name="Rectangle 86"/>
            <p:cNvSpPr>
              <a:spLocks noChangeArrowheads="1"/>
            </p:cNvSpPr>
            <p:nvPr/>
          </p:nvSpPr>
          <p:spPr bwMode="auto">
            <a:xfrm>
              <a:off x="1116" y="2893"/>
              <a:ext cx="6" cy="41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40" name="Line 87"/>
            <p:cNvSpPr>
              <a:spLocks noChangeShapeType="1"/>
            </p:cNvSpPr>
            <p:nvPr/>
          </p:nvSpPr>
          <p:spPr bwMode="auto">
            <a:xfrm flipV="1">
              <a:off x="1116" y="2893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41" name="Line 88"/>
            <p:cNvSpPr>
              <a:spLocks noChangeShapeType="1"/>
            </p:cNvSpPr>
            <p:nvPr/>
          </p:nvSpPr>
          <p:spPr bwMode="auto">
            <a:xfrm flipV="1">
              <a:off x="1122" y="2893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42" name="Rectangle 89"/>
            <p:cNvSpPr>
              <a:spLocks noChangeArrowheads="1"/>
            </p:cNvSpPr>
            <p:nvPr/>
          </p:nvSpPr>
          <p:spPr bwMode="auto">
            <a:xfrm>
              <a:off x="1116" y="1736"/>
              <a:ext cx="6" cy="41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43" name="Rectangle 90"/>
            <p:cNvSpPr>
              <a:spLocks noChangeArrowheads="1"/>
            </p:cNvSpPr>
            <p:nvPr/>
          </p:nvSpPr>
          <p:spPr bwMode="auto">
            <a:xfrm>
              <a:off x="1116" y="1736"/>
              <a:ext cx="6" cy="41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44" name="Line 91"/>
            <p:cNvSpPr>
              <a:spLocks noChangeShapeType="1"/>
            </p:cNvSpPr>
            <p:nvPr/>
          </p:nvSpPr>
          <p:spPr bwMode="auto">
            <a:xfrm>
              <a:off x="1122" y="1736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45" name="Line 92"/>
            <p:cNvSpPr>
              <a:spLocks noChangeShapeType="1"/>
            </p:cNvSpPr>
            <p:nvPr/>
          </p:nvSpPr>
          <p:spPr bwMode="auto">
            <a:xfrm>
              <a:off x="1116" y="1736"/>
              <a:ext cx="1" cy="41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46" name="Freeform 93"/>
            <p:cNvSpPr>
              <a:spLocks/>
            </p:cNvSpPr>
            <p:nvPr/>
          </p:nvSpPr>
          <p:spPr bwMode="auto">
            <a:xfrm>
              <a:off x="1049" y="1468"/>
              <a:ext cx="8" cy="2151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47" name="Freeform 94"/>
            <p:cNvSpPr>
              <a:spLocks/>
            </p:cNvSpPr>
            <p:nvPr/>
          </p:nvSpPr>
          <p:spPr bwMode="auto">
            <a:xfrm>
              <a:off x="484" y="1467"/>
              <a:ext cx="7" cy="2151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248" name="Line 95"/>
            <p:cNvSpPr>
              <a:spLocks noChangeShapeType="1"/>
            </p:cNvSpPr>
            <p:nvPr/>
          </p:nvSpPr>
          <p:spPr bwMode="auto">
            <a:xfrm>
              <a:off x="1116" y="3307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49" name="Line 96"/>
            <p:cNvSpPr>
              <a:spLocks noChangeShapeType="1"/>
            </p:cNvSpPr>
            <p:nvPr/>
          </p:nvSpPr>
          <p:spPr bwMode="auto">
            <a:xfrm>
              <a:off x="493" y="1975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50" name="Line 97"/>
            <p:cNvSpPr>
              <a:spLocks noChangeShapeType="1"/>
            </p:cNvSpPr>
            <p:nvPr/>
          </p:nvSpPr>
          <p:spPr bwMode="auto">
            <a:xfrm>
              <a:off x="485" y="1944"/>
              <a:ext cx="564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51" name="Line 98"/>
            <p:cNvSpPr>
              <a:spLocks noChangeShapeType="1"/>
            </p:cNvSpPr>
            <p:nvPr/>
          </p:nvSpPr>
          <p:spPr bwMode="auto">
            <a:xfrm>
              <a:off x="485" y="3113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59252" name="Line 99"/>
            <p:cNvSpPr>
              <a:spLocks noChangeShapeType="1"/>
            </p:cNvSpPr>
            <p:nvPr/>
          </p:nvSpPr>
          <p:spPr bwMode="auto">
            <a:xfrm>
              <a:off x="485" y="3083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58377" name="Freeform 100"/>
          <p:cNvSpPr>
            <a:spLocks/>
          </p:cNvSpPr>
          <p:nvPr/>
        </p:nvSpPr>
        <p:spPr bwMode="auto">
          <a:xfrm>
            <a:off x="2949575" y="3948113"/>
            <a:ext cx="117475" cy="79375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8378" name="Line 101"/>
          <p:cNvSpPr>
            <a:spLocks noChangeShapeType="1"/>
          </p:cNvSpPr>
          <p:nvPr/>
        </p:nvSpPr>
        <p:spPr bwMode="auto">
          <a:xfrm>
            <a:off x="1898650" y="3128963"/>
            <a:ext cx="1106488" cy="793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79" name="Line 102"/>
          <p:cNvSpPr>
            <a:spLocks noChangeShapeType="1"/>
          </p:cNvSpPr>
          <p:nvPr/>
        </p:nvSpPr>
        <p:spPr bwMode="auto">
          <a:xfrm>
            <a:off x="1898650" y="3084513"/>
            <a:ext cx="110490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80" name="Line 103"/>
          <p:cNvSpPr>
            <a:spLocks noChangeShapeType="1"/>
          </p:cNvSpPr>
          <p:nvPr/>
        </p:nvSpPr>
        <p:spPr bwMode="auto">
          <a:xfrm>
            <a:off x="1892300" y="4940300"/>
            <a:ext cx="1106488" cy="793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81" name="Line 104"/>
          <p:cNvSpPr>
            <a:spLocks noChangeShapeType="1"/>
          </p:cNvSpPr>
          <p:nvPr/>
        </p:nvSpPr>
        <p:spPr bwMode="auto">
          <a:xfrm>
            <a:off x="1892300" y="4895850"/>
            <a:ext cx="110490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8382" name="Line 105"/>
          <p:cNvSpPr>
            <a:spLocks noChangeShapeType="1"/>
          </p:cNvSpPr>
          <p:nvPr/>
        </p:nvSpPr>
        <p:spPr bwMode="auto">
          <a:xfrm flipH="1">
            <a:off x="1892300" y="3079750"/>
            <a:ext cx="6350" cy="1865313"/>
          </a:xfrm>
          <a:prstGeom prst="line">
            <a:avLst/>
          </a:prstGeom>
          <a:noFill/>
          <a:ln w="12700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58383" name="Group 106"/>
          <p:cNvGrpSpPr>
            <a:grpSpLocks/>
          </p:cNvGrpSpPr>
          <p:nvPr/>
        </p:nvGrpSpPr>
        <p:grpSpPr bwMode="auto">
          <a:xfrm>
            <a:off x="1887538" y="2990850"/>
            <a:ext cx="995362" cy="2035175"/>
            <a:chOff x="1231" y="1884"/>
            <a:chExt cx="705" cy="1282"/>
          </a:xfrm>
        </p:grpSpPr>
        <p:sp>
          <p:nvSpPr>
            <p:cNvPr id="59160" name="Rectangle 107"/>
            <p:cNvSpPr>
              <a:spLocks noChangeArrowheads="1"/>
            </p:cNvSpPr>
            <p:nvPr/>
          </p:nvSpPr>
          <p:spPr bwMode="auto">
            <a:xfrm>
              <a:off x="1237" y="1884"/>
              <a:ext cx="696" cy="51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9161" name="Rectangle 108"/>
            <p:cNvSpPr>
              <a:spLocks noChangeArrowheads="1"/>
            </p:cNvSpPr>
            <p:nvPr/>
          </p:nvSpPr>
          <p:spPr bwMode="auto">
            <a:xfrm>
              <a:off x="1231" y="3122"/>
              <a:ext cx="705" cy="44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58384" name="Group 109"/>
          <p:cNvGrpSpPr>
            <a:grpSpLocks/>
          </p:cNvGrpSpPr>
          <p:nvPr/>
        </p:nvGrpSpPr>
        <p:grpSpPr bwMode="auto">
          <a:xfrm>
            <a:off x="1790700" y="2528888"/>
            <a:ext cx="1096963" cy="2968625"/>
            <a:chOff x="1128" y="1593"/>
            <a:chExt cx="691" cy="1870"/>
          </a:xfrm>
        </p:grpSpPr>
        <p:grpSp>
          <p:nvGrpSpPr>
            <p:cNvPr id="58395" name="Group 110"/>
            <p:cNvGrpSpPr>
              <a:grpSpLocks/>
            </p:cNvGrpSpPr>
            <p:nvPr/>
          </p:nvGrpSpPr>
          <p:grpSpPr bwMode="auto">
            <a:xfrm>
              <a:off x="1131" y="2994"/>
              <a:ext cx="688" cy="469"/>
              <a:chOff x="1131" y="2991"/>
              <a:chExt cx="688" cy="469"/>
            </a:xfrm>
          </p:grpSpPr>
          <p:grpSp>
            <p:nvGrpSpPr>
              <p:cNvPr id="58779" name="Group 111"/>
              <p:cNvGrpSpPr>
                <a:grpSpLocks/>
              </p:cNvGrpSpPr>
              <p:nvPr/>
            </p:nvGrpSpPr>
            <p:grpSpPr bwMode="auto">
              <a:xfrm>
                <a:off x="1131" y="2991"/>
                <a:ext cx="682" cy="469"/>
                <a:chOff x="1131" y="2991"/>
                <a:chExt cx="682" cy="469"/>
              </a:xfrm>
            </p:grpSpPr>
            <p:sp>
              <p:nvSpPr>
                <p:cNvPr id="59154" name="Rectangle 112"/>
                <p:cNvSpPr>
                  <a:spLocks noChangeArrowheads="1"/>
                </p:cNvSpPr>
                <p:nvPr/>
              </p:nvSpPr>
              <p:spPr bwMode="auto">
                <a:xfrm>
                  <a:off x="1131" y="2991"/>
                  <a:ext cx="59" cy="469"/>
                </a:xfrm>
                <a:prstGeom prst="rect">
                  <a:avLst/>
                </a:prstGeom>
                <a:solidFill>
                  <a:srgbClr val="00FF00"/>
                </a:solidFill>
                <a:ln w="1588">
                  <a:solidFill>
                    <a:srgbClr val="00FF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155" name="Rectangle 113"/>
                <p:cNvSpPr>
                  <a:spLocks noChangeArrowheads="1"/>
                </p:cNvSpPr>
                <p:nvPr/>
              </p:nvSpPr>
              <p:spPr bwMode="auto">
                <a:xfrm>
                  <a:off x="1159" y="3204"/>
                  <a:ext cx="392" cy="50"/>
                </a:xfrm>
                <a:prstGeom prst="rect">
                  <a:avLst/>
                </a:prstGeom>
                <a:solidFill>
                  <a:srgbClr val="66FF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156" name="Rectangle 114"/>
                <p:cNvSpPr>
                  <a:spLocks noChangeArrowheads="1"/>
                </p:cNvSpPr>
                <p:nvPr/>
              </p:nvSpPr>
              <p:spPr bwMode="auto">
                <a:xfrm>
                  <a:off x="1185" y="3170"/>
                  <a:ext cx="360" cy="35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157" name="Rectangle 115"/>
                <p:cNvSpPr>
                  <a:spLocks noChangeArrowheads="1"/>
                </p:cNvSpPr>
                <p:nvPr/>
              </p:nvSpPr>
              <p:spPr bwMode="auto">
                <a:xfrm>
                  <a:off x="1186" y="3256"/>
                  <a:ext cx="360" cy="31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158" name="Rectangle 116"/>
                <p:cNvSpPr>
                  <a:spLocks noChangeArrowheads="1"/>
                </p:cNvSpPr>
                <p:nvPr/>
              </p:nvSpPr>
              <p:spPr bwMode="auto">
                <a:xfrm>
                  <a:off x="1587" y="3172"/>
                  <a:ext cx="225" cy="115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159" name="Rectangle 117"/>
                <p:cNvSpPr>
                  <a:spLocks noChangeArrowheads="1"/>
                </p:cNvSpPr>
                <p:nvPr/>
              </p:nvSpPr>
              <p:spPr bwMode="auto">
                <a:xfrm>
                  <a:off x="1186" y="3287"/>
                  <a:ext cx="627" cy="44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8780" name="Group 118"/>
              <p:cNvGrpSpPr>
                <a:grpSpLocks/>
              </p:cNvGrpSpPr>
              <p:nvPr/>
            </p:nvGrpSpPr>
            <p:grpSpPr bwMode="auto">
              <a:xfrm>
                <a:off x="1257" y="3015"/>
                <a:ext cx="238" cy="365"/>
                <a:chOff x="1257" y="3015"/>
                <a:chExt cx="238" cy="365"/>
              </a:xfrm>
            </p:grpSpPr>
            <p:grpSp>
              <p:nvGrpSpPr>
                <p:cNvPr id="58968" name="Group 119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100" name="Rectangle 120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1" name="Rectangle 121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2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3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4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5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6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8" name="Rectangle 128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0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1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4" name="Rectangle 134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7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8" name="Rectangle 13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19" name="Rectangle 13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20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21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122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3" name="Line 14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4" name="Line 144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5" name="Line 14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6" name="Line 1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7" name="Line 1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8" name="Line 1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29" name="Line 1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0" name="Line 150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1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2" name="Line 152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3" name="Line 15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4" name="Line 154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5" name="Line 155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6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7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8" name="Line 158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39" name="Line 159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0" name="Line 1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1" name="Line 16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2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3" name="Line 16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4" name="Line 16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5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6" name="Line 1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7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8" name="Line 168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49" name="Line 169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50" name="Line 17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51" name="Line 17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52" name="Line 17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153" name="Line 1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969" name="Group 174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9063" name="Rectangle 17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4" name="Rectangle 17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5" name="Rectangle 17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6" name="Rectangle 17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7" name="Rectangle 17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8" name="Rectangle 18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69" name="Rectangle 18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0" name="Rectangle 18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1" name="Rectangle 18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2" name="Rectangle 18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3" name="Rectangle 18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4" name="Rectangle 18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5" name="Rectangle 18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6" name="Rectangle 18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7" name="Rectangle 18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8" name="Rectangle 19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79" name="Line 19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0" name="Line 19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1" name="Line 19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2" name="Line 19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3" name="Line 19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4" name="Line 19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5" name="Line 197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6" name="Line 19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7" name="Line 19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8" name="Line 20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89" name="Line 20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0" name="Line 20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1" name="Line 20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2" name="Line 20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3" name="Line 20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4" name="Line 20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5" name="Line 20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6" name="Line 20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7" name="Line 20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8" name="Line 21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99" name="Line 21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970" name="Group 212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009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0" name="Rectangle 214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1" name="Rectangle 21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2" name="Rectangle 21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3" name="Rectangle 21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4" name="Rectangle 21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5" name="Rectangle 21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6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7" name="Rectangle 221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8" name="Rectangle 222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19" name="Rectangle 22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0" name="Rectangle 22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1" name="Rectangle 22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2" name="Rectangle 22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3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4" name="Rectangle 228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5" name="Rectangle 22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6" name="Rectangle 23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7" name="Rectangle 23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8" name="Rectangle 23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29" name="Rectangle 233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30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031" name="Line 23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2" name="Line 2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3" name="Line 237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4" name="Line 238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5" name="Line 2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6" name="Line 2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7" name="Line 24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8" name="Line 24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39" name="Line 24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0" name="Line 24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1" name="Line 245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2" name="Line 24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3" name="Line 247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4" name="Line 248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5" name="Line 249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6" name="Line 250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7" name="Line 251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8" name="Line 252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49" name="Line 2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0" name="Line 2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1" name="Line 25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2" name="Line 25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3" name="Line 25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4" name="Line 25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5" name="Line 25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6" name="Line 260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7" name="Line 261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8" name="Line 26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59" name="Line 26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60" name="Line 26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61" name="Line 26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62" name="Line 2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971" name="Group 267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8972" name="Rectangle 26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3" name="Rectangle 26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4" name="Rectangle 27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5" name="Rectangle 27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6" name="Rectangle 27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7" name="Rectangle 27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8" name="Rectangle 27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79" name="Rectangle 27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0" name="Rectangle 27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1" name="Rectangle 27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2" name="Rectangle 27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3" name="Rectangle 27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4" name="Rectangle 28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5" name="Rectangle 28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6" name="Rectangle 28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7" name="Rectangle 28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88" name="Line 28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89" name="Line 28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0" name="Line 28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1" name="Line 28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2" name="Line 28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3" name="Line 28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4" name="Line 290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5" name="Line 291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6" name="Line 29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7" name="Line 29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8" name="Line 29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99" name="Line 29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0" name="Line 29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1" name="Line 29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2" name="Line 29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3" name="Line 29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4" name="Line 30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5" name="Line 30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6" name="Line 30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7" name="Line 30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008" name="Line 30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58781" name="Group 305"/>
              <p:cNvGrpSpPr>
                <a:grpSpLocks/>
              </p:cNvGrpSpPr>
              <p:nvPr/>
            </p:nvGrpSpPr>
            <p:grpSpPr bwMode="auto">
              <a:xfrm>
                <a:off x="1581" y="3015"/>
                <a:ext cx="238" cy="365"/>
                <a:chOff x="1257" y="3015"/>
                <a:chExt cx="238" cy="365"/>
              </a:xfrm>
            </p:grpSpPr>
            <p:grpSp>
              <p:nvGrpSpPr>
                <p:cNvPr id="58782" name="Group 306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8914" name="Rectangle 307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15" name="Rectangle 308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16" name="Rectangle 30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17" name="Rectangle 31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18" name="Rectangle 311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19" name="Rectangle 31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0" name="Rectangle 31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1" name="Rectangle 31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2" name="Rectangle 315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3" name="Rectangle 316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4" name="Rectangle 31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5" name="Rectangle 31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6" name="Rectangle 31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7" name="Rectangle 32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8" name="Rectangle 321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29" name="Rectangle 322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0" name="Rectangle 32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1" name="Rectangle 32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2" name="Rectangle 32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3" name="Rectangle 32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4" name="Rectangle 327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5" name="Rectangle 328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936" name="Line 329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37" name="Line 3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38" name="Line 331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39" name="Line 332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0" name="Line 3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1" name="Line 3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2" name="Line 33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3" name="Line 33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4" name="Line 337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5" name="Line 33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6" name="Line 339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7" name="Line 340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8" name="Line 341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49" name="Line 342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0" name="Line 343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1" name="Line 344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2" name="Line 345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3" name="Line 346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4" name="Line 3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5" name="Line 3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6" name="Line 34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7" name="Line 35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8" name="Line 35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59" name="Line 35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0" name="Line 3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1" name="Line 354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2" name="Line 355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3" name="Line 356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4" name="Line 35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5" name="Line 35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6" name="Line 35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67" name="Line 3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783" name="Group 361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8877" name="Rectangle 3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78" name="Rectangle 3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79" name="Rectangle 3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0" name="Rectangle 36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1" name="Rectangle 36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2" name="Rectangle 36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3" name="Rectangle 36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4" name="Rectangle 36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5" name="Rectangle 37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6" name="Rectangle 37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7" name="Rectangle 37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8" name="Rectangle 37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89" name="Rectangle 37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90" name="Rectangle 37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91" name="Rectangle 37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92" name="Rectangle 37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93" name="Line 37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4" name="Line 37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5" name="Line 3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6" name="Line 3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7" name="Line 38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8" name="Line 38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99" name="Line 384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0" name="Line 385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1" name="Line 38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2" name="Line 38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3" name="Line 38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4" name="Line 38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5" name="Line 39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6" name="Line 39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7" name="Line 39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8" name="Line 39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09" name="Line 39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10" name="Line 39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11" name="Line 39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12" name="Line 39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913" name="Line 39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784" name="Group 399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8823" name="Rectangle 400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4" name="Rectangle 401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5" name="Rectangle 40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6" name="Rectangle 40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7" name="Rectangle 40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8" name="Rectangle 40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29" name="Rectangle 40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0" name="Rectangle 40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1" name="Rectangle 408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2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3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4" name="Rectangle 41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5" name="Rectangle 41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6" name="Rectangle 41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7" name="Rectangle 414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8" name="Rectangle 415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39" name="Rectangle 41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0" name="Rectangle 41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1" name="Rectangle 41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2" name="Rectangle 41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3" name="Rectangle 420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4" name="Rectangle 421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45" name="Line 422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46" name="Line 4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47" name="Line 424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48" name="Line 425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49" name="Line 4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0" name="Line 4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1" name="Line 4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2" name="Line 4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3" name="Line 430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4" name="Line 43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5" name="Line 432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6" name="Line 43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7" name="Line 434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8" name="Line 435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59" name="Line 436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0" name="Line 437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1" name="Line 438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2" name="Line 439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3" name="Line 4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4" name="Line 4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5" name="Line 44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6" name="Line 44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7" name="Line 44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8" name="Line 44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69" name="Line 4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0" name="Line 44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1" name="Line 448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2" name="Line 449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3" name="Line 45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4" name="Line 45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5" name="Line 45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76" name="Line 4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8785" name="Group 454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8786" name="Rectangle 4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87" name="Rectangle 4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88" name="Rectangle 4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89" name="Rectangle 4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0" name="Rectangle 45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1" name="Rectangle 46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2" name="Rectangle 46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3" name="Rectangle 4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4" name="Rectangle 4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5" name="Rectangle 4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6" name="Rectangle 46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7" name="Rectangle 46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8" name="Rectangle 46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799" name="Rectangle 46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00" name="Rectangle 46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01" name="Rectangle 47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8802" name="Line 47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3" name="Line 47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4" name="Line 47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5" name="Line 4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6" name="Line 47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7" name="Line 47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8" name="Line 477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09" name="Line 47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0" name="Line 47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1" name="Line 4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2" name="Line 4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3" name="Line 48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4" name="Line 48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5" name="Line 48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6" name="Line 48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7" name="Line 48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8" name="Line 48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19" name="Line 48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20" name="Line 48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21" name="Line 49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8822" name="Line 49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  <p:grpSp>
          <p:nvGrpSpPr>
            <p:cNvPr id="58396" name="Group 492"/>
            <p:cNvGrpSpPr>
              <a:grpSpLocks/>
            </p:cNvGrpSpPr>
            <p:nvPr/>
          </p:nvGrpSpPr>
          <p:grpSpPr bwMode="auto">
            <a:xfrm>
              <a:off x="1128" y="1593"/>
              <a:ext cx="682" cy="469"/>
              <a:chOff x="1128" y="1596"/>
              <a:chExt cx="682" cy="469"/>
            </a:xfrm>
          </p:grpSpPr>
          <p:grpSp>
            <p:nvGrpSpPr>
              <p:cNvPr id="58397" name="Group 493"/>
              <p:cNvGrpSpPr>
                <a:grpSpLocks/>
              </p:cNvGrpSpPr>
              <p:nvPr/>
            </p:nvGrpSpPr>
            <p:grpSpPr bwMode="auto">
              <a:xfrm>
                <a:off x="1128" y="1596"/>
                <a:ext cx="681" cy="469"/>
                <a:chOff x="1419" y="1428"/>
                <a:chExt cx="681" cy="469"/>
              </a:xfrm>
            </p:grpSpPr>
            <p:sp>
              <p:nvSpPr>
                <p:cNvPr id="58773" name="Rectangle 494"/>
                <p:cNvSpPr>
                  <a:spLocks noChangeArrowheads="1"/>
                </p:cNvSpPr>
                <p:nvPr/>
              </p:nvSpPr>
              <p:spPr bwMode="auto">
                <a:xfrm>
                  <a:off x="1477" y="1559"/>
                  <a:ext cx="619" cy="51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774" name="Rectangle 495"/>
                <p:cNvSpPr>
                  <a:spLocks noChangeArrowheads="1"/>
                </p:cNvSpPr>
                <p:nvPr/>
              </p:nvSpPr>
              <p:spPr bwMode="auto">
                <a:xfrm>
                  <a:off x="1419" y="1428"/>
                  <a:ext cx="59" cy="469"/>
                </a:xfrm>
                <a:prstGeom prst="rect">
                  <a:avLst/>
                </a:prstGeom>
                <a:solidFill>
                  <a:srgbClr val="00FF00"/>
                </a:solidFill>
                <a:ln w="1588">
                  <a:solidFill>
                    <a:srgbClr val="00FF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775" name="Rectangle 496"/>
                <p:cNvSpPr>
                  <a:spLocks noChangeArrowheads="1"/>
                </p:cNvSpPr>
                <p:nvPr/>
              </p:nvSpPr>
              <p:spPr bwMode="auto">
                <a:xfrm>
                  <a:off x="1447" y="1641"/>
                  <a:ext cx="392" cy="50"/>
                </a:xfrm>
                <a:prstGeom prst="rect">
                  <a:avLst/>
                </a:prstGeom>
                <a:solidFill>
                  <a:srgbClr val="66FF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776" name="Rectangle 497"/>
                <p:cNvSpPr>
                  <a:spLocks noChangeArrowheads="1"/>
                </p:cNvSpPr>
                <p:nvPr/>
              </p:nvSpPr>
              <p:spPr bwMode="auto">
                <a:xfrm>
                  <a:off x="1473" y="1607"/>
                  <a:ext cx="360" cy="35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777" name="Rectangle 498"/>
                <p:cNvSpPr>
                  <a:spLocks noChangeArrowheads="1"/>
                </p:cNvSpPr>
                <p:nvPr/>
              </p:nvSpPr>
              <p:spPr bwMode="auto">
                <a:xfrm>
                  <a:off x="1474" y="1693"/>
                  <a:ext cx="360" cy="31"/>
                </a:xfrm>
                <a:prstGeom prst="rect">
                  <a:avLst/>
                </a:prstGeom>
                <a:solidFill>
                  <a:srgbClr val="FF66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8778" name="Rectangle 499"/>
                <p:cNvSpPr>
                  <a:spLocks noChangeArrowheads="1"/>
                </p:cNvSpPr>
                <p:nvPr/>
              </p:nvSpPr>
              <p:spPr bwMode="auto">
                <a:xfrm>
                  <a:off x="1875" y="1609"/>
                  <a:ext cx="225" cy="115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58398" name="Group 500"/>
              <p:cNvGrpSpPr>
                <a:grpSpLocks/>
              </p:cNvGrpSpPr>
              <p:nvPr/>
            </p:nvGrpSpPr>
            <p:grpSpPr bwMode="auto">
              <a:xfrm rot="10800000">
                <a:off x="1248" y="1677"/>
                <a:ext cx="562" cy="365"/>
                <a:chOff x="2121" y="1452"/>
                <a:chExt cx="562" cy="365"/>
              </a:xfrm>
            </p:grpSpPr>
            <p:grpSp>
              <p:nvGrpSpPr>
                <p:cNvPr id="58399" name="Group 501"/>
                <p:cNvGrpSpPr>
                  <a:grpSpLocks/>
                </p:cNvGrpSpPr>
                <p:nvPr/>
              </p:nvGrpSpPr>
              <p:grpSpPr bwMode="auto">
                <a:xfrm>
                  <a:off x="2121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58587" name="Group 502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8719" name="Rectangle 5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0" name="Rectangle 5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1" name="Rectangle 5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2" name="Rectangle 5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3" name="Rectangle 5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4" name="Rectangle 5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5" name="Rectangle 5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6" name="Rectangle 5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7" name="Rectangle 5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8" name="Rectangle 5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29" name="Rectangle 5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0" name="Rectangle 5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1" name="Rectangle 5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2" name="Rectangle 5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3" name="Rectangle 5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4" name="Rectangle 5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5" name="Rectangle 5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6" name="Rectangle 5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7" name="Rectangle 5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8" name="Rectangle 5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39" name="Rectangle 5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40" name="Rectangle 5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741" name="Line 5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2" name="Line 52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3" name="Line 5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4" name="Line 5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5" name="Line 5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6" name="Line 5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7" name="Line 53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8" name="Line 53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49" name="Line 5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0" name="Line 5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1" name="Line 5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2" name="Line 5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3" name="Line 5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4" name="Line 5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5" name="Line 5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6" name="Line 5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7" name="Line 5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8" name="Line 5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59" name="Line 5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0" name="Line 54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1" name="Line 5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2" name="Line 5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3" name="Line 5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4" name="Line 5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5" name="Line 5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6" name="Line 55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7" name="Line 55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8" name="Line 5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69" name="Line 5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70" name="Line 55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71" name="Line 5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72" name="Line 55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588" name="Group 557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8682" name="Rectangle 55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3" name="Rectangle 55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4" name="Rectangle 56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5" name="Rectangle 56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6" name="Rectangle 56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7" name="Rectangle 56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8" name="Rectangle 56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89" name="Rectangle 56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0" name="Rectangle 56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1" name="Rectangle 56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2" name="Rectangle 56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3" name="Rectangle 56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4" name="Rectangle 57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5" name="Rectangle 57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6" name="Rectangle 57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7" name="Rectangle 57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98" name="Line 57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99" name="Line 57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0" name="Line 57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1" name="Line 57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2" name="Line 57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3" name="Line 57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4" name="Line 580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5" name="Line 581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6" name="Line 58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7" name="Line 58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8" name="Line 58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09" name="Line 58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0" name="Line 58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1" name="Line 58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2" name="Line 58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3" name="Line 58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4" name="Line 59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5" name="Line 59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6" name="Line 59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7" name="Line 59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718" name="Line 594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589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8628" name="Rectangle 5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29" name="Rectangle 5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0" name="Rectangle 5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1" name="Rectangle 5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2" name="Rectangle 6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3" name="Rectangle 6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4" name="Rectangle 6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5" name="Rectangle 6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6" name="Rectangle 6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7" name="Rectangl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8" name="Rectangl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39" name="Rectangle 6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0" name="Rectangle 6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1" name="Rectangle 6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2" name="Rectangle 6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3" name="Rectangle 6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4" name="Rectangle 6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5" name="Rectangle 6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6" name="Rectangle 6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7" name="Rectangle 6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8" name="Rectangle 6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49" name="Rectangle 6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50" name="Line 6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1" name="Line 6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2" name="Line 6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3" name="Line 6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4" name="Line 62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5" name="Line 6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6" name="Line 624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7" name="Line 6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8" name="Line 6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59" name="Line 6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0" name="Line 6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1" name="Line 6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2" name="Line 6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3" name="Line 6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4" name="Line 6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5" name="Line 6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6" name="Line 6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7" name="Line 6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8" name="Line 6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69" name="Line 6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0" name="Line 6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1" name="Line 6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2" name="Line 6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3" name="Line 6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4" name="Line 6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5" name="Line 6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6" name="Line 6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7" name="Line 6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8" name="Line 6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79" name="Line 6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80" name="Line 6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81" name="Line 64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590" name="Group 650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8591" name="Rectangle 65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2" name="Rectangle 6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3" name="Rectangle 6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4" name="Rectangle 65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5" name="Rectangle 65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6" name="Rectangle 65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7" name="Rectangle 65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8" name="Rectangle 65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99" name="Rectangle 65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0" name="Rectangle 66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1" name="Rectangle 66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2" name="Rectangle 66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3" name="Rectangle 66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4" name="Rectangle 66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5" name="Rectangle 66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6" name="Rectangle 66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607" name="Line 66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08" name="Line 66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09" name="Line 66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0" name="Line 6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1" name="Line 67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2" name="Line 67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3" name="Line 673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4" name="Line 674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5" name="Line 67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6" name="Line 67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7" name="Line 67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8" name="Line 67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19" name="Line 67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0" name="Line 68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1" name="Line 68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2" name="Line 68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3" name="Line 68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4" name="Line 68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5" name="Line 68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6" name="Line 68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627" name="Line 687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58400" name="Group 688"/>
                <p:cNvGrpSpPr>
                  <a:grpSpLocks/>
                </p:cNvGrpSpPr>
                <p:nvPr/>
              </p:nvGrpSpPr>
              <p:grpSpPr bwMode="auto">
                <a:xfrm>
                  <a:off x="2445" y="1452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58401" name="Group 689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8533" name="Rectangle 6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4" name="Rectangle 6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5" name="Rectangle 6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6" name="Rectangle 6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7" name="Rectangle 6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8" name="Rectangle 6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39" name="Rectangle 6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0" name="Rectangle 6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1" name="Rectangle 6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2" name="Rectangle 6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3" name="Rectangle 7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4" name="Rectangle 7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5" name="Rectangle 7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6" name="Rectangle 7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7" name="Rectangle 7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8" name="Rectangle 7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49" name="Rectangle 7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0" name="Rectangle 7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1" name="Rectangle 7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2" name="Rectangle 7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3" name="Rectangle 7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4" name="Rectangle 7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55" name="Line 7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56" name="Line 7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57" name="Line 7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58" name="Line 7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59" name="Line 7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0" name="Line 7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1" name="Line 7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2" name="Line 7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3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4" name="Line 7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5" name="Line 7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6" name="Line 7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7" name="Line 7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8" name="Line 7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69" name="Line 7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0" name="Line 7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1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2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3" name="Line 7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4" name="Line 7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5" name="Line 7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6" name="Line 7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7" name="Line 7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8" name="Line 7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79" name="Line 7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0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1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2" name="Line 7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3" name="Line 7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4" name="Line 7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5" name="Line 7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86" name="Line 7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402" name="Group 744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8496" name="Rectangle 74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97" name="Rectangle 74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98" name="Rectangle 74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99" name="Rectangle 74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0" name="Rectangle 74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1" name="Rectangle 75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2" name="Rectangle 75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3" name="Rectangle 7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4" name="Rectangle 7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5" name="Rectangle 75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6" name="Rectangle 75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7" name="Rectangle 75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8" name="Rectangle 75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09" name="Rectangle 75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10" name="Rectangle 75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11" name="Rectangle 76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512" name="Line 76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3" name="Line 76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4" name="Line 76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5" name="Line 76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6" name="Line 76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7" name="Line 76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8" name="Line 767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19" name="Line 768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0" name="Line 76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1" name="Line 7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2" name="Line 77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3" name="Line 77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4" name="Line 77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5" name="Line 77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6" name="Line 77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7" name="Line 77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8" name="Line 77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29" name="Line 77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30" name="Line 77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31" name="Line 780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532" name="Line 78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403" name="Group 782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58442" name="Rectangle 7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3" name="Rectangle 7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4" name="Rectangle 7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5" name="Rectangle 7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6" name="Rectangle 7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7" name="Rectangle 7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8" name="Rectangle 7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49" name="Rectangle 7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0" name="Rectangle 7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1" name="Rectangle 7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2" name="Rectangle 7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3" name="Rectangle 7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4" name="Rectangle 7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5" name="Rectangle 7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6" name="Rectangle 7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7" name="Rectangle 7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8" name="Rectangle 7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59" name="Rectangle 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60" name="Rectangle 8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61" name="Rectangle 8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62" name="Rectangle 8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63" name="Rectangle 8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64" name="Line 80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65" name="Line 80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66" name="Line 8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67" name="Line 8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68" name="Line 80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69" name="Line 8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0" name="Line 811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1" name="Line 8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2" name="Line 8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3" name="Line 8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4" name="Line 8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5" name="Line 8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6" name="Line 8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7" name="Line 8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8" name="Line 8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79" name="Line 8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0" name="Line 8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1" name="Line 8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2" name="Line 8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3" name="Line 8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4" name="Line 8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5" name="Line 8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6" name="Line 8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7" name="Line 8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8" name="Line 82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89" name="Line 8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0" name="Line 8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1" name="Line 8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2" name="Line 8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3" name="Line 8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4" name="Line 8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95" name="Line 8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58404" name="Group 837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58405" name="Rectangle 83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06" name="Rectangle 83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07" name="Rectangle 84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08" name="Rectangle 84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09" name="Rectangle 84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0" name="Rectangle 84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1" name="Rectangle 84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2" name="Rectangle 84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3" name="Rectangle 84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4" name="Rectangle 84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5" name="Rectangle 84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6" name="Rectangle 84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7" name="Rectangle 85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8" name="Rectangle 85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19" name="Rectangle 8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20" name="Rectangle 8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58421" name="Line 85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2" name="Line 85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3" name="Line 85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4" name="Line 85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5" name="Line 85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6" name="Line 85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7" name="Line 860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8" name="Line 861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29" name="Line 86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0" name="Line 86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1" name="Line 86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2" name="Line 86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3" name="Line 86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4" name="Line 86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5" name="Line 86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6" name="Line 86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7" name="Line 8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8" name="Line 87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39" name="Line 87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40" name="Line 87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58441" name="Line 874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</p:grpSp>
      </p:grpSp>
      <p:grpSp>
        <p:nvGrpSpPr>
          <p:cNvPr id="58385" name="Group 875"/>
          <p:cNvGrpSpPr>
            <a:grpSpLocks/>
          </p:cNvGrpSpPr>
          <p:nvPr/>
        </p:nvGrpSpPr>
        <p:grpSpPr bwMode="auto">
          <a:xfrm>
            <a:off x="1989138" y="3543300"/>
            <a:ext cx="190500" cy="1003300"/>
            <a:chOff x="1328" y="2240"/>
            <a:chExt cx="120" cy="632"/>
          </a:xfrm>
        </p:grpSpPr>
        <p:grpSp>
          <p:nvGrpSpPr>
            <p:cNvPr id="58386" name="Group 876"/>
            <p:cNvGrpSpPr>
              <a:grpSpLocks/>
            </p:cNvGrpSpPr>
            <p:nvPr/>
          </p:nvGrpSpPr>
          <p:grpSpPr bwMode="auto">
            <a:xfrm>
              <a:off x="1328" y="2240"/>
              <a:ext cx="120" cy="256"/>
              <a:chOff x="1328" y="2240"/>
              <a:chExt cx="120" cy="256"/>
            </a:xfrm>
          </p:grpSpPr>
          <p:sp>
            <p:nvSpPr>
              <p:cNvPr id="58392" name="Oval 877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393" name="Oval 878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394" name="Oval 879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58387" name="Group 880"/>
            <p:cNvGrpSpPr>
              <a:grpSpLocks/>
            </p:cNvGrpSpPr>
            <p:nvPr/>
          </p:nvGrpSpPr>
          <p:grpSpPr bwMode="auto">
            <a:xfrm>
              <a:off x="1328" y="2616"/>
              <a:ext cx="120" cy="256"/>
              <a:chOff x="1328" y="2240"/>
              <a:chExt cx="120" cy="256"/>
            </a:xfrm>
          </p:grpSpPr>
          <p:sp>
            <p:nvSpPr>
              <p:cNvPr id="58389" name="Oval 881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390" name="Oval 882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8391" name="Oval 883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58388" name="Oval 884"/>
            <p:cNvSpPr>
              <a:spLocks noChangeArrowheads="1"/>
            </p:cNvSpPr>
            <p:nvPr/>
          </p:nvSpPr>
          <p:spPr bwMode="auto">
            <a:xfrm>
              <a:off x="1328" y="2524"/>
              <a:ext cx="116" cy="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074150" cy="1223963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s-ES" sz="32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/>
            </a:r>
            <a:br>
              <a:rPr lang="es-ES" sz="36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75811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sp>
        <p:nvSpPr>
          <p:cNvPr id="375812" name="Text Box 4"/>
          <p:cNvSpPr txBox="1">
            <a:spLocks noChangeArrowheads="1"/>
          </p:cNvSpPr>
          <p:nvPr/>
        </p:nvSpPr>
        <p:spPr bwMode="auto">
          <a:xfrm>
            <a:off x="935038" y="1443038"/>
            <a:ext cx="2792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Placa de cortante 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9397" name="Line 5"/>
          <p:cNvSpPr>
            <a:spLocks noChangeShapeType="1"/>
          </p:cNvSpPr>
          <p:nvPr/>
        </p:nvSpPr>
        <p:spPr bwMode="auto">
          <a:xfrm>
            <a:off x="3027363" y="4027488"/>
            <a:ext cx="1587" cy="10080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 flipV="1">
            <a:off x="3025775" y="2967038"/>
            <a:ext cx="1588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399" name="Line 7"/>
          <p:cNvSpPr>
            <a:spLocks noChangeShapeType="1"/>
          </p:cNvSpPr>
          <p:nvPr/>
        </p:nvSpPr>
        <p:spPr bwMode="auto">
          <a:xfrm>
            <a:off x="2962275" y="4954588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671513" y="2324100"/>
            <a:ext cx="7937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01" name="Line 9"/>
          <p:cNvSpPr>
            <a:spLocks noChangeShapeType="1"/>
          </p:cNvSpPr>
          <p:nvPr/>
        </p:nvSpPr>
        <p:spPr bwMode="auto">
          <a:xfrm flipV="1">
            <a:off x="666750" y="2330450"/>
            <a:ext cx="1588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02" name="Rectangle 10"/>
          <p:cNvSpPr>
            <a:spLocks noChangeArrowheads="1"/>
          </p:cNvSpPr>
          <p:nvPr/>
        </p:nvSpPr>
        <p:spPr bwMode="auto">
          <a:xfrm>
            <a:off x="671513" y="5734050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03" name="Rectangle 11"/>
          <p:cNvSpPr>
            <a:spLocks noChangeArrowheads="1"/>
          </p:cNvSpPr>
          <p:nvPr/>
        </p:nvSpPr>
        <p:spPr bwMode="auto">
          <a:xfrm>
            <a:off x="671513" y="5734050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04" name="Line 12"/>
          <p:cNvSpPr>
            <a:spLocks noChangeShapeType="1"/>
          </p:cNvSpPr>
          <p:nvPr/>
        </p:nvSpPr>
        <p:spPr bwMode="auto">
          <a:xfrm flipH="1">
            <a:off x="671513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05" name="Line 13"/>
          <p:cNvSpPr>
            <a:spLocks noChangeShapeType="1"/>
          </p:cNvSpPr>
          <p:nvPr/>
        </p:nvSpPr>
        <p:spPr bwMode="auto">
          <a:xfrm flipH="1">
            <a:off x="671513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06" name="Line 14"/>
          <p:cNvSpPr>
            <a:spLocks noChangeShapeType="1"/>
          </p:cNvSpPr>
          <p:nvPr/>
        </p:nvSpPr>
        <p:spPr bwMode="auto">
          <a:xfrm flipV="1">
            <a:off x="116046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07" name="Line 15"/>
          <p:cNvSpPr>
            <a:spLocks noChangeShapeType="1"/>
          </p:cNvSpPr>
          <p:nvPr/>
        </p:nvSpPr>
        <p:spPr bwMode="auto">
          <a:xfrm flipV="1">
            <a:off x="67151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08" name="Rectangle 16"/>
          <p:cNvSpPr>
            <a:spLocks noChangeArrowheads="1"/>
          </p:cNvSpPr>
          <p:nvPr/>
        </p:nvSpPr>
        <p:spPr bwMode="auto">
          <a:xfrm>
            <a:off x="671513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09" name="Rectangle 17"/>
          <p:cNvSpPr>
            <a:spLocks noChangeArrowheads="1"/>
          </p:cNvSpPr>
          <p:nvPr/>
        </p:nvSpPr>
        <p:spPr bwMode="auto">
          <a:xfrm>
            <a:off x="671513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10" name="Line 18"/>
          <p:cNvSpPr>
            <a:spLocks noChangeShapeType="1"/>
          </p:cNvSpPr>
          <p:nvPr/>
        </p:nvSpPr>
        <p:spPr bwMode="auto">
          <a:xfrm flipH="1">
            <a:off x="671513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1" name="Line 19"/>
          <p:cNvSpPr>
            <a:spLocks noChangeShapeType="1"/>
          </p:cNvSpPr>
          <p:nvPr/>
        </p:nvSpPr>
        <p:spPr bwMode="auto">
          <a:xfrm flipH="1">
            <a:off x="671513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2" name="Line 20"/>
          <p:cNvSpPr>
            <a:spLocks noChangeShapeType="1"/>
          </p:cNvSpPr>
          <p:nvPr/>
        </p:nvSpPr>
        <p:spPr bwMode="auto">
          <a:xfrm flipV="1">
            <a:off x="116046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3" name="Line 21"/>
          <p:cNvSpPr>
            <a:spLocks noChangeShapeType="1"/>
          </p:cNvSpPr>
          <p:nvPr/>
        </p:nvSpPr>
        <p:spPr bwMode="auto">
          <a:xfrm flipV="1">
            <a:off x="67151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4" name="Rectangle 22"/>
          <p:cNvSpPr>
            <a:spLocks noChangeArrowheads="1"/>
          </p:cNvSpPr>
          <p:nvPr/>
        </p:nvSpPr>
        <p:spPr bwMode="auto">
          <a:xfrm>
            <a:off x="671513" y="2324100"/>
            <a:ext cx="7937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15" name="Line 23"/>
          <p:cNvSpPr>
            <a:spLocks noChangeShapeType="1"/>
          </p:cNvSpPr>
          <p:nvPr/>
        </p:nvSpPr>
        <p:spPr bwMode="auto">
          <a:xfrm>
            <a:off x="671513" y="573722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6" name="Line 24"/>
          <p:cNvSpPr>
            <a:spLocks noChangeShapeType="1"/>
          </p:cNvSpPr>
          <p:nvPr/>
        </p:nvSpPr>
        <p:spPr bwMode="auto">
          <a:xfrm>
            <a:off x="671513" y="2324100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7" name="Line 25"/>
          <p:cNvSpPr>
            <a:spLocks noChangeShapeType="1"/>
          </p:cNvSpPr>
          <p:nvPr/>
        </p:nvSpPr>
        <p:spPr bwMode="auto">
          <a:xfrm>
            <a:off x="679450" y="2324100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8" name="Line 26"/>
          <p:cNvSpPr>
            <a:spLocks noChangeShapeType="1"/>
          </p:cNvSpPr>
          <p:nvPr/>
        </p:nvSpPr>
        <p:spPr bwMode="auto">
          <a:xfrm>
            <a:off x="671513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19" name="Line 27"/>
          <p:cNvSpPr>
            <a:spLocks noChangeShapeType="1"/>
          </p:cNvSpPr>
          <p:nvPr/>
        </p:nvSpPr>
        <p:spPr bwMode="auto">
          <a:xfrm>
            <a:off x="712788" y="5735638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0" name="Line 28"/>
          <p:cNvSpPr>
            <a:spLocks noChangeShapeType="1"/>
          </p:cNvSpPr>
          <p:nvPr/>
        </p:nvSpPr>
        <p:spPr bwMode="auto">
          <a:xfrm>
            <a:off x="712788" y="232092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1" name="Rectangle 29"/>
          <p:cNvSpPr>
            <a:spLocks noChangeArrowheads="1"/>
          </p:cNvSpPr>
          <p:nvPr/>
        </p:nvSpPr>
        <p:spPr bwMode="auto">
          <a:xfrm>
            <a:off x="1779588" y="2324100"/>
            <a:ext cx="9525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22" name="Rectangle 30"/>
          <p:cNvSpPr>
            <a:spLocks noChangeArrowheads="1"/>
          </p:cNvSpPr>
          <p:nvPr/>
        </p:nvSpPr>
        <p:spPr bwMode="auto">
          <a:xfrm>
            <a:off x="1779588" y="2324100"/>
            <a:ext cx="9525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23" name="Freeform 31"/>
          <p:cNvSpPr>
            <a:spLocks/>
          </p:cNvSpPr>
          <p:nvPr/>
        </p:nvSpPr>
        <p:spPr bwMode="auto">
          <a:xfrm>
            <a:off x="1157288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24" name="Freeform 32"/>
          <p:cNvSpPr>
            <a:spLocks/>
          </p:cNvSpPr>
          <p:nvPr/>
        </p:nvSpPr>
        <p:spPr bwMode="auto">
          <a:xfrm>
            <a:off x="1157288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25" name="Line 33"/>
          <p:cNvSpPr>
            <a:spLocks noChangeShapeType="1"/>
          </p:cNvSpPr>
          <p:nvPr/>
        </p:nvSpPr>
        <p:spPr bwMode="auto">
          <a:xfrm>
            <a:off x="1227138" y="5657850"/>
            <a:ext cx="6350" cy="635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6" name="Line 34"/>
          <p:cNvSpPr>
            <a:spLocks noChangeShapeType="1"/>
          </p:cNvSpPr>
          <p:nvPr/>
        </p:nvSpPr>
        <p:spPr bwMode="auto">
          <a:xfrm>
            <a:off x="1157288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7" name="Line 35"/>
          <p:cNvSpPr>
            <a:spLocks noChangeShapeType="1"/>
          </p:cNvSpPr>
          <p:nvPr/>
        </p:nvSpPr>
        <p:spPr bwMode="auto">
          <a:xfrm flipV="1">
            <a:off x="1163638" y="5664200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8" name="Line 36"/>
          <p:cNvSpPr>
            <a:spLocks noChangeShapeType="1"/>
          </p:cNvSpPr>
          <p:nvPr/>
        </p:nvSpPr>
        <p:spPr bwMode="auto">
          <a:xfrm flipV="1">
            <a:off x="1157288" y="56578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29" name="Line 37"/>
          <p:cNvSpPr>
            <a:spLocks noChangeShapeType="1"/>
          </p:cNvSpPr>
          <p:nvPr/>
        </p:nvSpPr>
        <p:spPr bwMode="auto">
          <a:xfrm flipH="1">
            <a:off x="1738313" y="232092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0" name="Line 38"/>
          <p:cNvSpPr>
            <a:spLocks noChangeShapeType="1"/>
          </p:cNvSpPr>
          <p:nvPr/>
        </p:nvSpPr>
        <p:spPr bwMode="auto">
          <a:xfrm>
            <a:off x="1779588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1" name="Line 39"/>
          <p:cNvSpPr>
            <a:spLocks noChangeShapeType="1"/>
          </p:cNvSpPr>
          <p:nvPr/>
        </p:nvSpPr>
        <p:spPr bwMode="auto">
          <a:xfrm>
            <a:off x="1789113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2" name="Rectangle 40"/>
          <p:cNvSpPr>
            <a:spLocks noChangeArrowheads="1"/>
          </p:cNvSpPr>
          <p:nvPr/>
        </p:nvSpPr>
        <p:spPr bwMode="auto">
          <a:xfrm>
            <a:off x="1225550" y="5661025"/>
            <a:ext cx="7938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33" name="Rectangle 41"/>
          <p:cNvSpPr>
            <a:spLocks noChangeArrowheads="1"/>
          </p:cNvSpPr>
          <p:nvPr/>
        </p:nvSpPr>
        <p:spPr bwMode="auto">
          <a:xfrm>
            <a:off x="1225550" y="5661025"/>
            <a:ext cx="7938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34" name="Line 42"/>
          <p:cNvSpPr>
            <a:spLocks noChangeShapeType="1"/>
          </p:cNvSpPr>
          <p:nvPr/>
        </p:nvSpPr>
        <p:spPr bwMode="auto">
          <a:xfrm>
            <a:off x="1233488" y="5661025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5" name="Line 43"/>
          <p:cNvSpPr>
            <a:spLocks noChangeShapeType="1"/>
          </p:cNvSpPr>
          <p:nvPr/>
        </p:nvSpPr>
        <p:spPr bwMode="auto">
          <a:xfrm>
            <a:off x="1225550" y="5661025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6" name="Line 44"/>
          <p:cNvSpPr>
            <a:spLocks noChangeShapeType="1"/>
          </p:cNvSpPr>
          <p:nvPr/>
        </p:nvSpPr>
        <p:spPr bwMode="auto">
          <a:xfrm flipH="1">
            <a:off x="1225550" y="5661025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37" name="Rectangle 45"/>
          <p:cNvSpPr>
            <a:spLocks noChangeArrowheads="1"/>
          </p:cNvSpPr>
          <p:nvPr/>
        </p:nvSpPr>
        <p:spPr bwMode="auto">
          <a:xfrm>
            <a:off x="1300163" y="5734050"/>
            <a:ext cx="488950" cy="9525"/>
          </a:xfrm>
          <a:prstGeom prst="rect">
            <a:avLst/>
          </a:prstGeom>
          <a:solidFill>
            <a:srgbClr val="000000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38" name="Rectangle 46"/>
          <p:cNvSpPr>
            <a:spLocks noChangeArrowheads="1"/>
          </p:cNvSpPr>
          <p:nvPr/>
        </p:nvSpPr>
        <p:spPr bwMode="auto">
          <a:xfrm>
            <a:off x="1300163" y="5734050"/>
            <a:ext cx="488950" cy="9525"/>
          </a:xfrm>
          <a:prstGeom prst="rect">
            <a:avLst/>
          </a:prstGeom>
          <a:noFill/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39" name="Freeform 47"/>
          <p:cNvSpPr>
            <a:spLocks/>
          </p:cNvSpPr>
          <p:nvPr/>
        </p:nvSpPr>
        <p:spPr bwMode="auto">
          <a:xfrm>
            <a:off x="1227138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40" name="Freeform 48"/>
          <p:cNvSpPr>
            <a:spLocks/>
          </p:cNvSpPr>
          <p:nvPr/>
        </p:nvSpPr>
        <p:spPr bwMode="auto">
          <a:xfrm>
            <a:off x="1227138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41" name="Line 49"/>
          <p:cNvSpPr>
            <a:spLocks noChangeShapeType="1"/>
          </p:cNvSpPr>
          <p:nvPr/>
        </p:nvSpPr>
        <p:spPr bwMode="auto">
          <a:xfrm flipH="1">
            <a:off x="1300163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2" name="Line 50"/>
          <p:cNvSpPr>
            <a:spLocks noChangeShapeType="1"/>
          </p:cNvSpPr>
          <p:nvPr/>
        </p:nvSpPr>
        <p:spPr bwMode="auto">
          <a:xfrm flipH="1">
            <a:off x="1300163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3" name="Line 51"/>
          <p:cNvSpPr>
            <a:spLocks noChangeShapeType="1"/>
          </p:cNvSpPr>
          <p:nvPr/>
        </p:nvSpPr>
        <p:spPr bwMode="auto">
          <a:xfrm flipV="1">
            <a:off x="130016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4" name="Line 52"/>
          <p:cNvSpPr>
            <a:spLocks noChangeShapeType="1"/>
          </p:cNvSpPr>
          <p:nvPr/>
        </p:nvSpPr>
        <p:spPr bwMode="auto">
          <a:xfrm flipV="1">
            <a:off x="1227138" y="57340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5" name="Line 53"/>
          <p:cNvSpPr>
            <a:spLocks noChangeShapeType="1"/>
          </p:cNvSpPr>
          <p:nvPr/>
        </p:nvSpPr>
        <p:spPr bwMode="auto">
          <a:xfrm flipV="1">
            <a:off x="1233488" y="57419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6" name="Line 54"/>
          <p:cNvSpPr>
            <a:spLocks noChangeShapeType="1"/>
          </p:cNvSpPr>
          <p:nvPr/>
        </p:nvSpPr>
        <p:spPr bwMode="auto">
          <a:xfrm>
            <a:off x="1296988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47" name="Freeform 55"/>
          <p:cNvSpPr>
            <a:spLocks/>
          </p:cNvSpPr>
          <p:nvPr/>
        </p:nvSpPr>
        <p:spPr bwMode="auto">
          <a:xfrm>
            <a:off x="1157288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48" name="Freeform 56"/>
          <p:cNvSpPr>
            <a:spLocks/>
          </p:cNvSpPr>
          <p:nvPr/>
        </p:nvSpPr>
        <p:spPr bwMode="auto">
          <a:xfrm>
            <a:off x="1157288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49" name="Rectangle 57"/>
          <p:cNvSpPr>
            <a:spLocks noChangeArrowheads="1"/>
          </p:cNvSpPr>
          <p:nvPr/>
        </p:nvSpPr>
        <p:spPr bwMode="auto">
          <a:xfrm>
            <a:off x="1300163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0" name="Rectangle 58"/>
          <p:cNvSpPr>
            <a:spLocks noChangeArrowheads="1"/>
          </p:cNvSpPr>
          <p:nvPr/>
        </p:nvSpPr>
        <p:spPr bwMode="auto">
          <a:xfrm>
            <a:off x="1300163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1" name="Freeform 59"/>
          <p:cNvSpPr>
            <a:spLocks/>
          </p:cNvSpPr>
          <p:nvPr/>
        </p:nvSpPr>
        <p:spPr bwMode="auto">
          <a:xfrm>
            <a:off x="1227138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2" name="Freeform 60"/>
          <p:cNvSpPr>
            <a:spLocks/>
          </p:cNvSpPr>
          <p:nvPr/>
        </p:nvSpPr>
        <p:spPr bwMode="auto">
          <a:xfrm>
            <a:off x="1227138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3" name="Rectangle 61"/>
          <p:cNvSpPr>
            <a:spLocks noChangeArrowheads="1"/>
          </p:cNvSpPr>
          <p:nvPr/>
        </p:nvSpPr>
        <p:spPr bwMode="auto">
          <a:xfrm>
            <a:off x="1225550" y="2247900"/>
            <a:ext cx="7938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4" name="Rectangle 62"/>
          <p:cNvSpPr>
            <a:spLocks noChangeArrowheads="1"/>
          </p:cNvSpPr>
          <p:nvPr/>
        </p:nvSpPr>
        <p:spPr bwMode="auto">
          <a:xfrm>
            <a:off x="1225550" y="2247900"/>
            <a:ext cx="7938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55" name="Line 63"/>
          <p:cNvSpPr>
            <a:spLocks noChangeShapeType="1"/>
          </p:cNvSpPr>
          <p:nvPr/>
        </p:nvSpPr>
        <p:spPr bwMode="auto">
          <a:xfrm flipV="1">
            <a:off x="1157288" y="2244725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56" name="Line 64"/>
          <p:cNvSpPr>
            <a:spLocks noChangeShapeType="1"/>
          </p:cNvSpPr>
          <p:nvPr/>
        </p:nvSpPr>
        <p:spPr bwMode="auto">
          <a:xfrm flipV="1">
            <a:off x="1163638" y="22494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57" name="Line 65"/>
          <p:cNvSpPr>
            <a:spLocks noChangeShapeType="1"/>
          </p:cNvSpPr>
          <p:nvPr/>
        </p:nvSpPr>
        <p:spPr bwMode="auto">
          <a:xfrm>
            <a:off x="1157288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58" name="Line 66"/>
          <p:cNvSpPr>
            <a:spLocks noChangeShapeType="1"/>
          </p:cNvSpPr>
          <p:nvPr/>
        </p:nvSpPr>
        <p:spPr bwMode="auto">
          <a:xfrm>
            <a:off x="1227138" y="22447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59" name="Line 67"/>
          <p:cNvSpPr>
            <a:spLocks noChangeShapeType="1"/>
          </p:cNvSpPr>
          <p:nvPr/>
        </p:nvSpPr>
        <p:spPr bwMode="auto">
          <a:xfrm flipH="1">
            <a:off x="1300163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0" name="Line 68"/>
          <p:cNvSpPr>
            <a:spLocks noChangeShapeType="1"/>
          </p:cNvSpPr>
          <p:nvPr/>
        </p:nvSpPr>
        <p:spPr bwMode="auto">
          <a:xfrm flipH="1">
            <a:off x="1300163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1" name="Line 69"/>
          <p:cNvSpPr>
            <a:spLocks noChangeShapeType="1"/>
          </p:cNvSpPr>
          <p:nvPr/>
        </p:nvSpPr>
        <p:spPr bwMode="auto">
          <a:xfrm flipV="1">
            <a:off x="178911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2" name="Line 70"/>
          <p:cNvSpPr>
            <a:spLocks noChangeShapeType="1"/>
          </p:cNvSpPr>
          <p:nvPr/>
        </p:nvSpPr>
        <p:spPr bwMode="auto">
          <a:xfrm flipV="1">
            <a:off x="130016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3" name="Line 71"/>
          <p:cNvSpPr>
            <a:spLocks noChangeShapeType="1"/>
          </p:cNvSpPr>
          <p:nvPr/>
        </p:nvSpPr>
        <p:spPr bwMode="auto">
          <a:xfrm flipV="1">
            <a:off x="1227138" y="2320925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4" name="Line 72"/>
          <p:cNvSpPr>
            <a:spLocks noChangeShapeType="1"/>
          </p:cNvSpPr>
          <p:nvPr/>
        </p:nvSpPr>
        <p:spPr bwMode="auto">
          <a:xfrm flipV="1">
            <a:off x="1233488" y="2325688"/>
            <a:ext cx="69850" cy="777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5" name="Line 73"/>
          <p:cNvSpPr>
            <a:spLocks noChangeShapeType="1"/>
          </p:cNvSpPr>
          <p:nvPr/>
        </p:nvSpPr>
        <p:spPr bwMode="auto">
          <a:xfrm>
            <a:off x="1227138" y="2398713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6" name="Line 74"/>
          <p:cNvSpPr>
            <a:spLocks noChangeShapeType="1"/>
          </p:cNvSpPr>
          <p:nvPr/>
        </p:nvSpPr>
        <p:spPr bwMode="auto">
          <a:xfrm>
            <a:off x="1296988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7" name="Line 75"/>
          <p:cNvSpPr>
            <a:spLocks noChangeShapeType="1"/>
          </p:cNvSpPr>
          <p:nvPr/>
        </p:nvSpPr>
        <p:spPr bwMode="auto">
          <a:xfrm>
            <a:off x="1233488" y="2247900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8" name="Line 76"/>
          <p:cNvSpPr>
            <a:spLocks noChangeShapeType="1"/>
          </p:cNvSpPr>
          <p:nvPr/>
        </p:nvSpPr>
        <p:spPr bwMode="auto">
          <a:xfrm>
            <a:off x="1225550" y="2247900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69" name="Line 77"/>
          <p:cNvSpPr>
            <a:spLocks noChangeShapeType="1"/>
          </p:cNvSpPr>
          <p:nvPr/>
        </p:nvSpPr>
        <p:spPr bwMode="auto">
          <a:xfrm flipH="1">
            <a:off x="1225550" y="2247900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0" name="Line 78"/>
          <p:cNvSpPr>
            <a:spLocks noChangeShapeType="1"/>
          </p:cNvSpPr>
          <p:nvPr/>
        </p:nvSpPr>
        <p:spPr bwMode="auto">
          <a:xfrm flipH="1">
            <a:off x="1225550" y="2401888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1" name="Rectangle 79"/>
          <p:cNvSpPr>
            <a:spLocks noChangeArrowheads="1"/>
          </p:cNvSpPr>
          <p:nvPr/>
        </p:nvSpPr>
        <p:spPr bwMode="auto">
          <a:xfrm>
            <a:off x="1779588" y="4592638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72" name="Rectangle 80"/>
          <p:cNvSpPr>
            <a:spLocks noChangeArrowheads="1"/>
          </p:cNvSpPr>
          <p:nvPr/>
        </p:nvSpPr>
        <p:spPr bwMode="auto">
          <a:xfrm>
            <a:off x="1779588" y="4592638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73" name="Line 81"/>
          <p:cNvSpPr>
            <a:spLocks noChangeShapeType="1"/>
          </p:cNvSpPr>
          <p:nvPr/>
        </p:nvSpPr>
        <p:spPr bwMode="auto">
          <a:xfrm flipV="1">
            <a:off x="1779588" y="4592638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4" name="Line 82"/>
          <p:cNvSpPr>
            <a:spLocks noChangeShapeType="1"/>
          </p:cNvSpPr>
          <p:nvPr/>
        </p:nvSpPr>
        <p:spPr bwMode="auto">
          <a:xfrm flipV="1">
            <a:off x="1789113" y="4592638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5" name="Rectangle 83"/>
          <p:cNvSpPr>
            <a:spLocks noChangeArrowheads="1"/>
          </p:cNvSpPr>
          <p:nvPr/>
        </p:nvSpPr>
        <p:spPr bwMode="auto">
          <a:xfrm>
            <a:off x="1779588" y="2755900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76" name="Rectangle 84"/>
          <p:cNvSpPr>
            <a:spLocks noChangeArrowheads="1"/>
          </p:cNvSpPr>
          <p:nvPr/>
        </p:nvSpPr>
        <p:spPr bwMode="auto">
          <a:xfrm>
            <a:off x="1779588" y="2755900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77" name="Line 85"/>
          <p:cNvSpPr>
            <a:spLocks noChangeShapeType="1"/>
          </p:cNvSpPr>
          <p:nvPr/>
        </p:nvSpPr>
        <p:spPr bwMode="auto">
          <a:xfrm>
            <a:off x="1789113" y="2755900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8" name="Line 86"/>
          <p:cNvSpPr>
            <a:spLocks noChangeShapeType="1"/>
          </p:cNvSpPr>
          <p:nvPr/>
        </p:nvSpPr>
        <p:spPr bwMode="auto">
          <a:xfrm>
            <a:off x="1779588" y="2755900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79" name="Freeform 87"/>
          <p:cNvSpPr>
            <a:spLocks/>
          </p:cNvSpPr>
          <p:nvPr/>
        </p:nvSpPr>
        <p:spPr bwMode="auto">
          <a:xfrm>
            <a:off x="1673225" y="2330450"/>
            <a:ext cx="12700" cy="3414713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80" name="Freeform 88"/>
          <p:cNvSpPr>
            <a:spLocks/>
          </p:cNvSpPr>
          <p:nvPr/>
        </p:nvSpPr>
        <p:spPr bwMode="auto">
          <a:xfrm>
            <a:off x="776288" y="2328863"/>
            <a:ext cx="11112" cy="3414712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81" name="Line 89"/>
          <p:cNvSpPr>
            <a:spLocks noChangeShapeType="1"/>
          </p:cNvSpPr>
          <p:nvPr/>
        </p:nvSpPr>
        <p:spPr bwMode="auto">
          <a:xfrm>
            <a:off x="1779588" y="524986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2" name="Line 90"/>
          <p:cNvSpPr>
            <a:spLocks noChangeShapeType="1"/>
          </p:cNvSpPr>
          <p:nvPr/>
        </p:nvSpPr>
        <p:spPr bwMode="auto">
          <a:xfrm>
            <a:off x="790575" y="313531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3" name="Line 91"/>
          <p:cNvSpPr>
            <a:spLocks noChangeShapeType="1"/>
          </p:cNvSpPr>
          <p:nvPr/>
        </p:nvSpPr>
        <p:spPr bwMode="auto">
          <a:xfrm>
            <a:off x="777875" y="3086100"/>
            <a:ext cx="895350" cy="3175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4" name="Line 92"/>
          <p:cNvSpPr>
            <a:spLocks noChangeShapeType="1"/>
          </p:cNvSpPr>
          <p:nvPr/>
        </p:nvSpPr>
        <p:spPr bwMode="auto">
          <a:xfrm>
            <a:off x="777875" y="4941888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5" name="Line 93"/>
          <p:cNvSpPr>
            <a:spLocks noChangeShapeType="1"/>
          </p:cNvSpPr>
          <p:nvPr/>
        </p:nvSpPr>
        <p:spPr bwMode="auto">
          <a:xfrm>
            <a:off x="777875" y="489426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6" name="Freeform 94"/>
          <p:cNvSpPr>
            <a:spLocks/>
          </p:cNvSpPr>
          <p:nvPr/>
        </p:nvSpPr>
        <p:spPr bwMode="auto">
          <a:xfrm>
            <a:off x="2957513" y="3948113"/>
            <a:ext cx="117475" cy="79375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59487" name="Line 95"/>
          <p:cNvSpPr>
            <a:spLocks noChangeShapeType="1"/>
          </p:cNvSpPr>
          <p:nvPr/>
        </p:nvSpPr>
        <p:spPr bwMode="auto">
          <a:xfrm>
            <a:off x="1906588" y="3128963"/>
            <a:ext cx="1106487" cy="793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8" name="Line 96"/>
          <p:cNvSpPr>
            <a:spLocks noChangeShapeType="1"/>
          </p:cNvSpPr>
          <p:nvPr/>
        </p:nvSpPr>
        <p:spPr bwMode="auto">
          <a:xfrm>
            <a:off x="1906588" y="3084513"/>
            <a:ext cx="110490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89" name="Line 97"/>
          <p:cNvSpPr>
            <a:spLocks noChangeShapeType="1"/>
          </p:cNvSpPr>
          <p:nvPr/>
        </p:nvSpPr>
        <p:spPr bwMode="auto">
          <a:xfrm>
            <a:off x="1900238" y="4940300"/>
            <a:ext cx="1106487" cy="793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90" name="Line 98"/>
          <p:cNvSpPr>
            <a:spLocks noChangeShapeType="1"/>
          </p:cNvSpPr>
          <p:nvPr/>
        </p:nvSpPr>
        <p:spPr bwMode="auto">
          <a:xfrm>
            <a:off x="1900238" y="4895850"/>
            <a:ext cx="110490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59491" name="Group 99"/>
          <p:cNvGrpSpPr>
            <a:grpSpLocks/>
          </p:cNvGrpSpPr>
          <p:nvPr/>
        </p:nvGrpSpPr>
        <p:grpSpPr bwMode="auto">
          <a:xfrm>
            <a:off x="1895475" y="2990850"/>
            <a:ext cx="995363" cy="2035175"/>
            <a:chOff x="1231" y="1884"/>
            <a:chExt cx="705" cy="1282"/>
          </a:xfrm>
        </p:grpSpPr>
        <p:sp>
          <p:nvSpPr>
            <p:cNvPr id="60275" name="Rectangle 100"/>
            <p:cNvSpPr>
              <a:spLocks noChangeArrowheads="1"/>
            </p:cNvSpPr>
            <p:nvPr/>
          </p:nvSpPr>
          <p:spPr bwMode="auto">
            <a:xfrm>
              <a:off x="1237" y="1884"/>
              <a:ext cx="696" cy="51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0276" name="Rectangle 101"/>
            <p:cNvSpPr>
              <a:spLocks noChangeArrowheads="1"/>
            </p:cNvSpPr>
            <p:nvPr/>
          </p:nvSpPr>
          <p:spPr bwMode="auto">
            <a:xfrm>
              <a:off x="1231" y="3122"/>
              <a:ext cx="705" cy="44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59492" name="Group 102"/>
          <p:cNvGrpSpPr>
            <a:grpSpLocks/>
          </p:cNvGrpSpPr>
          <p:nvPr/>
        </p:nvGrpSpPr>
        <p:grpSpPr bwMode="auto">
          <a:xfrm>
            <a:off x="1803400" y="4752975"/>
            <a:ext cx="1092200" cy="744538"/>
            <a:chOff x="1131" y="2991"/>
            <a:chExt cx="688" cy="469"/>
          </a:xfrm>
        </p:grpSpPr>
        <p:grpSp>
          <p:nvGrpSpPr>
            <p:cNvPr id="59894" name="Group 103"/>
            <p:cNvGrpSpPr>
              <a:grpSpLocks/>
            </p:cNvGrpSpPr>
            <p:nvPr/>
          </p:nvGrpSpPr>
          <p:grpSpPr bwMode="auto">
            <a:xfrm>
              <a:off x="1131" y="2991"/>
              <a:ext cx="682" cy="469"/>
              <a:chOff x="1131" y="2991"/>
              <a:chExt cx="682" cy="469"/>
            </a:xfrm>
          </p:grpSpPr>
          <p:sp>
            <p:nvSpPr>
              <p:cNvPr id="60269" name="Rectangle 104"/>
              <p:cNvSpPr>
                <a:spLocks noChangeArrowheads="1"/>
              </p:cNvSpPr>
              <p:nvPr/>
            </p:nvSpPr>
            <p:spPr bwMode="auto">
              <a:xfrm>
                <a:off x="1131" y="2991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270" name="Rectangle 105"/>
              <p:cNvSpPr>
                <a:spLocks noChangeArrowheads="1"/>
              </p:cNvSpPr>
              <p:nvPr/>
            </p:nvSpPr>
            <p:spPr bwMode="auto">
              <a:xfrm>
                <a:off x="1159" y="3204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271" name="Rectangle 106"/>
              <p:cNvSpPr>
                <a:spLocks noChangeArrowheads="1"/>
              </p:cNvSpPr>
              <p:nvPr/>
            </p:nvSpPr>
            <p:spPr bwMode="auto">
              <a:xfrm>
                <a:off x="1185" y="3170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272" name="Rectangle 107"/>
              <p:cNvSpPr>
                <a:spLocks noChangeArrowheads="1"/>
              </p:cNvSpPr>
              <p:nvPr/>
            </p:nvSpPr>
            <p:spPr bwMode="auto">
              <a:xfrm>
                <a:off x="1186" y="3256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273" name="Rectangle 108"/>
              <p:cNvSpPr>
                <a:spLocks noChangeArrowheads="1"/>
              </p:cNvSpPr>
              <p:nvPr/>
            </p:nvSpPr>
            <p:spPr bwMode="auto">
              <a:xfrm>
                <a:off x="1587" y="3172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274" name="Rectangle 109"/>
              <p:cNvSpPr>
                <a:spLocks noChangeArrowheads="1"/>
              </p:cNvSpPr>
              <p:nvPr/>
            </p:nvSpPr>
            <p:spPr bwMode="auto">
              <a:xfrm>
                <a:off x="1186" y="3287"/>
                <a:ext cx="627" cy="44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59895" name="Group 110"/>
            <p:cNvGrpSpPr>
              <a:grpSpLocks/>
            </p:cNvGrpSpPr>
            <p:nvPr/>
          </p:nvGrpSpPr>
          <p:grpSpPr bwMode="auto">
            <a:xfrm>
              <a:off x="1257" y="3015"/>
              <a:ext cx="238" cy="365"/>
              <a:chOff x="1257" y="3015"/>
              <a:chExt cx="238" cy="365"/>
            </a:xfrm>
          </p:grpSpPr>
          <p:grpSp>
            <p:nvGrpSpPr>
              <p:cNvPr id="60083" name="Group 111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0215" name="Rectangle 112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16" name="Rectangle 113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1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18" name="Rectangle 115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19" name="Rectangle 116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0" name="Rectangle 11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1" name="Rectangle 11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2" name="Rectangle 11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3" name="Rectangle 120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4" name="Rectangle 121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5" name="Rectangle 12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6" name="Rectangle 123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7" name="Rectangle 1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29" name="Rectangle 126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1" name="Rectangle 128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4" name="Rectangle 13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237" name="Line 134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38" name="Line 135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39" name="Line 136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0" name="Line 137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1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2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3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4" name="Line 141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5" name="Line 142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6" name="Line 143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7" name="Line 144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8" name="Line 145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49" name="Line 146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0" name="Line 147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1" name="Line 148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2" name="Line 149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3" name="Line 150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4" name="Line 151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5" name="Line 152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6" name="Line 153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7" name="Line 15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8" name="Line 155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59" name="Line 156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0" name="Line 15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1" name="Line 158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2" name="Line 159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3" name="Line 160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4" name="Line 161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5" name="Line 162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6" name="Line 163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7" name="Line 164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68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0084" name="Group 166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60178" name="Rectangle 167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79" name="Rectangle 168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0" name="Rectangle 169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1" name="Rectangle 170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2" name="Rectangle 171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3" name="Rectangle 172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4" name="Rectangle 17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5" name="Rectangle 17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6" name="Rectangle 175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7" name="Rectangle 176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8" name="Rectangle 17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89" name="Rectangle 178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90" name="Rectangle 179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91" name="Rectangle 180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92" name="Rectangle 181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93" name="Rectangle 182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94" name="Line 183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95" name="Line 18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96" name="Line 185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97" name="Line 186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98" name="Line 18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99" name="Line 18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0" name="Line 189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1" name="Line 190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2" name="Line 191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3" name="Line 192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4" name="Line 193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5" name="Line 194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6" name="Line 195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7" name="Line 196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8" name="Line 197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09" name="Line 198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10" name="Line 199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11" name="Line 200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12" name="Line 20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13" name="Line 202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214" name="Line 20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0085" name="Group 204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60124" name="Rectangle 205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25" name="Rectangle 206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26" name="Rectangle 20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27" name="Rectangle 208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28" name="Rectangle 209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29" name="Rectangle 210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0" name="Rectangle 211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1" name="Rectangle 21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2" name="Rectangle 213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3" name="Rectangle 214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4" name="Rectangle 21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5" name="Rectangle 216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6" name="Rectangle 2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7" name="Rectangle 218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8" name="Rectangle 219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39" name="Rectangle 220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0" name="Rectangle 221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1" name="Rectangle 222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2" name="Rectangle 223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3" name="Rectangle 2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4" name="Rectangle 225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5" name="Rectangle 226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46" name="Line 227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47" name="Line 228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48" name="Line 229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49" name="Line 230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0" name="Line 231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1" name="Line 232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2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3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4" name="Line 235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5" name="Line 236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6" name="Line 237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7" name="Line 238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8" name="Line 239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59" name="Line 240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0" name="Line 241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1" name="Line 242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2" name="Line 243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3" name="Line 244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4" name="Line 245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5" name="Line 246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6" name="Line 24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7" name="Line 248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8" name="Line 249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69" name="Line 250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0" name="Line 251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1" name="Line 252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2" name="Line 253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3" name="Line 254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4" name="Line 255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5" name="Line 256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6" name="Line 257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77" name="Line 258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0086" name="Group 259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60087" name="Rectangle 260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88" name="Rectangle 261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89" name="Rectangle 262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0" name="Rectangle 263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1" name="Rectangle 264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2" name="Rectangle 265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3" name="Rectangle 266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4" name="Rectangle 26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5" name="Rectangle 268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6" name="Rectangle 269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7" name="Rectangle 27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8" name="Rectangle 271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99" name="Rectangle 272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00" name="Rectangle 273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01" name="Rectangle 274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02" name="Rectangle 275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103" name="Line 276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4" name="Line 27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5" name="Line 278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6" name="Line 279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7" name="Line 28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8" name="Line 28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09" name="Line 28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0" name="Line 283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1" name="Line 284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2" name="Line 285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3" name="Line 286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4" name="Line 287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5" name="Line 288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6" name="Line 289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7" name="Line 290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8" name="Line 291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19" name="Line 292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20" name="Line 293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21" name="Line 29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22" name="Line 295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123" name="Line 296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59896" name="Group 297"/>
            <p:cNvGrpSpPr>
              <a:grpSpLocks/>
            </p:cNvGrpSpPr>
            <p:nvPr/>
          </p:nvGrpSpPr>
          <p:grpSpPr bwMode="auto">
            <a:xfrm>
              <a:off x="1581" y="3015"/>
              <a:ext cx="238" cy="365"/>
              <a:chOff x="1257" y="3015"/>
              <a:chExt cx="238" cy="365"/>
            </a:xfrm>
          </p:grpSpPr>
          <p:grpSp>
            <p:nvGrpSpPr>
              <p:cNvPr id="59897" name="Group 298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0029" name="Rectangle 299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0" name="Rectangle 300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1" name="Rectangle 301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2" name="Rectangle 302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3" name="Rectangle 303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4" name="Rectangle 30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5" name="Rectangle 30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6" name="Rectangle 306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7" name="Rectangle 307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8" name="Rectangle 308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39" name="Rectangle 30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0" name="Rectangle 310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1" name="Rectangle 31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2" name="Rectangle 312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3" name="Rectangle 313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4" name="Rectangle 314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5" name="Rectangle 315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6" name="Rectangle 316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7" name="Rectangle 3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8" name="Rectangle 318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49" name="Rectangle 319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50" name="Rectangle 320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51" name="Line 321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2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3" name="Line 323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4" name="Line 324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5" name="Line 325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6" name="Line 326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7" name="Line 327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8" name="Line 328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59" name="Line 329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0" name="Line 330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1" name="Line 331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2" name="Line 332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3" name="Line 333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4" name="Line 334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5" name="Line 335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6" name="Line 336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7" name="Line 337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8" name="Line 338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69" name="Line 339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0" name="Line 340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1" name="Line 341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2" name="Line 342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3" name="Line 343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4" name="Line 34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5" name="Line 345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6" name="Line 346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7" name="Line 347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8" name="Line 348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79" name="Line 349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80" name="Line 350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81" name="Line 351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8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59898" name="Group 353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59992" name="Rectangle 354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3" name="Rectangle 355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4" name="Rectangle 356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5" name="Rectangle 357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6" name="Rectangle 358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7" name="Rectangle 359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8" name="Rectangle 36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99" name="Rectangle 361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0" name="Rectangle 362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1" name="Rectangle 363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2" name="Rectangle 36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3" name="Rectangle 365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4" name="Rectangle 366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5" name="Rectangle 367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6" name="Rectangle 368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7" name="Rectangle 369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0008" name="Line 370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09" name="Line 37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0" name="Line 372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1" name="Line 373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2" name="Line 37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3" name="Line 375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4" name="Line 376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5" name="Line 377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6" name="Line 378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7" name="Line 379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8" name="Line 380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19" name="Line 381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0" name="Line 382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1" name="Line 383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2" name="Line 384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3" name="Line 385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4" name="Line 386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5" name="Line 387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6" name="Line 38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7" name="Line 389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0028" name="Line 39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59899" name="Group 391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59938" name="Rectangle 392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39" name="Rectangle 393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0" name="Rectangle 39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1" name="Rectangle 395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2" name="Rectangle 396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3" name="Rectangle 39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4" name="Rectangle 39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5" name="Rectangle 39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6" name="Rectangle 400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7" name="Rectangle 401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8" name="Rectangle 40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49" name="Rectangle 403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0" name="Rectangle 40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1" name="Rectangle 405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2" name="Rectangle 406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3" name="Rectangle 407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4" name="Rectangle 408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5" name="Rectangle 409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6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7" name="Rectangle 41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8" name="Rectangle 412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59" name="Rectangle 413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60" name="Line 414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1" name="Line 415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2" name="Line 416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3" name="Line 417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4" name="Line 418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5" name="Line 419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6" name="Line 420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7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8" name="Line 422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69" name="Line 423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0" name="Line 424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1" name="Line 425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2" name="Line 426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3" name="Line 427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4" name="Line 428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5" name="Line 429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6" name="Line 430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7" name="Line 431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8" name="Line 432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79" name="Line 433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0" name="Line 43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1" name="Line 435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2" name="Line 436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3" name="Line 43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4" name="Line 438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5" name="Line 439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6" name="Line 440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7" name="Line 441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8" name="Line 442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89" name="Line 443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90" name="Line 444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91" name="Line 445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59900" name="Group 446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59901" name="Rectangle 447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2" name="Rectangle 448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3" name="Rectangle 449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4" name="Rectangle 450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5" name="Rectangle 451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6" name="Rectangle 452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7" name="Rectangle 45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8" name="Rectangle 45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09" name="Rectangle 455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0" name="Rectangle 456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1" name="Rectangle 45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2" name="Rectangle 458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3" name="Rectangle 459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4" name="Rectangle 460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5" name="Rectangle 461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6" name="Rectangle 462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59917" name="Line 463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18" name="Line 46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19" name="Line 465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0" name="Line 466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1" name="Line 46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2" name="Line 46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3" name="Line 469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4" name="Line 470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5" name="Line 471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6" name="Line 472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7" name="Line 473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8" name="Line 474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29" name="Line 475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0" name="Line 476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1" name="Line 477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2" name="Line 478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3" name="Line 479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4" name="Line 480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5" name="Line 48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6" name="Line 482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59937" name="Line 48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59493" name="Group 484"/>
          <p:cNvGrpSpPr>
            <a:grpSpLocks/>
          </p:cNvGrpSpPr>
          <p:nvPr/>
        </p:nvGrpSpPr>
        <p:grpSpPr bwMode="auto">
          <a:xfrm>
            <a:off x="1798638" y="2528888"/>
            <a:ext cx="1082675" cy="744537"/>
            <a:chOff x="1128" y="1596"/>
            <a:chExt cx="682" cy="469"/>
          </a:xfrm>
        </p:grpSpPr>
        <p:grpSp>
          <p:nvGrpSpPr>
            <p:cNvPr id="59512" name="Group 485"/>
            <p:cNvGrpSpPr>
              <a:grpSpLocks/>
            </p:cNvGrpSpPr>
            <p:nvPr/>
          </p:nvGrpSpPr>
          <p:grpSpPr bwMode="auto">
            <a:xfrm>
              <a:off x="1128" y="1596"/>
              <a:ext cx="681" cy="469"/>
              <a:chOff x="1419" y="1428"/>
              <a:chExt cx="681" cy="469"/>
            </a:xfrm>
          </p:grpSpPr>
          <p:sp>
            <p:nvSpPr>
              <p:cNvPr id="59888" name="Rectangle 486"/>
              <p:cNvSpPr>
                <a:spLocks noChangeArrowheads="1"/>
              </p:cNvSpPr>
              <p:nvPr/>
            </p:nvSpPr>
            <p:spPr bwMode="auto">
              <a:xfrm>
                <a:off x="1477" y="1559"/>
                <a:ext cx="619" cy="51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9889" name="Rectangle 487"/>
              <p:cNvSpPr>
                <a:spLocks noChangeArrowheads="1"/>
              </p:cNvSpPr>
              <p:nvPr/>
            </p:nvSpPr>
            <p:spPr bwMode="auto">
              <a:xfrm>
                <a:off x="1419" y="1428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9890" name="Rectangle 488"/>
              <p:cNvSpPr>
                <a:spLocks noChangeArrowheads="1"/>
              </p:cNvSpPr>
              <p:nvPr/>
            </p:nvSpPr>
            <p:spPr bwMode="auto">
              <a:xfrm>
                <a:off x="1447" y="1641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9891" name="Rectangle 489"/>
              <p:cNvSpPr>
                <a:spLocks noChangeArrowheads="1"/>
              </p:cNvSpPr>
              <p:nvPr/>
            </p:nvSpPr>
            <p:spPr bwMode="auto">
              <a:xfrm>
                <a:off x="1473" y="1607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9892" name="Rectangle 490"/>
              <p:cNvSpPr>
                <a:spLocks noChangeArrowheads="1"/>
              </p:cNvSpPr>
              <p:nvPr/>
            </p:nvSpPr>
            <p:spPr bwMode="auto">
              <a:xfrm>
                <a:off x="1474" y="1693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59893" name="Rectangle 491"/>
              <p:cNvSpPr>
                <a:spLocks noChangeArrowheads="1"/>
              </p:cNvSpPr>
              <p:nvPr/>
            </p:nvSpPr>
            <p:spPr bwMode="auto">
              <a:xfrm>
                <a:off x="1875" y="1609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59513" name="Group 492"/>
            <p:cNvGrpSpPr>
              <a:grpSpLocks/>
            </p:cNvGrpSpPr>
            <p:nvPr/>
          </p:nvGrpSpPr>
          <p:grpSpPr bwMode="auto">
            <a:xfrm rot="10800000">
              <a:off x="1248" y="1677"/>
              <a:ext cx="562" cy="365"/>
              <a:chOff x="2121" y="1452"/>
              <a:chExt cx="562" cy="365"/>
            </a:xfrm>
          </p:grpSpPr>
          <p:grpSp>
            <p:nvGrpSpPr>
              <p:cNvPr id="59514" name="Group 493"/>
              <p:cNvGrpSpPr>
                <a:grpSpLocks/>
              </p:cNvGrpSpPr>
              <p:nvPr/>
            </p:nvGrpSpPr>
            <p:grpSpPr bwMode="auto">
              <a:xfrm>
                <a:off x="2121" y="1452"/>
                <a:ext cx="238" cy="365"/>
                <a:chOff x="1257" y="3015"/>
                <a:chExt cx="238" cy="365"/>
              </a:xfrm>
            </p:grpSpPr>
            <p:grpSp>
              <p:nvGrpSpPr>
                <p:cNvPr id="59702" name="Group 494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834" name="Rectangle 495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35" name="Rectangle 496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36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37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38" name="Rectangle 49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39" name="Rectangle 50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0" name="Rectangle 50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3" name="Rectangle 504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4" name="Rectangle 50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5" name="Rectangle 50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6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7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8" name="Rectangle 509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49" name="Rectangle 510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0" name="Rectangle 51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3" name="Rectangle 51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4" name="Rectangle 515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5" name="Rectangle 516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56" name="Line 51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57" name="Line 5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5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5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0" name="Line 5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1" name="Line 5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2" name="Line 5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3" name="Line 5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5" name="Line 52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6" name="Line 527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7" name="Line 52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8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69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0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1" name="Line 532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2" name="Line 533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3" name="Line 534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4" name="Line 5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5" name="Line 5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6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7" name="Line 5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8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79" name="Line 54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0" name="Line 5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1" name="Line 54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2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3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4" name="Line 54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5" name="Line 54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6" name="Line 54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87" name="Line 5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703" name="Group 549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9797" name="Rectangle 5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98" name="Rectangle 5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99" name="Rectangle 5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0" name="Rectangle 5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1" name="Rectangle 5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2" name="Rectangle 5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3" name="Rectangle 5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4" name="Rectangle 5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5" name="Rectangle 5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6" name="Rectangle 55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7" name="Rectangle 56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8" name="Rectangle 56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09" name="Rectangle 5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10" name="Rectangle 5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11" name="Rectangle 5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12" name="Rectangle 56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813" name="Line 56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4" name="Line 56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5" name="Line 5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6" name="Line 5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7" name="Line 57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8" name="Line 57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19" name="Line 57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0" name="Line 57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1" name="Line 5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2" name="Line 5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3" name="Line 5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4" name="Line 57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5" name="Line 57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6" name="Line 57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7" name="Line 5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8" name="Line 5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29" name="Line 58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30" name="Line 58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31" name="Line 58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32" name="Line 58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833" name="Line 58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704" name="Group 587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743" name="Rectangle 588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4" name="Rectangle 589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5" name="Rectangle 59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6" name="Rectangle 591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7" name="Rectangle 59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8" name="Rectangle 59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49" name="Rectangle 59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0" name="Rectangle 59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1" name="Rectangle 596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2" name="Rectangle 597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3" name="Rectangle 59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4" name="Rectangle 59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5" name="Rectangle 6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6" name="Rectangle 60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7" name="Rectangle 602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8" name="Rectangle 603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59" name="Rectangle 60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0" name="Rectangle 60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1" name="Rectangle 60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2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3" name="Rectangle 608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4" name="Rectangle 609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65" name="Line 61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66" name="Line 6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67" name="Line 612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68" name="Line 613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69" name="Line 6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0" name="Line 6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1" name="Line 6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2" name="Line 6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3" name="Line 61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4" name="Line 619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5" name="Line 620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6" name="Line 62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7" name="Line 622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8" name="Line 623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79" name="Line 624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0" name="Line 625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1" name="Line 626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2" name="Line 627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3" name="Line 6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4" name="Line 6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5" name="Line 63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6" name="Line 63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7" name="Line 6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8" name="Line 6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89" name="Line 6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0" name="Line 635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1" name="Line 636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2" name="Line 63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3" name="Line 6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4" name="Line 6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5" name="Line 64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96" name="Line 6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705" name="Group 642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9706" name="Rectangle 6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07" name="Rectangle 6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08" name="Rectangle 6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09" name="Rectangle 6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0" name="Rectangle 6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1" name="Rectangle 6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2" name="Rectangle 6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3" name="Rectangle 6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4" name="Rectangle 6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5" name="Rectangle 6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6" name="Rectangle 6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7" name="Rectangle 6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8" name="Rectangle 6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19" name="Rectangle 6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20" name="Rectangle 6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21" name="Rectangle 6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722" name="Line 65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3" name="Line 66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4" name="Line 6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5" name="Line 6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6" name="Line 66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7" name="Line 66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8" name="Line 665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29" name="Line 666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0" name="Line 6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1" name="Line 6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2" name="Line 6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3" name="Line 6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4" name="Line 67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5" name="Line 67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6" name="Line 67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7" name="Line 6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8" name="Line 6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39" name="Line 6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40" name="Line 67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41" name="Line 67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42" name="Line 67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59515" name="Group 680"/>
              <p:cNvGrpSpPr>
                <a:grpSpLocks/>
              </p:cNvGrpSpPr>
              <p:nvPr/>
            </p:nvGrpSpPr>
            <p:grpSpPr bwMode="auto">
              <a:xfrm>
                <a:off x="2445" y="1452"/>
                <a:ext cx="238" cy="365"/>
                <a:chOff x="1257" y="3015"/>
                <a:chExt cx="238" cy="365"/>
              </a:xfrm>
            </p:grpSpPr>
            <p:grpSp>
              <p:nvGrpSpPr>
                <p:cNvPr id="59516" name="Group 681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648" name="Rectangle 682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49" name="Rectangle 683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0" name="Rectangle 68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1" name="Rectangle 68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2" name="Rectangle 68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3" name="Rectangle 68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4" name="Rectangle 68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5" name="Rectangle 68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6" name="Rectangle 690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7" name="Rectangle 691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8" name="Rectangle 69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59" name="Rectangle 69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0" name="Rectangle 69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1" name="Rectangle 69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2" name="Rectangle 696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3" name="Rectangle 697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4" name="Rectangle 69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5" name="Rectangle 69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6" name="Rectangle 7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7" name="Rectangle 70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8" name="Rectangle 702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69" name="Rectangle 703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70" name="Line 704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1" name="Line 70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2" name="Line 706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3" name="Line 70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4" name="Line 7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5" name="Line 7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6" name="Line 7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7" name="Line 7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8" name="Line 712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79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0" name="Line 714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1" name="Line 71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2" name="Line 716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3" name="Line 717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4" name="Line 718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5" name="Line 719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6" name="Line 720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7" name="Line 721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8" name="Line 7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89" name="Line 7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0" name="Line 72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1" name="Line 72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2" name="Line 72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3" name="Line 72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4" name="Line 7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5" name="Line 729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6" name="Line 730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7" name="Line 731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8" name="Line 7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99" name="Line 7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00" name="Line 73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701" name="Line 7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517" name="Group 736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9611" name="Rectangle 73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2" name="Rectangle 73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3" name="Rectangle 73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4" name="Rectangle 7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5" name="Rectangle 74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6" name="Rectangle 74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7" name="Rectangle 7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8" name="Rectangle 7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19" name="Rectangle 7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0" name="Rectangle 7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1" name="Rectangle 7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2" name="Rectangle 7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3" name="Rectangle 7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4" name="Rectangle 7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5" name="Rectangle 7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6" name="Rectangle 7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627" name="Line 75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28" name="Line 75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29" name="Line 75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0" name="Line 75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1" name="Line 75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2" name="Line 75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3" name="Line 759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4" name="Line 760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5" name="Line 7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6" name="Line 7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7" name="Line 76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8" name="Line 76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39" name="Line 76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0" name="Line 76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1" name="Line 7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2" name="Line 7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3" name="Line 7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4" name="Line 7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5" name="Line 77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6" name="Line 77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47" name="Line 77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518" name="Group 774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59557" name="Rectangle 775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58" name="Rectangle 776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59" name="Rectangle 77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0" name="Rectangle 77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1" name="Rectangle 77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2" name="Rectangle 78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3" name="Rectangle 78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4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5" name="Rectangle 783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6" name="Rectangle 784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7" name="Rectangle 78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8" name="Rectangle 78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69" name="Rectangle 78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0" name="Rectangle 78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1" name="Rectangle 789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2" name="Rectangle 790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3" name="Rectangle 79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4" name="Rectangle 79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5" name="Rectangle 79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6" name="Rectangle 79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7" name="Rectangle 795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8" name="Rectangle 796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79" name="Line 79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0" name="Line 79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1" name="Line 799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2" name="Line 80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3" name="Line 8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4" name="Line 8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5" name="Line 80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6" name="Line 80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7" name="Line 80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8" name="Line 80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89" name="Line 807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0" name="Line 80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1" name="Line 809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2" name="Line 810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3" name="Line 811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4" name="Line 812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5" name="Line 813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6" name="Line 814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7" name="Line 8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8" name="Line 8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99" name="Line 81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0" name="Line 81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1" name="Line 81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2" name="Line 82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3" name="Line 8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4" name="Line 82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5" name="Line 823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6" name="Line 824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7" name="Line 82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8" name="Line 82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09" name="Line 82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610" name="Line 8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59519" name="Group 829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59520" name="Rectangle 83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1" name="Rectangle 83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2" name="Rectangle 83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3" name="Rectangle 83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4" name="Rectangle 83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5" name="Rectangle 83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6" name="Rectangle 83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7" name="Rectangle 83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8" name="Rectangle 83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29" name="Rectangle 83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0" name="Rectangle 8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1" name="Rectangle 84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2" name="Rectangle 84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3" name="Rectangle 8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4" name="Rectangle 8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5" name="Rectangle 8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59536" name="Line 84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37" name="Line 84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38" name="Line 84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39" name="Line 84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0" name="Line 85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1" name="Line 85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2" name="Line 85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3" name="Line 85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4" name="Line 85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5" name="Line 85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6" name="Line 85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7" name="Line 85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8" name="Line 85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49" name="Line 85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0" name="Line 86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1" name="Line 8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2" name="Line 8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3" name="Line 86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4" name="Line 86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5" name="Line 86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59556" name="Line 86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</p:grpSp>
      <p:sp>
        <p:nvSpPr>
          <p:cNvPr id="59494" name="Line 867"/>
          <p:cNvSpPr>
            <a:spLocks noChangeShapeType="1"/>
          </p:cNvSpPr>
          <p:nvPr/>
        </p:nvSpPr>
        <p:spPr bwMode="auto">
          <a:xfrm>
            <a:off x="2044700" y="458311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59495" name="Line 868"/>
          <p:cNvSpPr>
            <a:spLocks noChangeShapeType="1"/>
          </p:cNvSpPr>
          <p:nvPr/>
        </p:nvSpPr>
        <p:spPr bwMode="auto">
          <a:xfrm flipH="1">
            <a:off x="2044700" y="3403600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59496" name="Group 869"/>
          <p:cNvGrpSpPr>
            <a:grpSpLocks/>
          </p:cNvGrpSpPr>
          <p:nvPr/>
        </p:nvGrpSpPr>
        <p:grpSpPr bwMode="auto">
          <a:xfrm>
            <a:off x="1989138" y="3543300"/>
            <a:ext cx="190500" cy="1003300"/>
            <a:chOff x="1328" y="2240"/>
            <a:chExt cx="120" cy="632"/>
          </a:xfrm>
        </p:grpSpPr>
        <p:grpSp>
          <p:nvGrpSpPr>
            <p:cNvPr id="59503" name="Group 870"/>
            <p:cNvGrpSpPr>
              <a:grpSpLocks/>
            </p:cNvGrpSpPr>
            <p:nvPr/>
          </p:nvGrpSpPr>
          <p:grpSpPr bwMode="auto">
            <a:xfrm>
              <a:off x="1328" y="2240"/>
              <a:ext cx="120" cy="256"/>
              <a:chOff x="1328" y="2240"/>
              <a:chExt cx="120" cy="256"/>
            </a:xfrm>
          </p:grpSpPr>
          <p:sp>
            <p:nvSpPr>
              <p:cNvPr id="59509" name="Oval 871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510" name="Oval 872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511" name="Oval 873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59504" name="Group 874"/>
            <p:cNvGrpSpPr>
              <a:grpSpLocks/>
            </p:cNvGrpSpPr>
            <p:nvPr/>
          </p:nvGrpSpPr>
          <p:grpSpPr bwMode="auto">
            <a:xfrm>
              <a:off x="1328" y="2616"/>
              <a:ext cx="120" cy="256"/>
              <a:chOff x="1328" y="2240"/>
              <a:chExt cx="120" cy="256"/>
            </a:xfrm>
          </p:grpSpPr>
          <p:sp>
            <p:nvSpPr>
              <p:cNvPr id="59506" name="Oval 875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507" name="Oval 876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59508" name="Oval 877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59505" name="Oval 878"/>
            <p:cNvSpPr>
              <a:spLocks noChangeArrowheads="1"/>
            </p:cNvSpPr>
            <p:nvPr/>
          </p:nvSpPr>
          <p:spPr bwMode="auto">
            <a:xfrm>
              <a:off x="1328" y="2524"/>
              <a:ext cx="116" cy="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59497" name="Group 879"/>
          <p:cNvGrpSpPr>
            <a:grpSpLocks/>
          </p:cNvGrpSpPr>
          <p:nvPr/>
        </p:nvGrpSpPr>
        <p:grpSpPr bwMode="auto">
          <a:xfrm>
            <a:off x="1773238" y="3454400"/>
            <a:ext cx="508000" cy="1174750"/>
            <a:chOff x="1112" y="2176"/>
            <a:chExt cx="320" cy="740"/>
          </a:xfrm>
        </p:grpSpPr>
        <p:sp>
          <p:nvSpPr>
            <p:cNvPr id="59500" name="Line 880"/>
            <p:cNvSpPr>
              <a:spLocks noChangeShapeType="1"/>
            </p:cNvSpPr>
            <p:nvPr/>
          </p:nvSpPr>
          <p:spPr bwMode="auto">
            <a:xfrm>
              <a:off x="1116" y="2912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59501" name="Line 881"/>
            <p:cNvSpPr>
              <a:spLocks noChangeShapeType="1"/>
            </p:cNvSpPr>
            <p:nvPr/>
          </p:nvSpPr>
          <p:spPr bwMode="auto">
            <a:xfrm>
              <a:off x="1112" y="2176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59502" name="Line 882"/>
            <p:cNvSpPr>
              <a:spLocks noChangeShapeType="1"/>
            </p:cNvSpPr>
            <p:nvPr/>
          </p:nvSpPr>
          <p:spPr bwMode="auto">
            <a:xfrm flipH="1">
              <a:off x="1428" y="2176"/>
              <a:ext cx="4" cy="74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59498" name="Line 883"/>
          <p:cNvSpPr>
            <a:spLocks noChangeShapeType="1"/>
          </p:cNvSpPr>
          <p:nvPr/>
        </p:nvSpPr>
        <p:spPr bwMode="auto">
          <a:xfrm>
            <a:off x="1881188" y="3124200"/>
            <a:ext cx="0" cy="32385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59499" name="Line 884"/>
          <p:cNvSpPr>
            <a:spLocks noChangeShapeType="1"/>
          </p:cNvSpPr>
          <p:nvPr/>
        </p:nvSpPr>
        <p:spPr bwMode="auto">
          <a:xfrm flipH="1" flipV="1">
            <a:off x="1900238" y="4616450"/>
            <a:ext cx="6350" cy="2794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96838"/>
            <a:ext cx="8229600" cy="1417637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Introducción</a:t>
            </a:r>
            <a:br>
              <a:rPr lang="es-ES" sz="4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Conexión Pre-Northridge</a:t>
            </a:r>
            <a:r>
              <a:rPr lang="es-ES" sz="3200" smtClean="0">
                <a:solidFill>
                  <a:srgbClr val="FF9933"/>
                </a:solidFill>
                <a:latin typeface="Arial" charset="0"/>
              </a:rPr>
              <a:t/>
            </a:r>
            <a:br>
              <a:rPr lang="es-ES" sz="3200" smtClean="0">
                <a:solidFill>
                  <a:srgbClr val="FF9933"/>
                </a:solidFill>
                <a:latin typeface="Arial" charset="0"/>
              </a:rPr>
            </a:br>
            <a:r>
              <a:rPr lang="es-ES" sz="2800" smtClean="0">
                <a:solidFill>
                  <a:schemeClr val="tx1"/>
                </a:solidFill>
                <a:latin typeface="Arial" charset="0"/>
              </a:rPr>
              <a:t>Viga con alas soldadas y alma empernada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391025" y="2492375"/>
            <a:ext cx="4752975" cy="33750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s-ES" sz="2400" smtClean="0">
                <a:effectLst/>
                <a:latin typeface="Arial" charset="0"/>
              </a:rPr>
              <a:t>1965-1994</a:t>
            </a:r>
          </a:p>
          <a:p>
            <a:pPr>
              <a:lnSpc>
                <a:spcPct val="90000"/>
              </a:lnSpc>
            </a:pPr>
            <a:r>
              <a:rPr lang="es-ES" sz="2400" smtClean="0">
                <a:effectLst/>
                <a:latin typeface="Arial" charset="0"/>
              </a:rPr>
              <a:t>Soldadura de arco con núcleo fundente </a:t>
            </a:r>
          </a:p>
          <a:p>
            <a:pPr>
              <a:lnSpc>
                <a:spcPct val="90000"/>
              </a:lnSpc>
            </a:pPr>
            <a:r>
              <a:rPr lang="es-ES" sz="2400" smtClean="0">
                <a:effectLst/>
                <a:latin typeface="Arial" charset="0"/>
              </a:rPr>
              <a:t>Popular en EE.UU. y en muchos países </a:t>
            </a:r>
          </a:p>
          <a:p>
            <a:pPr>
              <a:lnSpc>
                <a:spcPct val="90000"/>
              </a:lnSpc>
            </a:pPr>
            <a:r>
              <a:rPr lang="es-ES" sz="2400" smtClean="0">
                <a:effectLst/>
                <a:latin typeface="Arial" charset="0"/>
              </a:rPr>
              <a:t>Se creía que era dúctil </a:t>
            </a:r>
          </a:p>
          <a:p>
            <a:pPr>
              <a:lnSpc>
                <a:spcPct val="90000"/>
              </a:lnSpc>
            </a:pPr>
            <a:r>
              <a:rPr lang="es-ES" sz="2400" smtClean="0">
                <a:effectLst/>
                <a:latin typeface="Arial" charset="0"/>
              </a:rPr>
              <a:t>Capaz de resistir los ciclos repetidos a grandes niveles de deformación inelástica</a:t>
            </a:r>
          </a:p>
        </p:txBody>
      </p:sp>
      <p:grpSp>
        <p:nvGrpSpPr>
          <p:cNvPr id="11268" name="Group 4"/>
          <p:cNvGrpSpPr>
            <a:grpSpLocks/>
          </p:cNvGrpSpPr>
          <p:nvPr/>
        </p:nvGrpSpPr>
        <p:grpSpPr bwMode="auto">
          <a:xfrm>
            <a:off x="539750" y="1916113"/>
            <a:ext cx="3519488" cy="4564062"/>
            <a:chOff x="537" y="1277"/>
            <a:chExt cx="2217" cy="2617"/>
          </a:xfrm>
        </p:grpSpPr>
        <p:sp>
          <p:nvSpPr>
            <p:cNvPr id="11269" name="Rectangle 5"/>
            <p:cNvSpPr>
              <a:spLocks noChangeArrowheads="1"/>
            </p:cNvSpPr>
            <p:nvPr/>
          </p:nvSpPr>
          <p:spPr bwMode="auto">
            <a:xfrm>
              <a:off x="649" y="1636"/>
              <a:ext cx="5" cy="195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70" name="Rectangle 6"/>
            <p:cNvSpPr>
              <a:spLocks noChangeArrowheads="1"/>
            </p:cNvSpPr>
            <p:nvPr/>
          </p:nvSpPr>
          <p:spPr bwMode="auto">
            <a:xfrm>
              <a:off x="1752" y="1849"/>
              <a:ext cx="679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 b="1">
                  <a:solidFill>
                    <a:srgbClr val="66FFFF"/>
                  </a:solidFill>
                </a:rPr>
                <a:t>E70T-4, tip</a:t>
              </a:r>
              <a:r>
                <a:rPr lang="en-US" sz="1400" b="1">
                  <a:solidFill>
                    <a:srgbClr val="66FFFF"/>
                  </a:solidFill>
                </a:rPr>
                <a:t>.</a:t>
              </a:r>
              <a:endParaRPr lang="en-US" sz="1400" b="1">
                <a:solidFill>
                  <a:srgbClr val="66FFFF"/>
                </a:solidFill>
                <a:latin typeface="Times New Roman" pitchFamily="18" charset="0"/>
              </a:endParaRPr>
            </a:p>
          </p:txBody>
        </p:sp>
        <p:sp>
          <p:nvSpPr>
            <p:cNvPr id="11271" name="Rectangle 7"/>
            <p:cNvSpPr>
              <a:spLocks noChangeArrowheads="1"/>
            </p:cNvSpPr>
            <p:nvPr/>
          </p:nvSpPr>
          <p:spPr bwMode="auto">
            <a:xfrm>
              <a:off x="1569" y="2653"/>
              <a:ext cx="1116" cy="2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66FFFF"/>
                  </a:solidFill>
                </a:rPr>
                <a:t>agujero de acceso</a:t>
              </a:r>
            </a:p>
            <a:p>
              <a:pPr algn="l" eaLnBrk="0" hangingPunct="0"/>
              <a:r>
                <a:rPr lang="es-ES" sz="1600" b="1">
                  <a:solidFill>
                    <a:srgbClr val="66FFFF"/>
                  </a:solidFill>
                </a:rPr>
                <a:t>para la soldadura</a:t>
              </a:r>
              <a:endParaRPr lang="es-ES" sz="1600" b="1">
                <a:solidFill>
                  <a:srgbClr val="66FFFF"/>
                </a:solidFill>
                <a:latin typeface="Times New Roman" pitchFamily="18" charset="0"/>
              </a:endParaRPr>
            </a:p>
          </p:txBody>
        </p:sp>
        <p:sp>
          <p:nvSpPr>
            <p:cNvPr id="11272" name="Line 8"/>
            <p:cNvSpPr>
              <a:spLocks noChangeShapeType="1"/>
            </p:cNvSpPr>
            <p:nvPr/>
          </p:nvSpPr>
          <p:spPr bwMode="auto">
            <a:xfrm flipV="1">
              <a:off x="646" y="1639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73" name="Rectangle 9"/>
            <p:cNvSpPr>
              <a:spLocks noChangeArrowheads="1"/>
            </p:cNvSpPr>
            <p:nvPr/>
          </p:nvSpPr>
          <p:spPr bwMode="auto">
            <a:xfrm>
              <a:off x="649" y="3591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74" name="Rectangle 10"/>
            <p:cNvSpPr>
              <a:spLocks noChangeArrowheads="1"/>
            </p:cNvSpPr>
            <p:nvPr/>
          </p:nvSpPr>
          <p:spPr bwMode="auto">
            <a:xfrm>
              <a:off x="649" y="3591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75" name="Line 11"/>
            <p:cNvSpPr>
              <a:spLocks noChangeShapeType="1"/>
            </p:cNvSpPr>
            <p:nvPr/>
          </p:nvSpPr>
          <p:spPr bwMode="auto">
            <a:xfrm flipH="1">
              <a:off x="649" y="359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76" name="Line 12"/>
            <p:cNvSpPr>
              <a:spLocks noChangeShapeType="1"/>
            </p:cNvSpPr>
            <p:nvPr/>
          </p:nvSpPr>
          <p:spPr bwMode="auto">
            <a:xfrm flipH="1">
              <a:off x="649" y="359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77" name="Line 13"/>
            <p:cNvSpPr>
              <a:spLocks noChangeShapeType="1"/>
            </p:cNvSpPr>
            <p:nvPr/>
          </p:nvSpPr>
          <p:spPr bwMode="auto">
            <a:xfrm flipV="1">
              <a:off x="957" y="3591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78" name="Line 14"/>
            <p:cNvSpPr>
              <a:spLocks noChangeShapeType="1"/>
            </p:cNvSpPr>
            <p:nvPr/>
          </p:nvSpPr>
          <p:spPr bwMode="auto">
            <a:xfrm flipV="1">
              <a:off x="649" y="3591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79" name="Rectangle 15"/>
            <p:cNvSpPr>
              <a:spLocks noChangeArrowheads="1"/>
            </p:cNvSpPr>
            <p:nvPr/>
          </p:nvSpPr>
          <p:spPr bwMode="auto">
            <a:xfrm>
              <a:off x="649" y="1633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80" name="Rectangle 16"/>
            <p:cNvSpPr>
              <a:spLocks noChangeArrowheads="1"/>
            </p:cNvSpPr>
            <p:nvPr/>
          </p:nvSpPr>
          <p:spPr bwMode="auto">
            <a:xfrm>
              <a:off x="649" y="1633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81" name="Line 17"/>
            <p:cNvSpPr>
              <a:spLocks noChangeShapeType="1"/>
            </p:cNvSpPr>
            <p:nvPr/>
          </p:nvSpPr>
          <p:spPr bwMode="auto">
            <a:xfrm flipH="1">
              <a:off x="649" y="163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2" name="Line 18"/>
            <p:cNvSpPr>
              <a:spLocks noChangeShapeType="1"/>
            </p:cNvSpPr>
            <p:nvPr/>
          </p:nvSpPr>
          <p:spPr bwMode="auto">
            <a:xfrm flipH="1">
              <a:off x="649" y="1633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3" name="Line 19"/>
            <p:cNvSpPr>
              <a:spLocks noChangeShapeType="1"/>
            </p:cNvSpPr>
            <p:nvPr/>
          </p:nvSpPr>
          <p:spPr bwMode="auto">
            <a:xfrm flipV="1">
              <a:off x="957" y="163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4" name="Line 20"/>
            <p:cNvSpPr>
              <a:spLocks noChangeShapeType="1"/>
            </p:cNvSpPr>
            <p:nvPr/>
          </p:nvSpPr>
          <p:spPr bwMode="auto">
            <a:xfrm flipV="1">
              <a:off x="649" y="163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5" name="Rectangle 21"/>
            <p:cNvSpPr>
              <a:spLocks noChangeArrowheads="1"/>
            </p:cNvSpPr>
            <p:nvPr/>
          </p:nvSpPr>
          <p:spPr bwMode="auto">
            <a:xfrm>
              <a:off x="649" y="1636"/>
              <a:ext cx="5" cy="195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86" name="Line 22"/>
            <p:cNvSpPr>
              <a:spLocks noChangeShapeType="1"/>
            </p:cNvSpPr>
            <p:nvPr/>
          </p:nvSpPr>
          <p:spPr bwMode="auto">
            <a:xfrm>
              <a:off x="649" y="3593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7" name="Line 23"/>
            <p:cNvSpPr>
              <a:spLocks noChangeShapeType="1"/>
            </p:cNvSpPr>
            <p:nvPr/>
          </p:nvSpPr>
          <p:spPr bwMode="auto">
            <a:xfrm>
              <a:off x="649" y="163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8" name="Line 24"/>
            <p:cNvSpPr>
              <a:spLocks noChangeShapeType="1"/>
            </p:cNvSpPr>
            <p:nvPr/>
          </p:nvSpPr>
          <p:spPr bwMode="auto">
            <a:xfrm>
              <a:off x="654" y="1636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89" name="Line 25"/>
            <p:cNvSpPr>
              <a:spLocks noChangeShapeType="1"/>
            </p:cNvSpPr>
            <p:nvPr/>
          </p:nvSpPr>
          <p:spPr bwMode="auto">
            <a:xfrm>
              <a:off x="649" y="1636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0" name="Line 26"/>
            <p:cNvSpPr>
              <a:spLocks noChangeShapeType="1"/>
            </p:cNvSpPr>
            <p:nvPr/>
          </p:nvSpPr>
          <p:spPr bwMode="auto">
            <a:xfrm>
              <a:off x="675" y="3592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1" name="Line 27"/>
            <p:cNvSpPr>
              <a:spLocks noChangeShapeType="1"/>
            </p:cNvSpPr>
            <p:nvPr/>
          </p:nvSpPr>
          <p:spPr bwMode="auto">
            <a:xfrm>
              <a:off x="675" y="163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2" name="Rectangle 28"/>
            <p:cNvSpPr>
              <a:spLocks noChangeArrowheads="1"/>
            </p:cNvSpPr>
            <p:nvPr/>
          </p:nvSpPr>
          <p:spPr bwMode="auto">
            <a:xfrm>
              <a:off x="1347" y="1636"/>
              <a:ext cx="6" cy="195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93" name="Rectangle 29"/>
            <p:cNvSpPr>
              <a:spLocks noChangeArrowheads="1"/>
            </p:cNvSpPr>
            <p:nvPr/>
          </p:nvSpPr>
          <p:spPr bwMode="auto">
            <a:xfrm>
              <a:off x="1347" y="1636"/>
              <a:ext cx="6" cy="195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94" name="Freeform 30"/>
            <p:cNvSpPr>
              <a:spLocks/>
            </p:cNvSpPr>
            <p:nvPr/>
          </p:nvSpPr>
          <p:spPr bwMode="auto">
            <a:xfrm>
              <a:off x="955" y="3547"/>
              <a:ext cx="48" cy="48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95" name="Freeform 31"/>
            <p:cNvSpPr>
              <a:spLocks/>
            </p:cNvSpPr>
            <p:nvPr/>
          </p:nvSpPr>
          <p:spPr bwMode="auto">
            <a:xfrm>
              <a:off x="955" y="3547"/>
              <a:ext cx="48" cy="48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296" name="Line 32"/>
            <p:cNvSpPr>
              <a:spLocks noChangeShapeType="1"/>
            </p:cNvSpPr>
            <p:nvPr/>
          </p:nvSpPr>
          <p:spPr bwMode="auto">
            <a:xfrm>
              <a:off x="999" y="3547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7" name="Line 33"/>
            <p:cNvSpPr>
              <a:spLocks noChangeShapeType="1"/>
            </p:cNvSpPr>
            <p:nvPr/>
          </p:nvSpPr>
          <p:spPr bwMode="auto">
            <a:xfrm>
              <a:off x="955" y="3591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8" name="Line 34"/>
            <p:cNvSpPr>
              <a:spLocks noChangeShapeType="1"/>
            </p:cNvSpPr>
            <p:nvPr/>
          </p:nvSpPr>
          <p:spPr bwMode="auto">
            <a:xfrm flipV="1">
              <a:off x="959" y="3551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299" name="Line 35"/>
            <p:cNvSpPr>
              <a:spLocks noChangeShapeType="1"/>
            </p:cNvSpPr>
            <p:nvPr/>
          </p:nvSpPr>
          <p:spPr bwMode="auto">
            <a:xfrm flipV="1">
              <a:off x="955" y="3547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0" name="Line 36"/>
            <p:cNvSpPr>
              <a:spLocks noChangeShapeType="1"/>
            </p:cNvSpPr>
            <p:nvPr/>
          </p:nvSpPr>
          <p:spPr bwMode="auto">
            <a:xfrm flipH="1">
              <a:off x="1321" y="3592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1" name="Line 37"/>
            <p:cNvSpPr>
              <a:spLocks noChangeShapeType="1"/>
            </p:cNvSpPr>
            <p:nvPr/>
          </p:nvSpPr>
          <p:spPr bwMode="auto">
            <a:xfrm flipH="1">
              <a:off x="1321" y="163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2" name="Line 38"/>
            <p:cNvSpPr>
              <a:spLocks noChangeShapeType="1"/>
            </p:cNvSpPr>
            <p:nvPr/>
          </p:nvSpPr>
          <p:spPr bwMode="auto">
            <a:xfrm flipH="1">
              <a:off x="1347" y="3593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3" name="Line 39"/>
            <p:cNvSpPr>
              <a:spLocks noChangeShapeType="1"/>
            </p:cNvSpPr>
            <p:nvPr/>
          </p:nvSpPr>
          <p:spPr bwMode="auto">
            <a:xfrm>
              <a:off x="1347" y="1636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4" name="Line 40"/>
            <p:cNvSpPr>
              <a:spLocks noChangeShapeType="1"/>
            </p:cNvSpPr>
            <p:nvPr/>
          </p:nvSpPr>
          <p:spPr bwMode="auto">
            <a:xfrm>
              <a:off x="1353" y="1636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5" name="Rectangle 41"/>
            <p:cNvSpPr>
              <a:spLocks noChangeArrowheads="1"/>
            </p:cNvSpPr>
            <p:nvPr/>
          </p:nvSpPr>
          <p:spPr bwMode="auto">
            <a:xfrm>
              <a:off x="998" y="3549"/>
              <a:ext cx="5" cy="8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06" name="Rectangle 42"/>
            <p:cNvSpPr>
              <a:spLocks noChangeArrowheads="1"/>
            </p:cNvSpPr>
            <p:nvPr/>
          </p:nvSpPr>
          <p:spPr bwMode="auto">
            <a:xfrm>
              <a:off x="998" y="3549"/>
              <a:ext cx="5" cy="8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07" name="Line 43"/>
            <p:cNvSpPr>
              <a:spLocks noChangeShapeType="1"/>
            </p:cNvSpPr>
            <p:nvPr/>
          </p:nvSpPr>
          <p:spPr bwMode="auto">
            <a:xfrm>
              <a:off x="1003" y="3549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8" name="Line 44"/>
            <p:cNvSpPr>
              <a:spLocks noChangeShapeType="1"/>
            </p:cNvSpPr>
            <p:nvPr/>
          </p:nvSpPr>
          <p:spPr bwMode="auto">
            <a:xfrm>
              <a:off x="998" y="3549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09" name="Line 45"/>
            <p:cNvSpPr>
              <a:spLocks noChangeShapeType="1"/>
            </p:cNvSpPr>
            <p:nvPr/>
          </p:nvSpPr>
          <p:spPr bwMode="auto">
            <a:xfrm flipH="1">
              <a:off x="998" y="3549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0" name="Line 46"/>
            <p:cNvSpPr>
              <a:spLocks noChangeShapeType="1"/>
            </p:cNvSpPr>
            <p:nvPr/>
          </p:nvSpPr>
          <p:spPr bwMode="auto">
            <a:xfrm flipH="1">
              <a:off x="998" y="3637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1" name="Rectangle 47"/>
            <p:cNvSpPr>
              <a:spLocks noChangeArrowheads="1"/>
            </p:cNvSpPr>
            <p:nvPr/>
          </p:nvSpPr>
          <p:spPr bwMode="auto">
            <a:xfrm>
              <a:off x="1045" y="3591"/>
              <a:ext cx="308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12" name="Rectangle 48"/>
            <p:cNvSpPr>
              <a:spLocks noChangeArrowheads="1"/>
            </p:cNvSpPr>
            <p:nvPr/>
          </p:nvSpPr>
          <p:spPr bwMode="auto">
            <a:xfrm>
              <a:off x="1045" y="3591"/>
              <a:ext cx="308" cy="5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13" name="Freeform 49"/>
            <p:cNvSpPr>
              <a:spLocks/>
            </p:cNvSpPr>
            <p:nvPr/>
          </p:nvSpPr>
          <p:spPr bwMode="auto">
            <a:xfrm>
              <a:off x="999" y="3591"/>
              <a:ext cx="48" cy="48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14" name="Freeform 50"/>
            <p:cNvSpPr>
              <a:spLocks/>
            </p:cNvSpPr>
            <p:nvPr/>
          </p:nvSpPr>
          <p:spPr bwMode="auto">
            <a:xfrm>
              <a:off x="999" y="3591"/>
              <a:ext cx="48" cy="48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15" name="Line 51"/>
            <p:cNvSpPr>
              <a:spLocks noChangeShapeType="1"/>
            </p:cNvSpPr>
            <p:nvPr/>
          </p:nvSpPr>
          <p:spPr bwMode="auto">
            <a:xfrm flipH="1">
              <a:off x="1045" y="3596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6" name="Line 52"/>
            <p:cNvSpPr>
              <a:spLocks noChangeShapeType="1"/>
            </p:cNvSpPr>
            <p:nvPr/>
          </p:nvSpPr>
          <p:spPr bwMode="auto">
            <a:xfrm flipH="1">
              <a:off x="1045" y="3591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7" name="Line 53"/>
            <p:cNvSpPr>
              <a:spLocks noChangeShapeType="1"/>
            </p:cNvSpPr>
            <p:nvPr/>
          </p:nvSpPr>
          <p:spPr bwMode="auto">
            <a:xfrm flipV="1">
              <a:off x="1353" y="3591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8" name="Line 54"/>
            <p:cNvSpPr>
              <a:spLocks noChangeShapeType="1"/>
            </p:cNvSpPr>
            <p:nvPr/>
          </p:nvSpPr>
          <p:spPr bwMode="auto">
            <a:xfrm flipV="1">
              <a:off x="1045" y="3591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19" name="Line 55"/>
            <p:cNvSpPr>
              <a:spLocks noChangeShapeType="1"/>
            </p:cNvSpPr>
            <p:nvPr/>
          </p:nvSpPr>
          <p:spPr bwMode="auto">
            <a:xfrm flipV="1">
              <a:off x="999" y="3591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20" name="Line 56"/>
            <p:cNvSpPr>
              <a:spLocks noChangeShapeType="1"/>
            </p:cNvSpPr>
            <p:nvPr/>
          </p:nvSpPr>
          <p:spPr bwMode="auto">
            <a:xfrm flipV="1">
              <a:off x="1003" y="3595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21" name="Line 57"/>
            <p:cNvSpPr>
              <a:spLocks noChangeShapeType="1"/>
            </p:cNvSpPr>
            <p:nvPr/>
          </p:nvSpPr>
          <p:spPr bwMode="auto">
            <a:xfrm>
              <a:off x="999" y="3635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22" name="Line 58"/>
            <p:cNvSpPr>
              <a:spLocks noChangeShapeType="1"/>
            </p:cNvSpPr>
            <p:nvPr/>
          </p:nvSpPr>
          <p:spPr bwMode="auto">
            <a:xfrm>
              <a:off x="1043" y="3591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23" name="Freeform 59"/>
            <p:cNvSpPr>
              <a:spLocks/>
            </p:cNvSpPr>
            <p:nvPr/>
          </p:nvSpPr>
          <p:spPr bwMode="auto">
            <a:xfrm>
              <a:off x="955" y="1590"/>
              <a:ext cx="48" cy="47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4" name="Freeform 60"/>
            <p:cNvSpPr>
              <a:spLocks/>
            </p:cNvSpPr>
            <p:nvPr/>
          </p:nvSpPr>
          <p:spPr bwMode="auto">
            <a:xfrm>
              <a:off x="955" y="1590"/>
              <a:ext cx="48" cy="47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5" name="Rectangle 61"/>
            <p:cNvSpPr>
              <a:spLocks noChangeArrowheads="1"/>
            </p:cNvSpPr>
            <p:nvPr/>
          </p:nvSpPr>
          <p:spPr bwMode="auto">
            <a:xfrm>
              <a:off x="1045" y="1633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6" name="Rectangle 62"/>
            <p:cNvSpPr>
              <a:spLocks noChangeArrowheads="1"/>
            </p:cNvSpPr>
            <p:nvPr/>
          </p:nvSpPr>
          <p:spPr bwMode="auto">
            <a:xfrm>
              <a:off x="1045" y="1633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7" name="Freeform 63"/>
            <p:cNvSpPr>
              <a:spLocks/>
            </p:cNvSpPr>
            <p:nvPr/>
          </p:nvSpPr>
          <p:spPr bwMode="auto">
            <a:xfrm>
              <a:off x="999" y="1634"/>
              <a:ext cx="48" cy="47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8" name="Freeform 64"/>
            <p:cNvSpPr>
              <a:spLocks/>
            </p:cNvSpPr>
            <p:nvPr/>
          </p:nvSpPr>
          <p:spPr bwMode="auto">
            <a:xfrm>
              <a:off x="999" y="1634"/>
              <a:ext cx="48" cy="47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29" name="Rectangle 65"/>
            <p:cNvSpPr>
              <a:spLocks noChangeArrowheads="1"/>
            </p:cNvSpPr>
            <p:nvPr/>
          </p:nvSpPr>
          <p:spPr bwMode="auto">
            <a:xfrm>
              <a:off x="998" y="1592"/>
              <a:ext cx="5" cy="8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30" name="Rectangle 66"/>
            <p:cNvSpPr>
              <a:spLocks noChangeArrowheads="1"/>
            </p:cNvSpPr>
            <p:nvPr/>
          </p:nvSpPr>
          <p:spPr bwMode="auto">
            <a:xfrm>
              <a:off x="998" y="1592"/>
              <a:ext cx="5" cy="8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31" name="Line 67"/>
            <p:cNvSpPr>
              <a:spLocks noChangeShapeType="1"/>
            </p:cNvSpPr>
            <p:nvPr/>
          </p:nvSpPr>
          <p:spPr bwMode="auto">
            <a:xfrm flipV="1">
              <a:off x="955" y="1590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2" name="Line 68"/>
            <p:cNvSpPr>
              <a:spLocks noChangeShapeType="1"/>
            </p:cNvSpPr>
            <p:nvPr/>
          </p:nvSpPr>
          <p:spPr bwMode="auto">
            <a:xfrm flipV="1">
              <a:off x="959" y="1593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3" name="Line 69"/>
            <p:cNvSpPr>
              <a:spLocks noChangeShapeType="1"/>
            </p:cNvSpPr>
            <p:nvPr/>
          </p:nvSpPr>
          <p:spPr bwMode="auto">
            <a:xfrm>
              <a:off x="955" y="1634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4" name="Line 70"/>
            <p:cNvSpPr>
              <a:spLocks noChangeShapeType="1"/>
            </p:cNvSpPr>
            <p:nvPr/>
          </p:nvSpPr>
          <p:spPr bwMode="auto">
            <a:xfrm>
              <a:off x="999" y="1590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5" name="Line 71"/>
            <p:cNvSpPr>
              <a:spLocks noChangeShapeType="1"/>
            </p:cNvSpPr>
            <p:nvPr/>
          </p:nvSpPr>
          <p:spPr bwMode="auto">
            <a:xfrm flipH="1">
              <a:off x="1045" y="163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6" name="Line 72"/>
            <p:cNvSpPr>
              <a:spLocks noChangeShapeType="1"/>
            </p:cNvSpPr>
            <p:nvPr/>
          </p:nvSpPr>
          <p:spPr bwMode="auto">
            <a:xfrm flipH="1">
              <a:off x="1045" y="1633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7" name="Line 73"/>
            <p:cNvSpPr>
              <a:spLocks noChangeShapeType="1"/>
            </p:cNvSpPr>
            <p:nvPr/>
          </p:nvSpPr>
          <p:spPr bwMode="auto">
            <a:xfrm flipV="1">
              <a:off x="1353" y="163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8" name="Line 74"/>
            <p:cNvSpPr>
              <a:spLocks noChangeShapeType="1"/>
            </p:cNvSpPr>
            <p:nvPr/>
          </p:nvSpPr>
          <p:spPr bwMode="auto">
            <a:xfrm flipV="1">
              <a:off x="1045" y="163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39" name="Line 75"/>
            <p:cNvSpPr>
              <a:spLocks noChangeShapeType="1"/>
            </p:cNvSpPr>
            <p:nvPr/>
          </p:nvSpPr>
          <p:spPr bwMode="auto">
            <a:xfrm flipV="1">
              <a:off x="999" y="1634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0" name="Line 76"/>
            <p:cNvSpPr>
              <a:spLocks noChangeShapeType="1"/>
            </p:cNvSpPr>
            <p:nvPr/>
          </p:nvSpPr>
          <p:spPr bwMode="auto">
            <a:xfrm flipV="1">
              <a:off x="1003" y="1637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1" name="Line 77"/>
            <p:cNvSpPr>
              <a:spLocks noChangeShapeType="1"/>
            </p:cNvSpPr>
            <p:nvPr/>
          </p:nvSpPr>
          <p:spPr bwMode="auto">
            <a:xfrm>
              <a:off x="999" y="1678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2" name="Line 78"/>
            <p:cNvSpPr>
              <a:spLocks noChangeShapeType="1"/>
            </p:cNvSpPr>
            <p:nvPr/>
          </p:nvSpPr>
          <p:spPr bwMode="auto">
            <a:xfrm>
              <a:off x="1043" y="1634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3" name="Line 79"/>
            <p:cNvSpPr>
              <a:spLocks noChangeShapeType="1"/>
            </p:cNvSpPr>
            <p:nvPr/>
          </p:nvSpPr>
          <p:spPr bwMode="auto">
            <a:xfrm>
              <a:off x="1003" y="1592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4" name="Line 80"/>
            <p:cNvSpPr>
              <a:spLocks noChangeShapeType="1"/>
            </p:cNvSpPr>
            <p:nvPr/>
          </p:nvSpPr>
          <p:spPr bwMode="auto">
            <a:xfrm>
              <a:off x="998" y="1592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5" name="Line 81"/>
            <p:cNvSpPr>
              <a:spLocks noChangeShapeType="1"/>
            </p:cNvSpPr>
            <p:nvPr/>
          </p:nvSpPr>
          <p:spPr bwMode="auto">
            <a:xfrm flipH="1">
              <a:off x="998" y="1592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6" name="Line 82"/>
            <p:cNvSpPr>
              <a:spLocks noChangeShapeType="1"/>
            </p:cNvSpPr>
            <p:nvPr/>
          </p:nvSpPr>
          <p:spPr bwMode="auto">
            <a:xfrm flipH="1">
              <a:off x="998" y="168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47" name="Rectangle 83"/>
            <p:cNvSpPr>
              <a:spLocks noChangeArrowheads="1"/>
            </p:cNvSpPr>
            <p:nvPr/>
          </p:nvSpPr>
          <p:spPr bwMode="auto">
            <a:xfrm>
              <a:off x="1347" y="2936"/>
              <a:ext cx="6" cy="37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48" name="Rectangle 84"/>
            <p:cNvSpPr>
              <a:spLocks noChangeArrowheads="1"/>
            </p:cNvSpPr>
            <p:nvPr/>
          </p:nvSpPr>
          <p:spPr bwMode="auto">
            <a:xfrm>
              <a:off x="1347" y="2936"/>
              <a:ext cx="6" cy="37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49" name="Line 85"/>
            <p:cNvSpPr>
              <a:spLocks noChangeShapeType="1"/>
            </p:cNvSpPr>
            <p:nvPr/>
          </p:nvSpPr>
          <p:spPr bwMode="auto">
            <a:xfrm flipV="1">
              <a:off x="1347" y="2936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0" name="Line 86"/>
            <p:cNvSpPr>
              <a:spLocks noChangeShapeType="1"/>
            </p:cNvSpPr>
            <p:nvPr/>
          </p:nvSpPr>
          <p:spPr bwMode="auto">
            <a:xfrm flipV="1">
              <a:off x="1353" y="2936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1" name="Line 87"/>
            <p:cNvSpPr>
              <a:spLocks noChangeShapeType="1"/>
            </p:cNvSpPr>
            <p:nvPr/>
          </p:nvSpPr>
          <p:spPr bwMode="auto">
            <a:xfrm>
              <a:off x="1347" y="2936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2" name="Rectangle 88"/>
            <p:cNvSpPr>
              <a:spLocks noChangeArrowheads="1"/>
            </p:cNvSpPr>
            <p:nvPr/>
          </p:nvSpPr>
          <p:spPr bwMode="auto">
            <a:xfrm>
              <a:off x="1347" y="1883"/>
              <a:ext cx="6" cy="37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53" name="Rectangle 89"/>
            <p:cNvSpPr>
              <a:spLocks noChangeArrowheads="1"/>
            </p:cNvSpPr>
            <p:nvPr/>
          </p:nvSpPr>
          <p:spPr bwMode="auto">
            <a:xfrm>
              <a:off x="1347" y="1883"/>
              <a:ext cx="6" cy="37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54" name="Line 90"/>
            <p:cNvSpPr>
              <a:spLocks noChangeShapeType="1"/>
            </p:cNvSpPr>
            <p:nvPr/>
          </p:nvSpPr>
          <p:spPr bwMode="auto">
            <a:xfrm>
              <a:off x="1353" y="1883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5" name="Line 91"/>
            <p:cNvSpPr>
              <a:spLocks noChangeShapeType="1"/>
            </p:cNvSpPr>
            <p:nvPr/>
          </p:nvSpPr>
          <p:spPr bwMode="auto">
            <a:xfrm>
              <a:off x="1347" y="1883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6" name="Line 92"/>
            <p:cNvSpPr>
              <a:spLocks noChangeShapeType="1"/>
            </p:cNvSpPr>
            <p:nvPr/>
          </p:nvSpPr>
          <p:spPr bwMode="auto">
            <a:xfrm flipH="1">
              <a:off x="1347" y="2260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7" name="Line 93"/>
            <p:cNvSpPr>
              <a:spLocks noChangeShapeType="1"/>
            </p:cNvSpPr>
            <p:nvPr/>
          </p:nvSpPr>
          <p:spPr bwMode="auto">
            <a:xfrm>
              <a:off x="2163" y="2612"/>
              <a:ext cx="1" cy="57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8" name="Line 94"/>
            <p:cNvSpPr>
              <a:spLocks noChangeShapeType="1"/>
            </p:cNvSpPr>
            <p:nvPr/>
          </p:nvSpPr>
          <p:spPr bwMode="auto">
            <a:xfrm flipV="1">
              <a:off x="2162" y="2004"/>
              <a:ext cx="1" cy="56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59" name="Freeform 95"/>
            <p:cNvSpPr>
              <a:spLocks/>
            </p:cNvSpPr>
            <p:nvPr/>
          </p:nvSpPr>
          <p:spPr bwMode="auto">
            <a:xfrm>
              <a:off x="2129" y="2567"/>
              <a:ext cx="74" cy="45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0" name="Freeform 96"/>
            <p:cNvSpPr>
              <a:spLocks/>
            </p:cNvSpPr>
            <p:nvPr/>
          </p:nvSpPr>
          <p:spPr bwMode="auto">
            <a:xfrm>
              <a:off x="1280" y="1639"/>
              <a:ext cx="8" cy="1958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1" name="Freeform 97"/>
            <p:cNvSpPr>
              <a:spLocks/>
            </p:cNvSpPr>
            <p:nvPr/>
          </p:nvSpPr>
          <p:spPr bwMode="auto">
            <a:xfrm>
              <a:off x="715" y="1638"/>
              <a:ext cx="7" cy="1958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2" name="Line 98"/>
            <p:cNvSpPr>
              <a:spLocks noChangeShapeType="1"/>
            </p:cNvSpPr>
            <p:nvPr/>
          </p:nvSpPr>
          <p:spPr bwMode="auto">
            <a:xfrm>
              <a:off x="1352" y="2101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63" name="Line 99"/>
            <p:cNvSpPr>
              <a:spLocks noChangeShapeType="1"/>
            </p:cNvSpPr>
            <p:nvPr/>
          </p:nvSpPr>
          <p:spPr bwMode="auto">
            <a:xfrm>
              <a:off x="1352" y="3101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64" name="Line 100"/>
            <p:cNvSpPr>
              <a:spLocks noChangeShapeType="1"/>
            </p:cNvSpPr>
            <p:nvPr/>
          </p:nvSpPr>
          <p:spPr bwMode="auto">
            <a:xfrm>
              <a:off x="1350" y="3141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65" name="Freeform 101"/>
            <p:cNvSpPr>
              <a:spLocks/>
            </p:cNvSpPr>
            <p:nvPr/>
          </p:nvSpPr>
          <p:spPr bwMode="auto">
            <a:xfrm>
              <a:off x="1441" y="2914"/>
              <a:ext cx="292" cy="150"/>
            </a:xfrm>
            <a:custGeom>
              <a:avLst/>
              <a:gdLst>
                <a:gd name="T0" fmla="*/ 1446 w 1461"/>
                <a:gd name="T1" fmla="*/ 0 h 750"/>
                <a:gd name="T2" fmla="*/ 1372 w 1461"/>
                <a:gd name="T3" fmla="*/ 48 h 750"/>
                <a:gd name="T4" fmla="*/ 1293 w 1461"/>
                <a:gd name="T5" fmla="*/ 96 h 750"/>
                <a:gd name="T6" fmla="*/ 1212 w 1461"/>
                <a:gd name="T7" fmla="*/ 145 h 750"/>
                <a:gd name="T8" fmla="*/ 1126 w 1461"/>
                <a:gd name="T9" fmla="*/ 195 h 750"/>
                <a:gd name="T10" fmla="*/ 1037 w 1461"/>
                <a:gd name="T11" fmla="*/ 245 h 750"/>
                <a:gd name="T12" fmla="*/ 947 w 1461"/>
                <a:gd name="T13" fmla="*/ 295 h 750"/>
                <a:gd name="T14" fmla="*/ 853 w 1461"/>
                <a:gd name="T15" fmla="*/ 344 h 750"/>
                <a:gd name="T16" fmla="*/ 758 w 1461"/>
                <a:gd name="T17" fmla="*/ 393 h 750"/>
                <a:gd name="T18" fmla="*/ 663 w 1461"/>
                <a:gd name="T19" fmla="*/ 440 h 750"/>
                <a:gd name="T20" fmla="*/ 567 w 1461"/>
                <a:gd name="T21" fmla="*/ 488 h 750"/>
                <a:gd name="T22" fmla="*/ 469 w 1461"/>
                <a:gd name="T23" fmla="*/ 532 h 750"/>
                <a:gd name="T24" fmla="*/ 373 w 1461"/>
                <a:gd name="T25" fmla="*/ 576 h 750"/>
                <a:gd name="T26" fmla="*/ 278 w 1461"/>
                <a:gd name="T27" fmla="*/ 617 h 750"/>
                <a:gd name="T28" fmla="*/ 183 w 1461"/>
                <a:gd name="T29" fmla="*/ 655 h 750"/>
                <a:gd name="T30" fmla="*/ 90 w 1461"/>
                <a:gd name="T31" fmla="*/ 691 h 750"/>
                <a:gd name="T32" fmla="*/ 0 w 1461"/>
                <a:gd name="T33" fmla="*/ 723 h 750"/>
                <a:gd name="T34" fmla="*/ 9 w 1461"/>
                <a:gd name="T35" fmla="*/ 750 h 750"/>
                <a:gd name="T36" fmla="*/ 101 w 1461"/>
                <a:gd name="T37" fmla="*/ 716 h 750"/>
                <a:gd name="T38" fmla="*/ 194 w 1461"/>
                <a:gd name="T39" fmla="*/ 681 h 750"/>
                <a:gd name="T40" fmla="*/ 289 w 1461"/>
                <a:gd name="T41" fmla="*/ 642 h 750"/>
                <a:gd name="T42" fmla="*/ 385 w 1461"/>
                <a:gd name="T43" fmla="*/ 602 h 750"/>
                <a:gd name="T44" fmla="*/ 481 w 1461"/>
                <a:gd name="T45" fmla="*/ 557 h 750"/>
                <a:gd name="T46" fmla="*/ 578 w 1461"/>
                <a:gd name="T47" fmla="*/ 513 h 750"/>
                <a:gd name="T48" fmla="*/ 674 w 1461"/>
                <a:gd name="T49" fmla="*/ 466 h 750"/>
                <a:gd name="T50" fmla="*/ 771 w 1461"/>
                <a:gd name="T51" fmla="*/ 418 h 750"/>
                <a:gd name="T52" fmla="*/ 866 w 1461"/>
                <a:gd name="T53" fmla="*/ 369 h 750"/>
                <a:gd name="T54" fmla="*/ 960 w 1461"/>
                <a:gd name="T55" fmla="*/ 320 h 750"/>
                <a:gd name="T56" fmla="*/ 1051 w 1461"/>
                <a:gd name="T57" fmla="*/ 269 h 750"/>
                <a:gd name="T58" fmla="*/ 1140 w 1461"/>
                <a:gd name="T59" fmla="*/ 219 h 750"/>
                <a:gd name="T60" fmla="*/ 1226 w 1461"/>
                <a:gd name="T61" fmla="*/ 169 h 750"/>
                <a:gd name="T62" fmla="*/ 1308 w 1461"/>
                <a:gd name="T63" fmla="*/ 121 h 750"/>
                <a:gd name="T64" fmla="*/ 1387 w 1461"/>
                <a:gd name="T65" fmla="*/ 72 h 750"/>
                <a:gd name="T66" fmla="*/ 1461 w 1461"/>
                <a:gd name="T67" fmla="*/ 25 h 750"/>
                <a:gd name="T68" fmla="*/ 1446 w 1461"/>
                <a:gd name="T69" fmla="*/ 0 h 7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1"/>
                <a:gd name="T106" fmla="*/ 0 h 750"/>
                <a:gd name="T107" fmla="*/ 1461 w 1461"/>
                <a:gd name="T108" fmla="*/ 750 h 75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1" h="750">
                  <a:moveTo>
                    <a:pt x="1446" y="0"/>
                  </a:moveTo>
                  <a:lnTo>
                    <a:pt x="1372" y="48"/>
                  </a:lnTo>
                  <a:lnTo>
                    <a:pt x="1293" y="96"/>
                  </a:lnTo>
                  <a:lnTo>
                    <a:pt x="1212" y="145"/>
                  </a:lnTo>
                  <a:lnTo>
                    <a:pt x="1126" y="195"/>
                  </a:lnTo>
                  <a:lnTo>
                    <a:pt x="1037" y="245"/>
                  </a:lnTo>
                  <a:lnTo>
                    <a:pt x="947" y="295"/>
                  </a:lnTo>
                  <a:lnTo>
                    <a:pt x="853" y="344"/>
                  </a:lnTo>
                  <a:lnTo>
                    <a:pt x="758" y="393"/>
                  </a:lnTo>
                  <a:lnTo>
                    <a:pt x="663" y="440"/>
                  </a:lnTo>
                  <a:lnTo>
                    <a:pt x="567" y="488"/>
                  </a:lnTo>
                  <a:lnTo>
                    <a:pt x="469" y="532"/>
                  </a:lnTo>
                  <a:lnTo>
                    <a:pt x="373" y="576"/>
                  </a:lnTo>
                  <a:lnTo>
                    <a:pt x="278" y="617"/>
                  </a:lnTo>
                  <a:lnTo>
                    <a:pt x="183" y="655"/>
                  </a:lnTo>
                  <a:lnTo>
                    <a:pt x="90" y="691"/>
                  </a:lnTo>
                  <a:lnTo>
                    <a:pt x="0" y="723"/>
                  </a:lnTo>
                  <a:lnTo>
                    <a:pt x="9" y="750"/>
                  </a:lnTo>
                  <a:lnTo>
                    <a:pt x="101" y="716"/>
                  </a:lnTo>
                  <a:lnTo>
                    <a:pt x="194" y="681"/>
                  </a:lnTo>
                  <a:lnTo>
                    <a:pt x="289" y="642"/>
                  </a:lnTo>
                  <a:lnTo>
                    <a:pt x="385" y="602"/>
                  </a:lnTo>
                  <a:lnTo>
                    <a:pt x="481" y="557"/>
                  </a:lnTo>
                  <a:lnTo>
                    <a:pt x="578" y="513"/>
                  </a:lnTo>
                  <a:lnTo>
                    <a:pt x="674" y="466"/>
                  </a:lnTo>
                  <a:lnTo>
                    <a:pt x="771" y="418"/>
                  </a:lnTo>
                  <a:lnTo>
                    <a:pt x="866" y="369"/>
                  </a:lnTo>
                  <a:lnTo>
                    <a:pt x="960" y="320"/>
                  </a:lnTo>
                  <a:lnTo>
                    <a:pt x="1051" y="269"/>
                  </a:lnTo>
                  <a:lnTo>
                    <a:pt x="1140" y="219"/>
                  </a:lnTo>
                  <a:lnTo>
                    <a:pt x="1226" y="169"/>
                  </a:lnTo>
                  <a:lnTo>
                    <a:pt x="1308" y="121"/>
                  </a:lnTo>
                  <a:lnTo>
                    <a:pt x="1387" y="72"/>
                  </a:lnTo>
                  <a:lnTo>
                    <a:pt x="1461" y="25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6" name="Freeform 102"/>
            <p:cNvSpPr>
              <a:spLocks/>
            </p:cNvSpPr>
            <p:nvPr/>
          </p:nvSpPr>
          <p:spPr bwMode="auto">
            <a:xfrm>
              <a:off x="1351" y="2286"/>
              <a:ext cx="169" cy="7"/>
            </a:xfrm>
            <a:custGeom>
              <a:avLst/>
              <a:gdLst>
                <a:gd name="T0" fmla="*/ 844 w 844"/>
                <a:gd name="T1" fmla="*/ 19 h 39"/>
                <a:gd name="T2" fmla="*/ 824 w 844"/>
                <a:gd name="T3" fmla="*/ 0 h 39"/>
                <a:gd name="T4" fmla="*/ 0 w 844"/>
                <a:gd name="T5" fmla="*/ 0 h 39"/>
                <a:gd name="T6" fmla="*/ 0 w 844"/>
                <a:gd name="T7" fmla="*/ 39 h 39"/>
                <a:gd name="T8" fmla="*/ 824 w 844"/>
                <a:gd name="T9" fmla="*/ 39 h 39"/>
                <a:gd name="T10" fmla="*/ 805 w 844"/>
                <a:gd name="T11" fmla="*/ 19 h 39"/>
                <a:gd name="T12" fmla="*/ 844 w 844"/>
                <a:gd name="T13" fmla="*/ 19 h 39"/>
                <a:gd name="T14" fmla="*/ 844 w 844"/>
                <a:gd name="T15" fmla="*/ 0 h 39"/>
                <a:gd name="T16" fmla="*/ 824 w 844"/>
                <a:gd name="T17" fmla="*/ 0 h 39"/>
                <a:gd name="T18" fmla="*/ 844 w 844"/>
                <a:gd name="T19" fmla="*/ 1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4"/>
                <a:gd name="T31" fmla="*/ 0 h 39"/>
                <a:gd name="T32" fmla="*/ 844 w 844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4" h="39">
                  <a:moveTo>
                    <a:pt x="844" y="19"/>
                  </a:moveTo>
                  <a:lnTo>
                    <a:pt x="82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824" y="39"/>
                  </a:lnTo>
                  <a:lnTo>
                    <a:pt x="805" y="19"/>
                  </a:lnTo>
                  <a:lnTo>
                    <a:pt x="844" y="19"/>
                  </a:lnTo>
                  <a:lnTo>
                    <a:pt x="844" y="0"/>
                  </a:lnTo>
                  <a:lnTo>
                    <a:pt x="824" y="0"/>
                  </a:lnTo>
                  <a:lnTo>
                    <a:pt x="844" y="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7" name="Freeform 103"/>
            <p:cNvSpPr>
              <a:spLocks/>
            </p:cNvSpPr>
            <p:nvPr/>
          </p:nvSpPr>
          <p:spPr bwMode="auto">
            <a:xfrm>
              <a:off x="1512" y="2289"/>
              <a:ext cx="8" cy="694"/>
            </a:xfrm>
            <a:custGeom>
              <a:avLst/>
              <a:gdLst>
                <a:gd name="T0" fmla="*/ 19 w 39"/>
                <a:gd name="T1" fmla="*/ 3470 h 3470"/>
                <a:gd name="T2" fmla="*/ 39 w 39"/>
                <a:gd name="T3" fmla="*/ 3450 h 3470"/>
                <a:gd name="T4" fmla="*/ 39 w 39"/>
                <a:gd name="T5" fmla="*/ 0 h 3470"/>
                <a:gd name="T6" fmla="*/ 0 w 39"/>
                <a:gd name="T7" fmla="*/ 0 h 3470"/>
                <a:gd name="T8" fmla="*/ 0 w 39"/>
                <a:gd name="T9" fmla="*/ 3450 h 3470"/>
                <a:gd name="T10" fmla="*/ 19 w 39"/>
                <a:gd name="T11" fmla="*/ 3430 h 3470"/>
                <a:gd name="T12" fmla="*/ 19 w 39"/>
                <a:gd name="T13" fmla="*/ 3470 h 3470"/>
                <a:gd name="T14" fmla="*/ 39 w 39"/>
                <a:gd name="T15" fmla="*/ 3470 h 3470"/>
                <a:gd name="T16" fmla="*/ 39 w 39"/>
                <a:gd name="T17" fmla="*/ 3450 h 3470"/>
                <a:gd name="T18" fmla="*/ 19 w 39"/>
                <a:gd name="T19" fmla="*/ 3470 h 3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70"/>
                <a:gd name="T32" fmla="*/ 39 w 39"/>
                <a:gd name="T33" fmla="*/ 3470 h 34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70">
                  <a:moveTo>
                    <a:pt x="19" y="3470"/>
                  </a:moveTo>
                  <a:lnTo>
                    <a:pt x="39" y="3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3450"/>
                  </a:lnTo>
                  <a:lnTo>
                    <a:pt x="19" y="3430"/>
                  </a:lnTo>
                  <a:lnTo>
                    <a:pt x="19" y="3470"/>
                  </a:lnTo>
                  <a:lnTo>
                    <a:pt x="39" y="3470"/>
                  </a:lnTo>
                  <a:lnTo>
                    <a:pt x="39" y="3450"/>
                  </a:lnTo>
                  <a:lnTo>
                    <a:pt x="19" y="347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8" name="Freeform 104"/>
            <p:cNvSpPr>
              <a:spLocks/>
            </p:cNvSpPr>
            <p:nvPr/>
          </p:nvSpPr>
          <p:spPr bwMode="auto">
            <a:xfrm>
              <a:off x="1347" y="2975"/>
              <a:ext cx="169" cy="8"/>
            </a:xfrm>
            <a:custGeom>
              <a:avLst/>
              <a:gdLst>
                <a:gd name="T0" fmla="*/ 0 w 843"/>
                <a:gd name="T1" fmla="*/ 20 h 40"/>
                <a:gd name="T2" fmla="*/ 19 w 843"/>
                <a:gd name="T3" fmla="*/ 40 h 40"/>
                <a:gd name="T4" fmla="*/ 843 w 843"/>
                <a:gd name="T5" fmla="*/ 40 h 40"/>
                <a:gd name="T6" fmla="*/ 843 w 843"/>
                <a:gd name="T7" fmla="*/ 0 h 40"/>
                <a:gd name="T8" fmla="*/ 19 w 843"/>
                <a:gd name="T9" fmla="*/ 0 h 40"/>
                <a:gd name="T10" fmla="*/ 39 w 843"/>
                <a:gd name="T11" fmla="*/ 20 h 40"/>
                <a:gd name="T12" fmla="*/ 0 w 843"/>
                <a:gd name="T13" fmla="*/ 20 h 40"/>
                <a:gd name="T14" fmla="*/ 0 w 843"/>
                <a:gd name="T15" fmla="*/ 40 h 40"/>
                <a:gd name="T16" fmla="*/ 19 w 843"/>
                <a:gd name="T17" fmla="*/ 40 h 40"/>
                <a:gd name="T18" fmla="*/ 0 w 843"/>
                <a:gd name="T19" fmla="*/ 2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3"/>
                <a:gd name="T31" fmla="*/ 0 h 40"/>
                <a:gd name="T32" fmla="*/ 843 w 843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3" h="40">
                  <a:moveTo>
                    <a:pt x="0" y="20"/>
                  </a:moveTo>
                  <a:lnTo>
                    <a:pt x="19" y="40"/>
                  </a:lnTo>
                  <a:lnTo>
                    <a:pt x="843" y="40"/>
                  </a:lnTo>
                  <a:lnTo>
                    <a:pt x="843" y="0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0" y="20"/>
                  </a:lnTo>
                  <a:lnTo>
                    <a:pt x="0" y="40"/>
                  </a:lnTo>
                  <a:lnTo>
                    <a:pt x="19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69" name="Freeform 105"/>
            <p:cNvSpPr>
              <a:spLocks/>
            </p:cNvSpPr>
            <p:nvPr/>
          </p:nvSpPr>
          <p:spPr bwMode="auto">
            <a:xfrm>
              <a:off x="1347" y="2286"/>
              <a:ext cx="8" cy="693"/>
            </a:xfrm>
            <a:custGeom>
              <a:avLst/>
              <a:gdLst>
                <a:gd name="T0" fmla="*/ 19 w 39"/>
                <a:gd name="T1" fmla="*/ 0 h 3469"/>
                <a:gd name="T2" fmla="*/ 0 w 39"/>
                <a:gd name="T3" fmla="*/ 19 h 3469"/>
                <a:gd name="T4" fmla="*/ 0 w 39"/>
                <a:gd name="T5" fmla="*/ 3469 h 3469"/>
                <a:gd name="T6" fmla="*/ 39 w 39"/>
                <a:gd name="T7" fmla="*/ 3469 h 3469"/>
                <a:gd name="T8" fmla="*/ 39 w 39"/>
                <a:gd name="T9" fmla="*/ 19 h 3469"/>
                <a:gd name="T10" fmla="*/ 19 w 39"/>
                <a:gd name="T11" fmla="*/ 39 h 3469"/>
                <a:gd name="T12" fmla="*/ 19 w 39"/>
                <a:gd name="T13" fmla="*/ 0 h 3469"/>
                <a:gd name="T14" fmla="*/ 0 w 39"/>
                <a:gd name="T15" fmla="*/ 0 h 3469"/>
                <a:gd name="T16" fmla="*/ 0 w 39"/>
                <a:gd name="T17" fmla="*/ 19 h 3469"/>
                <a:gd name="T18" fmla="*/ 19 w 39"/>
                <a:gd name="T19" fmla="*/ 0 h 3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69"/>
                <a:gd name="T32" fmla="*/ 39 w 39"/>
                <a:gd name="T33" fmla="*/ 3469 h 3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69">
                  <a:moveTo>
                    <a:pt x="19" y="0"/>
                  </a:moveTo>
                  <a:lnTo>
                    <a:pt x="0" y="19"/>
                  </a:lnTo>
                  <a:lnTo>
                    <a:pt x="0" y="3469"/>
                  </a:lnTo>
                  <a:lnTo>
                    <a:pt x="39" y="3469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0" name="Freeform 106"/>
            <p:cNvSpPr>
              <a:spLocks/>
            </p:cNvSpPr>
            <p:nvPr/>
          </p:nvSpPr>
          <p:spPr bwMode="auto">
            <a:xfrm>
              <a:off x="1427" y="2353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1" name="Freeform 107"/>
            <p:cNvSpPr>
              <a:spLocks/>
            </p:cNvSpPr>
            <p:nvPr/>
          </p:nvSpPr>
          <p:spPr bwMode="auto">
            <a:xfrm>
              <a:off x="1427" y="2374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2" name="Freeform 108"/>
            <p:cNvSpPr>
              <a:spLocks/>
            </p:cNvSpPr>
            <p:nvPr/>
          </p:nvSpPr>
          <p:spPr bwMode="auto">
            <a:xfrm>
              <a:off x="1406" y="2374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3" name="Freeform 109"/>
            <p:cNvSpPr>
              <a:spLocks/>
            </p:cNvSpPr>
            <p:nvPr/>
          </p:nvSpPr>
          <p:spPr bwMode="auto">
            <a:xfrm>
              <a:off x="1406" y="2353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4" name="Freeform 110"/>
            <p:cNvSpPr>
              <a:spLocks/>
            </p:cNvSpPr>
            <p:nvPr/>
          </p:nvSpPr>
          <p:spPr bwMode="auto">
            <a:xfrm>
              <a:off x="1427" y="2440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5" name="Freeform 111"/>
            <p:cNvSpPr>
              <a:spLocks/>
            </p:cNvSpPr>
            <p:nvPr/>
          </p:nvSpPr>
          <p:spPr bwMode="auto">
            <a:xfrm>
              <a:off x="1427" y="2461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6" name="Freeform 112"/>
            <p:cNvSpPr>
              <a:spLocks/>
            </p:cNvSpPr>
            <p:nvPr/>
          </p:nvSpPr>
          <p:spPr bwMode="auto">
            <a:xfrm>
              <a:off x="1406" y="2461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7" name="Freeform 113"/>
            <p:cNvSpPr>
              <a:spLocks/>
            </p:cNvSpPr>
            <p:nvPr/>
          </p:nvSpPr>
          <p:spPr bwMode="auto">
            <a:xfrm>
              <a:off x="1406" y="2440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8" name="Freeform 114"/>
            <p:cNvSpPr>
              <a:spLocks/>
            </p:cNvSpPr>
            <p:nvPr/>
          </p:nvSpPr>
          <p:spPr bwMode="auto">
            <a:xfrm>
              <a:off x="1427" y="2527"/>
              <a:ext cx="21" cy="21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79" name="Freeform 115"/>
            <p:cNvSpPr>
              <a:spLocks/>
            </p:cNvSpPr>
            <p:nvPr/>
          </p:nvSpPr>
          <p:spPr bwMode="auto">
            <a:xfrm>
              <a:off x="1427" y="2548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0" name="Freeform 116"/>
            <p:cNvSpPr>
              <a:spLocks/>
            </p:cNvSpPr>
            <p:nvPr/>
          </p:nvSpPr>
          <p:spPr bwMode="auto">
            <a:xfrm>
              <a:off x="1406" y="2548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1" name="Freeform 117"/>
            <p:cNvSpPr>
              <a:spLocks/>
            </p:cNvSpPr>
            <p:nvPr/>
          </p:nvSpPr>
          <p:spPr bwMode="auto">
            <a:xfrm>
              <a:off x="1406" y="2527"/>
              <a:ext cx="21" cy="21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2" name="Freeform 118"/>
            <p:cNvSpPr>
              <a:spLocks/>
            </p:cNvSpPr>
            <p:nvPr/>
          </p:nvSpPr>
          <p:spPr bwMode="auto">
            <a:xfrm>
              <a:off x="1427" y="2614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3" name="Freeform 119"/>
            <p:cNvSpPr>
              <a:spLocks/>
            </p:cNvSpPr>
            <p:nvPr/>
          </p:nvSpPr>
          <p:spPr bwMode="auto">
            <a:xfrm>
              <a:off x="1427" y="2635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4" name="Freeform 120"/>
            <p:cNvSpPr>
              <a:spLocks/>
            </p:cNvSpPr>
            <p:nvPr/>
          </p:nvSpPr>
          <p:spPr bwMode="auto">
            <a:xfrm>
              <a:off x="1406" y="2635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5" name="Freeform 121"/>
            <p:cNvSpPr>
              <a:spLocks/>
            </p:cNvSpPr>
            <p:nvPr/>
          </p:nvSpPr>
          <p:spPr bwMode="auto">
            <a:xfrm>
              <a:off x="1406" y="2614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6" name="Freeform 122"/>
            <p:cNvSpPr>
              <a:spLocks/>
            </p:cNvSpPr>
            <p:nvPr/>
          </p:nvSpPr>
          <p:spPr bwMode="auto">
            <a:xfrm>
              <a:off x="1427" y="2700"/>
              <a:ext cx="21" cy="21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7" name="Freeform 123"/>
            <p:cNvSpPr>
              <a:spLocks/>
            </p:cNvSpPr>
            <p:nvPr/>
          </p:nvSpPr>
          <p:spPr bwMode="auto">
            <a:xfrm>
              <a:off x="1427" y="2721"/>
              <a:ext cx="21" cy="21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8" name="Freeform 124"/>
            <p:cNvSpPr>
              <a:spLocks/>
            </p:cNvSpPr>
            <p:nvPr/>
          </p:nvSpPr>
          <p:spPr bwMode="auto">
            <a:xfrm>
              <a:off x="1406" y="2721"/>
              <a:ext cx="21" cy="21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89" name="Freeform 125"/>
            <p:cNvSpPr>
              <a:spLocks/>
            </p:cNvSpPr>
            <p:nvPr/>
          </p:nvSpPr>
          <p:spPr bwMode="auto">
            <a:xfrm>
              <a:off x="1406" y="2700"/>
              <a:ext cx="21" cy="21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0" name="Freeform 126"/>
            <p:cNvSpPr>
              <a:spLocks/>
            </p:cNvSpPr>
            <p:nvPr/>
          </p:nvSpPr>
          <p:spPr bwMode="auto">
            <a:xfrm>
              <a:off x="1427" y="2787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1" name="Freeform 127"/>
            <p:cNvSpPr>
              <a:spLocks/>
            </p:cNvSpPr>
            <p:nvPr/>
          </p:nvSpPr>
          <p:spPr bwMode="auto">
            <a:xfrm>
              <a:off x="1427" y="2808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2" name="Freeform 128"/>
            <p:cNvSpPr>
              <a:spLocks/>
            </p:cNvSpPr>
            <p:nvPr/>
          </p:nvSpPr>
          <p:spPr bwMode="auto">
            <a:xfrm>
              <a:off x="1406" y="2808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3" name="Freeform 129"/>
            <p:cNvSpPr>
              <a:spLocks/>
            </p:cNvSpPr>
            <p:nvPr/>
          </p:nvSpPr>
          <p:spPr bwMode="auto">
            <a:xfrm>
              <a:off x="1406" y="2787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4" name="Freeform 130"/>
            <p:cNvSpPr>
              <a:spLocks/>
            </p:cNvSpPr>
            <p:nvPr/>
          </p:nvSpPr>
          <p:spPr bwMode="auto">
            <a:xfrm>
              <a:off x="1427" y="2874"/>
              <a:ext cx="21" cy="21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5" name="Freeform 131"/>
            <p:cNvSpPr>
              <a:spLocks/>
            </p:cNvSpPr>
            <p:nvPr/>
          </p:nvSpPr>
          <p:spPr bwMode="auto">
            <a:xfrm>
              <a:off x="1427" y="2895"/>
              <a:ext cx="21" cy="21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6" name="Freeform 132"/>
            <p:cNvSpPr>
              <a:spLocks/>
            </p:cNvSpPr>
            <p:nvPr/>
          </p:nvSpPr>
          <p:spPr bwMode="auto">
            <a:xfrm>
              <a:off x="1406" y="2895"/>
              <a:ext cx="21" cy="21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7" name="Freeform 133"/>
            <p:cNvSpPr>
              <a:spLocks/>
            </p:cNvSpPr>
            <p:nvPr/>
          </p:nvSpPr>
          <p:spPr bwMode="auto">
            <a:xfrm>
              <a:off x="1406" y="2874"/>
              <a:ext cx="21" cy="21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398" name="Line 134"/>
            <p:cNvSpPr>
              <a:spLocks noChangeShapeType="1"/>
            </p:cNvSpPr>
            <p:nvPr/>
          </p:nvSpPr>
          <p:spPr bwMode="auto">
            <a:xfrm flipH="1">
              <a:off x="1350" y="2152"/>
              <a:ext cx="37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399" name="Freeform 135"/>
            <p:cNvSpPr>
              <a:spLocks/>
            </p:cNvSpPr>
            <p:nvPr/>
          </p:nvSpPr>
          <p:spPr bwMode="auto">
            <a:xfrm>
              <a:off x="1387" y="2101"/>
              <a:ext cx="35" cy="51"/>
            </a:xfrm>
            <a:custGeom>
              <a:avLst/>
              <a:gdLst>
                <a:gd name="T0" fmla="*/ 5 w 177"/>
                <a:gd name="T1" fmla="*/ 0 h 252"/>
                <a:gd name="T2" fmla="*/ 23 w 177"/>
                <a:gd name="T3" fmla="*/ 1 h 252"/>
                <a:gd name="T4" fmla="*/ 40 w 177"/>
                <a:gd name="T5" fmla="*/ 3 h 252"/>
                <a:gd name="T6" fmla="*/ 57 w 177"/>
                <a:gd name="T7" fmla="*/ 6 h 252"/>
                <a:gd name="T8" fmla="*/ 73 w 177"/>
                <a:gd name="T9" fmla="*/ 11 h 252"/>
                <a:gd name="T10" fmla="*/ 88 w 177"/>
                <a:gd name="T11" fmla="*/ 17 h 252"/>
                <a:gd name="T12" fmla="*/ 102 w 177"/>
                <a:gd name="T13" fmla="*/ 23 h 252"/>
                <a:gd name="T14" fmla="*/ 115 w 177"/>
                <a:gd name="T15" fmla="*/ 31 h 252"/>
                <a:gd name="T16" fmla="*/ 127 w 177"/>
                <a:gd name="T17" fmla="*/ 39 h 252"/>
                <a:gd name="T18" fmla="*/ 139 w 177"/>
                <a:gd name="T19" fmla="*/ 47 h 252"/>
                <a:gd name="T20" fmla="*/ 148 w 177"/>
                <a:gd name="T21" fmla="*/ 57 h 252"/>
                <a:gd name="T22" fmla="*/ 156 w 177"/>
                <a:gd name="T23" fmla="*/ 68 h 252"/>
                <a:gd name="T24" fmla="*/ 164 w 177"/>
                <a:gd name="T25" fmla="*/ 78 h 252"/>
                <a:gd name="T26" fmla="*/ 170 w 177"/>
                <a:gd name="T27" fmla="*/ 90 h 252"/>
                <a:gd name="T28" fmla="*/ 174 w 177"/>
                <a:gd name="T29" fmla="*/ 101 h 252"/>
                <a:gd name="T30" fmla="*/ 177 w 177"/>
                <a:gd name="T31" fmla="*/ 113 h 252"/>
                <a:gd name="T32" fmla="*/ 177 w 177"/>
                <a:gd name="T33" fmla="*/ 126 h 252"/>
                <a:gd name="T34" fmla="*/ 176 w 177"/>
                <a:gd name="T35" fmla="*/ 139 h 252"/>
                <a:gd name="T36" fmla="*/ 174 w 177"/>
                <a:gd name="T37" fmla="*/ 151 h 252"/>
                <a:gd name="T38" fmla="*/ 169 w 177"/>
                <a:gd name="T39" fmla="*/ 163 h 252"/>
                <a:gd name="T40" fmla="*/ 163 w 177"/>
                <a:gd name="T41" fmla="*/ 174 h 252"/>
                <a:gd name="T42" fmla="*/ 156 w 177"/>
                <a:gd name="T43" fmla="*/ 186 h 252"/>
                <a:gd name="T44" fmla="*/ 147 w 177"/>
                <a:gd name="T45" fmla="*/ 196 h 252"/>
                <a:gd name="T46" fmla="*/ 137 w 177"/>
                <a:gd name="T47" fmla="*/ 206 h 252"/>
                <a:gd name="T48" fmla="*/ 125 w 177"/>
                <a:gd name="T49" fmla="*/ 215 h 252"/>
                <a:gd name="T50" fmla="*/ 112 w 177"/>
                <a:gd name="T51" fmla="*/ 223 h 252"/>
                <a:gd name="T52" fmla="*/ 98 w 177"/>
                <a:gd name="T53" fmla="*/ 230 h 252"/>
                <a:gd name="T54" fmla="*/ 85 w 177"/>
                <a:gd name="T55" fmla="*/ 237 h 252"/>
                <a:gd name="T56" fmla="*/ 68 w 177"/>
                <a:gd name="T57" fmla="*/ 242 h 252"/>
                <a:gd name="T58" fmla="*/ 52 w 177"/>
                <a:gd name="T59" fmla="*/ 246 h 252"/>
                <a:gd name="T60" fmla="*/ 36 w 177"/>
                <a:gd name="T61" fmla="*/ 250 h 252"/>
                <a:gd name="T62" fmla="*/ 17 w 177"/>
                <a:gd name="T63" fmla="*/ 252 h 252"/>
                <a:gd name="T64" fmla="*/ 0 w 177"/>
                <a:gd name="T65" fmla="*/ 252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252"/>
                <a:gd name="T101" fmla="*/ 177 w 177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252">
                  <a:moveTo>
                    <a:pt x="5" y="0"/>
                  </a:moveTo>
                  <a:lnTo>
                    <a:pt x="23" y="1"/>
                  </a:lnTo>
                  <a:lnTo>
                    <a:pt x="40" y="3"/>
                  </a:lnTo>
                  <a:lnTo>
                    <a:pt x="57" y="6"/>
                  </a:lnTo>
                  <a:lnTo>
                    <a:pt x="73" y="11"/>
                  </a:lnTo>
                  <a:lnTo>
                    <a:pt x="88" y="17"/>
                  </a:lnTo>
                  <a:lnTo>
                    <a:pt x="102" y="23"/>
                  </a:lnTo>
                  <a:lnTo>
                    <a:pt x="115" y="31"/>
                  </a:lnTo>
                  <a:lnTo>
                    <a:pt x="127" y="39"/>
                  </a:lnTo>
                  <a:lnTo>
                    <a:pt x="139" y="47"/>
                  </a:lnTo>
                  <a:lnTo>
                    <a:pt x="148" y="57"/>
                  </a:lnTo>
                  <a:lnTo>
                    <a:pt x="156" y="68"/>
                  </a:lnTo>
                  <a:lnTo>
                    <a:pt x="164" y="78"/>
                  </a:lnTo>
                  <a:lnTo>
                    <a:pt x="170" y="90"/>
                  </a:lnTo>
                  <a:lnTo>
                    <a:pt x="174" y="101"/>
                  </a:lnTo>
                  <a:lnTo>
                    <a:pt x="177" y="113"/>
                  </a:lnTo>
                  <a:lnTo>
                    <a:pt x="177" y="126"/>
                  </a:lnTo>
                  <a:lnTo>
                    <a:pt x="176" y="139"/>
                  </a:lnTo>
                  <a:lnTo>
                    <a:pt x="174" y="151"/>
                  </a:lnTo>
                  <a:lnTo>
                    <a:pt x="169" y="163"/>
                  </a:lnTo>
                  <a:lnTo>
                    <a:pt x="163" y="174"/>
                  </a:lnTo>
                  <a:lnTo>
                    <a:pt x="156" y="186"/>
                  </a:lnTo>
                  <a:lnTo>
                    <a:pt x="147" y="196"/>
                  </a:lnTo>
                  <a:lnTo>
                    <a:pt x="137" y="206"/>
                  </a:lnTo>
                  <a:lnTo>
                    <a:pt x="125" y="215"/>
                  </a:lnTo>
                  <a:lnTo>
                    <a:pt x="112" y="223"/>
                  </a:lnTo>
                  <a:lnTo>
                    <a:pt x="98" y="230"/>
                  </a:lnTo>
                  <a:lnTo>
                    <a:pt x="85" y="237"/>
                  </a:lnTo>
                  <a:lnTo>
                    <a:pt x="68" y="242"/>
                  </a:lnTo>
                  <a:lnTo>
                    <a:pt x="52" y="246"/>
                  </a:lnTo>
                  <a:lnTo>
                    <a:pt x="36" y="250"/>
                  </a:lnTo>
                  <a:lnTo>
                    <a:pt x="17" y="252"/>
                  </a:lnTo>
                  <a:lnTo>
                    <a:pt x="0" y="252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0" name="Rectangle 136"/>
            <p:cNvSpPr>
              <a:spLocks noChangeArrowheads="1"/>
            </p:cNvSpPr>
            <p:nvPr/>
          </p:nvSpPr>
          <p:spPr bwMode="auto">
            <a:xfrm>
              <a:off x="1353" y="2104"/>
              <a:ext cx="42" cy="12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1" name="Freeform 137"/>
            <p:cNvSpPr>
              <a:spLocks/>
            </p:cNvSpPr>
            <p:nvPr/>
          </p:nvSpPr>
          <p:spPr bwMode="auto">
            <a:xfrm>
              <a:off x="1351" y="2074"/>
              <a:ext cx="27" cy="25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2" name="Freeform 138"/>
            <p:cNvSpPr>
              <a:spLocks/>
            </p:cNvSpPr>
            <p:nvPr/>
          </p:nvSpPr>
          <p:spPr bwMode="auto">
            <a:xfrm>
              <a:off x="1351" y="2074"/>
              <a:ext cx="27" cy="25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3" name="Freeform 139"/>
            <p:cNvSpPr>
              <a:spLocks/>
            </p:cNvSpPr>
            <p:nvPr/>
          </p:nvSpPr>
          <p:spPr bwMode="auto">
            <a:xfrm>
              <a:off x="1385" y="3051"/>
              <a:ext cx="36" cy="51"/>
            </a:xfrm>
            <a:custGeom>
              <a:avLst/>
              <a:gdLst>
                <a:gd name="T0" fmla="*/ 6 w 178"/>
                <a:gd name="T1" fmla="*/ 0 h 253"/>
                <a:gd name="T2" fmla="*/ 24 w 178"/>
                <a:gd name="T3" fmla="*/ 1 h 253"/>
                <a:gd name="T4" fmla="*/ 41 w 178"/>
                <a:gd name="T5" fmla="*/ 4 h 253"/>
                <a:gd name="T6" fmla="*/ 58 w 178"/>
                <a:gd name="T7" fmla="*/ 7 h 253"/>
                <a:gd name="T8" fmla="*/ 73 w 178"/>
                <a:gd name="T9" fmla="*/ 12 h 253"/>
                <a:gd name="T10" fmla="*/ 88 w 178"/>
                <a:gd name="T11" fmla="*/ 16 h 253"/>
                <a:gd name="T12" fmla="*/ 103 w 178"/>
                <a:gd name="T13" fmla="*/ 23 h 253"/>
                <a:gd name="T14" fmla="*/ 116 w 178"/>
                <a:gd name="T15" fmla="*/ 30 h 253"/>
                <a:gd name="T16" fmla="*/ 129 w 178"/>
                <a:gd name="T17" fmla="*/ 38 h 253"/>
                <a:gd name="T18" fmla="*/ 139 w 178"/>
                <a:gd name="T19" fmla="*/ 48 h 253"/>
                <a:gd name="T20" fmla="*/ 149 w 178"/>
                <a:gd name="T21" fmla="*/ 57 h 253"/>
                <a:gd name="T22" fmla="*/ 158 w 178"/>
                <a:gd name="T23" fmla="*/ 67 h 253"/>
                <a:gd name="T24" fmla="*/ 165 w 178"/>
                <a:gd name="T25" fmla="*/ 79 h 253"/>
                <a:gd name="T26" fmla="*/ 170 w 178"/>
                <a:gd name="T27" fmla="*/ 89 h 253"/>
                <a:gd name="T28" fmla="*/ 175 w 178"/>
                <a:gd name="T29" fmla="*/ 102 h 253"/>
                <a:gd name="T30" fmla="*/ 177 w 178"/>
                <a:gd name="T31" fmla="*/ 114 h 253"/>
                <a:gd name="T32" fmla="*/ 178 w 178"/>
                <a:gd name="T33" fmla="*/ 126 h 253"/>
                <a:gd name="T34" fmla="*/ 177 w 178"/>
                <a:gd name="T35" fmla="*/ 139 h 253"/>
                <a:gd name="T36" fmla="*/ 175 w 178"/>
                <a:gd name="T37" fmla="*/ 152 h 253"/>
                <a:gd name="T38" fmla="*/ 170 w 178"/>
                <a:gd name="T39" fmla="*/ 163 h 253"/>
                <a:gd name="T40" fmla="*/ 165 w 178"/>
                <a:gd name="T41" fmla="*/ 175 h 253"/>
                <a:gd name="T42" fmla="*/ 156 w 178"/>
                <a:gd name="T43" fmla="*/ 185 h 253"/>
                <a:gd name="T44" fmla="*/ 148 w 178"/>
                <a:gd name="T45" fmla="*/ 196 h 253"/>
                <a:gd name="T46" fmla="*/ 138 w 178"/>
                <a:gd name="T47" fmla="*/ 206 h 253"/>
                <a:gd name="T48" fmla="*/ 126 w 178"/>
                <a:gd name="T49" fmla="*/ 214 h 253"/>
                <a:gd name="T50" fmla="*/ 114 w 178"/>
                <a:gd name="T51" fmla="*/ 223 h 253"/>
                <a:gd name="T52" fmla="*/ 100 w 178"/>
                <a:gd name="T53" fmla="*/ 231 h 253"/>
                <a:gd name="T54" fmla="*/ 85 w 178"/>
                <a:gd name="T55" fmla="*/ 236 h 253"/>
                <a:gd name="T56" fmla="*/ 70 w 178"/>
                <a:gd name="T57" fmla="*/ 242 h 253"/>
                <a:gd name="T58" fmla="*/ 53 w 178"/>
                <a:gd name="T59" fmla="*/ 247 h 253"/>
                <a:gd name="T60" fmla="*/ 36 w 178"/>
                <a:gd name="T61" fmla="*/ 250 h 253"/>
                <a:gd name="T62" fmla="*/ 19 w 178"/>
                <a:gd name="T63" fmla="*/ 251 h 253"/>
                <a:gd name="T64" fmla="*/ 0 w 178"/>
                <a:gd name="T65" fmla="*/ 253 h 2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8"/>
                <a:gd name="T100" fmla="*/ 0 h 253"/>
                <a:gd name="T101" fmla="*/ 178 w 178"/>
                <a:gd name="T102" fmla="*/ 253 h 2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8" h="253">
                  <a:moveTo>
                    <a:pt x="6" y="0"/>
                  </a:moveTo>
                  <a:lnTo>
                    <a:pt x="24" y="1"/>
                  </a:lnTo>
                  <a:lnTo>
                    <a:pt x="41" y="4"/>
                  </a:lnTo>
                  <a:lnTo>
                    <a:pt x="58" y="7"/>
                  </a:lnTo>
                  <a:lnTo>
                    <a:pt x="73" y="12"/>
                  </a:lnTo>
                  <a:lnTo>
                    <a:pt x="88" y="16"/>
                  </a:lnTo>
                  <a:lnTo>
                    <a:pt x="103" y="23"/>
                  </a:lnTo>
                  <a:lnTo>
                    <a:pt x="116" y="30"/>
                  </a:lnTo>
                  <a:lnTo>
                    <a:pt x="129" y="38"/>
                  </a:lnTo>
                  <a:lnTo>
                    <a:pt x="139" y="48"/>
                  </a:lnTo>
                  <a:lnTo>
                    <a:pt x="149" y="57"/>
                  </a:lnTo>
                  <a:lnTo>
                    <a:pt x="158" y="67"/>
                  </a:lnTo>
                  <a:lnTo>
                    <a:pt x="165" y="79"/>
                  </a:lnTo>
                  <a:lnTo>
                    <a:pt x="170" y="89"/>
                  </a:lnTo>
                  <a:lnTo>
                    <a:pt x="175" y="102"/>
                  </a:lnTo>
                  <a:lnTo>
                    <a:pt x="177" y="114"/>
                  </a:lnTo>
                  <a:lnTo>
                    <a:pt x="178" y="126"/>
                  </a:lnTo>
                  <a:lnTo>
                    <a:pt x="177" y="139"/>
                  </a:lnTo>
                  <a:lnTo>
                    <a:pt x="175" y="152"/>
                  </a:lnTo>
                  <a:lnTo>
                    <a:pt x="170" y="163"/>
                  </a:lnTo>
                  <a:lnTo>
                    <a:pt x="165" y="175"/>
                  </a:lnTo>
                  <a:lnTo>
                    <a:pt x="156" y="185"/>
                  </a:lnTo>
                  <a:lnTo>
                    <a:pt x="148" y="196"/>
                  </a:lnTo>
                  <a:lnTo>
                    <a:pt x="138" y="206"/>
                  </a:lnTo>
                  <a:lnTo>
                    <a:pt x="126" y="214"/>
                  </a:lnTo>
                  <a:lnTo>
                    <a:pt x="114" y="223"/>
                  </a:lnTo>
                  <a:lnTo>
                    <a:pt x="100" y="231"/>
                  </a:lnTo>
                  <a:lnTo>
                    <a:pt x="85" y="236"/>
                  </a:lnTo>
                  <a:lnTo>
                    <a:pt x="70" y="242"/>
                  </a:lnTo>
                  <a:lnTo>
                    <a:pt x="53" y="247"/>
                  </a:lnTo>
                  <a:lnTo>
                    <a:pt x="36" y="250"/>
                  </a:lnTo>
                  <a:lnTo>
                    <a:pt x="19" y="251"/>
                  </a:lnTo>
                  <a:lnTo>
                    <a:pt x="0" y="253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4" name="Freeform 140"/>
            <p:cNvSpPr>
              <a:spLocks/>
            </p:cNvSpPr>
            <p:nvPr/>
          </p:nvSpPr>
          <p:spPr bwMode="auto">
            <a:xfrm>
              <a:off x="1353" y="3102"/>
              <a:ext cx="27" cy="37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5" name="Freeform 141"/>
            <p:cNvSpPr>
              <a:spLocks/>
            </p:cNvSpPr>
            <p:nvPr/>
          </p:nvSpPr>
          <p:spPr bwMode="auto">
            <a:xfrm>
              <a:off x="1353" y="3102"/>
              <a:ext cx="27" cy="37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06" name="Line 142"/>
            <p:cNvSpPr>
              <a:spLocks noChangeShapeType="1"/>
            </p:cNvSpPr>
            <p:nvPr/>
          </p:nvSpPr>
          <p:spPr bwMode="auto">
            <a:xfrm flipH="1">
              <a:off x="1350" y="3051"/>
              <a:ext cx="40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07" name="Line 143"/>
            <p:cNvSpPr>
              <a:spLocks noChangeShapeType="1"/>
            </p:cNvSpPr>
            <p:nvPr/>
          </p:nvSpPr>
          <p:spPr bwMode="auto">
            <a:xfrm>
              <a:off x="1347" y="3313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08" name="Rectangle 144"/>
            <p:cNvSpPr>
              <a:spLocks noChangeArrowheads="1"/>
            </p:cNvSpPr>
            <p:nvPr/>
          </p:nvSpPr>
          <p:spPr bwMode="auto">
            <a:xfrm>
              <a:off x="1351" y="3144"/>
              <a:ext cx="42" cy="12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11409" name="Group 145"/>
            <p:cNvGrpSpPr>
              <a:grpSpLocks/>
            </p:cNvGrpSpPr>
            <p:nvPr/>
          </p:nvGrpSpPr>
          <p:grpSpPr bwMode="auto">
            <a:xfrm>
              <a:off x="1371" y="3159"/>
              <a:ext cx="1243" cy="251"/>
              <a:chOff x="1509" y="2716"/>
              <a:chExt cx="1396" cy="251"/>
            </a:xfrm>
          </p:grpSpPr>
          <p:sp>
            <p:nvSpPr>
              <p:cNvPr id="11432" name="Rectangle 146"/>
              <p:cNvSpPr>
                <a:spLocks noChangeArrowheads="1"/>
              </p:cNvSpPr>
              <p:nvPr/>
            </p:nvSpPr>
            <p:spPr bwMode="auto">
              <a:xfrm>
                <a:off x="1699" y="2827"/>
                <a:ext cx="1206" cy="1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s-ES" sz="1600" b="1">
                    <a:solidFill>
                      <a:srgbClr val="66FFFF"/>
                    </a:solidFill>
                  </a:rPr>
                  <a:t>barra de respaldo</a:t>
                </a:r>
                <a:endParaRPr lang="es-ES" sz="1600" b="1">
                  <a:solidFill>
                    <a:srgbClr val="66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11433" name="Freeform 147"/>
              <p:cNvSpPr>
                <a:spLocks/>
              </p:cNvSpPr>
              <p:nvPr/>
            </p:nvSpPr>
            <p:spPr bwMode="auto">
              <a:xfrm>
                <a:off x="1536" y="2753"/>
                <a:ext cx="157" cy="115"/>
              </a:xfrm>
              <a:custGeom>
                <a:avLst/>
                <a:gdLst>
                  <a:gd name="T0" fmla="*/ 702 w 702"/>
                  <a:gd name="T1" fmla="*/ 551 h 577"/>
                  <a:gd name="T2" fmla="*/ 665 w 702"/>
                  <a:gd name="T3" fmla="*/ 534 h 577"/>
                  <a:gd name="T4" fmla="*/ 625 w 702"/>
                  <a:gd name="T5" fmla="*/ 512 h 577"/>
                  <a:gd name="T6" fmla="*/ 582 w 702"/>
                  <a:gd name="T7" fmla="*/ 485 h 577"/>
                  <a:gd name="T8" fmla="*/ 535 w 702"/>
                  <a:gd name="T9" fmla="*/ 456 h 577"/>
                  <a:gd name="T10" fmla="*/ 487 w 702"/>
                  <a:gd name="T11" fmla="*/ 424 h 577"/>
                  <a:gd name="T12" fmla="*/ 437 w 702"/>
                  <a:gd name="T13" fmla="*/ 388 h 577"/>
                  <a:gd name="T14" fmla="*/ 387 w 702"/>
                  <a:gd name="T15" fmla="*/ 351 h 577"/>
                  <a:gd name="T16" fmla="*/ 337 w 702"/>
                  <a:gd name="T17" fmla="*/ 313 h 577"/>
                  <a:gd name="T18" fmla="*/ 288 w 702"/>
                  <a:gd name="T19" fmla="*/ 272 h 577"/>
                  <a:gd name="T20" fmla="*/ 241 w 702"/>
                  <a:gd name="T21" fmla="*/ 232 h 577"/>
                  <a:gd name="T22" fmla="*/ 196 w 702"/>
                  <a:gd name="T23" fmla="*/ 190 h 577"/>
                  <a:gd name="T24" fmla="*/ 153 w 702"/>
                  <a:gd name="T25" fmla="*/ 149 h 577"/>
                  <a:gd name="T26" fmla="*/ 114 w 702"/>
                  <a:gd name="T27" fmla="*/ 110 h 577"/>
                  <a:gd name="T28" fmla="*/ 78 w 702"/>
                  <a:gd name="T29" fmla="*/ 71 h 577"/>
                  <a:gd name="T30" fmla="*/ 63 w 702"/>
                  <a:gd name="T31" fmla="*/ 52 h 577"/>
                  <a:gd name="T32" fmla="*/ 47 w 702"/>
                  <a:gd name="T33" fmla="*/ 34 h 577"/>
                  <a:gd name="T34" fmla="*/ 35 w 702"/>
                  <a:gd name="T35" fmla="*/ 16 h 577"/>
                  <a:gd name="T36" fmla="*/ 23 w 702"/>
                  <a:gd name="T37" fmla="*/ 0 h 577"/>
                  <a:gd name="T38" fmla="*/ 0 w 702"/>
                  <a:gd name="T39" fmla="*/ 15 h 577"/>
                  <a:gd name="T40" fmla="*/ 12 w 702"/>
                  <a:gd name="T41" fmla="*/ 32 h 577"/>
                  <a:gd name="T42" fmla="*/ 25 w 702"/>
                  <a:gd name="T43" fmla="*/ 51 h 577"/>
                  <a:gd name="T44" fmla="*/ 41 w 702"/>
                  <a:gd name="T45" fmla="*/ 70 h 577"/>
                  <a:gd name="T46" fmla="*/ 57 w 702"/>
                  <a:gd name="T47" fmla="*/ 89 h 577"/>
                  <a:gd name="T48" fmla="*/ 93 w 702"/>
                  <a:gd name="T49" fmla="*/ 129 h 577"/>
                  <a:gd name="T50" fmla="*/ 133 w 702"/>
                  <a:gd name="T51" fmla="*/ 169 h 577"/>
                  <a:gd name="T52" fmla="*/ 176 w 702"/>
                  <a:gd name="T53" fmla="*/ 211 h 577"/>
                  <a:gd name="T54" fmla="*/ 222 w 702"/>
                  <a:gd name="T55" fmla="*/ 253 h 577"/>
                  <a:gd name="T56" fmla="*/ 270 w 702"/>
                  <a:gd name="T57" fmla="*/ 293 h 577"/>
                  <a:gd name="T58" fmla="*/ 320 w 702"/>
                  <a:gd name="T59" fmla="*/ 334 h 577"/>
                  <a:gd name="T60" fmla="*/ 371 w 702"/>
                  <a:gd name="T61" fmla="*/ 373 h 577"/>
                  <a:gd name="T62" fmla="*/ 421 w 702"/>
                  <a:gd name="T63" fmla="*/ 411 h 577"/>
                  <a:gd name="T64" fmla="*/ 470 w 702"/>
                  <a:gd name="T65" fmla="*/ 447 h 577"/>
                  <a:gd name="T66" fmla="*/ 519 w 702"/>
                  <a:gd name="T67" fmla="*/ 480 h 577"/>
                  <a:gd name="T68" fmla="*/ 567 w 702"/>
                  <a:gd name="T69" fmla="*/ 510 h 577"/>
                  <a:gd name="T70" fmla="*/ 611 w 702"/>
                  <a:gd name="T71" fmla="*/ 536 h 577"/>
                  <a:gd name="T72" fmla="*/ 652 w 702"/>
                  <a:gd name="T73" fmla="*/ 558 h 577"/>
                  <a:gd name="T74" fmla="*/ 691 w 702"/>
                  <a:gd name="T75" fmla="*/ 577 h 577"/>
                  <a:gd name="T76" fmla="*/ 702 w 702"/>
                  <a:gd name="T77" fmla="*/ 551 h 5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02"/>
                  <a:gd name="T118" fmla="*/ 0 h 577"/>
                  <a:gd name="T119" fmla="*/ 702 w 702"/>
                  <a:gd name="T120" fmla="*/ 577 h 57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02" h="577">
                    <a:moveTo>
                      <a:pt x="702" y="551"/>
                    </a:moveTo>
                    <a:lnTo>
                      <a:pt x="665" y="534"/>
                    </a:lnTo>
                    <a:lnTo>
                      <a:pt x="625" y="512"/>
                    </a:lnTo>
                    <a:lnTo>
                      <a:pt x="582" y="485"/>
                    </a:lnTo>
                    <a:lnTo>
                      <a:pt x="535" y="456"/>
                    </a:lnTo>
                    <a:lnTo>
                      <a:pt x="487" y="424"/>
                    </a:lnTo>
                    <a:lnTo>
                      <a:pt x="437" y="388"/>
                    </a:lnTo>
                    <a:lnTo>
                      <a:pt x="387" y="351"/>
                    </a:lnTo>
                    <a:lnTo>
                      <a:pt x="337" y="313"/>
                    </a:lnTo>
                    <a:lnTo>
                      <a:pt x="288" y="272"/>
                    </a:lnTo>
                    <a:lnTo>
                      <a:pt x="241" y="232"/>
                    </a:lnTo>
                    <a:lnTo>
                      <a:pt x="196" y="190"/>
                    </a:lnTo>
                    <a:lnTo>
                      <a:pt x="153" y="149"/>
                    </a:lnTo>
                    <a:lnTo>
                      <a:pt x="114" y="110"/>
                    </a:lnTo>
                    <a:lnTo>
                      <a:pt x="78" y="71"/>
                    </a:lnTo>
                    <a:lnTo>
                      <a:pt x="63" y="52"/>
                    </a:lnTo>
                    <a:lnTo>
                      <a:pt x="47" y="34"/>
                    </a:lnTo>
                    <a:lnTo>
                      <a:pt x="35" y="16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12" y="32"/>
                    </a:lnTo>
                    <a:lnTo>
                      <a:pt x="25" y="51"/>
                    </a:lnTo>
                    <a:lnTo>
                      <a:pt x="41" y="70"/>
                    </a:lnTo>
                    <a:lnTo>
                      <a:pt x="57" y="89"/>
                    </a:lnTo>
                    <a:lnTo>
                      <a:pt x="93" y="129"/>
                    </a:lnTo>
                    <a:lnTo>
                      <a:pt x="133" y="169"/>
                    </a:lnTo>
                    <a:lnTo>
                      <a:pt x="176" y="211"/>
                    </a:lnTo>
                    <a:lnTo>
                      <a:pt x="222" y="253"/>
                    </a:lnTo>
                    <a:lnTo>
                      <a:pt x="270" y="293"/>
                    </a:lnTo>
                    <a:lnTo>
                      <a:pt x="320" y="334"/>
                    </a:lnTo>
                    <a:lnTo>
                      <a:pt x="371" y="373"/>
                    </a:lnTo>
                    <a:lnTo>
                      <a:pt x="421" y="411"/>
                    </a:lnTo>
                    <a:lnTo>
                      <a:pt x="470" y="447"/>
                    </a:lnTo>
                    <a:lnTo>
                      <a:pt x="519" y="480"/>
                    </a:lnTo>
                    <a:lnTo>
                      <a:pt x="567" y="510"/>
                    </a:lnTo>
                    <a:lnTo>
                      <a:pt x="611" y="536"/>
                    </a:lnTo>
                    <a:lnTo>
                      <a:pt x="652" y="558"/>
                    </a:lnTo>
                    <a:lnTo>
                      <a:pt x="691" y="577"/>
                    </a:lnTo>
                    <a:lnTo>
                      <a:pt x="702" y="5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34" name="Freeform 148"/>
              <p:cNvSpPr>
                <a:spLocks/>
              </p:cNvSpPr>
              <p:nvPr/>
            </p:nvSpPr>
            <p:spPr bwMode="auto">
              <a:xfrm>
                <a:off x="1509" y="2716"/>
                <a:ext cx="42" cy="48"/>
              </a:xfrm>
              <a:custGeom>
                <a:avLst/>
                <a:gdLst>
                  <a:gd name="T0" fmla="*/ 0 w 191"/>
                  <a:gd name="T1" fmla="*/ 0 h 243"/>
                  <a:gd name="T2" fmla="*/ 188 w 191"/>
                  <a:gd name="T3" fmla="*/ 172 h 243"/>
                  <a:gd name="T4" fmla="*/ 183 w 191"/>
                  <a:gd name="T5" fmla="*/ 172 h 243"/>
                  <a:gd name="T6" fmla="*/ 178 w 191"/>
                  <a:gd name="T7" fmla="*/ 172 h 243"/>
                  <a:gd name="T8" fmla="*/ 174 w 191"/>
                  <a:gd name="T9" fmla="*/ 172 h 243"/>
                  <a:gd name="T10" fmla="*/ 169 w 191"/>
                  <a:gd name="T11" fmla="*/ 172 h 243"/>
                  <a:gd name="T12" fmla="*/ 164 w 191"/>
                  <a:gd name="T13" fmla="*/ 172 h 243"/>
                  <a:gd name="T14" fmla="*/ 160 w 191"/>
                  <a:gd name="T15" fmla="*/ 172 h 243"/>
                  <a:gd name="T16" fmla="*/ 155 w 191"/>
                  <a:gd name="T17" fmla="*/ 173 h 243"/>
                  <a:gd name="T18" fmla="*/ 152 w 191"/>
                  <a:gd name="T19" fmla="*/ 175 h 243"/>
                  <a:gd name="T20" fmla="*/ 147 w 191"/>
                  <a:gd name="T21" fmla="*/ 175 h 243"/>
                  <a:gd name="T22" fmla="*/ 144 w 191"/>
                  <a:gd name="T23" fmla="*/ 176 h 243"/>
                  <a:gd name="T24" fmla="*/ 139 w 191"/>
                  <a:gd name="T25" fmla="*/ 178 h 243"/>
                  <a:gd name="T26" fmla="*/ 135 w 191"/>
                  <a:gd name="T27" fmla="*/ 179 h 243"/>
                  <a:gd name="T28" fmla="*/ 132 w 191"/>
                  <a:gd name="T29" fmla="*/ 180 h 243"/>
                  <a:gd name="T30" fmla="*/ 129 w 191"/>
                  <a:gd name="T31" fmla="*/ 183 h 243"/>
                  <a:gd name="T32" fmla="*/ 125 w 191"/>
                  <a:gd name="T33" fmla="*/ 184 h 243"/>
                  <a:gd name="T34" fmla="*/ 122 w 191"/>
                  <a:gd name="T35" fmla="*/ 186 h 243"/>
                  <a:gd name="T36" fmla="*/ 119 w 191"/>
                  <a:gd name="T37" fmla="*/ 189 h 243"/>
                  <a:gd name="T38" fmla="*/ 116 w 191"/>
                  <a:gd name="T39" fmla="*/ 192 h 243"/>
                  <a:gd name="T40" fmla="*/ 113 w 191"/>
                  <a:gd name="T41" fmla="*/ 194 h 243"/>
                  <a:gd name="T42" fmla="*/ 110 w 191"/>
                  <a:gd name="T43" fmla="*/ 197 h 243"/>
                  <a:gd name="T44" fmla="*/ 108 w 191"/>
                  <a:gd name="T45" fmla="*/ 200 h 243"/>
                  <a:gd name="T46" fmla="*/ 105 w 191"/>
                  <a:gd name="T47" fmla="*/ 204 h 243"/>
                  <a:gd name="T48" fmla="*/ 102 w 191"/>
                  <a:gd name="T49" fmla="*/ 207 h 243"/>
                  <a:gd name="T50" fmla="*/ 100 w 191"/>
                  <a:gd name="T51" fmla="*/ 211 h 243"/>
                  <a:gd name="T52" fmla="*/ 98 w 191"/>
                  <a:gd name="T53" fmla="*/ 214 h 243"/>
                  <a:gd name="T54" fmla="*/ 96 w 191"/>
                  <a:gd name="T55" fmla="*/ 217 h 243"/>
                  <a:gd name="T56" fmla="*/ 94 w 191"/>
                  <a:gd name="T57" fmla="*/ 222 h 243"/>
                  <a:gd name="T58" fmla="*/ 91 w 191"/>
                  <a:gd name="T59" fmla="*/ 227 h 243"/>
                  <a:gd name="T60" fmla="*/ 90 w 191"/>
                  <a:gd name="T61" fmla="*/ 230 h 243"/>
                  <a:gd name="T62" fmla="*/ 88 w 191"/>
                  <a:gd name="T63" fmla="*/ 235 h 243"/>
                  <a:gd name="T64" fmla="*/ 87 w 191"/>
                  <a:gd name="T65" fmla="*/ 239 h 243"/>
                  <a:gd name="T66" fmla="*/ 0 w 191"/>
                  <a:gd name="T67" fmla="*/ 0 h 2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243"/>
                  <a:gd name="T104" fmla="*/ 191 w 191"/>
                  <a:gd name="T105" fmla="*/ 243 h 2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243">
                    <a:moveTo>
                      <a:pt x="69" y="104"/>
                    </a:moveTo>
                    <a:lnTo>
                      <a:pt x="0" y="0"/>
                    </a:lnTo>
                    <a:lnTo>
                      <a:pt x="191" y="173"/>
                    </a:lnTo>
                    <a:lnTo>
                      <a:pt x="188" y="172"/>
                    </a:lnTo>
                    <a:lnTo>
                      <a:pt x="185" y="172"/>
                    </a:lnTo>
                    <a:lnTo>
                      <a:pt x="183" y="172"/>
                    </a:lnTo>
                    <a:lnTo>
                      <a:pt x="181" y="172"/>
                    </a:lnTo>
                    <a:lnTo>
                      <a:pt x="178" y="172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1" y="172"/>
                    </a:lnTo>
                    <a:lnTo>
                      <a:pt x="169" y="172"/>
                    </a:lnTo>
                    <a:lnTo>
                      <a:pt x="167" y="172"/>
                    </a:lnTo>
                    <a:lnTo>
                      <a:pt x="164" y="172"/>
                    </a:lnTo>
                    <a:lnTo>
                      <a:pt x="162" y="172"/>
                    </a:lnTo>
                    <a:lnTo>
                      <a:pt x="160" y="172"/>
                    </a:lnTo>
                    <a:lnTo>
                      <a:pt x="158" y="173"/>
                    </a:lnTo>
                    <a:lnTo>
                      <a:pt x="155" y="173"/>
                    </a:lnTo>
                    <a:lnTo>
                      <a:pt x="154" y="173"/>
                    </a:lnTo>
                    <a:lnTo>
                      <a:pt x="152" y="175"/>
                    </a:lnTo>
                    <a:lnTo>
                      <a:pt x="149" y="175"/>
                    </a:lnTo>
                    <a:lnTo>
                      <a:pt x="147" y="175"/>
                    </a:lnTo>
                    <a:lnTo>
                      <a:pt x="145" y="176"/>
                    </a:lnTo>
                    <a:lnTo>
                      <a:pt x="144" y="176"/>
                    </a:lnTo>
                    <a:lnTo>
                      <a:pt x="141" y="177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2" y="180"/>
                    </a:lnTo>
                    <a:lnTo>
                      <a:pt x="131" y="182"/>
                    </a:lnTo>
                    <a:lnTo>
                      <a:pt x="129" y="183"/>
                    </a:lnTo>
                    <a:lnTo>
                      <a:pt x="127" y="184"/>
                    </a:lnTo>
                    <a:lnTo>
                      <a:pt x="125" y="184"/>
                    </a:lnTo>
                    <a:lnTo>
                      <a:pt x="124" y="185"/>
                    </a:lnTo>
                    <a:lnTo>
                      <a:pt x="122" y="186"/>
                    </a:lnTo>
                    <a:lnTo>
                      <a:pt x="120" y="187"/>
                    </a:lnTo>
                    <a:lnTo>
                      <a:pt x="119" y="189"/>
                    </a:lnTo>
                    <a:lnTo>
                      <a:pt x="117" y="190"/>
                    </a:lnTo>
                    <a:lnTo>
                      <a:pt x="116" y="192"/>
                    </a:lnTo>
                    <a:lnTo>
                      <a:pt x="115" y="193"/>
                    </a:lnTo>
                    <a:lnTo>
                      <a:pt x="113" y="194"/>
                    </a:lnTo>
                    <a:lnTo>
                      <a:pt x="111" y="195"/>
                    </a:lnTo>
                    <a:lnTo>
                      <a:pt x="110" y="197"/>
                    </a:lnTo>
                    <a:lnTo>
                      <a:pt x="109" y="199"/>
                    </a:lnTo>
                    <a:lnTo>
                      <a:pt x="108" y="200"/>
                    </a:lnTo>
                    <a:lnTo>
                      <a:pt x="107" y="201"/>
                    </a:lnTo>
                    <a:lnTo>
                      <a:pt x="105" y="204"/>
                    </a:lnTo>
                    <a:lnTo>
                      <a:pt x="104" y="205"/>
                    </a:lnTo>
                    <a:lnTo>
                      <a:pt x="102" y="207"/>
                    </a:lnTo>
                    <a:lnTo>
                      <a:pt x="101" y="208"/>
                    </a:lnTo>
                    <a:lnTo>
                      <a:pt x="100" y="211"/>
                    </a:lnTo>
                    <a:lnTo>
                      <a:pt x="100" y="212"/>
                    </a:lnTo>
                    <a:lnTo>
                      <a:pt x="98" y="214"/>
                    </a:lnTo>
                    <a:lnTo>
                      <a:pt x="97" y="216"/>
                    </a:lnTo>
                    <a:lnTo>
                      <a:pt x="96" y="217"/>
                    </a:lnTo>
                    <a:lnTo>
                      <a:pt x="95" y="220"/>
                    </a:lnTo>
                    <a:lnTo>
                      <a:pt x="94" y="222"/>
                    </a:lnTo>
                    <a:lnTo>
                      <a:pt x="93" y="224"/>
                    </a:lnTo>
                    <a:lnTo>
                      <a:pt x="91" y="227"/>
                    </a:lnTo>
                    <a:lnTo>
                      <a:pt x="91" y="228"/>
                    </a:lnTo>
                    <a:lnTo>
                      <a:pt x="90" y="230"/>
                    </a:lnTo>
                    <a:lnTo>
                      <a:pt x="89" y="233"/>
                    </a:lnTo>
                    <a:lnTo>
                      <a:pt x="88" y="235"/>
                    </a:lnTo>
                    <a:lnTo>
                      <a:pt x="88" y="237"/>
                    </a:lnTo>
                    <a:lnTo>
                      <a:pt x="87" y="239"/>
                    </a:lnTo>
                    <a:lnTo>
                      <a:pt x="87" y="243"/>
                    </a:lnTo>
                    <a:lnTo>
                      <a:pt x="0" y="0"/>
                    </a:lnTo>
                    <a:lnTo>
                      <a:pt x="69" y="10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11410" name="Freeform 149"/>
            <p:cNvSpPr>
              <a:spLocks/>
            </p:cNvSpPr>
            <p:nvPr/>
          </p:nvSpPr>
          <p:spPr bwMode="auto">
            <a:xfrm>
              <a:off x="1398" y="3048"/>
              <a:ext cx="52" cy="28"/>
            </a:xfrm>
            <a:custGeom>
              <a:avLst/>
              <a:gdLst>
                <a:gd name="T0" fmla="*/ 0 w 257"/>
                <a:gd name="T1" fmla="*/ 141 h 141"/>
                <a:gd name="T2" fmla="*/ 215 w 257"/>
                <a:gd name="T3" fmla="*/ 2 h 141"/>
                <a:gd name="T4" fmla="*/ 213 w 257"/>
                <a:gd name="T5" fmla="*/ 7 h 141"/>
                <a:gd name="T6" fmla="*/ 212 w 257"/>
                <a:gd name="T7" fmla="*/ 12 h 141"/>
                <a:gd name="T8" fmla="*/ 211 w 257"/>
                <a:gd name="T9" fmla="*/ 16 h 141"/>
                <a:gd name="T10" fmla="*/ 209 w 257"/>
                <a:gd name="T11" fmla="*/ 21 h 141"/>
                <a:gd name="T12" fmla="*/ 208 w 257"/>
                <a:gd name="T13" fmla="*/ 26 h 141"/>
                <a:gd name="T14" fmla="*/ 208 w 257"/>
                <a:gd name="T15" fmla="*/ 30 h 141"/>
                <a:gd name="T16" fmla="*/ 207 w 257"/>
                <a:gd name="T17" fmla="*/ 34 h 141"/>
                <a:gd name="T18" fmla="*/ 207 w 257"/>
                <a:gd name="T19" fmla="*/ 38 h 141"/>
                <a:gd name="T20" fmla="*/ 207 w 257"/>
                <a:gd name="T21" fmla="*/ 43 h 141"/>
                <a:gd name="T22" fmla="*/ 207 w 257"/>
                <a:gd name="T23" fmla="*/ 46 h 141"/>
                <a:gd name="T24" fmla="*/ 207 w 257"/>
                <a:gd name="T25" fmla="*/ 51 h 141"/>
                <a:gd name="T26" fmla="*/ 208 w 257"/>
                <a:gd name="T27" fmla="*/ 54 h 141"/>
                <a:gd name="T28" fmla="*/ 208 w 257"/>
                <a:gd name="T29" fmla="*/ 58 h 141"/>
                <a:gd name="T30" fmla="*/ 209 w 257"/>
                <a:gd name="T31" fmla="*/ 63 h 141"/>
                <a:gd name="T32" fmla="*/ 211 w 257"/>
                <a:gd name="T33" fmla="*/ 66 h 141"/>
                <a:gd name="T34" fmla="*/ 212 w 257"/>
                <a:gd name="T35" fmla="*/ 70 h 141"/>
                <a:gd name="T36" fmla="*/ 213 w 257"/>
                <a:gd name="T37" fmla="*/ 73 h 141"/>
                <a:gd name="T38" fmla="*/ 215 w 257"/>
                <a:gd name="T39" fmla="*/ 76 h 141"/>
                <a:gd name="T40" fmla="*/ 216 w 257"/>
                <a:gd name="T41" fmla="*/ 80 h 141"/>
                <a:gd name="T42" fmla="*/ 219 w 257"/>
                <a:gd name="T43" fmla="*/ 83 h 141"/>
                <a:gd name="T44" fmla="*/ 221 w 257"/>
                <a:gd name="T45" fmla="*/ 87 h 141"/>
                <a:gd name="T46" fmla="*/ 223 w 257"/>
                <a:gd name="T47" fmla="*/ 90 h 141"/>
                <a:gd name="T48" fmla="*/ 227 w 257"/>
                <a:gd name="T49" fmla="*/ 94 h 141"/>
                <a:gd name="T50" fmla="*/ 229 w 257"/>
                <a:gd name="T51" fmla="*/ 97 h 141"/>
                <a:gd name="T52" fmla="*/ 233 w 257"/>
                <a:gd name="T53" fmla="*/ 100 h 141"/>
                <a:gd name="T54" fmla="*/ 235 w 257"/>
                <a:gd name="T55" fmla="*/ 103 h 141"/>
                <a:gd name="T56" fmla="*/ 238 w 257"/>
                <a:gd name="T57" fmla="*/ 105 h 141"/>
                <a:gd name="T58" fmla="*/ 243 w 257"/>
                <a:gd name="T59" fmla="*/ 109 h 141"/>
                <a:gd name="T60" fmla="*/ 247 w 257"/>
                <a:gd name="T61" fmla="*/ 111 h 141"/>
                <a:gd name="T62" fmla="*/ 250 w 257"/>
                <a:gd name="T63" fmla="*/ 115 h 141"/>
                <a:gd name="T64" fmla="*/ 255 w 257"/>
                <a:gd name="T65" fmla="*/ 117 h 141"/>
                <a:gd name="T66" fmla="*/ 0 w 257"/>
                <a:gd name="T67" fmla="*/ 141 h 14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41"/>
                <a:gd name="T104" fmla="*/ 257 w 257"/>
                <a:gd name="T105" fmla="*/ 141 h 14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41">
                  <a:moveTo>
                    <a:pt x="118" y="100"/>
                  </a:moveTo>
                  <a:lnTo>
                    <a:pt x="0" y="141"/>
                  </a:lnTo>
                  <a:lnTo>
                    <a:pt x="216" y="0"/>
                  </a:lnTo>
                  <a:lnTo>
                    <a:pt x="215" y="2"/>
                  </a:lnTo>
                  <a:lnTo>
                    <a:pt x="214" y="5"/>
                  </a:lnTo>
                  <a:lnTo>
                    <a:pt x="213" y="7"/>
                  </a:lnTo>
                  <a:lnTo>
                    <a:pt x="213" y="9"/>
                  </a:lnTo>
                  <a:lnTo>
                    <a:pt x="212" y="12"/>
                  </a:lnTo>
                  <a:lnTo>
                    <a:pt x="212" y="14"/>
                  </a:lnTo>
                  <a:lnTo>
                    <a:pt x="211" y="16"/>
                  </a:lnTo>
                  <a:lnTo>
                    <a:pt x="211" y="19"/>
                  </a:lnTo>
                  <a:lnTo>
                    <a:pt x="209" y="21"/>
                  </a:lnTo>
                  <a:lnTo>
                    <a:pt x="209" y="23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7" y="31"/>
                  </a:lnTo>
                  <a:lnTo>
                    <a:pt x="207" y="34"/>
                  </a:lnTo>
                  <a:lnTo>
                    <a:pt x="207" y="36"/>
                  </a:lnTo>
                  <a:lnTo>
                    <a:pt x="207" y="38"/>
                  </a:lnTo>
                  <a:lnTo>
                    <a:pt x="207" y="41"/>
                  </a:lnTo>
                  <a:lnTo>
                    <a:pt x="207" y="43"/>
                  </a:lnTo>
                  <a:lnTo>
                    <a:pt x="207" y="44"/>
                  </a:lnTo>
                  <a:lnTo>
                    <a:pt x="207" y="46"/>
                  </a:lnTo>
                  <a:lnTo>
                    <a:pt x="207" y="49"/>
                  </a:lnTo>
                  <a:lnTo>
                    <a:pt x="207" y="51"/>
                  </a:lnTo>
                  <a:lnTo>
                    <a:pt x="207" y="52"/>
                  </a:lnTo>
                  <a:lnTo>
                    <a:pt x="208" y="54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9" y="60"/>
                  </a:lnTo>
                  <a:lnTo>
                    <a:pt x="209" y="63"/>
                  </a:lnTo>
                  <a:lnTo>
                    <a:pt x="209" y="64"/>
                  </a:lnTo>
                  <a:lnTo>
                    <a:pt x="211" y="66"/>
                  </a:lnTo>
                  <a:lnTo>
                    <a:pt x="211" y="68"/>
                  </a:lnTo>
                  <a:lnTo>
                    <a:pt x="212" y="70"/>
                  </a:lnTo>
                  <a:lnTo>
                    <a:pt x="213" y="72"/>
                  </a:lnTo>
                  <a:lnTo>
                    <a:pt x="213" y="73"/>
                  </a:lnTo>
                  <a:lnTo>
                    <a:pt x="214" y="75"/>
                  </a:lnTo>
                  <a:lnTo>
                    <a:pt x="215" y="76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8" y="82"/>
                  </a:lnTo>
                  <a:lnTo>
                    <a:pt x="219" y="83"/>
                  </a:lnTo>
                  <a:lnTo>
                    <a:pt x="220" y="86"/>
                  </a:lnTo>
                  <a:lnTo>
                    <a:pt x="221" y="87"/>
                  </a:lnTo>
                  <a:lnTo>
                    <a:pt x="222" y="89"/>
                  </a:lnTo>
                  <a:lnTo>
                    <a:pt x="223" y="90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5"/>
                  </a:lnTo>
                  <a:lnTo>
                    <a:pt x="229" y="97"/>
                  </a:lnTo>
                  <a:lnTo>
                    <a:pt x="230" y="98"/>
                  </a:lnTo>
                  <a:lnTo>
                    <a:pt x="233" y="100"/>
                  </a:lnTo>
                  <a:lnTo>
                    <a:pt x="234" y="102"/>
                  </a:lnTo>
                  <a:lnTo>
                    <a:pt x="235" y="103"/>
                  </a:lnTo>
                  <a:lnTo>
                    <a:pt x="237" y="104"/>
                  </a:lnTo>
                  <a:lnTo>
                    <a:pt x="238" y="105"/>
                  </a:lnTo>
                  <a:lnTo>
                    <a:pt x="241" y="108"/>
                  </a:lnTo>
                  <a:lnTo>
                    <a:pt x="243" y="109"/>
                  </a:lnTo>
                  <a:lnTo>
                    <a:pt x="244" y="110"/>
                  </a:lnTo>
                  <a:lnTo>
                    <a:pt x="247" y="111"/>
                  </a:lnTo>
                  <a:lnTo>
                    <a:pt x="249" y="114"/>
                  </a:lnTo>
                  <a:lnTo>
                    <a:pt x="250" y="115"/>
                  </a:lnTo>
                  <a:lnTo>
                    <a:pt x="252" y="116"/>
                  </a:lnTo>
                  <a:lnTo>
                    <a:pt x="255" y="117"/>
                  </a:lnTo>
                  <a:lnTo>
                    <a:pt x="257" y="118"/>
                  </a:lnTo>
                  <a:lnTo>
                    <a:pt x="0" y="141"/>
                  </a:lnTo>
                  <a:lnTo>
                    <a:pt x="118" y="10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1411" name="Line 150"/>
            <p:cNvSpPr>
              <a:spLocks noChangeShapeType="1"/>
            </p:cNvSpPr>
            <p:nvPr/>
          </p:nvSpPr>
          <p:spPr bwMode="auto">
            <a:xfrm>
              <a:off x="1352" y="2072"/>
              <a:ext cx="81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1412" name="Group 151"/>
            <p:cNvGrpSpPr>
              <a:grpSpLocks/>
            </p:cNvGrpSpPr>
            <p:nvPr/>
          </p:nvGrpSpPr>
          <p:grpSpPr bwMode="auto">
            <a:xfrm>
              <a:off x="1359" y="1850"/>
              <a:ext cx="385" cy="222"/>
              <a:chOff x="1502" y="1455"/>
              <a:chExt cx="434" cy="222"/>
            </a:xfrm>
          </p:grpSpPr>
          <p:sp>
            <p:nvSpPr>
              <p:cNvPr id="11425" name="Line 152"/>
              <p:cNvSpPr>
                <a:spLocks noChangeShapeType="1"/>
              </p:cNvSpPr>
              <p:nvPr/>
            </p:nvSpPr>
            <p:spPr bwMode="auto">
              <a:xfrm flipH="1">
                <a:off x="1502" y="1475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1426" name="Freeform 153"/>
              <p:cNvSpPr>
                <a:spLocks/>
              </p:cNvSpPr>
              <p:nvPr/>
            </p:nvSpPr>
            <p:spPr bwMode="auto">
              <a:xfrm>
                <a:off x="1531" y="1516"/>
                <a:ext cx="56" cy="119"/>
              </a:xfrm>
              <a:custGeom>
                <a:avLst/>
                <a:gdLst>
                  <a:gd name="T0" fmla="*/ 237 w 250"/>
                  <a:gd name="T1" fmla="*/ 0 h 595"/>
                  <a:gd name="T2" fmla="*/ 224 w 250"/>
                  <a:gd name="T3" fmla="*/ 8 h 595"/>
                  <a:gd name="T4" fmla="*/ 0 w 250"/>
                  <a:gd name="T5" fmla="*/ 585 h 595"/>
                  <a:gd name="T6" fmla="*/ 26 w 250"/>
                  <a:gd name="T7" fmla="*/ 595 h 595"/>
                  <a:gd name="T8" fmla="*/ 250 w 250"/>
                  <a:gd name="T9" fmla="*/ 19 h 595"/>
                  <a:gd name="T10" fmla="*/ 237 w 250"/>
                  <a:gd name="T11" fmla="*/ 28 h 595"/>
                  <a:gd name="T12" fmla="*/ 237 w 250"/>
                  <a:gd name="T13" fmla="*/ 0 h 595"/>
                  <a:gd name="T14" fmla="*/ 228 w 250"/>
                  <a:gd name="T15" fmla="*/ 0 h 595"/>
                  <a:gd name="T16" fmla="*/ 224 w 250"/>
                  <a:gd name="T17" fmla="*/ 8 h 595"/>
                  <a:gd name="T18" fmla="*/ 237 w 250"/>
                  <a:gd name="T19" fmla="*/ 0 h 5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595"/>
                  <a:gd name="T32" fmla="*/ 250 w 250"/>
                  <a:gd name="T33" fmla="*/ 595 h 5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595">
                    <a:moveTo>
                      <a:pt x="237" y="0"/>
                    </a:moveTo>
                    <a:lnTo>
                      <a:pt x="224" y="8"/>
                    </a:lnTo>
                    <a:lnTo>
                      <a:pt x="0" y="585"/>
                    </a:lnTo>
                    <a:lnTo>
                      <a:pt x="26" y="595"/>
                    </a:lnTo>
                    <a:lnTo>
                      <a:pt x="250" y="19"/>
                    </a:lnTo>
                    <a:lnTo>
                      <a:pt x="237" y="28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24" y="8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27" name="Freeform 154"/>
              <p:cNvSpPr>
                <a:spLocks/>
              </p:cNvSpPr>
              <p:nvPr/>
            </p:nvSpPr>
            <p:spPr bwMode="auto">
              <a:xfrm>
                <a:off x="1585" y="1516"/>
                <a:ext cx="302" cy="7"/>
              </a:xfrm>
              <a:custGeom>
                <a:avLst/>
                <a:gdLst>
                  <a:gd name="T0" fmla="*/ 1344 w 1344"/>
                  <a:gd name="T1" fmla="*/ 20 h 35"/>
                  <a:gd name="T2" fmla="*/ 1344 w 1344"/>
                  <a:gd name="T3" fmla="*/ 6 h 35"/>
                  <a:gd name="T4" fmla="*/ 0 w 1344"/>
                  <a:gd name="T5" fmla="*/ 0 h 35"/>
                  <a:gd name="T6" fmla="*/ 0 w 1344"/>
                  <a:gd name="T7" fmla="*/ 28 h 35"/>
                  <a:gd name="T8" fmla="*/ 1344 w 1344"/>
                  <a:gd name="T9" fmla="*/ 35 h 35"/>
                  <a:gd name="T10" fmla="*/ 1344 w 1344"/>
                  <a:gd name="T11" fmla="*/ 2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4"/>
                  <a:gd name="T19" fmla="*/ 0 h 35"/>
                  <a:gd name="T20" fmla="*/ 1344 w 134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4" h="35">
                    <a:moveTo>
                      <a:pt x="1344" y="20"/>
                    </a:moveTo>
                    <a:lnTo>
                      <a:pt x="1344" y="6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1344" y="35"/>
                    </a:lnTo>
                    <a:lnTo>
                      <a:pt x="1344" y="2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28" name="Rectangle 155"/>
              <p:cNvSpPr>
                <a:spLocks noChangeArrowheads="1"/>
              </p:cNvSpPr>
              <p:nvPr/>
            </p:nvSpPr>
            <p:spPr bwMode="auto">
              <a:xfrm>
                <a:off x="1625" y="1494"/>
                <a:ext cx="82" cy="27"/>
              </a:xfrm>
              <a:prstGeom prst="rect">
                <a:avLst/>
              </a:prstGeom>
              <a:noFill/>
              <a:ln w="9525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29" name="Freeform 156"/>
              <p:cNvSpPr>
                <a:spLocks/>
              </p:cNvSpPr>
              <p:nvPr/>
            </p:nvSpPr>
            <p:spPr bwMode="auto">
              <a:xfrm>
                <a:off x="1658" y="1519"/>
                <a:ext cx="54" cy="53"/>
              </a:xfrm>
              <a:custGeom>
                <a:avLst/>
                <a:gdLst>
                  <a:gd name="T0" fmla="*/ 0 w 240"/>
                  <a:gd name="T1" fmla="*/ 261 h 267"/>
                  <a:gd name="T2" fmla="*/ 0 w 240"/>
                  <a:gd name="T3" fmla="*/ 0 h 267"/>
                  <a:gd name="T4" fmla="*/ 240 w 240"/>
                  <a:gd name="T5" fmla="*/ 267 h 267"/>
                  <a:gd name="T6" fmla="*/ 0 60000 65536"/>
                  <a:gd name="T7" fmla="*/ 0 60000 65536"/>
                  <a:gd name="T8" fmla="*/ 0 60000 65536"/>
                  <a:gd name="T9" fmla="*/ 0 w 240"/>
                  <a:gd name="T10" fmla="*/ 0 h 267"/>
                  <a:gd name="T11" fmla="*/ 240 w 240"/>
                  <a:gd name="T12" fmla="*/ 267 h 2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0" h="267">
                    <a:moveTo>
                      <a:pt x="0" y="261"/>
                    </a:moveTo>
                    <a:lnTo>
                      <a:pt x="0" y="0"/>
                    </a:lnTo>
                    <a:lnTo>
                      <a:pt x="240" y="267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30" name="Freeform 157"/>
              <p:cNvSpPr>
                <a:spLocks/>
              </p:cNvSpPr>
              <p:nvPr/>
            </p:nvSpPr>
            <p:spPr bwMode="auto">
              <a:xfrm>
                <a:off x="1883" y="1455"/>
                <a:ext cx="53" cy="116"/>
              </a:xfrm>
              <a:custGeom>
                <a:avLst/>
                <a:gdLst>
                  <a:gd name="T0" fmla="*/ 223 w 234"/>
                  <a:gd name="T1" fmla="*/ 0 h 578"/>
                  <a:gd name="T2" fmla="*/ 0 w 234"/>
                  <a:gd name="T3" fmla="*/ 322 h 578"/>
                  <a:gd name="T4" fmla="*/ 234 w 234"/>
                  <a:gd name="T5" fmla="*/ 578 h 578"/>
                  <a:gd name="T6" fmla="*/ 0 60000 65536"/>
                  <a:gd name="T7" fmla="*/ 0 60000 65536"/>
                  <a:gd name="T8" fmla="*/ 0 60000 65536"/>
                  <a:gd name="T9" fmla="*/ 0 w 234"/>
                  <a:gd name="T10" fmla="*/ 0 h 578"/>
                  <a:gd name="T11" fmla="*/ 234 w 234"/>
                  <a:gd name="T12" fmla="*/ 578 h 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4" h="578">
                    <a:moveTo>
                      <a:pt x="223" y="0"/>
                    </a:moveTo>
                    <a:lnTo>
                      <a:pt x="0" y="322"/>
                    </a:lnTo>
                    <a:lnTo>
                      <a:pt x="234" y="578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1431" name="Freeform 158"/>
              <p:cNvSpPr>
                <a:spLocks/>
              </p:cNvSpPr>
              <p:nvPr/>
            </p:nvSpPr>
            <p:spPr bwMode="auto">
              <a:xfrm>
                <a:off x="1515" y="1626"/>
                <a:ext cx="34" cy="51"/>
              </a:xfrm>
              <a:custGeom>
                <a:avLst/>
                <a:gdLst>
                  <a:gd name="T0" fmla="*/ 0 w 149"/>
                  <a:gd name="T1" fmla="*/ 256 h 256"/>
                  <a:gd name="T2" fmla="*/ 33 w 149"/>
                  <a:gd name="T3" fmla="*/ 3 h 256"/>
                  <a:gd name="T4" fmla="*/ 36 w 149"/>
                  <a:gd name="T5" fmla="*/ 7 h 256"/>
                  <a:gd name="T6" fmla="*/ 38 w 149"/>
                  <a:gd name="T7" fmla="*/ 11 h 256"/>
                  <a:gd name="T8" fmla="*/ 42 w 149"/>
                  <a:gd name="T9" fmla="*/ 15 h 256"/>
                  <a:gd name="T10" fmla="*/ 44 w 149"/>
                  <a:gd name="T11" fmla="*/ 19 h 256"/>
                  <a:gd name="T12" fmla="*/ 47 w 149"/>
                  <a:gd name="T13" fmla="*/ 22 h 256"/>
                  <a:gd name="T14" fmla="*/ 50 w 149"/>
                  <a:gd name="T15" fmla="*/ 26 h 256"/>
                  <a:gd name="T16" fmla="*/ 53 w 149"/>
                  <a:gd name="T17" fmla="*/ 29 h 256"/>
                  <a:gd name="T18" fmla="*/ 56 w 149"/>
                  <a:gd name="T19" fmla="*/ 32 h 256"/>
                  <a:gd name="T20" fmla="*/ 59 w 149"/>
                  <a:gd name="T21" fmla="*/ 35 h 256"/>
                  <a:gd name="T22" fmla="*/ 62 w 149"/>
                  <a:gd name="T23" fmla="*/ 37 h 256"/>
                  <a:gd name="T24" fmla="*/ 65 w 149"/>
                  <a:gd name="T25" fmla="*/ 40 h 256"/>
                  <a:gd name="T26" fmla="*/ 68 w 149"/>
                  <a:gd name="T27" fmla="*/ 42 h 256"/>
                  <a:gd name="T28" fmla="*/ 72 w 149"/>
                  <a:gd name="T29" fmla="*/ 44 h 256"/>
                  <a:gd name="T30" fmla="*/ 75 w 149"/>
                  <a:gd name="T31" fmla="*/ 45 h 256"/>
                  <a:gd name="T32" fmla="*/ 79 w 149"/>
                  <a:gd name="T33" fmla="*/ 48 h 256"/>
                  <a:gd name="T34" fmla="*/ 83 w 149"/>
                  <a:gd name="T35" fmla="*/ 49 h 256"/>
                  <a:gd name="T36" fmla="*/ 87 w 149"/>
                  <a:gd name="T37" fmla="*/ 50 h 256"/>
                  <a:gd name="T38" fmla="*/ 90 w 149"/>
                  <a:gd name="T39" fmla="*/ 51 h 256"/>
                  <a:gd name="T40" fmla="*/ 94 w 149"/>
                  <a:gd name="T41" fmla="*/ 52 h 256"/>
                  <a:gd name="T42" fmla="*/ 98 w 149"/>
                  <a:gd name="T43" fmla="*/ 52 h 256"/>
                  <a:gd name="T44" fmla="*/ 102 w 149"/>
                  <a:gd name="T45" fmla="*/ 52 h 256"/>
                  <a:gd name="T46" fmla="*/ 106 w 149"/>
                  <a:gd name="T47" fmla="*/ 54 h 256"/>
                  <a:gd name="T48" fmla="*/ 110 w 149"/>
                  <a:gd name="T49" fmla="*/ 54 h 256"/>
                  <a:gd name="T50" fmla="*/ 115 w 149"/>
                  <a:gd name="T51" fmla="*/ 54 h 256"/>
                  <a:gd name="T52" fmla="*/ 119 w 149"/>
                  <a:gd name="T53" fmla="*/ 52 h 256"/>
                  <a:gd name="T54" fmla="*/ 124 w 149"/>
                  <a:gd name="T55" fmla="*/ 52 h 256"/>
                  <a:gd name="T56" fmla="*/ 129 w 149"/>
                  <a:gd name="T57" fmla="*/ 51 h 256"/>
                  <a:gd name="T58" fmla="*/ 132 w 149"/>
                  <a:gd name="T59" fmla="*/ 50 h 256"/>
                  <a:gd name="T60" fmla="*/ 137 w 149"/>
                  <a:gd name="T61" fmla="*/ 49 h 256"/>
                  <a:gd name="T62" fmla="*/ 142 w 149"/>
                  <a:gd name="T63" fmla="*/ 48 h 256"/>
                  <a:gd name="T64" fmla="*/ 147 w 149"/>
                  <a:gd name="T65" fmla="*/ 47 h 256"/>
                  <a:gd name="T66" fmla="*/ 0 w 149"/>
                  <a:gd name="T67" fmla="*/ 25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"/>
                  <a:gd name="T103" fmla="*/ 0 h 256"/>
                  <a:gd name="T104" fmla="*/ 149 w 149"/>
                  <a:gd name="T105" fmla="*/ 256 h 2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" h="256">
                    <a:moveTo>
                      <a:pt x="45" y="139"/>
                    </a:moveTo>
                    <a:lnTo>
                      <a:pt x="0" y="256"/>
                    </a:lnTo>
                    <a:lnTo>
                      <a:pt x="32" y="0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5" y="21"/>
                    </a:lnTo>
                    <a:lnTo>
                      <a:pt x="47" y="22"/>
                    </a:lnTo>
                    <a:lnTo>
                      <a:pt x="49" y="25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4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59" y="35"/>
                    </a:lnTo>
                    <a:lnTo>
                      <a:pt x="60" y="36"/>
                    </a:lnTo>
                    <a:lnTo>
                      <a:pt x="62" y="37"/>
                    </a:lnTo>
                    <a:lnTo>
                      <a:pt x="64" y="38"/>
                    </a:lnTo>
                    <a:lnTo>
                      <a:pt x="65" y="40"/>
                    </a:lnTo>
                    <a:lnTo>
                      <a:pt x="67" y="41"/>
                    </a:lnTo>
                    <a:lnTo>
                      <a:pt x="68" y="42"/>
                    </a:lnTo>
                    <a:lnTo>
                      <a:pt x="71" y="43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5" y="45"/>
                    </a:lnTo>
                    <a:lnTo>
                      <a:pt x="78" y="47"/>
                    </a:lnTo>
                    <a:lnTo>
                      <a:pt x="79" y="48"/>
                    </a:lnTo>
                    <a:lnTo>
                      <a:pt x="81" y="48"/>
                    </a:lnTo>
                    <a:lnTo>
                      <a:pt x="83" y="49"/>
                    </a:lnTo>
                    <a:lnTo>
                      <a:pt x="84" y="49"/>
                    </a:lnTo>
                    <a:lnTo>
                      <a:pt x="87" y="50"/>
                    </a:lnTo>
                    <a:lnTo>
                      <a:pt x="88" y="50"/>
                    </a:lnTo>
                    <a:lnTo>
                      <a:pt x="90" y="51"/>
                    </a:lnTo>
                    <a:lnTo>
                      <a:pt x="93" y="51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9" y="54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5" y="54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6" y="52"/>
                    </a:lnTo>
                    <a:lnTo>
                      <a:pt x="129" y="51"/>
                    </a:lnTo>
                    <a:lnTo>
                      <a:pt x="130" y="51"/>
                    </a:lnTo>
                    <a:lnTo>
                      <a:pt x="132" y="50"/>
                    </a:lnTo>
                    <a:lnTo>
                      <a:pt x="134" y="50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42" y="48"/>
                    </a:lnTo>
                    <a:lnTo>
                      <a:pt x="145" y="48"/>
                    </a:lnTo>
                    <a:lnTo>
                      <a:pt x="147" y="47"/>
                    </a:lnTo>
                    <a:lnTo>
                      <a:pt x="149" y="45"/>
                    </a:lnTo>
                    <a:lnTo>
                      <a:pt x="0" y="256"/>
                    </a:lnTo>
                    <a:lnTo>
                      <a:pt x="45" y="13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11413" name="Line 159"/>
            <p:cNvSpPr>
              <a:spLocks noChangeShapeType="1"/>
            </p:cNvSpPr>
            <p:nvPr/>
          </p:nvSpPr>
          <p:spPr bwMode="auto">
            <a:xfrm>
              <a:off x="724" y="2101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14" name="Line 160"/>
            <p:cNvSpPr>
              <a:spLocks noChangeShapeType="1"/>
            </p:cNvSpPr>
            <p:nvPr/>
          </p:nvSpPr>
          <p:spPr bwMode="auto">
            <a:xfrm>
              <a:off x="716" y="2073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15" name="Line 161"/>
            <p:cNvSpPr>
              <a:spLocks noChangeShapeType="1"/>
            </p:cNvSpPr>
            <p:nvPr/>
          </p:nvSpPr>
          <p:spPr bwMode="auto">
            <a:xfrm>
              <a:off x="716" y="3137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16" name="Line 162"/>
            <p:cNvSpPr>
              <a:spLocks noChangeShapeType="1"/>
            </p:cNvSpPr>
            <p:nvPr/>
          </p:nvSpPr>
          <p:spPr bwMode="auto">
            <a:xfrm>
              <a:off x="716" y="3109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1417" name="Line 163"/>
            <p:cNvSpPr>
              <a:spLocks noChangeShapeType="1"/>
            </p:cNvSpPr>
            <p:nvPr/>
          </p:nvSpPr>
          <p:spPr bwMode="auto">
            <a:xfrm flipV="1">
              <a:off x="1432" y="1724"/>
              <a:ext cx="0" cy="180"/>
            </a:xfrm>
            <a:prstGeom prst="line">
              <a:avLst/>
            </a:prstGeom>
            <a:noFill/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11418" name="Freeform 164"/>
            <p:cNvSpPr>
              <a:spLocks/>
            </p:cNvSpPr>
            <p:nvPr/>
          </p:nvSpPr>
          <p:spPr bwMode="auto">
            <a:xfrm flipH="1">
              <a:off x="1428" y="1720"/>
              <a:ext cx="56" cy="36"/>
            </a:xfrm>
            <a:custGeom>
              <a:avLst/>
              <a:gdLst>
                <a:gd name="T0" fmla="*/ 52 w 56"/>
                <a:gd name="T1" fmla="*/ 0 h 36"/>
                <a:gd name="T2" fmla="*/ 0 w 56"/>
                <a:gd name="T3" fmla="*/ 16 h 36"/>
                <a:gd name="T4" fmla="*/ 56 w 56"/>
                <a:gd name="T5" fmla="*/ 36 h 36"/>
                <a:gd name="T6" fmla="*/ 0 60000 65536"/>
                <a:gd name="T7" fmla="*/ 0 60000 65536"/>
                <a:gd name="T8" fmla="*/ 0 60000 65536"/>
                <a:gd name="T9" fmla="*/ 0 w 56"/>
                <a:gd name="T10" fmla="*/ 0 h 36"/>
                <a:gd name="T11" fmla="*/ 56 w 56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36">
                  <a:moveTo>
                    <a:pt x="52" y="0"/>
                  </a:moveTo>
                  <a:lnTo>
                    <a:pt x="0" y="16"/>
                  </a:lnTo>
                  <a:lnTo>
                    <a:pt x="56" y="36"/>
                  </a:lnTo>
                </a:path>
              </a:pathLst>
            </a:custGeom>
            <a:solidFill>
              <a:srgbClr val="FFFF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11419" name="Rectangle 165"/>
            <p:cNvSpPr>
              <a:spLocks noChangeArrowheads="1"/>
            </p:cNvSpPr>
            <p:nvPr/>
          </p:nvSpPr>
          <p:spPr bwMode="auto">
            <a:xfrm>
              <a:off x="537" y="1277"/>
              <a:ext cx="1273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66FFFF"/>
                  </a:solidFill>
                </a:rPr>
                <a:t>placa de continuidad</a:t>
              </a:r>
            </a:p>
          </p:txBody>
        </p:sp>
        <p:sp>
          <p:nvSpPr>
            <p:cNvPr id="11420" name="Line 166"/>
            <p:cNvSpPr>
              <a:spLocks noChangeShapeType="1"/>
            </p:cNvSpPr>
            <p:nvPr/>
          </p:nvSpPr>
          <p:spPr bwMode="auto">
            <a:xfrm>
              <a:off x="868" y="1424"/>
              <a:ext cx="0" cy="648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421" name="Rectangle 167"/>
            <p:cNvSpPr>
              <a:spLocks noChangeArrowheads="1"/>
            </p:cNvSpPr>
            <p:nvPr/>
          </p:nvSpPr>
          <p:spPr bwMode="auto">
            <a:xfrm>
              <a:off x="1701" y="2341"/>
              <a:ext cx="1053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66FFFF"/>
                  </a:solidFill>
                </a:rPr>
                <a:t>placa de cortante</a:t>
              </a:r>
            </a:p>
          </p:txBody>
        </p:sp>
        <p:sp>
          <p:nvSpPr>
            <p:cNvPr id="11422" name="Line 168"/>
            <p:cNvSpPr>
              <a:spLocks noChangeShapeType="1"/>
            </p:cNvSpPr>
            <p:nvPr/>
          </p:nvSpPr>
          <p:spPr bwMode="auto">
            <a:xfrm flipH="1">
              <a:off x="1528" y="2408"/>
              <a:ext cx="104" cy="16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423" name="Rectangle 169"/>
            <p:cNvSpPr>
              <a:spLocks noChangeArrowheads="1"/>
            </p:cNvSpPr>
            <p:nvPr/>
          </p:nvSpPr>
          <p:spPr bwMode="auto">
            <a:xfrm>
              <a:off x="590" y="3754"/>
              <a:ext cx="846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66FFFF"/>
                  </a:solidFill>
                </a:rPr>
                <a:t>zona de panel</a:t>
              </a:r>
            </a:p>
          </p:txBody>
        </p:sp>
        <p:sp>
          <p:nvSpPr>
            <p:cNvPr id="11424" name="Line 170"/>
            <p:cNvSpPr>
              <a:spLocks noChangeShapeType="1"/>
            </p:cNvSpPr>
            <p:nvPr/>
          </p:nvSpPr>
          <p:spPr bwMode="auto">
            <a:xfrm flipV="1">
              <a:off x="859" y="2843"/>
              <a:ext cx="0" cy="887"/>
            </a:xfrm>
            <a:prstGeom prst="line">
              <a:avLst/>
            </a:prstGeom>
            <a:noFill/>
            <a:ln w="38100">
              <a:solidFill>
                <a:srgbClr val="F4FA0C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63500" y="44450"/>
            <a:ext cx="9045575" cy="1223963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n-U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n-US" sz="3600" smtClean="0">
                <a:latin typeface="Arial" charset="0"/>
              </a:rPr>
              <a:t/>
            </a:r>
            <a:br>
              <a:rPr lang="en-U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7785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sp>
        <p:nvSpPr>
          <p:cNvPr id="377860" name="Text Box 4"/>
          <p:cNvSpPr txBox="1">
            <a:spLocks noChangeArrowheads="1"/>
          </p:cNvSpPr>
          <p:nvPr/>
        </p:nvSpPr>
        <p:spPr bwMode="auto">
          <a:xfrm>
            <a:off x="935038" y="1443038"/>
            <a:ext cx="27924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Placa de cortante 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0421" name="Line 5"/>
          <p:cNvSpPr>
            <a:spLocks noChangeShapeType="1"/>
          </p:cNvSpPr>
          <p:nvPr/>
        </p:nvSpPr>
        <p:spPr bwMode="auto">
          <a:xfrm>
            <a:off x="3027363" y="4027488"/>
            <a:ext cx="1587" cy="10080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 flipV="1">
            <a:off x="3025775" y="2967038"/>
            <a:ext cx="1588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23" name="Line 7"/>
          <p:cNvSpPr>
            <a:spLocks noChangeShapeType="1"/>
          </p:cNvSpPr>
          <p:nvPr/>
        </p:nvSpPr>
        <p:spPr bwMode="auto">
          <a:xfrm>
            <a:off x="2962275" y="4954588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60424" name="Rectangle 8"/>
          <p:cNvSpPr>
            <a:spLocks noChangeArrowheads="1"/>
          </p:cNvSpPr>
          <p:nvPr/>
        </p:nvSpPr>
        <p:spPr bwMode="auto">
          <a:xfrm>
            <a:off x="671513" y="2324100"/>
            <a:ext cx="7937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25" name="Line 9"/>
          <p:cNvSpPr>
            <a:spLocks noChangeShapeType="1"/>
          </p:cNvSpPr>
          <p:nvPr/>
        </p:nvSpPr>
        <p:spPr bwMode="auto">
          <a:xfrm flipV="1">
            <a:off x="666750" y="2330450"/>
            <a:ext cx="1588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26" name="Rectangle 10"/>
          <p:cNvSpPr>
            <a:spLocks noChangeArrowheads="1"/>
          </p:cNvSpPr>
          <p:nvPr/>
        </p:nvSpPr>
        <p:spPr bwMode="auto">
          <a:xfrm>
            <a:off x="671513" y="5734050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27" name="Rectangle 11"/>
          <p:cNvSpPr>
            <a:spLocks noChangeArrowheads="1"/>
          </p:cNvSpPr>
          <p:nvPr/>
        </p:nvSpPr>
        <p:spPr bwMode="auto">
          <a:xfrm>
            <a:off x="671513" y="5734050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28" name="Line 12"/>
          <p:cNvSpPr>
            <a:spLocks noChangeShapeType="1"/>
          </p:cNvSpPr>
          <p:nvPr/>
        </p:nvSpPr>
        <p:spPr bwMode="auto">
          <a:xfrm flipH="1">
            <a:off x="671513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29" name="Line 13"/>
          <p:cNvSpPr>
            <a:spLocks noChangeShapeType="1"/>
          </p:cNvSpPr>
          <p:nvPr/>
        </p:nvSpPr>
        <p:spPr bwMode="auto">
          <a:xfrm flipH="1">
            <a:off x="671513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0" name="Line 14"/>
          <p:cNvSpPr>
            <a:spLocks noChangeShapeType="1"/>
          </p:cNvSpPr>
          <p:nvPr/>
        </p:nvSpPr>
        <p:spPr bwMode="auto">
          <a:xfrm flipV="1">
            <a:off x="116046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1" name="Line 15"/>
          <p:cNvSpPr>
            <a:spLocks noChangeShapeType="1"/>
          </p:cNvSpPr>
          <p:nvPr/>
        </p:nvSpPr>
        <p:spPr bwMode="auto">
          <a:xfrm flipV="1">
            <a:off x="67151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2" name="Rectangle 16"/>
          <p:cNvSpPr>
            <a:spLocks noChangeArrowheads="1"/>
          </p:cNvSpPr>
          <p:nvPr/>
        </p:nvSpPr>
        <p:spPr bwMode="auto">
          <a:xfrm>
            <a:off x="671513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33" name="Rectangle 17"/>
          <p:cNvSpPr>
            <a:spLocks noChangeArrowheads="1"/>
          </p:cNvSpPr>
          <p:nvPr/>
        </p:nvSpPr>
        <p:spPr bwMode="auto">
          <a:xfrm>
            <a:off x="671513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34" name="Line 18"/>
          <p:cNvSpPr>
            <a:spLocks noChangeShapeType="1"/>
          </p:cNvSpPr>
          <p:nvPr/>
        </p:nvSpPr>
        <p:spPr bwMode="auto">
          <a:xfrm flipH="1">
            <a:off x="671513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5" name="Line 19"/>
          <p:cNvSpPr>
            <a:spLocks noChangeShapeType="1"/>
          </p:cNvSpPr>
          <p:nvPr/>
        </p:nvSpPr>
        <p:spPr bwMode="auto">
          <a:xfrm flipH="1">
            <a:off x="671513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6" name="Line 20"/>
          <p:cNvSpPr>
            <a:spLocks noChangeShapeType="1"/>
          </p:cNvSpPr>
          <p:nvPr/>
        </p:nvSpPr>
        <p:spPr bwMode="auto">
          <a:xfrm flipV="1">
            <a:off x="116046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7" name="Line 21"/>
          <p:cNvSpPr>
            <a:spLocks noChangeShapeType="1"/>
          </p:cNvSpPr>
          <p:nvPr/>
        </p:nvSpPr>
        <p:spPr bwMode="auto">
          <a:xfrm flipV="1">
            <a:off x="67151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38" name="Rectangle 22"/>
          <p:cNvSpPr>
            <a:spLocks noChangeArrowheads="1"/>
          </p:cNvSpPr>
          <p:nvPr/>
        </p:nvSpPr>
        <p:spPr bwMode="auto">
          <a:xfrm>
            <a:off x="671513" y="2324100"/>
            <a:ext cx="7937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39" name="Line 23"/>
          <p:cNvSpPr>
            <a:spLocks noChangeShapeType="1"/>
          </p:cNvSpPr>
          <p:nvPr/>
        </p:nvSpPr>
        <p:spPr bwMode="auto">
          <a:xfrm>
            <a:off x="671513" y="573722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0" name="Line 24"/>
          <p:cNvSpPr>
            <a:spLocks noChangeShapeType="1"/>
          </p:cNvSpPr>
          <p:nvPr/>
        </p:nvSpPr>
        <p:spPr bwMode="auto">
          <a:xfrm>
            <a:off x="671513" y="2324100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1" name="Line 25"/>
          <p:cNvSpPr>
            <a:spLocks noChangeShapeType="1"/>
          </p:cNvSpPr>
          <p:nvPr/>
        </p:nvSpPr>
        <p:spPr bwMode="auto">
          <a:xfrm>
            <a:off x="679450" y="2324100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2" name="Line 26"/>
          <p:cNvSpPr>
            <a:spLocks noChangeShapeType="1"/>
          </p:cNvSpPr>
          <p:nvPr/>
        </p:nvSpPr>
        <p:spPr bwMode="auto">
          <a:xfrm>
            <a:off x="671513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3" name="Line 27"/>
          <p:cNvSpPr>
            <a:spLocks noChangeShapeType="1"/>
          </p:cNvSpPr>
          <p:nvPr/>
        </p:nvSpPr>
        <p:spPr bwMode="auto">
          <a:xfrm>
            <a:off x="712788" y="5735638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4" name="Line 28"/>
          <p:cNvSpPr>
            <a:spLocks noChangeShapeType="1"/>
          </p:cNvSpPr>
          <p:nvPr/>
        </p:nvSpPr>
        <p:spPr bwMode="auto">
          <a:xfrm>
            <a:off x="712788" y="232092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45" name="Rectangle 29"/>
          <p:cNvSpPr>
            <a:spLocks noChangeArrowheads="1"/>
          </p:cNvSpPr>
          <p:nvPr/>
        </p:nvSpPr>
        <p:spPr bwMode="auto">
          <a:xfrm>
            <a:off x="1779588" y="2324100"/>
            <a:ext cx="9525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46" name="Rectangle 30"/>
          <p:cNvSpPr>
            <a:spLocks noChangeArrowheads="1"/>
          </p:cNvSpPr>
          <p:nvPr/>
        </p:nvSpPr>
        <p:spPr bwMode="auto">
          <a:xfrm>
            <a:off x="1779588" y="2324100"/>
            <a:ext cx="9525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47" name="Freeform 31"/>
          <p:cNvSpPr>
            <a:spLocks/>
          </p:cNvSpPr>
          <p:nvPr/>
        </p:nvSpPr>
        <p:spPr bwMode="auto">
          <a:xfrm>
            <a:off x="1157288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48" name="Freeform 32"/>
          <p:cNvSpPr>
            <a:spLocks/>
          </p:cNvSpPr>
          <p:nvPr/>
        </p:nvSpPr>
        <p:spPr bwMode="auto">
          <a:xfrm>
            <a:off x="1157288" y="5657850"/>
            <a:ext cx="76200" cy="84138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49" name="Line 33"/>
          <p:cNvSpPr>
            <a:spLocks noChangeShapeType="1"/>
          </p:cNvSpPr>
          <p:nvPr/>
        </p:nvSpPr>
        <p:spPr bwMode="auto">
          <a:xfrm>
            <a:off x="1227138" y="5657850"/>
            <a:ext cx="6350" cy="635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0" name="Line 34"/>
          <p:cNvSpPr>
            <a:spLocks noChangeShapeType="1"/>
          </p:cNvSpPr>
          <p:nvPr/>
        </p:nvSpPr>
        <p:spPr bwMode="auto">
          <a:xfrm>
            <a:off x="1157288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1" name="Line 35"/>
          <p:cNvSpPr>
            <a:spLocks noChangeShapeType="1"/>
          </p:cNvSpPr>
          <p:nvPr/>
        </p:nvSpPr>
        <p:spPr bwMode="auto">
          <a:xfrm flipV="1">
            <a:off x="1163638" y="5664200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2" name="Line 36"/>
          <p:cNvSpPr>
            <a:spLocks noChangeShapeType="1"/>
          </p:cNvSpPr>
          <p:nvPr/>
        </p:nvSpPr>
        <p:spPr bwMode="auto">
          <a:xfrm flipV="1">
            <a:off x="1157288" y="56578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3" name="Line 37"/>
          <p:cNvSpPr>
            <a:spLocks noChangeShapeType="1"/>
          </p:cNvSpPr>
          <p:nvPr/>
        </p:nvSpPr>
        <p:spPr bwMode="auto">
          <a:xfrm flipH="1">
            <a:off x="1738313" y="232092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4" name="Line 38"/>
          <p:cNvSpPr>
            <a:spLocks noChangeShapeType="1"/>
          </p:cNvSpPr>
          <p:nvPr/>
        </p:nvSpPr>
        <p:spPr bwMode="auto">
          <a:xfrm>
            <a:off x="1779588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5" name="Line 39"/>
          <p:cNvSpPr>
            <a:spLocks noChangeShapeType="1"/>
          </p:cNvSpPr>
          <p:nvPr/>
        </p:nvSpPr>
        <p:spPr bwMode="auto">
          <a:xfrm>
            <a:off x="1789113" y="2324100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6" name="Rectangle 40"/>
          <p:cNvSpPr>
            <a:spLocks noChangeArrowheads="1"/>
          </p:cNvSpPr>
          <p:nvPr/>
        </p:nvSpPr>
        <p:spPr bwMode="auto">
          <a:xfrm>
            <a:off x="1225550" y="5661025"/>
            <a:ext cx="7938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57" name="Rectangle 41"/>
          <p:cNvSpPr>
            <a:spLocks noChangeArrowheads="1"/>
          </p:cNvSpPr>
          <p:nvPr/>
        </p:nvSpPr>
        <p:spPr bwMode="auto">
          <a:xfrm>
            <a:off x="1225550" y="5661025"/>
            <a:ext cx="7938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58" name="Line 42"/>
          <p:cNvSpPr>
            <a:spLocks noChangeShapeType="1"/>
          </p:cNvSpPr>
          <p:nvPr/>
        </p:nvSpPr>
        <p:spPr bwMode="auto">
          <a:xfrm>
            <a:off x="1233488" y="5661025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59" name="Line 43"/>
          <p:cNvSpPr>
            <a:spLocks noChangeShapeType="1"/>
          </p:cNvSpPr>
          <p:nvPr/>
        </p:nvSpPr>
        <p:spPr bwMode="auto">
          <a:xfrm>
            <a:off x="1225550" y="5661025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0" name="Line 44"/>
          <p:cNvSpPr>
            <a:spLocks noChangeShapeType="1"/>
          </p:cNvSpPr>
          <p:nvPr/>
        </p:nvSpPr>
        <p:spPr bwMode="auto">
          <a:xfrm flipH="1">
            <a:off x="1225550" y="5661025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1" name="Rectangle 45"/>
          <p:cNvSpPr>
            <a:spLocks noChangeArrowheads="1"/>
          </p:cNvSpPr>
          <p:nvPr/>
        </p:nvSpPr>
        <p:spPr bwMode="auto">
          <a:xfrm>
            <a:off x="1300163" y="5734050"/>
            <a:ext cx="488950" cy="9525"/>
          </a:xfrm>
          <a:prstGeom prst="rect">
            <a:avLst/>
          </a:prstGeom>
          <a:solidFill>
            <a:srgbClr val="000000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62" name="Rectangle 46"/>
          <p:cNvSpPr>
            <a:spLocks noChangeArrowheads="1"/>
          </p:cNvSpPr>
          <p:nvPr/>
        </p:nvSpPr>
        <p:spPr bwMode="auto">
          <a:xfrm>
            <a:off x="1300163" y="5734050"/>
            <a:ext cx="488950" cy="9525"/>
          </a:xfrm>
          <a:prstGeom prst="rect">
            <a:avLst/>
          </a:prstGeom>
          <a:noFill/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63" name="Freeform 47"/>
          <p:cNvSpPr>
            <a:spLocks/>
          </p:cNvSpPr>
          <p:nvPr/>
        </p:nvSpPr>
        <p:spPr bwMode="auto">
          <a:xfrm>
            <a:off x="1227138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64" name="Freeform 48"/>
          <p:cNvSpPr>
            <a:spLocks/>
          </p:cNvSpPr>
          <p:nvPr/>
        </p:nvSpPr>
        <p:spPr bwMode="auto">
          <a:xfrm>
            <a:off x="1227138" y="5734050"/>
            <a:ext cx="76200" cy="8413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65" name="Line 49"/>
          <p:cNvSpPr>
            <a:spLocks noChangeShapeType="1"/>
          </p:cNvSpPr>
          <p:nvPr/>
        </p:nvSpPr>
        <p:spPr bwMode="auto">
          <a:xfrm flipH="1">
            <a:off x="1300163" y="574357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6" name="Line 50"/>
          <p:cNvSpPr>
            <a:spLocks noChangeShapeType="1"/>
          </p:cNvSpPr>
          <p:nvPr/>
        </p:nvSpPr>
        <p:spPr bwMode="auto">
          <a:xfrm flipH="1">
            <a:off x="1300163" y="573405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7" name="Line 51"/>
          <p:cNvSpPr>
            <a:spLocks noChangeShapeType="1"/>
          </p:cNvSpPr>
          <p:nvPr/>
        </p:nvSpPr>
        <p:spPr bwMode="auto">
          <a:xfrm flipV="1">
            <a:off x="1300163" y="5734050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8" name="Line 52"/>
          <p:cNvSpPr>
            <a:spLocks noChangeShapeType="1"/>
          </p:cNvSpPr>
          <p:nvPr/>
        </p:nvSpPr>
        <p:spPr bwMode="auto">
          <a:xfrm flipV="1">
            <a:off x="1227138" y="57340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69" name="Line 53"/>
          <p:cNvSpPr>
            <a:spLocks noChangeShapeType="1"/>
          </p:cNvSpPr>
          <p:nvPr/>
        </p:nvSpPr>
        <p:spPr bwMode="auto">
          <a:xfrm flipV="1">
            <a:off x="1233488" y="57419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70" name="Line 54"/>
          <p:cNvSpPr>
            <a:spLocks noChangeShapeType="1"/>
          </p:cNvSpPr>
          <p:nvPr/>
        </p:nvSpPr>
        <p:spPr bwMode="auto">
          <a:xfrm>
            <a:off x="1296988" y="5734050"/>
            <a:ext cx="6350" cy="793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71" name="Freeform 55"/>
          <p:cNvSpPr>
            <a:spLocks/>
          </p:cNvSpPr>
          <p:nvPr/>
        </p:nvSpPr>
        <p:spPr bwMode="auto">
          <a:xfrm>
            <a:off x="1157288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2" name="Freeform 56"/>
          <p:cNvSpPr>
            <a:spLocks/>
          </p:cNvSpPr>
          <p:nvPr/>
        </p:nvSpPr>
        <p:spPr bwMode="auto">
          <a:xfrm>
            <a:off x="1157288" y="2244725"/>
            <a:ext cx="76200" cy="80963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3" name="Rectangle 57"/>
          <p:cNvSpPr>
            <a:spLocks noChangeArrowheads="1"/>
          </p:cNvSpPr>
          <p:nvPr/>
        </p:nvSpPr>
        <p:spPr bwMode="auto">
          <a:xfrm>
            <a:off x="1300163" y="231933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4" name="Rectangle 58"/>
          <p:cNvSpPr>
            <a:spLocks noChangeArrowheads="1"/>
          </p:cNvSpPr>
          <p:nvPr/>
        </p:nvSpPr>
        <p:spPr bwMode="auto">
          <a:xfrm>
            <a:off x="1300163" y="2319338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5" name="Freeform 59"/>
          <p:cNvSpPr>
            <a:spLocks/>
          </p:cNvSpPr>
          <p:nvPr/>
        </p:nvSpPr>
        <p:spPr bwMode="auto">
          <a:xfrm>
            <a:off x="1227138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6" name="Freeform 60"/>
          <p:cNvSpPr>
            <a:spLocks/>
          </p:cNvSpPr>
          <p:nvPr/>
        </p:nvSpPr>
        <p:spPr bwMode="auto">
          <a:xfrm>
            <a:off x="1227138" y="2320925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7" name="Rectangle 61"/>
          <p:cNvSpPr>
            <a:spLocks noChangeArrowheads="1"/>
          </p:cNvSpPr>
          <p:nvPr/>
        </p:nvSpPr>
        <p:spPr bwMode="auto">
          <a:xfrm>
            <a:off x="1225550" y="2247900"/>
            <a:ext cx="7938" cy="153988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8" name="Rectangle 62"/>
          <p:cNvSpPr>
            <a:spLocks noChangeArrowheads="1"/>
          </p:cNvSpPr>
          <p:nvPr/>
        </p:nvSpPr>
        <p:spPr bwMode="auto">
          <a:xfrm>
            <a:off x="1225550" y="2247900"/>
            <a:ext cx="7938" cy="153988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79" name="Line 63"/>
          <p:cNvSpPr>
            <a:spLocks noChangeShapeType="1"/>
          </p:cNvSpPr>
          <p:nvPr/>
        </p:nvSpPr>
        <p:spPr bwMode="auto">
          <a:xfrm flipV="1">
            <a:off x="1157288" y="2244725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0" name="Line 64"/>
          <p:cNvSpPr>
            <a:spLocks noChangeShapeType="1"/>
          </p:cNvSpPr>
          <p:nvPr/>
        </p:nvSpPr>
        <p:spPr bwMode="auto">
          <a:xfrm flipV="1">
            <a:off x="1163638" y="22494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1" name="Line 65"/>
          <p:cNvSpPr>
            <a:spLocks noChangeShapeType="1"/>
          </p:cNvSpPr>
          <p:nvPr/>
        </p:nvSpPr>
        <p:spPr bwMode="auto">
          <a:xfrm>
            <a:off x="1157288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2" name="Line 66"/>
          <p:cNvSpPr>
            <a:spLocks noChangeShapeType="1"/>
          </p:cNvSpPr>
          <p:nvPr/>
        </p:nvSpPr>
        <p:spPr bwMode="auto">
          <a:xfrm>
            <a:off x="1227138" y="22447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3" name="Line 67"/>
          <p:cNvSpPr>
            <a:spLocks noChangeShapeType="1"/>
          </p:cNvSpPr>
          <p:nvPr/>
        </p:nvSpPr>
        <p:spPr bwMode="auto">
          <a:xfrm flipH="1">
            <a:off x="1300163" y="232886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4" name="Line 68"/>
          <p:cNvSpPr>
            <a:spLocks noChangeShapeType="1"/>
          </p:cNvSpPr>
          <p:nvPr/>
        </p:nvSpPr>
        <p:spPr bwMode="auto">
          <a:xfrm flipH="1">
            <a:off x="1300163" y="23193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5" name="Line 69"/>
          <p:cNvSpPr>
            <a:spLocks noChangeShapeType="1"/>
          </p:cNvSpPr>
          <p:nvPr/>
        </p:nvSpPr>
        <p:spPr bwMode="auto">
          <a:xfrm flipV="1">
            <a:off x="178911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6" name="Line 70"/>
          <p:cNvSpPr>
            <a:spLocks noChangeShapeType="1"/>
          </p:cNvSpPr>
          <p:nvPr/>
        </p:nvSpPr>
        <p:spPr bwMode="auto">
          <a:xfrm flipV="1">
            <a:off x="1300163" y="2319338"/>
            <a:ext cx="1587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7" name="Line 71"/>
          <p:cNvSpPr>
            <a:spLocks noChangeShapeType="1"/>
          </p:cNvSpPr>
          <p:nvPr/>
        </p:nvSpPr>
        <p:spPr bwMode="auto">
          <a:xfrm flipV="1">
            <a:off x="1227138" y="2320925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8" name="Line 72"/>
          <p:cNvSpPr>
            <a:spLocks noChangeShapeType="1"/>
          </p:cNvSpPr>
          <p:nvPr/>
        </p:nvSpPr>
        <p:spPr bwMode="auto">
          <a:xfrm flipV="1">
            <a:off x="1233488" y="2325688"/>
            <a:ext cx="69850" cy="777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89" name="Line 73"/>
          <p:cNvSpPr>
            <a:spLocks noChangeShapeType="1"/>
          </p:cNvSpPr>
          <p:nvPr/>
        </p:nvSpPr>
        <p:spPr bwMode="auto">
          <a:xfrm>
            <a:off x="1227138" y="2398713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0" name="Line 74"/>
          <p:cNvSpPr>
            <a:spLocks noChangeShapeType="1"/>
          </p:cNvSpPr>
          <p:nvPr/>
        </p:nvSpPr>
        <p:spPr bwMode="auto">
          <a:xfrm>
            <a:off x="1296988" y="232092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1" name="Line 75"/>
          <p:cNvSpPr>
            <a:spLocks noChangeShapeType="1"/>
          </p:cNvSpPr>
          <p:nvPr/>
        </p:nvSpPr>
        <p:spPr bwMode="auto">
          <a:xfrm>
            <a:off x="1233488" y="2247900"/>
            <a:ext cx="1587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2" name="Line 76"/>
          <p:cNvSpPr>
            <a:spLocks noChangeShapeType="1"/>
          </p:cNvSpPr>
          <p:nvPr/>
        </p:nvSpPr>
        <p:spPr bwMode="auto">
          <a:xfrm>
            <a:off x="1225550" y="2247900"/>
            <a:ext cx="1588" cy="1539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3" name="Line 77"/>
          <p:cNvSpPr>
            <a:spLocks noChangeShapeType="1"/>
          </p:cNvSpPr>
          <p:nvPr/>
        </p:nvSpPr>
        <p:spPr bwMode="auto">
          <a:xfrm flipH="1">
            <a:off x="1225550" y="2247900"/>
            <a:ext cx="793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4" name="Line 78"/>
          <p:cNvSpPr>
            <a:spLocks noChangeShapeType="1"/>
          </p:cNvSpPr>
          <p:nvPr/>
        </p:nvSpPr>
        <p:spPr bwMode="auto">
          <a:xfrm flipH="1">
            <a:off x="1225550" y="2401888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5" name="Rectangle 79"/>
          <p:cNvSpPr>
            <a:spLocks noChangeArrowheads="1"/>
          </p:cNvSpPr>
          <p:nvPr/>
        </p:nvSpPr>
        <p:spPr bwMode="auto">
          <a:xfrm>
            <a:off x="1779588" y="4592638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96" name="Rectangle 80"/>
          <p:cNvSpPr>
            <a:spLocks noChangeArrowheads="1"/>
          </p:cNvSpPr>
          <p:nvPr/>
        </p:nvSpPr>
        <p:spPr bwMode="auto">
          <a:xfrm>
            <a:off x="1779588" y="4592638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497" name="Line 81"/>
          <p:cNvSpPr>
            <a:spLocks noChangeShapeType="1"/>
          </p:cNvSpPr>
          <p:nvPr/>
        </p:nvSpPr>
        <p:spPr bwMode="auto">
          <a:xfrm flipV="1">
            <a:off x="1779588" y="4592638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8" name="Line 82"/>
          <p:cNvSpPr>
            <a:spLocks noChangeShapeType="1"/>
          </p:cNvSpPr>
          <p:nvPr/>
        </p:nvSpPr>
        <p:spPr bwMode="auto">
          <a:xfrm flipV="1">
            <a:off x="1789113" y="4592638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499" name="Rectangle 83"/>
          <p:cNvSpPr>
            <a:spLocks noChangeArrowheads="1"/>
          </p:cNvSpPr>
          <p:nvPr/>
        </p:nvSpPr>
        <p:spPr bwMode="auto">
          <a:xfrm>
            <a:off x="1779588" y="2755900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500" name="Rectangle 84"/>
          <p:cNvSpPr>
            <a:spLocks noChangeArrowheads="1"/>
          </p:cNvSpPr>
          <p:nvPr/>
        </p:nvSpPr>
        <p:spPr bwMode="auto">
          <a:xfrm>
            <a:off x="1779588" y="2755900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501" name="Line 85"/>
          <p:cNvSpPr>
            <a:spLocks noChangeShapeType="1"/>
          </p:cNvSpPr>
          <p:nvPr/>
        </p:nvSpPr>
        <p:spPr bwMode="auto">
          <a:xfrm>
            <a:off x="1789113" y="2755900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2" name="Line 86"/>
          <p:cNvSpPr>
            <a:spLocks noChangeShapeType="1"/>
          </p:cNvSpPr>
          <p:nvPr/>
        </p:nvSpPr>
        <p:spPr bwMode="auto">
          <a:xfrm>
            <a:off x="1779588" y="2755900"/>
            <a:ext cx="1587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3" name="Freeform 87"/>
          <p:cNvSpPr>
            <a:spLocks/>
          </p:cNvSpPr>
          <p:nvPr/>
        </p:nvSpPr>
        <p:spPr bwMode="auto">
          <a:xfrm>
            <a:off x="1673225" y="2330450"/>
            <a:ext cx="12700" cy="3414713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504" name="Freeform 88"/>
          <p:cNvSpPr>
            <a:spLocks/>
          </p:cNvSpPr>
          <p:nvPr/>
        </p:nvSpPr>
        <p:spPr bwMode="auto">
          <a:xfrm>
            <a:off x="776288" y="2328863"/>
            <a:ext cx="11112" cy="3414712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505" name="Line 89"/>
          <p:cNvSpPr>
            <a:spLocks noChangeShapeType="1"/>
          </p:cNvSpPr>
          <p:nvPr/>
        </p:nvSpPr>
        <p:spPr bwMode="auto">
          <a:xfrm>
            <a:off x="1779588" y="524986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6" name="Line 90"/>
          <p:cNvSpPr>
            <a:spLocks noChangeShapeType="1"/>
          </p:cNvSpPr>
          <p:nvPr/>
        </p:nvSpPr>
        <p:spPr bwMode="auto">
          <a:xfrm>
            <a:off x="790575" y="313531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7" name="Line 91"/>
          <p:cNvSpPr>
            <a:spLocks noChangeShapeType="1"/>
          </p:cNvSpPr>
          <p:nvPr/>
        </p:nvSpPr>
        <p:spPr bwMode="auto">
          <a:xfrm>
            <a:off x="777875" y="3086100"/>
            <a:ext cx="895350" cy="3175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8" name="Line 92"/>
          <p:cNvSpPr>
            <a:spLocks noChangeShapeType="1"/>
          </p:cNvSpPr>
          <p:nvPr/>
        </p:nvSpPr>
        <p:spPr bwMode="auto">
          <a:xfrm>
            <a:off x="777875" y="4941888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09" name="Line 93"/>
          <p:cNvSpPr>
            <a:spLocks noChangeShapeType="1"/>
          </p:cNvSpPr>
          <p:nvPr/>
        </p:nvSpPr>
        <p:spPr bwMode="auto">
          <a:xfrm>
            <a:off x="777875" y="4894263"/>
            <a:ext cx="89535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10" name="Freeform 94"/>
          <p:cNvSpPr>
            <a:spLocks/>
          </p:cNvSpPr>
          <p:nvPr/>
        </p:nvSpPr>
        <p:spPr bwMode="auto">
          <a:xfrm>
            <a:off x="2957513" y="3948113"/>
            <a:ext cx="117475" cy="79375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0511" name="Line 95"/>
          <p:cNvSpPr>
            <a:spLocks noChangeShapeType="1"/>
          </p:cNvSpPr>
          <p:nvPr/>
        </p:nvSpPr>
        <p:spPr bwMode="auto">
          <a:xfrm>
            <a:off x="1906588" y="3128963"/>
            <a:ext cx="1106487" cy="793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12" name="Line 96"/>
          <p:cNvSpPr>
            <a:spLocks noChangeShapeType="1"/>
          </p:cNvSpPr>
          <p:nvPr/>
        </p:nvSpPr>
        <p:spPr bwMode="auto">
          <a:xfrm>
            <a:off x="1906588" y="3084513"/>
            <a:ext cx="110490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13" name="Line 97"/>
          <p:cNvSpPr>
            <a:spLocks noChangeShapeType="1"/>
          </p:cNvSpPr>
          <p:nvPr/>
        </p:nvSpPr>
        <p:spPr bwMode="auto">
          <a:xfrm>
            <a:off x="1900238" y="4940300"/>
            <a:ext cx="1106487" cy="793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14" name="Line 98"/>
          <p:cNvSpPr>
            <a:spLocks noChangeShapeType="1"/>
          </p:cNvSpPr>
          <p:nvPr/>
        </p:nvSpPr>
        <p:spPr bwMode="auto">
          <a:xfrm>
            <a:off x="1900238" y="4895850"/>
            <a:ext cx="110490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0515" name="Group 99"/>
          <p:cNvGrpSpPr>
            <a:grpSpLocks/>
          </p:cNvGrpSpPr>
          <p:nvPr/>
        </p:nvGrpSpPr>
        <p:grpSpPr bwMode="auto">
          <a:xfrm>
            <a:off x="1895475" y="2990850"/>
            <a:ext cx="995363" cy="2035175"/>
            <a:chOff x="1231" y="1884"/>
            <a:chExt cx="705" cy="1282"/>
          </a:xfrm>
        </p:grpSpPr>
        <p:sp>
          <p:nvSpPr>
            <p:cNvPr id="62322" name="Rectangle 100"/>
            <p:cNvSpPr>
              <a:spLocks noChangeArrowheads="1"/>
            </p:cNvSpPr>
            <p:nvPr/>
          </p:nvSpPr>
          <p:spPr bwMode="auto">
            <a:xfrm>
              <a:off x="1237" y="1884"/>
              <a:ext cx="696" cy="51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2323" name="Rectangle 101"/>
            <p:cNvSpPr>
              <a:spLocks noChangeArrowheads="1"/>
            </p:cNvSpPr>
            <p:nvPr/>
          </p:nvSpPr>
          <p:spPr bwMode="auto">
            <a:xfrm>
              <a:off x="1231" y="3122"/>
              <a:ext cx="705" cy="44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60516" name="Group 102"/>
          <p:cNvGrpSpPr>
            <a:grpSpLocks/>
          </p:cNvGrpSpPr>
          <p:nvPr/>
        </p:nvGrpSpPr>
        <p:grpSpPr bwMode="auto">
          <a:xfrm>
            <a:off x="1803400" y="4752975"/>
            <a:ext cx="1092200" cy="744538"/>
            <a:chOff x="1131" y="2991"/>
            <a:chExt cx="688" cy="469"/>
          </a:xfrm>
        </p:grpSpPr>
        <p:grpSp>
          <p:nvGrpSpPr>
            <p:cNvPr id="61941" name="Group 103"/>
            <p:cNvGrpSpPr>
              <a:grpSpLocks/>
            </p:cNvGrpSpPr>
            <p:nvPr/>
          </p:nvGrpSpPr>
          <p:grpSpPr bwMode="auto">
            <a:xfrm>
              <a:off x="1131" y="2991"/>
              <a:ext cx="682" cy="469"/>
              <a:chOff x="1131" y="2991"/>
              <a:chExt cx="682" cy="469"/>
            </a:xfrm>
          </p:grpSpPr>
          <p:sp>
            <p:nvSpPr>
              <p:cNvPr id="62316" name="Rectangle 104"/>
              <p:cNvSpPr>
                <a:spLocks noChangeArrowheads="1"/>
              </p:cNvSpPr>
              <p:nvPr/>
            </p:nvSpPr>
            <p:spPr bwMode="auto">
              <a:xfrm>
                <a:off x="1131" y="2991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317" name="Rectangle 105"/>
              <p:cNvSpPr>
                <a:spLocks noChangeArrowheads="1"/>
              </p:cNvSpPr>
              <p:nvPr/>
            </p:nvSpPr>
            <p:spPr bwMode="auto">
              <a:xfrm>
                <a:off x="1159" y="3204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318" name="Rectangle 106"/>
              <p:cNvSpPr>
                <a:spLocks noChangeArrowheads="1"/>
              </p:cNvSpPr>
              <p:nvPr/>
            </p:nvSpPr>
            <p:spPr bwMode="auto">
              <a:xfrm>
                <a:off x="1185" y="3170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319" name="Rectangle 107"/>
              <p:cNvSpPr>
                <a:spLocks noChangeArrowheads="1"/>
              </p:cNvSpPr>
              <p:nvPr/>
            </p:nvSpPr>
            <p:spPr bwMode="auto">
              <a:xfrm>
                <a:off x="1186" y="3256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320" name="Rectangle 108"/>
              <p:cNvSpPr>
                <a:spLocks noChangeArrowheads="1"/>
              </p:cNvSpPr>
              <p:nvPr/>
            </p:nvSpPr>
            <p:spPr bwMode="auto">
              <a:xfrm>
                <a:off x="1587" y="3172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321" name="Rectangle 109"/>
              <p:cNvSpPr>
                <a:spLocks noChangeArrowheads="1"/>
              </p:cNvSpPr>
              <p:nvPr/>
            </p:nvSpPr>
            <p:spPr bwMode="auto">
              <a:xfrm>
                <a:off x="1186" y="3287"/>
                <a:ext cx="627" cy="44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61942" name="Group 110"/>
            <p:cNvGrpSpPr>
              <a:grpSpLocks/>
            </p:cNvGrpSpPr>
            <p:nvPr/>
          </p:nvGrpSpPr>
          <p:grpSpPr bwMode="auto">
            <a:xfrm>
              <a:off x="1257" y="3015"/>
              <a:ext cx="238" cy="365"/>
              <a:chOff x="1257" y="3015"/>
              <a:chExt cx="238" cy="365"/>
            </a:xfrm>
          </p:grpSpPr>
          <p:grpSp>
            <p:nvGrpSpPr>
              <p:cNvPr id="62130" name="Group 111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2262" name="Rectangle 112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3" name="Rectangle 113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4" name="Rectangle 11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5" name="Rectangle 115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6" name="Rectangle 116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7" name="Rectangle 11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8" name="Rectangle 11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69" name="Rectangle 11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0" name="Rectangle 120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1" name="Rectangle 121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2" name="Rectangle 12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3" name="Rectangle 123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4" name="Rectangle 1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5" name="Rectangle 125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6" name="Rectangle 126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7" name="Rectangle 127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8" name="Rectangle 128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79" name="Rectangle 129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80" name="Rectangle 13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81" name="Rectangle 13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82" name="Rectangle 132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83" name="Rectangle 133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84" name="Line 134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85" name="Line 135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86" name="Line 136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87" name="Line 137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88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89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0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1" name="Line 141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2" name="Line 142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3" name="Line 143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4" name="Line 144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5" name="Line 145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6" name="Line 146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7" name="Line 147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8" name="Line 148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99" name="Line 149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0" name="Line 150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1" name="Line 151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2" name="Line 152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3" name="Line 153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4" name="Line 15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5" name="Line 155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6" name="Line 156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7" name="Line 15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8" name="Line 158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09" name="Line 159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0" name="Line 160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1" name="Line 161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2" name="Line 162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3" name="Line 163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4" name="Line 164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315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2131" name="Group 166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62225" name="Rectangle 167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26" name="Rectangle 168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27" name="Rectangle 169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28" name="Rectangle 170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29" name="Rectangle 171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0" name="Rectangle 172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1" name="Rectangle 17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2" name="Rectangle 17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3" name="Rectangle 175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4" name="Rectangle 176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5" name="Rectangle 17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6" name="Rectangle 178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7" name="Rectangle 179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8" name="Rectangle 180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39" name="Rectangle 181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40" name="Rectangle 182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241" name="Line 183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2" name="Line 18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3" name="Line 185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4" name="Line 186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5" name="Line 18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6" name="Line 18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7" name="Line 189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8" name="Line 190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49" name="Line 191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0" name="Line 192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1" name="Line 193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2" name="Line 194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3" name="Line 195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4" name="Line 196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5" name="Line 197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6" name="Line 198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7" name="Line 199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8" name="Line 200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59" name="Line 20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60" name="Line 202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61" name="Line 20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2132" name="Group 204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62171" name="Rectangle 205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2" name="Rectangle 206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3" name="Rectangle 20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4" name="Rectangle 208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5" name="Rectangle 209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6" name="Rectangle 210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7" name="Rectangle 211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8" name="Rectangle 21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79" name="Rectangle 213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0" name="Rectangle 214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1" name="Rectangle 21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2" name="Rectangle 216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3" name="Rectangle 2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4" name="Rectangle 218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5" name="Rectangle 219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6" name="Rectangle 220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7" name="Rectangle 221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8" name="Rectangle 222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89" name="Rectangle 223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90" name="Rectangle 2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91" name="Rectangle 225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92" name="Rectangle 226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93" name="Line 227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4" name="Line 228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5" name="Line 229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6" name="Line 230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7" name="Line 231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8" name="Line 232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99" name="Line 233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0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1" name="Line 235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2" name="Line 236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3" name="Line 237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4" name="Line 238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5" name="Line 239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6" name="Line 240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7" name="Line 241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8" name="Line 242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09" name="Line 243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0" name="Line 244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1" name="Line 245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2" name="Line 246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3" name="Line 24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4" name="Line 248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5" name="Line 249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6" name="Line 250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7" name="Line 251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8" name="Line 252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19" name="Line 253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20" name="Line 254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21" name="Line 255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22" name="Line 256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23" name="Line 257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224" name="Line 258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2133" name="Group 259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62134" name="Rectangle 260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35" name="Rectangle 261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36" name="Rectangle 262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37" name="Rectangle 263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38" name="Rectangle 264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39" name="Rectangle 265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0" name="Rectangle 266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1" name="Rectangle 26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2" name="Rectangle 268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3" name="Rectangle 269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4" name="Rectangle 27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5" name="Rectangle 271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6" name="Rectangle 272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7" name="Rectangle 273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8" name="Rectangle 274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49" name="Rectangle 275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150" name="Line 276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1" name="Line 27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2" name="Line 278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3" name="Line 279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4" name="Line 28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5" name="Line 28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6" name="Line 28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7" name="Line 283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8" name="Line 284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59" name="Line 285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0" name="Line 286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1" name="Line 287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2" name="Line 288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3" name="Line 289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4" name="Line 290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5" name="Line 291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6" name="Line 292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7" name="Line 293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8" name="Line 29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69" name="Line 295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70" name="Line 296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61943" name="Group 297"/>
            <p:cNvGrpSpPr>
              <a:grpSpLocks/>
            </p:cNvGrpSpPr>
            <p:nvPr/>
          </p:nvGrpSpPr>
          <p:grpSpPr bwMode="auto">
            <a:xfrm>
              <a:off x="1581" y="3015"/>
              <a:ext cx="238" cy="365"/>
              <a:chOff x="1257" y="3015"/>
              <a:chExt cx="238" cy="365"/>
            </a:xfrm>
          </p:grpSpPr>
          <p:grpSp>
            <p:nvGrpSpPr>
              <p:cNvPr id="61944" name="Group 298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2076" name="Rectangle 299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77" name="Rectangle 300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78" name="Rectangle 301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79" name="Rectangle 302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0" name="Rectangle 303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1" name="Rectangle 30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2" name="Rectangle 30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3" name="Rectangle 306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4" name="Rectangle 307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5" name="Rectangle 308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6" name="Rectangle 30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7" name="Rectangle 310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8" name="Rectangle 31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89" name="Rectangle 312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0" name="Rectangle 313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1" name="Rectangle 314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2" name="Rectangle 315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3" name="Rectangle 316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4" name="Rectangle 3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5" name="Rectangle 318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6" name="Rectangle 319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7" name="Rectangle 320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98" name="Line 321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9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0" name="Line 323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1" name="Line 324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2" name="Line 325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3" name="Line 326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4" name="Line 327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5" name="Line 328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6" name="Line 329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7" name="Line 330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8" name="Line 331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09" name="Line 332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0" name="Line 333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1" name="Line 334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2" name="Line 335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3" name="Line 336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4" name="Line 337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5" name="Line 338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6" name="Line 339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7" name="Line 340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8" name="Line 341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19" name="Line 342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0" name="Line 343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1" name="Line 34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2" name="Line 345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3" name="Line 346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4" name="Line 347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5" name="Line 348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6" name="Line 349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7" name="Line 350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8" name="Line 351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12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1945" name="Group 353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62039" name="Rectangle 354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0" name="Rectangle 355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1" name="Rectangle 356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2" name="Rectangle 357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3" name="Rectangle 358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4" name="Rectangle 359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5" name="Rectangle 36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6" name="Rectangle 361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7" name="Rectangle 362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8" name="Rectangle 363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49" name="Rectangle 36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0" name="Rectangle 365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1" name="Rectangle 366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2" name="Rectangle 367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3" name="Rectangle 368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4" name="Rectangle 369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55" name="Line 370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56" name="Line 37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57" name="Line 372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58" name="Line 373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59" name="Line 37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0" name="Line 375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1" name="Line 376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2" name="Line 377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3" name="Line 378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4" name="Line 379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5" name="Line 380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6" name="Line 381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7" name="Line 382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8" name="Line 383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69" name="Line 384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0" name="Line 385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1" name="Line 386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2" name="Line 387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3" name="Line 38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4" name="Line 389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75" name="Line 39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1946" name="Group 391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61985" name="Rectangle 392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86" name="Rectangle 393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87" name="Rectangle 39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88" name="Rectangle 395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89" name="Rectangle 396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0" name="Rectangle 39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1" name="Rectangle 39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2" name="Rectangle 39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3" name="Rectangle 400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4" name="Rectangle 401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5" name="Rectangle 40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6" name="Rectangle 403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7" name="Rectangle 40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8" name="Rectangle 405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99" name="Rectangle 406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0" name="Rectangle 407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1" name="Rectangle 408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2" name="Rectangle 409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4" name="Rectangle 41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5" name="Rectangle 412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6" name="Rectangle 413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007" name="Line 414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08" name="Line 415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09" name="Line 416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0" name="Line 417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1" name="Line 418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2" name="Line 419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3" name="Line 420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4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5" name="Line 422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6" name="Line 423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7" name="Line 424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8" name="Line 425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19" name="Line 426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0" name="Line 427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1" name="Line 428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2" name="Line 429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3" name="Line 430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4" name="Line 431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5" name="Line 432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6" name="Line 433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7" name="Line 43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8" name="Line 435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29" name="Line 436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0" name="Line 43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1" name="Line 438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2" name="Line 439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3" name="Line 440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4" name="Line 441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5" name="Line 442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6" name="Line 443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7" name="Line 444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038" name="Line 445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1947" name="Group 446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61948" name="Rectangle 447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49" name="Rectangle 448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0" name="Rectangle 449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1" name="Rectangle 450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2" name="Rectangle 451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3" name="Rectangle 452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4" name="Rectangle 45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5" name="Rectangle 45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6" name="Rectangle 455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7" name="Rectangle 456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8" name="Rectangle 45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59" name="Rectangle 458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60" name="Rectangle 459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61" name="Rectangle 460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62" name="Rectangle 461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63" name="Rectangle 462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964" name="Line 463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65" name="Line 46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66" name="Line 465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67" name="Line 466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68" name="Line 46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69" name="Line 46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0" name="Line 469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1" name="Line 470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2" name="Line 471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3" name="Line 472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4" name="Line 473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5" name="Line 474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6" name="Line 475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7" name="Line 476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8" name="Line 477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79" name="Line 478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80" name="Line 479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81" name="Line 480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82" name="Line 48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83" name="Line 482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1984" name="Line 48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60517" name="Group 484"/>
          <p:cNvGrpSpPr>
            <a:grpSpLocks/>
          </p:cNvGrpSpPr>
          <p:nvPr/>
        </p:nvGrpSpPr>
        <p:grpSpPr bwMode="auto">
          <a:xfrm>
            <a:off x="1798638" y="2528888"/>
            <a:ext cx="1082675" cy="744537"/>
            <a:chOff x="1128" y="1596"/>
            <a:chExt cx="682" cy="469"/>
          </a:xfrm>
        </p:grpSpPr>
        <p:grpSp>
          <p:nvGrpSpPr>
            <p:cNvPr id="61559" name="Group 485"/>
            <p:cNvGrpSpPr>
              <a:grpSpLocks/>
            </p:cNvGrpSpPr>
            <p:nvPr/>
          </p:nvGrpSpPr>
          <p:grpSpPr bwMode="auto">
            <a:xfrm>
              <a:off x="1128" y="1596"/>
              <a:ext cx="681" cy="469"/>
              <a:chOff x="1419" y="1428"/>
              <a:chExt cx="681" cy="469"/>
            </a:xfrm>
          </p:grpSpPr>
          <p:sp>
            <p:nvSpPr>
              <p:cNvPr id="61935" name="Rectangle 486"/>
              <p:cNvSpPr>
                <a:spLocks noChangeArrowheads="1"/>
              </p:cNvSpPr>
              <p:nvPr/>
            </p:nvSpPr>
            <p:spPr bwMode="auto">
              <a:xfrm>
                <a:off x="1477" y="1559"/>
                <a:ext cx="619" cy="51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1936" name="Rectangle 487"/>
              <p:cNvSpPr>
                <a:spLocks noChangeArrowheads="1"/>
              </p:cNvSpPr>
              <p:nvPr/>
            </p:nvSpPr>
            <p:spPr bwMode="auto">
              <a:xfrm>
                <a:off x="1419" y="1428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1937" name="Rectangle 488"/>
              <p:cNvSpPr>
                <a:spLocks noChangeArrowheads="1"/>
              </p:cNvSpPr>
              <p:nvPr/>
            </p:nvSpPr>
            <p:spPr bwMode="auto">
              <a:xfrm>
                <a:off x="1447" y="1641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1938" name="Rectangle 489"/>
              <p:cNvSpPr>
                <a:spLocks noChangeArrowheads="1"/>
              </p:cNvSpPr>
              <p:nvPr/>
            </p:nvSpPr>
            <p:spPr bwMode="auto">
              <a:xfrm>
                <a:off x="1473" y="1607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1939" name="Rectangle 490"/>
              <p:cNvSpPr>
                <a:spLocks noChangeArrowheads="1"/>
              </p:cNvSpPr>
              <p:nvPr/>
            </p:nvSpPr>
            <p:spPr bwMode="auto">
              <a:xfrm>
                <a:off x="1474" y="1693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1940" name="Rectangle 491"/>
              <p:cNvSpPr>
                <a:spLocks noChangeArrowheads="1"/>
              </p:cNvSpPr>
              <p:nvPr/>
            </p:nvSpPr>
            <p:spPr bwMode="auto">
              <a:xfrm>
                <a:off x="1875" y="1609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61560" name="Group 492"/>
            <p:cNvGrpSpPr>
              <a:grpSpLocks/>
            </p:cNvGrpSpPr>
            <p:nvPr/>
          </p:nvGrpSpPr>
          <p:grpSpPr bwMode="auto">
            <a:xfrm rot="10800000">
              <a:off x="1248" y="1677"/>
              <a:ext cx="562" cy="365"/>
              <a:chOff x="2121" y="1452"/>
              <a:chExt cx="562" cy="365"/>
            </a:xfrm>
          </p:grpSpPr>
          <p:grpSp>
            <p:nvGrpSpPr>
              <p:cNvPr id="61561" name="Group 493"/>
              <p:cNvGrpSpPr>
                <a:grpSpLocks/>
              </p:cNvGrpSpPr>
              <p:nvPr/>
            </p:nvGrpSpPr>
            <p:grpSpPr bwMode="auto">
              <a:xfrm>
                <a:off x="2121" y="1452"/>
                <a:ext cx="238" cy="365"/>
                <a:chOff x="1257" y="3015"/>
                <a:chExt cx="238" cy="365"/>
              </a:xfrm>
            </p:grpSpPr>
            <p:grpSp>
              <p:nvGrpSpPr>
                <p:cNvPr id="61749" name="Group 494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1881" name="Rectangle 495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2" name="Rectangle 496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5" name="Rectangle 49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6" name="Rectangle 50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7" name="Rectangle 50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8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0" name="Rectangle 504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1" name="Rectangle 50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2" name="Rectangle 50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5" name="Rectangle 509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6" name="Rectangle 510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7" name="Rectangle 51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8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99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900" name="Rectangle 51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901" name="Rectangle 515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902" name="Rectangle 516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903" name="Line 51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4" name="Line 5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5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6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7" name="Line 5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8" name="Line 5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09" name="Line 5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0" name="Line 5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2" name="Line 52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3" name="Line 527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4" name="Line 52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7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8" name="Line 532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19" name="Line 533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0" name="Line 534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1" name="Line 5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2" name="Line 5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3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4" name="Line 5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5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6" name="Line 54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7" name="Line 5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8" name="Line 54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29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30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31" name="Line 54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32" name="Line 54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33" name="Line 54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934" name="Line 54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750" name="Group 549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1844" name="Rectangle 5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45" name="Rectangle 5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46" name="Rectangle 5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47" name="Rectangle 5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48" name="Rectangle 5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49" name="Rectangle 5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0" name="Rectangle 5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1" name="Rectangle 5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2" name="Rectangle 5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3" name="Rectangle 55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4" name="Rectangle 56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5" name="Rectangle 56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6" name="Rectangle 5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7" name="Rectangle 5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8" name="Rectangle 5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59" name="Rectangle 56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60" name="Line 56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1" name="Line 56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2" name="Line 5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3" name="Line 5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4" name="Line 57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5" name="Line 57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6" name="Line 57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7" name="Line 57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8" name="Line 5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69" name="Line 5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0" name="Line 5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1" name="Line 57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2" name="Line 57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3" name="Line 57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4" name="Line 5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5" name="Line 5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6" name="Line 58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7" name="Line 58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8" name="Line 58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79" name="Line 58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80" name="Line 58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751" name="Group 587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1790" name="Rectangle 588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1" name="Rectangle 589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2" name="Rectangle 59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3" name="Rectangle 591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4" name="Rectangle 59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5" name="Rectangle 59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6" name="Rectangle 59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7" name="Rectangle 59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8" name="Rectangle 596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99" name="Rectangle 597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0" name="Rectangle 59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1" name="Rectangle 59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2" name="Rectangle 6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3" name="Rectangle 60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4" name="Rectangle 602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5" name="Rectangle 603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6" name="Rectangle 60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7" name="Rectangle 60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8" name="Rectangle 60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09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10" name="Rectangle 608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11" name="Rectangle 609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812" name="Line 61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3" name="Line 6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4" name="Line 612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5" name="Line 613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6" name="Line 6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7" name="Line 6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8" name="Line 6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19" name="Line 6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0" name="Line 61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1" name="Line 619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2" name="Line 620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3" name="Line 62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4" name="Line 622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5" name="Line 623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6" name="Line 624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7" name="Line 625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8" name="Line 626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29" name="Line 627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0" name="Line 6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1" name="Line 6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2" name="Line 63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3" name="Line 63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4" name="Line 6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5" name="Line 6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6" name="Line 6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7" name="Line 635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8" name="Line 636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39" name="Line 63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40" name="Line 6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41" name="Line 6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42" name="Line 64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843" name="Line 6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752" name="Group 642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1753" name="Rectangle 6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4" name="Rectangle 6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5" name="Rectangle 6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6" name="Rectangle 6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7" name="Rectangle 6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8" name="Rectangle 6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59" name="Rectangle 6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0" name="Rectangle 6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1" name="Rectangle 6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2" name="Rectangle 6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3" name="Rectangle 6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4" name="Rectangle 6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5" name="Rectangle 6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6" name="Rectangle 6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7" name="Rectangle 6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8" name="Rectangle 6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69" name="Line 65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0" name="Line 66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1" name="Line 6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2" name="Line 6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3" name="Line 66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4" name="Line 66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5" name="Line 665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6" name="Line 666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7" name="Line 6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8" name="Line 6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79" name="Line 6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0" name="Line 6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1" name="Line 67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2" name="Line 67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3" name="Line 67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4" name="Line 6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5" name="Line 6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6" name="Line 6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7" name="Line 67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8" name="Line 67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89" name="Line 67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61562" name="Group 680"/>
              <p:cNvGrpSpPr>
                <a:grpSpLocks/>
              </p:cNvGrpSpPr>
              <p:nvPr/>
            </p:nvGrpSpPr>
            <p:grpSpPr bwMode="auto">
              <a:xfrm>
                <a:off x="2445" y="1452"/>
                <a:ext cx="238" cy="365"/>
                <a:chOff x="1257" y="3015"/>
                <a:chExt cx="238" cy="365"/>
              </a:xfrm>
            </p:grpSpPr>
            <p:grpSp>
              <p:nvGrpSpPr>
                <p:cNvPr id="61563" name="Group 681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1695" name="Rectangle 682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96" name="Rectangle 683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97" name="Rectangle 68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98" name="Rectangle 68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99" name="Rectangle 68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0" name="Rectangle 68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1" name="Rectangle 68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2" name="Rectangle 68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3" name="Rectangle 690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4" name="Rectangle 691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5" name="Rectangle 69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6" name="Rectangle 693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7" name="Rectangle 69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8" name="Rectangle 69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09" name="Rectangle 696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0" name="Rectangle 697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1" name="Rectangle 69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2" name="Rectangle 69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3" name="Rectangle 7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4" name="Rectangle 70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5" name="Rectangle 702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6" name="Rectangle 703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717" name="Line 704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18" name="Line 70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19" name="Line 706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0" name="Line 70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1" name="Line 7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2" name="Line 7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3" name="Line 7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4" name="Line 7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5" name="Line 712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6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7" name="Line 714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8" name="Line 71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29" name="Line 716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0" name="Line 717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1" name="Line 718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2" name="Line 719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3" name="Line 720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4" name="Line 721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5" name="Line 7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6" name="Line 7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7" name="Line 72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8" name="Line 72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39" name="Line 72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0" name="Line 72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1" name="Line 7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2" name="Line 729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3" name="Line 730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4" name="Line 731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5" name="Line 7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6" name="Line 7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7" name="Line 73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748" name="Line 7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564" name="Group 736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1658" name="Rectangle 73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59" name="Rectangle 73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0" name="Rectangle 73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1" name="Rectangle 7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2" name="Rectangle 74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3" name="Rectangle 74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4" name="Rectangle 7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5" name="Rectangle 7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6" name="Rectangle 7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7" name="Rectangle 7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8" name="Rectangle 7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69" name="Rectangle 7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70" name="Rectangle 7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71" name="Rectangle 7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72" name="Rectangle 7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73" name="Rectangle 7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74" name="Line 75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75" name="Line 75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76" name="Line 75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77" name="Line 75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78" name="Line 75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79" name="Line 75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0" name="Line 759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1" name="Line 760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2" name="Line 7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3" name="Line 7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4" name="Line 76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5" name="Line 76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6" name="Line 76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7" name="Line 76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8" name="Line 7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89" name="Line 7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90" name="Line 7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91" name="Line 7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92" name="Line 77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93" name="Line 77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94" name="Line 77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565" name="Group 774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1604" name="Rectangle 775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05" name="Rectangle 776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06" name="Rectangle 77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07" name="Rectangle 77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08" name="Rectangle 77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09" name="Rectangle 78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0" name="Rectangle 78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1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2" name="Rectangle 783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3" name="Rectangle 784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4" name="Rectangle 78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5" name="Rectangle 786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6" name="Rectangle 78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7" name="Rectangle 78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8" name="Rectangle 789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19" name="Rectangle 790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0" name="Rectangle 79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1" name="Rectangle 79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2" name="Rectangle 79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3" name="Rectangle 79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4" name="Rectangle 795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5" name="Rectangle 796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626" name="Line 797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27" name="Line 79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28" name="Line 799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29" name="Line 80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0" name="Line 8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1" name="Line 8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2" name="Line 80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3" name="Line 80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4" name="Line 80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5" name="Line 806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6" name="Line 807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7" name="Line 80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8" name="Line 809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39" name="Line 810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0" name="Line 811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1" name="Line 812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2" name="Line 813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3" name="Line 814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4" name="Line 8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5" name="Line 8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6" name="Line 81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7" name="Line 81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8" name="Line 81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49" name="Line 82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0" name="Line 8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1" name="Line 822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2" name="Line 823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3" name="Line 824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4" name="Line 82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5" name="Line 82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6" name="Line 82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57" name="Line 8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1566" name="Group 829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1567" name="Rectangle 83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68" name="Rectangle 83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69" name="Rectangle 83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0" name="Rectangle 83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1" name="Rectangle 83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2" name="Rectangle 83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3" name="Rectangle 83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4" name="Rectangle 83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5" name="Rectangle 83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6" name="Rectangle 83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7" name="Rectangle 8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8" name="Rectangle 84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79" name="Rectangle 84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80" name="Rectangle 8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81" name="Rectangle 8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82" name="Rectangle 8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83" name="Line 84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4" name="Line 84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5" name="Line 84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6" name="Line 84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7" name="Line 85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8" name="Line 85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89" name="Line 85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0" name="Line 853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1" name="Line 85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2" name="Line 85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3" name="Line 85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4" name="Line 85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5" name="Line 85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6" name="Line 85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7" name="Line 86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8" name="Line 8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599" name="Line 8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00" name="Line 86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01" name="Line 86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02" name="Line 86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1603" name="Line 86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</p:grpSp>
      <p:sp>
        <p:nvSpPr>
          <p:cNvPr id="60518" name="Line 867"/>
          <p:cNvSpPr>
            <a:spLocks noChangeShapeType="1"/>
          </p:cNvSpPr>
          <p:nvPr/>
        </p:nvSpPr>
        <p:spPr bwMode="auto">
          <a:xfrm>
            <a:off x="2044700" y="458311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0519" name="Line 868"/>
          <p:cNvSpPr>
            <a:spLocks noChangeShapeType="1"/>
          </p:cNvSpPr>
          <p:nvPr/>
        </p:nvSpPr>
        <p:spPr bwMode="auto">
          <a:xfrm flipH="1">
            <a:off x="2044700" y="3403600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0520" name="Group 869"/>
          <p:cNvGrpSpPr>
            <a:grpSpLocks/>
          </p:cNvGrpSpPr>
          <p:nvPr/>
        </p:nvGrpSpPr>
        <p:grpSpPr bwMode="auto">
          <a:xfrm>
            <a:off x="1989138" y="3543300"/>
            <a:ext cx="190500" cy="1003300"/>
            <a:chOff x="1328" y="2240"/>
            <a:chExt cx="120" cy="632"/>
          </a:xfrm>
        </p:grpSpPr>
        <p:grpSp>
          <p:nvGrpSpPr>
            <p:cNvPr id="61550" name="Group 870"/>
            <p:cNvGrpSpPr>
              <a:grpSpLocks/>
            </p:cNvGrpSpPr>
            <p:nvPr/>
          </p:nvGrpSpPr>
          <p:grpSpPr bwMode="auto">
            <a:xfrm>
              <a:off x="1328" y="2240"/>
              <a:ext cx="120" cy="256"/>
              <a:chOff x="1328" y="2240"/>
              <a:chExt cx="120" cy="256"/>
            </a:xfrm>
          </p:grpSpPr>
          <p:sp>
            <p:nvSpPr>
              <p:cNvPr id="61556" name="Oval 871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557" name="Oval 872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558" name="Oval 873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61551" name="Group 874"/>
            <p:cNvGrpSpPr>
              <a:grpSpLocks/>
            </p:cNvGrpSpPr>
            <p:nvPr/>
          </p:nvGrpSpPr>
          <p:grpSpPr bwMode="auto">
            <a:xfrm>
              <a:off x="1328" y="2616"/>
              <a:ext cx="120" cy="256"/>
              <a:chOff x="1328" y="2240"/>
              <a:chExt cx="120" cy="256"/>
            </a:xfrm>
          </p:grpSpPr>
          <p:sp>
            <p:nvSpPr>
              <p:cNvPr id="61553" name="Oval 875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554" name="Oval 876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1555" name="Oval 877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61552" name="Oval 878"/>
            <p:cNvSpPr>
              <a:spLocks noChangeArrowheads="1"/>
            </p:cNvSpPr>
            <p:nvPr/>
          </p:nvSpPr>
          <p:spPr bwMode="auto">
            <a:xfrm>
              <a:off x="1328" y="2524"/>
              <a:ext cx="116" cy="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60521" name="Group 879"/>
          <p:cNvGrpSpPr>
            <a:grpSpLocks/>
          </p:cNvGrpSpPr>
          <p:nvPr/>
        </p:nvGrpSpPr>
        <p:grpSpPr bwMode="auto">
          <a:xfrm>
            <a:off x="1773238" y="3454400"/>
            <a:ext cx="508000" cy="1174750"/>
            <a:chOff x="1112" y="2176"/>
            <a:chExt cx="320" cy="740"/>
          </a:xfrm>
        </p:grpSpPr>
        <p:sp>
          <p:nvSpPr>
            <p:cNvPr id="61547" name="Line 880"/>
            <p:cNvSpPr>
              <a:spLocks noChangeShapeType="1"/>
            </p:cNvSpPr>
            <p:nvPr/>
          </p:nvSpPr>
          <p:spPr bwMode="auto">
            <a:xfrm>
              <a:off x="1116" y="2912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1548" name="Line 881"/>
            <p:cNvSpPr>
              <a:spLocks noChangeShapeType="1"/>
            </p:cNvSpPr>
            <p:nvPr/>
          </p:nvSpPr>
          <p:spPr bwMode="auto">
            <a:xfrm>
              <a:off x="1112" y="2176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1549" name="Line 882"/>
            <p:cNvSpPr>
              <a:spLocks noChangeShapeType="1"/>
            </p:cNvSpPr>
            <p:nvPr/>
          </p:nvSpPr>
          <p:spPr bwMode="auto">
            <a:xfrm flipH="1">
              <a:off x="1428" y="2176"/>
              <a:ext cx="4" cy="74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60522" name="Line 883"/>
          <p:cNvSpPr>
            <a:spLocks noChangeShapeType="1"/>
          </p:cNvSpPr>
          <p:nvPr/>
        </p:nvSpPr>
        <p:spPr bwMode="auto">
          <a:xfrm>
            <a:off x="1881188" y="3124200"/>
            <a:ext cx="0" cy="32385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60523" name="Line 884"/>
          <p:cNvSpPr>
            <a:spLocks noChangeShapeType="1"/>
          </p:cNvSpPr>
          <p:nvPr/>
        </p:nvSpPr>
        <p:spPr bwMode="auto">
          <a:xfrm flipH="1" flipV="1">
            <a:off x="1900238" y="4616450"/>
            <a:ext cx="6350" cy="2794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grpSp>
        <p:nvGrpSpPr>
          <p:cNvPr id="60524" name="Group 885"/>
          <p:cNvGrpSpPr>
            <a:grpSpLocks/>
          </p:cNvGrpSpPr>
          <p:nvPr/>
        </p:nvGrpSpPr>
        <p:grpSpPr bwMode="auto">
          <a:xfrm>
            <a:off x="5326063" y="1471613"/>
            <a:ext cx="2795587" cy="4367212"/>
            <a:chOff x="3355" y="927"/>
            <a:chExt cx="1761" cy="2751"/>
          </a:xfrm>
        </p:grpSpPr>
        <p:sp>
          <p:nvSpPr>
            <p:cNvPr id="378742" name="Text Box 886"/>
            <p:cNvSpPr txBox="1">
              <a:spLocks noChangeArrowheads="1"/>
            </p:cNvSpPr>
            <p:nvPr/>
          </p:nvSpPr>
          <p:spPr bwMode="auto">
            <a:xfrm>
              <a:off x="3528" y="927"/>
              <a:ext cx="1588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_tradnl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Colocar torones</a:t>
              </a:r>
            </a:p>
            <a:p>
              <a:pPr eaLnBrk="0" hangingPunct="0">
                <a:defRPr/>
              </a:pPr>
              <a:r>
                <a:rPr lang="es-ES_tradnl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postensados</a:t>
              </a:r>
              <a:endParaRPr lang="es-EC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grpSp>
          <p:nvGrpSpPr>
            <p:cNvPr id="60664" name="Group 887"/>
            <p:cNvGrpSpPr>
              <a:grpSpLocks/>
            </p:cNvGrpSpPr>
            <p:nvPr/>
          </p:nvGrpSpPr>
          <p:grpSpPr bwMode="auto">
            <a:xfrm>
              <a:off x="3355" y="1413"/>
              <a:ext cx="1517" cy="2265"/>
              <a:chOff x="2113" y="1467"/>
              <a:chExt cx="1517" cy="2265"/>
            </a:xfrm>
          </p:grpSpPr>
          <p:sp>
            <p:nvSpPr>
              <p:cNvPr id="60665" name="Line 888"/>
              <p:cNvSpPr>
                <a:spLocks noChangeShapeType="1"/>
              </p:cNvSpPr>
              <p:nvPr/>
            </p:nvSpPr>
            <p:spPr bwMode="auto">
              <a:xfrm>
                <a:off x="3600" y="2590"/>
                <a:ext cx="1" cy="63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66" name="Line 889"/>
              <p:cNvSpPr>
                <a:spLocks noChangeShapeType="1"/>
              </p:cNvSpPr>
              <p:nvPr/>
            </p:nvSpPr>
            <p:spPr bwMode="auto">
              <a:xfrm flipV="1">
                <a:off x="3599" y="1922"/>
                <a:ext cx="1" cy="61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67" name="Line 890"/>
              <p:cNvSpPr>
                <a:spLocks noChangeShapeType="1"/>
              </p:cNvSpPr>
              <p:nvPr/>
            </p:nvSpPr>
            <p:spPr bwMode="auto">
              <a:xfrm>
                <a:off x="3559" y="3174"/>
                <a:ext cx="0" cy="558"/>
              </a:xfrm>
              <a:prstGeom prst="line">
                <a:avLst/>
              </a:prstGeom>
              <a:noFill/>
              <a:ln w="57150">
                <a:solidFill>
                  <a:schemeClr val="tx2"/>
                </a:solidFill>
                <a:round/>
                <a:headEnd type="triangle" w="med" len="med"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0668" name="Rectangle 891"/>
              <p:cNvSpPr>
                <a:spLocks noChangeArrowheads="1"/>
              </p:cNvSpPr>
              <p:nvPr/>
            </p:nvSpPr>
            <p:spPr bwMode="auto">
              <a:xfrm>
                <a:off x="2116" y="1517"/>
                <a:ext cx="5" cy="2150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69" name="Line 892"/>
              <p:cNvSpPr>
                <a:spLocks noChangeShapeType="1"/>
              </p:cNvSpPr>
              <p:nvPr/>
            </p:nvSpPr>
            <p:spPr bwMode="auto">
              <a:xfrm flipV="1">
                <a:off x="2113" y="1521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0" name="Rectangle 893"/>
              <p:cNvSpPr>
                <a:spLocks noChangeArrowheads="1"/>
              </p:cNvSpPr>
              <p:nvPr/>
            </p:nvSpPr>
            <p:spPr bwMode="auto">
              <a:xfrm>
                <a:off x="2116" y="3665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71" name="Rectangle 894"/>
              <p:cNvSpPr>
                <a:spLocks noChangeArrowheads="1"/>
              </p:cNvSpPr>
              <p:nvPr/>
            </p:nvSpPr>
            <p:spPr bwMode="auto">
              <a:xfrm>
                <a:off x="2116" y="3665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72" name="Line 895"/>
              <p:cNvSpPr>
                <a:spLocks noChangeShapeType="1"/>
              </p:cNvSpPr>
              <p:nvPr/>
            </p:nvSpPr>
            <p:spPr bwMode="auto">
              <a:xfrm flipH="1">
                <a:off x="2116" y="3671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3" name="Line 896"/>
              <p:cNvSpPr>
                <a:spLocks noChangeShapeType="1"/>
              </p:cNvSpPr>
              <p:nvPr/>
            </p:nvSpPr>
            <p:spPr bwMode="auto">
              <a:xfrm flipH="1">
                <a:off x="2116" y="3665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4" name="Line 897"/>
              <p:cNvSpPr>
                <a:spLocks noChangeShapeType="1"/>
              </p:cNvSpPr>
              <p:nvPr/>
            </p:nvSpPr>
            <p:spPr bwMode="auto">
              <a:xfrm flipV="1">
                <a:off x="2424" y="3665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5" name="Line 898"/>
              <p:cNvSpPr>
                <a:spLocks noChangeShapeType="1"/>
              </p:cNvSpPr>
              <p:nvPr/>
            </p:nvSpPr>
            <p:spPr bwMode="auto">
              <a:xfrm flipV="1">
                <a:off x="2116" y="3665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6" name="Rectangle 899"/>
              <p:cNvSpPr>
                <a:spLocks noChangeArrowheads="1"/>
              </p:cNvSpPr>
              <p:nvPr/>
            </p:nvSpPr>
            <p:spPr bwMode="auto">
              <a:xfrm>
                <a:off x="2116" y="1514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77" name="Rectangle 900"/>
              <p:cNvSpPr>
                <a:spLocks noChangeArrowheads="1"/>
              </p:cNvSpPr>
              <p:nvPr/>
            </p:nvSpPr>
            <p:spPr bwMode="auto">
              <a:xfrm>
                <a:off x="2116" y="1514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78" name="Line 901"/>
              <p:cNvSpPr>
                <a:spLocks noChangeShapeType="1"/>
              </p:cNvSpPr>
              <p:nvPr/>
            </p:nvSpPr>
            <p:spPr bwMode="auto">
              <a:xfrm flipH="1">
                <a:off x="2116" y="1520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79" name="Line 902"/>
              <p:cNvSpPr>
                <a:spLocks noChangeShapeType="1"/>
              </p:cNvSpPr>
              <p:nvPr/>
            </p:nvSpPr>
            <p:spPr bwMode="auto">
              <a:xfrm flipH="1">
                <a:off x="2116" y="1514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0" name="Line 903"/>
              <p:cNvSpPr>
                <a:spLocks noChangeShapeType="1"/>
              </p:cNvSpPr>
              <p:nvPr/>
            </p:nvSpPr>
            <p:spPr bwMode="auto">
              <a:xfrm flipV="1">
                <a:off x="2424" y="1514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1" name="Line 904"/>
              <p:cNvSpPr>
                <a:spLocks noChangeShapeType="1"/>
              </p:cNvSpPr>
              <p:nvPr/>
            </p:nvSpPr>
            <p:spPr bwMode="auto">
              <a:xfrm flipV="1">
                <a:off x="2116" y="1514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2" name="Rectangle 905"/>
              <p:cNvSpPr>
                <a:spLocks noChangeArrowheads="1"/>
              </p:cNvSpPr>
              <p:nvPr/>
            </p:nvSpPr>
            <p:spPr bwMode="auto">
              <a:xfrm>
                <a:off x="2116" y="1517"/>
                <a:ext cx="5" cy="2150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83" name="Line 906"/>
              <p:cNvSpPr>
                <a:spLocks noChangeShapeType="1"/>
              </p:cNvSpPr>
              <p:nvPr/>
            </p:nvSpPr>
            <p:spPr bwMode="auto">
              <a:xfrm>
                <a:off x="2116" y="3667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4" name="Line 907"/>
              <p:cNvSpPr>
                <a:spLocks noChangeShapeType="1"/>
              </p:cNvSpPr>
              <p:nvPr/>
            </p:nvSpPr>
            <p:spPr bwMode="auto">
              <a:xfrm>
                <a:off x="2116" y="1517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5" name="Line 908"/>
              <p:cNvSpPr>
                <a:spLocks noChangeShapeType="1"/>
              </p:cNvSpPr>
              <p:nvPr/>
            </p:nvSpPr>
            <p:spPr bwMode="auto">
              <a:xfrm>
                <a:off x="2121" y="1517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6" name="Line 909"/>
              <p:cNvSpPr>
                <a:spLocks noChangeShapeType="1"/>
              </p:cNvSpPr>
              <p:nvPr/>
            </p:nvSpPr>
            <p:spPr bwMode="auto">
              <a:xfrm>
                <a:off x="2116" y="1517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7" name="Line 910"/>
              <p:cNvSpPr>
                <a:spLocks noChangeShapeType="1"/>
              </p:cNvSpPr>
              <p:nvPr/>
            </p:nvSpPr>
            <p:spPr bwMode="auto">
              <a:xfrm>
                <a:off x="2142" y="3666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8" name="Line 911"/>
              <p:cNvSpPr>
                <a:spLocks noChangeShapeType="1"/>
              </p:cNvSpPr>
              <p:nvPr/>
            </p:nvSpPr>
            <p:spPr bwMode="auto">
              <a:xfrm>
                <a:off x="2142" y="1515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89" name="Rectangle 912"/>
              <p:cNvSpPr>
                <a:spLocks noChangeArrowheads="1"/>
              </p:cNvSpPr>
              <p:nvPr/>
            </p:nvSpPr>
            <p:spPr bwMode="auto">
              <a:xfrm>
                <a:off x="2814" y="1517"/>
                <a:ext cx="6" cy="2150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90" name="Rectangle 913"/>
              <p:cNvSpPr>
                <a:spLocks noChangeArrowheads="1"/>
              </p:cNvSpPr>
              <p:nvPr/>
            </p:nvSpPr>
            <p:spPr bwMode="auto">
              <a:xfrm>
                <a:off x="2814" y="1517"/>
                <a:ext cx="6" cy="2150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91" name="Freeform 914"/>
              <p:cNvSpPr>
                <a:spLocks/>
              </p:cNvSpPr>
              <p:nvPr/>
            </p:nvSpPr>
            <p:spPr bwMode="auto">
              <a:xfrm>
                <a:off x="2422" y="3617"/>
                <a:ext cx="48" cy="53"/>
              </a:xfrm>
              <a:custGeom>
                <a:avLst/>
                <a:gdLst>
                  <a:gd name="T0" fmla="*/ 0 w 240"/>
                  <a:gd name="T1" fmla="*/ 220 h 239"/>
                  <a:gd name="T2" fmla="*/ 220 w 240"/>
                  <a:gd name="T3" fmla="*/ 0 h 239"/>
                  <a:gd name="T4" fmla="*/ 240 w 240"/>
                  <a:gd name="T5" fmla="*/ 19 h 239"/>
                  <a:gd name="T6" fmla="*/ 20 w 240"/>
                  <a:gd name="T7" fmla="*/ 239 h 239"/>
                  <a:gd name="T8" fmla="*/ 0 w 240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9"/>
                  <a:gd name="T17" fmla="*/ 240 w 240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40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92" name="Freeform 915"/>
              <p:cNvSpPr>
                <a:spLocks/>
              </p:cNvSpPr>
              <p:nvPr/>
            </p:nvSpPr>
            <p:spPr bwMode="auto">
              <a:xfrm>
                <a:off x="2422" y="3617"/>
                <a:ext cx="48" cy="53"/>
              </a:xfrm>
              <a:custGeom>
                <a:avLst/>
                <a:gdLst>
                  <a:gd name="T0" fmla="*/ 0 w 240"/>
                  <a:gd name="T1" fmla="*/ 220 h 239"/>
                  <a:gd name="T2" fmla="*/ 220 w 240"/>
                  <a:gd name="T3" fmla="*/ 0 h 239"/>
                  <a:gd name="T4" fmla="*/ 240 w 240"/>
                  <a:gd name="T5" fmla="*/ 19 h 239"/>
                  <a:gd name="T6" fmla="*/ 20 w 240"/>
                  <a:gd name="T7" fmla="*/ 239 h 239"/>
                  <a:gd name="T8" fmla="*/ 0 w 240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9"/>
                  <a:gd name="T17" fmla="*/ 240 w 240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40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93" name="Line 916"/>
              <p:cNvSpPr>
                <a:spLocks noChangeShapeType="1"/>
              </p:cNvSpPr>
              <p:nvPr/>
            </p:nvSpPr>
            <p:spPr bwMode="auto">
              <a:xfrm>
                <a:off x="2466" y="3617"/>
                <a:ext cx="4" cy="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4" name="Line 917"/>
              <p:cNvSpPr>
                <a:spLocks noChangeShapeType="1"/>
              </p:cNvSpPr>
              <p:nvPr/>
            </p:nvSpPr>
            <p:spPr bwMode="auto">
              <a:xfrm>
                <a:off x="2422" y="3665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5" name="Line 918"/>
              <p:cNvSpPr>
                <a:spLocks noChangeShapeType="1"/>
              </p:cNvSpPr>
              <p:nvPr/>
            </p:nvSpPr>
            <p:spPr bwMode="auto">
              <a:xfrm flipV="1">
                <a:off x="2426" y="3621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6" name="Line 919"/>
              <p:cNvSpPr>
                <a:spLocks noChangeShapeType="1"/>
              </p:cNvSpPr>
              <p:nvPr/>
            </p:nvSpPr>
            <p:spPr bwMode="auto">
              <a:xfrm flipV="1">
                <a:off x="2422" y="3617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7" name="Line 920"/>
              <p:cNvSpPr>
                <a:spLocks noChangeShapeType="1"/>
              </p:cNvSpPr>
              <p:nvPr/>
            </p:nvSpPr>
            <p:spPr bwMode="auto">
              <a:xfrm flipH="1">
                <a:off x="2788" y="1515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8" name="Line 921"/>
              <p:cNvSpPr>
                <a:spLocks noChangeShapeType="1"/>
              </p:cNvSpPr>
              <p:nvPr/>
            </p:nvSpPr>
            <p:spPr bwMode="auto">
              <a:xfrm>
                <a:off x="2814" y="1517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99" name="Line 922"/>
              <p:cNvSpPr>
                <a:spLocks noChangeShapeType="1"/>
              </p:cNvSpPr>
              <p:nvPr/>
            </p:nvSpPr>
            <p:spPr bwMode="auto">
              <a:xfrm>
                <a:off x="2820" y="1517"/>
                <a:ext cx="1" cy="2150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00" name="Rectangle 923"/>
              <p:cNvSpPr>
                <a:spLocks noChangeArrowheads="1"/>
              </p:cNvSpPr>
              <p:nvPr/>
            </p:nvSpPr>
            <p:spPr bwMode="auto">
              <a:xfrm>
                <a:off x="2465" y="3619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01" name="Rectangle 924"/>
              <p:cNvSpPr>
                <a:spLocks noChangeArrowheads="1"/>
              </p:cNvSpPr>
              <p:nvPr/>
            </p:nvSpPr>
            <p:spPr bwMode="auto">
              <a:xfrm>
                <a:off x="2465" y="3619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02" name="Line 925"/>
              <p:cNvSpPr>
                <a:spLocks noChangeShapeType="1"/>
              </p:cNvSpPr>
              <p:nvPr/>
            </p:nvSpPr>
            <p:spPr bwMode="auto">
              <a:xfrm>
                <a:off x="2470" y="3619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03" name="Line 926"/>
              <p:cNvSpPr>
                <a:spLocks noChangeShapeType="1"/>
              </p:cNvSpPr>
              <p:nvPr/>
            </p:nvSpPr>
            <p:spPr bwMode="auto">
              <a:xfrm>
                <a:off x="2465" y="3619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04" name="Line 927"/>
              <p:cNvSpPr>
                <a:spLocks noChangeShapeType="1"/>
              </p:cNvSpPr>
              <p:nvPr/>
            </p:nvSpPr>
            <p:spPr bwMode="auto">
              <a:xfrm flipH="1">
                <a:off x="2465" y="3619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05" name="Line 928"/>
              <p:cNvSpPr>
                <a:spLocks noChangeShapeType="1"/>
              </p:cNvSpPr>
              <p:nvPr/>
            </p:nvSpPr>
            <p:spPr bwMode="auto">
              <a:xfrm flipH="1">
                <a:off x="2465" y="3716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06" name="Rectangle 929"/>
              <p:cNvSpPr>
                <a:spLocks noChangeArrowheads="1"/>
              </p:cNvSpPr>
              <p:nvPr/>
            </p:nvSpPr>
            <p:spPr bwMode="auto">
              <a:xfrm>
                <a:off x="2512" y="3665"/>
                <a:ext cx="308" cy="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07" name="Rectangle 930"/>
              <p:cNvSpPr>
                <a:spLocks noChangeArrowheads="1"/>
              </p:cNvSpPr>
              <p:nvPr/>
            </p:nvSpPr>
            <p:spPr bwMode="auto">
              <a:xfrm>
                <a:off x="2512" y="3665"/>
                <a:ext cx="308" cy="6"/>
              </a:xfrm>
              <a:prstGeom prst="rect">
                <a:avLst/>
              </a:prstGeom>
              <a:noFill/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08" name="Freeform 931"/>
              <p:cNvSpPr>
                <a:spLocks/>
              </p:cNvSpPr>
              <p:nvPr/>
            </p:nvSpPr>
            <p:spPr bwMode="auto">
              <a:xfrm>
                <a:off x="2466" y="3665"/>
                <a:ext cx="48" cy="53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09" name="Freeform 932"/>
              <p:cNvSpPr>
                <a:spLocks/>
              </p:cNvSpPr>
              <p:nvPr/>
            </p:nvSpPr>
            <p:spPr bwMode="auto">
              <a:xfrm>
                <a:off x="2466" y="3665"/>
                <a:ext cx="48" cy="53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10" name="Line 933"/>
              <p:cNvSpPr>
                <a:spLocks noChangeShapeType="1"/>
              </p:cNvSpPr>
              <p:nvPr/>
            </p:nvSpPr>
            <p:spPr bwMode="auto">
              <a:xfrm flipH="1">
                <a:off x="2512" y="3671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1" name="Line 934"/>
              <p:cNvSpPr>
                <a:spLocks noChangeShapeType="1"/>
              </p:cNvSpPr>
              <p:nvPr/>
            </p:nvSpPr>
            <p:spPr bwMode="auto">
              <a:xfrm flipH="1">
                <a:off x="2512" y="3665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2" name="Line 935"/>
              <p:cNvSpPr>
                <a:spLocks noChangeShapeType="1"/>
              </p:cNvSpPr>
              <p:nvPr/>
            </p:nvSpPr>
            <p:spPr bwMode="auto">
              <a:xfrm flipV="1">
                <a:off x="2512" y="3665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3" name="Line 936"/>
              <p:cNvSpPr>
                <a:spLocks noChangeShapeType="1"/>
              </p:cNvSpPr>
              <p:nvPr/>
            </p:nvSpPr>
            <p:spPr bwMode="auto">
              <a:xfrm flipV="1">
                <a:off x="2466" y="3665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4" name="Line 937"/>
              <p:cNvSpPr>
                <a:spLocks noChangeShapeType="1"/>
              </p:cNvSpPr>
              <p:nvPr/>
            </p:nvSpPr>
            <p:spPr bwMode="auto">
              <a:xfrm flipV="1">
                <a:off x="2470" y="3670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5" name="Line 938"/>
              <p:cNvSpPr>
                <a:spLocks noChangeShapeType="1"/>
              </p:cNvSpPr>
              <p:nvPr/>
            </p:nvSpPr>
            <p:spPr bwMode="auto">
              <a:xfrm>
                <a:off x="2466" y="3713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6" name="Line 939"/>
              <p:cNvSpPr>
                <a:spLocks noChangeShapeType="1"/>
              </p:cNvSpPr>
              <p:nvPr/>
            </p:nvSpPr>
            <p:spPr bwMode="auto">
              <a:xfrm>
                <a:off x="2510" y="3665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17" name="Freeform 940"/>
              <p:cNvSpPr>
                <a:spLocks/>
              </p:cNvSpPr>
              <p:nvPr/>
            </p:nvSpPr>
            <p:spPr bwMode="auto">
              <a:xfrm>
                <a:off x="2422" y="1467"/>
                <a:ext cx="48" cy="51"/>
              </a:xfrm>
              <a:custGeom>
                <a:avLst/>
                <a:gdLst>
                  <a:gd name="T0" fmla="*/ 0 w 240"/>
                  <a:gd name="T1" fmla="*/ 219 h 238"/>
                  <a:gd name="T2" fmla="*/ 220 w 240"/>
                  <a:gd name="T3" fmla="*/ 0 h 238"/>
                  <a:gd name="T4" fmla="*/ 240 w 240"/>
                  <a:gd name="T5" fmla="*/ 18 h 238"/>
                  <a:gd name="T6" fmla="*/ 20 w 240"/>
                  <a:gd name="T7" fmla="*/ 238 h 238"/>
                  <a:gd name="T8" fmla="*/ 0 w 240"/>
                  <a:gd name="T9" fmla="*/ 219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8"/>
                  <a:gd name="T17" fmla="*/ 240 w 240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8">
                    <a:moveTo>
                      <a:pt x="0" y="219"/>
                    </a:moveTo>
                    <a:lnTo>
                      <a:pt x="220" y="0"/>
                    </a:lnTo>
                    <a:lnTo>
                      <a:pt x="240" y="18"/>
                    </a:lnTo>
                    <a:lnTo>
                      <a:pt x="20" y="238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18" name="Freeform 941"/>
              <p:cNvSpPr>
                <a:spLocks/>
              </p:cNvSpPr>
              <p:nvPr/>
            </p:nvSpPr>
            <p:spPr bwMode="auto">
              <a:xfrm>
                <a:off x="2422" y="1467"/>
                <a:ext cx="48" cy="51"/>
              </a:xfrm>
              <a:custGeom>
                <a:avLst/>
                <a:gdLst>
                  <a:gd name="T0" fmla="*/ 0 w 240"/>
                  <a:gd name="T1" fmla="*/ 219 h 238"/>
                  <a:gd name="T2" fmla="*/ 220 w 240"/>
                  <a:gd name="T3" fmla="*/ 0 h 238"/>
                  <a:gd name="T4" fmla="*/ 240 w 240"/>
                  <a:gd name="T5" fmla="*/ 18 h 238"/>
                  <a:gd name="T6" fmla="*/ 20 w 240"/>
                  <a:gd name="T7" fmla="*/ 238 h 238"/>
                  <a:gd name="T8" fmla="*/ 0 w 240"/>
                  <a:gd name="T9" fmla="*/ 219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238"/>
                  <a:gd name="T17" fmla="*/ 240 w 240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238">
                    <a:moveTo>
                      <a:pt x="0" y="219"/>
                    </a:moveTo>
                    <a:lnTo>
                      <a:pt x="220" y="0"/>
                    </a:lnTo>
                    <a:lnTo>
                      <a:pt x="240" y="18"/>
                    </a:lnTo>
                    <a:lnTo>
                      <a:pt x="20" y="238"/>
                    </a:lnTo>
                    <a:lnTo>
                      <a:pt x="0" y="219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19" name="Rectangle 942"/>
              <p:cNvSpPr>
                <a:spLocks noChangeArrowheads="1"/>
              </p:cNvSpPr>
              <p:nvPr/>
            </p:nvSpPr>
            <p:spPr bwMode="auto">
              <a:xfrm>
                <a:off x="2512" y="1514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0" name="Rectangle 943"/>
              <p:cNvSpPr>
                <a:spLocks noChangeArrowheads="1"/>
              </p:cNvSpPr>
              <p:nvPr/>
            </p:nvSpPr>
            <p:spPr bwMode="auto">
              <a:xfrm>
                <a:off x="2512" y="1514"/>
                <a:ext cx="308" cy="6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1" name="Freeform 944"/>
              <p:cNvSpPr>
                <a:spLocks/>
              </p:cNvSpPr>
              <p:nvPr/>
            </p:nvSpPr>
            <p:spPr bwMode="auto">
              <a:xfrm>
                <a:off x="2466" y="1515"/>
                <a:ext cx="48" cy="52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2" name="Freeform 945"/>
              <p:cNvSpPr>
                <a:spLocks/>
              </p:cNvSpPr>
              <p:nvPr/>
            </p:nvSpPr>
            <p:spPr bwMode="auto">
              <a:xfrm>
                <a:off x="2466" y="1515"/>
                <a:ext cx="48" cy="52"/>
              </a:xfrm>
              <a:custGeom>
                <a:avLst/>
                <a:gdLst>
                  <a:gd name="T0" fmla="*/ 0 w 239"/>
                  <a:gd name="T1" fmla="*/ 220 h 239"/>
                  <a:gd name="T2" fmla="*/ 220 w 239"/>
                  <a:gd name="T3" fmla="*/ 0 h 239"/>
                  <a:gd name="T4" fmla="*/ 239 w 239"/>
                  <a:gd name="T5" fmla="*/ 19 h 239"/>
                  <a:gd name="T6" fmla="*/ 20 w 239"/>
                  <a:gd name="T7" fmla="*/ 239 h 239"/>
                  <a:gd name="T8" fmla="*/ 0 w 239"/>
                  <a:gd name="T9" fmla="*/ 22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239"/>
                  <a:gd name="T17" fmla="*/ 239 w 239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239">
                    <a:moveTo>
                      <a:pt x="0" y="220"/>
                    </a:moveTo>
                    <a:lnTo>
                      <a:pt x="220" y="0"/>
                    </a:lnTo>
                    <a:lnTo>
                      <a:pt x="239" y="19"/>
                    </a:lnTo>
                    <a:lnTo>
                      <a:pt x="20" y="239"/>
                    </a:lnTo>
                    <a:lnTo>
                      <a:pt x="0" y="220"/>
                    </a:lnTo>
                  </a:path>
                </a:pathLst>
              </a:custGeom>
              <a:solidFill>
                <a:srgbClr val="A7C7C9"/>
              </a:solidFill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3" name="Rectangle 946"/>
              <p:cNvSpPr>
                <a:spLocks noChangeArrowheads="1"/>
              </p:cNvSpPr>
              <p:nvPr/>
            </p:nvSpPr>
            <p:spPr bwMode="auto">
              <a:xfrm>
                <a:off x="2465" y="1469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4" name="Rectangle 947"/>
              <p:cNvSpPr>
                <a:spLocks noChangeArrowheads="1"/>
              </p:cNvSpPr>
              <p:nvPr/>
            </p:nvSpPr>
            <p:spPr bwMode="auto">
              <a:xfrm>
                <a:off x="2465" y="1469"/>
                <a:ext cx="5" cy="97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25" name="Line 948"/>
              <p:cNvSpPr>
                <a:spLocks noChangeShapeType="1"/>
              </p:cNvSpPr>
              <p:nvPr/>
            </p:nvSpPr>
            <p:spPr bwMode="auto">
              <a:xfrm flipV="1">
                <a:off x="2422" y="1467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26" name="Line 949"/>
              <p:cNvSpPr>
                <a:spLocks noChangeShapeType="1"/>
              </p:cNvSpPr>
              <p:nvPr/>
            </p:nvSpPr>
            <p:spPr bwMode="auto">
              <a:xfrm flipV="1">
                <a:off x="2426" y="1470"/>
                <a:ext cx="44" cy="48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27" name="Line 950"/>
              <p:cNvSpPr>
                <a:spLocks noChangeShapeType="1"/>
              </p:cNvSpPr>
              <p:nvPr/>
            </p:nvSpPr>
            <p:spPr bwMode="auto">
              <a:xfrm>
                <a:off x="2422" y="1515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28" name="Line 951"/>
              <p:cNvSpPr>
                <a:spLocks noChangeShapeType="1"/>
              </p:cNvSpPr>
              <p:nvPr/>
            </p:nvSpPr>
            <p:spPr bwMode="auto">
              <a:xfrm>
                <a:off x="2466" y="1467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29" name="Line 952"/>
              <p:cNvSpPr>
                <a:spLocks noChangeShapeType="1"/>
              </p:cNvSpPr>
              <p:nvPr/>
            </p:nvSpPr>
            <p:spPr bwMode="auto">
              <a:xfrm flipH="1">
                <a:off x="2512" y="1520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0" name="Line 953"/>
              <p:cNvSpPr>
                <a:spLocks noChangeShapeType="1"/>
              </p:cNvSpPr>
              <p:nvPr/>
            </p:nvSpPr>
            <p:spPr bwMode="auto">
              <a:xfrm flipH="1">
                <a:off x="2512" y="1514"/>
                <a:ext cx="308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1" name="Line 954"/>
              <p:cNvSpPr>
                <a:spLocks noChangeShapeType="1"/>
              </p:cNvSpPr>
              <p:nvPr/>
            </p:nvSpPr>
            <p:spPr bwMode="auto">
              <a:xfrm flipV="1">
                <a:off x="2820" y="1514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2" name="Line 955"/>
              <p:cNvSpPr>
                <a:spLocks noChangeShapeType="1"/>
              </p:cNvSpPr>
              <p:nvPr/>
            </p:nvSpPr>
            <p:spPr bwMode="auto">
              <a:xfrm flipV="1">
                <a:off x="2512" y="1514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3" name="Line 956"/>
              <p:cNvSpPr>
                <a:spLocks noChangeShapeType="1"/>
              </p:cNvSpPr>
              <p:nvPr/>
            </p:nvSpPr>
            <p:spPr bwMode="auto">
              <a:xfrm flipV="1">
                <a:off x="2466" y="1515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4" name="Line 957"/>
              <p:cNvSpPr>
                <a:spLocks noChangeShapeType="1"/>
              </p:cNvSpPr>
              <p:nvPr/>
            </p:nvSpPr>
            <p:spPr bwMode="auto">
              <a:xfrm flipV="1">
                <a:off x="2470" y="1518"/>
                <a:ext cx="44" cy="49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5" name="Line 958"/>
              <p:cNvSpPr>
                <a:spLocks noChangeShapeType="1"/>
              </p:cNvSpPr>
              <p:nvPr/>
            </p:nvSpPr>
            <p:spPr bwMode="auto">
              <a:xfrm>
                <a:off x="2466" y="1564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6" name="Line 959"/>
              <p:cNvSpPr>
                <a:spLocks noChangeShapeType="1"/>
              </p:cNvSpPr>
              <p:nvPr/>
            </p:nvSpPr>
            <p:spPr bwMode="auto">
              <a:xfrm>
                <a:off x="2510" y="1515"/>
                <a:ext cx="4" cy="3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7" name="Line 960"/>
              <p:cNvSpPr>
                <a:spLocks noChangeShapeType="1"/>
              </p:cNvSpPr>
              <p:nvPr/>
            </p:nvSpPr>
            <p:spPr bwMode="auto">
              <a:xfrm>
                <a:off x="2470" y="1469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8" name="Line 961"/>
              <p:cNvSpPr>
                <a:spLocks noChangeShapeType="1"/>
              </p:cNvSpPr>
              <p:nvPr/>
            </p:nvSpPr>
            <p:spPr bwMode="auto">
              <a:xfrm>
                <a:off x="2465" y="1469"/>
                <a:ext cx="1" cy="97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39" name="Line 962"/>
              <p:cNvSpPr>
                <a:spLocks noChangeShapeType="1"/>
              </p:cNvSpPr>
              <p:nvPr/>
            </p:nvSpPr>
            <p:spPr bwMode="auto">
              <a:xfrm flipH="1">
                <a:off x="2465" y="1469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0" name="Line 963"/>
              <p:cNvSpPr>
                <a:spLocks noChangeShapeType="1"/>
              </p:cNvSpPr>
              <p:nvPr/>
            </p:nvSpPr>
            <p:spPr bwMode="auto">
              <a:xfrm flipH="1">
                <a:off x="2465" y="1566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1" name="Rectangle 964"/>
              <p:cNvSpPr>
                <a:spLocks noChangeArrowheads="1"/>
              </p:cNvSpPr>
              <p:nvPr/>
            </p:nvSpPr>
            <p:spPr bwMode="auto">
              <a:xfrm>
                <a:off x="2814" y="2946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42" name="Rectangle 965"/>
              <p:cNvSpPr>
                <a:spLocks noChangeArrowheads="1"/>
              </p:cNvSpPr>
              <p:nvPr/>
            </p:nvSpPr>
            <p:spPr bwMode="auto">
              <a:xfrm>
                <a:off x="2814" y="2946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43" name="Line 966"/>
              <p:cNvSpPr>
                <a:spLocks noChangeShapeType="1"/>
              </p:cNvSpPr>
              <p:nvPr/>
            </p:nvSpPr>
            <p:spPr bwMode="auto">
              <a:xfrm flipV="1">
                <a:off x="2814" y="2946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4" name="Line 967"/>
              <p:cNvSpPr>
                <a:spLocks noChangeShapeType="1"/>
              </p:cNvSpPr>
              <p:nvPr/>
            </p:nvSpPr>
            <p:spPr bwMode="auto">
              <a:xfrm flipV="1">
                <a:off x="2820" y="2946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5" name="Rectangle 968"/>
              <p:cNvSpPr>
                <a:spLocks noChangeArrowheads="1"/>
              </p:cNvSpPr>
              <p:nvPr/>
            </p:nvSpPr>
            <p:spPr bwMode="auto">
              <a:xfrm>
                <a:off x="2814" y="1789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46" name="Rectangle 969"/>
              <p:cNvSpPr>
                <a:spLocks noChangeArrowheads="1"/>
              </p:cNvSpPr>
              <p:nvPr/>
            </p:nvSpPr>
            <p:spPr bwMode="auto">
              <a:xfrm>
                <a:off x="2814" y="1789"/>
                <a:ext cx="6" cy="414"/>
              </a:xfrm>
              <a:prstGeom prst="rect">
                <a:avLst/>
              </a:prstGeom>
              <a:solidFill>
                <a:srgbClr val="A7C7C9"/>
              </a:solidFill>
              <a:ln w="1588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47" name="Line 970"/>
              <p:cNvSpPr>
                <a:spLocks noChangeShapeType="1"/>
              </p:cNvSpPr>
              <p:nvPr/>
            </p:nvSpPr>
            <p:spPr bwMode="auto">
              <a:xfrm>
                <a:off x="2820" y="1789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8" name="Line 971"/>
              <p:cNvSpPr>
                <a:spLocks noChangeShapeType="1"/>
              </p:cNvSpPr>
              <p:nvPr/>
            </p:nvSpPr>
            <p:spPr bwMode="auto">
              <a:xfrm>
                <a:off x="2814" y="1789"/>
                <a:ext cx="1" cy="414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49" name="Freeform 972"/>
              <p:cNvSpPr>
                <a:spLocks/>
              </p:cNvSpPr>
              <p:nvPr/>
            </p:nvSpPr>
            <p:spPr bwMode="auto">
              <a:xfrm>
                <a:off x="2747" y="1521"/>
                <a:ext cx="8" cy="2151"/>
              </a:xfrm>
              <a:custGeom>
                <a:avLst/>
                <a:gdLst>
                  <a:gd name="T0" fmla="*/ 19 w 39"/>
                  <a:gd name="T1" fmla="*/ 9787 h 9787"/>
                  <a:gd name="T2" fmla="*/ 39 w 39"/>
                  <a:gd name="T3" fmla="*/ 9787 h 9787"/>
                  <a:gd name="T4" fmla="*/ 39 w 39"/>
                  <a:gd name="T5" fmla="*/ 0 h 9787"/>
                  <a:gd name="T6" fmla="*/ 0 w 39"/>
                  <a:gd name="T7" fmla="*/ 0 h 9787"/>
                  <a:gd name="T8" fmla="*/ 0 w 39"/>
                  <a:gd name="T9" fmla="*/ 9787 h 9787"/>
                  <a:gd name="T10" fmla="*/ 19 w 39"/>
                  <a:gd name="T11" fmla="*/ 9787 h 97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9787"/>
                  <a:gd name="T20" fmla="*/ 39 w 39"/>
                  <a:gd name="T21" fmla="*/ 9787 h 978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9787">
                    <a:moveTo>
                      <a:pt x="19" y="9787"/>
                    </a:moveTo>
                    <a:lnTo>
                      <a:pt x="39" y="9787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9787"/>
                    </a:lnTo>
                    <a:lnTo>
                      <a:pt x="19" y="9787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50" name="Freeform 973"/>
              <p:cNvSpPr>
                <a:spLocks/>
              </p:cNvSpPr>
              <p:nvPr/>
            </p:nvSpPr>
            <p:spPr bwMode="auto">
              <a:xfrm>
                <a:off x="2182" y="1520"/>
                <a:ext cx="7" cy="2151"/>
              </a:xfrm>
              <a:custGeom>
                <a:avLst/>
                <a:gdLst>
                  <a:gd name="T0" fmla="*/ 18 w 38"/>
                  <a:gd name="T1" fmla="*/ 9789 h 9789"/>
                  <a:gd name="T2" fmla="*/ 38 w 38"/>
                  <a:gd name="T3" fmla="*/ 9789 h 9789"/>
                  <a:gd name="T4" fmla="*/ 38 w 38"/>
                  <a:gd name="T5" fmla="*/ 0 h 9789"/>
                  <a:gd name="T6" fmla="*/ 0 w 38"/>
                  <a:gd name="T7" fmla="*/ 0 h 9789"/>
                  <a:gd name="T8" fmla="*/ 0 w 38"/>
                  <a:gd name="T9" fmla="*/ 9789 h 9789"/>
                  <a:gd name="T10" fmla="*/ 18 w 38"/>
                  <a:gd name="T11" fmla="*/ 9789 h 97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9789"/>
                  <a:gd name="T20" fmla="*/ 38 w 38"/>
                  <a:gd name="T21" fmla="*/ 9789 h 97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9789">
                    <a:moveTo>
                      <a:pt x="18" y="9789"/>
                    </a:moveTo>
                    <a:lnTo>
                      <a:pt x="38" y="9789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789"/>
                    </a:lnTo>
                    <a:lnTo>
                      <a:pt x="18" y="9789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51" name="Line 974"/>
              <p:cNvSpPr>
                <a:spLocks noChangeShapeType="1"/>
              </p:cNvSpPr>
              <p:nvPr/>
            </p:nvSpPr>
            <p:spPr bwMode="auto">
              <a:xfrm>
                <a:off x="2814" y="3360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2" name="Line 975"/>
              <p:cNvSpPr>
                <a:spLocks noChangeShapeType="1"/>
              </p:cNvSpPr>
              <p:nvPr/>
            </p:nvSpPr>
            <p:spPr bwMode="auto">
              <a:xfrm>
                <a:off x="2191" y="2028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3" name="Line 976"/>
              <p:cNvSpPr>
                <a:spLocks noChangeShapeType="1"/>
              </p:cNvSpPr>
              <p:nvPr/>
            </p:nvSpPr>
            <p:spPr bwMode="auto">
              <a:xfrm>
                <a:off x="2183" y="1997"/>
                <a:ext cx="564" cy="2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4" name="Line 977"/>
              <p:cNvSpPr>
                <a:spLocks noChangeShapeType="1"/>
              </p:cNvSpPr>
              <p:nvPr/>
            </p:nvSpPr>
            <p:spPr bwMode="auto">
              <a:xfrm>
                <a:off x="2183" y="3166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5" name="Line 978"/>
              <p:cNvSpPr>
                <a:spLocks noChangeShapeType="1"/>
              </p:cNvSpPr>
              <p:nvPr/>
            </p:nvSpPr>
            <p:spPr bwMode="auto">
              <a:xfrm>
                <a:off x="2183" y="3136"/>
                <a:ext cx="564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6" name="Freeform 979"/>
              <p:cNvSpPr>
                <a:spLocks/>
              </p:cNvSpPr>
              <p:nvPr/>
            </p:nvSpPr>
            <p:spPr bwMode="auto">
              <a:xfrm>
                <a:off x="3556" y="2540"/>
                <a:ext cx="74" cy="50"/>
              </a:xfrm>
              <a:custGeom>
                <a:avLst/>
                <a:gdLst>
                  <a:gd name="T0" fmla="*/ 168 w 370"/>
                  <a:gd name="T1" fmla="*/ 0 h 224"/>
                  <a:gd name="T2" fmla="*/ 370 w 370"/>
                  <a:gd name="T3" fmla="*/ 82 h 224"/>
                  <a:gd name="T4" fmla="*/ 0 w 370"/>
                  <a:gd name="T5" fmla="*/ 174 h 224"/>
                  <a:gd name="T6" fmla="*/ 173 w 370"/>
                  <a:gd name="T7" fmla="*/ 224 h 2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0"/>
                  <a:gd name="T13" fmla="*/ 0 h 224"/>
                  <a:gd name="T14" fmla="*/ 370 w 370"/>
                  <a:gd name="T15" fmla="*/ 224 h 2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0" h="224">
                    <a:moveTo>
                      <a:pt x="168" y="0"/>
                    </a:moveTo>
                    <a:lnTo>
                      <a:pt x="370" y="82"/>
                    </a:lnTo>
                    <a:lnTo>
                      <a:pt x="0" y="174"/>
                    </a:lnTo>
                    <a:lnTo>
                      <a:pt x="173" y="224"/>
                    </a:lnTo>
                  </a:path>
                </a:pathLst>
              </a:cu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757" name="Line 980"/>
              <p:cNvSpPr>
                <a:spLocks noChangeShapeType="1"/>
              </p:cNvSpPr>
              <p:nvPr/>
            </p:nvSpPr>
            <p:spPr bwMode="auto">
              <a:xfrm>
                <a:off x="2894" y="2024"/>
                <a:ext cx="697" cy="5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8" name="Line 981"/>
              <p:cNvSpPr>
                <a:spLocks noChangeShapeType="1"/>
              </p:cNvSpPr>
              <p:nvPr/>
            </p:nvSpPr>
            <p:spPr bwMode="auto">
              <a:xfrm>
                <a:off x="2894" y="1996"/>
                <a:ext cx="696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59" name="Line 982"/>
              <p:cNvSpPr>
                <a:spLocks noChangeShapeType="1"/>
              </p:cNvSpPr>
              <p:nvPr/>
            </p:nvSpPr>
            <p:spPr bwMode="auto">
              <a:xfrm>
                <a:off x="2890" y="3165"/>
                <a:ext cx="697" cy="5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60" name="Line 983"/>
              <p:cNvSpPr>
                <a:spLocks noChangeShapeType="1"/>
              </p:cNvSpPr>
              <p:nvPr/>
            </p:nvSpPr>
            <p:spPr bwMode="auto">
              <a:xfrm>
                <a:off x="2890" y="3137"/>
                <a:ext cx="696" cy="1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60761" name="Group 984"/>
              <p:cNvGrpSpPr>
                <a:grpSpLocks/>
              </p:cNvGrpSpPr>
              <p:nvPr/>
            </p:nvGrpSpPr>
            <p:grpSpPr bwMode="auto">
              <a:xfrm>
                <a:off x="2887" y="1937"/>
                <a:ext cx="627" cy="1282"/>
                <a:chOff x="1231" y="1884"/>
                <a:chExt cx="705" cy="1282"/>
              </a:xfrm>
            </p:grpSpPr>
            <p:sp>
              <p:nvSpPr>
                <p:cNvPr id="61545" name="Rectangle 985"/>
                <p:cNvSpPr>
                  <a:spLocks noChangeArrowheads="1"/>
                </p:cNvSpPr>
                <p:nvPr/>
              </p:nvSpPr>
              <p:spPr bwMode="auto">
                <a:xfrm>
                  <a:off x="1237" y="1884"/>
                  <a:ext cx="696" cy="51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1546" name="Rectangle 986"/>
                <p:cNvSpPr>
                  <a:spLocks noChangeArrowheads="1"/>
                </p:cNvSpPr>
                <p:nvPr/>
              </p:nvSpPr>
              <p:spPr bwMode="auto">
                <a:xfrm>
                  <a:off x="1231" y="3122"/>
                  <a:ext cx="705" cy="44"/>
                </a:xfrm>
                <a:prstGeom prst="rect">
                  <a:avLst/>
                </a:prstGeom>
                <a:solidFill>
                  <a:schemeClr val="accent1"/>
                </a:solidFill>
                <a:ln w="1588">
                  <a:solidFill>
                    <a:srgbClr val="EF9D48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60762" name="Group 987"/>
              <p:cNvGrpSpPr>
                <a:grpSpLocks/>
              </p:cNvGrpSpPr>
              <p:nvPr/>
            </p:nvGrpSpPr>
            <p:grpSpPr bwMode="auto">
              <a:xfrm>
                <a:off x="2829" y="3047"/>
                <a:ext cx="688" cy="469"/>
                <a:chOff x="1131" y="2991"/>
                <a:chExt cx="688" cy="469"/>
              </a:xfrm>
            </p:grpSpPr>
            <p:grpSp>
              <p:nvGrpSpPr>
                <p:cNvPr id="61164" name="Group 988"/>
                <p:cNvGrpSpPr>
                  <a:grpSpLocks/>
                </p:cNvGrpSpPr>
                <p:nvPr/>
              </p:nvGrpSpPr>
              <p:grpSpPr bwMode="auto">
                <a:xfrm>
                  <a:off x="1131" y="2991"/>
                  <a:ext cx="682" cy="469"/>
                  <a:chOff x="1131" y="2991"/>
                  <a:chExt cx="682" cy="469"/>
                </a:xfrm>
              </p:grpSpPr>
              <p:sp>
                <p:nvSpPr>
                  <p:cNvPr id="61539" name="Rectangle 989"/>
                  <p:cNvSpPr>
                    <a:spLocks noChangeArrowheads="1"/>
                  </p:cNvSpPr>
                  <p:nvPr/>
                </p:nvSpPr>
                <p:spPr bwMode="auto">
                  <a:xfrm>
                    <a:off x="1131" y="2991"/>
                    <a:ext cx="59" cy="469"/>
                  </a:xfrm>
                  <a:prstGeom prst="rect">
                    <a:avLst/>
                  </a:prstGeom>
                  <a:solidFill>
                    <a:srgbClr val="00FF00"/>
                  </a:solidFill>
                  <a:ln w="1588">
                    <a:solidFill>
                      <a:srgbClr val="00FF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40" name="Rectangle 990"/>
                  <p:cNvSpPr>
                    <a:spLocks noChangeArrowheads="1"/>
                  </p:cNvSpPr>
                  <p:nvPr/>
                </p:nvSpPr>
                <p:spPr bwMode="auto">
                  <a:xfrm>
                    <a:off x="1159" y="3204"/>
                    <a:ext cx="392" cy="50"/>
                  </a:xfrm>
                  <a:prstGeom prst="rect">
                    <a:avLst/>
                  </a:prstGeom>
                  <a:solidFill>
                    <a:srgbClr val="66FF66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41" name="Rectangle 991"/>
                  <p:cNvSpPr>
                    <a:spLocks noChangeArrowheads="1"/>
                  </p:cNvSpPr>
                  <p:nvPr/>
                </p:nvSpPr>
                <p:spPr bwMode="auto">
                  <a:xfrm>
                    <a:off x="1185" y="3170"/>
                    <a:ext cx="360" cy="35"/>
                  </a:xfrm>
                  <a:prstGeom prst="rect">
                    <a:avLst/>
                  </a:prstGeom>
                  <a:solidFill>
                    <a:srgbClr val="FF66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42" name="Rectangle 992"/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3256"/>
                    <a:ext cx="360" cy="31"/>
                  </a:xfrm>
                  <a:prstGeom prst="rect">
                    <a:avLst/>
                  </a:prstGeom>
                  <a:solidFill>
                    <a:srgbClr val="FF66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43" name="Rectangle 993"/>
                  <p:cNvSpPr>
                    <a:spLocks noChangeArrowheads="1"/>
                  </p:cNvSpPr>
                  <p:nvPr/>
                </p:nvSpPr>
                <p:spPr bwMode="auto">
                  <a:xfrm>
                    <a:off x="1587" y="3172"/>
                    <a:ext cx="225" cy="115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544" name="Rectangle 994"/>
                  <p:cNvSpPr>
                    <a:spLocks noChangeArrowheads="1"/>
                  </p:cNvSpPr>
                  <p:nvPr/>
                </p:nvSpPr>
                <p:spPr bwMode="auto">
                  <a:xfrm>
                    <a:off x="1186" y="3287"/>
                    <a:ext cx="627" cy="44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588">
                    <a:solidFill>
                      <a:srgbClr val="EF9D48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61165" name="Group 995"/>
                <p:cNvGrpSpPr>
                  <a:grpSpLocks/>
                </p:cNvGrpSpPr>
                <p:nvPr/>
              </p:nvGrpSpPr>
              <p:grpSpPr bwMode="auto">
                <a:xfrm>
                  <a:off x="1257" y="3015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61353" name="Group 996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61485" name="Rectangle 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86" name="Rectangle 9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87" name="Rectangle 9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88" name="Rectangle 10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89" name="Rectangle 10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0" name="Rectangle 10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1" name="Rectangle 10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2" name="Rectangle 10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3" name="Rectangle 1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4" name="Rectangle 10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5" name="Rectangle 10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6" name="Rectangle 10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7" name="Rectangle 10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8" name="Rectangle 1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99" name="Rectangle 10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0" name="Rectangle 10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1" name="Rectangle 1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2" name="Rectangle 1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3" name="Rectangle 10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4" name="Rectangle 10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5" name="Rectangle 10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6" name="Rectangle 10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507" name="Line 10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08" name="Line 10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09" name="Line 10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0" name="Line 10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1" name="Line 10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2" name="Line 10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3" name="Line 102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4" name="Line 102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5" name="Line 10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6" name="Line 10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7" name="Line 10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8" name="Line 103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19" name="Line 10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0" name="Line 10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1" name="Line 10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2" name="Line 10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3" name="Line 10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4" name="Line 10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5" name="Line 10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6" name="Line 103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7" name="Line 10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8" name="Line 10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29" name="Line 10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0" name="Line 10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1" name="Line 10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2" name="Line 10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3" name="Line 104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4" name="Line 10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5" name="Line 10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6" name="Line 10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7" name="Line 104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538" name="Line 105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354" name="Group 1051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61448" name="Rectangle 10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49" name="Rectangle 10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0" name="Rectangle 105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1" name="Rectangle 105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2" name="Rectangle 105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3" name="Rectangle 105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4" name="Rectangle 105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5" name="Rectangle 105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6" name="Rectangle 106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7" name="Rectangle 106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8" name="Rectangle 106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59" name="Rectangle 106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60" name="Rectangle 106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61" name="Rectangle 106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62" name="Rectangle 106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63" name="Rectangle 106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64" name="Line 106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65" name="Line 106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66" name="Line 10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67" name="Line 107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68" name="Line 107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69" name="Line 107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0" name="Line 1074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1" name="Line 1075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2" name="Line 107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3" name="Line 107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4" name="Line 107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5" name="Line 107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6" name="Line 108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7" name="Line 108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8" name="Line 108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79" name="Line 108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80" name="Line 108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81" name="Line 108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82" name="Line 108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83" name="Line 1087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84" name="Line 108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355" name="Group 1089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61394" name="Rectangle 10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95" name="Rectangle 10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96" name="Rectangle 10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97" name="Rectangle 10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98" name="Rectangle 10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99" name="Rectangle 10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0" name="Rectangle 10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1" name="Rectangle 10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2" name="Rectangle 10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3" name="Rectangle 10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4" name="Rectangle 1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5" name="Rectangle 11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6" name="Rectangle 11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7" name="Rectangle 11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8" name="Rectangle 1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09" name="Rectangle 1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0" name="Rectangle 11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1" name="Rectangle 11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2" name="Rectangle 11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3" name="Rectangle 11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4" name="Rectangle 11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5" name="Rectangle 1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416" name="Line 11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17" name="Line 11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18" name="Line 11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19" name="Line 11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0" name="Line 11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1" name="Line 11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2" name="Line 1118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3" name="Line 1119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4" name="Line 11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5" name="Line 11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6" name="Line 11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7" name="Line 11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8" name="Line 11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29" name="Line 11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0" name="Line 11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1" name="Line 11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2" name="Line 11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3" name="Line 11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4" name="Line 11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5" name="Line 113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6" name="Line 11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7" name="Line 1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8" name="Line 11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39" name="Line 11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0" name="Line 113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1" name="Line 11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2" name="Line 11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3" name="Line 113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4" name="Line 11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5" name="Line 1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6" name="Line 114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447" name="Line 11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356" name="Group 1144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61357" name="Rectangle 114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58" name="Rectangle 114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59" name="Rectangle 114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0" name="Rectangle 114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1" name="Rectangle 114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2" name="Rectangle 115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3" name="Rectangle 115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4" name="Rectangle 11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5" name="Rectangle 11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6" name="Rectangle 115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7" name="Rectangle 115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8" name="Rectangle 115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69" name="Rectangle 115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70" name="Rectangle 115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71" name="Rectangle 115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72" name="Rectangle 116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73" name="Line 116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4" name="Line 116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5" name="Line 116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6" name="Line 116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7" name="Line 116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8" name="Line 116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79" name="Line 1167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0" name="Line 1168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1" name="Line 116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2" name="Line 11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3" name="Line 117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4" name="Line 117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5" name="Line 117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6" name="Line 117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7" name="Line 117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8" name="Line 117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89" name="Line 117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90" name="Line 117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91" name="Line 117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92" name="Line 1180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93" name="Line 1181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61166" name="Group 1182"/>
                <p:cNvGrpSpPr>
                  <a:grpSpLocks/>
                </p:cNvGrpSpPr>
                <p:nvPr/>
              </p:nvGrpSpPr>
              <p:grpSpPr bwMode="auto">
                <a:xfrm>
                  <a:off x="1581" y="3015"/>
                  <a:ext cx="238" cy="365"/>
                  <a:chOff x="1257" y="3015"/>
                  <a:chExt cx="238" cy="365"/>
                </a:xfrm>
              </p:grpSpPr>
              <p:grpSp>
                <p:nvGrpSpPr>
                  <p:cNvPr id="61167" name="Group 1183"/>
                  <p:cNvGrpSpPr>
                    <a:grpSpLocks/>
                  </p:cNvGrpSpPr>
                  <p:nvPr/>
                </p:nvGrpSpPr>
                <p:grpSpPr bwMode="auto">
                  <a:xfrm>
                    <a:off x="1258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61299" name="Rectangle 11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0" name="Rectangle 11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1" name="Rectangle 1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2" name="Rectangle 11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3" name="Rectangle 11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4" name="Rectangle 11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5" name="Rectangle 11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6" name="Rectangle 1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7" name="Rectangle 11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8" name="Rectangle 11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09" name="Rectangle 11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0" name="Rectangle 11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1" name="Rectangle 11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2" name="Rectangle 11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3" name="Rectangle 11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4" name="Rectangle 11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5" name="Rectangle 12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6" name="Rectangle 120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7" name="Rectangle 12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8" name="Rectangle 120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19" name="Rectangle 12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20" name="Rectangle 12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321" name="Line 12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2" name="Line 120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3" name="Line 12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4" name="Line 12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5" name="Line 121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6" name="Line 12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7" name="Line 1212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8" name="Line 121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29" name="Line 12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0" name="Line 12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1" name="Line 12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2" name="Line 121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3" name="Line 121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4" name="Line 12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5" name="Line 12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6" name="Line 12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7" name="Line 12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8" name="Line 12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39" name="Line 122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0" name="Line 122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1" name="Line 12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2" name="Line 12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3" name="Line 12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4" name="Line 1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5" name="Line 12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6" name="Line 123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7" name="Line 123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8" name="Line 12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49" name="Line 123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50" name="Line 123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51" name="Line 123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352" name="Line 123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168" name="Group 1238"/>
                  <p:cNvGrpSpPr>
                    <a:grpSpLocks/>
                  </p:cNvGrpSpPr>
                  <p:nvPr/>
                </p:nvGrpSpPr>
                <p:grpSpPr bwMode="auto">
                  <a:xfrm>
                    <a:off x="1257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61262" name="Rectangle 123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3" name="Rectangle 124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4" name="Rectangle 124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5" name="Rectangle 124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6" name="Rectangle 124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7" name="Rectangle 124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8" name="Rectangle 124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69" name="Rectangle 124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0" name="Rectangle 124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1" name="Rectangle 124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2" name="Rectangle 124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3" name="Rectangle 125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4" name="Rectangle 125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5" name="Rectangle 125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6" name="Rectangle 125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7" name="Rectangle 125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78" name="Line 125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79" name="Line 125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0" name="Line 125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1" name="Line 125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2" name="Line 125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3" name="Line 1260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4" name="Line 1261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5" name="Line 1262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6" name="Line 126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7" name="Line 126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8" name="Line 126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89" name="Line 126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0" name="Line 126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1" name="Line 126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2" name="Line 126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3" name="Line 127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4" name="Line 127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5" name="Line 127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6" name="Line 127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7" name="Line 1274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98" name="Line 1275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169" name="Group 1276"/>
                  <p:cNvGrpSpPr>
                    <a:grpSpLocks/>
                  </p:cNvGrpSpPr>
                  <p:nvPr/>
                </p:nvGrpSpPr>
                <p:grpSpPr bwMode="auto">
                  <a:xfrm>
                    <a:off x="1396" y="3015"/>
                    <a:ext cx="99" cy="66"/>
                    <a:chOff x="4347" y="2913"/>
                    <a:chExt cx="99" cy="66"/>
                  </a:xfrm>
                </p:grpSpPr>
                <p:sp>
                  <p:nvSpPr>
                    <p:cNvPr id="61208" name="Rectangle 12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09" name="Rectangle 12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5" y="2913"/>
                      <a:ext cx="6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0" name="Rectangle 12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1" name="Rectangle 1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0" cy="2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2" name="Rectangle 1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3" name="Rectangle 1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2" y="2913"/>
                      <a:ext cx="45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4" name="Rectangle 1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5" name="Rectangle 12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6" name="Rectangle 12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7" name="Rectangle 1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0" y="2933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8" name="Rectangle 12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19" name="Rectangle 12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57" y="2933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0" name="Rectangle 12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1" name="Rectangle 12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2" name="Rectangle 12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3" name="Rectangle 12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40" y="2964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4" name="Rectangle 12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5" name="Rectangle 1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7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6" name="Rectangle 129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7" name="Rectangle 12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47" y="2964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8" name="Rectangle 12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29" name="Rectangle 12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92" y="2933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230" name="Line 12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64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1" name="Line 130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92" y="2933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2" name="Line 13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5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3" name="Line 13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92" y="293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4" name="Line 13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5" name="Line 130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47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6" name="Line 130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7" name="Line 130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347" y="2976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8" name="Line 1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76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39" name="Line 130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0" name="Line 130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4" y="2964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1" name="Line 131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40" y="2964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2" name="Line 131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3" name="Line 131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47" y="2964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4" name="Line 131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5" name="Line 131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57" y="293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6" name="Line 131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7" name="Line 131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30" y="293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8" name="Line 13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49" name="Line 13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57" y="2933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0" name="Line 13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1" name="Line 13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43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2" name="Line 132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3" name="Line 13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3"/>
                      <a:ext cx="3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4" name="Line 132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415" y="2933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5" name="Line 13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6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6" name="Line 132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21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7" name="Line 132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15" y="2913"/>
                      <a:ext cx="2" cy="2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8" name="Line 132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18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59" name="Line 13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2"/>
                      <a:ext cx="4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60" name="Line 13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372" y="2925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61" name="Line 133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372" y="2929"/>
                      <a:ext cx="4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61170" name="Group 1331"/>
                  <p:cNvGrpSpPr>
                    <a:grpSpLocks/>
                  </p:cNvGrpSpPr>
                  <p:nvPr/>
                </p:nvGrpSpPr>
                <p:grpSpPr bwMode="auto">
                  <a:xfrm>
                    <a:off x="1395" y="3333"/>
                    <a:ext cx="98" cy="47"/>
                    <a:chOff x="2028" y="3342"/>
                    <a:chExt cx="98" cy="47"/>
                  </a:xfrm>
                </p:grpSpPr>
                <p:sp>
                  <p:nvSpPr>
                    <p:cNvPr id="61171" name="Rectangle 133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2" name="Rectangle 133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3" y="3385"/>
                      <a:ext cx="73" cy="4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3" name="Rectangle 133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4" name="Rectangle 133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44" y="3357"/>
                      <a:ext cx="0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5" name="Rectangle 133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6" name="Rectangle 133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15" y="3357"/>
                      <a:ext cx="2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7" name="Rectangle 1338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8" name="Rectangle 1339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58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79" name="Rectangle 1340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0" name="Rectangle 1341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0" y="3346"/>
                      <a:ext cx="4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1" name="Rectangle 1342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2" name="Rectangle 1343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33" y="3346"/>
                      <a:ext cx="93" cy="0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3" name="Rectangle 1344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4" name="Rectangle 1345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125" y="3346"/>
                      <a:ext cx="1" cy="12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5" name="Rectangle 1346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6" name="Rectangle 1347"/>
                    <p:cNvSpPr>
                      <a:spLocks noChangeArrowheads="1"/>
                    </p:cNvSpPr>
                    <p:nvPr/>
                  </p:nvSpPr>
                  <p:spPr bwMode="auto">
                    <a:xfrm rot="10800000">
                      <a:off x="2076" y="3357"/>
                      <a:ext cx="6" cy="31"/>
                    </a:xfrm>
                    <a:prstGeom prst="rect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1187" name="Line 134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8" y="3356"/>
                      <a:ext cx="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88" name="Line 1349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78" y="3385"/>
                      <a:ext cx="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89" name="Line 135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75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0" name="Line 135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80" y="3357"/>
                      <a:ext cx="1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1" name="Line 1352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2" name="Line 1353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125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3" name="Line 1354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4" name="Line 1355"/>
                    <p:cNvSpPr>
                      <a:spLocks noChangeShapeType="1"/>
                    </p:cNvSpPr>
                    <p:nvPr/>
                  </p:nvSpPr>
                  <p:spPr bwMode="auto">
                    <a:xfrm rot="10800000" flipH="1">
                      <a:off x="2033" y="3342"/>
                      <a:ext cx="93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5" name="Line 1356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42"/>
                      <a:ext cx="4" cy="3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6" name="Line 1357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0" y="3356"/>
                      <a:ext cx="4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7" name="Line 1358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28" y="3346"/>
                      <a:ext cx="2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8" name="Line 1359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2" y="3346"/>
                      <a:ext cx="1" cy="1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199" name="Line 1360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0" name="Line 1361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33" y="3356"/>
                      <a:ext cx="93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1" name="Line 1362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2" name="Line 1363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115" y="3357"/>
                      <a:ext cx="2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3" name="Line 1364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4" name="Line 1365"/>
                    <p:cNvSpPr>
                      <a:spLocks noChangeShapeType="1"/>
                    </p:cNvSpPr>
                    <p:nvPr/>
                  </p:nvSpPr>
                  <p:spPr bwMode="auto">
                    <a:xfrm rot="10800000">
                      <a:off x="2040" y="3357"/>
                      <a:ext cx="3" cy="27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5" name="Line 1366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6" name="Line 1367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43" y="3385"/>
                      <a:ext cx="73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61207" name="Line 1368"/>
                    <p:cNvSpPr>
                      <a:spLocks noChangeShapeType="1"/>
                    </p:cNvSpPr>
                    <p:nvPr/>
                  </p:nvSpPr>
                  <p:spPr bwMode="auto">
                    <a:xfrm rot="10800000" flipV="1">
                      <a:off x="2053" y="3385"/>
                      <a:ext cx="6" cy="4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A8C7C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  <p:grpSp>
            <p:nvGrpSpPr>
              <p:cNvPr id="60763" name="Group 1369"/>
              <p:cNvGrpSpPr>
                <a:grpSpLocks/>
              </p:cNvGrpSpPr>
              <p:nvPr/>
            </p:nvGrpSpPr>
            <p:grpSpPr bwMode="auto">
              <a:xfrm>
                <a:off x="2826" y="1646"/>
                <a:ext cx="682" cy="469"/>
                <a:chOff x="1128" y="1596"/>
                <a:chExt cx="682" cy="469"/>
              </a:xfrm>
            </p:grpSpPr>
            <p:grpSp>
              <p:nvGrpSpPr>
                <p:cNvPr id="60782" name="Group 1370"/>
                <p:cNvGrpSpPr>
                  <a:grpSpLocks/>
                </p:cNvGrpSpPr>
                <p:nvPr/>
              </p:nvGrpSpPr>
              <p:grpSpPr bwMode="auto">
                <a:xfrm>
                  <a:off x="1128" y="1596"/>
                  <a:ext cx="681" cy="469"/>
                  <a:chOff x="1419" y="1428"/>
                  <a:chExt cx="681" cy="469"/>
                </a:xfrm>
              </p:grpSpPr>
              <p:sp>
                <p:nvSpPr>
                  <p:cNvPr id="61158" name="Rectangle 1371"/>
                  <p:cNvSpPr>
                    <a:spLocks noChangeArrowheads="1"/>
                  </p:cNvSpPr>
                  <p:nvPr/>
                </p:nvSpPr>
                <p:spPr bwMode="auto">
                  <a:xfrm>
                    <a:off x="1477" y="1559"/>
                    <a:ext cx="619" cy="51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588">
                    <a:solidFill>
                      <a:srgbClr val="EF9D48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159" name="Rectangle 1372"/>
                  <p:cNvSpPr>
                    <a:spLocks noChangeArrowheads="1"/>
                  </p:cNvSpPr>
                  <p:nvPr/>
                </p:nvSpPr>
                <p:spPr bwMode="auto">
                  <a:xfrm>
                    <a:off x="1419" y="1428"/>
                    <a:ext cx="59" cy="469"/>
                  </a:xfrm>
                  <a:prstGeom prst="rect">
                    <a:avLst/>
                  </a:prstGeom>
                  <a:solidFill>
                    <a:srgbClr val="00FF00"/>
                  </a:solidFill>
                  <a:ln w="1588">
                    <a:solidFill>
                      <a:srgbClr val="00FF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160" name="Rectangle 1373"/>
                  <p:cNvSpPr>
                    <a:spLocks noChangeArrowheads="1"/>
                  </p:cNvSpPr>
                  <p:nvPr/>
                </p:nvSpPr>
                <p:spPr bwMode="auto">
                  <a:xfrm>
                    <a:off x="1447" y="1641"/>
                    <a:ext cx="392" cy="50"/>
                  </a:xfrm>
                  <a:prstGeom prst="rect">
                    <a:avLst/>
                  </a:prstGeom>
                  <a:solidFill>
                    <a:srgbClr val="66FF66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161" name="Rectangle 1374"/>
                  <p:cNvSpPr>
                    <a:spLocks noChangeArrowheads="1"/>
                  </p:cNvSpPr>
                  <p:nvPr/>
                </p:nvSpPr>
                <p:spPr bwMode="auto">
                  <a:xfrm>
                    <a:off x="1473" y="1607"/>
                    <a:ext cx="360" cy="35"/>
                  </a:xfrm>
                  <a:prstGeom prst="rect">
                    <a:avLst/>
                  </a:prstGeom>
                  <a:solidFill>
                    <a:srgbClr val="FF66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162" name="Rectangle 1375"/>
                  <p:cNvSpPr>
                    <a:spLocks noChangeArrowheads="1"/>
                  </p:cNvSpPr>
                  <p:nvPr/>
                </p:nvSpPr>
                <p:spPr bwMode="auto">
                  <a:xfrm>
                    <a:off x="1474" y="1693"/>
                    <a:ext cx="360" cy="31"/>
                  </a:xfrm>
                  <a:prstGeom prst="rect">
                    <a:avLst/>
                  </a:prstGeom>
                  <a:solidFill>
                    <a:srgbClr val="FF66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1163" name="Rectangle 1376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1609"/>
                    <a:ext cx="225" cy="115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60783" name="Group 1377"/>
                <p:cNvGrpSpPr>
                  <a:grpSpLocks/>
                </p:cNvGrpSpPr>
                <p:nvPr/>
              </p:nvGrpSpPr>
              <p:grpSpPr bwMode="auto">
                <a:xfrm rot="10800000">
                  <a:off x="1248" y="1677"/>
                  <a:ext cx="562" cy="365"/>
                  <a:chOff x="2121" y="1452"/>
                  <a:chExt cx="562" cy="365"/>
                </a:xfrm>
              </p:grpSpPr>
              <p:grpSp>
                <p:nvGrpSpPr>
                  <p:cNvPr id="60784" name="Group 1378"/>
                  <p:cNvGrpSpPr>
                    <a:grpSpLocks/>
                  </p:cNvGrpSpPr>
                  <p:nvPr/>
                </p:nvGrpSpPr>
                <p:grpSpPr bwMode="auto">
                  <a:xfrm>
                    <a:off x="2121" y="1452"/>
                    <a:ext cx="238" cy="365"/>
                    <a:chOff x="1257" y="3015"/>
                    <a:chExt cx="238" cy="365"/>
                  </a:xfrm>
                </p:grpSpPr>
                <p:grpSp>
                  <p:nvGrpSpPr>
                    <p:cNvPr id="60972" name="Group 13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58" y="3015"/>
                      <a:ext cx="99" cy="66"/>
                      <a:chOff x="4347" y="2913"/>
                      <a:chExt cx="99" cy="66"/>
                    </a:xfrm>
                  </p:grpSpPr>
                  <p:sp>
                    <p:nvSpPr>
                      <p:cNvPr id="61104" name="Rectangle 13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05" name="Rectangle 13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06" name="Rectangle 138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07" name="Rectangle 138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08" name="Rectangle 138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09" name="Rectangle 138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0" name="Rectangle 138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1" name="Rectangle 138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2" name="Rectangle 138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3" name="Rectangle 138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4" name="Rectangle 139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5" name="Rectangle 139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6" name="Rectangle 13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7" name="Rectangle 13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8" name="Rectangle 13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19" name="Rectangle 139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0" name="Rectangle 139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1" name="Rectangle 13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2" name="Rectangle 13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3" name="Rectangle 139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4" name="Rectangle 14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5" name="Rectangle 140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126" name="Line 140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64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27" name="Line 140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92" y="2933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28" name="Line 140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5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29" name="Line 140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3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0" name="Line 140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1" name="Line 140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2" name="Line 1408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3" name="Line 1409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4" name="Line 14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76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5" name="Line 14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6" name="Line 141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4" y="2964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7" name="Line 141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8" name="Line 141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39" name="Line 141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0" name="Line 141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1" name="Line 14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2" name="Line 141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3" name="Line 141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4" name="Line 142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5" name="Line 142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6" name="Line 142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7" name="Line 142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8" name="Line 142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49" name="Line 142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0" name="Line 142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415" y="2933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1" name="Line 142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6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2" name="Line 142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21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3" name="Line 142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4" name="Line 143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8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5" name="Line 143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2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6" name="Line 143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5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57" name="Line 143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72" y="2929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973" name="Group 14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57" y="3333"/>
                      <a:ext cx="98" cy="47"/>
                      <a:chOff x="2028" y="3342"/>
                      <a:chExt cx="98" cy="47"/>
                    </a:xfrm>
                  </p:grpSpPr>
                  <p:sp>
                    <p:nvSpPr>
                      <p:cNvPr id="61067" name="Rectangle 143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68" name="Rectangle 143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69" name="Rectangle 143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0" name="Rectangle 143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1" name="Rectangle 143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2" name="Rectangle 144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3" name="Rectangle 1441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4" name="Rectangle 144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5" name="Rectangle 144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6" name="Rectangle 1444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7" name="Rectangle 144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8" name="Rectangle 144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79" name="Rectangle 144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80" name="Rectangle 144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81" name="Rectangle 144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82" name="Rectangle 145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83" name="Line 145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8" y="3356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4" name="Line 145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78" y="3385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5" name="Line 145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5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6" name="Line 145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80" y="335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7" name="Line 145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8" name="Line 145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89" name="Line 145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0" name="Line 145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1" name="Line 145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42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2" name="Line 146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56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3" name="Line 146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28" y="3346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4" name="Line 146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2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5" name="Line 146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6" name="Line 146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7" name="Line 146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8" name="Line 146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99" name="Line 146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00" name="Line 146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01" name="Line 146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02" name="Line 147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103" name="Line 147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53" y="3385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974" name="Group 147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96" y="3015"/>
                      <a:ext cx="99" cy="66"/>
                      <a:chOff x="4347" y="2913"/>
                      <a:chExt cx="99" cy="66"/>
                    </a:xfrm>
                  </p:grpSpPr>
                  <p:sp>
                    <p:nvSpPr>
                      <p:cNvPr id="61013" name="Rectangle 14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4" name="Rectangle 14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5" name="Rectangle 14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6" name="Rectangle 14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7" name="Rectangle 147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8" name="Rectangle 147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19" name="Rectangle 14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0" name="Rectangle 14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1" name="Rectangle 14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2" name="Rectangle 148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3" name="Rectangle 148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4" name="Rectangle 148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5" name="Rectangle 148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6" name="Rectangle 148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7" name="Rectangle 148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8" name="Rectangle 148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29" name="Rectangle 148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0" name="Rectangle 149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1" name="Rectangle 149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2" name="Rectangle 14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3" name="Rectangle 14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4" name="Rectangle 14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1035" name="Line 149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64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36" name="Line 149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92" y="2933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37" name="Line 149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5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38" name="Line 149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3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39" name="Line 1499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0" name="Line 150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1" name="Line 150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2" name="Line 150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3" name="Line 150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76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4" name="Line 150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5" name="Line 150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4" y="2964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6" name="Line 150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7" name="Line 150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8" name="Line 150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49" name="Line 150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0" name="Line 15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1" name="Line 15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2" name="Line 151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3" name="Line 151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4" name="Line 151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5" name="Line 151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6" name="Line 151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7" name="Line 15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8" name="Line 151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59" name="Line 1519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415" y="2933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0" name="Line 152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6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1" name="Line 152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21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2" name="Line 152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3" name="Line 152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8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4" name="Line 152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2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5" name="Line 152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5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66" name="Line 152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72" y="2929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975" name="Group 15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95" y="3333"/>
                      <a:ext cx="98" cy="47"/>
                      <a:chOff x="2028" y="3342"/>
                      <a:chExt cx="98" cy="47"/>
                    </a:xfrm>
                  </p:grpSpPr>
                  <p:sp>
                    <p:nvSpPr>
                      <p:cNvPr id="60976" name="Rectangle 152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77" name="Rectangle 152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78" name="Rectangle 153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79" name="Rectangle 1531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0" name="Rectangle 153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1" name="Rectangle 153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2" name="Rectangle 1534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3" name="Rectangle 153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4" name="Rectangle 153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5" name="Rectangle 153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6" name="Rectangle 153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7" name="Rectangle 153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8" name="Rectangle 154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89" name="Rectangle 1541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90" name="Rectangle 154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91" name="Rectangle 154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92" name="Line 154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8" y="3356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3" name="Line 154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78" y="3385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4" name="Line 154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5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5" name="Line 154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80" y="335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6" name="Line 154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7" name="Line 154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8" name="Line 155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99" name="Line 155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0" name="Line 155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42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1" name="Line 155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56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2" name="Line 155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28" y="3346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3" name="Line 155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2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4" name="Line 155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5" name="Line 155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6" name="Line 155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7" name="Line 155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8" name="Line 156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09" name="Line 156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10" name="Line 156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11" name="Line 156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1012" name="Line 156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53" y="3385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</p:grpSp>
              <p:grpSp>
                <p:nvGrpSpPr>
                  <p:cNvPr id="60785" name="Group 1565"/>
                  <p:cNvGrpSpPr>
                    <a:grpSpLocks/>
                  </p:cNvGrpSpPr>
                  <p:nvPr/>
                </p:nvGrpSpPr>
                <p:grpSpPr bwMode="auto">
                  <a:xfrm>
                    <a:off x="2445" y="1452"/>
                    <a:ext cx="238" cy="365"/>
                    <a:chOff x="1257" y="3015"/>
                    <a:chExt cx="238" cy="365"/>
                  </a:xfrm>
                </p:grpSpPr>
                <p:grpSp>
                  <p:nvGrpSpPr>
                    <p:cNvPr id="60786" name="Group 156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58" y="3015"/>
                      <a:ext cx="99" cy="66"/>
                      <a:chOff x="4347" y="2913"/>
                      <a:chExt cx="99" cy="66"/>
                    </a:xfrm>
                  </p:grpSpPr>
                  <p:sp>
                    <p:nvSpPr>
                      <p:cNvPr id="60918" name="Rectangle 15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19" name="Rectangle 15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0" name="Rectangle 15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1" name="Rectangle 15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2" name="Rectangle 15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3" name="Rectangle 15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4" name="Rectangle 15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5" name="Rectangle 15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6" name="Rectangle 15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7" name="Rectangle 15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8" name="Rectangle 157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29" name="Rectangle 157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0" name="Rectangle 15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1" name="Rectangle 15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2" name="Rectangle 15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3" name="Rectangle 158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4" name="Rectangle 158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5" name="Rectangle 158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6" name="Rectangle 158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7" name="Rectangle 158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8" name="Rectangle 158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39" name="Rectangle 158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940" name="Line 158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64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1" name="Line 159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92" y="2933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2" name="Line 159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5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3" name="Line 159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3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4" name="Line 159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5" name="Line 159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6" name="Line 1595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7" name="Line 1596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8" name="Line 159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76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49" name="Line 159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0" name="Line 159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4" y="2964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1" name="Line 160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2" name="Line 160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3" name="Line 160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4" name="Line 160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5" name="Line 160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6" name="Line 160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7" name="Line 160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8" name="Line 160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59" name="Line 160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0" name="Line 160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1" name="Line 16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2" name="Line 16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3" name="Line 161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4" name="Line 161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415" y="2933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5" name="Line 161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6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6" name="Line 161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21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7" name="Line 161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8" name="Line 161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8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69" name="Line 161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2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70" name="Line 161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5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71" name="Line 162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72" y="2929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787" name="Group 16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57" y="3333"/>
                      <a:ext cx="98" cy="47"/>
                      <a:chOff x="2028" y="3342"/>
                      <a:chExt cx="98" cy="47"/>
                    </a:xfrm>
                  </p:grpSpPr>
                  <p:sp>
                    <p:nvSpPr>
                      <p:cNvPr id="60881" name="Rectangle 162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2" name="Rectangle 162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3" name="Rectangle 1624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4" name="Rectangle 162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5" name="Rectangle 162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6" name="Rectangle 162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7" name="Rectangle 162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8" name="Rectangle 162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89" name="Rectangle 163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0" name="Rectangle 1631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1" name="Rectangle 163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2" name="Rectangle 163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3" name="Rectangle 1634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4" name="Rectangle 163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5" name="Rectangle 163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6" name="Rectangle 163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97" name="Line 163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8" y="3356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98" name="Line 163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78" y="3385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99" name="Line 164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5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0" name="Line 164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80" y="335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1" name="Line 164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2" name="Line 164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3" name="Line 164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4" name="Line 164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5" name="Line 164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42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6" name="Line 164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56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7" name="Line 164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28" y="3346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8" name="Line 164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2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09" name="Line 165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0" name="Line 165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1" name="Line 165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2" name="Line 165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3" name="Line 165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4" name="Line 165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5" name="Line 165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6" name="Line 165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917" name="Line 165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53" y="3385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788" name="Group 16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96" y="3015"/>
                      <a:ext cx="99" cy="66"/>
                      <a:chOff x="4347" y="2913"/>
                      <a:chExt cx="99" cy="66"/>
                    </a:xfrm>
                  </p:grpSpPr>
                  <p:sp>
                    <p:nvSpPr>
                      <p:cNvPr id="60827" name="Rectangle 16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28" name="Rectangle 16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15" y="2913"/>
                        <a:ext cx="6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29" name="Rectangle 16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0" name="Rectangle 16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0" cy="2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1" name="Rectangle 166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2" name="Rectangle 16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72" y="2913"/>
                        <a:ext cx="45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3" name="Rectangle 16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4" name="Rectangle 16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5" name="Rectangle 16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6" name="Rectangle 16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0" y="2933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7" name="Rectangle 16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8" name="Rectangle 16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57" y="2933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39" name="Rectangle 16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0" name="Rectangle 16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1" name="Rectangle 16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2" name="Rectangle 16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40" y="2964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3" name="Rectangle 16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4" name="Rectangle 167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7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5" name="Rectangle 167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6" name="Rectangle 16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47" y="2964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7" name="Rectangle 16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8" name="Rectangle 16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92" y="2933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49" name="Line 168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64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0" name="Line 168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92" y="2933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1" name="Line 168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5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2" name="Line 168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92" y="293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3" name="Line 168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4" name="Line 168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47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5" name="Line 1688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6" name="Line 1689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347" y="2976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7" name="Line 16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76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8" name="Line 169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59" name="Line 169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4" y="2964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0" name="Line 169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40" y="2964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1" name="Line 169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2" name="Line 169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47" y="2964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3" name="Line 169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4" name="Line 169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57" y="293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5" name="Line 169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6" name="Line 169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30" y="293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7" name="Line 170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8" name="Line 170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57" y="2933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69" name="Line 170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0" name="Line 170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43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1" name="Line 170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2" name="Line 170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3"/>
                        <a:ext cx="3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3" name="Line 170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415" y="2933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4" name="Line 170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6" cy="1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5" name="Line 1708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21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6" name="Line 170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415" y="2913"/>
                        <a:ext cx="2" cy="2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7" name="Line 171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18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8" name="Line 171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2"/>
                        <a:ext cx="4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79" name="Line 171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372" y="2925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80" name="Line 171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372" y="2929"/>
                        <a:ext cx="4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  <p:grpSp>
                  <p:nvGrpSpPr>
                    <p:cNvPr id="60789" name="Group 17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395" y="3333"/>
                      <a:ext cx="98" cy="47"/>
                      <a:chOff x="2028" y="3342"/>
                      <a:chExt cx="98" cy="47"/>
                    </a:xfrm>
                  </p:grpSpPr>
                  <p:sp>
                    <p:nvSpPr>
                      <p:cNvPr id="60790" name="Rectangle 171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1" name="Rectangle 171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3" y="3385"/>
                        <a:ext cx="73" cy="4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2" name="Rectangle 171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3" name="Rectangle 171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44" y="3357"/>
                        <a:ext cx="0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4" name="Rectangle 171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5" name="Rectangle 172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6" name="Rectangle 1721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7" name="Rectangle 1722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58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8" name="Rectangle 1723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799" name="Rectangle 1724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0" y="3346"/>
                        <a:ext cx="4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0" name="Rectangle 1725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1" name="Rectangle 1726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33" y="3346"/>
                        <a:ext cx="93" cy="0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2" name="Rectangle 1727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3" name="Rectangle 1728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125" y="3346"/>
                        <a:ext cx="1" cy="12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4" name="Rectangle 1729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5" name="Rectangle 1730"/>
                      <p:cNvSpPr>
                        <a:spLocks noChangeArrowheads="1"/>
                      </p:cNvSpPr>
                      <p:nvPr/>
                    </p:nvSpPr>
                    <p:spPr bwMode="auto">
                      <a:xfrm rot="10800000">
                        <a:off x="2076" y="3357"/>
                        <a:ext cx="6" cy="31"/>
                      </a:xfrm>
                      <a:prstGeom prst="rect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_tradnl"/>
                      </a:p>
                    </p:txBody>
                  </p:sp>
                  <p:sp>
                    <p:nvSpPr>
                      <p:cNvPr id="60806" name="Line 173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8" y="3356"/>
                        <a:ext cx="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07" name="Line 173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78" y="3385"/>
                        <a:ext cx="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08" name="Line 173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75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09" name="Line 173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80" y="3357"/>
                        <a:ext cx="1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0" name="Line 173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1" name="Line 173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125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2" name="Line 173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3" name="Line 173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H="1">
                        <a:off x="2033" y="3342"/>
                        <a:ext cx="93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4" name="Line 173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42"/>
                        <a:ext cx="4" cy="3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5" name="Line 174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0" y="3356"/>
                        <a:ext cx="4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6" name="Line 174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28" y="3346"/>
                        <a:ext cx="2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7" name="Line 1742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2" y="3346"/>
                        <a:ext cx="1" cy="1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8" name="Line 1743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19" name="Line 1744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33" y="3356"/>
                        <a:ext cx="93" cy="2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0" name="Line 1745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1" name="Line 1746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115" y="3357"/>
                        <a:ext cx="2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2" name="Line 1747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3" name="Line 1748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>
                        <a:off x="2040" y="3357"/>
                        <a:ext cx="3" cy="27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4" name="Line 1749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5" name="Line 1750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43" y="3385"/>
                        <a:ext cx="73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60826" name="Line 1751"/>
                      <p:cNvSpPr>
                        <a:spLocks noChangeShapeType="1"/>
                      </p:cNvSpPr>
                      <p:nvPr/>
                    </p:nvSpPr>
                    <p:spPr bwMode="auto">
                      <a:xfrm rot="10800000" flipV="1">
                        <a:off x="2053" y="3385"/>
                        <a:ext cx="6" cy="4"/>
                      </a:xfrm>
                      <a:prstGeom prst="line">
                        <a:avLst/>
                      </a:prstGeom>
                      <a:noFill/>
                      <a:ln w="3175">
                        <a:solidFill>
                          <a:srgbClr val="A8C7C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s-ES"/>
                      </a:p>
                    </p:txBody>
                  </p:sp>
                </p:grpSp>
              </p:grpSp>
            </p:grpSp>
          </p:grpSp>
          <p:sp>
            <p:nvSpPr>
              <p:cNvPr id="60764" name="Line 1752"/>
              <p:cNvSpPr>
                <a:spLocks noChangeShapeType="1"/>
              </p:cNvSpPr>
              <p:nvPr/>
            </p:nvSpPr>
            <p:spPr bwMode="auto">
              <a:xfrm>
                <a:off x="2981" y="2940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765" name="Line 1753"/>
              <p:cNvSpPr>
                <a:spLocks noChangeShapeType="1"/>
              </p:cNvSpPr>
              <p:nvPr/>
            </p:nvSpPr>
            <p:spPr bwMode="auto">
              <a:xfrm flipH="1">
                <a:off x="2981" y="2197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60766" name="Group 1754"/>
              <p:cNvGrpSpPr>
                <a:grpSpLocks/>
              </p:cNvGrpSpPr>
              <p:nvPr/>
            </p:nvGrpSpPr>
            <p:grpSpPr bwMode="auto">
              <a:xfrm>
                <a:off x="2946" y="2285"/>
                <a:ext cx="120" cy="632"/>
                <a:chOff x="1328" y="2240"/>
                <a:chExt cx="120" cy="632"/>
              </a:xfrm>
            </p:grpSpPr>
            <p:grpSp>
              <p:nvGrpSpPr>
                <p:cNvPr id="60773" name="Group 1755"/>
                <p:cNvGrpSpPr>
                  <a:grpSpLocks/>
                </p:cNvGrpSpPr>
                <p:nvPr/>
              </p:nvGrpSpPr>
              <p:grpSpPr bwMode="auto">
                <a:xfrm>
                  <a:off x="1328" y="2240"/>
                  <a:ext cx="120" cy="256"/>
                  <a:chOff x="1328" y="2240"/>
                  <a:chExt cx="120" cy="256"/>
                </a:xfrm>
              </p:grpSpPr>
              <p:sp>
                <p:nvSpPr>
                  <p:cNvPr id="60779" name="Oval 1756"/>
                  <p:cNvSpPr>
                    <a:spLocks noChangeArrowheads="1"/>
                  </p:cNvSpPr>
                  <p:nvPr/>
                </p:nvSpPr>
                <p:spPr bwMode="auto">
                  <a:xfrm>
                    <a:off x="1332" y="2240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60780" name="Oval 1757"/>
                  <p:cNvSpPr>
                    <a:spLocks noChangeArrowheads="1"/>
                  </p:cNvSpPr>
                  <p:nvPr/>
                </p:nvSpPr>
                <p:spPr bwMode="auto">
                  <a:xfrm>
                    <a:off x="1328" y="2336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60781" name="Oval 1758"/>
                  <p:cNvSpPr>
                    <a:spLocks noChangeArrowheads="1"/>
                  </p:cNvSpPr>
                  <p:nvPr/>
                </p:nvSpPr>
                <p:spPr bwMode="auto">
                  <a:xfrm>
                    <a:off x="1332" y="2432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60774" name="Group 1759"/>
                <p:cNvGrpSpPr>
                  <a:grpSpLocks/>
                </p:cNvGrpSpPr>
                <p:nvPr/>
              </p:nvGrpSpPr>
              <p:grpSpPr bwMode="auto">
                <a:xfrm>
                  <a:off x="1328" y="2616"/>
                  <a:ext cx="120" cy="256"/>
                  <a:chOff x="1328" y="2240"/>
                  <a:chExt cx="120" cy="256"/>
                </a:xfrm>
              </p:grpSpPr>
              <p:sp>
                <p:nvSpPr>
                  <p:cNvPr id="60776" name="Oval 1760"/>
                  <p:cNvSpPr>
                    <a:spLocks noChangeArrowheads="1"/>
                  </p:cNvSpPr>
                  <p:nvPr/>
                </p:nvSpPr>
                <p:spPr bwMode="auto">
                  <a:xfrm>
                    <a:off x="1332" y="2240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60777" name="Oval 1761"/>
                  <p:cNvSpPr>
                    <a:spLocks noChangeArrowheads="1"/>
                  </p:cNvSpPr>
                  <p:nvPr/>
                </p:nvSpPr>
                <p:spPr bwMode="auto">
                  <a:xfrm>
                    <a:off x="1328" y="2336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60778" name="Oval 1762"/>
                  <p:cNvSpPr>
                    <a:spLocks noChangeArrowheads="1"/>
                  </p:cNvSpPr>
                  <p:nvPr/>
                </p:nvSpPr>
                <p:spPr bwMode="auto">
                  <a:xfrm>
                    <a:off x="1332" y="2432"/>
                    <a:ext cx="116" cy="64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sp>
              <p:nvSpPr>
                <p:cNvPr id="60775" name="Oval 1763"/>
                <p:cNvSpPr>
                  <a:spLocks noChangeArrowheads="1"/>
                </p:cNvSpPr>
                <p:nvPr/>
              </p:nvSpPr>
              <p:spPr bwMode="auto">
                <a:xfrm>
                  <a:off x="1328" y="2524"/>
                  <a:ext cx="116" cy="64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_tradnl"/>
                </a:p>
              </p:txBody>
            </p:sp>
          </p:grpSp>
          <p:grpSp>
            <p:nvGrpSpPr>
              <p:cNvPr id="60767" name="Group 1764"/>
              <p:cNvGrpSpPr>
                <a:grpSpLocks/>
              </p:cNvGrpSpPr>
              <p:nvPr/>
            </p:nvGrpSpPr>
            <p:grpSpPr bwMode="auto">
              <a:xfrm>
                <a:off x="2810" y="2229"/>
                <a:ext cx="320" cy="740"/>
                <a:chOff x="1112" y="2176"/>
                <a:chExt cx="320" cy="740"/>
              </a:xfrm>
            </p:grpSpPr>
            <p:sp>
              <p:nvSpPr>
                <p:cNvPr id="60770" name="Line 1765"/>
                <p:cNvSpPr>
                  <a:spLocks noChangeShapeType="1"/>
                </p:cNvSpPr>
                <p:nvPr/>
              </p:nvSpPr>
              <p:spPr bwMode="auto">
                <a:xfrm>
                  <a:off x="1116" y="2912"/>
                  <a:ext cx="316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771" name="Line 1766"/>
                <p:cNvSpPr>
                  <a:spLocks noChangeShapeType="1"/>
                </p:cNvSpPr>
                <p:nvPr/>
              </p:nvSpPr>
              <p:spPr bwMode="auto">
                <a:xfrm>
                  <a:off x="1112" y="2176"/>
                  <a:ext cx="316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772" name="Line 1767"/>
                <p:cNvSpPr>
                  <a:spLocks noChangeShapeType="1"/>
                </p:cNvSpPr>
                <p:nvPr/>
              </p:nvSpPr>
              <p:spPr bwMode="auto">
                <a:xfrm flipH="1">
                  <a:off x="1428" y="2176"/>
                  <a:ext cx="4" cy="74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60768" name="Line 1768"/>
              <p:cNvSpPr>
                <a:spLocks noChangeShapeType="1"/>
              </p:cNvSpPr>
              <p:nvPr/>
            </p:nvSpPr>
            <p:spPr bwMode="auto">
              <a:xfrm>
                <a:off x="2878" y="2021"/>
                <a:ext cx="0" cy="204"/>
              </a:xfrm>
              <a:prstGeom prst="lin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0769" name="Line 1769"/>
              <p:cNvSpPr>
                <a:spLocks noChangeShapeType="1"/>
              </p:cNvSpPr>
              <p:nvPr/>
            </p:nvSpPr>
            <p:spPr bwMode="auto">
              <a:xfrm flipH="1" flipV="1">
                <a:off x="2890" y="2961"/>
                <a:ext cx="4" cy="176"/>
              </a:xfrm>
              <a:prstGeom prst="line">
                <a:avLst/>
              </a:prstGeom>
              <a:noFill/>
              <a:ln w="9525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grpSp>
        <p:nvGrpSpPr>
          <p:cNvPr id="60525" name="Group 1770"/>
          <p:cNvGrpSpPr>
            <a:grpSpLocks/>
          </p:cNvGrpSpPr>
          <p:nvPr/>
        </p:nvGrpSpPr>
        <p:grpSpPr bwMode="auto">
          <a:xfrm>
            <a:off x="5057775" y="3424238"/>
            <a:ext cx="2963863" cy="1254125"/>
            <a:chOff x="3186" y="2157"/>
            <a:chExt cx="1867" cy="790"/>
          </a:xfrm>
        </p:grpSpPr>
        <p:grpSp>
          <p:nvGrpSpPr>
            <p:cNvPr id="60526" name="Group 1771"/>
            <p:cNvGrpSpPr>
              <a:grpSpLocks/>
            </p:cNvGrpSpPr>
            <p:nvPr/>
          </p:nvGrpSpPr>
          <p:grpSpPr bwMode="auto">
            <a:xfrm>
              <a:off x="3186" y="2157"/>
              <a:ext cx="1867" cy="790"/>
              <a:chOff x="3195" y="3617"/>
              <a:chExt cx="1867" cy="790"/>
            </a:xfrm>
          </p:grpSpPr>
          <p:sp>
            <p:nvSpPr>
              <p:cNvPr id="60545" name="Line 1772"/>
              <p:cNvSpPr>
                <a:spLocks noChangeShapeType="1"/>
              </p:cNvSpPr>
              <p:nvPr/>
            </p:nvSpPr>
            <p:spPr bwMode="auto">
              <a:xfrm flipH="1">
                <a:off x="3420" y="3700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46" name="Line 1773"/>
              <p:cNvSpPr>
                <a:spLocks noChangeShapeType="1"/>
              </p:cNvSpPr>
              <p:nvPr/>
            </p:nvSpPr>
            <p:spPr bwMode="auto">
              <a:xfrm flipH="1">
                <a:off x="3446" y="3701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47" name="Line 1774"/>
              <p:cNvSpPr>
                <a:spLocks noChangeShapeType="1"/>
              </p:cNvSpPr>
              <p:nvPr/>
            </p:nvSpPr>
            <p:spPr bwMode="auto">
              <a:xfrm flipV="1">
                <a:off x="3452" y="3699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48" name="Freeform 1775"/>
              <p:cNvSpPr>
                <a:spLocks/>
              </p:cNvSpPr>
              <p:nvPr/>
            </p:nvSpPr>
            <p:spPr bwMode="auto">
              <a:xfrm>
                <a:off x="3373" y="4306"/>
                <a:ext cx="609" cy="27"/>
              </a:xfrm>
              <a:custGeom>
                <a:avLst/>
                <a:gdLst>
                  <a:gd name="T0" fmla="*/ 323 w 323"/>
                  <a:gd name="T1" fmla="*/ 7 h 13"/>
                  <a:gd name="T2" fmla="*/ 323 w 323"/>
                  <a:gd name="T3" fmla="*/ 0 h 13"/>
                  <a:gd name="T4" fmla="*/ 0 w 323"/>
                  <a:gd name="T5" fmla="*/ 0 h 13"/>
                  <a:gd name="T6" fmla="*/ 0 w 323"/>
                  <a:gd name="T7" fmla="*/ 13 h 13"/>
                  <a:gd name="T8" fmla="*/ 323 w 323"/>
                  <a:gd name="T9" fmla="*/ 13 h 13"/>
                  <a:gd name="T10" fmla="*/ 323 w 3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3"/>
                  <a:gd name="T19" fmla="*/ 0 h 13"/>
                  <a:gd name="T20" fmla="*/ 323 w 3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3" h="13">
                    <a:moveTo>
                      <a:pt x="323" y="7"/>
                    </a:moveTo>
                    <a:lnTo>
                      <a:pt x="3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3" y="13"/>
                    </a:lnTo>
                    <a:lnTo>
                      <a:pt x="323" y="7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49" name="Freeform 1776"/>
              <p:cNvSpPr>
                <a:spLocks/>
              </p:cNvSpPr>
              <p:nvPr/>
            </p:nvSpPr>
            <p:spPr bwMode="auto">
              <a:xfrm>
                <a:off x="3439" y="4306"/>
                <a:ext cx="543" cy="27"/>
              </a:xfrm>
              <a:custGeom>
                <a:avLst/>
                <a:gdLst>
                  <a:gd name="T0" fmla="*/ 323 w 323"/>
                  <a:gd name="T1" fmla="*/ 7 h 13"/>
                  <a:gd name="T2" fmla="*/ 323 w 323"/>
                  <a:gd name="T3" fmla="*/ 0 h 13"/>
                  <a:gd name="T4" fmla="*/ 0 w 323"/>
                  <a:gd name="T5" fmla="*/ 0 h 13"/>
                  <a:gd name="T6" fmla="*/ 0 w 323"/>
                  <a:gd name="T7" fmla="*/ 13 h 13"/>
                  <a:gd name="T8" fmla="*/ 323 w 323"/>
                  <a:gd name="T9" fmla="*/ 13 h 13"/>
                  <a:gd name="T10" fmla="*/ 323 w 3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3"/>
                  <a:gd name="T19" fmla="*/ 0 h 13"/>
                  <a:gd name="T20" fmla="*/ 323 w 3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3" h="13">
                    <a:moveTo>
                      <a:pt x="323" y="7"/>
                    </a:moveTo>
                    <a:lnTo>
                      <a:pt x="3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3" y="13"/>
                    </a:lnTo>
                    <a:lnTo>
                      <a:pt x="323" y="7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0" name="Freeform 1777"/>
              <p:cNvSpPr>
                <a:spLocks/>
              </p:cNvSpPr>
              <p:nvPr/>
            </p:nvSpPr>
            <p:spPr bwMode="auto">
              <a:xfrm>
                <a:off x="3363" y="3900"/>
                <a:ext cx="614" cy="27"/>
              </a:xfrm>
              <a:custGeom>
                <a:avLst/>
                <a:gdLst>
                  <a:gd name="T0" fmla="*/ 318 w 318"/>
                  <a:gd name="T1" fmla="*/ 6 h 13"/>
                  <a:gd name="T2" fmla="*/ 318 w 318"/>
                  <a:gd name="T3" fmla="*/ 0 h 13"/>
                  <a:gd name="T4" fmla="*/ 0 w 318"/>
                  <a:gd name="T5" fmla="*/ 0 h 13"/>
                  <a:gd name="T6" fmla="*/ 0 w 318"/>
                  <a:gd name="T7" fmla="*/ 13 h 13"/>
                  <a:gd name="T8" fmla="*/ 318 w 318"/>
                  <a:gd name="T9" fmla="*/ 13 h 13"/>
                  <a:gd name="T10" fmla="*/ 318 w 318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8"/>
                  <a:gd name="T19" fmla="*/ 0 h 13"/>
                  <a:gd name="T20" fmla="*/ 318 w 318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8" h="13">
                    <a:moveTo>
                      <a:pt x="318" y="6"/>
                    </a:moveTo>
                    <a:lnTo>
                      <a:pt x="318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18" y="13"/>
                    </a:lnTo>
                    <a:lnTo>
                      <a:pt x="318" y="6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1" name="Freeform 1778"/>
              <p:cNvSpPr>
                <a:spLocks/>
              </p:cNvSpPr>
              <p:nvPr/>
            </p:nvSpPr>
            <p:spPr bwMode="auto">
              <a:xfrm>
                <a:off x="3442" y="3900"/>
                <a:ext cx="535" cy="27"/>
              </a:xfrm>
              <a:custGeom>
                <a:avLst/>
                <a:gdLst>
                  <a:gd name="T0" fmla="*/ 318 w 318"/>
                  <a:gd name="T1" fmla="*/ 6 h 13"/>
                  <a:gd name="T2" fmla="*/ 318 w 318"/>
                  <a:gd name="T3" fmla="*/ 0 h 13"/>
                  <a:gd name="T4" fmla="*/ 0 w 318"/>
                  <a:gd name="T5" fmla="*/ 0 h 13"/>
                  <a:gd name="T6" fmla="*/ 0 w 318"/>
                  <a:gd name="T7" fmla="*/ 13 h 13"/>
                  <a:gd name="T8" fmla="*/ 318 w 318"/>
                  <a:gd name="T9" fmla="*/ 13 h 13"/>
                  <a:gd name="T10" fmla="*/ 318 w 318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8"/>
                  <a:gd name="T19" fmla="*/ 0 h 13"/>
                  <a:gd name="T20" fmla="*/ 318 w 318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8" h="13">
                    <a:moveTo>
                      <a:pt x="318" y="6"/>
                    </a:moveTo>
                    <a:lnTo>
                      <a:pt x="318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18" y="13"/>
                    </a:lnTo>
                    <a:lnTo>
                      <a:pt x="318" y="6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2" name="Freeform 1779"/>
              <p:cNvSpPr>
                <a:spLocks/>
              </p:cNvSpPr>
              <p:nvPr/>
            </p:nvSpPr>
            <p:spPr bwMode="auto">
              <a:xfrm>
                <a:off x="3368" y="4110"/>
                <a:ext cx="617" cy="28"/>
              </a:xfrm>
              <a:custGeom>
                <a:avLst/>
                <a:gdLst>
                  <a:gd name="T0" fmla="*/ 326 w 326"/>
                  <a:gd name="T1" fmla="*/ 6 h 13"/>
                  <a:gd name="T2" fmla="*/ 326 w 326"/>
                  <a:gd name="T3" fmla="*/ 0 h 13"/>
                  <a:gd name="T4" fmla="*/ 0 w 326"/>
                  <a:gd name="T5" fmla="*/ 0 h 13"/>
                  <a:gd name="T6" fmla="*/ 0 w 326"/>
                  <a:gd name="T7" fmla="*/ 13 h 13"/>
                  <a:gd name="T8" fmla="*/ 326 w 326"/>
                  <a:gd name="T9" fmla="*/ 13 h 13"/>
                  <a:gd name="T10" fmla="*/ 326 w 326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6"/>
                  <a:gd name="T19" fmla="*/ 0 h 13"/>
                  <a:gd name="T20" fmla="*/ 326 w 326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6" h="13">
                    <a:moveTo>
                      <a:pt x="326" y="6"/>
                    </a:moveTo>
                    <a:lnTo>
                      <a:pt x="32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6" y="13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3" name="Freeform 1780"/>
              <p:cNvSpPr>
                <a:spLocks/>
              </p:cNvSpPr>
              <p:nvPr/>
            </p:nvSpPr>
            <p:spPr bwMode="auto">
              <a:xfrm>
                <a:off x="3436" y="4110"/>
                <a:ext cx="549" cy="27"/>
              </a:xfrm>
              <a:custGeom>
                <a:avLst/>
                <a:gdLst>
                  <a:gd name="T0" fmla="*/ 326 w 326"/>
                  <a:gd name="T1" fmla="*/ 6 h 13"/>
                  <a:gd name="T2" fmla="*/ 326 w 326"/>
                  <a:gd name="T3" fmla="*/ 0 h 13"/>
                  <a:gd name="T4" fmla="*/ 0 w 326"/>
                  <a:gd name="T5" fmla="*/ 0 h 13"/>
                  <a:gd name="T6" fmla="*/ 0 w 326"/>
                  <a:gd name="T7" fmla="*/ 13 h 13"/>
                  <a:gd name="T8" fmla="*/ 326 w 326"/>
                  <a:gd name="T9" fmla="*/ 13 h 13"/>
                  <a:gd name="T10" fmla="*/ 326 w 326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6"/>
                  <a:gd name="T19" fmla="*/ 0 h 13"/>
                  <a:gd name="T20" fmla="*/ 326 w 326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6" h="13">
                    <a:moveTo>
                      <a:pt x="326" y="6"/>
                    </a:moveTo>
                    <a:lnTo>
                      <a:pt x="32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6" y="13"/>
                    </a:lnTo>
                    <a:lnTo>
                      <a:pt x="326" y="6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4" name="Freeform 1781"/>
              <p:cNvSpPr>
                <a:spLocks/>
              </p:cNvSpPr>
              <p:nvPr/>
            </p:nvSpPr>
            <p:spPr bwMode="auto">
              <a:xfrm>
                <a:off x="3368" y="3688"/>
                <a:ext cx="614" cy="28"/>
              </a:xfrm>
              <a:custGeom>
                <a:avLst/>
                <a:gdLst>
                  <a:gd name="T0" fmla="*/ 322 w 322"/>
                  <a:gd name="T1" fmla="*/ 7 h 14"/>
                  <a:gd name="T2" fmla="*/ 322 w 322"/>
                  <a:gd name="T3" fmla="*/ 0 h 14"/>
                  <a:gd name="T4" fmla="*/ 0 w 322"/>
                  <a:gd name="T5" fmla="*/ 0 h 14"/>
                  <a:gd name="T6" fmla="*/ 0 w 322"/>
                  <a:gd name="T7" fmla="*/ 14 h 14"/>
                  <a:gd name="T8" fmla="*/ 322 w 322"/>
                  <a:gd name="T9" fmla="*/ 14 h 14"/>
                  <a:gd name="T10" fmla="*/ 322 w 322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14"/>
                  <a:gd name="T20" fmla="*/ 322 w 322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14">
                    <a:moveTo>
                      <a:pt x="322" y="7"/>
                    </a:moveTo>
                    <a:lnTo>
                      <a:pt x="32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22" y="14"/>
                    </a:lnTo>
                    <a:lnTo>
                      <a:pt x="322" y="7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5" name="Freeform 1782"/>
              <p:cNvSpPr>
                <a:spLocks/>
              </p:cNvSpPr>
              <p:nvPr/>
            </p:nvSpPr>
            <p:spPr bwMode="auto">
              <a:xfrm>
                <a:off x="3440" y="3688"/>
                <a:ext cx="542" cy="27"/>
              </a:xfrm>
              <a:custGeom>
                <a:avLst/>
                <a:gdLst>
                  <a:gd name="T0" fmla="*/ 322 w 322"/>
                  <a:gd name="T1" fmla="*/ 7 h 14"/>
                  <a:gd name="T2" fmla="*/ 322 w 322"/>
                  <a:gd name="T3" fmla="*/ 0 h 14"/>
                  <a:gd name="T4" fmla="*/ 0 w 322"/>
                  <a:gd name="T5" fmla="*/ 0 h 14"/>
                  <a:gd name="T6" fmla="*/ 0 w 322"/>
                  <a:gd name="T7" fmla="*/ 14 h 14"/>
                  <a:gd name="T8" fmla="*/ 322 w 322"/>
                  <a:gd name="T9" fmla="*/ 14 h 14"/>
                  <a:gd name="T10" fmla="*/ 322 w 322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14"/>
                  <a:gd name="T20" fmla="*/ 322 w 322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14">
                    <a:moveTo>
                      <a:pt x="322" y="7"/>
                    </a:moveTo>
                    <a:lnTo>
                      <a:pt x="32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22" y="14"/>
                    </a:lnTo>
                    <a:lnTo>
                      <a:pt x="322" y="7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6" name="Line 1783"/>
              <p:cNvSpPr>
                <a:spLocks noChangeShapeType="1"/>
              </p:cNvSpPr>
              <p:nvPr/>
            </p:nvSpPr>
            <p:spPr bwMode="auto">
              <a:xfrm flipH="1">
                <a:off x="4055" y="3693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57" name="Freeform 1784"/>
              <p:cNvSpPr>
                <a:spLocks/>
              </p:cNvSpPr>
              <p:nvPr/>
            </p:nvSpPr>
            <p:spPr bwMode="auto">
              <a:xfrm>
                <a:off x="3323" y="3617"/>
                <a:ext cx="37" cy="6"/>
              </a:xfrm>
              <a:custGeom>
                <a:avLst/>
                <a:gdLst>
                  <a:gd name="T0" fmla="*/ 19 w 19"/>
                  <a:gd name="T1" fmla="*/ 3 h 3"/>
                  <a:gd name="T2" fmla="*/ 19 w 19"/>
                  <a:gd name="T3" fmla="*/ 0 h 3"/>
                  <a:gd name="T4" fmla="*/ 0 w 19"/>
                  <a:gd name="T5" fmla="*/ 0 h 3"/>
                  <a:gd name="T6" fmla="*/ 0 w 19"/>
                  <a:gd name="T7" fmla="*/ 3 h 3"/>
                  <a:gd name="T8" fmla="*/ 19 w 19"/>
                  <a:gd name="T9" fmla="*/ 3 h 3"/>
                  <a:gd name="T10" fmla="*/ 17 w 19"/>
                  <a:gd name="T11" fmla="*/ 3 h 3"/>
                  <a:gd name="T12" fmla="*/ 19 w 19"/>
                  <a:gd name="T13" fmla="*/ 3 h 3"/>
                  <a:gd name="T14" fmla="*/ 19 w 19"/>
                  <a:gd name="T15" fmla="*/ 0 h 3"/>
                  <a:gd name="T16" fmla="*/ 19 w 19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"/>
                  <a:gd name="T29" fmla="*/ 19 w 19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">
                    <a:moveTo>
                      <a:pt x="19" y="3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8" name="Freeform 1785"/>
              <p:cNvSpPr>
                <a:spLocks/>
              </p:cNvSpPr>
              <p:nvPr/>
            </p:nvSpPr>
            <p:spPr bwMode="auto">
              <a:xfrm>
                <a:off x="3323" y="3617"/>
                <a:ext cx="37" cy="6"/>
              </a:xfrm>
              <a:custGeom>
                <a:avLst/>
                <a:gdLst>
                  <a:gd name="T0" fmla="*/ 19 w 19"/>
                  <a:gd name="T1" fmla="*/ 3 h 3"/>
                  <a:gd name="T2" fmla="*/ 19 w 19"/>
                  <a:gd name="T3" fmla="*/ 0 h 3"/>
                  <a:gd name="T4" fmla="*/ 0 w 19"/>
                  <a:gd name="T5" fmla="*/ 0 h 3"/>
                  <a:gd name="T6" fmla="*/ 0 w 19"/>
                  <a:gd name="T7" fmla="*/ 3 h 3"/>
                  <a:gd name="T8" fmla="*/ 19 w 19"/>
                  <a:gd name="T9" fmla="*/ 3 h 3"/>
                  <a:gd name="T10" fmla="*/ 17 w 19"/>
                  <a:gd name="T11" fmla="*/ 3 h 3"/>
                  <a:gd name="T12" fmla="*/ 19 w 19"/>
                  <a:gd name="T13" fmla="*/ 3 h 3"/>
                  <a:gd name="T14" fmla="*/ 19 w 19"/>
                  <a:gd name="T15" fmla="*/ 0 h 3"/>
                  <a:gd name="T16" fmla="*/ 19 w 19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"/>
                  <a:gd name="T29" fmla="*/ 19 w 19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">
                    <a:moveTo>
                      <a:pt x="19" y="3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59" name="Freeform 1786"/>
              <p:cNvSpPr>
                <a:spLocks/>
              </p:cNvSpPr>
              <p:nvPr/>
            </p:nvSpPr>
            <p:spPr bwMode="auto">
              <a:xfrm>
                <a:off x="3356" y="3623"/>
                <a:ext cx="4" cy="777"/>
              </a:xfrm>
              <a:custGeom>
                <a:avLst/>
                <a:gdLst>
                  <a:gd name="T0" fmla="*/ 2 w 2"/>
                  <a:gd name="T1" fmla="*/ 426 h 426"/>
                  <a:gd name="T2" fmla="*/ 2 w 2"/>
                  <a:gd name="T3" fmla="*/ 424 h 426"/>
                  <a:gd name="T4" fmla="*/ 2 w 2"/>
                  <a:gd name="T5" fmla="*/ 0 h 426"/>
                  <a:gd name="T6" fmla="*/ 0 w 2"/>
                  <a:gd name="T7" fmla="*/ 0 h 426"/>
                  <a:gd name="T8" fmla="*/ 0 w 2"/>
                  <a:gd name="T9" fmla="*/ 424 h 426"/>
                  <a:gd name="T10" fmla="*/ 2 w 2"/>
                  <a:gd name="T11" fmla="*/ 424 h 426"/>
                  <a:gd name="T12" fmla="*/ 2 w 2"/>
                  <a:gd name="T13" fmla="*/ 426 h 426"/>
                  <a:gd name="T14" fmla="*/ 2 w 2"/>
                  <a:gd name="T15" fmla="*/ 424 h 426"/>
                  <a:gd name="T16" fmla="*/ 2 w 2"/>
                  <a:gd name="T17" fmla="*/ 426 h 4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426"/>
                  <a:gd name="T29" fmla="*/ 2 w 2"/>
                  <a:gd name="T30" fmla="*/ 426 h 4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426">
                    <a:moveTo>
                      <a:pt x="2" y="426"/>
                    </a:moveTo>
                    <a:lnTo>
                      <a:pt x="2" y="42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24"/>
                    </a:lnTo>
                    <a:lnTo>
                      <a:pt x="2" y="424"/>
                    </a:lnTo>
                    <a:lnTo>
                      <a:pt x="2" y="426"/>
                    </a:lnTo>
                    <a:lnTo>
                      <a:pt x="2" y="424"/>
                    </a:lnTo>
                    <a:lnTo>
                      <a:pt x="2" y="426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0" name="Freeform 1787"/>
              <p:cNvSpPr>
                <a:spLocks/>
              </p:cNvSpPr>
              <p:nvPr/>
            </p:nvSpPr>
            <p:spPr bwMode="auto">
              <a:xfrm>
                <a:off x="3356" y="3623"/>
                <a:ext cx="4" cy="777"/>
              </a:xfrm>
              <a:custGeom>
                <a:avLst/>
                <a:gdLst>
                  <a:gd name="T0" fmla="*/ 2 w 2"/>
                  <a:gd name="T1" fmla="*/ 426 h 426"/>
                  <a:gd name="T2" fmla="*/ 2 w 2"/>
                  <a:gd name="T3" fmla="*/ 424 h 426"/>
                  <a:gd name="T4" fmla="*/ 2 w 2"/>
                  <a:gd name="T5" fmla="*/ 0 h 426"/>
                  <a:gd name="T6" fmla="*/ 0 w 2"/>
                  <a:gd name="T7" fmla="*/ 0 h 426"/>
                  <a:gd name="T8" fmla="*/ 0 w 2"/>
                  <a:gd name="T9" fmla="*/ 424 h 426"/>
                  <a:gd name="T10" fmla="*/ 2 w 2"/>
                  <a:gd name="T11" fmla="*/ 424 h 426"/>
                  <a:gd name="T12" fmla="*/ 2 w 2"/>
                  <a:gd name="T13" fmla="*/ 426 h 426"/>
                  <a:gd name="T14" fmla="*/ 2 w 2"/>
                  <a:gd name="T15" fmla="*/ 424 h 426"/>
                  <a:gd name="T16" fmla="*/ 2 w 2"/>
                  <a:gd name="T17" fmla="*/ 426 h 4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426"/>
                  <a:gd name="T29" fmla="*/ 2 w 2"/>
                  <a:gd name="T30" fmla="*/ 426 h 4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426">
                    <a:moveTo>
                      <a:pt x="2" y="426"/>
                    </a:moveTo>
                    <a:lnTo>
                      <a:pt x="2" y="42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24"/>
                    </a:lnTo>
                    <a:lnTo>
                      <a:pt x="2" y="424"/>
                    </a:lnTo>
                    <a:lnTo>
                      <a:pt x="2" y="426"/>
                    </a:lnTo>
                    <a:lnTo>
                      <a:pt x="2" y="424"/>
                    </a:lnTo>
                    <a:lnTo>
                      <a:pt x="2" y="426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1" name="Freeform 1788"/>
              <p:cNvSpPr>
                <a:spLocks/>
              </p:cNvSpPr>
              <p:nvPr/>
            </p:nvSpPr>
            <p:spPr bwMode="auto">
              <a:xfrm>
                <a:off x="3319" y="4396"/>
                <a:ext cx="41" cy="4"/>
              </a:xfrm>
              <a:custGeom>
                <a:avLst/>
                <a:gdLst>
                  <a:gd name="T0" fmla="*/ 0 w 21"/>
                  <a:gd name="T1" fmla="*/ 0 h 2"/>
                  <a:gd name="T2" fmla="*/ 2 w 21"/>
                  <a:gd name="T3" fmla="*/ 2 h 2"/>
                  <a:gd name="T4" fmla="*/ 21 w 21"/>
                  <a:gd name="T5" fmla="*/ 2 h 2"/>
                  <a:gd name="T6" fmla="*/ 21 w 21"/>
                  <a:gd name="T7" fmla="*/ 0 h 2"/>
                  <a:gd name="T8" fmla="*/ 2 w 21"/>
                  <a:gd name="T9" fmla="*/ 0 h 2"/>
                  <a:gd name="T10" fmla="*/ 5 w 21"/>
                  <a:gd name="T11" fmla="*/ 0 h 2"/>
                  <a:gd name="T12" fmla="*/ 0 w 21"/>
                  <a:gd name="T13" fmla="*/ 0 h 2"/>
                  <a:gd name="T14" fmla="*/ 0 w 21"/>
                  <a:gd name="T15" fmla="*/ 2 h 2"/>
                  <a:gd name="T16" fmla="*/ 2 w 21"/>
                  <a:gd name="T17" fmla="*/ 2 h 2"/>
                  <a:gd name="T18" fmla="*/ 0 w 21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"/>
                  <a:gd name="T32" fmla="*/ 21 w 21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">
                    <a:moveTo>
                      <a:pt x="0" y="0"/>
                    </a:moveTo>
                    <a:lnTo>
                      <a:pt x="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2" name="Freeform 1789"/>
              <p:cNvSpPr>
                <a:spLocks/>
              </p:cNvSpPr>
              <p:nvPr/>
            </p:nvSpPr>
            <p:spPr bwMode="auto">
              <a:xfrm>
                <a:off x="3319" y="4396"/>
                <a:ext cx="41" cy="4"/>
              </a:xfrm>
              <a:custGeom>
                <a:avLst/>
                <a:gdLst>
                  <a:gd name="T0" fmla="*/ 0 w 21"/>
                  <a:gd name="T1" fmla="*/ 0 h 2"/>
                  <a:gd name="T2" fmla="*/ 2 w 21"/>
                  <a:gd name="T3" fmla="*/ 2 h 2"/>
                  <a:gd name="T4" fmla="*/ 21 w 21"/>
                  <a:gd name="T5" fmla="*/ 2 h 2"/>
                  <a:gd name="T6" fmla="*/ 21 w 21"/>
                  <a:gd name="T7" fmla="*/ 0 h 2"/>
                  <a:gd name="T8" fmla="*/ 2 w 21"/>
                  <a:gd name="T9" fmla="*/ 0 h 2"/>
                  <a:gd name="T10" fmla="*/ 5 w 21"/>
                  <a:gd name="T11" fmla="*/ 0 h 2"/>
                  <a:gd name="T12" fmla="*/ 0 w 21"/>
                  <a:gd name="T13" fmla="*/ 0 h 2"/>
                  <a:gd name="T14" fmla="*/ 0 w 21"/>
                  <a:gd name="T15" fmla="*/ 2 h 2"/>
                  <a:gd name="T16" fmla="*/ 2 w 21"/>
                  <a:gd name="T17" fmla="*/ 2 h 2"/>
                  <a:gd name="T18" fmla="*/ 0 w 21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"/>
                  <a:gd name="T32" fmla="*/ 21 w 21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">
                    <a:moveTo>
                      <a:pt x="0" y="0"/>
                    </a:moveTo>
                    <a:lnTo>
                      <a:pt x="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3" name="Freeform 1790"/>
              <p:cNvSpPr>
                <a:spLocks/>
              </p:cNvSpPr>
              <p:nvPr/>
            </p:nvSpPr>
            <p:spPr bwMode="auto">
              <a:xfrm>
                <a:off x="3319" y="3617"/>
                <a:ext cx="9" cy="779"/>
              </a:xfrm>
              <a:custGeom>
                <a:avLst/>
                <a:gdLst>
                  <a:gd name="T0" fmla="*/ 2 w 5"/>
                  <a:gd name="T1" fmla="*/ 0 h 427"/>
                  <a:gd name="T2" fmla="*/ 0 w 5"/>
                  <a:gd name="T3" fmla="*/ 3 h 427"/>
                  <a:gd name="T4" fmla="*/ 0 w 5"/>
                  <a:gd name="T5" fmla="*/ 427 h 427"/>
                  <a:gd name="T6" fmla="*/ 5 w 5"/>
                  <a:gd name="T7" fmla="*/ 427 h 427"/>
                  <a:gd name="T8" fmla="*/ 5 w 5"/>
                  <a:gd name="T9" fmla="*/ 3 h 427"/>
                  <a:gd name="T10" fmla="*/ 2 w 5"/>
                  <a:gd name="T11" fmla="*/ 3 h 427"/>
                  <a:gd name="T12" fmla="*/ 2 w 5"/>
                  <a:gd name="T13" fmla="*/ 0 h 427"/>
                  <a:gd name="T14" fmla="*/ 0 w 5"/>
                  <a:gd name="T15" fmla="*/ 0 h 427"/>
                  <a:gd name="T16" fmla="*/ 0 w 5"/>
                  <a:gd name="T17" fmla="*/ 3 h 427"/>
                  <a:gd name="T18" fmla="*/ 2 w 5"/>
                  <a:gd name="T19" fmla="*/ 0 h 4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27"/>
                  <a:gd name="T32" fmla="*/ 5 w 5"/>
                  <a:gd name="T33" fmla="*/ 427 h 4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27">
                    <a:moveTo>
                      <a:pt x="2" y="0"/>
                    </a:moveTo>
                    <a:lnTo>
                      <a:pt x="0" y="3"/>
                    </a:lnTo>
                    <a:lnTo>
                      <a:pt x="0" y="427"/>
                    </a:lnTo>
                    <a:lnTo>
                      <a:pt x="5" y="427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4" name="Freeform 1791"/>
              <p:cNvSpPr>
                <a:spLocks/>
              </p:cNvSpPr>
              <p:nvPr/>
            </p:nvSpPr>
            <p:spPr bwMode="auto">
              <a:xfrm>
                <a:off x="3319" y="3617"/>
                <a:ext cx="9" cy="779"/>
              </a:xfrm>
              <a:custGeom>
                <a:avLst/>
                <a:gdLst>
                  <a:gd name="T0" fmla="*/ 2 w 5"/>
                  <a:gd name="T1" fmla="*/ 0 h 427"/>
                  <a:gd name="T2" fmla="*/ 0 w 5"/>
                  <a:gd name="T3" fmla="*/ 3 h 427"/>
                  <a:gd name="T4" fmla="*/ 0 w 5"/>
                  <a:gd name="T5" fmla="*/ 427 h 427"/>
                  <a:gd name="T6" fmla="*/ 5 w 5"/>
                  <a:gd name="T7" fmla="*/ 427 h 427"/>
                  <a:gd name="T8" fmla="*/ 5 w 5"/>
                  <a:gd name="T9" fmla="*/ 3 h 427"/>
                  <a:gd name="T10" fmla="*/ 2 w 5"/>
                  <a:gd name="T11" fmla="*/ 3 h 427"/>
                  <a:gd name="T12" fmla="*/ 2 w 5"/>
                  <a:gd name="T13" fmla="*/ 0 h 427"/>
                  <a:gd name="T14" fmla="*/ 0 w 5"/>
                  <a:gd name="T15" fmla="*/ 0 h 427"/>
                  <a:gd name="T16" fmla="*/ 0 w 5"/>
                  <a:gd name="T17" fmla="*/ 3 h 427"/>
                  <a:gd name="T18" fmla="*/ 2 w 5"/>
                  <a:gd name="T19" fmla="*/ 0 h 4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27"/>
                  <a:gd name="T32" fmla="*/ 5 w 5"/>
                  <a:gd name="T33" fmla="*/ 427 h 4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27">
                    <a:moveTo>
                      <a:pt x="2" y="0"/>
                    </a:moveTo>
                    <a:lnTo>
                      <a:pt x="0" y="3"/>
                    </a:lnTo>
                    <a:lnTo>
                      <a:pt x="0" y="427"/>
                    </a:lnTo>
                    <a:lnTo>
                      <a:pt x="5" y="427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65" name="Line 1792"/>
              <p:cNvSpPr>
                <a:spLocks noChangeShapeType="1"/>
              </p:cNvSpPr>
              <p:nvPr/>
            </p:nvSpPr>
            <p:spPr bwMode="auto">
              <a:xfrm flipV="1">
                <a:off x="3307" y="3657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66" name="Line 1793"/>
              <p:cNvSpPr>
                <a:spLocks noChangeShapeType="1"/>
              </p:cNvSpPr>
              <p:nvPr/>
            </p:nvSpPr>
            <p:spPr bwMode="auto">
              <a:xfrm flipV="1">
                <a:off x="3323" y="3657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67" name="Line 1794"/>
              <p:cNvSpPr>
                <a:spLocks noChangeShapeType="1"/>
              </p:cNvSpPr>
              <p:nvPr/>
            </p:nvSpPr>
            <p:spPr bwMode="auto">
              <a:xfrm flipH="1">
                <a:off x="3307" y="3657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68" name="Line 1795"/>
              <p:cNvSpPr>
                <a:spLocks noChangeShapeType="1"/>
              </p:cNvSpPr>
              <p:nvPr/>
            </p:nvSpPr>
            <p:spPr bwMode="auto">
              <a:xfrm flipH="1">
                <a:off x="3307" y="366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69" name="Line 1796"/>
              <p:cNvSpPr>
                <a:spLocks noChangeShapeType="1"/>
              </p:cNvSpPr>
              <p:nvPr/>
            </p:nvSpPr>
            <p:spPr bwMode="auto">
              <a:xfrm>
                <a:off x="3307" y="3743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0" name="Line 1797"/>
              <p:cNvSpPr>
                <a:spLocks noChangeShapeType="1"/>
              </p:cNvSpPr>
              <p:nvPr/>
            </p:nvSpPr>
            <p:spPr bwMode="auto">
              <a:xfrm>
                <a:off x="3307" y="3743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1" name="Line 1798"/>
              <p:cNvSpPr>
                <a:spLocks noChangeShapeType="1"/>
              </p:cNvSpPr>
              <p:nvPr/>
            </p:nvSpPr>
            <p:spPr bwMode="auto">
              <a:xfrm flipH="1">
                <a:off x="3307" y="3743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2" name="Line 1799"/>
              <p:cNvSpPr>
                <a:spLocks noChangeShapeType="1"/>
              </p:cNvSpPr>
              <p:nvPr/>
            </p:nvSpPr>
            <p:spPr bwMode="auto">
              <a:xfrm flipH="1">
                <a:off x="3307" y="3661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3" name="Line 1800"/>
              <p:cNvSpPr>
                <a:spLocks noChangeShapeType="1"/>
              </p:cNvSpPr>
              <p:nvPr/>
            </p:nvSpPr>
            <p:spPr bwMode="auto">
              <a:xfrm>
                <a:off x="3307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4" name="Line 1801"/>
              <p:cNvSpPr>
                <a:spLocks noChangeShapeType="1"/>
              </p:cNvSpPr>
              <p:nvPr/>
            </p:nvSpPr>
            <p:spPr bwMode="auto">
              <a:xfrm>
                <a:off x="331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5" name="Line 1802"/>
              <p:cNvSpPr>
                <a:spLocks noChangeShapeType="1"/>
              </p:cNvSpPr>
              <p:nvPr/>
            </p:nvSpPr>
            <p:spPr bwMode="auto">
              <a:xfrm flipV="1">
                <a:off x="332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6" name="Line 1803"/>
              <p:cNvSpPr>
                <a:spLocks noChangeShapeType="1"/>
              </p:cNvSpPr>
              <p:nvPr/>
            </p:nvSpPr>
            <p:spPr bwMode="auto">
              <a:xfrm flipV="1">
                <a:off x="332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77" name="Freeform 1804"/>
              <p:cNvSpPr>
                <a:spLocks/>
              </p:cNvSpPr>
              <p:nvPr/>
            </p:nvSpPr>
            <p:spPr bwMode="auto">
              <a:xfrm>
                <a:off x="3239" y="3665"/>
                <a:ext cx="68" cy="9"/>
              </a:xfrm>
              <a:custGeom>
                <a:avLst/>
                <a:gdLst>
                  <a:gd name="T0" fmla="*/ 2 w 35"/>
                  <a:gd name="T1" fmla="*/ 2 h 5"/>
                  <a:gd name="T2" fmla="*/ 0 w 35"/>
                  <a:gd name="T3" fmla="*/ 5 h 5"/>
                  <a:gd name="T4" fmla="*/ 35 w 35"/>
                  <a:gd name="T5" fmla="*/ 5 h 5"/>
                  <a:gd name="T6" fmla="*/ 35 w 35"/>
                  <a:gd name="T7" fmla="*/ 0 h 5"/>
                  <a:gd name="T8" fmla="*/ 0 w 35"/>
                  <a:gd name="T9" fmla="*/ 0 h 5"/>
                  <a:gd name="T10" fmla="*/ 0 w 35"/>
                  <a:gd name="T11" fmla="*/ 2 h 5"/>
                  <a:gd name="T12" fmla="*/ 0 w 35"/>
                  <a:gd name="T13" fmla="*/ 0 h 5"/>
                  <a:gd name="T14" fmla="*/ 0 w 35"/>
                  <a:gd name="T15" fmla="*/ 2 h 5"/>
                  <a:gd name="T16" fmla="*/ 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2" y="2"/>
                    </a:moveTo>
                    <a:lnTo>
                      <a:pt x="0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78" name="Freeform 1805"/>
              <p:cNvSpPr>
                <a:spLocks/>
              </p:cNvSpPr>
              <p:nvPr/>
            </p:nvSpPr>
            <p:spPr bwMode="auto">
              <a:xfrm>
                <a:off x="3239" y="3665"/>
                <a:ext cx="68" cy="9"/>
              </a:xfrm>
              <a:custGeom>
                <a:avLst/>
                <a:gdLst>
                  <a:gd name="T0" fmla="*/ 2 w 35"/>
                  <a:gd name="T1" fmla="*/ 2 h 5"/>
                  <a:gd name="T2" fmla="*/ 0 w 35"/>
                  <a:gd name="T3" fmla="*/ 5 h 5"/>
                  <a:gd name="T4" fmla="*/ 35 w 35"/>
                  <a:gd name="T5" fmla="*/ 5 h 5"/>
                  <a:gd name="T6" fmla="*/ 35 w 35"/>
                  <a:gd name="T7" fmla="*/ 0 h 5"/>
                  <a:gd name="T8" fmla="*/ 0 w 35"/>
                  <a:gd name="T9" fmla="*/ 0 h 5"/>
                  <a:gd name="T10" fmla="*/ 0 w 35"/>
                  <a:gd name="T11" fmla="*/ 2 h 5"/>
                  <a:gd name="T12" fmla="*/ 0 w 35"/>
                  <a:gd name="T13" fmla="*/ 0 h 5"/>
                  <a:gd name="T14" fmla="*/ 0 w 35"/>
                  <a:gd name="T15" fmla="*/ 2 h 5"/>
                  <a:gd name="T16" fmla="*/ 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2" y="2"/>
                    </a:moveTo>
                    <a:lnTo>
                      <a:pt x="0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79" name="Freeform 1806"/>
              <p:cNvSpPr>
                <a:spLocks/>
              </p:cNvSpPr>
              <p:nvPr/>
            </p:nvSpPr>
            <p:spPr bwMode="auto">
              <a:xfrm>
                <a:off x="3239" y="3668"/>
                <a:ext cx="4" cy="64"/>
              </a:xfrm>
              <a:custGeom>
                <a:avLst/>
                <a:gdLst>
                  <a:gd name="T0" fmla="*/ 0 w 2"/>
                  <a:gd name="T1" fmla="*/ 33 h 35"/>
                  <a:gd name="T2" fmla="*/ 2 w 2"/>
                  <a:gd name="T3" fmla="*/ 35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5 h 35"/>
                  <a:gd name="T10" fmla="*/ 0 w 2"/>
                  <a:gd name="T11" fmla="*/ 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5"/>
                  <a:gd name="T20" fmla="*/ 2 w 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5">
                    <a:moveTo>
                      <a:pt x="0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80" name="Freeform 1807"/>
              <p:cNvSpPr>
                <a:spLocks/>
              </p:cNvSpPr>
              <p:nvPr/>
            </p:nvSpPr>
            <p:spPr bwMode="auto">
              <a:xfrm>
                <a:off x="3239" y="3668"/>
                <a:ext cx="4" cy="64"/>
              </a:xfrm>
              <a:custGeom>
                <a:avLst/>
                <a:gdLst>
                  <a:gd name="T0" fmla="*/ 0 w 2"/>
                  <a:gd name="T1" fmla="*/ 33 h 35"/>
                  <a:gd name="T2" fmla="*/ 2 w 2"/>
                  <a:gd name="T3" fmla="*/ 35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5 h 35"/>
                  <a:gd name="T10" fmla="*/ 0 w 2"/>
                  <a:gd name="T11" fmla="*/ 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5"/>
                  <a:gd name="T20" fmla="*/ 2 w 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5">
                    <a:moveTo>
                      <a:pt x="0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0" y="3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81" name="Freeform 1808"/>
              <p:cNvSpPr>
                <a:spLocks/>
              </p:cNvSpPr>
              <p:nvPr/>
            </p:nvSpPr>
            <p:spPr bwMode="auto">
              <a:xfrm>
                <a:off x="3239" y="3728"/>
                <a:ext cx="74" cy="4"/>
              </a:xfrm>
              <a:custGeom>
                <a:avLst/>
                <a:gdLst>
                  <a:gd name="T0" fmla="*/ 35 w 38"/>
                  <a:gd name="T1" fmla="*/ 2 h 2"/>
                  <a:gd name="T2" fmla="*/ 35 w 38"/>
                  <a:gd name="T3" fmla="*/ 0 h 2"/>
                  <a:gd name="T4" fmla="*/ 0 w 38"/>
                  <a:gd name="T5" fmla="*/ 0 h 2"/>
                  <a:gd name="T6" fmla="*/ 0 w 38"/>
                  <a:gd name="T7" fmla="*/ 2 h 2"/>
                  <a:gd name="T8" fmla="*/ 35 w 38"/>
                  <a:gd name="T9" fmla="*/ 2 h 2"/>
                  <a:gd name="T10" fmla="*/ 38 w 38"/>
                  <a:gd name="T11" fmla="*/ 2 h 2"/>
                  <a:gd name="T12" fmla="*/ 35 w 38"/>
                  <a:gd name="T13" fmla="*/ 2 h 2"/>
                  <a:gd name="T14" fmla="*/ 38 w 38"/>
                  <a:gd name="T15" fmla="*/ 2 h 2"/>
                  <a:gd name="T16" fmla="*/ 35 w 38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"/>
                  <a:gd name="T29" fmla="*/ 38 w 38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">
                    <a:moveTo>
                      <a:pt x="35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35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82" name="Freeform 1809"/>
              <p:cNvSpPr>
                <a:spLocks/>
              </p:cNvSpPr>
              <p:nvPr/>
            </p:nvSpPr>
            <p:spPr bwMode="auto">
              <a:xfrm>
                <a:off x="3307" y="3665"/>
                <a:ext cx="6" cy="67"/>
              </a:xfrm>
              <a:custGeom>
                <a:avLst/>
                <a:gdLst>
                  <a:gd name="T0" fmla="*/ 0 w 3"/>
                  <a:gd name="T1" fmla="*/ 5 h 37"/>
                  <a:gd name="T2" fmla="*/ 0 w 3"/>
                  <a:gd name="T3" fmla="*/ 2 h 37"/>
                  <a:gd name="T4" fmla="*/ 0 w 3"/>
                  <a:gd name="T5" fmla="*/ 37 h 37"/>
                  <a:gd name="T6" fmla="*/ 3 w 3"/>
                  <a:gd name="T7" fmla="*/ 37 h 37"/>
                  <a:gd name="T8" fmla="*/ 3 w 3"/>
                  <a:gd name="T9" fmla="*/ 2 h 37"/>
                  <a:gd name="T10" fmla="*/ 0 w 3"/>
                  <a:gd name="T11" fmla="*/ 0 h 37"/>
                  <a:gd name="T12" fmla="*/ 3 w 3"/>
                  <a:gd name="T13" fmla="*/ 2 h 37"/>
                  <a:gd name="T14" fmla="*/ 3 w 3"/>
                  <a:gd name="T15" fmla="*/ 0 h 37"/>
                  <a:gd name="T16" fmla="*/ 0 w 3"/>
                  <a:gd name="T17" fmla="*/ 0 h 37"/>
                  <a:gd name="T18" fmla="*/ 0 w 3"/>
                  <a:gd name="T19" fmla="*/ 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37"/>
                  <a:gd name="T32" fmla="*/ 3 w 3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37">
                    <a:moveTo>
                      <a:pt x="0" y="5"/>
                    </a:moveTo>
                    <a:lnTo>
                      <a:pt x="0" y="2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83" name="Freeform 1810"/>
              <p:cNvSpPr>
                <a:spLocks/>
              </p:cNvSpPr>
              <p:nvPr/>
            </p:nvSpPr>
            <p:spPr bwMode="auto">
              <a:xfrm>
                <a:off x="3307" y="3665"/>
                <a:ext cx="6" cy="67"/>
              </a:xfrm>
              <a:custGeom>
                <a:avLst/>
                <a:gdLst>
                  <a:gd name="T0" fmla="*/ 0 w 3"/>
                  <a:gd name="T1" fmla="*/ 5 h 37"/>
                  <a:gd name="T2" fmla="*/ 0 w 3"/>
                  <a:gd name="T3" fmla="*/ 2 h 37"/>
                  <a:gd name="T4" fmla="*/ 0 w 3"/>
                  <a:gd name="T5" fmla="*/ 37 h 37"/>
                  <a:gd name="T6" fmla="*/ 3 w 3"/>
                  <a:gd name="T7" fmla="*/ 37 h 37"/>
                  <a:gd name="T8" fmla="*/ 3 w 3"/>
                  <a:gd name="T9" fmla="*/ 2 h 37"/>
                  <a:gd name="T10" fmla="*/ 0 w 3"/>
                  <a:gd name="T11" fmla="*/ 0 h 37"/>
                  <a:gd name="T12" fmla="*/ 3 w 3"/>
                  <a:gd name="T13" fmla="*/ 2 h 37"/>
                  <a:gd name="T14" fmla="*/ 3 w 3"/>
                  <a:gd name="T15" fmla="*/ 0 h 37"/>
                  <a:gd name="T16" fmla="*/ 0 w 3"/>
                  <a:gd name="T17" fmla="*/ 0 h 37"/>
                  <a:gd name="T18" fmla="*/ 0 w 3"/>
                  <a:gd name="T19" fmla="*/ 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37"/>
                  <a:gd name="T32" fmla="*/ 3 w 3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37">
                    <a:moveTo>
                      <a:pt x="0" y="5"/>
                    </a:moveTo>
                    <a:lnTo>
                      <a:pt x="0" y="2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84" name="Line 1811"/>
              <p:cNvSpPr>
                <a:spLocks noChangeShapeType="1"/>
              </p:cNvSpPr>
              <p:nvPr/>
            </p:nvSpPr>
            <p:spPr bwMode="auto">
              <a:xfrm>
                <a:off x="3307" y="3699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85" name="Line 1812"/>
              <p:cNvSpPr>
                <a:spLocks noChangeShapeType="1"/>
              </p:cNvSpPr>
              <p:nvPr/>
            </p:nvSpPr>
            <p:spPr bwMode="auto">
              <a:xfrm>
                <a:off x="3307" y="3872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86" name="Line 1813"/>
              <p:cNvSpPr>
                <a:spLocks noChangeShapeType="1"/>
              </p:cNvSpPr>
              <p:nvPr/>
            </p:nvSpPr>
            <p:spPr bwMode="auto">
              <a:xfrm flipH="1">
                <a:off x="3307" y="386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87" name="Line 1814"/>
              <p:cNvSpPr>
                <a:spLocks noChangeShapeType="1"/>
              </p:cNvSpPr>
              <p:nvPr/>
            </p:nvSpPr>
            <p:spPr bwMode="auto">
              <a:xfrm flipH="1">
                <a:off x="3307" y="386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88" name="Line 1815"/>
              <p:cNvSpPr>
                <a:spLocks noChangeShapeType="1"/>
              </p:cNvSpPr>
              <p:nvPr/>
            </p:nvSpPr>
            <p:spPr bwMode="auto">
              <a:xfrm>
                <a:off x="3319" y="3945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89" name="Line 1816"/>
              <p:cNvSpPr>
                <a:spLocks noChangeShapeType="1"/>
              </p:cNvSpPr>
              <p:nvPr/>
            </p:nvSpPr>
            <p:spPr bwMode="auto">
              <a:xfrm>
                <a:off x="3307" y="3945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0" name="Line 1817"/>
              <p:cNvSpPr>
                <a:spLocks noChangeShapeType="1"/>
              </p:cNvSpPr>
              <p:nvPr/>
            </p:nvSpPr>
            <p:spPr bwMode="auto">
              <a:xfrm>
                <a:off x="3307" y="3951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1" name="Line 1818"/>
              <p:cNvSpPr>
                <a:spLocks noChangeShapeType="1"/>
              </p:cNvSpPr>
              <p:nvPr/>
            </p:nvSpPr>
            <p:spPr bwMode="auto">
              <a:xfrm>
                <a:off x="3307" y="394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2" name="Line 1819"/>
              <p:cNvSpPr>
                <a:spLocks noChangeShapeType="1"/>
              </p:cNvSpPr>
              <p:nvPr/>
            </p:nvSpPr>
            <p:spPr bwMode="auto">
              <a:xfrm flipH="1">
                <a:off x="3270" y="3936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3" name="Line 1820"/>
              <p:cNvSpPr>
                <a:spLocks noChangeShapeType="1"/>
              </p:cNvSpPr>
              <p:nvPr/>
            </p:nvSpPr>
            <p:spPr bwMode="auto">
              <a:xfrm>
                <a:off x="3307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4" name="Line 1821"/>
              <p:cNvSpPr>
                <a:spLocks noChangeShapeType="1"/>
              </p:cNvSpPr>
              <p:nvPr/>
            </p:nvSpPr>
            <p:spPr bwMode="auto">
              <a:xfrm>
                <a:off x="3307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5" name="Line 1822"/>
              <p:cNvSpPr>
                <a:spLocks noChangeShapeType="1"/>
              </p:cNvSpPr>
              <p:nvPr/>
            </p:nvSpPr>
            <p:spPr bwMode="auto">
              <a:xfrm flipV="1">
                <a:off x="3319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6" name="Line 1823"/>
              <p:cNvSpPr>
                <a:spLocks noChangeShapeType="1"/>
              </p:cNvSpPr>
              <p:nvPr/>
            </p:nvSpPr>
            <p:spPr bwMode="auto">
              <a:xfrm flipV="1">
                <a:off x="3319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597" name="Freeform 1824"/>
              <p:cNvSpPr>
                <a:spLocks/>
              </p:cNvSpPr>
              <p:nvPr/>
            </p:nvSpPr>
            <p:spPr bwMode="auto">
              <a:xfrm>
                <a:off x="3235" y="3872"/>
                <a:ext cx="72" cy="4"/>
              </a:xfrm>
              <a:custGeom>
                <a:avLst/>
                <a:gdLst>
                  <a:gd name="T0" fmla="*/ 2 w 37"/>
                  <a:gd name="T1" fmla="*/ 0 h 2"/>
                  <a:gd name="T2" fmla="*/ 2 w 37"/>
                  <a:gd name="T3" fmla="*/ 2 h 2"/>
                  <a:gd name="T4" fmla="*/ 37 w 37"/>
                  <a:gd name="T5" fmla="*/ 2 h 2"/>
                  <a:gd name="T6" fmla="*/ 37 w 37"/>
                  <a:gd name="T7" fmla="*/ 0 h 2"/>
                  <a:gd name="T8" fmla="*/ 2 w 37"/>
                  <a:gd name="T9" fmla="*/ 0 h 2"/>
                  <a:gd name="T10" fmla="*/ 0 w 37"/>
                  <a:gd name="T11" fmla="*/ 0 h 2"/>
                  <a:gd name="T12" fmla="*/ 2 w 37"/>
                  <a:gd name="T13" fmla="*/ 0 h 2"/>
                  <a:gd name="T14" fmla="*/ 0 w 37"/>
                  <a:gd name="T15" fmla="*/ 0 h 2"/>
                  <a:gd name="T16" fmla="*/ 2 w 3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"/>
                  <a:gd name="T29" fmla="*/ 37 w 3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">
                    <a:moveTo>
                      <a:pt x="2" y="0"/>
                    </a:moveTo>
                    <a:lnTo>
                      <a:pt x="2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98" name="Freeform 1825"/>
              <p:cNvSpPr>
                <a:spLocks/>
              </p:cNvSpPr>
              <p:nvPr/>
            </p:nvSpPr>
            <p:spPr bwMode="auto">
              <a:xfrm>
                <a:off x="3235" y="3872"/>
                <a:ext cx="72" cy="4"/>
              </a:xfrm>
              <a:custGeom>
                <a:avLst/>
                <a:gdLst>
                  <a:gd name="T0" fmla="*/ 2 w 37"/>
                  <a:gd name="T1" fmla="*/ 0 h 2"/>
                  <a:gd name="T2" fmla="*/ 2 w 37"/>
                  <a:gd name="T3" fmla="*/ 2 h 2"/>
                  <a:gd name="T4" fmla="*/ 37 w 37"/>
                  <a:gd name="T5" fmla="*/ 2 h 2"/>
                  <a:gd name="T6" fmla="*/ 37 w 37"/>
                  <a:gd name="T7" fmla="*/ 0 h 2"/>
                  <a:gd name="T8" fmla="*/ 2 w 37"/>
                  <a:gd name="T9" fmla="*/ 0 h 2"/>
                  <a:gd name="T10" fmla="*/ 0 w 37"/>
                  <a:gd name="T11" fmla="*/ 0 h 2"/>
                  <a:gd name="T12" fmla="*/ 2 w 37"/>
                  <a:gd name="T13" fmla="*/ 0 h 2"/>
                  <a:gd name="T14" fmla="*/ 0 w 37"/>
                  <a:gd name="T15" fmla="*/ 0 h 2"/>
                  <a:gd name="T16" fmla="*/ 2 w 3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"/>
                  <a:gd name="T29" fmla="*/ 37 w 3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">
                    <a:moveTo>
                      <a:pt x="2" y="0"/>
                    </a:moveTo>
                    <a:lnTo>
                      <a:pt x="2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599" name="Freeform 1826"/>
              <p:cNvSpPr>
                <a:spLocks/>
              </p:cNvSpPr>
              <p:nvPr/>
            </p:nvSpPr>
            <p:spPr bwMode="auto">
              <a:xfrm>
                <a:off x="3235" y="3872"/>
                <a:ext cx="4" cy="70"/>
              </a:xfrm>
              <a:custGeom>
                <a:avLst/>
                <a:gdLst>
                  <a:gd name="T0" fmla="*/ 2 w 2"/>
                  <a:gd name="T1" fmla="*/ 33 h 38"/>
                  <a:gd name="T2" fmla="*/ 2 w 2"/>
                  <a:gd name="T3" fmla="*/ 35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5 h 38"/>
                  <a:gd name="T10" fmla="*/ 2 w 2"/>
                  <a:gd name="T11" fmla="*/ 38 h 38"/>
                  <a:gd name="T12" fmla="*/ 0 w 2"/>
                  <a:gd name="T13" fmla="*/ 35 h 38"/>
                  <a:gd name="T14" fmla="*/ 0 w 2"/>
                  <a:gd name="T15" fmla="*/ 38 h 38"/>
                  <a:gd name="T16" fmla="*/ 2 w 2"/>
                  <a:gd name="T17" fmla="*/ 38 h 38"/>
                  <a:gd name="T18" fmla="*/ 2 w 2"/>
                  <a:gd name="T19" fmla="*/ 33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38"/>
                  <a:gd name="T32" fmla="*/ 2 w 2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38">
                    <a:moveTo>
                      <a:pt x="2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0" name="Freeform 1827"/>
              <p:cNvSpPr>
                <a:spLocks/>
              </p:cNvSpPr>
              <p:nvPr/>
            </p:nvSpPr>
            <p:spPr bwMode="auto">
              <a:xfrm>
                <a:off x="3235" y="3872"/>
                <a:ext cx="4" cy="70"/>
              </a:xfrm>
              <a:custGeom>
                <a:avLst/>
                <a:gdLst>
                  <a:gd name="T0" fmla="*/ 2 w 2"/>
                  <a:gd name="T1" fmla="*/ 33 h 38"/>
                  <a:gd name="T2" fmla="*/ 2 w 2"/>
                  <a:gd name="T3" fmla="*/ 35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5 h 38"/>
                  <a:gd name="T10" fmla="*/ 2 w 2"/>
                  <a:gd name="T11" fmla="*/ 38 h 38"/>
                  <a:gd name="T12" fmla="*/ 0 w 2"/>
                  <a:gd name="T13" fmla="*/ 35 h 38"/>
                  <a:gd name="T14" fmla="*/ 0 w 2"/>
                  <a:gd name="T15" fmla="*/ 38 h 38"/>
                  <a:gd name="T16" fmla="*/ 2 w 2"/>
                  <a:gd name="T17" fmla="*/ 38 h 38"/>
                  <a:gd name="T18" fmla="*/ 2 w 2"/>
                  <a:gd name="T19" fmla="*/ 33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38"/>
                  <a:gd name="T32" fmla="*/ 2 w 2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38">
                    <a:moveTo>
                      <a:pt x="2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1" name="Freeform 1828"/>
              <p:cNvSpPr>
                <a:spLocks/>
              </p:cNvSpPr>
              <p:nvPr/>
            </p:nvSpPr>
            <p:spPr bwMode="auto">
              <a:xfrm>
                <a:off x="3239" y="3933"/>
                <a:ext cx="68" cy="9"/>
              </a:xfrm>
              <a:custGeom>
                <a:avLst/>
                <a:gdLst>
                  <a:gd name="T0" fmla="*/ 32 w 35"/>
                  <a:gd name="T1" fmla="*/ 2 h 5"/>
                  <a:gd name="T2" fmla="*/ 35 w 35"/>
                  <a:gd name="T3" fmla="*/ 0 h 5"/>
                  <a:gd name="T4" fmla="*/ 0 w 35"/>
                  <a:gd name="T5" fmla="*/ 0 h 5"/>
                  <a:gd name="T6" fmla="*/ 0 w 35"/>
                  <a:gd name="T7" fmla="*/ 5 h 5"/>
                  <a:gd name="T8" fmla="*/ 35 w 35"/>
                  <a:gd name="T9" fmla="*/ 5 h 5"/>
                  <a:gd name="T10" fmla="*/ 35 w 35"/>
                  <a:gd name="T11" fmla="*/ 2 h 5"/>
                  <a:gd name="T12" fmla="*/ 35 w 35"/>
                  <a:gd name="T13" fmla="*/ 5 h 5"/>
                  <a:gd name="T14" fmla="*/ 35 w 35"/>
                  <a:gd name="T15" fmla="*/ 2 h 5"/>
                  <a:gd name="T16" fmla="*/ 3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2" name="Freeform 1829"/>
              <p:cNvSpPr>
                <a:spLocks/>
              </p:cNvSpPr>
              <p:nvPr/>
            </p:nvSpPr>
            <p:spPr bwMode="auto">
              <a:xfrm>
                <a:off x="3239" y="3933"/>
                <a:ext cx="68" cy="9"/>
              </a:xfrm>
              <a:custGeom>
                <a:avLst/>
                <a:gdLst>
                  <a:gd name="T0" fmla="*/ 32 w 35"/>
                  <a:gd name="T1" fmla="*/ 2 h 5"/>
                  <a:gd name="T2" fmla="*/ 35 w 35"/>
                  <a:gd name="T3" fmla="*/ 0 h 5"/>
                  <a:gd name="T4" fmla="*/ 0 w 35"/>
                  <a:gd name="T5" fmla="*/ 0 h 5"/>
                  <a:gd name="T6" fmla="*/ 0 w 35"/>
                  <a:gd name="T7" fmla="*/ 5 h 5"/>
                  <a:gd name="T8" fmla="*/ 35 w 35"/>
                  <a:gd name="T9" fmla="*/ 5 h 5"/>
                  <a:gd name="T10" fmla="*/ 35 w 35"/>
                  <a:gd name="T11" fmla="*/ 2 h 5"/>
                  <a:gd name="T12" fmla="*/ 35 w 35"/>
                  <a:gd name="T13" fmla="*/ 5 h 5"/>
                  <a:gd name="T14" fmla="*/ 35 w 35"/>
                  <a:gd name="T15" fmla="*/ 2 h 5"/>
                  <a:gd name="T16" fmla="*/ 3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3" name="Freeform 1830"/>
              <p:cNvSpPr>
                <a:spLocks/>
              </p:cNvSpPr>
              <p:nvPr/>
            </p:nvSpPr>
            <p:spPr bwMode="auto">
              <a:xfrm>
                <a:off x="3301" y="3872"/>
                <a:ext cx="6" cy="64"/>
              </a:xfrm>
              <a:custGeom>
                <a:avLst/>
                <a:gdLst>
                  <a:gd name="T0" fmla="*/ 3 w 3"/>
                  <a:gd name="T1" fmla="*/ 2 h 35"/>
                  <a:gd name="T2" fmla="*/ 0 w 3"/>
                  <a:gd name="T3" fmla="*/ 0 h 35"/>
                  <a:gd name="T4" fmla="*/ 0 w 3"/>
                  <a:gd name="T5" fmla="*/ 35 h 35"/>
                  <a:gd name="T6" fmla="*/ 3 w 3"/>
                  <a:gd name="T7" fmla="*/ 35 h 35"/>
                  <a:gd name="T8" fmla="*/ 3 w 3"/>
                  <a:gd name="T9" fmla="*/ 0 h 35"/>
                  <a:gd name="T10" fmla="*/ 3 w 3"/>
                  <a:gd name="T11" fmla="*/ 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5"/>
                  <a:gd name="T20" fmla="*/ 3 w 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5">
                    <a:moveTo>
                      <a:pt x="3" y="2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4" name="Freeform 1831"/>
              <p:cNvSpPr>
                <a:spLocks/>
              </p:cNvSpPr>
              <p:nvPr/>
            </p:nvSpPr>
            <p:spPr bwMode="auto">
              <a:xfrm>
                <a:off x="3301" y="3872"/>
                <a:ext cx="6" cy="64"/>
              </a:xfrm>
              <a:custGeom>
                <a:avLst/>
                <a:gdLst>
                  <a:gd name="T0" fmla="*/ 3 w 3"/>
                  <a:gd name="T1" fmla="*/ 2 h 35"/>
                  <a:gd name="T2" fmla="*/ 0 w 3"/>
                  <a:gd name="T3" fmla="*/ 0 h 35"/>
                  <a:gd name="T4" fmla="*/ 0 w 3"/>
                  <a:gd name="T5" fmla="*/ 35 h 35"/>
                  <a:gd name="T6" fmla="*/ 3 w 3"/>
                  <a:gd name="T7" fmla="*/ 35 h 35"/>
                  <a:gd name="T8" fmla="*/ 3 w 3"/>
                  <a:gd name="T9" fmla="*/ 0 h 35"/>
                  <a:gd name="T10" fmla="*/ 3 w 3"/>
                  <a:gd name="T11" fmla="*/ 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5"/>
                  <a:gd name="T20" fmla="*/ 3 w 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5">
                    <a:moveTo>
                      <a:pt x="3" y="2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05" name="Line 1832"/>
              <p:cNvSpPr>
                <a:spLocks noChangeShapeType="1"/>
              </p:cNvSpPr>
              <p:nvPr/>
            </p:nvSpPr>
            <p:spPr bwMode="auto">
              <a:xfrm flipV="1">
                <a:off x="3307" y="4080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06" name="Line 1833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07" name="Line 1834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08" name="Line 1835"/>
              <p:cNvSpPr>
                <a:spLocks noChangeShapeType="1"/>
              </p:cNvSpPr>
              <p:nvPr/>
            </p:nvSpPr>
            <p:spPr bwMode="auto">
              <a:xfrm flipH="1">
                <a:off x="3307" y="4084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09" name="Line 1836"/>
              <p:cNvSpPr>
                <a:spLocks noChangeShapeType="1"/>
              </p:cNvSpPr>
              <p:nvPr/>
            </p:nvSpPr>
            <p:spPr bwMode="auto">
              <a:xfrm>
                <a:off x="3307" y="4153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0" name="Line 1837"/>
              <p:cNvSpPr>
                <a:spLocks noChangeShapeType="1"/>
              </p:cNvSpPr>
              <p:nvPr/>
            </p:nvSpPr>
            <p:spPr bwMode="auto">
              <a:xfrm>
                <a:off x="3274" y="4153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1" name="Line 1838"/>
              <p:cNvSpPr>
                <a:spLocks noChangeShapeType="1"/>
              </p:cNvSpPr>
              <p:nvPr/>
            </p:nvSpPr>
            <p:spPr bwMode="auto">
              <a:xfrm>
                <a:off x="3307" y="4166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2" name="Line 1839"/>
              <p:cNvSpPr>
                <a:spLocks noChangeShapeType="1"/>
              </p:cNvSpPr>
              <p:nvPr/>
            </p:nvSpPr>
            <p:spPr bwMode="auto">
              <a:xfrm>
                <a:off x="3307" y="4166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3" name="Line 1840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4" name="Line 1841"/>
              <p:cNvSpPr>
                <a:spLocks noChangeShapeType="1"/>
              </p:cNvSpPr>
              <p:nvPr/>
            </p:nvSpPr>
            <p:spPr bwMode="auto">
              <a:xfrm>
                <a:off x="3307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5" name="Line 1842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6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6" name="Line 1843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7" name="Line 1844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18" name="Freeform 1845"/>
              <p:cNvSpPr>
                <a:spLocks/>
              </p:cNvSpPr>
              <p:nvPr/>
            </p:nvSpPr>
            <p:spPr bwMode="auto">
              <a:xfrm>
                <a:off x="3239" y="4090"/>
                <a:ext cx="68" cy="5"/>
              </a:xfrm>
              <a:custGeom>
                <a:avLst/>
                <a:gdLst>
                  <a:gd name="T0" fmla="*/ 2 w 35"/>
                  <a:gd name="T1" fmla="*/ 3 h 3"/>
                  <a:gd name="T2" fmla="*/ 0 w 35"/>
                  <a:gd name="T3" fmla="*/ 3 h 3"/>
                  <a:gd name="T4" fmla="*/ 35 w 35"/>
                  <a:gd name="T5" fmla="*/ 3 h 3"/>
                  <a:gd name="T6" fmla="*/ 35 w 35"/>
                  <a:gd name="T7" fmla="*/ 0 h 3"/>
                  <a:gd name="T8" fmla="*/ 0 w 35"/>
                  <a:gd name="T9" fmla="*/ 0 h 3"/>
                  <a:gd name="T10" fmla="*/ 0 w 35"/>
                  <a:gd name="T11" fmla="*/ 3 h 3"/>
                  <a:gd name="T12" fmla="*/ 0 w 35"/>
                  <a:gd name="T13" fmla="*/ 0 h 3"/>
                  <a:gd name="T14" fmla="*/ 0 w 35"/>
                  <a:gd name="T15" fmla="*/ 3 h 3"/>
                  <a:gd name="T16" fmla="*/ 2 w 35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"/>
                  <a:gd name="T29" fmla="*/ 35 w 3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">
                    <a:moveTo>
                      <a:pt x="2" y="3"/>
                    </a:moveTo>
                    <a:lnTo>
                      <a:pt x="0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19" name="Freeform 1846"/>
              <p:cNvSpPr>
                <a:spLocks/>
              </p:cNvSpPr>
              <p:nvPr/>
            </p:nvSpPr>
            <p:spPr bwMode="auto">
              <a:xfrm>
                <a:off x="3239" y="4090"/>
                <a:ext cx="68" cy="5"/>
              </a:xfrm>
              <a:custGeom>
                <a:avLst/>
                <a:gdLst>
                  <a:gd name="T0" fmla="*/ 2 w 35"/>
                  <a:gd name="T1" fmla="*/ 3 h 3"/>
                  <a:gd name="T2" fmla="*/ 0 w 35"/>
                  <a:gd name="T3" fmla="*/ 3 h 3"/>
                  <a:gd name="T4" fmla="*/ 35 w 35"/>
                  <a:gd name="T5" fmla="*/ 3 h 3"/>
                  <a:gd name="T6" fmla="*/ 35 w 35"/>
                  <a:gd name="T7" fmla="*/ 0 h 3"/>
                  <a:gd name="T8" fmla="*/ 0 w 35"/>
                  <a:gd name="T9" fmla="*/ 0 h 3"/>
                  <a:gd name="T10" fmla="*/ 0 w 35"/>
                  <a:gd name="T11" fmla="*/ 3 h 3"/>
                  <a:gd name="T12" fmla="*/ 0 w 35"/>
                  <a:gd name="T13" fmla="*/ 0 h 3"/>
                  <a:gd name="T14" fmla="*/ 0 w 35"/>
                  <a:gd name="T15" fmla="*/ 3 h 3"/>
                  <a:gd name="T16" fmla="*/ 2 w 35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"/>
                  <a:gd name="T29" fmla="*/ 35 w 3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">
                    <a:moveTo>
                      <a:pt x="2" y="3"/>
                    </a:moveTo>
                    <a:lnTo>
                      <a:pt x="0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0" name="Freeform 1847"/>
              <p:cNvSpPr>
                <a:spLocks/>
              </p:cNvSpPr>
              <p:nvPr/>
            </p:nvSpPr>
            <p:spPr bwMode="auto">
              <a:xfrm>
                <a:off x="3239" y="4095"/>
                <a:ext cx="4" cy="64"/>
              </a:xfrm>
              <a:custGeom>
                <a:avLst/>
                <a:gdLst>
                  <a:gd name="T0" fmla="*/ 0 w 2"/>
                  <a:gd name="T1" fmla="*/ 32 h 35"/>
                  <a:gd name="T2" fmla="*/ 2 w 2"/>
                  <a:gd name="T3" fmla="*/ 32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2 h 35"/>
                  <a:gd name="T10" fmla="*/ 0 w 2"/>
                  <a:gd name="T11" fmla="*/ 35 h 35"/>
                  <a:gd name="T12" fmla="*/ 0 w 2"/>
                  <a:gd name="T13" fmla="*/ 32 h 35"/>
                  <a:gd name="T14" fmla="*/ 0 w 2"/>
                  <a:gd name="T15" fmla="*/ 35 h 35"/>
                  <a:gd name="T16" fmla="*/ 0 w 2"/>
                  <a:gd name="T17" fmla="*/ 3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5"/>
                  <a:gd name="T29" fmla="*/ 2 w 2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5">
                    <a:moveTo>
                      <a:pt x="0" y="32"/>
                    </a:moveTo>
                    <a:lnTo>
                      <a:pt x="2" y="3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1" name="Freeform 1848"/>
              <p:cNvSpPr>
                <a:spLocks/>
              </p:cNvSpPr>
              <p:nvPr/>
            </p:nvSpPr>
            <p:spPr bwMode="auto">
              <a:xfrm>
                <a:off x="3239" y="4095"/>
                <a:ext cx="4" cy="64"/>
              </a:xfrm>
              <a:custGeom>
                <a:avLst/>
                <a:gdLst>
                  <a:gd name="T0" fmla="*/ 0 w 2"/>
                  <a:gd name="T1" fmla="*/ 32 h 35"/>
                  <a:gd name="T2" fmla="*/ 2 w 2"/>
                  <a:gd name="T3" fmla="*/ 32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2 h 35"/>
                  <a:gd name="T10" fmla="*/ 0 w 2"/>
                  <a:gd name="T11" fmla="*/ 35 h 35"/>
                  <a:gd name="T12" fmla="*/ 0 w 2"/>
                  <a:gd name="T13" fmla="*/ 32 h 35"/>
                  <a:gd name="T14" fmla="*/ 0 w 2"/>
                  <a:gd name="T15" fmla="*/ 35 h 35"/>
                  <a:gd name="T16" fmla="*/ 0 w 2"/>
                  <a:gd name="T17" fmla="*/ 3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5"/>
                  <a:gd name="T29" fmla="*/ 2 w 2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5">
                    <a:moveTo>
                      <a:pt x="0" y="32"/>
                    </a:moveTo>
                    <a:lnTo>
                      <a:pt x="2" y="3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2" name="Freeform 1849"/>
              <p:cNvSpPr>
                <a:spLocks/>
              </p:cNvSpPr>
              <p:nvPr/>
            </p:nvSpPr>
            <p:spPr bwMode="auto">
              <a:xfrm>
                <a:off x="3239" y="4153"/>
                <a:ext cx="74" cy="6"/>
              </a:xfrm>
              <a:custGeom>
                <a:avLst/>
                <a:gdLst>
                  <a:gd name="T0" fmla="*/ 32 w 38"/>
                  <a:gd name="T1" fmla="*/ 0 h 3"/>
                  <a:gd name="T2" fmla="*/ 35 w 38"/>
                  <a:gd name="T3" fmla="*/ 0 h 3"/>
                  <a:gd name="T4" fmla="*/ 0 w 38"/>
                  <a:gd name="T5" fmla="*/ 0 h 3"/>
                  <a:gd name="T6" fmla="*/ 0 w 38"/>
                  <a:gd name="T7" fmla="*/ 3 h 3"/>
                  <a:gd name="T8" fmla="*/ 35 w 38"/>
                  <a:gd name="T9" fmla="*/ 3 h 3"/>
                  <a:gd name="T10" fmla="*/ 38 w 38"/>
                  <a:gd name="T11" fmla="*/ 0 h 3"/>
                  <a:gd name="T12" fmla="*/ 35 w 38"/>
                  <a:gd name="T13" fmla="*/ 3 h 3"/>
                  <a:gd name="T14" fmla="*/ 38 w 38"/>
                  <a:gd name="T15" fmla="*/ 3 h 3"/>
                  <a:gd name="T16" fmla="*/ 38 w 38"/>
                  <a:gd name="T17" fmla="*/ 0 h 3"/>
                  <a:gd name="T18" fmla="*/ 32 w 38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3"/>
                  <a:gd name="T32" fmla="*/ 38 w 38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3">
                    <a:moveTo>
                      <a:pt x="32" y="0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3" name="Freeform 1850"/>
              <p:cNvSpPr>
                <a:spLocks/>
              </p:cNvSpPr>
              <p:nvPr/>
            </p:nvSpPr>
            <p:spPr bwMode="auto">
              <a:xfrm>
                <a:off x="3239" y="4153"/>
                <a:ext cx="74" cy="6"/>
              </a:xfrm>
              <a:custGeom>
                <a:avLst/>
                <a:gdLst>
                  <a:gd name="T0" fmla="*/ 32 w 38"/>
                  <a:gd name="T1" fmla="*/ 0 h 3"/>
                  <a:gd name="T2" fmla="*/ 35 w 38"/>
                  <a:gd name="T3" fmla="*/ 0 h 3"/>
                  <a:gd name="T4" fmla="*/ 0 w 38"/>
                  <a:gd name="T5" fmla="*/ 0 h 3"/>
                  <a:gd name="T6" fmla="*/ 0 w 38"/>
                  <a:gd name="T7" fmla="*/ 3 h 3"/>
                  <a:gd name="T8" fmla="*/ 35 w 38"/>
                  <a:gd name="T9" fmla="*/ 3 h 3"/>
                  <a:gd name="T10" fmla="*/ 38 w 38"/>
                  <a:gd name="T11" fmla="*/ 0 h 3"/>
                  <a:gd name="T12" fmla="*/ 35 w 38"/>
                  <a:gd name="T13" fmla="*/ 3 h 3"/>
                  <a:gd name="T14" fmla="*/ 38 w 38"/>
                  <a:gd name="T15" fmla="*/ 3 h 3"/>
                  <a:gd name="T16" fmla="*/ 38 w 38"/>
                  <a:gd name="T17" fmla="*/ 0 h 3"/>
                  <a:gd name="T18" fmla="*/ 32 w 38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3"/>
                  <a:gd name="T32" fmla="*/ 38 w 38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3">
                    <a:moveTo>
                      <a:pt x="32" y="0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4" name="Freeform 1851"/>
              <p:cNvSpPr>
                <a:spLocks/>
              </p:cNvSpPr>
              <p:nvPr/>
            </p:nvSpPr>
            <p:spPr bwMode="auto">
              <a:xfrm>
                <a:off x="3301" y="4090"/>
                <a:ext cx="12" cy="63"/>
              </a:xfrm>
              <a:custGeom>
                <a:avLst/>
                <a:gdLst>
                  <a:gd name="T0" fmla="*/ 3 w 6"/>
                  <a:gd name="T1" fmla="*/ 3 h 35"/>
                  <a:gd name="T2" fmla="*/ 0 w 6"/>
                  <a:gd name="T3" fmla="*/ 3 h 35"/>
                  <a:gd name="T4" fmla="*/ 0 w 6"/>
                  <a:gd name="T5" fmla="*/ 35 h 35"/>
                  <a:gd name="T6" fmla="*/ 6 w 6"/>
                  <a:gd name="T7" fmla="*/ 35 h 35"/>
                  <a:gd name="T8" fmla="*/ 6 w 6"/>
                  <a:gd name="T9" fmla="*/ 3 h 35"/>
                  <a:gd name="T10" fmla="*/ 3 w 6"/>
                  <a:gd name="T11" fmla="*/ 0 h 35"/>
                  <a:gd name="T12" fmla="*/ 6 w 6"/>
                  <a:gd name="T13" fmla="*/ 3 h 35"/>
                  <a:gd name="T14" fmla="*/ 6 w 6"/>
                  <a:gd name="T15" fmla="*/ 0 h 35"/>
                  <a:gd name="T16" fmla="*/ 3 w 6"/>
                  <a:gd name="T17" fmla="*/ 0 h 35"/>
                  <a:gd name="T18" fmla="*/ 3 w 6"/>
                  <a:gd name="T19" fmla="*/ 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5"/>
                  <a:gd name="T32" fmla="*/ 6 w 6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5">
                    <a:moveTo>
                      <a:pt x="3" y="3"/>
                    </a:moveTo>
                    <a:lnTo>
                      <a:pt x="0" y="3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5" name="Freeform 1852"/>
              <p:cNvSpPr>
                <a:spLocks/>
              </p:cNvSpPr>
              <p:nvPr/>
            </p:nvSpPr>
            <p:spPr bwMode="auto">
              <a:xfrm>
                <a:off x="3301" y="4090"/>
                <a:ext cx="12" cy="63"/>
              </a:xfrm>
              <a:custGeom>
                <a:avLst/>
                <a:gdLst>
                  <a:gd name="T0" fmla="*/ 3 w 6"/>
                  <a:gd name="T1" fmla="*/ 3 h 35"/>
                  <a:gd name="T2" fmla="*/ 0 w 6"/>
                  <a:gd name="T3" fmla="*/ 3 h 35"/>
                  <a:gd name="T4" fmla="*/ 0 w 6"/>
                  <a:gd name="T5" fmla="*/ 35 h 35"/>
                  <a:gd name="T6" fmla="*/ 6 w 6"/>
                  <a:gd name="T7" fmla="*/ 35 h 35"/>
                  <a:gd name="T8" fmla="*/ 6 w 6"/>
                  <a:gd name="T9" fmla="*/ 3 h 35"/>
                  <a:gd name="T10" fmla="*/ 3 w 6"/>
                  <a:gd name="T11" fmla="*/ 0 h 35"/>
                  <a:gd name="T12" fmla="*/ 6 w 6"/>
                  <a:gd name="T13" fmla="*/ 3 h 35"/>
                  <a:gd name="T14" fmla="*/ 6 w 6"/>
                  <a:gd name="T15" fmla="*/ 0 h 35"/>
                  <a:gd name="T16" fmla="*/ 3 w 6"/>
                  <a:gd name="T17" fmla="*/ 0 h 35"/>
                  <a:gd name="T18" fmla="*/ 3 w 6"/>
                  <a:gd name="T19" fmla="*/ 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5"/>
                  <a:gd name="T32" fmla="*/ 6 w 6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5">
                    <a:moveTo>
                      <a:pt x="3" y="3"/>
                    </a:moveTo>
                    <a:lnTo>
                      <a:pt x="0" y="3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26" name="Line 1853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27" name="Line 1854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28" name="Line 1855"/>
              <p:cNvSpPr>
                <a:spLocks noChangeShapeType="1"/>
              </p:cNvSpPr>
              <p:nvPr/>
            </p:nvSpPr>
            <p:spPr bwMode="auto">
              <a:xfrm>
                <a:off x="3323" y="4361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29" name="Line 1856"/>
              <p:cNvSpPr>
                <a:spLocks noChangeShapeType="1"/>
              </p:cNvSpPr>
              <p:nvPr/>
            </p:nvSpPr>
            <p:spPr bwMode="auto">
              <a:xfrm>
                <a:off x="3307" y="4361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0" name="Line 1857"/>
              <p:cNvSpPr>
                <a:spLocks noChangeShapeType="1"/>
              </p:cNvSpPr>
              <p:nvPr/>
            </p:nvSpPr>
            <p:spPr bwMode="auto">
              <a:xfrm>
                <a:off x="3307" y="4365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1" name="Line 1858"/>
              <p:cNvSpPr>
                <a:spLocks noChangeShapeType="1"/>
              </p:cNvSpPr>
              <p:nvPr/>
            </p:nvSpPr>
            <p:spPr bwMode="auto">
              <a:xfrm>
                <a:off x="3307" y="436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2" name="Line 1859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3" name="Line 1860"/>
              <p:cNvSpPr>
                <a:spLocks noChangeShapeType="1"/>
              </p:cNvSpPr>
              <p:nvPr/>
            </p:nvSpPr>
            <p:spPr bwMode="auto">
              <a:xfrm>
                <a:off x="3307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4" name="Line 1861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6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5" name="Line 1862"/>
              <p:cNvSpPr>
                <a:spLocks noChangeShapeType="1"/>
              </p:cNvSpPr>
              <p:nvPr/>
            </p:nvSpPr>
            <p:spPr bwMode="auto">
              <a:xfrm flipV="1">
                <a:off x="3323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6" name="Line 1863"/>
              <p:cNvSpPr>
                <a:spLocks noChangeShapeType="1"/>
              </p:cNvSpPr>
              <p:nvPr/>
            </p:nvSpPr>
            <p:spPr bwMode="auto">
              <a:xfrm flipV="1">
                <a:off x="3323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37" name="Freeform 1864"/>
              <p:cNvSpPr>
                <a:spLocks/>
              </p:cNvSpPr>
              <p:nvPr/>
            </p:nvSpPr>
            <p:spPr bwMode="auto">
              <a:xfrm>
                <a:off x="3239" y="4288"/>
                <a:ext cx="68" cy="4"/>
              </a:xfrm>
              <a:custGeom>
                <a:avLst/>
                <a:gdLst>
                  <a:gd name="T0" fmla="*/ 2 w 35"/>
                  <a:gd name="T1" fmla="*/ 0 h 2"/>
                  <a:gd name="T2" fmla="*/ 0 w 35"/>
                  <a:gd name="T3" fmla="*/ 2 h 2"/>
                  <a:gd name="T4" fmla="*/ 35 w 35"/>
                  <a:gd name="T5" fmla="*/ 2 h 2"/>
                  <a:gd name="T6" fmla="*/ 35 w 35"/>
                  <a:gd name="T7" fmla="*/ 0 h 2"/>
                  <a:gd name="T8" fmla="*/ 0 w 35"/>
                  <a:gd name="T9" fmla="*/ 0 h 2"/>
                  <a:gd name="T10" fmla="*/ 2 w 3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2"/>
                  <a:gd name="T20" fmla="*/ 35 w 3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2">
                    <a:moveTo>
                      <a:pt x="2" y="0"/>
                    </a:moveTo>
                    <a:lnTo>
                      <a:pt x="0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38" name="Freeform 1865"/>
              <p:cNvSpPr>
                <a:spLocks/>
              </p:cNvSpPr>
              <p:nvPr/>
            </p:nvSpPr>
            <p:spPr bwMode="auto">
              <a:xfrm>
                <a:off x="3239" y="4288"/>
                <a:ext cx="68" cy="4"/>
              </a:xfrm>
              <a:custGeom>
                <a:avLst/>
                <a:gdLst>
                  <a:gd name="T0" fmla="*/ 2 w 35"/>
                  <a:gd name="T1" fmla="*/ 0 h 2"/>
                  <a:gd name="T2" fmla="*/ 0 w 35"/>
                  <a:gd name="T3" fmla="*/ 2 h 2"/>
                  <a:gd name="T4" fmla="*/ 35 w 35"/>
                  <a:gd name="T5" fmla="*/ 2 h 2"/>
                  <a:gd name="T6" fmla="*/ 35 w 35"/>
                  <a:gd name="T7" fmla="*/ 0 h 2"/>
                  <a:gd name="T8" fmla="*/ 0 w 35"/>
                  <a:gd name="T9" fmla="*/ 0 h 2"/>
                  <a:gd name="T10" fmla="*/ 2 w 3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2"/>
                  <a:gd name="T20" fmla="*/ 35 w 3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2">
                    <a:moveTo>
                      <a:pt x="2" y="0"/>
                    </a:moveTo>
                    <a:lnTo>
                      <a:pt x="0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39" name="Freeform 1866"/>
              <p:cNvSpPr>
                <a:spLocks/>
              </p:cNvSpPr>
              <p:nvPr/>
            </p:nvSpPr>
            <p:spPr bwMode="auto">
              <a:xfrm>
                <a:off x="3239" y="4288"/>
                <a:ext cx="4" cy="70"/>
              </a:xfrm>
              <a:custGeom>
                <a:avLst/>
                <a:gdLst>
                  <a:gd name="T0" fmla="*/ 0 w 2"/>
                  <a:gd name="T1" fmla="*/ 34 h 38"/>
                  <a:gd name="T2" fmla="*/ 2 w 2"/>
                  <a:gd name="T3" fmla="*/ 36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6 h 38"/>
                  <a:gd name="T10" fmla="*/ 0 w 2"/>
                  <a:gd name="T11" fmla="*/ 38 h 38"/>
                  <a:gd name="T12" fmla="*/ 0 w 2"/>
                  <a:gd name="T13" fmla="*/ 36 h 38"/>
                  <a:gd name="T14" fmla="*/ 0 w 2"/>
                  <a:gd name="T15" fmla="*/ 38 h 38"/>
                  <a:gd name="T16" fmla="*/ 0 w 2"/>
                  <a:gd name="T17" fmla="*/ 34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8"/>
                  <a:gd name="T29" fmla="*/ 2 w 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8">
                    <a:moveTo>
                      <a:pt x="0" y="34"/>
                    </a:move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0" name="Freeform 1867"/>
              <p:cNvSpPr>
                <a:spLocks/>
              </p:cNvSpPr>
              <p:nvPr/>
            </p:nvSpPr>
            <p:spPr bwMode="auto">
              <a:xfrm>
                <a:off x="3239" y="4288"/>
                <a:ext cx="4" cy="70"/>
              </a:xfrm>
              <a:custGeom>
                <a:avLst/>
                <a:gdLst>
                  <a:gd name="T0" fmla="*/ 0 w 2"/>
                  <a:gd name="T1" fmla="*/ 34 h 38"/>
                  <a:gd name="T2" fmla="*/ 2 w 2"/>
                  <a:gd name="T3" fmla="*/ 36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6 h 38"/>
                  <a:gd name="T10" fmla="*/ 0 w 2"/>
                  <a:gd name="T11" fmla="*/ 38 h 38"/>
                  <a:gd name="T12" fmla="*/ 0 w 2"/>
                  <a:gd name="T13" fmla="*/ 36 h 38"/>
                  <a:gd name="T14" fmla="*/ 0 w 2"/>
                  <a:gd name="T15" fmla="*/ 38 h 38"/>
                  <a:gd name="T16" fmla="*/ 0 w 2"/>
                  <a:gd name="T17" fmla="*/ 34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8"/>
                  <a:gd name="T29" fmla="*/ 2 w 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8">
                    <a:moveTo>
                      <a:pt x="0" y="34"/>
                    </a:move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4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1" name="Freeform 1868"/>
              <p:cNvSpPr>
                <a:spLocks/>
              </p:cNvSpPr>
              <p:nvPr/>
            </p:nvSpPr>
            <p:spPr bwMode="auto">
              <a:xfrm>
                <a:off x="3239" y="4350"/>
                <a:ext cx="74" cy="8"/>
              </a:xfrm>
              <a:custGeom>
                <a:avLst/>
                <a:gdLst>
                  <a:gd name="T0" fmla="*/ 32 w 38"/>
                  <a:gd name="T1" fmla="*/ 2 h 4"/>
                  <a:gd name="T2" fmla="*/ 35 w 38"/>
                  <a:gd name="T3" fmla="*/ 0 h 4"/>
                  <a:gd name="T4" fmla="*/ 0 w 38"/>
                  <a:gd name="T5" fmla="*/ 0 h 4"/>
                  <a:gd name="T6" fmla="*/ 0 w 38"/>
                  <a:gd name="T7" fmla="*/ 4 h 4"/>
                  <a:gd name="T8" fmla="*/ 35 w 38"/>
                  <a:gd name="T9" fmla="*/ 4 h 4"/>
                  <a:gd name="T10" fmla="*/ 38 w 38"/>
                  <a:gd name="T11" fmla="*/ 2 h 4"/>
                  <a:gd name="T12" fmla="*/ 35 w 38"/>
                  <a:gd name="T13" fmla="*/ 4 h 4"/>
                  <a:gd name="T14" fmla="*/ 38 w 38"/>
                  <a:gd name="T15" fmla="*/ 4 h 4"/>
                  <a:gd name="T16" fmla="*/ 38 w 38"/>
                  <a:gd name="T17" fmla="*/ 2 h 4"/>
                  <a:gd name="T18" fmla="*/ 32 w 38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"/>
                  <a:gd name="T32" fmla="*/ 38 w 3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2" name="Freeform 1869"/>
              <p:cNvSpPr>
                <a:spLocks/>
              </p:cNvSpPr>
              <p:nvPr/>
            </p:nvSpPr>
            <p:spPr bwMode="auto">
              <a:xfrm>
                <a:off x="3239" y="4350"/>
                <a:ext cx="74" cy="8"/>
              </a:xfrm>
              <a:custGeom>
                <a:avLst/>
                <a:gdLst>
                  <a:gd name="T0" fmla="*/ 32 w 38"/>
                  <a:gd name="T1" fmla="*/ 2 h 4"/>
                  <a:gd name="T2" fmla="*/ 35 w 38"/>
                  <a:gd name="T3" fmla="*/ 0 h 4"/>
                  <a:gd name="T4" fmla="*/ 0 w 38"/>
                  <a:gd name="T5" fmla="*/ 0 h 4"/>
                  <a:gd name="T6" fmla="*/ 0 w 38"/>
                  <a:gd name="T7" fmla="*/ 4 h 4"/>
                  <a:gd name="T8" fmla="*/ 35 w 38"/>
                  <a:gd name="T9" fmla="*/ 4 h 4"/>
                  <a:gd name="T10" fmla="*/ 38 w 38"/>
                  <a:gd name="T11" fmla="*/ 2 h 4"/>
                  <a:gd name="T12" fmla="*/ 35 w 38"/>
                  <a:gd name="T13" fmla="*/ 4 h 4"/>
                  <a:gd name="T14" fmla="*/ 38 w 38"/>
                  <a:gd name="T15" fmla="*/ 4 h 4"/>
                  <a:gd name="T16" fmla="*/ 38 w 38"/>
                  <a:gd name="T17" fmla="*/ 2 h 4"/>
                  <a:gd name="T18" fmla="*/ 32 w 38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"/>
                  <a:gd name="T32" fmla="*/ 38 w 3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3" name="Freeform 1870"/>
              <p:cNvSpPr>
                <a:spLocks/>
              </p:cNvSpPr>
              <p:nvPr/>
            </p:nvSpPr>
            <p:spPr bwMode="auto">
              <a:xfrm>
                <a:off x="3301" y="4288"/>
                <a:ext cx="12" cy="66"/>
              </a:xfrm>
              <a:custGeom>
                <a:avLst/>
                <a:gdLst>
                  <a:gd name="T0" fmla="*/ 3 w 6"/>
                  <a:gd name="T1" fmla="*/ 2 h 36"/>
                  <a:gd name="T2" fmla="*/ 0 w 6"/>
                  <a:gd name="T3" fmla="*/ 0 h 36"/>
                  <a:gd name="T4" fmla="*/ 0 w 6"/>
                  <a:gd name="T5" fmla="*/ 36 h 36"/>
                  <a:gd name="T6" fmla="*/ 6 w 6"/>
                  <a:gd name="T7" fmla="*/ 36 h 36"/>
                  <a:gd name="T8" fmla="*/ 6 w 6"/>
                  <a:gd name="T9" fmla="*/ 0 h 36"/>
                  <a:gd name="T10" fmla="*/ 3 w 6"/>
                  <a:gd name="T11" fmla="*/ 0 h 36"/>
                  <a:gd name="T12" fmla="*/ 6 w 6"/>
                  <a:gd name="T13" fmla="*/ 0 h 36"/>
                  <a:gd name="T14" fmla="*/ 3 w 6"/>
                  <a:gd name="T15" fmla="*/ 0 h 36"/>
                  <a:gd name="T16" fmla="*/ 3 w 6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36"/>
                  <a:gd name="T29" fmla="*/ 6 w 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36">
                    <a:moveTo>
                      <a:pt x="3" y="2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4" name="Freeform 1871"/>
              <p:cNvSpPr>
                <a:spLocks/>
              </p:cNvSpPr>
              <p:nvPr/>
            </p:nvSpPr>
            <p:spPr bwMode="auto">
              <a:xfrm>
                <a:off x="3301" y="4288"/>
                <a:ext cx="12" cy="66"/>
              </a:xfrm>
              <a:custGeom>
                <a:avLst/>
                <a:gdLst>
                  <a:gd name="T0" fmla="*/ 3 w 6"/>
                  <a:gd name="T1" fmla="*/ 2 h 36"/>
                  <a:gd name="T2" fmla="*/ 0 w 6"/>
                  <a:gd name="T3" fmla="*/ 0 h 36"/>
                  <a:gd name="T4" fmla="*/ 0 w 6"/>
                  <a:gd name="T5" fmla="*/ 36 h 36"/>
                  <a:gd name="T6" fmla="*/ 6 w 6"/>
                  <a:gd name="T7" fmla="*/ 36 h 36"/>
                  <a:gd name="T8" fmla="*/ 6 w 6"/>
                  <a:gd name="T9" fmla="*/ 0 h 36"/>
                  <a:gd name="T10" fmla="*/ 3 w 6"/>
                  <a:gd name="T11" fmla="*/ 0 h 36"/>
                  <a:gd name="T12" fmla="*/ 6 w 6"/>
                  <a:gd name="T13" fmla="*/ 0 h 36"/>
                  <a:gd name="T14" fmla="*/ 3 w 6"/>
                  <a:gd name="T15" fmla="*/ 0 h 36"/>
                  <a:gd name="T16" fmla="*/ 3 w 6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36"/>
                  <a:gd name="T29" fmla="*/ 6 w 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36">
                    <a:moveTo>
                      <a:pt x="3" y="2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5" name="Line 1872"/>
              <p:cNvSpPr>
                <a:spLocks noChangeShapeType="1"/>
              </p:cNvSpPr>
              <p:nvPr/>
            </p:nvSpPr>
            <p:spPr bwMode="auto">
              <a:xfrm>
                <a:off x="3307" y="4319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0646" name="Freeform 1873"/>
              <p:cNvSpPr>
                <a:spLocks/>
              </p:cNvSpPr>
              <p:nvPr/>
            </p:nvSpPr>
            <p:spPr bwMode="auto">
              <a:xfrm>
                <a:off x="3195" y="3685"/>
                <a:ext cx="44" cy="27"/>
              </a:xfrm>
              <a:custGeom>
                <a:avLst/>
                <a:gdLst>
                  <a:gd name="T0" fmla="*/ 23 w 23"/>
                  <a:gd name="T1" fmla="*/ 8 h 15"/>
                  <a:gd name="T2" fmla="*/ 23 w 23"/>
                  <a:gd name="T3" fmla="*/ 0 h 15"/>
                  <a:gd name="T4" fmla="*/ 0 w 23"/>
                  <a:gd name="T5" fmla="*/ 0 h 15"/>
                  <a:gd name="T6" fmla="*/ 0 w 23"/>
                  <a:gd name="T7" fmla="*/ 15 h 15"/>
                  <a:gd name="T8" fmla="*/ 23 w 23"/>
                  <a:gd name="T9" fmla="*/ 15 h 15"/>
                  <a:gd name="T10" fmla="*/ 23 w 2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5"/>
                  <a:gd name="T20" fmla="*/ 23 w 2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5">
                    <a:moveTo>
                      <a:pt x="23" y="8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7" name="Freeform 1874"/>
              <p:cNvSpPr>
                <a:spLocks/>
              </p:cNvSpPr>
              <p:nvPr/>
            </p:nvSpPr>
            <p:spPr bwMode="auto">
              <a:xfrm>
                <a:off x="3195" y="3685"/>
                <a:ext cx="44" cy="27"/>
              </a:xfrm>
              <a:custGeom>
                <a:avLst/>
                <a:gdLst>
                  <a:gd name="T0" fmla="*/ 23 w 23"/>
                  <a:gd name="T1" fmla="*/ 8 h 15"/>
                  <a:gd name="T2" fmla="*/ 23 w 23"/>
                  <a:gd name="T3" fmla="*/ 0 h 15"/>
                  <a:gd name="T4" fmla="*/ 0 w 23"/>
                  <a:gd name="T5" fmla="*/ 0 h 15"/>
                  <a:gd name="T6" fmla="*/ 0 w 23"/>
                  <a:gd name="T7" fmla="*/ 15 h 15"/>
                  <a:gd name="T8" fmla="*/ 23 w 23"/>
                  <a:gd name="T9" fmla="*/ 15 h 15"/>
                  <a:gd name="T10" fmla="*/ 23 w 2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5"/>
                  <a:gd name="T20" fmla="*/ 23 w 2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5">
                    <a:moveTo>
                      <a:pt x="23" y="8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23" y="8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8" name="Freeform 1875"/>
              <p:cNvSpPr>
                <a:spLocks/>
              </p:cNvSpPr>
              <p:nvPr/>
            </p:nvSpPr>
            <p:spPr bwMode="auto">
              <a:xfrm>
                <a:off x="3195" y="3891"/>
                <a:ext cx="40" cy="25"/>
              </a:xfrm>
              <a:custGeom>
                <a:avLst/>
                <a:gdLst>
                  <a:gd name="T0" fmla="*/ 21 w 21"/>
                  <a:gd name="T1" fmla="*/ 7 h 14"/>
                  <a:gd name="T2" fmla="*/ 21 w 21"/>
                  <a:gd name="T3" fmla="*/ 0 h 14"/>
                  <a:gd name="T4" fmla="*/ 0 w 21"/>
                  <a:gd name="T5" fmla="*/ 0 h 14"/>
                  <a:gd name="T6" fmla="*/ 0 w 21"/>
                  <a:gd name="T7" fmla="*/ 14 h 14"/>
                  <a:gd name="T8" fmla="*/ 21 w 21"/>
                  <a:gd name="T9" fmla="*/ 14 h 14"/>
                  <a:gd name="T10" fmla="*/ 21 w 21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4"/>
                  <a:gd name="T20" fmla="*/ 21 w 21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4">
                    <a:moveTo>
                      <a:pt x="21" y="7"/>
                    </a:moveTo>
                    <a:lnTo>
                      <a:pt x="2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1" y="1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49" name="Freeform 1876"/>
              <p:cNvSpPr>
                <a:spLocks/>
              </p:cNvSpPr>
              <p:nvPr/>
            </p:nvSpPr>
            <p:spPr bwMode="auto">
              <a:xfrm>
                <a:off x="3195" y="3891"/>
                <a:ext cx="40" cy="25"/>
              </a:xfrm>
              <a:custGeom>
                <a:avLst/>
                <a:gdLst>
                  <a:gd name="T0" fmla="*/ 21 w 21"/>
                  <a:gd name="T1" fmla="*/ 7 h 14"/>
                  <a:gd name="T2" fmla="*/ 21 w 21"/>
                  <a:gd name="T3" fmla="*/ 0 h 14"/>
                  <a:gd name="T4" fmla="*/ 0 w 21"/>
                  <a:gd name="T5" fmla="*/ 0 h 14"/>
                  <a:gd name="T6" fmla="*/ 0 w 21"/>
                  <a:gd name="T7" fmla="*/ 14 h 14"/>
                  <a:gd name="T8" fmla="*/ 21 w 21"/>
                  <a:gd name="T9" fmla="*/ 14 h 14"/>
                  <a:gd name="T10" fmla="*/ 21 w 21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4"/>
                  <a:gd name="T20" fmla="*/ 21 w 21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4">
                    <a:moveTo>
                      <a:pt x="21" y="7"/>
                    </a:moveTo>
                    <a:lnTo>
                      <a:pt x="2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1" y="14"/>
                    </a:lnTo>
                    <a:lnTo>
                      <a:pt x="21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0" name="Freeform 1877"/>
              <p:cNvSpPr>
                <a:spLocks/>
              </p:cNvSpPr>
              <p:nvPr/>
            </p:nvSpPr>
            <p:spPr bwMode="auto">
              <a:xfrm>
                <a:off x="3195" y="4111"/>
                <a:ext cx="44" cy="20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0 h 11"/>
                  <a:gd name="T4" fmla="*/ 0 w 23"/>
                  <a:gd name="T5" fmla="*/ 0 h 11"/>
                  <a:gd name="T6" fmla="*/ 0 w 23"/>
                  <a:gd name="T7" fmla="*/ 11 h 11"/>
                  <a:gd name="T8" fmla="*/ 23 w 23"/>
                  <a:gd name="T9" fmla="*/ 11 h 11"/>
                  <a:gd name="T10" fmla="*/ 23 w 23"/>
                  <a:gd name="T11" fmla="*/ 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1"/>
                  <a:gd name="T20" fmla="*/ 23 w 23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1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23" y="11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1" name="Freeform 1878"/>
              <p:cNvSpPr>
                <a:spLocks/>
              </p:cNvSpPr>
              <p:nvPr/>
            </p:nvSpPr>
            <p:spPr bwMode="auto">
              <a:xfrm>
                <a:off x="3195" y="4111"/>
                <a:ext cx="44" cy="20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0 h 11"/>
                  <a:gd name="T4" fmla="*/ 0 w 23"/>
                  <a:gd name="T5" fmla="*/ 0 h 11"/>
                  <a:gd name="T6" fmla="*/ 0 w 23"/>
                  <a:gd name="T7" fmla="*/ 11 h 11"/>
                  <a:gd name="T8" fmla="*/ 23 w 23"/>
                  <a:gd name="T9" fmla="*/ 11 h 11"/>
                  <a:gd name="T10" fmla="*/ 23 w 23"/>
                  <a:gd name="T11" fmla="*/ 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1"/>
                  <a:gd name="T20" fmla="*/ 23 w 23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1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23" y="11"/>
                    </a:lnTo>
                    <a:lnTo>
                      <a:pt x="23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2" name="Freeform 1879"/>
              <p:cNvSpPr>
                <a:spLocks/>
              </p:cNvSpPr>
              <p:nvPr/>
            </p:nvSpPr>
            <p:spPr bwMode="auto">
              <a:xfrm>
                <a:off x="3195" y="4307"/>
                <a:ext cx="44" cy="23"/>
              </a:xfrm>
              <a:custGeom>
                <a:avLst/>
                <a:gdLst>
                  <a:gd name="T0" fmla="*/ 23 w 23"/>
                  <a:gd name="T1" fmla="*/ 7 h 13"/>
                  <a:gd name="T2" fmla="*/ 23 w 23"/>
                  <a:gd name="T3" fmla="*/ 0 h 13"/>
                  <a:gd name="T4" fmla="*/ 0 w 23"/>
                  <a:gd name="T5" fmla="*/ 0 h 13"/>
                  <a:gd name="T6" fmla="*/ 0 w 23"/>
                  <a:gd name="T7" fmla="*/ 13 h 13"/>
                  <a:gd name="T8" fmla="*/ 23 w 23"/>
                  <a:gd name="T9" fmla="*/ 13 h 13"/>
                  <a:gd name="T10" fmla="*/ 23 w 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3"/>
                  <a:gd name="T20" fmla="*/ 23 w 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3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23" y="13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3" name="Freeform 1880"/>
              <p:cNvSpPr>
                <a:spLocks/>
              </p:cNvSpPr>
              <p:nvPr/>
            </p:nvSpPr>
            <p:spPr bwMode="auto">
              <a:xfrm>
                <a:off x="3195" y="4307"/>
                <a:ext cx="44" cy="23"/>
              </a:xfrm>
              <a:custGeom>
                <a:avLst/>
                <a:gdLst>
                  <a:gd name="T0" fmla="*/ 23 w 23"/>
                  <a:gd name="T1" fmla="*/ 7 h 13"/>
                  <a:gd name="T2" fmla="*/ 23 w 23"/>
                  <a:gd name="T3" fmla="*/ 0 h 13"/>
                  <a:gd name="T4" fmla="*/ 0 w 23"/>
                  <a:gd name="T5" fmla="*/ 0 h 13"/>
                  <a:gd name="T6" fmla="*/ 0 w 23"/>
                  <a:gd name="T7" fmla="*/ 13 h 13"/>
                  <a:gd name="T8" fmla="*/ 23 w 23"/>
                  <a:gd name="T9" fmla="*/ 13 h 13"/>
                  <a:gd name="T10" fmla="*/ 23 w 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3"/>
                  <a:gd name="T20" fmla="*/ 23 w 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3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23" y="13"/>
                    </a:lnTo>
                    <a:lnTo>
                      <a:pt x="23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4" name="Freeform 1881"/>
              <p:cNvSpPr>
                <a:spLocks/>
              </p:cNvSpPr>
              <p:nvPr/>
            </p:nvSpPr>
            <p:spPr bwMode="auto">
              <a:xfrm>
                <a:off x="4963" y="3619"/>
                <a:ext cx="89" cy="163"/>
              </a:xfrm>
              <a:custGeom>
                <a:avLst/>
                <a:gdLst>
                  <a:gd name="T0" fmla="*/ 21 w 46"/>
                  <a:gd name="T1" fmla="*/ 5 h 89"/>
                  <a:gd name="T2" fmla="*/ 32 w 46"/>
                  <a:gd name="T3" fmla="*/ 25 h 89"/>
                  <a:gd name="T4" fmla="*/ 36 w 46"/>
                  <a:gd name="T5" fmla="*/ 34 h 89"/>
                  <a:gd name="T6" fmla="*/ 34 w 46"/>
                  <a:gd name="T7" fmla="*/ 32 h 89"/>
                  <a:gd name="T8" fmla="*/ 42 w 46"/>
                  <a:gd name="T9" fmla="*/ 36 h 89"/>
                  <a:gd name="T10" fmla="*/ 36 w 46"/>
                  <a:gd name="T11" fmla="*/ 37 h 89"/>
                  <a:gd name="T12" fmla="*/ 38 w 46"/>
                  <a:gd name="T13" fmla="*/ 43 h 89"/>
                  <a:gd name="T14" fmla="*/ 30 w 46"/>
                  <a:gd name="T15" fmla="*/ 42 h 89"/>
                  <a:gd name="T16" fmla="*/ 32 w 46"/>
                  <a:gd name="T17" fmla="*/ 41 h 89"/>
                  <a:gd name="T18" fmla="*/ 20 w 46"/>
                  <a:gd name="T19" fmla="*/ 45 h 89"/>
                  <a:gd name="T20" fmla="*/ 9 w 46"/>
                  <a:gd name="T21" fmla="*/ 48 h 89"/>
                  <a:gd name="T22" fmla="*/ 3 w 46"/>
                  <a:gd name="T23" fmla="*/ 52 h 89"/>
                  <a:gd name="T24" fmla="*/ 1 w 46"/>
                  <a:gd name="T25" fmla="*/ 55 h 89"/>
                  <a:gd name="T26" fmla="*/ 1 w 46"/>
                  <a:gd name="T27" fmla="*/ 60 h 89"/>
                  <a:gd name="T28" fmla="*/ 1 w 46"/>
                  <a:gd name="T29" fmla="*/ 63 h 89"/>
                  <a:gd name="T30" fmla="*/ 4 w 46"/>
                  <a:gd name="T31" fmla="*/ 71 h 89"/>
                  <a:gd name="T32" fmla="*/ 9 w 46"/>
                  <a:gd name="T33" fmla="*/ 76 h 89"/>
                  <a:gd name="T34" fmla="*/ 16 w 46"/>
                  <a:gd name="T35" fmla="*/ 84 h 89"/>
                  <a:gd name="T36" fmla="*/ 24 w 46"/>
                  <a:gd name="T37" fmla="*/ 84 h 89"/>
                  <a:gd name="T38" fmla="*/ 21 w 46"/>
                  <a:gd name="T39" fmla="*/ 89 h 89"/>
                  <a:gd name="T40" fmla="*/ 30 w 46"/>
                  <a:gd name="T41" fmla="*/ 82 h 89"/>
                  <a:gd name="T42" fmla="*/ 25 w 46"/>
                  <a:gd name="T43" fmla="*/ 76 h 89"/>
                  <a:gd name="T44" fmla="*/ 18 w 46"/>
                  <a:gd name="T45" fmla="*/ 70 h 89"/>
                  <a:gd name="T46" fmla="*/ 10 w 46"/>
                  <a:gd name="T47" fmla="*/ 70 h 89"/>
                  <a:gd name="T48" fmla="*/ 13 w 46"/>
                  <a:gd name="T49" fmla="*/ 63 h 89"/>
                  <a:gd name="T50" fmla="*/ 12 w 46"/>
                  <a:gd name="T51" fmla="*/ 61 h 89"/>
                  <a:gd name="T52" fmla="*/ 12 w 46"/>
                  <a:gd name="T53" fmla="*/ 63 h 89"/>
                  <a:gd name="T54" fmla="*/ 12 w 46"/>
                  <a:gd name="T55" fmla="*/ 58 h 89"/>
                  <a:gd name="T56" fmla="*/ 10 w 46"/>
                  <a:gd name="T57" fmla="*/ 61 h 89"/>
                  <a:gd name="T58" fmla="*/ 8 w 46"/>
                  <a:gd name="T59" fmla="*/ 56 h 89"/>
                  <a:gd name="T60" fmla="*/ 14 w 46"/>
                  <a:gd name="T61" fmla="*/ 58 h 89"/>
                  <a:gd name="T62" fmla="*/ 25 w 46"/>
                  <a:gd name="T63" fmla="*/ 55 h 89"/>
                  <a:gd name="T64" fmla="*/ 37 w 46"/>
                  <a:gd name="T65" fmla="*/ 50 h 89"/>
                  <a:gd name="T66" fmla="*/ 43 w 46"/>
                  <a:gd name="T67" fmla="*/ 46 h 89"/>
                  <a:gd name="T68" fmla="*/ 46 w 46"/>
                  <a:gd name="T69" fmla="*/ 42 h 89"/>
                  <a:gd name="T70" fmla="*/ 46 w 46"/>
                  <a:gd name="T71" fmla="*/ 36 h 89"/>
                  <a:gd name="T72" fmla="*/ 46 w 46"/>
                  <a:gd name="T73" fmla="*/ 29 h 89"/>
                  <a:gd name="T74" fmla="*/ 43 w 46"/>
                  <a:gd name="T75" fmla="*/ 20 h 89"/>
                  <a:gd name="T76" fmla="*/ 31 w 46"/>
                  <a:gd name="T77" fmla="*/ 0 h 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89"/>
                  <a:gd name="T119" fmla="*/ 46 w 46"/>
                  <a:gd name="T120" fmla="*/ 89 h 8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89">
                    <a:moveTo>
                      <a:pt x="31" y="0"/>
                    </a:moveTo>
                    <a:lnTo>
                      <a:pt x="21" y="5"/>
                    </a:lnTo>
                    <a:lnTo>
                      <a:pt x="27" y="15"/>
                    </a:lnTo>
                    <a:lnTo>
                      <a:pt x="32" y="25"/>
                    </a:lnTo>
                    <a:lnTo>
                      <a:pt x="34" y="29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36" y="36"/>
                    </a:lnTo>
                    <a:lnTo>
                      <a:pt x="42" y="36"/>
                    </a:lnTo>
                    <a:lnTo>
                      <a:pt x="37" y="34"/>
                    </a:lnTo>
                    <a:lnTo>
                      <a:pt x="36" y="37"/>
                    </a:lnTo>
                    <a:lnTo>
                      <a:pt x="33" y="41"/>
                    </a:lnTo>
                    <a:lnTo>
                      <a:pt x="38" y="43"/>
                    </a:lnTo>
                    <a:lnTo>
                      <a:pt x="34" y="38"/>
                    </a:lnTo>
                    <a:lnTo>
                      <a:pt x="30" y="42"/>
                    </a:lnTo>
                    <a:lnTo>
                      <a:pt x="34" y="45"/>
                    </a:lnTo>
                    <a:lnTo>
                      <a:pt x="32" y="41"/>
                    </a:lnTo>
                    <a:lnTo>
                      <a:pt x="27" y="43"/>
                    </a:lnTo>
                    <a:lnTo>
                      <a:pt x="20" y="45"/>
                    </a:lnTo>
                    <a:lnTo>
                      <a:pt x="15" y="46"/>
                    </a:lnTo>
                    <a:lnTo>
                      <a:pt x="9" y="48"/>
                    </a:lnTo>
                    <a:lnTo>
                      <a:pt x="6" y="51"/>
                    </a:lnTo>
                    <a:lnTo>
                      <a:pt x="3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1" y="57"/>
                    </a:lnTo>
                    <a:lnTo>
                      <a:pt x="1" y="60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6"/>
                    </a:lnTo>
                    <a:lnTo>
                      <a:pt x="4" y="71"/>
                    </a:lnTo>
                    <a:lnTo>
                      <a:pt x="7" y="73"/>
                    </a:lnTo>
                    <a:lnTo>
                      <a:pt x="9" y="76"/>
                    </a:lnTo>
                    <a:lnTo>
                      <a:pt x="13" y="81"/>
                    </a:lnTo>
                    <a:lnTo>
                      <a:pt x="16" y="84"/>
                    </a:lnTo>
                    <a:lnTo>
                      <a:pt x="20" y="88"/>
                    </a:lnTo>
                    <a:lnTo>
                      <a:pt x="24" y="84"/>
                    </a:lnTo>
                    <a:lnTo>
                      <a:pt x="19" y="86"/>
                    </a:lnTo>
                    <a:lnTo>
                      <a:pt x="21" y="89"/>
                    </a:lnTo>
                    <a:lnTo>
                      <a:pt x="31" y="84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5" y="76"/>
                    </a:lnTo>
                    <a:lnTo>
                      <a:pt x="21" y="73"/>
                    </a:lnTo>
                    <a:lnTo>
                      <a:pt x="18" y="70"/>
                    </a:lnTo>
                    <a:lnTo>
                      <a:pt x="14" y="65"/>
                    </a:lnTo>
                    <a:lnTo>
                      <a:pt x="10" y="70"/>
                    </a:lnTo>
                    <a:lnTo>
                      <a:pt x="15" y="66"/>
                    </a:lnTo>
                    <a:lnTo>
                      <a:pt x="13" y="63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6" y="61"/>
                    </a:lnTo>
                    <a:lnTo>
                      <a:pt x="12" y="63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7" y="57"/>
                    </a:lnTo>
                    <a:lnTo>
                      <a:pt x="10" y="61"/>
                    </a:lnTo>
                    <a:lnTo>
                      <a:pt x="12" y="60"/>
                    </a:lnTo>
                    <a:lnTo>
                      <a:pt x="8" y="56"/>
                    </a:lnTo>
                    <a:lnTo>
                      <a:pt x="10" y="61"/>
                    </a:lnTo>
                    <a:lnTo>
                      <a:pt x="14" y="58"/>
                    </a:lnTo>
                    <a:lnTo>
                      <a:pt x="19" y="56"/>
                    </a:lnTo>
                    <a:lnTo>
                      <a:pt x="25" y="55"/>
                    </a:lnTo>
                    <a:lnTo>
                      <a:pt x="31" y="52"/>
                    </a:lnTo>
                    <a:lnTo>
                      <a:pt x="37" y="50"/>
                    </a:lnTo>
                    <a:lnTo>
                      <a:pt x="38" y="48"/>
                    </a:lnTo>
                    <a:lnTo>
                      <a:pt x="43" y="46"/>
                    </a:lnTo>
                    <a:lnTo>
                      <a:pt x="44" y="45"/>
                    </a:lnTo>
                    <a:lnTo>
                      <a:pt x="46" y="42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6" y="32"/>
                    </a:lnTo>
                    <a:lnTo>
                      <a:pt x="46" y="29"/>
                    </a:lnTo>
                    <a:lnTo>
                      <a:pt x="45" y="25"/>
                    </a:lnTo>
                    <a:lnTo>
                      <a:pt x="43" y="20"/>
                    </a:lnTo>
                    <a:lnTo>
                      <a:pt x="38" y="1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5" name="Freeform 1882"/>
              <p:cNvSpPr>
                <a:spLocks/>
              </p:cNvSpPr>
              <p:nvPr/>
            </p:nvSpPr>
            <p:spPr bwMode="auto">
              <a:xfrm>
                <a:off x="4967" y="3843"/>
                <a:ext cx="91" cy="164"/>
              </a:xfrm>
              <a:custGeom>
                <a:avLst/>
                <a:gdLst>
                  <a:gd name="T0" fmla="*/ 22 w 47"/>
                  <a:gd name="T1" fmla="*/ 6 h 90"/>
                  <a:gd name="T2" fmla="*/ 32 w 47"/>
                  <a:gd name="T3" fmla="*/ 25 h 90"/>
                  <a:gd name="T4" fmla="*/ 36 w 47"/>
                  <a:gd name="T5" fmla="*/ 34 h 90"/>
                  <a:gd name="T6" fmla="*/ 35 w 47"/>
                  <a:gd name="T7" fmla="*/ 33 h 90"/>
                  <a:gd name="T8" fmla="*/ 41 w 47"/>
                  <a:gd name="T9" fmla="*/ 36 h 90"/>
                  <a:gd name="T10" fmla="*/ 36 w 47"/>
                  <a:gd name="T11" fmla="*/ 38 h 90"/>
                  <a:gd name="T12" fmla="*/ 38 w 47"/>
                  <a:gd name="T13" fmla="*/ 43 h 90"/>
                  <a:gd name="T14" fmla="*/ 30 w 47"/>
                  <a:gd name="T15" fmla="*/ 41 h 90"/>
                  <a:gd name="T16" fmla="*/ 31 w 47"/>
                  <a:gd name="T17" fmla="*/ 40 h 90"/>
                  <a:gd name="T18" fmla="*/ 20 w 47"/>
                  <a:gd name="T19" fmla="*/ 45 h 90"/>
                  <a:gd name="T20" fmla="*/ 10 w 47"/>
                  <a:gd name="T21" fmla="*/ 48 h 90"/>
                  <a:gd name="T22" fmla="*/ 4 w 47"/>
                  <a:gd name="T23" fmla="*/ 52 h 90"/>
                  <a:gd name="T24" fmla="*/ 1 w 47"/>
                  <a:gd name="T25" fmla="*/ 55 h 90"/>
                  <a:gd name="T26" fmla="*/ 0 w 47"/>
                  <a:gd name="T27" fmla="*/ 59 h 90"/>
                  <a:gd name="T28" fmla="*/ 0 w 47"/>
                  <a:gd name="T29" fmla="*/ 64 h 90"/>
                  <a:gd name="T30" fmla="*/ 5 w 47"/>
                  <a:gd name="T31" fmla="*/ 72 h 90"/>
                  <a:gd name="T32" fmla="*/ 10 w 47"/>
                  <a:gd name="T33" fmla="*/ 77 h 90"/>
                  <a:gd name="T34" fmla="*/ 17 w 47"/>
                  <a:gd name="T35" fmla="*/ 85 h 90"/>
                  <a:gd name="T36" fmla="*/ 24 w 47"/>
                  <a:gd name="T37" fmla="*/ 84 h 90"/>
                  <a:gd name="T38" fmla="*/ 22 w 47"/>
                  <a:gd name="T39" fmla="*/ 90 h 90"/>
                  <a:gd name="T40" fmla="*/ 29 w 47"/>
                  <a:gd name="T41" fmla="*/ 82 h 90"/>
                  <a:gd name="T42" fmla="*/ 25 w 47"/>
                  <a:gd name="T43" fmla="*/ 77 h 90"/>
                  <a:gd name="T44" fmla="*/ 17 w 47"/>
                  <a:gd name="T45" fmla="*/ 69 h 90"/>
                  <a:gd name="T46" fmla="*/ 10 w 47"/>
                  <a:gd name="T47" fmla="*/ 69 h 90"/>
                  <a:gd name="T48" fmla="*/ 12 w 47"/>
                  <a:gd name="T49" fmla="*/ 63 h 90"/>
                  <a:gd name="T50" fmla="*/ 11 w 47"/>
                  <a:gd name="T51" fmla="*/ 62 h 90"/>
                  <a:gd name="T52" fmla="*/ 11 w 47"/>
                  <a:gd name="T53" fmla="*/ 64 h 90"/>
                  <a:gd name="T54" fmla="*/ 12 w 47"/>
                  <a:gd name="T55" fmla="*/ 59 h 90"/>
                  <a:gd name="T56" fmla="*/ 11 w 47"/>
                  <a:gd name="T57" fmla="*/ 60 h 90"/>
                  <a:gd name="T58" fmla="*/ 7 w 47"/>
                  <a:gd name="T59" fmla="*/ 56 h 90"/>
                  <a:gd name="T60" fmla="*/ 13 w 47"/>
                  <a:gd name="T61" fmla="*/ 58 h 90"/>
                  <a:gd name="T62" fmla="*/ 25 w 47"/>
                  <a:gd name="T63" fmla="*/ 55 h 90"/>
                  <a:gd name="T64" fmla="*/ 36 w 47"/>
                  <a:gd name="T65" fmla="*/ 50 h 90"/>
                  <a:gd name="T66" fmla="*/ 42 w 47"/>
                  <a:gd name="T67" fmla="*/ 47 h 90"/>
                  <a:gd name="T68" fmla="*/ 46 w 47"/>
                  <a:gd name="T69" fmla="*/ 41 h 90"/>
                  <a:gd name="T70" fmla="*/ 47 w 47"/>
                  <a:gd name="T71" fmla="*/ 36 h 90"/>
                  <a:gd name="T72" fmla="*/ 46 w 47"/>
                  <a:gd name="T73" fmla="*/ 30 h 90"/>
                  <a:gd name="T74" fmla="*/ 43 w 47"/>
                  <a:gd name="T75" fmla="*/ 21 h 90"/>
                  <a:gd name="T76" fmla="*/ 30 w 47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7"/>
                  <a:gd name="T118" fmla="*/ 0 h 90"/>
                  <a:gd name="T119" fmla="*/ 47 w 47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7" h="90">
                    <a:moveTo>
                      <a:pt x="30" y="0"/>
                    </a:moveTo>
                    <a:lnTo>
                      <a:pt x="22" y="6"/>
                    </a:lnTo>
                    <a:lnTo>
                      <a:pt x="26" y="15"/>
                    </a:lnTo>
                    <a:lnTo>
                      <a:pt x="32" y="25"/>
                    </a:lnTo>
                    <a:lnTo>
                      <a:pt x="35" y="30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35" y="33"/>
                    </a:lnTo>
                    <a:lnTo>
                      <a:pt x="36" y="36"/>
                    </a:lnTo>
                    <a:lnTo>
                      <a:pt x="41" y="36"/>
                    </a:lnTo>
                    <a:lnTo>
                      <a:pt x="36" y="34"/>
                    </a:lnTo>
                    <a:lnTo>
                      <a:pt x="36" y="38"/>
                    </a:lnTo>
                    <a:lnTo>
                      <a:pt x="32" y="40"/>
                    </a:lnTo>
                    <a:lnTo>
                      <a:pt x="38" y="43"/>
                    </a:lnTo>
                    <a:lnTo>
                      <a:pt x="35" y="39"/>
                    </a:lnTo>
                    <a:lnTo>
                      <a:pt x="30" y="41"/>
                    </a:lnTo>
                    <a:lnTo>
                      <a:pt x="35" y="46"/>
                    </a:lnTo>
                    <a:lnTo>
                      <a:pt x="31" y="40"/>
                    </a:lnTo>
                    <a:lnTo>
                      <a:pt x="26" y="43"/>
                    </a:lnTo>
                    <a:lnTo>
                      <a:pt x="20" y="45"/>
                    </a:lnTo>
                    <a:lnTo>
                      <a:pt x="14" y="47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4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5" y="72"/>
                    </a:lnTo>
                    <a:lnTo>
                      <a:pt x="6" y="73"/>
                    </a:lnTo>
                    <a:lnTo>
                      <a:pt x="10" y="77"/>
                    </a:lnTo>
                    <a:lnTo>
                      <a:pt x="13" y="81"/>
                    </a:lnTo>
                    <a:lnTo>
                      <a:pt x="17" y="85"/>
                    </a:lnTo>
                    <a:lnTo>
                      <a:pt x="20" y="88"/>
                    </a:lnTo>
                    <a:lnTo>
                      <a:pt x="24" y="84"/>
                    </a:lnTo>
                    <a:lnTo>
                      <a:pt x="18" y="86"/>
                    </a:lnTo>
                    <a:lnTo>
                      <a:pt x="22" y="90"/>
                    </a:lnTo>
                    <a:lnTo>
                      <a:pt x="30" y="84"/>
                    </a:lnTo>
                    <a:lnTo>
                      <a:pt x="29" y="82"/>
                    </a:lnTo>
                    <a:lnTo>
                      <a:pt x="28" y="81"/>
                    </a:lnTo>
                    <a:lnTo>
                      <a:pt x="25" y="77"/>
                    </a:lnTo>
                    <a:lnTo>
                      <a:pt x="22" y="74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0" y="69"/>
                    </a:lnTo>
                    <a:lnTo>
                      <a:pt x="16" y="67"/>
                    </a:lnTo>
                    <a:lnTo>
                      <a:pt x="12" y="63"/>
                    </a:lnTo>
                    <a:lnTo>
                      <a:pt x="11" y="59"/>
                    </a:lnTo>
                    <a:lnTo>
                      <a:pt x="11" y="62"/>
                    </a:lnTo>
                    <a:lnTo>
                      <a:pt x="6" y="62"/>
                    </a:lnTo>
                    <a:lnTo>
                      <a:pt x="11" y="64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6" y="57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7" y="56"/>
                    </a:lnTo>
                    <a:lnTo>
                      <a:pt x="10" y="60"/>
                    </a:lnTo>
                    <a:lnTo>
                      <a:pt x="13" y="58"/>
                    </a:lnTo>
                    <a:lnTo>
                      <a:pt x="19" y="57"/>
                    </a:lnTo>
                    <a:lnTo>
                      <a:pt x="25" y="55"/>
                    </a:lnTo>
                    <a:lnTo>
                      <a:pt x="31" y="53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42" y="47"/>
                    </a:lnTo>
                    <a:lnTo>
                      <a:pt x="43" y="45"/>
                    </a:lnTo>
                    <a:lnTo>
                      <a:pt x="46" y="41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6" y="33"/>
                    </a:lnTo>
                    <a:lnTo>
                      <a:pt x="46" y="30"/>
                    </a:lnTo>
                    <a:lnTo>
                      <a:pt x="44" y="26"/>
                    </a:lnTo>
                    <a:lnTo>
                      <a:pt x="43" y="21"/>
                    </a:lnTo>
                    <a:lnTo>
                      <a:pt x="37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6" name="Freeform 1883"/>
              <p:cNvSpPr>
                <a:spLocks/>
              </p:cNvSpPr>
              <p:nvPr/>
            </p:nvSpPr>
            <p:spPr bwMode="auto">
              <a:xfrm>
                <a:off x="4969" y="4051"/>
                <a:ext cx="93" cy="164"/>
              </a:xfrm>
              <a:custGeom>
                <a:avLst/>
                <a:gdLst>
                  <a:gd name="T0" fmla="*/ 22 w 48"/>
                  <a:gd name="T1" fmla="*/ 6 h 90"/>
                  <a:gd name="T2" fmla="*/ 34 w 48"/>
                  <a:gd name="T3" fmla="*/ 26 h 90"/>
                  <a:gd name="T4" fmla="*/ 36 w 48"/>
                  <a:gd name="T5" fmla="*/ 34 h 90"/>
                  <a:gd name="T6" fmla="*/ 36 w 48"/>
                  <a:gd name="T7" fmla="*/ 33 h 90"/>
                  <a:gd name="T8" fmla="*/ 42 w 48"/>
                  <a:gd name="T9" fmla="*/ 37 h 90"/>
                  <a:gd name="T10" fmla="*/ 36 w 48"/>
                  <a:gd name="T11" fmla="*/ 38 h 90"/>
                  <a:gd name="T12" fmla="*/ 39 w 48"/>
                  <a:gd name="T13" fmla="*/ 43 h 90"/>
                  <a:gd name="T14" fmla="*/ 30 w 48"/>
                  <a:gd name="T15" fmla="*/ 42 h 90"/>
                  <a:gd name="T16" fmla="*/ 33 w 48"/>
                  <a:gd name="T17" fmla="*/ 41 h 90"/>
                  <a:gd name="T18" fmla="*/ 22 w 48"/>
                  <a:gd name="T19" fmla="*/ 45 h 90"/>
                  <a:gd name="T20" fmla="*/ 10 w 48"/>
                  <a:gd name="T21" fmla="*/ 48 h 90"/>
                  <a:gd name="T22" fmla="*/ 5 w 48"/>
                  <a:gd name="T23" fmla="*/ 53 h 90"/>
                  <a:gd name="T24" fmla="*/ 1 w 48"/>
                  <a:gd name="T25" fmla="*/ 55 h 90"/>
                  <a:gd name="T26" fmla="*/ 1 w 48"/>
                  <a:gd name="T27" fmla="*/ 60 h 90"/>
                  <a:gd name="T28" fmla="*/ 1 w 48"/>
                  <a:gd name="T29" fmla="*/ 64 h 90"/>
                  <a:gd name="T30" fmla="*/ 6 w 48"/>
                  <a:gd name="T31" fmla="*/ 72 h 90"/>
                  <a:gd name="T32" fmla="*/ 10 w 48"/>
                  <a:gd name="T33" fmla="*/ 78 h 90"/>
                  <a:gd name="T34" fmla="*/ 17 w 48"/>
                  <a:gd name="T35" fmla="*/ 85 h 90"/>
                  <a:gd name="T36" fmla="*/ 24 w 48"/>
                  <a:gd name="T37" fmla="*/ 84 h 90"/>
                  <a:gd name="T38" fmla="*/ 22 w 48"/>
                  <a:gd name="T39" fmla="*/ 90 h 90"/>
                  <a:gd name="T40" fmla="*/ 30 w 48"/>
                  <a:gd name="T41" fmla="*/ 83 h 90"/>
                  <a:gd name="T42" fmla="*/ 25 w 48"/>
                  <a:gd name="T43" fmla="*/ 78 h 90"/>
                  <a:gd name="T44" fmla="*/ 18 w 48"/>
                  <a:gd name="T45" fmla="*/ 70 h 90"/>
                  <a:gd name="T46" fmla="*/ 11 w 48"/>
                  <a:gd name="T47" fmla="*/ 70 h 90"/>
                  <a:gd name="T48" fmla="*/ 13 w 48"/>
                  <a:gd name="T49" fmla="*/ 63 h 90"/>
                  <a:gd name="T50" fmla="*/ 12 w 48"/>
                  <a:gd name="T51" fmla="*/ 62 h 90"/>
                  <a:gd name="T52" fmla="*/ 12 w 48"/>
                  <a:gd name="T53" fmla="*/ 64 h 90"/>
                  <a:gd name="T54" fmla="*/ 12 w 48"/>
                  <a:gd name="T55" fmla="*/ 60 h 90"/>
                  <a:gd name="T56" fmla="*/ 11 w 48"/>
                  <a:gd name="T57" fmla="*/ 61 h 90"/>
                  <a:gd name="T58" fmla="*/ 9 w 48"/>
                  <a:gd name="T59" fmla="*/ 56 h 90"/>
                  <a:gd name="T60" fmla="*/ 15 w 48"/>
                  <a:gd name="T61" fmla="*/ 59 h 90"/>
                  <a:gd name="T62" fmla="*/ 25 w 48"/>
                  <a:gd name="T63" fmla="*/ 55 h 90"/>
                  <a:gd name="T64" fmla="*/ 37 w 48"/>
                  <a:gd name="T65" fmla="*/ 51 h 90"/>
                  <a:gd name="T66" fmla="*/ 43 w 48"/>
                  <a:gd name="T67" fmla="*/ 47 h 90"/>
                  <a:gd name="T68" fmla="*/ 47 w 48"/>
                  <a:gd name="T69" fmla="*/ 42 h 90"/>
                  <a:gd name="T70" fmla="*/ 48 w 48"/>
                  <a:gd name="T71" fmla="*/ 37 h 90"/>
                  <a:gd name="T72" fmla="*/ 47 w 48"/>
                  <a:gd name="T73" fmla="*/ 31 h 90"/>
                  <a:gd name="T74" fmla="*/ 43 w 48"/>
                  <a:gd name="T75" fmla="*/ 22 h 90"/>
                  <a:gd name="T76" fmla="*/ 31 w 48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"/>
                  <a:gd name="T118" fmla="*/ 0 h 90"/>
                  <a:gd name="T119" fmla="*/ 48 w 48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" h="90">
                    <a:moveTo>
                      <a:pt x="31" y="0"/>
                    </a:moveTo>
                    <a:lnTo>
                      <a:pt x="22" y="6"/>
                    </a:lnTo>
                    <a:lnTo>
                      <a:pt x="28" y="15"/>
                    </a:lnTo>
                    <a:lnTo>
                      <a:pt x="34" y="26"/>
                    </a:lnTo>
                    <a:lnTo>
                      <a:pt x="35" y="31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36" y="33"/>
                    </a:lnTo>
                    <a:lnTo>
                      <a:pt x="36" y="37"/>
                    </a:lnTo>
                    <a:lnTo>
                      <a:pt x="42" y="37"/>
                    </a:lnTo>
                    <a:lnTo>
                      <a:pt x="37" y="34"/>
                    </a:lnTo>
                    <a:lnTo>
                      <a:pt x="36" y="38"/>
                    </a:lnTo>
                    <a:lnTo>
                      <a:pt x="34" y="42"/>
                    </a:lnTo>
                    <a:lnTo>
                      <a:pt x="39" y="43"/>
                    </a:lnTo>
                    <a:lnTo>
                      <a:pt x="35" y="40"/>
                    </a:lnTo>
                    <a:lnTo>
                      <a:pt x="30" y="42"/>
                    </a:lnTo>
                    <a:lnTo>
                      <a:pt x="35" y="46"/>
                    </a:lnTo>
                    <a:lnTo>
                      <a:pt x="33" y="41"/>
                    </a:lnTo>
                    <a:lnTo>
                      <a:pt x="28" y="43"/>
                    </a:lnTo>
                    <a:lnTo>
                      <a:pt x="22" y="45"/>
                    </a:lnTo>
                    <a:lnTo>
                      <a:pt x="16" y="47"/>
                    </a:lnTo>
                    <a:lnTo>
                      <a:pt x="10" y="48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1" y="55"/>
                    </a:lnTo>
                    <a:lnTo>
                      <a:pt x="1" y="57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3" y="67"/>
                    </a:lnTo>
                    <a:lnTo>
                      <a:pt x="6" y="72"/>
                    </a:lnTo>
                    <a:lnTo>
                      <a:pt x="7" y="73"/>
                    </a:lnTo>
                    <a:lnTo>
                      <a:pt x="10" y="78"/>
                    </a:lnTo>
                    <a:lnTo>
                      <a:pt x="13" y="82"/>
                    </a:lnTo>
                    <a:lnTo>
                      <a:pt x="17" y="85"/>
                    </a:lnTo>
                    <a:lnTo>
                      <a:pt x="21" y="89"/>
                    </a:lnTo>
                    <a:lnTo>
                      <a:pt x="24" y="84"/>
                    </a:lnTo>
                    <a:lnTo>
                      <a:pt x="19" y="86"/>
                    </a:lnTo>
                    <a:lnTo>
                      <a:pt x="22" y="90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9" y="81"/>
                    </a:lnTo>
                    <a:lnTo>
                      <a:pt x="25" y="78"/>
                    </a:lnTo>
                    <a:lnTo>
                      <a:pt x="22" y="74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70"/>
                    </a:lnTo>
                    <a:lnTo>
                      <a:pt x="16" y="67"/>
                    </a:lnTo>
                    <a:lnTo>
                      <a:pt x="13" y="63"/>
                    </a:lnTo>
                    <a:lnTo>
                      <a:pt x="12" y="60"/>
                    </a:lnTo>
                    <a:lnTo>
                      <a:pt x="12" y="62"/>
                    </a:lnTo>
                    <a:lnTo>
                      <a:pt x="6" y="62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0"/>
                    </a:lnTo>
                    <a:lnTo>
                      <a:pt x="7" y="57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9" y="56"/>
                    </a:lnTo>
                    <a:lnTo>
                      <a:pt x="11" y="61"/>
                    </a:lnTo>
                    <a:lnTo>
                      <a:pt x="15" y="59"/>
                    </a:lnTo>
                    <a:lnTo>
                      <a:pt x="21" y="57"/>
                    </a:lnTo>
                    <a:lnTo>
                      <a:pt x="25" y="55"/>
                    </a:lnTo>
                    <a:lnTo>
                      <a:pt x="31" y="53"/>
                    </a:lnTo>
                    <a:lnTo>
                      <a:pt x="37" y="51"/>
                    </a:lnTo>
                    <a:lnTo>
                      <a:pt x="39" y="50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7" y="42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6" y="26"/>
                    </a:lnTo>
                    <a:lnTo>
                      <a:pt x="43" y="22"/>
                    </a:lnTo>
                    <a:lnTo>
                      <a:pt x="39" y="1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7" name="Freeform 1884"/>
              <p:cNvSpPr>
                <a:spLocks/>
              </p:cNvSpPr>
              <p:nvPr/>
            </p:nvSpPr>
            <p:spPr bwMode="auto">
              <a:xfrm>
                <a:off x="4959" y="4243"/>
                <a:ext cx="91" cy="164"/>
              </a:xfrm>
              <a:custGeom>
                <a:avLst/>
                <a:gdLst>
                  <a:gd name="T0" fmla="*/ 21 w 47"/>
                  <a:gd name="T1" fmla="*/ 6 h 90"/>
                  <a:gd name="T2" fmla="*/ 33 w 47"/>
                  <a:gd name="T3" fmla="*/ 25 h 90"/>
                  <a:gd name="T4" fmla="*/ 35 w 47"/>
                  <a:gd name="T5" fmla="*/ 34 h 90"/>
                  <a:gd name="T6" fmla="*/ 35 w 47"/>
                  <a:gd name="T7" fmla="*/ 33 h 90"/>
                  <a:gd name="T8" fmla="*/ 41 w 47"/>
                  <a:gd name="T9" fmla="*/ 36 h 90"/>
                  <a:gd name="T10" fmla="*/ 35 w 47"/>
                  <a:gd name="T11" fmla="*/ 38 h 90"/>
                  <a:gd name="T12" fmla="*/ 39 w 47"/>
                  <a:gd name="T13" fmla="*/ 43 h 90"/>
                  <a:gd name="T14" fmla="*/ 30 w 47"/>
                  <a:gd name="T15" fmla="*/ 42 h 90"/>
                  <a:gd name="T16" fmla="*/ 32 w 47"/>
                  <a:gd name="T17" fmla="*/ 41 h 90"/>
                  <a:gd name="T18" fmla="*/ 21 w 47"/>
                  <a:gd name="T19" fmla="*/ 45 h 90"/>
                  <a:gd name="T20" fmla="*/ 10 w 47"/>
                  <a:gd name="T21" fmla="*/ 48 h 90"/>
                  <a:gd name="T22" fmla="*/ 4 w 47"/>
                  <a:gd name="T23" fmla="*/ 52 h 90"/>
                  <a:gd name="T24" fmla="*/ 2 w 47"/>
                  <a:gd name="T25" fmla="*/ 55 h 90"/>
                  <a:gd name="T26" fmla="*/ 0 w 47"/>
                  <a:gd name="T27" fmla="*/ 60 h 90"/>
                  <a:gd name="T28" fmla="*/ 0 w 47"/>
                  <a:gd name="T29" fmla="*/ 64 h 90"/>
                  <a:gd name="T30" fmla="*/ 5 w 47"/>
                  <a:gd name="T31" fmla="*/ 72 h 90"/>
                  <a:gd name="T32" fmla="*/ 10 w 47"/>
                  <a:gd name="T33" fmla="*/ 78 h 90"/>
                  <a:gd name="T34" fmla="*/ 17 w 47"/>
                  <a:gd name="T35" fmla="*/ 85 h 90"/>
                  <a:gd name="T36" fmla="*/ 24 w 47"/>
                  <a:gd name="T37" fmla="*/ 84 h 90"/>
                  <a:gd name="T38" fmla="*/ 21 w 47"/>
                  <a:gd name="T39" fmla="*/ 90 h 90"/>
                  <a:gd name="T40" fmla="*/ 29 w 47"/>
                  <a:gd name="T41" fmla="*/ 82 h 90"/>
                  <a:gd name="T42" fmla="*/ 26 w 47"/>
                  <a:gd name="T43" fmla="*/ 78 h 90"/>
                  <a:gd name="T44" fmla="*/ 17 w 47"/>
                  <a:gd name="T45" fmla="*/ 70 h 90"/>
                  <a:gd name="T46" fmla="*/ 10 w 47"/>
                  <a:gd name="T47" fmla="*/ 70 h 90"/>
                  <a:gd name="T48" fmla="*/ 12 w 47"/>
                  <a:gd name="T49" fmla="*/ 63 h 90"/>
                  <a:gd name="T50" fmla="*/ 11 w 47"/>
                  <a:gd name="T51" fmla="*/ 62 h 90"/>
                  <a:gd name="T52" fmla="*/ 11 w 47"/>
                  <a:gd name="T53" fmla="*/ 64 h 90"/>
                  <a:gd name="T54" fmla="*/ 12 w 47"/>
                  <a:gd name="T55" fmla="*/ 60 h 90"/>
                  <a:gd name="T56" fmla="*/ 11 w 47"/>
                  <a:gd name="T57" fmla="*/ 61 h 90"/>
                  <a:gd name="T58" fmla="*/ 8 w 47"/>
                  <a:gd name="T59" fmla="*/ 56 h 90"/>
                  <a:gd name="T60" fmla="*/ 14 w 47"/>
                  <a:gd name="T61" fmla="*/ 59 h 90"/>
                  <a:gd name="T62" fmla="*/ 26 w 47"/>
                  <a:gd name="T63" fmla="*/ 55 h 90"/>
                  <a:gd name="T64" fmla="*/ 36 w 47"/>
                  <a:gd name="T65" fmla="*/ 51 h 90"/>
                  <a:gd name="T66" fmla="*/ 42 w 47"/>
                  <a:gd name="T67" fmla="*/ 47 h 90"/>
                  <a:gd name="T68" fmla="*/ 46 w 47"/>
                  <a:gd name="T69" fmla="*/ 42 h 90"/>
                  <a:gd name="T70" fmla="*/ 47 w 47"/>
                  <a:gd name="T71" fmla="*/ 36 h 90"/>
                  <a:gd name="T72" fmla="*/ 46 w 47"/>
                  <a:gd name="T73" fmla="*/ 31 h 90"/>
                  <a:gd name="T74" fmla="*/ 44 w 47"/>
                  <a:gd name="T75" fmla="*/ 22 h 90"/>
                  <a:gd name="T76" fmla="*/ 30 w 47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7"/>
                  <a:gd name="T118" fmla="*/ 0 h 90"/>
                  <a:gd name="T119" fmla="*/ 47 w 47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7" h="90">
                    <a:moveTo>
                      <a:pt x="30" y="0"/>
                    </a:moveTo>
                    <a:lnTo>
                      <a:pt x="21" y="6"/>
                    </a:lnTo>
                    <a:lnTo>
                      <a:pt x="27" y="15"/>
                    </a:lnTo>
                    <a:lnTo>
                      <a:pt x="33" y="25"/>
                    </a:lnTo>
                    <a:lnTo>
                      <a:pt x="34" y="31"/>
                    </a:lnTo>
                    <a:lnTo>
                      <a:pt x="35" y="34"/>
                    </a:lnTo>
                    <a:lnTo>
                      <a:pt x="41" y="33"/>
                    </a:lnTo>
                    <a:lnTo>
                      <a:pt x="35" y="33"/>
                    </a:lnTo>
                    <a:lnTo>
                      <a:pt x="35" y="36"/>
                    </a:lnTo>
                    <a:lnTo>
                      <a:pt x="41" y="36"/>
                    </a:lnTo>
                    <a:lnTo>
                      <a:pt x="36" y="34"/>
                    </a:lnTo>
                    <a:lnTo>
                      <a:pt x="35" y="38"/>
                    </a:lnTo>
                    <a:lnTo>
                      <a:pt x="33" y="41"/>
                    </a:lnTo>
                    <a:lnTo>
                      <a:pt x="39" y="43"/>
                    </a:lnTo>
                    <a:lnTo>
                      <a:pt x="34" y="40"/>
                    </a:lnTo>
                    <a:lnTo>
                      <a:pt x="30" y="42"/>
                    </a:lnTo>
                    <a:lnTo>
                      <a:pt x="34" y="46"/>
                    </a:lnTo>
                    <a:lnTo>
                      <a:pt x="32" y="41"/>
                    </a:lnTo>
                    <a:lnTo>
                      <a:pt x="27" y="43"/>
                    </a:lnTo>
                    <a:lnTo>
                      <a:pt x="21" y="45"/>
                    </a:lnTo>
                    <a:lnTo>
                      <a:pt x="15" y="47"/>
                    </a:lnTo>
                    <a:lnTo>
                      <a:pt x="10" y="48"/>
                    </a:lnTo>
                    <a:lnTo>
                      <a:pt x="5" y="51"/>
                    </a:lnTo>
                    <a:lnTo>
                      <a:pt x="4" y="52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7" y="85"/>
                    </a:lnTo>
                    <a:lnTo>
                      <a:pt x="20" y="89"/>
                    </a:lnTo>
                    <a:lnTo>
                      <a:pt x="24" y="84"/>
                    </a:lnTo>
                    <a:lnTo>
                      <a:pt x="18" y="86"/>
                    </a:lnTo>
                    <a:lnTo>
                      <a:pt x="21" y="90"/>
                    </a:lnTo>
                    <a:lnTo>
                      <a:pt x="30" y="84"/>
                    </a:lnTo>
                    <a:lnTo>
                      <a:pt x="29" y="82"/>
                    </a:lnTo>
                    <a:lnTo>
                      <a:pt x="28" y="81"/>
                    </a:lnTo>
                    <a:lnTo>
                      <a:pt x="26" y="78"/>
                    </a:lnTo>
                    <a:lnTo>
                      <a:pt x="21" y="74"/>
                    </a:lnTo>
                    <a:lnTo>
                      <a:pt x="17" y="70"/>
                    </a:lnTo>
                    <a:lnTo>
                      <a:pt x="15" y="65"/>
                    </a:lnTo>
                    <a:lnTo>
                      <a:pt x="10" y="70"/>
                    </a:lnTo>
                    <a:lnTo>
                      <a:pt x="16" y="67"/>
                    </a:lnTo>
                    <a:lnTo>
                      <a:pt x="12" y="63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11" y="64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6" y="57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8" y="56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20" y="57"/>
                    </a:lnTo>
                    <a:lnTo>
                      <a:pt x="26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9" y="50"/>
                    </a:lnTo>
                    <a:lnTo>
                      <a:pt x="42" y="47"/>
                    </a:lnTo>
                    <a:lnTo>
                      <a:pt x="44" y="45"/>
                    </a:lnTo>
                    <a:lnTo>
                      <a:pt x="46" y="42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5" y="26"/>
                    </a:lnTo>
                    <a:lnTo>
                      <a:pt x="44" y="22"/>
                    </a:lnTo>
                    <a:lnTo>
                      <a:pt x="3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8" name="Rectangle 1885"/>
              <p:cNvSpPr>
                <a:spLocks noChangeArrowheads="1"/>
              </p:cNvSpPr>
              <p:nvPr/>
            </p:nvSpPr>
            <p:spPr bwMode="auto">
              <a:xfrm>
                <a:off x="3978" y="4305"/>
                <a:ext cx="1047" cy="36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59" name="Rectangle 1886"/>
              <p:cNvSpPr>
                <a:spLocks noChangeArrowheads="1"/>
              </p:cNvSpPr>
              <p:nvPr/>
            </p:nvSpPr>
            <p:spPr bwMode="auto">
              <a:xfrm>
                <a:off x="3980" y="4104"/>
                <a:ext cx="1053" cy="40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60" name="Rectangle 1887"/>
              <p:cNvSpPr>
                <a:spLocks noChangeArrowheads="1"/>
              </p:cNvSpPr>
              <p:nvPr/>
            </p:nvSpPr>
            <p:spPr bwMode="auto">
              <a:xfrm>
                <a:off x="3980" y="3898"/>
                <a:ext cx="1049" cy="36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61" name="Rectangle 1888"/>
              <p:cNvSpPr>
                <a:spLocks noChangeArrowheads="1"/>
              </p:cNvSpPr>
              <p:nvPr/>
            </p:nvSpPr>
            <p:spPr bwMode="auto">
              <a:xfrm>
                <a:off x="3984" y="3683"/>
                <a:ext cx="1043" cy="38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0662" name="Line 1889"/>
              <p:cNvSpPr>
                <a:spLocks noChangeShapeType="1"/>
              </p:cNvSpPr>
              <p:nvPr/>
            </p:nvSpPr>
            <p:spPr bwMode="auto">
              <a:xfrm flipV="1">
                <a:off x="4951" y="3935"/>
                <a:ext cx="1" cy="4"/>
              </a:xfrm>
              <a:prstGeom prst="line">
                <a:avLst/>
              </a:prstGeom>
              <a:noFill/>
              <a:ln w="0">
                <a:solidFill>
                  <a:srgbClr val="99CC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60527" name="Group 1890"/>
            <p:cNvGrpSpPr>
              <a:grpSpLocks/>
            </p:cNvGrpSpPr>
            <p:nvPr/>
          </p:nvGrpSpPr>
          <p:grpSpPr bwMode="auto">
            <a:xfrm>
              <a:off x="3426" y="2221"/>
              <a:ext cx="632" cy="257"/>
              <a:chOff x="3426" y="2221"/>
              <a:chExt cx="632" cy="257"/>
            </a:xfrm>
          </p:grpSpPr>
          <p:grpSp>
            <p:nvGrpSpPr>
              <p:cNvPr id="60537" name="Group 1891"/>
              <p:cNvGrpSpPr>
                <a:grpSpLocks/>
              </p:cNvGrpSpPr>
              <p:nvPr/>
            </p:nvGrpSpPr>
            <p:grpSpPr bwMode="auto">
              <a:xfrm>
                <a:off x="3426" y="2221"/>
                <a:ext cx="632" cy="45"/>
                <a:chOff x="3382" y="2157"/>
                <a:chExt cx="632" cy="45"/>
              </a:xfrm>
            </p:grpSpPr>
            <p:sp>
              <p:nvSpPr>
                <p:cNvPr id="60542" name="Line 1892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43" name="Line 1893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44" name="Line 1894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60538" name="Group 1895"/>
              <p:cNvGrpSpPr>
                <a:grpSpLocks/>
              </p:cNvGrpSpPr>
              <p:nvPr/>
            </p:nvGrpSpPr>
            <p:grpSpPr bwMode="auto">
              <a:xfrm>
                <a:off x="3426" y="2433"/>
                <a:ext cx="632" cy="45"/>
                <a:chOff x="3382" y="2157"/>
                <a:chExt cx="632" cy="45"/>
              </a:xfrm>
            </p:grpSpPr>
            <p:sp>
              <p:nvSpPr>
                <p:cNvPr id="60539" name="Line 1896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40" name="Line 1897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41" name="Line 1898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60528" name="Group 1899"/>
            <p:cNvGrpSpPr>
              <a:grpSpLocks/>
            </p:cNvGrpSpPr>
            <p:nvPr/>
          </p:nvGrpSpPr>
          <p:grpSpPr bwMode="auto">
            <a:xfrm>
              <a:off x="3426" y="2641"/>
              <a:ext cx="632" cy="245"/>
              <a:chOff x="3426" y="2641"/>
              <a:chExt cx="632" cy="245"/>
            </a:xfrm>
          </p:grpSpPr>
          <p:grpSp>
            <p:nvGrpSpPr>
              <p:cNvPr id="60529" name="Group 1900"/>
              <p:cNvGrpSpPr>
                <a:grpSpLocks/>
              </p:cNvGrpSpPr>
              <p:nvPr/>
            </p:nvGrpSpPr>
            <p:grpSpPr bwMode="auto">
              <a:xfrm>
                <a:off x="3426" y="2641"/>
                <a:ext cx="632" cy="45"/>
                <a:chOff x="3382" y="2157"/>
                <a:chExt cx="632" cy="45"/>
              </a:xfrm>
            </p:grpSpPr>
            <p:sp>
              <p:nvSpPr>
                <p:cNvPr id="60534" name="Line 1901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35" name="Line 1902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36" name="Line 1903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60530" name="Group 1904"/>
              <p:cNvGrpSpPr>
                <a:grpSpLocks/>
              </p:cNvGrpSpPr>
              <p:nvPr/>
            </p:nvGrpSpPr>
            <p:grpSpPr bwMode="auto">
              <a:xfrm>
                <a:off x="3426" y="2841"/>
                <a:ext cx="632" cy="45"/>
                <a:chOff x="3382" y="2157"/>
                <a:chExt cx="632" cy="45"/>
              </a:xfrm>
            </p:grpSpPr>
            <p:sp>
              <p:nvSpPr>
                <p:cNvPr id="60531" name="Line 1905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32" name="Line 1906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0533" name="Line 1907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07950" y="44450"/>
            <a:ext cx="9001125" cy="131603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n-U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n-US" sz="3600" smtClean="0">
                <a:latin typeface="Arial" charset="0"/>
              </a:rPr>
              <a:t/>
            </a:r>
            <a:br>
              <a:rPr lang="en-US" sz="36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Proceso Constructivo</a:t>
            </a:r>
            <a:endParaRPr lang="en-US" sz="28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80931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US" sz="2400" smtClean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defRPr/>
            </a:pPr>
            <a:endParaRPr lang="en-US" sz="2400" smtClean="0">
              <a:latin typeface="Arial" charset="0"/>
            </a:endParaRPr>
          </a:p>
        </p:txBody>
      </p:sp>
      <p:sp>
        <p:nvSpPr>
          <p:cNvPr id="62468" name="Line 4"/>
          <p:cNvSpPr>
            <a:spLocks noChangeShapeType="1"/>
          </p:cNvSpPr>
          <p:nvPr/>
        </p:nvSpPr>
        <p:spPr bwMode="auto">
          <a:xfrm flipH="1">
            <a:off x="2819400" y="2836863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69" name="Line 5"/>
          <p:cNvSpPr>
            <a:spLocks noChangeShapeType="1"/>
          </p:cNvSpPr>
          <p:nvPr/>
        </p:nvSpPr>
        <p:spPr bwMode="auto">
          <a:xfrm flipH="1">
            <a:off x="2860675" y="2838450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 flipV="1">
            <a:off x="2870200" y="2835275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1" name="Line 7"/>
          <p:cNvSpPr>
            <a:spLocks noChangeShapeType="1"/>
          </p:cNvSpPr>
          <p:nvPr/>
        </p:nvSpPr>
        <p:spPr bwMode="auto">
          <a:xfrm flipH="1">
            <a:off x="3827463" y="2825750"/>
            <a:ext cx="11112" cy="1588"/>
          </a:xfrm>
          <a:prstGeom prst="line">
            <a:avLst/>
          </a:prstGeom>
          <a:noFill/>
          <a:ln w="1588">
            <a:solidFill>
              <a:srgbClr val="A8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2" name="Freeform 8"/>
          <p:cNvSpPr>
            <a:spLocks/>
          </p:cNvSpPr>
          <p:nvPr/>
        </p:nvSpPr>
        <p:spPr bwMode="auto">
          <a:xfrm>
            <a:off x="2532063" y="3463925"/>
            <a:ext cx="6350" cy="101600"/>
          </a:xfrm>
          <a:custGeom>
            <a:avLst/>
            <a:gdLst>
              <a:gd name="T0" fmla="*/ 0 w 2"/>
              <a:gd name="T1" fmla="*/ 32 h 35"/>
              <a:gd name="T2" fmla="*/ 2 w 2"/>
              <a:gd name="T3" fmla="*/ 32 h 35"/>
              <a:gd name="T4" fmla="*/ 2 w 2"/>
              <a:gd name="T5" fmla="*/ 0 h 35"/>
              <a:gd name="T6" fmla="*/ 0 w 2"/>
              <a:gd name="T7" fmla="*/ 0 h 35"/>
              <a:gd name="T8" fmla="*/ 0 w 2"/>
              <a:gd name="T9" fmla="*/ 32 h 35"/>
              <a:gd name="T10" fmla="*/ 0 w 2"/>
              <a:gd name="T11" fmla="*/ 35 h 35"/>
              <a:gd name="T12" fmla="*/ 0 w 2"/>
              <a:gd name="T13" fmla="*/ 32 h 35"/>
              <a:gd name="T14" fmla="*/ 0 w 2"/>
              <a:gd name="T15" fmla="*/ 35 h 35"/>
              <a:gd name="T16" fmla="*/ 0 w 2"/>
              <a:gd name="T17" fmla="*/ 32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35"/>
              <a:gd name="T29" fmla="*/ 2 w 2"/>
              <a:gd name="T30" fmla="*/ 35 h 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35">
                <a:moveTo>
                  <a:pt x="0" y="32"/>
                </a:moveTo>
                <a:lnTo>
                  <a:pt x="2" y="32"/>
                </a:lnTo>
                <a:lnTo>
                  <a:pt x="2" y="0"/>
                </a:lnTo>
                <a:lnTo>
                  <a:pt x="0" y="0"/>
                </a:lnTo>
                <a:lnTo>
                  <a:pt x="0" y="32"/>
                </a:lnTo>
                <a:lnTo>
                  <a:pt x="0" y="35"/>
                </a:lnTo>
                <a:lnTo>
                  <a:pt x="0" y="32"/>
                </a:lnTo>
                <a:lnTo>
                  <a:pt x="0" y="35"/>
                </a:lnTo>
                <a:lnTo>
                  <a:pt x="0" y="32"/>
                </a:lnTo>
                <a:close/>
              </a:path>
            </a:pathLst>
          </a:custGeom>
          <a:solidFill>
            <a:srgbClr val="A8C7C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5076825" y="3308350"/>
            <a:ext cx="1588" cy="10080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4" name="Line 10"/>
          <p:cNvSpPr>
            <a:spLocks noChangeShapeType="1"/>
          </p:cNvSpPr>
          <p:nvPr/>
        </p:nvSpPr>
        <p:spPr bwMode="auto">
          <a:xfrm flipV="1">
            <a:off x="5075238" y="2247900"/>
            <a:ext cx="1587" cy="9810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5" name="Line 11"/>
          <p:cNvSpPr>
            <a:spLocks noChangeShapeType="1"/>
          </p:cNvSpPr>
          <p:nvPr/>
        </p:nvSpPr>
        <p:spPr bwMode="auto">
          <a:xfrm>
            <a:off x="5011738" y="4264025"/>
            <a:ext cx="0" cy="885825"/>
          </a:xfrm>
          <a:prstGeom prst="line">
            <a:avLst/>
          </a:prstGeom>
          <a:noFill/>
          <a:ln w="57150">
            <a:solidFill>
              <a:schemeClr val="tx2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62476" name="Rectangle 12"/>
          <p:cNvSpPr>
            <a:spLocks noChangeArrowheads="1"/>
          </p:cNvSpPr>
          <p:nvPr/>
        </p:nvSpPr>
        <p:spPr bwMode="auto">
          <a:xfrm>
            <a:off x="2720975" y="1604963"/>
            <a:ext cx="7938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77" name="Line 13"/>
          <p:cNvSpPr>
            <a:spLocks noChangeShapeType="1"/>
          </p:cNvSpPr>
          <p:nvPr/>
        </p:nvSpPr>
        <p:spPr bwMode="auto">
          <a:xfrm flipV="1">
            <a:off x="2716213" y="1611313"/>
            <a:ext cx="1587" cy="793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78" name="Rectangle 14"/>
          <p:cNvSpPr>
            <a:spLocks noChangeArrowheads="1"/>
          </p:cNvSpPr>
          <p:nvPr/>
        </p:nvSpPr>
        <p:spPr bwMode="auto">
          <a:xfrm>
            <a:off x="2720975" y="5014913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79" name="Rectangle 15"/>
          <p:cNvSpPr>
            <a:spLocks noChangeArrowheads="1"/>
          </p:cNvSpPr>
          <p:nvPr/>
        </p:nvSpPr>
        <p:spPr bwMode="auto">
          <a:xfrm>
            <a:off x="2720975" y="5014913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80" name="Line 16"/>
          <p:cNvSpPr>
            <a:spLocks noChangeShapeType="1"/>
          </p:cNvSpPr>
          <p:nvPr/>
        </p:nvSpPr>
        <p:spPr bwMode="auto">
          <a:xfrm flipH="1">
            <a:off x="2720975" y="50244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1" name="Line 17"/>
          <p:cNvSpPr>
            <a:spLocks noChangeShapeType="1"/>
          </p:cNvSpPr>
          <p:nvPr/>
        </p:nvSpPr>
        <p:spPr bwMode="auto">
          <a:xfrm flipH="1">
            <a:off x="2720975" y="501491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2" name="Line 18"/>
          <p:cNvSpPr>
            <a:spLocks noChangeShapeType="1"/>
          </p:cNvSpPr>
          <p:nvPr/>
        </p:nvSpPr>
        <p:spPr bwMode="auto">
          <a:xfrm flipV="1">
            <a:off x="3209925" y="5014913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3" name="Line 19"/>
          <p:cNvSpPr>
            <a:spLocks noChangeShapeType="1"/>
          </p:cNvSpPr>
          <p:nvPr/>
        </p:nvSpPr>
        <p:spPr bwMode="auto">
          <a:xfrm flipV="1">
            <a:off x="2720975" y="5014913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4" name="Rectangle 20"/>
          <p:cNvSpPr>
            <a:spLocks noChangeArrowheads="1"/>
          </p:cNvSpPr>
          <p:nvPr/>
        </p:nvSpPr>
        <p:spPr bwMode="auto">
          <a:xfrm>
            <a:off x="2720975" y="1600200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85" name="Rectangle 21"/>
          <p:cNvSpPr>
            <a:spLocks noChangeArrowheads="1"/>
          </p:cNvSpPr>
          <p:nvPr/>
        </p:nvSpPr>
        <p:spPr bwMode="auto">
          <a:xfrm>
            <a:off x="2720975" y="1600200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86" name="Line 22"/>
          <p:cNvSpPr>
            <a:spLocks noChangeShapeType="1"/>
          </p:cNvSpPr>
          <p:nvPr/>
        </p:nvSpPr>
        <p:spPr bwMode="auto">
          <a:xfrm flipH="1">
            <a:off x="2720975" y="160972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7" name="Line 23"/>
          <p:cNvSpPr>
            <a:spLocks noChangeShapeType="1"/>
          </p:cNvSpPr>
          <p:nvPr/>
        </p:nvSpPr>
        <p:spPr bwMode="auto">
          <a:xfrm flipH="1">
            <a:off x="2720975" y="160020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8" name="Line 24"/>
          <p:cNvSpPr>
            <a:spLocks noChangeShapeType="1"/>
          </p:cNvSpPr>
          <p:nvPr/>
        </p:nvSpPr>
        <p:spPr bwMode="auto">
          <a:xfrm flipV="1">
            <a:off x="3209925" y="160020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89" name="Line 25"/>
          <p:cNvSpPr>
            <a:spLocks noChangeShapeType="1"/>
          </p:cNvSpPr>
          <p:nvPr/>
        </p:nvSpPr>
        <p:spPr bwMode="auto">
          <a:xfrm flipV="1">
            <a:off x="2720975" y="160020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0" name="Rectangle 26"/>
          <p:cNvSpPr>
            <a:spLocks noChangeArrowheads="1"/>
          </p:cNvSpPr>
          <p:nvPr/>
        </p:nvSpPr>
        <p:spPr bwMode="auto">
          <a:xfrm>
            <a:off x="2720975" y="1604963"/>
            <a:ext cx="7938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91" name="Line 27"/>
          <p:cNvSpPr>
            <a:spLocks noChangeShapeType="1"/>
          </p:cNvSpPr>
          <p:nvPr/>
        </p:nvSpPr>
        <p:spPr bwMode="auto">
          <a:xfrm>
            <a:off x="2720975" y="5018088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2" name="Line 28"/>
          <p:cNvSpPr>
            <a:spLocks noChangeShapeType="1"/>
          </p:cNvSpPr>
          <p:nvPr/>
        </p:nvSpPr>
        <p:spPr bwMode="auto">
          <a:xfrm>
            <a:off x="2720975" y="1604963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3" name="Line 29"/>
          <p:cNvSpPr>
            <a:spLocks noChangeShapeType="1"/>
          </p:cNvSpPr>
          <p:nvPr/>
        </p:nvSpPr>
        <p:spPr bwMode="auto">
          <a:xfrm>
            <a:off x="2728913" y="1604963"/>
            <a:ext cx="1587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4" name="Line 30"/>
          <p:cNvSpPr>
            <a:spLocks noChangeShapeType="1"/>
          </p:cNvSpPr>
          <p:nvPr/>
        </p:nvSpPr>
        <p:spPr bwMode="auto">
          <a:xfrm>
            <a:off x="2720975" y="1604963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5" name="Line 31"/>
          <p:cNvSpPr>
            <a:spLocks noChangeShapeType="1"/>
          </p:cNvSpPr>
          <p:nvPr/>
        </p:nvSpPr>
        <p:spPr bwMode="auto">
          <a:xfrm>
            <a:off x="2762250" y="5016500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6" name="Line 32"/>
          <p:cNvSpPr>
            <a:spLocks noChangeShapeType="1"/>
          </p:cNvSpPr>
          <p:nvPr/>
        </p:nvSpPr>
        <p:spPr bwMode="auto">
          <a:xfrm>
            <a:off x="2762250" y="1601788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497" name="Rectangle 33"/>
          <p:cNvSpPr>
            <a:spLocks noChangeArrowheads="1"/>
          </p:cNvSpPr>
          <p:nvPr/>
        </p:nvSpPr>
        <p:spPr bwMode="auto">
          <a:xfrm>
            <a:off x="3829050" y="1604963"/>
            <a:ext cx="9525" cy="34131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98" name="Rectangle 34"/>
          <p:cNvSpPr>
            <a:spLocks noChangeArrowheads="1"/>
          </p:cNvSpPr>
          <p:nvPr/>
        </p:nvSpPr>
        <p:spPr bwMode="auto">
          <a:xfrm>
            <a:off x="3829050" y="1604963"/>
            <a:ext cx="9525" cy="34131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499" name="Freeform 35"/>
          <p:cNvSpPr>
            <a:spLocks/>
          </p:cNvSpPr>
          <p:nvPr/>
        </p:nvSpPr>
        <p:spPr bwMode="auto">
          <a:xfrm>
            <a:off x="3206750" y="4938713"/>
            <a:ext cx="76200" cy="8413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00" name="Freeform 36"/>
          <p:cNvSpPr>
            <a:spLocks/>
          </p:cNvSpPr>
          <p:nvPr/>
        </p:nvSpPr>
        <p:spPr bwMode="auto">
          <a:xfrm>
            <a:off x="3206750" y="4938713"/>
            <a:ext cx="76200" cy="8413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01" name="Line 37"/>
          <p:cNvSpPr>
            <a:spLocks noChangeShapeType="1"/>
          </p:cNvSpPr>
          <p:nvPr/>
        </p:nvSpPr>
        <p:spPr bwMode="auto">
          <a:xfrm>
            <a:off x="3276600" y="4938713"/>
            <a:ext cx="6350" cy="635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2" name="Line 38"/>
          <p:cNvSpPr>
            <a:spLocks noChangeShapeType="1"/>
          </p:cNvSpPr>
          <p:nvPr/>
        </p:nvSpPr>
        <p:spPr bwMode="auto">
          <a:xfrm>
            <a:off x="3206750" y="5014913"/>
            <a:ext cx="6350" cy="793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3" name="Line 39"/>
          <p:cNvSpPr>
            <a:spLocks noChangeShapeType="1"/>
          </p:cNvSpPr>
          <p:nvPr/>
        </p:nvSpPr>
        <p:spPr bwMode="auto">
          <a:xfrm flipV="1">
            <a:off x="3213100" y="4945063"/>
            <a:ext cx="69850" cy="777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4" name="Line 40"/>
          <p:cNvSpPr>
            <a:spLocks noChangeShapeType="1"/>
          </p:cNvSpPr>
          <p:nvPr/>
        </p:nvSpPr>
        <p:spPr bwMode="auto">
          <a:xfrm flipV="1">
            <a:off x="3206750" y="4938713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5" name="Line 41"/>
          <p:cNvSpPr>
            <a:spLocks noChangeShapeType="1"/>
          </p:cNvSpPr>
          <p:nvPr/>
        </p:nvSpPr>
        <p:spPr bwMode="auto">
          <a:xfrm flipH="1">
            <a:off x="3787775" y="1601788"/>
            <a:ext cx="793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6" name="Line 42"/>
          <p:cNvSpPr>
            <a:spLocks noChangeShapeType="1"/>
          </p:cNvSpPr>
          <p:nvPr/>
        </p:nvSpPr>
        <p:spPr bwMode="auto">
          <a:xfrm>
            <a:off x="3829050" y="1604963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7" name="Line 43"/>
          <p:cNvSpPr>
            <a:spLocks noChangeShapeType="1"/>
          </p:cNvSpPr>
          <p:nvPr/>
        </p:nvSpPr>
        <p:spPr bwMode="auto">
          <a:xfrm>
            <a:off x="3838575" y="1604963"/>
            <a:ext cx="1588" cy="34131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08" name="Rectangle 44"/>
          <p:cNvSpPr>
            <a:spLocks noChangeArrowheads="1"/>
          </p:cNvSpPr>
          <p:nvPr/>
        </p:nvSpPr>
        <p:spPr bwMode="auto">
          <a:xfrm>
            <a:off x="3275013" y="4941888"/>
            <a:ext cx="7937" cy="153987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09" name="Rectangle 45"/>
          <p:cNvSpPr>
            <a:spLocks noChangeArrowheads="1"/>
          </p:cNvSpPr>
          <p:nvPr/>
        </p:nvSpPr>
        <p:spPr bwMode="auto">
          <a:xfrm>
            <a:off x="3275013" y="4941888"/>
            <a:ext cx="7937" cy="153987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10" name="Line 46"/>
          <p:cNvSpPr>
            <a:spLocks noChangeShapeType="1"/>
          </p:cNvSpPr>
          <p:nvPr/>
        </p:nvSpPr>
        <p:spPr bwMode="auto">
          <a:xfrm>
            <a:off x="3282950" y="4941888"/>
            <a:ext cx="1588" cy="1539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11" name="Line 47"/>
          <p:cNvSpPr>
            <a:spLocks noChangeShapeType="1"/>
          </p:cNvSpPr>
          <p:nvPr/>
        </p:nvSpPr>
        <p:spPr bwMode="auto">
          <a:xfrm>
            <a:off x="3275013" y="4941888"/>
            <a:ext cx="1587" cy="1539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12" name="Line 48"/>
          <p:cNvSpPr>
            <a:spLocks noChangeShapeType="1"/>
          </p:cNvSpPr>
          <p:nvPr/>
        </p:nvSpPr>
        <p:spPr bwMode="auto">
          <a:xfrm flipH="1">
            <a:off x="3275013" y="4941888"/>
            <a:ext cx="7937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13" name="Line 49"/>
          <p:cNvSpPr>
            <a:spLocks noChangeShapeType="1"/>
          </p:cNvSpPr>
          <p:nvPr/>
        </p:nvSpPr>
        <p:spPr bwMode="auto">
          <a:xfrm flipH="1">
            <a:off x="3275013" y="5095875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14" name="Rectangle 50"/>
          <p:cNvSpPr>
            <a:spLocks noChangeArrowheads="1"/>
          </p:cNvSpPr>
          <p:nvPr/>
        </p:nvSpPr>
        <p:spPr bwMode="auto">
          <a:xfrm>
            <a:off x="3349625" y="5014913"/>
            <a:ext cx="488950" cy="9525"/>
          </a:xfrm>
          <a:prstGeom prst="rect">
            <a:avLst/>
          </a:prstGeom>
          <a:solidFill>
            <a:srgbClr val="000000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15" name="Rectangle 51"/>
          <p:cNvSpPr>
            <a:spLocks noChangeArrowheads="1"/>
          </p:cNvSpPr>
          <p:nvPr/>
        </p:nvSpPr>
        <p:spPr bwMode="auto">
          <a:xfrm>
            <a:off x="3349625" y="5014913"/>
            <a:ext cx="488950" cy="9525"/>
          </a:xfrm>
          <a:prstGeom prst="rect">
            <a:avLst/>
          </a:prstGeom>
          <a:noFill/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16" name="Freeform 52"/>
          <p:cNvSpPr>
            <a:spLocks/>
          </p:cNvSpPr>
          <p:nvPr/>
        </p:nvSpPr>
        <p:spPr bwMode="auto">
          <a:xfrm>
            <a:off x="3276600" y="5014913"/>
            <a:ext cx="76200" cy="84137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17" name="Freeform 53"/>
          <p:cNvSpPr>
            <a:spLocks/>
          </p:cNvSpPr>
          <p:nvPr/>
        </p:nvSpPr>
        <p:spPr bwMode="auto">
          <a:xfrm>
            <a:off x="3276600" y="5014913"/>
            <a:ext cx="76200" cy="84137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18" name="Line 54"/>
          <p:cNvSpPr>
            <a:spLocks noChangeShapeType="1"/>
          </p:cNvSpPr>
          <p:nvPr/>
        </p:nvSpPr>
        <p:spPr bwMode="auto">
          <a:xfrm flipH="1">
            <a:off x="3349625" y="5024438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19" name="Line 55"/>
          <p:cNvSpPr>
            <a:spLocks noChangeShapeType="1"/>
          </p:cNvSpPr>
          <p:nvPr/>
        </p:nvSpPr>
        <p:spPr bwMode="auto">
          <a:xfrm flipH="1">
            <a:off x="3349625" y="5014913"/>
            <a:ext cx="488950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0" name="Line 56"/>
          <p:cNvSpPr>
            <a:spLocks noChangeShapeType="1"/>
          </p:cNvSpPr>
          <p:nvPr/>
        </p:nvSpPr>
        <p:spPr bwMode="auto">
          <a:xfrm flipV="1">
            <a:off x="3349625" y="5014913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1" name="Line 57"/>
          <p:cNvSpPr>
            <a:spLocks noChangeShapeType="1"/>
          </p:cNvSpPr>
          <p:nvPr/>
        </p:nvSpPr>
        <p:spPr bwMode="auto">
          <a:xfrm flipV="1">
            <a:off x="3276600" y="5014913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2" name="Line 58"/>
          <p:cNvSpPr>
            <a:spLocks noChangeShapeType="1"/>
          </p:cNvSpPr>
          <p:nvPr/>
        </p:nvSpPr>
        <p:spPr bwMode="auto">
          <a:xfrm flipV="1">
            <a:off x="3282950" y="50228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3" name="Line 59"/>
          <p:cNvSpPr>
            <a:spLocks noChangeShapeType="1"/>
          </p:cNvSpPr>
          <p:nvPr/>
        </p:nvSpPr>
        <p:spPr bwMode="auto">
          <a:xfrm>
            <a:off x="3276600" y="5091113"/>
            <a:ext cx="6350" cy="793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4" name="Line 60"/>
          <p:cNvSpPr>
            <a:spLocks noChangeShapeType="1"/>
          </p:cNvSpPr>
          <p:nvPr/>
        </p:nvSpPr>
        <p:spPr bwMode="auto">
          <a:xfrm>
            <a:off x="3346450" y="5014913"/>
            <a:ext cx="6350" cy="793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25" name="Freeform 61"/>
          <p:cNvSpPr>
            <a:spLocks/>
          </p:cNvSpPr>
          <p:nvPr/>
        </p:nvSpPr>
        <p:spPr bwMode="auto">
          <a:xfrm>
            <a:off x="3206750" y="1525588"/>
            <a:ext cx="76200" cy="8096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26" name="Freeform 62"/>
          <p:cNvSpPr>
            <a:spLocks/>
          </p:cNvSpPr>
          <p:nvPr/>
        </p:nvSpPr>
        <p:spPr bwMode="auto">
          <a:xfrm>
            <a:off x="3206750" y="1525588"/>
            <a:ext cx="76200" cy="8096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27" name="Rectangle 63"/>
          <p:cNvSpPr>
            <a:spLocks noChangeArrowheads="1"/>
          </p:cNvSpPr>
          <p:nvPr/>
        </p:nvSpPr>
        <p:spPr bwMode="auto">
          <a:xfrm>
            <a:off x="3349625" y="1600200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28" name="Rectangle 64"/>
          <p:cNvSpPr>
            <a:spLocks noChangeArrowheads="1"/>
          </p:cNvSpPr>
          <p:nvPr/>
        </p:nvSpPr>
        <p:spPr bwMode="auto">
          <a:xfrm>
            <a:off x="3349625" y="1600200"/>
            <a:ext cx="488950" cy="95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29" name="Freeform 65"/>
          <p:cNvSpPr>
            <a:spLocks/>
          </p:cNvSpPr>
          <p:nvPr/>
        </p:nvSpPr>
        <p:spPr bwMode="auto">
          <a:xfrm>
            <a:off x="3276600" y="1601788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30" name="Freeform 66"/>
          <p:cNvSpPr>
            <a:spLocks/>
          </p:cNvSpPr>
          <p:nvPr/>
        </p:nvSpPr>
        <p:spPr bwMode="auto">
          <a:xfrm>
            <a:off x="3276600" y="1601788"/>
            <a:ext cx="76200" cy="82550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31" name="Rectangle 67"/>
          <p:cNvSpPr>
            <a:spLocks noChangeArrowheads="1"/>
          </p:cNvSpPr>
          <p:nvPr/>
        </p:nvSpPr>
        <p:spPr bwMode="auto">
          <a:xfrm>
            <a:off x="3275013" y="1528763"/>
            <a:ext cx="7937" cy="153987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32" name="Rectangle 68"/>
          <p:cNvSpPr>
            <a:spLocks noChangeArrowheads="1"/>
          </p:cNvSpPr>
          <p:nvPr/>
        </p:nvSpPr>
        <p:spPr bwMode="auto">
          <a:xfrm>
            <a:off x="3275013" y="1528763"/>
            <a:ext cx="7937" cy="153987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33" name="Line 69"/>
          <p:cNvSpPr>
            <a:spLocks noChangeShapeType="1"/>
          </p:cNvSpPr>
          <p:nvPr/>
        </p:nvSpPr>
        <p:spPr bwMode="auto">
          <a:xfrm flipV="1">
            <a:off x="3206750" y="1525588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4" name="Line 70"/>
          <p:cNvSpPr>
            <a:spLocks noChangeShapeType="1"/>
          </p:cNvSpPr>
          <p:nvPr/>
        </p:nvSpPr>
        <p:spPr bwMode="auto">
          <a:xfrm flipV="1">
            <a:off x="3213100" y="1530350"/>
            <a:ext cx="69850" cy="76200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5" name="Line 71"/>
          <p:cNvSpPr>
            <a:spLocks noChangeShapeType="1"/>
          </p:cNvSpPr>
          <p:nvPr/>
        </p:nvSpPr>
        <p:spPr bwMode="auto">
          <a:xfrm>
            <a:off x="3206750" y="1601788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6" name="Line 72"/>
          <p:cNvSpPr>
            <a:spLocks noChangeShapeType="1"/>
          </p:cNvSpPr>
          <p:nvPr/>
        </p:nvSpPr>
        <p:spPr bwMode="auto">
          <a:xfrm>
            <a:off x="3276600" y="1525588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7" name="Line 73"/>
          <p:cNvSpPr>
            <a:spLocks noChangeShapeType="1"/>
          </p:cNvSpPr>
          <p:nvPr/>
        </p:nvSpPr>
        <p:spPr bwMode="auto">
          <a:xfrm flipH="1">
            <a:off x="3349625" y="1609725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8" name="Line 74"/>
          <p:cNvSpPr>
            <a:spLocks noChangeShapeType="1"/>
          </p:cNvSpPr>
          <p:nvPr/>
        </p:nvSpPr>
        <p:spPr bwMode="auto">
          <a:xfrm flipH="1">
            <a:off x="3349625" y="1600200"/>
            <a:ext cx="488950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39" name="Line 75"/>
          <p:cNvSpPr>
            <a:spLocks noChangeShapeType="1"/>
          </p:cNvSpPr>
          <p:nvPr/>
        </p:nvSpPr>
        <p:spPr bwMode="auto">
          <a:xfrm flipV="1">
            <a:off x="3838575" y="160020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0" name="Line 76"/>
          <p:cNvSpPr>
            <a:spLocks noChangeShapeType="1"/>
          </p:cNvSpPr>
          <p:nvPr/>
        </p:nvSpPr>
        <p:spPr bwMode="auto">
          <a:xfrm flipV="1">
            <a:off x="3349625" y="1600200"/>
            <a:ext cx="1588" cy="95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1" name="Line 77"/>
          <p:cNvSpPr>
            <a:spLocks noChangeShapeType="1"/>
          </p:cNvSpPr>
          <p:nvPr/>
        </p:nvSpPr>
        <p:spPr bwMode="auto">
          <a:xfrm flipV="1">
            <a:off x="3276600" y="1601788"/>
            <a:ext cx="69850" cy="777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2" name="Line 78"/>
          <p:cNvSpPr>
            <a:spLocks noChangeShapeType="1"/>
          </p:cNvSpPr>
          <p:nvPr/>
        </p:nvSpPr>
        <p:spPr bwMode="auto">
          <a:xfrm flipV="1">
            <a:off x="3282950" y="1606550"/>
            <a:ext cx="69850" cy="777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3" name="Line 79"/>
          <p:cNvSpPr>
            <a:spLocks noChangeShapeType="1"/>
          </p:cNvSpPr>
          <p:nvPr/>
        </p:nvSpPr>
        <p:spPr bwMode="auto">
          <a:xfrm>
            <a:off x="3276600" y="1679575"/>
            <a:ext cx="6350" cy="4763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4" name="Line 80"/>
          <p:cNvSpPr>
            <a:spLocks noChangeShapeType="1"/>
          </p:cNvSpPr>
          <p:nvPr/>
        </p:nvSpPr>
        <p:spPr bwMode="auto">
          <a:xfrm>
            <a:off x="3346450" y="1601788"/>
            <a:ext cx="6350" cy="4762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5" name="Line 81"/>
          <p:cNvSpPr>
            <a:spLocks noChangeShapeType="1"/>
          </p:cNvSpPr>
          <p:nvPr/>
        </p:nvSpPr>
        <p:spPr bwMode="auto">
          <a:xfrm>
            <a:off x="3282950" y="1528763"/>
            <a:ext cx="1588" cy="1539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6" name="Line 82"/>
          <p:cNvSpPr>
            <a:spLocks noChangeShapeType="1"/>
          </p:cNvSpPr>
          <p:nvPr/>
        </p:nvSpPr>
        <p:spPr bwMode="auto">
          <a:xfrm>
            <a:off x="3275013" y="1528763"/>
            <a:ext cx="1587" cy="1539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7" name="Line 83"/>
          <p:cNvSpPr>
            <a:spLocks noChangeShapeType="1"/>
          </p:cNvSpPr>
          <p:nvPr/>
        </p:nvSpPr>
        <p:spPr bwMode="auto">
          <a:xfrm flipH="1">
            <a:off x="3275013" y="1528763"/>
            <a:ext cx="7937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8" name="Line 84"/>
          <p:cNvSpPr>
            <a:spLocks noChangeShapeType="1"/>
          </p:cNvSpPr>
          <p:nvPr/>
        </p:nvSpPr>
        <p:spPr bwMode="auto">
          <a:xfrm flipH="1">
            <a:off x="3275013" y="1682750"/>
            <a:ext cx="7937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49" name="Rectangle 85"/>
          <p:cNvSpPr>
            <a:spLocks noChangeArrowheads="1"/>
          </p:cNvSpPr>
          <p:nvPr/>
        </p:nvSpPr>
        <p:spPr bwMode="auto">
          <a:xfrm>
            <a:off x="3829050" y="3873500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0" name="Rectangle 86"/>
          <p:cNvSpPr>
            <a:spLocks noChangeArrowheads="1"/>
          </p:cNvSpPr>
          <p:nvPr/>
        </p:nvSpPr>
        <p:spPr bwMode="auto">
          <a:xfrm>
            <a:off x="3829050" y="3873500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1" name="Line 87"/>
          <p:cNvSpPr>
            <a:spLocks noChangeShapeType="1"/>
          </p:cNvSpPr>
          <p:nvPr/>
        </p:nvSpPr>
        <p:spPr bwMode="auto">
          <a:xfrm flipV="1">
            <a:off x="3829050" y="3873500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52" name="Line 88"/>
          <p:cNvSpPr>
            <a:spLocks noChangeShapeType="1"/>
          </p:cNvSpPr>
          <p:nvPr/>
        </p:nvSpPr>
        <p:spPr bwMode="auto">
          <a:xfrm flipV="1">
            <a:off x="3838575" y="3873500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53" name="Rectangle 89"/>
          <p:cNvSpPr>
            <a:spLocks noChangeArrowheads="1"/>
          </p:cNvSpPr>
          <p:nvPr/>
        </p:nvSpPr>
        <p:spPr bwMode="auto">
          <a:xfrm>
            <a:off x="3829050" y="2036763"/>
            <a:ext cx="9525" cy="65722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4" name="Rectangle 90"/>
          <p:cNvSpPr>
            <a:spLocks noChangeArrowheads="1"/>
          </p:cNvSpPr>
          <p:nvPr/>
        </p:nvSpPr>
        <p:spPr bwMode="auto">
          <a:xfrm>
            <a:off x="3829050" y="2036763"/>
            <a:ext cx="9525" cy="65722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5" name="Line 91"/>
          <p:cNvSpPr>
            <a:spLocks noChangeShapeType="1"/>
          </p:cNvSpPr>
          <p:nvPr/>
        </p:nvSpPr>
        <p:spPr bwMode="auto">
          <a:xfrm>
            <a:off x="3838575" y="2036763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56" name="Line 92"/>
          <p:cNvSpPr>
            <a:spLocks noChangeShapeType="1"/>
          </p:cNvSpPr>
          <p:nvPr/>
        </p:nvSpPr>
        <p:spPr bwMode="auto">
          <a:xfrm>
            <a:off x="3829050" y="2036763"/>
            <a:ext cx="1588" cy="65722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57" name="Freeform 93"/>
          <p:cNvSpPr>
            <a:spLocks/>
          </p:cNvSpPr>
          <p:nvPr/>
        </p:nvSpPr>
        <p:spPr bwMode="auto">
          <a:xfrm>
            <a:off x="3722688" y="1611313"/>
            <a:ext cx="12700" cy="3414712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8" name="Freeform 94"/>
          <p:cNvSpPr>
            <a:spLocks/>
          </p:cNvSpPr>
          <p:nvPr/>
        </p:nvSpPr>
        <p:spPr bwMode="auto">
          <a:xfrm>
            <a:off x="2825750" y="1609725"/>
            <a:ext cx="11113" cy="3414713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59" name="Line 95"/>
          <p:cNvSpPr>
            <a:spLocks noChangeShapeType="1"/>
          </p:cNvSpPr>
          <p:nvPr/>
        </p:nvSpPr>
        <p:spPr bwMode="auto">
          <a:xfrm>
            <a:off x="3829050" y="453072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0" name="Line 96"/>
          <p:cNvSpPr>
            <a:spLocks noChangeShapeType="1"/>
          </p:cNvSpPr>
          <p:nvPr/>
        </p:nvSpPr>
        <p:spPr bwMode="auto">
          <a:xfrm>
            <a:off x="2840038" y="2416175"/>
            <a:ext cx="89535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1" name="Line 97"/>
          <p:cNvSpPr>
            <a:spLocks noChangeShapeType="1"/>
          </p:cNvSpPr>
          <p:nvPr/>
        </p:nvSpPr>
        <p:spPr bwMode="auto">
          <a:xfrm>
            <a:off x="2827338" y="2366963"/>
            <a:ext cx="895350" cy="3175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2" name="Line 98"/>
          <p:cNvSpPr>
            <a:spLocks noChangeShapeType="1"/>
          </p:cNvSpPr>
          <p:nvPr/>
        </p:nvSpPr>
        <p:spPr bwMode="auto">
          <a:xfrm>
            <a:off x="2827338" y="4222750"/>
            <a:ext cx="89535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3" name="Line 99"/>
          <p:cNvSpPr>
            <a:spLocks noChangeShapeType="1"/>
          </p:cNvSpPr>
          <p:nvPr/>
        </p:nvSpPr>
        <p:spPr bwMode="auto">
          <a:xfrm>
            <a:off x="2827338" y="4175125"/>
            <a:ext cx="89535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4" name="Freeform 100"/>
          <p:cNvSpPr>
            <a:spLocks/>
          </p:cNvSpPr>
          <p:nvPr/>
        </p:nvSpPr>
        <p:spPr bwMode="auto">
          <a:xfrm>
            <a:off x="5006975" y="3228975"/>
            <a:ext cx="117475" cy="79375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2565" name="Line 101"/>
          <p:cNvSpPr>
            <a:spLocks noChangeShapeType="1"/>
          </p:cNvSpPr>
          <p:nvPr/>
        </p:nvSpPr>
        <p:spPr bwMode="auto">
          <a:xfrm>
            <a:off x="3956050" y="2409825"/>
            <a:ext cx="1106488" cy="793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6" name="Line 102"/>
          <p:cNvSpPr>
            <a:spLocks noChangeShapeType="1"/>
          </p:cNvSpPr>
          <p:nvPr/>
        </p:nvSpPr>
        <p:spPr bwMode="auto">
          <a:xfrm>
            <a:off x="3956050" y="2365375"/>
            <a:ext cx="1104900" cy="1588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7" name="Line 103"/>
          <p:cNvSpPr>
            <a:spLocks noChangeShapeType="1"/>
          </p:cNvSpPr>
          <p:nvPr/>
        </p:nvSpPr>
        <p:spPr bwMode="auto">
          <a:xfrm>
            <a:off x="3949700" y="4221163"/>
            <a:ext cx="1106488" cy="793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68" name="Line 104"/>
          <p:cNvSpPr>
            <a:spLocks noChangeShapeType="1"/>
          </p:cNvSpPr>
          <p:nvPr/>
        </p:nvSpPr>
        <p:spPr bwMode="auto">
          <a:xfrm>
            <a:off x="3949700" y="4176713"/>
            <a:ext cx="1104900" cy="1587"/>
          </a:xfrm>
          <a:prstGeom prst="line">
            <a:avLst/>
          </a:prstGeom>
          <a:noFill/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2569" name="Group 105"/>
          <p:cNvGrpSpPr>
            <a:grpSpLocks/>
          </p:cNvGrpSpPr>
          <p:nvPr/>
        </p:nvGrpSpPr>
        <p:grpSpPr bwMode="auto">
          <a:xfrm>
            <a:off x="3944938" y="2271713"/>
            <a:ext cx="995362" cy="2035175"/>
            <a:chOff x="1231" y="1884"/>
            <a:chExt cx="705" cy="1282"/>
          </a:xfrm>
        </p:grpSpPr>
        <p:sp>
          <p:nvSpPr>
            <p:cNvPr id="63884" name="Rectangle 106"/>
            <p:cNvSpPr>
              <a:spLocks noChangeArrowheads="1"/>
            </p:cNvSpPr>
            <p:nvPr/>
          </p:nvSpPr>
          <p:spPr bwMode="auto">
            <a:xfrm>
              <a:off x="1237" y="1884"/>
              <a:ext cx="696" cy="51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3885" name="Rectangle 107"/>
            <p:cNvSpPr>
              <a:spLocks noChangeArrowheads="1"/>
            </p:cNvSpPr>
            <p:nvPr/>
          </p:nvSpPr>
          <p:spPr bwMode="auto">
            <a:xfrm>
              <a:off x="1231" y="3122"/>
              <a:ext cx="705" cy="44"/>
            </a:xfrm>
            <a:prstGeom prst="rect">
              <a:avLst/>
            </a:prstGeom>
            <a:solidFill>
              <a:schemeClr val="accent1"/>
            </a:solidFill>
            <a:ln w="1588">
              <a:solidFill>
                <a:srgbClr val="EF9D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62570" name="Group 108"/>
          <p:cNvGrpSpPr>
            <a:grpSpLocks/>
          </p:cNvGrpSpPr>
          <p:nvPr/>
        </p:nvGrpSpPr>
        <p:grpSpPr bwMode="auto">
          <a:xfrm>
            <a:off x="3852863" y="4033838"/>
            <a:ext cx="1092200" cy="744537"/>
            <a:chOff x="1131" y="2991"/>
            <a:chExt cx="688" cy="469"/>
          </a:xfrm>
        </p:grpSpPr>
        <p:grpSp>
          <p:nvGrpSpPr>
            <p:cNvPr id="63503" name="Group 109"/>
            <p:cNvGrpSpPr>
              <a:grpSpLocks/>
            </p:cNvGrpSpPr>
            <p:nvPr/>
          </p:nvGrpSpPr>
          <p:grpSpPr bwMode="auto">
            <a:xfrm>
              <a:off x="1131" y="2991"/>
              <a:ext cx="682" cy="469"/>
              <a:chOff x="1131" y="2991"/>
              <a:chExt cx="682" cy="469"/>
            </a:xfrm>
          </p:grpSpPr>
          <p:sp>
            <p:nvSpPr>
              <p:cNvPr id="63878" name="Rectangle 110"/>
              <p:cNvSpPr>
                <a:spLocks noChangeArrowheads="1"/>
              </p:cNvSpPr>
              <p:nvPr/>
            </p:nvSpPr>
            <p:spPr bwMode="auto">
              <a:xfrm>
                <a:off x="1131" y="2991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879" name="Rectangle 111"/>
              <p:cNvSpPr>
                <a:spLocks noChangeArrowheads="1"/>
              </p:cNvSpPr>
              <p:nvPr/>
            </p:nvSpPr>
            <p:spPr bwMode="auto">
              <a:xfrm>
                <a:off x="1159" y="3204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880" name="Rectangle 112"/>
              <p:cNvSpPr>
                <a:spLocks noChangeArrowheads="1"/>
              </p:cNvSpPr>
              <p:nvPr/>
            </p:nvSpPr>
            <p:spPr bwMode="auto">
              <a:xfrm>
                <a:off x="1185" y="3170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881" name="Rectangle 113"/>
              <p:cNvSpPr>
                <a:spLocks noChangeArrowheads="1"/>
              </p:cNvSpPr>
              <p:nvPr/>
            </p:nvSpPr>
            <p:spPr bwMode="auto">
              <a:xfrm>
                <a:off x="1186" y="3256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882" name="Rectangle 114"/>
              <p:cNvSpPr>
                <a:spLocks noChangeArrowheads="1"/>
              </p:cNvSpPr>
              <p:nvPr/>
            </p:nvSpPr>
            <p:spPr bwMode="auto">
              <a:xfrm>
                <a:off x="1587" y="3172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883" name="Rectangle 115"/>
              <p:cNvSpPr>
                <a:spLocks noChangeArrowheads="1"/>
              </p:cNvSpPr>
              <p:nvPr/>
            </p:nvSpPr>
            <p:spPr bwMode="auto">
              <a:xfrm>
                <a:off x="1186" y="3287"/>
                <a:ext cx="627" cy="44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63504" name="Group 116"/>
            <p:cNvGrpSpPr>
              <a:grpSpLocks/>
            </p:cNvGrpSpPr>
            <p:nvPr/>
          </p:nvGrpSpPr>
          <p:grpSpPr bwMode="auto">
            <a:xfrm>
              <a:off x="1257" y="3015"/>
              <a:ext cx="238" cy="365"/>
              <a:chOff x="1257" y="3015"/>
              <a:chExt cx="238" cy="365"/>
            </a:xfrm>
          </p:grpSpPr>
          <p:grpSp>
            <p:nvGrpSpPr>
              <p:cNvPr id="63692" name="Group 117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3824" name="Rectangle 118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25" name="Rectangle 119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26" name="Rectangle 120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27" name="Rectangle 121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28" name="Rectangle 122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29" name="Rectangle 123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0" name="Rectangle 124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1" name="Rectangle 12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2" name="Rectangle 126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3" name="Rectangle 127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4" name="Rectangle 12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5" name="Rectangle 12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6" name="Rectangle 13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7" name="Rectangle 13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8" name="Rectangle 132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39" name="Rectangle 133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0" name="Rectangle 134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1" name="Rectangle 135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2" name="Rectangle 136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3" name="Rectangle 13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4" name="Rectangle 138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5" name="Rectangle 139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46" name="Line 140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47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48" name="Line 142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49" name="Line 143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0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1" name="Line 145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2" name="Line 146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3" name="Line 147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4" name="Line 148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5" name="Line 149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6" name="Line 150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7" name="Line 151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8" name="Line 152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59" name="Line 153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0" name="Line 154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1" name="Line 155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2" name="Line 156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3" name="Line 157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4" name="Line 158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5" name="Line 159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6" name="Line 160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7" name="Line 161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8" name="Line 162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69" name="Line 163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0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1" name="Line 165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2" name="Line 166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3" name="Line 167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4" name="Line 168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5" name="Line 169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6" name="Line 170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77" name="Line 171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693" name="Group 172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63787" name="Rectangle 173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88" name="Rectangle 174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89" name="Rectangle 175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0" name="Rectangle 176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1" name="Rectangle 177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2" name="Rectangle 178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3" name="Rectangle 179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4" name="Rectangle 18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5" name="Rectangle 181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6" name="Rectangle 182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7" name="Rectangle 18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8" name="Rectangle 18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99" name="Rectangle 185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00" name="Rectangle 186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01" name="Rectangle 187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02" name="Rectangle 188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803" name="Line 189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4" name="Line 19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5" name="Line 191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6" name="Line 192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7" name="Line 19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8" name="Line 19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09" name="Line 195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0" name="Line 196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1" name="Line 197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2" name="Line 198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3" name="Line 199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4" name="Line 200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5" name="Line 201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6" name="Line 202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7" name="Line 203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8" name="Line 204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19" name="Line 205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20" name="Line 206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21" name="Line 20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22" name="Line 20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823" name="Line 209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694" name="Group 210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63733" name="Rectangle 211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4" name="Rectangle 212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5" name="Rectangle 213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6" name="Rectangle 214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7" name="Rectangle 215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8" name="Rectangle 216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39" name="Rectangle 217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0" name="Rectangle 21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1" name="Rectangle 219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2" name="Rectangle 220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3" name="Rectangle 221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4" name="Rectangle 22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5" name="Rectangle 223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6" name="Rectangle 2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7" name="Rectangle 225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8" name="Rectangle 226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49" name="Rectangle 227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0" name="Rectangle 228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1" name="Rectangle 229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2" name="Rectangle 23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3" name="Rectangle 231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4" name="Rectangle 232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55" name="Line 233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56" name="Line 234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57" name="Line 235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58" name="Line 236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59" name="Line 237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0" name="Line 238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1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2" name="Line 240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3" name="Line 241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4" name="Line 242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5" name="Line 243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6" name="Line 244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7" name="Line 245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8" name="Line 246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69" name="Line 247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0" name="Line 248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1" name="Line 249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2" name="Line 250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3" name="Line 251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4" name="Line 252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5" name="Line 253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6" name="Line 254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7" name="Line 255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8" name="Line 256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7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0" name="Line 258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1" name="Line 259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2" name="Line 260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3" name="Line 261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4" name="Line 262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5" name="Line 263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86" name="Line 264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695" name="Group 265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63696" name="Rectangle 266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97" name="Rectangle 267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98" name="Rectangle 268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99" name="Rectangle 269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0" name="Rectangle 270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1" name="Rectangle 271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2" name="Rectangle 272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3" name="Rectangle 27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4" name="Rectangle 274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5" name="Rectangle 275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6" name="Rectangle 276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7" name="Rectangle 27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8" name="Rectangle 278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09" name="Rectangle 279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10" name="Rectangle 280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11" name="Rectangle 281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712" name="Line 282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3" name="Line 28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4" name="Line 284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5" name="Line 285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6" name="Line 286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7" name="Line 28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8" name="Line 288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19" name="Line 289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0" name="Line 290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1" name="Line 291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2" name="Line 292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3" name="Line 293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4" name="Line 294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5" name="Line 295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6" name="Line 296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7" name="Line 297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8" name="Line 298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29" name="Line 299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30" name="Line 30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31" name="Line 30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732" name="Line 302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63505" name="Group 303"/>
            <p:cNvGrpSpPr>
              <a:grpSpLocks/>
            </p:cNvGrpSpPr>
            <p:nvPr/>
          </p:nvGrpSpPr>
          <p:grpSpPr bwMode="auto">
            <a:xfrm>
              <a:off x="1581" y="3015"/>
              <a:ext cx="238" cy="365"/>
              <a:chOff x="1257" y="3015"/>
              <a:chExt cx="238" cy="365"/>
            </a:xfrm>
          </p:grpSpPr>
          <p:grpSp>
            <p:nvGrpSpPr>
              <p:cNvPr id="63506" name="Group 304"/>
              <p:cNvGrpSpPr>
                <a:grpSpLocks/>
              </p:cNvGrpSpPr>
              <p:nvPr/>
            </p:nvGrpSpPr>
            <p:grpSpPr bwMode="auto">
              <a:xfrm>
                <a:off x="1258" y="3015"/>
                <a:ext cx="99" cy="66"/>
                <a:chOff x="4347" y="2913"/>
                <a:chExt cx="99" cy="66"/>
              </a:xfrm>
            </p:grpSpPr>
            <p:sp>
              <p:nvSpPr>
                <p:cNvPr id="63638" name="Rectangle 305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39" name="Rectangle 306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0" name="Rectangle 307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1" name="Rectangle 308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2" name="Rectangle 309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3" name="Rectangle 310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4" name="Rectangle 311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5" name="Rectangle 312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6" name="Rectangle 313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7" name="Rectangle 314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8" name="Rectangle 31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49" name="Rectangle 316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0" name="Rectangle 3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1" name="Rectangle 318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2" name="Rectangle 319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3" name="Rectangle 320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4" name="Rectangle 321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5" name="Rectangle 322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6" name="Rectangle 323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7" name="Rectangle 324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8" name="Rectangle 325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59" name="Rectangle 326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60" name="Line 327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1" name="Line 328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2" name="Line 329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3" name="Line 330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4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5" name="Line 332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6" name="Line 333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7" name="Line 334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8" name="Line 335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69" name="Line 336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0" name="Line 337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1" name="Line 338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2" name="Line 339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3" name="Line 340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4" name="Line 341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5" name="Line 342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6" name="Line 343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7" name="Line 344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8" name="Line 345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79" name="Line 346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0" name="Line 347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1" name="Line 348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2" name="Line 349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3" name="Line 350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4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5" name="Line 352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6" name="Line 353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7" name="Line 354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8" name="Line 355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89" name="Line 356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90" name="Line 357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91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507" name="Group 359"/>
              <p:cNvGrpSpPr>
                <a:grpSpLocks/>
              </p:cNvGrpSpPr>
              <p:nvPr/>
            </p:nvGrpSpPr>
            <p:grpSpPr bwMode="auto">
              <a:xfrm>
                <a:off x="1257" y="3333"/>
                <a:ext cx="98" cy="47"/>
                <a:chOff x="2028" y="3342"/>
                <a:chExt cx="98" cy="47"/>
              </a:xfrm>
            </p:grpSpPr>
            <p:sp>
              <p:nvSpPr>
                <p:cNvPr id="63601" name="Rectangle 360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2" name="Rectangle 361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3" name="Rectangle 362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4" name="Rectangle 363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5" name="Rectangle 364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6" name="Rectangle 365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7" name="Rectangle 366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8" name="Rectangle 367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09" name="Rectangle 368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0" name="Rectangle 369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1" name="Rectangle 37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2" name="Rectangle 371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3" name="Rectangle 372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4" name="Rectangle 373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5" name="Rectangle 374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6" name="Rectangle 375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617" name="Line 376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18" name="Line 37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19" name="Line 378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0" name="Line 379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1" name="Line 38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2" name="Line 381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3" name="Line 38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4" name="Line 383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5" name="Line 384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6" name="Line 385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7" name="Line 386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8" name="Line 387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29" name="Line 388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0" name="Line 389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1" name="Line 390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2" name="Line 391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3" name="Line 392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4" name="Line 393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5" name="Line 39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6" name="Line 395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37" name="Line 396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508" name="Group 397"/>
              <p:cNvGrpSpPr>
                <a:grpSpLocks/>
              </p:cNvGrpSpPr>
              <p:nvPr/>
            </p:nvGrpSpPr>
            <p:grpSpPr bwMode="auto">
              <a:xfrm>
                <a:off x="1396" y="3015"/>
                <a:ext cx="99" cy="66"/>
                <a:chOff x="4347" y="2913"/>
                <a:chExt cx="99" cy="66"/>
              </a:xfrm>
            </p:grpSpPr>
            <p:sp>
              <p:nvSpPr>
                <p:cNvPr id="63547" name="Rectangle 398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48" name="Rectangle 399"/>
                <p:cNvSpPr>
                  <a:spLocks noChangeArrowheads="1"/>
                </p:cNvSpPr>
                <p:nvPr/>
              </p:nvSpPr>
              <p:spPr bwMode="auto">
                <a:xfrm>
                  <a:off x="4415" y="2913"/>
                  <a:ext cx="6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49" name="Rectangle 400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0" name="Rectangle 401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0" cy="2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1" name="Rectangle 402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4372" y="2913"/>
                  <a:ext cx="45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3" name="Rectangle 404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4" name="Rectangle 405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5" name="Rectangle 406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6" name="Rectangle 407"/>
                <p:cNvSpPr>
                  <a:spLocks noChangeArrowheads="1"/>
                </p:cNvSpPr>
                <p:nvPr/>
              </p:nvSpPr>
              <p:spPr bwMode="auto">
                <a:xfrm>
                  <a:off x="4430" y="2933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8" name="Rectangle 409"/>
                <p:cNvSpPr>
                  <a:spLocks noChangeArrowheads="1"/>
                </p:cNvSpPr>
                <p:nvPr/>
              </p:nvSpPr>
              <p:spPr bwMode="auto">
                <a:xfrm>
                  <a:off x="4357" y="2933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59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0" name="Rectangle 411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1" name="Rectangle 412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2" name="Rectangle 413"/>
                <p:cNvSpPr>
                  <a:spLocks noChangeArrowheads="1"/>
                </p:cNvSpPr>
                <p:nvPr/>
              </p:nvSpPr>
              <p:spPr bwMode="auto">
                <a:xfrm>
                  <a:off x="4440" y="2964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3" name="Rectangle 414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4" name="Rectangle 415"/>
                <p:cNvSpPr>
                  <a:spLocks noChangeArrowheads="1"/>
                </p:cNvSpPr>
                <p:nvPr/>
              </p:nvSpPr>
              <p:spPr bwMode="auto">
                <a:xfrm>
                  <a:off x="4347" y="297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5" name="Rectangle 416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6" name="Rectangle 417"/>
                <p:cNvSpPr>
                  <a:spLocks noChangeArrowheads="1"/>
                </p:cNvSpPr>
                <p:nvPr/>
              </p:nvSpPr>
              <p:spPr bwMode="auto">
                <a:xfrm>
                  <a:off x="4347" y="2964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7" name="Rectangle 418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8" name="Rectangle 419"/>
                <p:cNvSpPr>
                  <a:spLocks noChangeArrowheads="1"/>
                </p:cNvSpPr>
                <p:nvPr/>
              </p:nvSpPr>
              <p:spPr bwMode="auto">
                <a:xfrm>
                  <a:off x="4392" y="2933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69" name="Line 420"/>
                <p:cNvSpPr>
                  <a:spLocks noChangeShapeType="1"/>
                </p:cNvSpPr>
                <p:nvPr/>
              </p:nvSpPr>
              <p:spPr bwMode="auto">
                <a:xfrm>
                  <a:off x="4392" y="2964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0" name="Line 421"/>
                <p:cNvSpPr>
                  <a:spLocks noChangeShapeType="1"/>
                </p:cNvSpPr>
                <p:nvPr/>
              </p:nvSpPr>
              <p:spPr bwMode="auto">
                <a:xfrm flipV="1">
                  <a:off x="4392" y="2933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1" name="Line 422"/>
                <p:cNvSpPr>
                  <a:spLocks noChangeShapeType="1"/>
                </p:cNvSpPr>
                <p:nvPr/>
              </p:nvSpPr>
              <p:spPr bwMode="auto">
                <a:xfrm>
                  <a:off x="4395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2" name="Line 423"/>
                <p:cNvSpPr>
                  <a:spLocks noChangeShapeType="1"/>
                </p:cNvSpPr>
                <p:nvPr/>
              </p:nvSpPr>
              <p:spPr bwMode="auto">
                <a:xfrm>
                  <a:off x="4392" y="293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3" name="Line 424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4" name="Line 425"/>
                <p:cNvSpPr>
                  <a:spLocks noChangeShapeType="1"/>
                </p:cNvSpPr>
                <p:nvPr/>
              </p:nvSpPr>
              <p:spPr bwMode="auto">
                <a:xfrm flipV="1">
                  <a:off x="4347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5" name="Line 426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6" name="Line 427"/>
                <p:cNvSpPr>
                  <a:spLocks noChangeShapeType="1"/>
                </p:cNvSpPr>
                <p:nvPr/>
              </p:nvSpPr>
              <p:spPr bwMode="auto">
                <a:xfrm flipH="1">
                  <a:off x="4347" y="2976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7" name="Line 428"/>
                <p:cNvSpPr>
                  <a:spLocks noChangeShapeType="1"/>
                </p:cNvSpPr>
                <p:nvPr/>
              </p:nvSpPr>
              <p:spPr bwMode="auto">
                <a:xfrm>
                  <a:off x="4440" y="2976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8" name="Line 429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79" name="Line 430"/>
                <p:cNvSpPr>
                  <a:spLocks noChangeShapeType="1"/>
                </p:cNvSpPr>
                <p:nvPr/>
              </p:nvSpPr>
              <p:spPr bwMode="auto">
                <a:xfrm>
                  <a:off x="4444" y="296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0" name="Line 431"/>
                <p:cNvSpPr>
                  <a:spLocks noChangeShapeType="1"/>
                </p:cNvSpPr>
                <p:nvPr/>
              </p:nvSpPr>
              <p:spPr bwMode="auto">
                <a:xfrm>
                  <a:off x="4440" y="2964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1" name="Line 432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2" name="Line 433"/>
                <p:cNvSpPr>
                  <a:spLocks noChangeShapeType="1"/>
                </p:cNvSpPr>
                <p:nvPr/>
              </p:nvSpPr>
              <p:spPr bwMode="auto">
                <a:xfrm>
                  <a:off x="4347" y="2964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3" name="Line 434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4" name="Line 435"/>
                <p:cNvSpPr>
                  <a:spLocks noChangeShapeType="1"/>
                </p:cNvSpPr>
                <p:nvPr/>
              </p:nvSpPr>
              <p:spPr bwMode="auto">
                <a:xfrm>
                  <a:off x="4357" y="293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5" name="Line 436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6" name="Line 437"/>
                <p:cNvSpPr>
                  <a:spLocks noChangeShapeType="1"/>
                </p:cNvSpPr>
                <p:nvPr/>
              </p:nvSpPr>
              <p:spPr bwMode="auto">
                <a:xfrm>
                  <a:off x="4430" y="293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7" name="Line 438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8" name="Line 439"/>
                <p:cNvSpPr>
                  <a:spLocks noChangeShapeType="1"/>
                </p:cNvSpPr>
                <p:nvPr/>
              </p:nvSpPr>
              <p:spPr bwMode="auto">
                <a:xfrm flipV="1">
                  <a:off x="4357" y="2933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89" name="Line 440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0" name="Line 441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43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1" name="Line 442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2" name="Line 443"/>
                <p:cNvSpPr>
                  <a:spLocks noChangeShapeType="1"/>
                </p:cNvSpPr>
                <p:nvPr/>
              </p:nvSpPr>
              <p:spPr bwMode="auto">
                <a:xfrm>
                  <a:off x="4372" y="2913"/>
                  <a:ext cx="3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3" name="Line 444"/>
                <p:cNvSpPr>
                  <a:spLocks noChangeShapeType="1"/>
                </p:cNvSpPr>
                <p:nvPr/>
              </p:nvSpPr>
              <p:spPr bwMode="auto">
                <a:xfrm flipV="1">
                  <a:off x="4415" y="2933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4" name="Line 445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6" cy="1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5" name="Line 446"/>
                <p:cNvSpPr>
                  <a:spLocks noChangeShapeType="1"/>
                </p:cNvSpPr>
                <p:nvPr/>
              </p:nvSpPr>
              <p:spPr bwMode="auto">
                <a:xfrm>
                  <a:off x="4421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6" name="Line 447"/>
                <p:cNvSpPr>
                  <a:spLocks noChangeShapeType="1"/>
                </p:cNvSpPr>
                <p:nvPr/>
              </p:nvSpPr>
              <p:spPr bwMode="auto">
                <a:xfrm>
                  <a:off x="4415" y="2913"/>
                  <a:ext cx="2" cy="2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7" name="Line 448"/>
                <p:cNvSpPr>
                  <a:spLocks noChangeShapeType="1"/>
                </p:cNvSpPr>
                <p:nvPr/>
              </p:nvSpPr>
              <p:spPr bwMode="auto">
                <a:xfrm>
                  <a:off x="4372" y="2918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8" name="Line 449"/>
                <p:cNvSpPr>
                  <a:spLocks noChangeShapeType="1"/>
                </p:cNvSpPr>
                <p:nvPr/>
              </p:nvSpPr>
              <p:spPr bwMode="auto">
                <a:xfrm>
                  <a:off x="4372" y="2922"/>
                  <a:ext cx="4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99" name="Line 450"/>
                <p:cNvSpPr>
                  <a:spLocks noChangeShapeType="1"/>
                </p:cNvSpPr>
                <p:nvPr/>
              </p:nvSpPr>
              <p:spPr bwMode="auto">
                <a:xfrm>
                  <a:off x="4372" y="2925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600" name="Line 451"/>
                <p:cNvSpPr>
                  <a:spLocks noChangeShapeType="1"/>
                </p:cNvSpPr>
                <p:nvPr/>
              </p:nvSpPr>
              <p:spPr bwMode="auto">
                <a:xfrm flipV="1">
                  <a:off x="4372" y="2929"/>
                  <a:ext cx="4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3509" name="Group 452"/>
              <p:cNvGrpSpPr>
                <a:grpSpLocks/>
              </p:cNvGrpSpPr>
              <p:nvPr/>
            </p:nvGrpSpPr>
            <p:grpSpPr bwMode="auto">
              <a:xfrm>
                <a:off x="1395" y="3333"/>
                <a:ext cx="98" cy="47"/>
                <a:chOff x="2028" y="3342"/>
                <a:chExt cx="98" cy="47"/>
              </a:xfrm>
            </p:grpSpPr>
            <p:sp>
              <p:nvSpPr>
                <p:cNvPr id="63510" name="Rectangle 453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1" name="Rectangle 454"/>
                <p:cNvSpPr>
                  <a:spLocks noChangeArrowheads="1"/>
                </p:cNvSpPr>
                <p:nvPr/>
              </p:nvSpPr>
              <p:spPr bwMode="auto">
                <a:xfrm rot="10800000">
                  <a:off x="2043" y="3385"/>
                  <a:ext cx="73" cy="4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2" name="Rectangle 455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3" name="Rectangle 456"/>
                <p:cNvSpPr>
                  <a:spLocks noChangeArrowheads="1"/>
                </p:cNvSpPr>
                <p:nvPr/>
              </p:nvSpPr>
              <p:spPr bwMode="auto">
                <a:xfrm rot="10800000">
                  <a:off x="2044" y="3357"/>
                  <a:ext cx="0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4" name="Rectangle 457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5" name="Rectangle 458"/>
                <p:cNvSpPr>
                  <a:spLocks noChangeArrowheads="1"/>
                </p:cNvSpPr>
                <p:nvPr/>
              </p:nvSpPr>
              <p:spPr bwMode="auto">
                <a:xfrm rot="10800000">
                  <a:off x="2115" y="3357"/>
                  <a:ext cx="2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6" name="Rectangle 459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7" name="Rectangle 460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58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8" name="Rectangle 461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19" name="Rectangle 462"/>
                <p:cNvSpPr>
                  <a:spLocks noChangeArrowheads="1"/>
                </p:cNvSpPr>
                <p:nvPr/>
              </p:nvSpPr>
              <p:spPr bwMode="auto">
                <a:xfrm rot="10800000">
                  <a:off x="2030" y="3346"/>
                  <a:ext cx="4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0" name="Rectangle 463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1" name="Rectangle 464"/>
                <p:cNvSpPr>
                  <a:spLocks noChangeArrowheads="1"/>
                </p:cNvSpPr>
                <p:nvPr/>
              </p:nvSpPr>
              <p:spPr bwMode="auto">
                <a:xfrm rot="10800000">
                  <a:off x="2033" y="3346"/>
                  <a:ext cx="93" cy="0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2" name="Rectangle 465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3" name="Rectangle 466"/>
                <p:cNvSpPr>
                  <a:spLocks noChangeArrowheads="1"/>
                </p:cNvSpPr>
                <p:nvPr/>
              </p:nvSpPr>
              <p:spPr bwMode="auto">
                <a:xfrm rot="10800000">
                  <a:off x="2125" y="3346"/>
                  <a:ext cx="1" cy="12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4" name="Rectangle 467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5" name="Rectangle 468"/>
                <p:cNvSpPr>
                  <a:spLocks noChangeArrowheads="1"/>
                </p:cNvSpPr>
                <p:nvPr/>
              </p:nvSpPr>
              <p:spPr bwMode="auto">
                <a:xfrm rot="10800000">
                  <a:off x="2076" y="3357"/>
                  <a:ext cx="6" cy="31"/>
                </a:xfrm>
                <a:prstGeom prst="rect">
                  <a:avLst/>
                </a:prstGeom>
                <a:noFill/>
                <a:ln w="3175">
                  <a:solidFill>
                    <a:srgbClr val="A8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526" name="Line 469"/>
                <p:cNvSpPr>
                  <a:spLocks noChangeShapeType="1"/>
                </p:cNvSpPr>
                <p:nvPr/>
              </p:nvSpPr>
              <p:spPr bwMode="auto">
                <a:xfrm rot="10800000">
                  <a:off x="2078" y="3356"/>
                  <a:ext cx="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27" name="Line 470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78" y="3385"/>
                  <a:ext cx="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28" name="Line 471"/>
                <p:cNvSpPr>
                  <a:spLocks noChangeShapeType="1"/>
                </p:cNvSpPr>
                <p:nvPr/>
              </p:nvSpPr>
              <p:spPr bwMode="auto">
                <a:xfrm rot="10800000">
                  <a:off x="2075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29" name="Line 472"/>
                <p:cNvSpPr>
                  <a:spLocks noChangeShapeType="1"/>
                </p:cNvSpPr>
                <p:nvPr/>
              </p:nvSpPr>
              <p:spPr bwMode="auto">
                <a:xfrm rot="10800000">
                  <a:off x="2080" y="3357"/>
                  <a:ext cx="1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0" name="Line 473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1" name="Line 474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125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2" name="Line 475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3" name="Line 476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2033" y="3342"/>
                  <a:ext cx="93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4" name="Line 477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42"/>
                  <a:ext cx="4" cy="3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5" name="Line 478"/>
                <p:cNvSpPr>
                  <a:spLocks noChangeShapeType="1"/>
                </p:cNvSpPr>
                <p:nvPr/>
              </p:nvSpPr>
              <p:spPr bwMode="auto">
                <a:xfrm rot="10800000">
                  <a:off x="2030" y="3356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6" name="Line 479"/>
                <p:cNvSpPr>
                  <a:spLocks noChangeShapeType="1"/>
                </p:cNvSpPr>
                <p:nvPr/>
              </p:nvSpPr>
              <p:spPr bwMode="auto">
                <a:xfrm rot="10800000">
                  <a:off x="2028" y="334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7" name="Line 480"/>
                <p:cNvSpPr>
                  <a:spLocks noChangeShapeType="1"/>
                </p:cNvSpPr>
                <p:nvPr/>
              </p:nvSpPr>
              <p:spPr bwMode="auto">
                <a:xfrm rot="10800000">
                  <a:off x="2032" y="334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8" name="Line 481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39" name="Line 482"/>
                <p:cNvSpPr>
                  <a:spLocks noChangeShapeType="1"/>
                </p:cNvSpPr>
                <p:nvPr/>
              </p:nvSpPr>
              <p:spPr bwMode="auto">
                <a:xfrm rot="10800000">
                  <a:off x="2033" y="3356"/>
                  <a:ext cx="93" cy="2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0" name="Line 483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1" name="Line 484"/>
                <p:cNvSpPr>
                  <a:spLocks noChangeShapeType="1"/>
                </p:cNvSpPr>
                <p:nvPr/>
              </p:nvSpPr>
              <p:spPr bwMode="auto">
                <a:xfrm rot="10800000">
                  <a:off x="2115" y="3357"/>
                  <a:ext cx="2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2" name="Line 485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3" name="Line 486"/>
                <p:cNvSpPr>
                  <a:spLocks noChangeShapeType="1"/>
                </p:cNvSpPr>
                <p:nvPr/>
              </p:nvSpPr>
              <p:spPr bwMode="auto">
                <a:xfrm rot="10800000">
                  <a:off x="2040" y="3357"/>
                  <a:ext cx="3" cy="27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4" name="Line 487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5" name="Line 488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43" y="3385"/>
                  <a:ext cx="73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546" name="Line 489"/>
                <p:cNvSpPr>
                  <a:spLocks noChangeShapeType="1"/>
                </p:cNvSpPr>
                <p:nvPr/>
              </p:nvSpPr>
              <p:spPr bwMode="auto">
                <a:xfrm rot="10800000" flipV="1">
                  <a:off x="2053" y="3385"/>
                  <a:ext cx="6" cy="4"/>
                </a:xfrm>
                <a:prstGeom prst="line">
                  <a:avLst/>
                </a:prstGeom>
                <a:noFill/>
                <a:ln w="3175">
                  <a:solidFill>
                    <a:srgbClr val="A8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62571" name="Group 490"/>
          <p:cNvGrpSpPr>
            <a:grpSpLocks/>
          </p:cNvGrpSpPr>
          <p:nvPr/>
        </p:nvGrpSpPr>
        <p:grpSpPr bwMode="auto">
          <a:xfrm>
            <a:off x="3848100" y="1809750"/>
            <a:ext cx="1082675" cy="744538"/>
            <a:chOff x="1128" y="1596"/>
            <a:chExt cx="682" cy="469"/>
          </a:xfrm>
        </p:grpSpPr>
        <p:grpSp>
          <p:nvGrpSpPr>
            <p:cNvPr id="63121" name="Group 491"/>
            <p:cNvGrpSpPr>
              <a:grpSpLocks/>
            </p:cNvGrpSpPr>
            <p:nvPr/>
          </p:nvGrpSpPr>
          <p:grpSpPr bwMode="auto">
            <a:xfrm>
              <a:off x="1128" y="1596"/>
              <a:ext cx="681" cy="469"/>
              <a:chOff x="1419" y="1428"/>
              <a:chExt cx="681" cy="469"/>
            </a:xfrm>
          </p:grpSpPr>
          <p:sp>
            <p:nvSpPr>
              <p:cNvPr id="63497" name="Rectangle 492"/>
              <p:cNvSpPr>
                <a:spLocks noChangeArrowheads="1"/>
              </p:cNvSpPr>
              <p:nvPr/>
            </p:nvSpPr>
            <p:spPr bwMode="auto">
              <a:xfrm>
                <a:off x="1477" y="1559"/>
                <a:ext cx="619" cy="51"/>
              </a:xfrm>
              <a:prstGeom prst="rect">
                <a:avLst/>
              </a:prstGeom>
              <a:solidFill>
                <a:schemeClr val="accent1"/>
              </a:solidFill>
              <a:ln w="1588">
                <a:solidFill>
                  <a:srgbClr val="EF9D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498" name="Rectangle 493"/>
              <p:cNvSpPr>
                <a:spLocks noChangeArrowheads="1"/>
              </p:cNvSpPr>
              <p:nvPr/>
            </p:nvSpPr>
            <p:spPr bwMode="auto">
              <a:xfrm>
                <a:off x="1419" y="1428"/>
                <a:ext cx="59" cy="469"/>
              </a:xfrm>
              <a:prstGeom prst="rect">
                <a:avLst/>
              </a:prstGeom>
              <a:solidFill>
                <a:srgbClr val="00FF00"/>
              </a:solidFill>
              <a:ln w="1588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499" name="Rectangle 494"/>
              <p:cNvSpPr>
                <a:spLocks noChangeArrowheads="1"/>
              </p:cNvSpPr>
              <p:nvPr/>
            </p:nvSpPr>
            <p:spPr bwMode="auto">
              <a:xfrm>
                <a:off x="1447" y="1641"/>
                <a:ext cx="392" cy="50"/>
              </a:xfrm>
              <a:prstGeom prst="rect">
                <a:avLst/>
              </a:prstGeom>
              <a:solidFill>
                <a:srgbClr val="66FF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500" name="Rectangle 495"/>
              <p:cNvSpPr>
                <a:spLocks noChangeArrowheads="1"/>
              </p:cNvSpPr>
              <p:nvPr/>
            </p:nvSpPr>
            <p:spPr bwMode="auto">
              <a:xfrm>
                <a:off x="1473" y="1607"/>
                <a:ext cx="360" cy="35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501" name="Rectangle 496"/>
              <p:cNvSpPr>
                <a:spLocks noChangeArrowheads="1"/>
              </p:cNvSpPr>
              <p:nvPr/>
            </p:nvSpPr>
            <p:spPr bwMode="auto">
              <a:xfrm>
                <a:off x="1474" y="1693"/>
                <a:ext cx="360" cy="31"/>
              </a:xfrm>
              <a:prstGeom prst="rect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3502" name="Rectangle 497"/>
              <p:cNvSpPr>
                <a:spLocks noChangeArrowheads="1"/>
              </p:cNvSpPr>
              <p:nvPr/>
            </p:nvSpPr>
            <p:spPr bwMode="auto">
              <a:xfrm>
                <a:off x="1875" y="1609"/>
                <a:ext cx="225" cy="115"/>
              </a:xfrm>
              <a:prstGeom prst="rect">
                <a:avLst/>
              </a:prstGeom>
              <a:solidFill>
                <a:schemeClr val="tx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63122" name="Group 498"/>
            <p:cNvGrpSpPr>
              <a:grpSpLocks/>
            </p:cNvGrpSpPr>
            <p:nvPr/>
          </p:nvGrpSpPr>
          <p:grpSpPr bwMode="auto">
            <a:xfrm rot="10800000">
              <a:off x="1248" y="1677"/>
              <a:ext cx="562" cy="365"/>
              <a:chOff x="2121" y="1452"/>
              <a:chExt cx="562" cy="365"/>
            </a:xfrm>
          </p:grpSpPr>
          <p:grpSp>
            <p:nvGrpSpPr>
              <p:cNvPr id="63123" name="Group 499"/>
              <p:cNvGrpSpPr>
                <a:grpSpLocks/>
              </p:cNvGrpSpPr>
              <p:nvPr/>
            </p:nvGrpSpPr>
            <p:grpSpPr bwMode="auto">
              <a:xfrm>
                <a:off x="2121" y="1452"/>
                <a:ext cx="238" cy="365"/>
                <a:chOff x="1257" y="3015"/>
                <a:chExt cx="238" cy="365"/>
              </a:xfrm>
            </p:grpSpPr>
            <p:grpSp>
              <p:nvGrpSpPr>
                <p:cNvPr id="63311" name="Group 500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3443" name="Rectangle 501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6" name="Rectangle 50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7" name="Rectangle 50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8" name="Rectangle 50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4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1" name="Rectangle 509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2" name="Rectangle 510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3" name="Rectangle 51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4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5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6" name="Rectangle 51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7" name="Rectangle 515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8" name="Rectangle 516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5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1" name="Rectangle 51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2" name="Rectangle 52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3" name="Rectangle 521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4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65" name="Line 523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66" name="Line 5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67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68" name="Line 526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69" name="Line 5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0" name="Line 5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1" name="Line 5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2" name="Line 53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3" name="Line 53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4" name="Line 532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5" name="Line 533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6" name="Line 53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7" name="Line 535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8" name="Line 536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79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0" name="Line 538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1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2" name="Line 540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3" name="Line 5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4" name="Line 5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5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6" name="Line 54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7" name="Line 54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8" name="Line 54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89" name="Line 5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0" name="Line 548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1" name="Line 549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2" name="Line 550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3" name="Line 55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4" name="Line 55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5" name="Line 55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96" name="Line 5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312" name="Group 555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3406" name="Rectangle 5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07" name="Rectangle 5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08" name="Rectangle 5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09" name="Rectangle 55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0" name="Rectangle 56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1" name="Rectangle 56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2" name="Rectangle 5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3" name="Rectangle 5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4" name="Rectangle 5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5" name="Rectangle 56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6" name="Rectangle 56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7" name="Rectangle 56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8" name="Rectangle 56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19" name="Rectangle 56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20" name="Rectangle 57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21" name="Rectangle 57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422" name="Line 57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3" name="Line 57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4" name="Line 5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5" name="Line 5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6" name="Line 57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7" name="Line 57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8" name="Line 57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29" name="Line 579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0" name="Line 5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1" name="Line 5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2" name="Line 58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3" name="Line 58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4" name="Line 58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5" name="Line 58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6" name="Line 58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7" name="Line 58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8" name="Line 58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39" name="Line 58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40" name="Line 59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41" name="Line 59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42" name="Line 59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313" name="Group 593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3352" name="Rectangle 594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3" name="Rectangle 595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4" name="Rectangle 59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5" name="Rectangle 597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6" name="Rectangle 598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7" name="Rectangle 599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8" name="Rectangle 600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59" name="Rectangle 60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0" name="Rectangle 602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1" name="Rectangle 603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2" name="Rectangle 60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3" name="Rectangle 60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4" name="Rectangle 60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5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6" name="Rectangle 608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7" name="Rectangle 609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8" name="Rectangle 61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69" name="Rectangle 61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70" name="Rectangle 612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71" name="Rectangle 61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72" name="Rectangle 614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73" name="Rectangle 615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74" name="Line 616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75" name="Line 6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76" name="Line 618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77" name="Line 619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78" name="Line 6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79" name="Line 6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0" name="Line 62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1" name="Line 6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2" name="Line 62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3" name="Line 625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4" name="Line 626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5" name="Line 627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6" name="Line 628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7" name="Line 629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8" name="Line 630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89" name="Line 631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0" name="Line 632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1" name="Line 633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2" name="Line 6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3" name="Line 6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4" name="Line 63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5" name="Line 637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6" name="Line 6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7" name="Line 6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8" name="Line 6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99" name="Line 641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0" name="Line 642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1" name="Line 643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2" name="Line 64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3" name="Line 64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4" name="Line 64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405" name="Line 6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314" name="Group 648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3315" name="Rectangle 6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16" name="Rectangle 6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17" name="Rectangle 6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18" name="Rectangle 6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19" name="Rectangle 6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0" name="Rectangle 6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1" name="Rectangle 6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2" name="Rectangle 6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3" name="Rectangle 6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4" name="Rectangle 6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5" name="Rectangle 65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6" name="Rectangle 66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7" name="Rectangle 66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8" name="Rectangle 66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29" name="Rectangle 66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30" name="Rectangle 66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331" name="Line 66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2" name="Line 66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3" name="Line 6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4" name="Line 6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5" name="Line 66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6" name="Line 67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7" name="Line 671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8" name="Line 672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39" name="Line 67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0" name="Line 6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1" name="Line 6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2" name="Line 6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3" name="Line 67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4" name="Line 67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5" name="Line 67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6" name="Line 68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7" name="Line 68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8" name="Line 68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49" name="Line 68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50" name="Line 68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51" name="Line 685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63124" name="Group 686"/>
              <p:cNvGrpSpPr>
                <a:grpSpLocks/>
              </p:cNvGrpSpPr>
              <p:nvPr/>
            </p:nvGrpSpPr>
            <p:grpSpPr bwMode="auto">
              <a:xfrm>
                <a:off x="2445" y="1452"/>
                <a:ext cx="238" cy="365"/>
                <a:chOff x="1257" y="3015"/>
                <a:chExt cx="238" cy="365"/>
              </a:xfrm>
            </p:grpSpPr>
            <p:grpSp>
              <p:nvGrpSpPr>
                <p:cNvPr id="63125" name="Group 687"/>
                <p:cNvGrpSpPr>
                  <a:grpSpLocks/>
                </p:cNvGrpSpPr>
                <p:nvPr/>
              </p:nvGrpSpPr>
              <p:grpSpPr bwMode="auto">
                <a:xfrm>
                  <a:off x="1258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3257" name="Rectangle 688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58" name="Rectangle 689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59" name="Rectangle 690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0" name="Rectangle 691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1" name="Rectangle 692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2" name="Rectangle 69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3" name="Rectangle 694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4" name="Rectangle 695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5" name="Rectangle 696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6" name="Rectangle 697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7" name="Rectangle 69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8" name="Rectangle 699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69" name="Rectangle 7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0" name="Rectangle 701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1" name="Rectangle 702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2" name="Rectangle 703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3" name="Rectangle 70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4" name="Rectangle 705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5" name="Rectangle 706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6" name="Rectangle 70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7" name="Rectangle 708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8" name="Rectangle 709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79" name="Line 710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0" name="Line 7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1" name="Line 712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2" name="Line 713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3" name="Line 7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4" name="Line 7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5" name="Line 7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6" name="Line 7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7" name="Line 718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8" name="Line 719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89" name="Line 720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0" name="Line 72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1" name="Line 722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2" name="Line 723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3" name="Line 724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4" name="Line 725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5" name="Line 726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6" name="Line 727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7" name="Line 7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8" name="Line 7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99" name="Line 73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0" name="Line 73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1" name="Line 7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2" name="Line 7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3" name="Line 7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4" name="Line 735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5" name="Line 736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6" name="Line 737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7" name="Line 738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8" name="Line 739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09" name="Line 740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310" name="Line 7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126" name="Group 742"/>
                <p:cNvGrpSpPr>
                  <a:grpSpLocks/>
                </p:cNvGrpSpPr>
                <p:nvPr/>
              </p:nvGrpSpPr>
              <p:grpSpPr bwMode="auto">
                <a:xfrm>
                  <a:off x="1257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3220" name="Rectangle 7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1" name="Rectangle 7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2" name="Rectangle 7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3" name="Rectangle 7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4" name="Rectangle 7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5" name="Rectangle 7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6" name="Rectangle 7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7" name="Rectangle 7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8" name="Rectangle 7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29" name="Rectangle 75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0" name="Rectangle 75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1" name="Rectangle 75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2" name="Rectangle 75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3" name="Rectangle 75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4" name="Rectangle 75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5" name="Rectangle 75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236" name="Line 75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37" name="Line 76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38" name="Line 7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39" name="Line 7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0" name="Line 76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1" name="Line 764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2" name="Line 765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3" name="Line 766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4" name="Line 7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5" name="Line 7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6" name="Line 7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7" name="Line 77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8" name="Line 77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49" name="Line 77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0" name="Line 77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1" name="Line 77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2" name="Line 77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3" name="Line 77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4" name="Line 77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5" name="Line 778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56" name="Line 779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127" name="Group 780"/>
                <p:cNvGrpSpPr>
                  <a:grpSpLocks/>
                </p:cNvGrpSpPr>
                <p:nvPr/>
              </p:nvGrpSpPr>
              <p:grpSpPr bwMode="auto">
                <a:xfrm>
                  <a:off x="1396" y="3015"/>
                  <a:ext cx="99" cy="66"/>
                  <a:chOff x="4347" y="2913"/>
                  <a:chExt cx="99" cy="66"/>
                </a:xfrm>
              </p:grpSpPr>
              <p:sp>
                <p:nvSpPr>
                  <p:cNvPr id="63166" name="Rectangle 781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67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4415" y="2913"/>
                    <a:ext cx="6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68" name="Rectangle 783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69" name="Rectangle 784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0" cy="2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0" name="Rectangle 785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1" name="Rectangle 786"/>
                  <p:cNvSpPr>
                    <a:spLocks noChangeArrowheads="1"/>
                  </p:cNvSpPr>
                  <p:nvPr/>
                </p:nvSpPr>
                <p:spPr bwMode="auto">
                  <a:xfrm>
                    <a:off x="4372" y="2913"/>
                    <a:ext cx="45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2" name="Rectangle 787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3" name="Rectangle 788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4" name="Rectangle 789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5" name="Rectangle 790"/>
                  <p:cNvSpPr>
                    <a:spLocks noChangeArrowheads="1"/>
                  </p:cNvSpPr>
                  <p:nvPr/>
                </p:nvSpPr>
                <p:spPr bwMode="auto">
                  <a:xfrm>
                    <a:off x="4430" y="2933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6" name="Rectangle 791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7" name="Rectangle 792"/>
                  <p:cNvSpPr>
                    <a:spLocks noChangeArrowheads="1"/>
                  </p:cNvSpPr>
                  <p:nvPr/>
                </p:nvSpPr>
                <p:spPr bwMode="auto">
                  <a:xfrm>
                    <a:off x="4357" y="2933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8" name="Rectangle 793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79" name="Rectangle 794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0" name="Rectangle 795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1" name="Rectangle 796"/>
                  <p:cNvSpPr>
                    <a:spLocks noChangeArrowheads="1"/>
                  </p:cNvSpPr>
                  <p:nvPr/>
                </p:nvSpPr>
                <p:spPr bwMode="auto">
                  <a:xfrm>
                    <a:off x="4440" y="2964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2" name="Rectangle 797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3" name="Rectangle 798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7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4" name="Rectangle 799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5" name="Rectangle 800"/>
                  <p:cNvSpPr>
                    <a:spLocks noChangeArrowheads="1"/>
                  </p:cNvSpPr>
                  <p:nvPr/>
                </p:nvSpPr>
                <p:spPr bwMode="auto">
                  <a:xfrm>
                    <a:off x="4347" y="2964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6" name="Rectangle 801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7" name="Rectangle 802"/>
                  <p:cNvSpPr>
                    <a:spLocks noChangeArrowheads="1"/>
                  </p:cNvSpPr>
                  <p:nvPr/>
                </p:nvSpPr>
                <p:spPr bwMode="auto">
                  <a:xfrm>
                    <a:off x="4392" y="2933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88" name="Line 803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64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89" name="Line 80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2" y="2933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0" name="Line 80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1" name="Line 806"/>
                  <p:cNvSpPr>
                    <a:spLocks noChangeShapeType="1"/>
                  </p:cNvSpPr>
                  <p:nvPr/>
                </p:nvSpPr>
                <p:spPr bwMode="auto">
                  <a:xfrm>
                    <a:off x="4392" y="293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2" name="Line 80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3" name="Line 8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7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4" name="Line 80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5" name="Line 8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347" y="2976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6" name="Line 811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76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7" name="Line 812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8" name="Line 813"/>
                  <p:cNvSpPr>
                    <a:spLocks noChangeShapeType="1"/>
                  </p:cNvSpPr>
                  <p:nvPr/>
                </p:nvSpPr>
                <p:spPr bwMode="auto">
                  <a:xfrm>
                    <a:off x="4444" y="2964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99" name="Line 814"/>
                  <p:cNvSpPr>
                    <a:spLocks noChangeShapeType="1"/>
                  </p:cNvSpPr>
                  <p:nvPr/>
                </p:nvSpPr>
                <p:spPr bwMode="auto">
                  <a:xfrm>
                    <a:off x="4440" y="2964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0" name="Line 815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1" name="Line 816"/>
                  <p:cNvSpPr>
                    <a:spLocks noChangeShapeType="1"/>
                  </p:cNvSpPr>
                  <p:nvPr/>
                </p:nvSpPr>
                <p:spPr bwMode="auto">
                  <a:xfrm>
                    <a:off x="4347" y="2964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2" name="Line 817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3" name="Line 818"/>
                  <p:cNvSpPr>
                    <a:spLocks noChangeShapeType="1"/>
                  </p:cNvSpPr>
                  <p:nvPr/>
                </p:nvSpPr>
                <p:spPr bwMode="auto">
                  <a:xfrm>
                    <a:off x="4357" y="293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4" name="Line 819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5" name="Line 820"/>
                  <p:cNvSpPr>
                    <a:spLocks noChangeShapeType="1"/>
                  </p:cNvSpPr>
                  <p:nvPr/>
                </p:nvSpPr>
                <p:spPr bwMode="auto">
                  <a:xfrm>
                    <a:off x="4430" y="293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6" name="Line 82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7" name="Line 82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7" y="2933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8" name="Line 82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09" name="Line 824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43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0" name="Line 825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1" name="Line 826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3"/>
                    <a:ext cx="3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2" name="Line 8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15" y="2933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3" name="Line 828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6" cy="1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4" name="Line 829"/>
                  <p:cNvSpPr>
                    <a:spLocks noChangeShapeType="1"/>
                  </p:cNvSpPr>
                  <p:nvPr/>
                </p:nvSpPr>
                <p:spPr bwMode="auto">
                  <a:xfrm>
                    <a:off x="4421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5" name="Line 830"/>
                  <p:cNvSpPr>
                    <a:spLocks noChangeShapeType="1"/>
                  </p:cNvSpPr>
                  <p:nvPr/>
                </p:nvSpPr>
                <p:spPr bwMode="auto">
                  <a:xfrm>
                    <a:off x="4415" y="2913"/>
                    <a:ext cx="2" cy="2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6" name="Line 831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18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7" name="Line 832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2"/>
                    <a:ext cx="4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8" name="Line 833"/>
                  <p:cNvSpPr>
                    <a:spLocks noChangeShapeType="1"/>
                  </p:cNvSpPr>
                  <p:nvPr/>
                </p:nvSpPr>
                <p:spPr bwMode="auto">
                  <a:xfrm>
                    <a:off x="4372" y="2925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219" name="Line 8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2" y="2929"/>
                    <a:ext cx="4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63128" name="Group 835"/>
                <p:cNvGrpSpPr>
                  <a:grpSpLocks/>
                </p:cNvGrpSpPr>
                <p:nvPr/>
              </p:nvGrpSpPr>
              <p:grpSpPr bwMode="auto">
                <a:xfrm>
                  <a:off x="1395" y="3333"/>
                  <a:ext cx="98" cy="47"/>
                  <a:chOff x="2028" y="3342"/>
                  <a:chExt cx="98" cy="47"/>
                </a:xfrm>
              </p:grpSpPr>
              <p:sp>
                <p:nvSpPr>
                  <p:cNvPr id="63129" name="Rectangle 83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0" name="Rectangle 83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3" y="3385"/>
                    <a:ext cx="73" cy="4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1" name="Rectangle 83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2" name="Rectangle 83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44" y="3357"/>
                    <a:ext cx="0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3" name="Rectangle 8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4" name="Rectangle 84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15" y="3357"/>
                    <a:ext cx="2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5" name="Rectangle 842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6" name="Rectangle 843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58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7" name="Rectangle 844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8" name="Rectangle 845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0" y="3346"/>
                    <a:ext cx="4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39" name="Rectangle 846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0" name="Rectangle 847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33" y="3346"/>
                    <a:ext cx="93" cy="0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1" name="Rectangle 848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2" name="Rectangle 849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125" y="3346"/>
                    <a:ext cx="1" cy="12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3" name="Rectangle 85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4" name="Rectangle 85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2076" y="3357"/>
                    <a:ext cx="6" cy="31"/>
                  </a:xfrm>
                  <a:prstGeom prst="rect">
                    <a:avLst/>
                  </a:prstGeom>
                  <a:noFill/>
                  <a:ln w="3175">
                    <a:solidFill>
                      <a:srgbClr val="A8C7C9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3145" name="Line 85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8" y="3356"/>
                    <a:ext cx="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46" name="Line 853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78" y="3385"/>
                    <a:ext cx="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47" name="Line 85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75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48" name="Line 85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80" y="3357"/>
                    <a:ext cx="1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49" name="Line 856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0" name="Line 857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125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1" name="Line 858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2" name="Line 859"/>
                  <p:cNvSpPr>
                    <a:spLocks noChangeShapeType="1"/>
                  </p:cNvSpPr>
                  <p:nvPr/>
                </p:nvSpPr>
                <p:spPr bwMode="auto">
                  <a:xfrm rot="10800000" flipH="1">
                    <a:off x="2033" y="3342"/>
                    <a:ext cx="93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3" name="Line 860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42"/>
                    <a:ext cx="4" cy="3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4" name="Line 861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0" y="3356"/>
                    <a:ext cx="4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5" name="Line 862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28" y="3346"/>
                    <a:ext cx="2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6" name="Line 863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2" y="3346"/>
                    <a:ext cx="1" cy="1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7" name="Line 864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8" name="Line 865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33" y="3356"/>
                    <a:ext cx="93" cy="2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59" name="Line 866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0" name="Line 867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115" y="3357"/>
                    <a:ext cx="2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1" name="Line 868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2" name="Line 869"/>
                  <p:cNvSpPr>
                    <a:spLocks noChangeShapeType="1"/>
                  </p:cNvSpPr>
                  <p:nvPr/>
                </p:nvSpPr>
                <p:spPr bwMode="auto">
                  <a:xfrm rot="10800000">
                    <a:off x="2040" y="3357"/>
                    <a:ext cx="3" cy="27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3" name="Line 870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4" name="Line 871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43" y="3385"/>
                    <a:ext cx="73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63165" name="Line 872"/>
                  <p:cNvSpPr>
                    <a:spLocks noChangeShapeType="1"/>
                  </p:cNvSpPr>
                  <p:nvPr/>
                </p:nvSpPr>
                <p:spPr bwMode="auto">
                  <a:xfrm rot="10800000" flipV="1">
                    <a:off x="2053" y="3385"/>
                    <a:ext cx="6" cy="4"/>
                  </a:xfrm>
                  <a:prstGeom prst="line">
                    <a:avLst/>
                  </a:prstGeom>
                  <a:noFill/>
                  <a:ln w="3175">
                    <a:solidFill>
                      <a:srgbClr val="A8C7C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</p:grpSp>
      <p:sp>
        <p:nvSpPr>
          <p:cNvPr id="62572" name="Line 873"/>
          <p:cNvSpPr>
            <a:spLocks noChangeShapeType="1"/>
          </p:cNvSpPr>
          <p:nvPr/>
        </p:nvSpPr>
        <p:spPr bwMode="auto">
          <a:xfrm>
            <a:off x="4094163" y="3863975"/>
            <a:ext cx="9525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2573" name="Line 874"/>
          <p:cNvSpPr>
            <a:spLocks noChangeShapeType="1"/>
          </p:cNvSpPr>
          <p:nvPr/>
        </p:nvSpPr>
        <p:spPr bwMode="auto">
          <a:xfrm flipH="1">
            <a:off x="4094163" y="2684463"/>
            <a:ext cx="9525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2574" name="Group 875"/>
          <p:cNvGrpSpPr>
            <a:grpSpLocks/>
          </p:cNvGrpSpPr>
          <p:nvPr/>
        </p:nvGrpSpPr>
        <p:grpSpPr bwMode="auto">
          <a:xfrm>
            <a:off x="4038600" y="2824163"/>
            <a:ext cx="190500" cy="1003300"/>
            <a:chOff x="1328" y="2240"/>
            <a:chExt cx="120" cy="632"/>
          </a:xfrm>
        </p:grpSpPr>
        <p:grpSp>
          <p:nvGrpSpPr>
            <p:cNvPr id="63112" name="Group 876"/>
            <p:cNvGrpSpPr>
              <a:grpSpLocks/>
            </p:cNvGrpSpPr>
            <p:nvPr/>
          </p:nvGrpSpPr>
          <p:grpSpPr bwMode="auto">
            <a:xfrm>
              <a:off x="1328" y="2240"/>
              <a:ext cx="120" cy="256"/>
              <a:chOff x="1328" y="2240"/>
              <a:chExt cx="120" cy="256"/>
            </a:xfrm>
          </p:grpSpPr>
          <p:sp>
            <p:nvSpPr>
              <p:cNvPr id="63118" name="Oval 877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119" name="Oval 878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120" name="Oval 879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63113" name="Group 880"/>
            <p:cNvGrpSpPr>
              <a:grpSpLocks/>
            </p:cNvGrpSpPr>
            <p:nvPr/>
          </p:nvGrpSpPr>
          <p:grpSpPr bwMode="auto">
            <a:xfrm>
              <a:off x="1328" y="2616"/>
              <a:ext cx="120" cy="256"/>
              <a:chOff x="1328" y="2240"/>
              <a:chExt cx="120" cy="256"/>
            </a:xfrm>
          </p:grpSpPr>
          <p:sp>
            <p:nvSpPr>
              <p:cNvPr id="63115" name="Oval 881"/>
              <p:cNvSpPr>
                <a:spLocks noChangeArrowheads="1"/>
              </p:cNvSpPr>
              <p:nvPr/>
            </p:nvSpPr>
            <p:spPr bwMode="auto">
              <a:xfrm>
                <a:off x="1332" y="2240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116" name="Oval 882"/>
              <p:cNvSpPr>
                <a:spLocks noChangeArrowheads="1"/>
              </p:cNvSpPr>
              <p:nvPr/>
            </p:nvSpPr>
            <p:spPr bwMode="auto">
              <a:xfrm>
                <a:off x="1328" y="2336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3117" name="Oval 883"/>
              <p:cNvSpPr>
                <a:spLocks noChangeArrowheads="1"/>
              </p:cNvSpPr>
              <p:nvPr/>
            </p:nvSpPr>
            <p:spPr bwMode="auto">
              <a:xfrm>
                <a:off x="1332" y="2432"/>
                <a:ext cx="116" cy="6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63114" name="Oval 884"/>
            <p:cNvSpPr>
              <a:spLocks noChangeArrowheads="1"/>
            </p:cNvSpPr>
            <p:nvPr/>
          </p:nvSpPr>
          <p:spPr bwMode="auto">
            <a:xfrm>
              <a:off x="1328" y="2524"/>
              <a:ext cx="116" cy="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62575" name="Group 885"/>
          <p:cNvGrpSpPr>
            <a:grpSpLocks/>
          </p:cNvGrpSpPr>
          <p:nvPr/>
        </p:nvGrpSpPr>
        <p:grpSpPr bwMode="auto">
          <a:xfrm>
            <a:off x="3822700" y="2735263"/>
            <a:ext cx="508000" cy="1174750"/>
            <a:chOff x="1112" y="2176"/>
            <a:chExt cx="320" cy="740"/>
          </a:xfrm>
        </p:grpSpPr>
        <p:sp>
          <p:nvSpPr>
            <p:cNvPr id="63109" name="Line 886"/>
            <p:cNvSpPr>
              <a:spLocks noChangeShapeType="1"/>
            </p:cNvSpPr>
            <p:nvPr/>
          </p:nvSpPr>
          <p:spPr bwMode="auto">
            <a:xfrm>
              <a:off x="1116" y="2912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3110" name="Line 887"/>
            <p:cNvSpPr>
              <a:spLocks noChangeShapeType="1"/>
            </p:cNvSpPr>
            <p:nvPr/>
          </p:nvSpPr>
          <p:spPr bwMode="auto">
            <a:xfrm>
              <a:off x="1112" y="2176"/>
              <a:ext cx="316" cy="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3111" name="Line 888"/>
            <p:cNvSpPr>
              <a:spLocks noChangeShapeType="1"/>
            </p:cNvSpPr>
            <p:nvPr/>
          </p:nvSpPr>
          <p:spPr bwMode="auto">
            <a:xfrm flipH="1">
              <a:off x="1428" y="2176"/>
              <a:ext cx="4" cy="740"/>
            </a:xfrm>
            <a:prstGeom prst="line">
              <a:avLst/>
            </a:prstGeom>
            <a:noFill/>
            <a:ln w="9525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62576" name="Line 889"/>
          <p:cNvSpPr>
            <a:spLocks noChangeShapeType="1"/>
          </p:cNvSpPr>
          <p:nvPr/>
        </p:nvSpPr>
        <p:spPr bwMode="auto">
          <a:xfrm>
            <a:off x="3930650" y="2405063"/>
            <a:ext cx="0" cy="32385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62577" name="Line 890"/>
          <p:cNvSpPr>
            <a:spLocks noChangeShapeType="1"/>
          </p:cNvSpPr>
          <p:nvPr/>
        </p:nvSpPr>
        <p:spPr bwMode="auto">
          <a:xfrm flipH="1" flipV="1">
            <a:off x="3949700" y="3897313"/>
            <a:ext cx="6350" cy="2794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62578" name="Line 891"/>
          <p:cNvSpPr>
            <a:spLocks noChangeShapeType="1"/>
          </p:cNvSpPr>
          <p:nvPr/>
        </p:nvSpPr>
        <p:spPr bwMode="auto">
          <a:xfrm flipH="1">
            <a:off x="2668588" y="5030788"/>
            <a:ext cx="7937" cy="1587"/>
          </a:xfrm>
          <a:prstGeom prst="line">
            <a:avLst/>
          </a:prstGeom>
          <a:noFill/>
          <a:ln w="0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381803" name="Group 892"/>
          <p:cNvGrpSpPr>
            <a:grpSpLocks/>
          </p:cNvGrpSpPr>
          <p:nvPr/>
        </p:nvGrpSpPr>
        <p:grpSpPr bwMode="auto">
          <a:xfrm>
            <a:off x="95250" y="5187950"/>
            <a:ext cx="5308600" cy="1255713"/>
            <a:chOff x="60" y="3268"/>
            <a:chExt cx="3344" cy="791"/>
          </a:xfrm>
        </p:grpSpPr>
        <p:grpSp>
          <p:nvGrpSpPr>
            <p:cNvPr id="62721" name="Group 893"/>
            <p:cNvGrpSpPr>
              <a:grpSpLocks/>
            </p:cNvGrpSpPr>
            <p:nvPr/>
          </p:nvGrpSpPr>
          <p:grpSpPr bwMode="auto">
            <a:xfrm>
              <a:off x="1545" y="3268"/>
              <a:ext cx="1859" cy="791"/>
              <a:chOff x="1545" y="3268"/>
              <a:chExt cx="1859" cy="791"/>
            </a:xfrm>
          </p:grpSpPr>
          <p:sp>
            <p:nvSpPr>
              <p:cNvPr id="62723" name="Line 894"/>
              <p:cNvSpPr>
                <a:spLocks noChangeShapeType="1"/>
              </p:cNvSpPr>
              <p:nvPr/>
            </p:nvSpPr>
            <p:spPr bwMode="auto">
              <a:xfrm flipV="1">
                <a:off x="2355" y="3971"/>
                <a:ext cx="917" cy="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724" name="Line 895"/>
              <p:cNvSpPr>
                <a:spLocks noChangeShapeType="1"/>
              </p:cNvSpPr>
              <p:nvPr/>
            </p:nvSpPr>
            <p:spPr bwMode="auto">
              <a:xfrm flipV="1">
                <a:off x="2366" y="3343"/>
                <a:ext cx="860" cy="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725" name="Rectangle 896"/>
              <p:cNvSpPr>
                <a:spLocks noChangeArrowheads="1"/>
              </p:cNvSpPr>
              <p:nvPr/>
            </p:nvSpPr>
            <p:spPr bwMode="auto">
              <a:xfrm>
                <a:off x="1705" y="3281"/>
                <a:ext cx="5" cy="77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26" name="Line 897"/>
              <p:cNvSpPr>
                <a:spLocks noChangeShapeType="1"/>
              </p:cNvSpPr>
              <p:nvPr/>
            </p:nvSpPr>
            <p:spPr bwMode="auto">
              <a:xfrm>
                <a:off x="1705" y="3398"/>
                <a:ext cx="2" cy="587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27" name="Line 898"/>
              <p:cNvSpPr>
                <a:spLocks noChangeShapeType="1"/>
              </p:cNvSpPr>
              <p:nvPr/>
            </p:nvSpPr>
            <p:spPr bwMode="auto">
              <a:xfrm>
                <a:off x="1707" y="3377"/>
                <a:ext cx="4" cy="603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28" name="Line 899"/>
              <p:cNvSpPr>
                <a:spLocks noChangeShapeType="1"/>
              </p:cNvSpPr>
              <p:nvPr/>
            </p:nvSpPr>
            <p:spPr bwMode="auto">
              <a:xfrm>
                <a:off x="2519" y="3878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29" name="Line 900"/>
              <p:cNvSpPr>
                <a:spLocks noChangeShapeType="1"/>
              </p:cNvSpPr>
              <p:nvPr/>
            </p:nvSpPr>
            <p:spPr bwMode="auto">
              <a:xfrm flipV="1">
                <a:off x="2519" y="3878"/>
                <a:ext cx="611" cy="0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30" name="Rectangle 901"/>
              <p:cNvSpPr>
                <a:spLocks noChangeArrowheads="1"/>
              </p:cNvSpPr>
              <p:nvPr/>
            </p:nvSpPr>
            <p:spPr bwMode="auto">
              <a:xfrm>
                <a:off x="2420" y="3386"/>
                <a:ext cx="10" cy="553"/>
              </a:xfrm>
              <a:prstGeom prst="rect">
                <a:avLst/>
              </a:prstGeom>
              <a:solidFill>
                <a:srgbClr val="A7C7C9"/>
              </a:solidFill>
              <a:ln w="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1" name="Rectangle 902"/>
              <p:cNvSpPr>
                <a:spLocks noChangeArrowheads="1"/>
              </p:cNvSpPr>
              <p:nvPr/>
            </p:nvSpPr>
            <p:spPr bwMode="auto">
              <a:xfrm>
                <a:off x="2444" y="3452"/>
                <a:ext cx="9" cy="43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2" name="Rectangle 903"/>
              <p:cNvSpPr>
                <a:spLocks noChangeArrowheads="1"/>
              </p:cNvSpPr>
              <p:nvPr/>
            </p:nvSpPr>
            <p:spPr bwMode="auto">
              <a:xfrm>
                <a:off x="2444" y="3452"/>
                <a:ext cx="9" cy="431"/>
              </a:xfrm>
              <a:prstGeom prst="rect">
                <a:avLst/>
              </a:prstGeom>
              <a:solidFill>
                <a:srgbClr val="A7C7C9"/>
              </a:solidFill>
              <a:ln w="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3" name="Rectangle 904"/>
              <p:cNvSpPr>
                <a:spLocks noChangeArrowheads="1"/>
              </p:cNvSpPr>
              <p:nvPr/>
            </p:nvSpPr>
            <p:spPr bwMode="auto">
              <a:xfrm>
                <a:off x="2449" y="3878"/>
                <a:ext cx="47" cy="5"/>
              </a:xfrm>
              <a:prstGeom prst="rect">
                <a:avLst/>
              </a:prstGeom>
              <a:solidFill>
                <a:srgbClr val="A7C7C9"/>
              </a:solidFill>
              <a:ln w="0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4" name="Rectangle 905"/>
              <p:cNvSpPr>
                <a:spLocks noChangeArrowheads="1"/>
              </p:cNvSpPr>
              <p:nvPr/>
            </p:nvSpPr>
            <p:spPr bwMode="auto">
              <a:xfrm>
                <a:off x="2496" y="3878"/>
                <a:ext cx="23" cy="5"/>
              </a:xfrm>
              <a:prstGeom prst="rect">
                <a:avLst/>
              </a:prstGeom>
              <a:solidFill>
                <a:srgbClr val="A7C7C9"/>
              </a:solidFill>
              <a:ln w="0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5" name="Rectangle 906"/>
              <p:cNvSpPr>
                <a:spLocks noChangeArrowheads="1"/>
              </p:cNvSpPr>
              <p:nvPr/>
            </p:nvSpPr>
            <p:spPr bwMode="auto">
              <a:xfrm>
                <a:off x="2425" y="3448"/>
                <a:ext cx="24" cy="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6" name="Rectangle 907"/>
              <p:cNvSpPr>
                <a:spLocks noChangeArrowheads="1"/>
              </p:cNvSpPr>
              <p:nvPr/>
            </p:nvSpPr>
            <p:spPr bwMode="auto">
              <a:xfrm>
                <a:off x="2425" y="3448"/>
                <a:ext cx="24" cy="4"/>
              </a:xfrm>
              <a:prstGeom prst="rect">
                <a:avLst/>
              </a:prstGeom>
              <a:noFill/>
              <a:ln w="0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37" name="Line 908"/>
              <p:cNvSpPr>
                <a:spLocks noChangeShapeType="1"/>
              </p:cNvSpPr>
              <p:nvPr/>
            </p:nvSpPr>
            <p:spPr bwMode="auto">
              <a:xfrm flipH="1">
                <a:off x="2425" y="3448"/>
                <a:ext cx="2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38" name="Line 909"/>
              <p:cNvSpPr>
                <a:spLocks noChangeShapeType="1"/>
              </p:cNvSpPr>
              <p:nvPr/>
            </p:nvSpPr>
            <p:spPr bwMode="auto">
              <a:xfrm flipH="1">
                <a:off x="2425" y="345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39" name="Line 910"/>
              <p:cNvSpPr>
                <a:spLocks noChangeShapeType="1"/>
              </p:cNvSpPr>
              <p:nvPr/>
            </p:nvSpPr>
            <p:spPr bwMode="auto">
              <a:xfrm flipV="1">
                <a:off x="2519" y="3878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40" name="Line 911"/>
              <p:cNvSpPr>
                <a:spLocks noChangeShapeType="1"/>
              </p:cNvSpPr>
              <p:nvPr/>
            </p:nvSpPr>
            <p:spPr bwMode="auto">
              <a:xfrm flipH="1">
                <a:off x="2515" y="3883"/>
                <a:ext cx="4" cy="1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62741" name="Group 912"/>
              <p:cNvGrpSpPr>
                <a:grpSpLocks/>
              </p:cNvGrpSpPr>
              <p:nvPr/>
            </p:nvGrpSpPr>
            <p:grpSpPr bwMode="auto">
              <a:xfrm>
                <a:off x="2680" y="3557"/>
                <a:ext cx="94" cy="216"/>
                <a:chOff x="4324" y="3712"/>
                <a:chExt cx="94" cy="216"/>
              </a:xfrm>
            </p:grpSpPr>
            <p:sp>
              <p:nvSpPr>
                <p:cNvPr id="63044" name="Freeform 913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0" cy="88"/>
                </a:xfrm>
                <a:custGeom>
                  <a:avLst/>
                  <a:gdLst>
                    <a:gd name="T0" fmla="*/ 40 w 76"/>
                    <a:gd name="T1" fmla="*/ 0 h 80"/>
                    <a:gd name="T2" fmla="*/ 24 w 76"/>
                    <a:gd name="T3" fmla="*/ 4 h 80"/>
                    <a:gd name="T4" fmla="*/ 12 w 76"/>
                    <a:gd name="T5" fmla="*/ 12 h 80"/>
                    <a:gd name="T6" fmla="*/ 4 w 76"/>
                    <a:gd name="T7" fmla="*/ 28 h 80"/>
                    <a:gd name="T8" fmla="*/ 0 w 76"/>
                    <a:gd name="T9" fmla="*/ 40 h 80"/>
                    <a:gd name="T10" fmla="*/ 4 w 76"/>
                    <a:gd name="T11" fmla="*/ 56 h 80"/>
                    <a:gd name="T12" fmla="*/ 12 w 76"/>
                    <a:gd name="T13" fmla="*/ 68 h 80"/>
                    <a:gd name="T14" fmla="*/ 24 w 76"/>
                    <a:gd name="T15" fmla="*/ 76 h 80"/>
                    <a:gd name="T16" fmla="*/ 40 w 76"/>
                    <a:gd name="T17" fmla="*/ 80 h 80"/>
                    <a:gd name="T18" fmla="*/ 56 w 76"/>
                    <a:gd name="T19" fmla="*/ 76 h 80"/>
                    <a:gd name="T20" fmla="*/ 68 w 76"/>
                    <a:gd name="T21" fmla="*/ 68 h 80"/>
                    <a:gd name="T22" fmla="*/ 76 w 76"/>
                    <a:gd name="T23" fmla="*/ 56 h 80"/>
                    <a:gd name="T24" fmla="*/ 76 w 76"/>
                    <a:gd name="T25" fmla="*/ 40 h 80"/>
                    <a:gd name="T26" fmla="*/ 76 w 76"/>
                    <a:gd name="T27" fmla="*/ 28 h 80"/>
                    <a:gd name="T28" fmla="*/ 68 w 76"/>
                    <a:gd name="T29" fmla="*/ 12 h 80"/>
                    <a:gd name="T30" fmla="*/ 56 w 76"/>
                    <a:gd name="T31" fmla="*/ 4 h 80"/>
                    <a:gd name="T32" fmla="*/ 40 w 76"/>
                    <a:gd name="T33" fmla="*/ 0 h 80"/>
                    <a:gd name="T34" fmla="*/ 40 w 76"/>
                    <a:gd name="T35" fmla="*/ 0 h 80"/>
                    <a:gd name="T36" fmla="*/ 40 w 76"/>
                    <a:gd name="T37" fmla="*/ 0 h 80"/>
                    <a:gd name="T38" fmla="*/ 40 w 76"/>
                    <a:gd name="T39" fmla="*/ 0 h 80"/>
                    <a:gd name="T40" fmla="*/ 40 w 76"/>
                    <a:gd name="T41" fmla="*/ 0 h 80"/>
                    <a:gd name="T42" fmla="*/ 40 w 76"/>
                    <a:gd name="T43" fmla="*/ 0 h 80"/>
                    <a:gd name="T44" fmla="*/ 40 w 76"/>
                    <a:gd name="T45" fmla="*/ 0 h 80"/>
                    <a:gd name="T46" fmla="*/ 40 w 76"/>
                    <a:gd name="T47" fmla="*/ 0 h 80"/>
                    <a:gd name="T48" fmla="*/ 40 w 76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80"/>
                    <a:gd name="T77" fmla="*/ 76 w 76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80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8"/>
                      </a:lnTo>
                      <a:lnTo>
                        <a:pt x="0" y="40"/>
                      </a:lnTo>
                      <a:lnTo>
                        <a:pt x="4" y="56"/>
                      </a:lnTo>
                      <a:lnTo>
                        <a:pt x="12" y="68"/>
                      </a:lnTo>
                      <a:lnTo>
                        <a:pt x="24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76" y="40"/>
                      </a:lnTo>
                      <a:lnTo>
                        <a:pt x="76" y="28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45" name="Freeform 914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4" cy="88"/>
                </a:xfrm>
                <a:custGeom>
                  <a:avLst/>
                  <a:gdLst>
                    <a:gd name="T0" fmla="*/ 40 w 80"/>
                    <a:gd name="T1" fmla="*/ 0 h 80"/>
                    <a:gd name="T2" fmla="*/ 20 w 80"/>
                    <a:gd name="T3" fmla="*/ 4 h 80"/>
                    <a:gd name="T4" fmla="*/ 8 w 80"/>
                    <a:gd name="T5" fmla="*/ 12 h 80"/>
                    <a:gd name="T6" fmla="*/ 0 w 80"/>
                    <a:gd name="T7" fmla="*/ 24 h 80"/>
                    <a:gd name="T8" fmla="*/ 0 w 80"/>
                    <a:gd name="T9" fmla="*/ 40 h 80"/>
                    <a:gd name="T10" fmla="*/ 0 w 80"/>
                    <a:gd name="T11" fmla="*/ 56 h 80"/>
                    <a:gd name="T12" fmla="*/ 8 w 80"/>
                    <a:gd name="T13" fmla="*/ 68 h 80"/>
                    <a:gd name="T14" fmla="*/ 20 w 80"/>
                    <a:gd name="T15" fmla="*/ 76 h 80"/>
                    <a:gd name="T16" fmla="*/ 40 w 80"/>
                    <a:gd name="T17" fmla="*/ 80 h 80"/>
                    <a:gd name="T18" fmla="*/ 56 w 80"/>
                    <a:gd name="T19" fmla="*/ 76 h 80"/>
                    <a:gd name="T20" fmla="*/ 68 w 80"/>
                    <a:gd name="T21" fmla="*/ 68 h 80"/>
                    <a:gd name="T22" fmla="*/ 76 w 80"/>
                    <a:gd name="T23" fmla="*/ 56 h 80"/>
                    <a:gd name="T24" fmla="*/ 80 w 80"/>
                    <a:gd name="T25" fmla="*/ 40 h 80"/>
                    <a:gd name="T26" fmla="*/ 76 w 80"/>
                    <a:gd name="T27" fmla="*/ 24 h 80"/>
                    <a:gd name="T28" fmla="*/ 68 w 80"/>
                    <a:gd name="T29" fmla="*/ 12 h 80"/>
                    <a:gd name="T30" fmla="*/ 56 w 80"/>
                    <a:gd name="T31" fmla="*/ 4 h 80"/>
                    <a:gd name="T32" fmla="*/ 40 w 80"/>
                    <a:gd name="T33" fmla="*/ 0 h 80"/>
                    <a:gd name="T34" fmla="*/ 40 w 80"/>
                    <a:gd name="T35" fmla="*/ 0 h 80"/>
                    <a:gd name="T36" fmla="*/ 40 w 80"/>
                    <a:gd name="T37" fmla="*/ 0 h 80"/>
                    <a:gd name="T38" fmla="*/ 40 w 80"/>
                    <a:gd name="T39" fmla="*/ 0 h 80"/>
                    <a:gd name="T40" fmla="*/ 40 w 80"/>
                    <a:gd name="T41" fmla="*/ 0 h 80"/>
                    <a:gd name="T42" fmla="*/ 40 w 80"/>
                    <a:gd name="T43" fmla="*/ 0 h 80"/>
                    <a:gd name="T44" fmla="*/ 40 w 80"/>
                    <a:gd name="T45" fmla="*/ 0 h 80"/>
                    <a:gd name="T46" fmla="*/ 40 w 80"/>
                    <a:gd name="T47" fmla="*/ 0 h 80"/>
                    <a:gd name="T48" fmla="*/ 40 w 80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80"/>
                    <a:gd name="T77" fmla="*/ 80 w 80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80">
                      <a:moveTo>
                        <a:pt x="40" y="0"/>
                      </a:moveTo>
                      <a:lnTo>
                        <a:pt x="20" y="4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6"/>
                      </a:lnTo>
                      <a:lnTo>
                        <a:pt x="8" y="68"/>
                      </a:lnTo>
                      <a:lnTo>
                        <a:pt x="20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46" name="Freeform 915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0" cy="84"/>
                </a:xfrm>
                <a:custGeom>
                  <a:avLst/>
                  <a:gdLst>
                    <a:gd name="T0" fmla="*/ 40 w 76"/>
                    <a:gd name="T1" fmla="*/ 0 h 76"/>
                    <a:gd name="T2" fmla="*/ 24 w 76"/>
                    <a:gd name="T3" fmla="*/ 4 h 76"/>
                    <a:gd name="T4" fmla="*/ 12 w 76"/>
                    <a:gd name="T5" fmla="*/ 12 h 76"/>
                    <a:gd name="T6" fmla="*/ 4 w 76"/>
                    <a:gd name="T7" fmla="*/ 24 h 76"/>
                    <a:gd name="T8" fmla="*/ 0 w 76"/>
                    <a:gd name="T9" fmla="*/ 40 h 76"/>
                    <a:gd name="T10" fmla="*/ 4 w 76"/>
                    <a:gd name="T11" fmla="*/ 52 h 76"/>
                    <a:gd name="T12" fmla="*/ 12 w 76"/>
                    <a:gd name="T13" fmla="*/ 64 h 76"/>
                    <a:gd name="T14" fmla="*/ 24 w 76"/>
                    <a:gd name="T15" fmla="*/ 72 h 76"/>
                    <a:gd name="T16" fmla="*/ 40 w 76"/>
                    <a:gd name="T17" fmla="*/ 76 h 76"/>
                    <a:gd name="T18" fmla="*/ 56 w 76"/>
                    <a:gd name="T19" fmla="*/ 72 h 76"/>
                    <a:gd name="T20" fmla="*/ 68 w 76"/>
                    <a:gd name="T21" fmla="*/ 64 h 76"/>
                    <a:gd name="T22" fmla="*/ 76 w 76"/>
                    <a:gd name="T23" fmla="*/ 52 h 76"/>
                    <a:gd name="T24" fmla="*/ 76 w 76"/>
                    <a:gd name="T25" fmla="*/ 40 h 76"/>
                    <a:gd name="T26" fmla="*/ 76 w 76"/>
                    <a:gd name="T27" fmla="*/ 24 h 76"/>
                    <a:gd name="T28" fmla="*/ 68 w 76"/>
                    <a:gd name="T29" fmla="*/ 12 h 76"/>
                    <a:gd name="T30" fmla="*/ 56 w 76"/>
                    <a:gd name="T31" fmla="*/ 4 h 76"/>
                    <a:gd name="T32" fmla="*/ 40 w 76"/>
                    <a:gd name="T33" fmla="*/ 0 h 76"/>
                    <a:gd name="T34" fmla="*/ 40 w 76"/>
                    <a:gd name="T35" fmla="*/ 0 h 76"/>
                    <a:gd name="T36" fmla="*/ 40 w 76"/>
                    <a:gd name="T37" fmla="*/ 0 h 76"/>
                    <a:gd name="T38" fmla="*/ 40 w 76"/>
                    <a:gd name="T39" fmla="*/ 0 h 76"/>
                    <a:gd name="T40" fmla="*/ 40 w 76"/>
                    <a:gd name="T41" fmla="*/ 0 h 76"/>
                    <a:gd name="T42" fmla="*/ 40 w 76"/>
                    <a:gd name="T43" fmla="*/ 0 h 76"/>
                    <a:gd name="T44" fmla="*/ 40 w 76"/>
                    <a:gd name="T45" fmla="*/ 0 h 76"/>
                    <a:gd name="T46" fmla="*/ 40 w 76"/>
                    <a:gd name="T47" fmla="*/ 0 h 76"/>
                    <a:gd name="T48" fmla="*/ 40 w 76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76"/>
                    <a:gd name="T77" fmla="*/ 76 w 76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76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4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12" y="64"/>
                      </a:lnTo>
                      <a:lnTo>
                        <a:pt x="24" y="72"/>
                      </a:lnTo>
                      <a:lnTo>
                        <a:pt x="40" y="76"/>
                      </a:lnTo>
                      <a:lnTo>
                        <a:pt x="56" y="72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76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47" name="Freeform 916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4" cy="84"/>
                </a:xfrm>
                <a:custGeom>
                  <a:avLst/>
                  <a:gdLst>
                    <a:gd name="T0" fmla="*/ 40 w 80"/>
                    <a:gd name="T1" fmla="*/ 0 h 76"/>
                    <a:gd name="T2" fmla="*/ 20 w 80"/>
                    <a:gd name="T3" fmla="*/ 0 h 76"/>
                    <a:gd name="T4" fmla="*/ 8 w 80"/>
                    <a:gd name="T5" fmla="*/ 12 h 76"/>
                    <a:gd name="T6" fmla="*/ 0 w 80"/>
                    <a:gd name="T7" fmla="*/ 24 h 76"/>
                    <a:gd name="T8" fmla="*/ 0 w 80"/>
                    <a:gd name="T9" fmla="*/ 40 h 76"/>
                    <a:gd name="T10" fmla="*/ 0 w 80"/>
                    <a:gd name="T11" fmla="*/ 52 h 76"/>
                    <a:gd name="T12" fmla="*/ 8 w 80"/>
                    <a:gd name="T13" fmla="*/ 64 h 76"/>
                    <a:gd name="T14" fmla="*/ 20 w 80"/>
                    <a:gd name="T15" fmla="*/ 76 h 76"/>
                    <a:gd name="T16" fmla="*/ 40 w 80"/>
                    <a:gd name="T17" fmla="*/ 76 h 76"/>
                    <a:gd name="T18" fmla="*/ 56 w 80"/>
                    <a:gd name="T19" fmla="*/ 76 h 76"/>
                    <a:gd name="T20" fmla="*/ 68 w 80"/>
                    <a:gd name="T21" fmla="*/ 64 h 76"/>
                    <a:gd name="T22" fmla="*/ 76 w 80"/>
                    <a:gd name="T23" fmla="*/ 52 h 76"/>
                    <a:gd name="T24" fmla="*/ 80 w 80"/>
                    <a:gd name="T25" fmla="*/ 40 h 76"/>
                    <a:gd name="T26" fmla="*/ 76 w 80"/>
                    <a:gd name="T27" fmla="*/ 24 h 76"/>
                    <a:gd name="T28" fmla="*/ 68 w 80"/>
                    <a:gd name="T29" fmla="*/ 12 h 76"/>
                    <a:gd name="T30" fmla="*/ 56 w 80"/>
                    <a:gd name="T31" fmla="*/ 0 h 76"/>
                    <a:gd name="T32" fmla="*/ 40 w 80"/>
                    <a:gd name="T33" fmla="*/ 0 h 76"/>
                    <a:gd name="T34" fmla="*/ 40 w 80"/>
                    <a:gd name="T35" fmla="*/ 0 h 76"/>
                    <a:gd name="T36" fmla="*/ 40 w 80"/>
                    <a:gd name="T37" fmla="*/ 0 h 76"/>
                    <a:gd name="T38" fmla="*/ 40 w 80"/>
                    <a:gd name="T39" fmla="*/ 0 h 76"/>
                    <a:gd name="T40" fmla="*/ 40 w 80"/>
                    <a:gd name="T41" fmla="*/ 0 h 76"/>
                    <a:gd name="T42" fmla="*/ 40 w 80"/>
                    <a:gd name="T43" fmla="*/ 0 h 76"/>
                    <a:gd name="T44" fmla="*/ 40 w 80"/>
                    <a:gd name="T45" fmla="*/ 0 h 76"/>
                    <a:gd name="T46" fmla="*/ 40 w 80"/>
                    <a:gd name="T47" fmla="*/ 0 h 76"/>
                    <a:gd name="T48" fmla="*/ 40 w 80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76"/>
                    <a:gd name="T77" fmla="*/ 80 w 80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76">
                      <a:moveTo>
                        <a:pt x="40" y="0"/>
                      </a:moveTo>
                      <a:lnTo>
                        <a:pt x="20" y="0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2"/>
                      </a:lnTo>
                      <a:lnTo>
                        <a:pt x="8" y="64"/>
                      </a:lnTo>
                      <a:lnTo>
                        <a:pt x="20" y="76"/>
                      </a:lnTo>
                      <a:lnTo>
                        <a:pt x="40" y="76"/>
                      </a:lnTo>
                      <a:lnTo>
                        <a:pt x="56" y="76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48" name="Freeform 917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49" name="Freeform 918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0" name="Freeform 919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1" name="Freeform 920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2" name="Freeform 921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3" name="Freeform 922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4" name="Freeform 923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5" name="Freeform 924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6" name="Rectangle 925"/>
                <p:cNvSpPr>
                  <a:spLocks noChangeArrowheads="1"/>
                </p:cNvSpPr>
                <p:nvPr/>
              </p:nvSpPr>
              <p:spPr bwMode="auto">
                <a:xfrm>
                  <a:off x="4409" y="3734"/>
                  <a:ext cx="0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7" name="Rectangle 926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8" name="Rectangle 927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59" name="Freeform 928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0" name="Freeform 929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1" name="Freeform 930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2" name="Freeform 931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3" name="Freeform 932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4" name="Freeform 933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5" name="Freeform 934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6" name="Freeform 935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7" name="Freeform 936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8" name="Freeform 937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69" name="Rectangle 938"/>
                <p:cNvSpPr>
                  <a:spLocks noChangeArrowheads="1"/>
                </p:cNvSpPr>
                <p:nvPr/>
              </p:nvSpPr>
              <p:spPr bwMode="auto">
                <a:xfrm>
                  <a:off x="4409" y="3866"/>
                  <a:ext cx="0" cy="40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0" name="Rectangle 939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1" name="Rectangle 940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2" name="Freeform 941"/>
                <p:cNvSpPr>
                  <a:spLocks/>
                </p:cNvSpPr>
                <p:nvPr/>
              </p:nvSpPr>
              <p:spPr bwMode="auto">
                <a:xfrm>
                  <a:off x="4347" y="3866"/>
                  <a:ext cx="43" cy="40"/>
                </a:xfrm>
                <a:custGeom>
                  <a:avLst/>
                  <a:gdLst>
                    <a:gd name="T0" fmla="*/ 20 w 36"/>
                    <a:gd name="T1" fmla="*/ 0 h 36"/>
                    <a:gd name="T2" fmla="*/ 12 w 36"/>
                    <a:gd name="T3" fmla="*/ 0 h 36"/>
                    <a:gd name="T4" fmla="*/ 4 w 36"/>
                    <a:gd name="T5" fmla="*/ 4 h 36"/>
                    <a:gd name="T6" fmla="*/ 0 w 36"/>
                    <a:gd name="T7" fmla="*/ 12 h 36"/>
                    <a:gd name="T8" fmla="*/ 0 w 36"/>
                    <a:gd name="T9" fmla="*/ 20 h 36"/>
                    <a:gd name="T10" fmla="*/ 0 w 36"/>
                    <a:gd name="T11" fmla="*/ 24 h 36"/>
                    <a:gd name="T12" fmla="*/ 4 w 36"/>
                    <a:gd name="T13" fmla="*/ 32 h 36"/>
                    <a:gd name="T14" fmla="*/ 12 w 36"/>
                    <a:gd name="T15" fmla="*/ 36 h 36"/>
                    <a:gd name="T16" fmla="*/ 20 w 36"/>
                    <a:gd name="T17" fmla="*/ 36 h 36"/>
                    <a:gd name="T18" fmla="*/ 28 w 36"/>
                    <a:gd name="T19" fmla="*/ 36 h 36"/>
                    <a:gd name="T20" fmla="*/ 32 w 36"/>
                    <a:gd name="T21" fmla="*/ 32 h 36"/>
                    <a:gd name="T22" fmla="*/ 36 w 36"/>
                    <a:gd name="T23" fmla="*/ 24 h 36"/>
                    <a:gd name="T24" fmla="*/ 36 w 36"/>
                    <a:gd name="T25" fmla="*/ 20 h 36"/>
                    <a:gd name="T26" fmla="*/ 36 w 36"/>
                    <a:gd name="T27" fmla="*/ 12 h 36"/>
                    <a:gd name="T28" fmla="*/ 32 w 36"/>
                    <a:gd name="T29" fmla="*/ 4 h 36"/>
                    <a:gd name="T30" fmla="*/ 28 w 36"/>
                    <a:gd name="T31" fmla="*/ 0 h 36"/>
                    <a:gd name="T32" fmla="*/ 20 w 36"/>
                    <a:gd name="T33" fmla="*/ 0 h 36"/>
                    <a:gd name="T34" fmla="*/ 20 w 36"/>
                    <a:gd name="T35" fmla="*/ 0 h 36"/>
                    <a:gd name="T36" fmla="*/ 20 w 36"/>
                    <a:gd name="T37" fmla="*/ 0 h 36"/>
                    <a:gd name="T38" fmla="*/ 20 w 36"/>
                    <a:gd name="T39" fmla="*/ 0 h 36"/>
                    <a:gd name="T40" fmla="*/ 20 w 36"/>
                    <a:gd name="T41" fmla="*/ 0 h 36"/>
                    <a:gd name="T42" fmla="*/ 20 w 36"/>
                    <a:gd name="T43" fmla="*/ 0 h 36"/>
                    <a:gd name="T44" fmla="*/ 20 w 36"/>
                    <a:gd name="T45" fmla="*/ 0 h 36"/>
                    <a:gd name="T46" fmla="*/ 20 w 36"/>
                    <a:gd name="T47" fmla="*/ 0 h 36"/>
                    <a:gd name="T48" fmla="*/ 20 w 36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36"/>
                    <a:gd name="T77" fmla="*/ 36 w 36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36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4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4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3" name="Freeform 942"/>
                <p:cNvSpPr>
                  <a:spLocks/>
                </p:cNvSpPr>
                <p:nvPr/>
              </p:nvSpPr>
              <p:spPr bwMode="auto">
                <a:xfrm>
                  <a:off x="4347" y="3862"/>
                  <a:ext cx="48" cy="48"/>
                </a:xfrm>
                <a:custGeom>
                  <a:avLst/>
                  <a:gdLst>
                    <a:gd name="T0" fmla="*/ 20 w 40"/>
                    <a:gd name="T1" fmla="*/ 0 h 44"/>
                    <a:gd name="T2" fmla="*/ 12 w 40"/>
                    <a:gd name="T3" fmla="*/ 4 h 44"/>
                    <a:gd name="T4" fmla="*/ 4 w 40"/>
                    <a:gd name="T5" fmla="*/ 8 h 44"/>
                    <a:gd name="T6" fmla="*/ 0 w 40"/>
                    <a:gd name="T7" fmla="*/ 16 h 44"/>
                    <a:gd name="T8" fmla="*/ 0 w 40"/>
                    <a:gd name="T9" fmla="*/ 24 h 44"/>
                    <a:gd name="T10" fmla="*/ 0 w 40"/>
                    <a:gd name="T11" fmla="*/ 28 h 44"/>
                    <a:gd name="T12" fmla="*/ 4 w 40"/>
                    <a:gd name="T13" fmla="*/ 36 h 44"/>
                    <a:gd name="T14" fmla="*/ 12 w 40"/>
                    <a:gd name="T15" fmla="*/ 40 h 44"/>
                    <a:gd name="T16" fmla="*/ 20 w 40"/>
                    <a:gd name="T17" fmla="*/ 44 h 44"/>
                    <a:gd name="T18" fmla="*/ 28 w 40"/>
                    <a:gd name="T19" fmla="*/ 40 h 44"/>
                    <a:gd name="T20" fmla="*/ 36 w 40"/>
                    <a:gd name="T21" fmla="*/ 36 h 44"/>
                    <a:gd name="T22" fmla="*/ 36 w 40"/>
                    <a:gd name="T23" fmla="*/ 28 h 44"/>
                    <a:gd name="T24" fmla="*/ 40 w 40"/>
                    <a:gd name="T25" fmla="*/ 24 h 44"/>
                    <a:gd name="T26" fmla="*/ 36 w 40"/>
                    <a:gd name="T27" fmla="*/ 16 h 44"/>
                    <a:gd name="T28" fmla="*/ 36 w 40"/>
                    <a:gd name="T29" fmla="*/ 8 h 44"/>
                    <a:gd name="T30" fmla="*/ 28 w 40"/>
                    <a:gd name="T31" fmla="*/ 4 h 44"/>
                    <a:gd name="T32" fmla="*/ 20 w 40"/>
                    <a:gd name="T33" fmla="*/ 0 h 44"/>
                    <a:gd name="T34" fmla="*/ 20 w 40"/>
                    <a:gd name="T35" fmla="*/ 0 h 44"/>
                    <a:gd name="T36" fmla="*/ 20 w 40"/>
                    <a:gd name="T37" fmla="*/ 0 h 44"/>
                    <a:gd name="T38" fmla="*/ 20 w 40"/>
                    <a:gd name="T39" fmla="*/ 0 h 44"/>
                    <a:gd name="T40" fmla="*/ 20 w 40"/>
                    <a:gd name="T41" fmla="*/ 0 h 44"/>
                    <a:gd name="T42" fmla="*/ 20 w 40"/>
                    <a:gd name="T43" fmla="*/ 0 h 44"/>
                    <a:gd name="T44" fmla="*/ 20 w 40"/>
                    <a:gd name="T45" fmla="*/ 0 h 44"/>
                    <a:gd name="T46" fmla="*/ 20 w 40"/>
                    <a:gd name="T47" fmla="*/ 0 h 44"/>
                    <a:gd name="T48" fmla="*/ 20 w 40"/>
                    <a:gd name="T49" fmla="*/ 0 h 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4"/>
                    <a:gd name="T77" fmla="*/ 40 w 40"/>
                    <a:gd name="T78" fmla="*/ 44 h 4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4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6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4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4"/>
                      </a:lnTo>
                      <a:lnTo>
                        <a:pt x="36" y="16"/>
                      </a:lnTo>
                      <a:lnTo>
                        <a:pt x="36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4" name="Freeform 943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5" name="Freeform 944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76" name="Line 945"/>
                <p:cNvSpPr>
                  <a:spLocks noChangeShapeType="1"/>
                </p:cNvSpPr>
                <p:nvPr/>
              </p:nvSpPr>
              <p:spPr bwMode="auto">
                <a:xfrm>
                  <a:off x="4329" y="3862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77" name="Line 946"/>
                <p:cNvSpPr>
                  <a:spLocks noChangeShapeType="1"/>
                </p:cNvSpPr>
                <p:nvPr/>
              </p:nvSpPr>
              <p:spPr bwMode="auto">
                <a:xfrm>
                  <a:off x="4329" y="3906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78" name="Line 947"/>
                <p:cNvSpPr>
                  <a:spLocks noChangeShapeType="1"/>
                </p:cNvSpPr>
                <p:nvPr/>
              </p:nvSpPr>
              <p:spPr bwMode="auto">
                <a:xfrm flipV="1">
                  <a:off x="4333" y="3862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79" name="Line 948"/>
                <p:cNvSpPr>
                  <a:spLocks noChangeShapeType="1"/>
                </p:cNvSpPr>
                <p:nvPr/>
              </p:nvSpPr>
              <p:spPr bwMode="auto">
                <a:xfrm flipV="1">
                  <a:off x="4329" y="3862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0" name="Line 949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1" name="Line 950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2" name="Line 951"/>
                <p:cNvSpPr>
                  <a:spLocks noChangeShapeType="1"/>
                </p:cNvSpPr>
                <p:nvPr/>
              </p:nvSpPr>
              <p:spPr bwMode="auto">
                <a:xfrm>
                  <a:off x="440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3" name="Line 952"/>
                <p:cNvSpPr>
                  <a:spLocks noChangeShapeType="1"/>
                </p:cNvSpPr>
                <p:nvPr/>
              </p:nvSpPr>
              <p:spPr bwMode="auto">
                <a:xfrm flipV="1">
                  <a:off x="4371" y="3910"/>
                  <a:ext cx="38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4" name="Line 953"/>
                <p:cNvSpPr>
                  <a:spLocks noChangeShapeType="1"/>
                </p:cNvSpPr>
                <p:nvPr/>
              </p:nvSpPr>
              <p:spPr bwMode="auto">
                <a:xfrm flipV="1">
                  <a:off x="4371" y="3906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5" name="Line 954"/>
                <p:cNvSpPr>
                  <a:spLocks noChangeShapeType="1"/>
                </p:cNvSpPr>
                <p:nvPr/>
              </p:nvSpPr>
              <p:spPr bwMode="auto">
                <a:xfrm flipV="1">
                  <a:off x="432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6" name="Line 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06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7" name="Line 9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10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8" name="Line 957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89" name="Line 958"/>
                <p:cNvSpPr>
                  <a:spLocks noChangeShapeType="1"/>
                </p:cNvSpPr>
                <p:nvPr/>
              </p:nvSpPr>
              <p:spPr bwMode="auto">
                <a:xfrm>
                  <a:off x="4371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0" name="Line 959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38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1" name="Line 960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862"/>
                  <a:ext cx="4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2" name="Line 961"/>
                <p:cNvSpPr>
                  <a:spLocks noChangeShapeType="1"/>
                </p:cNvSpPr>
                <p:nvPr/>
              </p:nvSpPr>
              <p:spPr bwMode="auto">
                <a:xfrm flipH="1">
                  <a:off x="4329" y="3844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3" name="Line 962"/>
                <p:cNvSpPr>
                  <a:spLocks noChangeShapeType="1"/>
                </p:cNvSpPr>
                <p:nvPr/>
              </p:nvSpPr>
              <p:spPr bwMode="auto">
                <a:xfrm flipH="1">
                  <a:off x="4333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4" name="Line 963"/>
                <p:cNvSpPr>
                  <a:spLocks noChangeShapeType="1"/>
                </p:cNvSpPr>
                <p:nvPr/>
              </p:nvSpPr>
              <p:spPr bwMode="auto">
                <a:xfrm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5" name="Line 964"/>
                <p:cNvSpPr>
                  <a:spLocks noChangeShapeType="1"/>
                </p:cNvSpPr>
                <p:nvPr/>
              </p:nvSpPr>
              <p:spPr bwMode="auto">
                <a:xfrm>
                  <a:off x="4329" y="3778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6" name="Line 965"/>
                <p:cNvSpPr>
                  <a:spLocks noChangeShapeType="1"/>
                </p:cNvSpPr>
                <p:nvPr/>
              </p:nvSpPr>
              <p:spPr bwMode="auto">
                <a:xfrm flipV="1">
                  <a:off x="4333" y="3734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7" name="Line 966"/>
                <p:cNvSpPr>
                  <a:spLocks noChangeShapeType="1"/>
                </p:cNvSpPr>
                <p:nvPr/>
              </p:nvSpPr>
              <p:spPr bwMode="auto">
                <a:xfrm flipV="1">
                  <a:off x="432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8" name="Line 967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99" name="Line 968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0" name="Line 969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1" name="Line 970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2" name="Line 97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3" name="Line 9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4" name="Line 973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5" name="Line 974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6" name="Line 975"/>
                <p:cNvSpPr>
                  <a:spLocks noChangeShapeType="1"/>
                </p:cNvSpPr>
                <p:nvPr/>
              </p:nvSpPr>
              <p:spPr bwMode="auto">
                <a:xfrm flipH="1"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7" name="Line 976"/>
                <p:cNvSpPr>
                  <a:spLocks noChangeShapeType="1"/>
                </p:cNvSpPr>
                <p:nvPr/>
              </p:nvSpPr>
              <p:spPr bwMode="auto">
                <a:xfrm flipH="1">
                  <a:off x="4329" y="3712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108" name="Line 977"/>
                <p:cNvSpPr>
                  <a:spLocks noChangeShapeType="1"/>
                </p:cNvSpPr>
                <p:nvPr/>
              </p:nvSpPr>
              <p:spPr bwMode="auto">
                <a:xfrm flipH="1">
                  <a:off x="4333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62742" name="Line 978"/>
              <p:cNvSpPr>
                <a:spLocks noChangeShapeType="1"/>
              </p:cNvSpPr>
              <p:nvPr/>
            </p:nvSpPr>
            <p:spPr bwMode="auto">
              <a:xfrm>
                <a:off x="3289" y="3707"/>
                <a:ext cx="1" cy="21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43" name="Line 979"/>
              <p:cNvSpPr>
                <a:spLocks noChangeShapeType="1"/>
              </p:cNvSpPr>
              <p:nvPr/>
            </p:nvSpPr>
            <p:spPr bwMode="auto">
              <a:xfrm flipV="1">
                <a:off x="3289" y="3443"/>
                <a:ext cx="1" cy="220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44" name="Freeform 980"/>
              <p:cNvSpPr>
                <a:spLocks/>
              </p:cNvSpPr>
              <p:nvPr/>
            </p:nvSpPr>
            <p:spPr bwMode="auto">
              <a:xfrm>
                <a:off x="3251" y="3663"/>
                <a:ext cx="80" cy="44"/>
              </a:xfrm>
              <a:custGeom>
                <a:avLst/>
                <a:gdLst>
                  <a:gd name="T0" fmla="*/ 32 w 68"/>
                  <a:gd name="T1" fmla="*/ 0 h 40"/>
                  <a:gd name="T2" fmla="*/ 68 w 68"/>
                  <a:gd name="T3" fmla="*/ 12 h 40"/>
                  <a:gd name="T4" fmla="*/ 0 w 68"/>
                  <a:gd name="T5" fmla="*/ 28 h 40"/>
                  <a:gd name="T6" fmla="*/ 32 w 68"/>
                  <a:gd name="T7" fmla="*/ 40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40"/>
                  <a:gd name="T14" fmla="*/ 68 w 68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40">
                    <a:moveTo>
                      <a:pt x="32" y="0"/>
                    </a:moveTo>
                    <a:lnTo>
                      <a:pt x="68" y="12"/>
                    </a:lnTo>
                    <a:lnTo>
                      <a:pt x="0" y="28"/>
                    </a:lnTo>
                    <a:lnTo>
                      <a:pt x="32" y="40"/>
                    </a:lnTo>
                  </a:path>
                </a:pathLst>
              </a:cu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45" name="Freeform 981"/>
              <p:cNvSpPr>
                <a:spLocks/>
              </p:cNvSpPr>
              <p:nvPr/>
            </p:nvSpPr>
            <p:spPr bwMode="auto">
              <a:xfrm>
                <a:off x="1802" y="3645"/>
                <a:ext cx="538" cy="9"/>
              </a:xfrm>
              <a:custGeom>
                <a:avLst/>
                <a:gdLst>
                  <a:gd name="T0" fmla="*/ 0 w 456"/>
                  <a:gd name="T1" fmla="*/ 4 h 8"/>
                  <a:gd name="T2" fmla="*/ 0 w 456"/>
                  <a:gd name="T3" fmla="*/ 8 h 8"/>
                  <a:gd name="T4" fmla="*/ 456 w 456"/>
                  <a:gd name="T5" fmla="*/ 8 h 8"/>
                  <a:gd name="T6" fmla="*/ 456 w 456"/>
                  <a:gd name="T7" fmla="*/ 0 h 8"/>
                  <a:gd name="T8" fmla="*/ 0 w 456"/>
                  <a:gd name="T9" fmla="*/ 0 h 8"/>
                  <a:gd name="T10" fmla="*/ 0 w 456"/>
                  <a:gd name="T11" fmla="*/ 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8"/>
                  <a:gd name="T20" fmla="*/ 456 w 45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8">
                    <a:moveTo>
                      <a:pt x="0" y="4"/>
                    </a:moveTo>
                    <a:lnTo>
                      <a:pt x="0" y="8"/>
                    </a:lnTo>
                    <a:lnTo>
                      <a:pt x="456" y="8"/>
                    </a:lnTo>
                    <a:lnTo>
                      <a:pt x="456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46" name="Freeform 982"/>
              <p:cNvSpPr>
                <a:spLocks/>
              </p:cNvSpPr>
              <p:nvPr/>
            </p:nvSpPr>
            <p:spPr bwMode="auto">
              <a:xfrm>
                <a:off x="1802" y="3672"/>
                <a:ext cx="538" cy="9"/>
              </a:xfrm>
              <a:custGeom>
                <a:avLst/>
                <a:gdLst>
                  <a:gd name="T0" fmla="*/ 0 w 456"/>
                  <a:gd name="T1" fmla="*/ 4 h 8"/>
                  <a:gd name="T2" fmla="*/ 0 w 456"/>
                  <a:gd name="T3" fmla="*/ 8 h 8"/>
                  <a:gd name="T4" fmla="*/ 456 w 456"/>
                  <a:gd name="T5" fmla="*/ 4 h 8"/>
                  <a:gd name="T6" fmla="*/ 456 w 456"/>
                  <a:gd name="T7" fmla="*/ 0 h 8"/>
                  <a:gd name="T8" fmla="*/ 0 w 456"/>
                  <a:gd name="T9" fmla="*/ 0 h 8"/>
                  <a:gd name="T10" fmla="*/ 0 w 456"/>
                  <a:gd name="T11" fmla="*/ 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8"/>
                  <a:gd name="T20" fmla="*/ 456 w 45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8">
                    <a:moveTo>
                      <a:pt x="0" y="4"/>
                    </a:moveTo>
                    <a:lnTo>
                      <a:pt x="0" y="8"/>
                    </a:lnTo>
                    <a:lnTo>
                      <a:pt x="456" y="4"/>
                    </a:lnTo>
                    <a:lnTo>
                      <a:pt x="456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47" name="Freeform 983"/>
              <p:cNvSpPr>
                <a:spLocks/>
              </p:cNvSpPr>
              <p:nvPr/>
            </p:nvSpPr>
            <p:spPr bwMode="auto">
              <a:xfrm>
                <a:off x="2359" y="3389"/>
                <a:ext cx="10" cy="98"/>
              </a:xfrm>
              <a:custGeom>
                <a:avLst/>
                <a:gdLst>
                  <a:gd name="T0" fmla="*/ 8 w 8"/>
                  <a:gd name="T1" fmla="*/ 144 h 144"/>
                  <a:gd name="T2" fmla="*/ 8 w 8"/>
                  <a:gd name="T3" fmla="*/ 144 h 144"/>
                  <a:gd name="T4" fmla="*/ 8 w 8"/>
                  <a:gd name="T5" fmla="*/ 0 h 144"/>
                  <a:gd name="T6" fmla="*/ 0 w 8"/>
                  <a:gd name="T7" fmla="*/ 0 h 144"/>
                  <a:gd name="T8" fmla="*/ 0 w 8"/>
                  <a:gd name="T9" fmla="*/ 144 h 144"/>
                  <a:gd name="T10" fmla="*/ 0 w 8"/>
                  <a:gd name="T11" fmla="*/ 144 h 144"/>
                  <a:gd name="T12" fmla="*/ 8 w 8"/>
                  <a:gd name="T13" fmla="*/ 144 h 1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44"/>
                  <a:gd name="T23" fmla="*/ 8 w 8"/>
                  <a:gd name="T24" fmla="*/ 144 h 1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44">
                    <a:moveTo>
                      <a:pt x="8" y="144"/>
                    </a:moveTo>
                    <a:lnTo>
                      <a:pt x="8" y="14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44"/>
                    </a:lnTo>
                    <a:lnTo>
                      <a:pt x="8" y="14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48" name="Freeform 984"/>
              <p:cNvSpPr>
                <a:spLocks/>
              </p:cNvSpPr>
              <p:nvPr/>
            </p:nvSpPr>
            <p:spPr bwMode="auto">
              <a:xfrm>
                <a:off x="2359" y="3478"/>
                <a:ext cx="10" cy="141"/>
              </a:xfrm>
              <a:custGeom>
                <a:avLst/>
                <a:gdLst>
                  <a:gd name="T0" fmla="*/ 8 w 8"/>
                  <a:gd name="T1" fmla="*/ 128 h 128"/>
                  <a:gd name="T2" fmla="*/ 8 w 8"/>
                  <a:gd name="T3" fmla="*/ 128 h 128"/>
                  <a:gd name="T4" fmla="*/ 8 w 8"/>
                  <a:gd name="T5" fmla="*/ 0 h 128"/>
                  <a:gd name="T6" fmla="*/ 0 w 8"/>
                  <a:gd name="T7" fmla="*/ 0 h 128"/>
                  <a:gd name="T8" fmla="*/ 0 w 8"/>
                  <a:gd name="T9" fmla="*/ 128 h 128"/>
                  <a:gd name="T10" fmla="*/ 0 w 8"/>
                  <a:gd name="T11" fmla="*/ 128 h 128"/>
                  <a:gd name="T12" fmla="*/ 8 w 8"/>
                  <a:gd name="T13" fmla="*/ 128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8"/>
                  <a:gd name="T23" fmla="*/ 8 w 8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8">
                    <a:moveTo>
                      <a:pt x="8" y="128"/>
                    </a:moveTo>
                    <a:lnTo>
                      <a:pt x="8" y="1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28"/>
                    </a:lnTo>
                    <a:lnTo>
                      <a:pt x="8" y="128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49" name="Freeform 985"/>
              <p:cNvSpPr>
                <a:spLocks/>
              </p:cNvSpPr>
              <p:nvPr/>
            </p:nvSpPr>
            <p:spPr bwMode="auto">
              <a:xfrm>
                <a:off x="2331" y="3619"/>
                <a:ext cx="38" cy="35"/>
              </a:xfrm>
              <a:custGeom>
                <a:avLst/>
                <a:gdLst>
                  <a:gd name="T0" fmla="*/ 0 w 32"/>
                  <a:gd name="T1" fmla="*/ 32 h 32"/>
                  <a:gd name="T2" fmla="*/ 4 w 32"/>
                  <a:gd name="T3" fmla="*/ 32 h 32"/>
                  <a:gd name="T4" fmla="*/ 8 w 32"/>
                  <a:gd name="T5" fmla="*/ 28 h 32"/>
                  <a:gd name="T6" fmla="*/ 16 w 32"/>
                  <a:gd name="T7" fmla="*/ 24 h 32"/>
                  <a:gd name="T8" fmla="*/ 20 w 32"/>
                  <a:gd name="T9" fmla="*/ 20 h 32"/>
                  <a:gd name="T10" fmla="*/ 24 w 32"/>
                  <a:gd name="T11" fmla="*/ 16 h 32"/>
                  <a:gd name="T12" fmla="*/ 28 w 32"/>
                  <a:gd name="T13" fmla="*/ 12 h 32"/>
                  <a:gd name="T14" fmla="*/ 28 w 32"/>
                  <a:gd name="T15" fmla="*/ 8 h 32"/>
                  <a:gd name="T16" fmla="*/ 32 w 32"/>
                  <a:gd name="T17" fmla="*/ 0 h 32"/>
                  <a:gd name="T18" fmla="*/ 24 w 32"/>
                  <a:gd name="T19" fmla="*/ 0 h 32"/>
                  <a:gd name="T20" fmla="*/ 24 w 32"/>
                  <a:gd name="T21" fmla="*/ 4 h 32"/>
                  <a:gd name="T22" fmla="*/ 20 w 32"/>
                  <a:gd name="T23" fmla="*/ 8 h 32"/>
                  <a:gd name="T24" fmla="*/ 20 w 32"/>
                  <a:gd name="T25" fmla="*/ 12 h 32"/>
                  <a:gd name="T26" fmla="*/ 16 w 32"/>
                  <a:gd name="T27" fmla="*/ 16 h 32"/>
                  <a:gd name="T28" fmla="*/ 12 w 32"/>
                  <a:gd name="T29" fmla="*/ 20 h 32"/>
                  <a:gd name="T30" fmla="*/ 8 w 32"/>
                  <a:gd name="T31" fmla="*/ 24 h 32"/>
                  <a:gd name="T32" fmla="*/ 4 w 32"/>
                  <a:gd name="T33" fmla="*/ 24 h 32"/>
                  <a:gd name="T34" fmla="*/ 0 w 32"/>
                  <a:gd name="T35" fmla="*/ 24 h 32"/>
                  <a:gd name="T36" fmla="*/ 0 w 3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2"/>
                  <a:gd name="T59" fmla="*/ 32 w 32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2">
                    <a:moveTo>
                      <a:pt x="0" y="32"/>
                    </a:moveTo>
                    <a:lnTo>
                      <a:pt x="4" y="32"/>
                    </a:lnTo>
                    <a:lnTo>
                      <a:pt x="8" y="28"/>
                    </a:lnTo>
                    <a:lnTo>
                      <a:pt x="16" y="24"/>
                    </a:lnTo>
                    <a:lnTo>
                      <a:pt x="20" y="20"/>
                    </a:lnTo>
                    <a:lnTo>
                      <a:pt x="24" y="16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12" y="20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0" name="Freeform 986"/>
              <p:cNvSpPr>
                <a:spLocks/>
              </p:cNvSpPr>
              <p:nvPr/>
            </p:nvSpPr>
            <p:spPr bwMode="auto">
              <a:xfrm>
                <a:off x="2359" y="3388"/>
                <a:ext cx="71" cy="9"/>
              </a:xfrm>
              <a:custGeom>
                <a:avLst/>
                <a:gdLst>
                  <a:gd name="T0" fmla="*/ 0 w 60"/>
                  <a:gd name="T1" fmla="*/ 4 h 8"/>
                  <a:gd name="T2" fmla="*/ 0 w 60"/>
                  <a:gd name="T3" fmla="*/ 8 h 8"/>
                  <a:gd name="T4" fmla="*/ 60 w 60"/>
                  <a:gd name="T5" fmla="*/ 8 h 8"/>
                  <a:gd name="T6" fmla="*/ 60 w 60"/>
                  <a:gd name="T7" fmla="*/ 0 h 8"/>
                  <a:gd name="T8" fmla="*/ 0 w 60"/>
                  <a:gd name="T9" fmla="*/ 0 h 8"/>
                  <a:gd name="T10" fmla="*/ 0 w 60"/>
                  <a:gd name="T11" fmla="*/ 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8"/>
                  <a:gd name="T20" fmla="*/ 60 w 60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8">
                    <a:moveTo>
                      <a:pt x="0" y="4"/>
                    </a:moveTo>
                    <a:lnTo>
                      <a:pt x="0" y="8"/>
                    </a:lnTo>
                    <a:lnTo>
                      <a:pt x="60" y="8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1" name="Freeform 987"/>
              <p:cNvSpPr>
                <a:spLocks/>
              </p:cNvSpPr>
              <p:nvPr/>
            </p:nvSpPr>
            <p:spPr bwMode="auto">
              <a:xfrm>
                <a:off x="2359" y="3926"/>
                <a:ext cx="71" cy="9"/>
              </a:xfrm>
              <a:custGeom>
                <a:avLst/>
                <a:gdLst>
                  <a:gd name="T0" fmla="*/ 0 w 60"/>
                  <a:gd name="T1" fmla="*/ 4 h 8"/>
                  <a:gd name="T2" fmla="*/ 0 w 60"/>
                  <a:gd name="T3" fmla="*/ 8 h 8"/>
                  <a:gd name="T4" fmla="*/ 60 w 60"/>
                  <a:gd name="T5" fmla="*/ 8 h 8"/>
                  <a:gd name="T6" fmla="*/ 60 w 60"/>
                  <a:gd name="T7" fmla="*/ 0 h 8"/>
                  <a:gd name="T8" fmla="*/ 0 w 60"/>
                  <a:gd name="T9" fmla="*/ 0 h 8"/>
                  <a:gd name="T10" fmla="*/ 0 w 60"/>
                  <a:gd name="T11" fmla="*/ 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8"/>
                  <a:gd name="T20" fmla="*/ 60 w 60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8">
                    <a:moveTo>
                      <a:pt x="0" y="4"/>
                    </a:moveTo>
                    <a:lnTo>
                      <a:pt x="0" y="8"/>
                    </a:lnTo>
                    <a:lnTo>
                      <a:pt x="60" y="8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7C7C9"/>
              </a:solidFill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2" name="Freeform 988"/>
              <p:cNvSpPr>
                <a:spLocks/>
              </p:cNvSpPr>
              <p:nvPr/>
            </p:nvSpPr>
            <p:spPr bwMode="auto">
              <a:xfrm>
                <a:off x="2359" y="3843"/>
                <a:ext cx="10" cy="81"/>
              </a:xfrm>
              <a:custGeom>
                <a:avLst/>
                <a:gdLst>
                  <a:gd name="T0" fmla="*/ 0 w 8"/>
                  <a:gd name="T1" fmla="*/ 0 h 156"/>
                  <a:gd name="T2" fmla="*/ 0 w 8"/>
                  <a:gd name="T3" fmla="*/ 0 h 156"/>
                  <a:gd name="T4" fmla="*/ 0 w 8"/>
                  <a:gd name="T5" fmla="*/ 156 h 156"/>
                  <a:gd name="T6" fmla="*/ 8 w 8"/>
                  <a:gd name="T7" fmla="*/ 156 h 156"/>
                  <a:gd name="T8" fmla="*/ 8 w 8"/>
                  <a:gd name="T9" fmla="*/ 0 h 156"/>
                  <a:gd name="T10" fmla="*/ 8 w 8"/>
                  <a:gd name="T11" fmla="*/ 0 h 156"/>
                  <a:gd name="T12" fmla="*/ 0 w 8"/>
                  <a:gd name="T13" fmla="*/ 0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6"/>
                  <a:gd name="T23" fmla="*/ 8 w 8"/>
                  <a:gd name="T24" fmla="*/ 156 h 15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6">
                    <a:moveTo>
                      <a:pt x="0" y="0"/>
                    </a:moveTo>
                    <a:lnTo>
                      <a:pt x="0" y="0"/>
                    </a:lnTo>
                    <a:lnTo>
                      <a:pt x="0" y="156"/>
                    </a:lnTo>
                    <a:lnTo>
                      <a:pt x="8" y="156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3" name="Freeform 989"/>
              <p:cNvSpPr>
                <a:spLocks/>
              </p:cNvSpPr>
              <p:nvPr/>
            </p:nvSpPr>
            <p:spPr bwMode="auto">
              <a:xfrm>
                <a:off x="2359" y="3703"/>
                <a:ext cx="10" cy="140"/>
              </a:xfrm>
              <a:custGeom>
                <a:avLst/>
                <a:gdLst>
                  <a:gd name="T0" fmla="*/ 0 w 8"/>
                  <a:gd name="T1" fmla="*/ 0 h 128"/>
                  <a:gd name="T2" fmla="*/ 0 w 8"/>
                  <a:gd name="T3" fmla="*/ 0 h 128"/>
                  <a:gd name="T4" fmla="*/ 0 w 8"/>
                  <a:gd name="T5" fmla="*/ 128 h 128"/>
                  <a:gd name="T6" fmla="*/ 8 w 8"/>
                  <a:gd name="T7" fmla="*/ 128 h 128"/>
                  <a:gd name="T8" fmla="*/ 8 w 8"/>
                  <a:gd name="T9" fmla="*/ 0 h 128"/>
                  <a:gd name="T10" fmla="*/ 8 w 8"/>
                  <a:gd name="T11" fmla="*/ 0 h 128"/>
                  <a:gd name="T12" fmla="*/ 0 w 8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8"/>
                  <a:gd name="T23" fmla="*/ 8 w 8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8">
                    <a:moveTo>
                      <a:pt x="0" y="0"/>
                    </a:moveTo>
                    <a:lnTo>
                      <a:pt x="0" y="0"/>
                    </a:lnTo>
                    <a:lnTo>
                      <a:pt x="0" y="128"/>
                    </a:lnTo>
                    <a:lnTo>
                      <a:pt x="8" y="128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4" name="Freeform 990"/>
              <p:cNvSpPr>
                <a:spLocks/>
              </p:cNvSpPr>
              <p:nvPr/>
            </p:nvSpPr>
            <p:spPr bwMode="auto">
              <a:xfrm>
                <a:off x="2331" y="3672"/>
                <a:ext cx="38" cy="31"/>
              </a:xfrm>
              <a:custGeom>
                <a:avLst/>
                <a:gdLst>
                  <a:gd name="T0" fmla="*/ 0 w 32"/>
                  <a:gd name="T1" fmla="*/ 4 h 28"/>
                  <a:gd name="T2" fmla="*/ 4 w 32"/>
                  <a:gd name="T3" fmla="*/ 4 h 28"/>
                  <a:gd name="T4" fmla="*/ 8 w 32"/>
                  <a:gd name="T5" fmla="*/ 8 h 28"/>
                  <a:gd name="T6" fmla="*/ 12 w 32"/>
                  <a:gd name="T7" fmla="*/ 8 h 28"/>
                  <a:gd name="T8" fmla="*/ 16 w 32"/>
                  <a:gd name="T9" fmla="*/ 12 h 28"/>
                  <a:gd name="T10" fmla="*/ 20 w 32"/>
                  <a:gd name="T11" fmla="*/ 16 h 28"/>
                  <a:gd name="T12" fmla="*/ 20 w 32"/>
                  <a:gd name="T13" fmla="*/ 20 h 28"/>
                  <a:gd name="T14" fmla="*/ 24 w 32"/>
                  <a:gd name="T15" fmla="*/ 24 h 28"/>
                  <a:gd name="T16" fmla="*/ 24 w 32"/>
                  <a:gd name="T17" fmla="*/ 28 h 28"/>
                  <a:gd name="T18" fmla="*/ 32 w 32"/>
                  <a:gd name="T19" fmla="*/ 28 h 28"/>
                  <a:gd name="T20" fmla="*/ 32 w 32"/>
                  <a:gd name="T21" fmla="*/ 24 h 28"/>
                  <a:gd name="T22" fmla="*/ 28 w 32"/>
                  <a:gd name="T23" fmla="*/ 16 h 28"/>
                  <a:gd name="T24" fmla="*/ 24 w 32"/>
                  <a:gd name="T25" fmla="*/ 12 h 28"/>
                  <a:gd name="T26" fmla="*/ 20 w 32"/>
                  <a:gd name="T27" fmla="*/ 8 h 28"/>
                  <a:gd name="T28" fmla="*/ 16 w 32"/>
                  <a:gd name="T29" fmla="*/ 4 h 28"/>
                  <a:gd name="T30" fmla="*/ 8 w 32"/>
                  <a:gd name="T31" fmla="*/ 0 h 28"/>
                  <a:gd name="T32" fmla="*/ 4 w 32"/>
                  <a:gd name="T33" fmla="*/ 0 h 28"/>
                  <a:gd name="T34" fmla="*/ 0 w 32"/>
                  <a:gd name="T35" fmla="*/ 0 h 28"/>
                  <a:gd name="T36" fmla="*/ 0 w 32"/>
                  <a:gd name="T37" fmla="*/ 4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28"/>
                  <a:gd name="T59" fmla="*/ 32 w 3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28">
                    <a:moveTo>
                      <a:pt x="0" y="4"/>
                    </a:moveTo>
                    <a:lnTo>
                      <a:pt x="4" y="4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0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32" y="28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4" y="12"/>
                    </a:lnTo>
                    <a:lnTo>
                      <a:pt x="20" y="8"/>
                    </a:lnTo>
                    <a:lnTo>
                      <a:pt x="16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5" name="Freeform 991"/>
              <p:cNvSpPr>
                <a:spLocks/>
              </p:cNvSpPr>
              <p:nvPr/>
            </p:nvSpPr>
            <p:spPr bwMode="auto">
              <a:xfrm>
                <a:off x="1781" y="3848"/>
                <a:ext cx="5" cy="81"/>
              </a:xfrm>
              <a:custGeom>
                <a:avLst/>
                <a:gdLst>
                  <a:gd name="T0" fmla="*/ 0 w 4"/>
                  <a:gd name="T1" fmla="*/ 0 h 148"/>
                  <a:gd name="T2" fmla="*/ 0 w 4"/>
                  <a:gd name="T3" fmla="*/ 0 h 148"/>
                  <a:gd name="T4" fmla="*/ 0 w 4"/>
                  <a:gd name="T5" fmla="*/ 148 h 148"/>
                  <a:gd name="T6" fmla="*/ 4 w 4"/>
                  <a:gd name="T7" fmla="*/ 148 h 148"/>
                  <a:gd name="T8" fmla="*/ 4 w 4"/>
                  <a:gd name="T9" fmla="*/ 0 h 148"/>
                  <a:gd name="T10" fmla="*/ 4 w 4"/>
                  <a:gd name="T11" fmla="*/ 0 h 148"/>
                  <a:gd name="T12" fmla="*/ 0 w 4"/>
                  <a:gd name="T13" fmla="*/ 0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48"/>
                  <a:gd name="T23" fmla="*/ 4 w 4"/>
                  <a:gd name="T24" fmla="*/ 148 h 1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48">
                    <a:moveTo>
                      <a:pt x="0" y="0"/>
                    </a:moveTo>
                    <a:lnTo>
                      <a:pt x="0" y="0"/>
                    </a:lnTo>
                    <a:lnTo>
                      <a:pt x="0" y="148"/>
                    </a:lnTo>
                    <a:lnTo>
                      <a:pt x="4" y="148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6" name="Freeform 992"/>
              <p:cNvSpPr>
                <a:spLocks/>
              </p:cNvSpPr>
              <p:nvPr/>
            </p:nvSpPr>
            <p:spPr bwMode="auto">
              <a:xfrm>
                <a:off x="1781" y="3703"/>
                <a:ext cx="5" cy="145"/>
              </a:xfrm>
              <a:custGeom>
                <a:avLst/>
                <a:gdLst>
                  <a:gd name="T0" fmla="*/ 0 w 4"/>
                  <a:gd name="T1" fmla="*/ 0 h 132"/>
                  <a:gd name="T2" fmla="*/ 0 w 4"/>
                  <a:gd name="T3" fmla="*/ 0 h 132"/>
                  <a:gd name="T4" fmla="*/ 0 w 4"/>
                  <a:gd name="T5" fmla="*/ 132 h 132"/>
                  <a:gd name="T6" fmla="*/ 4 w 4"/>
                  <a:gd name="T7" fmla="*/ 132 h 132"/>
                  <a:gd name="T8" fmla="*/ 4 w 4"/>
                  <a:gd name="T9" fmla="*/ 0 h 132"/>
                  <a:gd name="T10" fmla="*/ 4 w 4"/>
                  <a:gd name="T11" fmla="*/ 0 h 132"/>
                  <a:gd name="T12" fmla="*/ 0 w 4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32"/>
                  <a:gd name="T23" fmla="*/ 4 w 4"/>
                  <a:gd name="T24" fmla="*/ 132 h 1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32">
                    <a:moveTo>
                      <a:pt x="0" y="0"/>
                    </a:moveTo>
                    <a:lnTo>
                      <a:pt x="0" y="0"/>
                    </a:lnTo>
                    <a:lnTo>
                      <a:pt x="0" y="132"/>
                    </a:lnTo>
                    <a:lnTo>
                      <a:pt x="4" y="13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7" name="Freeform 993"/>
              <p:cNvSpPr>
                <a:spLocks/>
              </p:cNvSpPr>
              <p:nvPr/>
            </p:nvSpPr>
            <p:spPr bwMode="auto">
              <a:xfrm>
                <a:off x="1781" y="3672"/>
                <a:ext cx="38" cy="31"/>
              </a:xfrm>
              <a:custGeom>
                <a:avLst/>
                <a:gdLst>
                  <a:gd name="T0" fmla="*/ 32 w 32"/>
                  <a:gd name="T1" fmla="*/ 0 h 28"/>
                  <a:gd name="T2" fmla="*/ 24 w 32"/>
                  <a:gd name="T3" fmla="*/ 0 h 28"/>
                  <a:gd name="T4" fmla="*/ 20 w 32"/>
                  <a:gd name="T5" fmla="*/ 4 h 28"/>
                  <a:gd name="T6" fmla="*/ 16 w 32"/>
                  <a:gd name="T7" fmla="*/ 4 h 28"/>
                  <a:gd name="T8" fmla="*/ 8 w 32"/>
                  <a:gd name="T9" fmla="*/ 8 h 28"/>
                  <a:gd name="T10" fmla="*/ 4 w 32"/>
                  <a:gd name="T11" fmla="*/ 12 h 28"/>
                  <a:gd name="T12" fmla="*/ 0 w 32"/>
                  <a:gd name="T13" fmla="*/ 20 h 28"/>
                  <a:gd name="T14" fmla="*/ 0 w 32"/>
                  <a:gd name="T15" fmla="*/ 24 h 28"/>
                  <a:gd name="T16" fmla="*/ 0 w 32"/>
                  <a:gd name="T17" fmla="*/ 28 h 28"/>
                  <a:gd name="T18" fmla="*/ 4 w 32"/>
                  <a:gd name="T19" fmla="*/ 28 h 28"/>
                  <a:gd name="T20" fmla="*/ 8 w 32"/>
                  <a:gd name="T21" fmla="*/ 24 h 28"/>
                  <a:gd name="T22" fmla="*/ 8 w 32"/>
                  <a:gd name="T23" fmla="*/ 20 h 28"/>
                  <a:gd name="T24" fmla="*/ 12 w 32"/>
                  <a:gd name="T25" fmla="*/ 16 h 28"/>
                  <a:gd name="T26" fmla="*/ 16 w 32"/>
                  <a:gd name="T27" fmla="*/ 16 h 28"/>
                  <a:gd name="T28" fmla="*/ 20 w 32"/>
                  <a:gd name="T29" fmla="*/ 12 h 28"/>
                  <a:gd name="T30" fmla="*/ 24 w 32"/>
                  <a:gd name="T31" fmla="*/ 8 h 28"/>
                  <a:gd name="T32" fmla="*/ 28 w 32"/>
                  <a:gd name="T33" fmla="*/ 8 h 28"/>
                  <a:gd name="T34" fmla="*/ 32 w 32"/>
                  <a:gd name="T35" fmla="*/ 8 h 28"/>
                  <a:gd name="T36" fmla="*/ 32 w 32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28"/>
                  <a:gd name="T59" fmla="*/ 32 w 3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28">
                    <a:moveTo>
                      <a:pt x="32" y="0"/>
                    </a:moveTo>
                    <a:lnTo>
                      <a:pt x="24" y="0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12" y="16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2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8" name="Freeform 994"/>
              <p:cNvSpPr>
                <a:spLocks/>
              </p:cNvSpPr>
              <p:nvPr/>
            </p:nvSpPr>
            <p:spPr bwMode="auto">
              <a:xfrm>
                <a:off x="1781" y="3398"/>
                <a:ext cx="9" cy="98"/>
              </a:xfrm>
              <a:custGeom>
                <a:avLst/>
                <a:gdLst>
                  <a:gd name="T0" fmla="*/ 8 w 8"/>
                  <a:gd name="T1" fmla="*/ 144 h 144"/>
                  <a:gd name="T2" fmla="*/ 8 w 8"/>
                  <a:gd name="T3" fmla="*/ 144 h 144"/>
                  <a:gd name="T4" fmla="*/ 8 w 8"/>
                  <a:gd name="T5" fmla="*/ 0 h 144"/>
                  <a:gd name="T6" fmla="*/ 0 w 8"/>
                  <a:gd name="T7" fmla="*/ 0 h 144"/>
                  <a:gd name="T8" fmla="*/ 0 w 8"/>
                  <a:gd name="T9" fmla="*/ 144 h 144"/>
                  <a:gd name="T10" fmla="*/ 0 w 8"/>
                  <a:gd name="T11" fmla="*/ 144 h 144"/>
                  <a:gd name="T12" fmla="*/ 8 w 8"/>
                  <a:gd name="T13" fmla="*/ 144 h 1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44"/>
                  <a:gd name="T23" fmla="*/ 8 w 8"/>
                  <a:gd name="T24" fmla="*/ 144 h 1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44">
                    <a:moveTo>
                      <a:pt x="8" y="144"/>
                    </a:moveTo>
                    <a:lnTo>
                      <a:pt x="8" y="14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44"/>
                    </a:lnTo>
                    <a:lnTo>
                      <a:pt x="8" y="14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59" name="Freeform 995"/>
              <p:cNvSpPr>
                <a:spLocks/>
              </p:cNvSpPr>
              <p:nvPr/>
            </p:nvSpPr>
            <p:spPr bwMode="auto">
              <a:xfrm>
                <a:off x="1781" y="3478"/>
                <a:ext cx="9" cy="141"/>
              </a:xfrm>
              <a:custGeom>
                <a:avLst/>
                <a:gdLst>
                  <a:gd name="T0" fmla="*/ 8 w 8"/>
                  <a:gd name="T1" fmla="*/ 128 h 128"/>
                  <a:gd name="T2" fmla="*/ 8 w 8"/>
                  <a:gd name="T3" fmla="*/ 128 h 128"/>
                  <a:gd name="T4" fmla="*/ 8 w 8"/>
                  <a:gd name="T5" fmla="*/ 0 h 128"/>
                  <a:gd name="T6" fmla="*/ 0 w 8"/>
                  <a:gd name="T7" fmla="*/ 0 h 128"/>
                  <a:gd name="T8" fmla="*/ 0 w 8"/>
                  <a:gd name="T9" fmla="*/ 128 h 128"/>
                  <a:gd name="T10" fmla="*/ 0 w 8"/>
                  <a:gd name="T11" fmla="*/ 128 h 128"/>
                  <a:gd name="T12" fmla="*/ 8 w 8"/>
                  <a:gd name="T13" fmla="*/ 128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8"/>
                  <a:gd name="T23" fmla="*/ 8 w 8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8">
                    <a:moveTo>
                      <a:pt x="8" y="128"/>
                    </a:moveTo>
                    <a:lnTo>
                      <a:pt x="8" y="1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28"/>
                    </a:lnTo>
                    <a:lnTo>
                      <a:pt x="8" y="128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0" name="Freeform 996"/>
              <p:cNvSpPr>
                <a:spLocks/>
              </p:cNvSpPr>
              <p:nvPr/>
            </p:nvSpPr>
            <p:spPr bwMode="auto">
              <a:xfrm>
                <a:off x="1781" y="3619"/>
                <a:ext cx="38" cy="35"/>
              </a:xfrm>
              <a:custGeom>
                <a:avLst/>
                <a:gdLst>
                  <a:gd name="T0" fmla="*/ 32 w 32"/>
                  <a:gd name="T1" fmla="*/ 24 h 32"/>
                  <a:gd name="T2" fmla="*/ 28 w 32"/>
                  <a:gd name="T3" fmla="*/ 24 h 32"/>
                  <a:gd name="T4" fmla="*/ 24 w 32"/>
                  <a:gd name="T5" fmla="*/ 20 h 32"/>
                  <a:gd name="T6" fmla="*/ 20 w 32"/>
                  <a:gd name="T7" fmla="*/ 20 h 32"/>
                  <a:gd name="T8" fmla="*/ 16 w 32"/>
                  <a:gd name="T9" fmla="*/ 16 h 32"/>
                  <a:gd name="T10" fmla="*/ 12 w 32"/>
                  <a:gd name="T11" fmla="*/ 12 h 32"/>
                  <a:gd name="T12" fmla="*/ 8 w 32"/>
                  <a:gd name="T13" fmla="*/ 8 h 32"/>
                  <a:gd name="T14" fmla="*/ 8 w 32"/>
                  <a:gd name="T15" fmla="*/ 4 h 32"/>
                  <a:gd name="T16" fmla="*/ 8 w 32"/>
                  <a:gd name="T17" fmla="*/ 0 h 32"/>
                  <a:gd name="T18" fmla="*/ 0 w 32"/>
                  <a:gd name="T19" fmla="*/ 0 h 32"/>
                  <a:gd name="T20" fmla="*/ 0 w 32"/>
                  <a:gd name="T21" fmla="*/ 8 h 32"/>
                  <a:gd name="T22" fmla="*/ 4 w 32"/>
                  <a:gd name="T23" fmla="*/ 12 h 32"/>
                  <a:gd name="T24" fmla="*/ 4 w 32"/>
                  <a:gd name="T25" fmla="*/ 16 h 32"/>
                  <a:gd name="T26" fmla="*/ 12 w 32"/>
                  <a:gd name="T27" fmla="*/ 20 h 32"/>
                  <a:gd name="T28" fmla="*/ 16 w 32"/>
                  <a:gd name="T29" fmla="*/ 24 h 32"/>
                  <a:gd name="T30" fmla="*/ 20 w 32"/>
                  <a:gd name="T31" fmla="*/ 28 h 32"/>
                  <a:gd name="T32" fmla="*/ 24 w 32"/>
                  <a:gd name="T33" fmla="*/ 32 h 32"/>
                  <a:gd name="T34" fmla="*/ 32 w 32"/>
                  <a:gd name="T35" fmla="*/ 32 h 32"/>
                  <a:gd name="T36" fmla="*/ 32 w 32"/>
                  <a:gd name="T37" fmla="*/ 24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2"/>
                  <a:gd name="T59" fmla="*/ 32 w 32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2">
                    <a:moveTo>
                      <a:pt x="32" y="24"/>
                    </a:moveTo>
                    <a:lnTo>
                      <a:pt x="28" y="24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6" y="16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12" y="20"/>
                    </a:lnTo>
                    <a:lnTo>
                      <a:pt x="16" y="24"/>
                    </a:lnTo>
                    <a:lnTo>
                      <a:pt x="20" y="28"/>
                    </a:lnTo>
                    <a:lnTo>
                      <a:pt x="24" y="32"/>
                    </a:lnTo>
                    <a:lnTo>
                      <a:pt x="32" y="32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1" name="Freeform 997"/>
              <p:cNvSpPr>
                <a:spLocks/>
              </p:cNvSpPr>
              <p:nvPr/>
            </p:nvSpPr>
            <p:spPr bwMode="auto">
              <a:xfrm>
                <a:off x="1705" y="3397"/>
                <a:ext cx="76" cy="4"/>
              </a:xfrm>
              <a:custGeom>
                <a:avLst/>
                <a:gdLst>
                  <a:gd name="T0" fmla="*/ 0 w 64"/>
                  <a:gd name="T1" fmla="*/ 0 h 4"/>
                  <a:gd name="T2" fmla="*/ 0 w 64"/>
                  <a:gd name="T3" fmla="*/ 4 h 4"/>
                  <a:gd name="T4" fmla="*/ 64 w 64"/>
                  <a:gd name="T5" fmla="*/ 4 h 4"/>
                  <a:gd name="T6" fmla="*/ 64 w 64"/>
                  <a:gd name="T7" fmla="*/ 0 h 4"/>
                  <a:gd name="T8" fmla="*/ 0 w 64"/>
                  <a:gd name="T9" fmla="*/ 0 h 4"/>
                  <a:gd name="T10" fmla="*/ 0 w 6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4"/>
                  <a:gd name="T20" fmla="*/ 64 w 6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4">
                    <a:moveTo>
                      <a:pt x="0" y="0"/>
                    </a:moveTo>
                    <a:lnTo>
                      <a:pt x="0" y="4"/>
                    </a:lnTo>
                    <a:lnTo>
                      <a:pt x="64" y="4"/>
                    </a:lnTo>
                    <a:lnTo>
                      <a:pt x="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2" name="Rectangle 998"/>
              <p:cNvSpPr>
                <a:spLocks noChangeArrowheads="1"/>
              </p:cNvSpPr>
              <p:nvPr/>
            </p:nvSpPr>
            <p:spPr bwMode="auto">
              <a:xfrm>
                <a:off x="2425" y="3878"/>
                <a:ext cx="24" cy="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3" name="Rectangle 999"/>
              <p:cNvSpPr>
                <a:spLocks noChangeArrowheads="1"/>
              </p:cNvSpPr>
              <p:nvPr/>
            </p:nvSpPr>
            <p:spPr bwMode="auto">
              <a:xfrm>
                <a:off x="2425" y="3878"/>
                <a:ext cx="24" cy="5"/>
              </a:xfrm>
              <a:prstGeom prst="rect">
                <a:avLst/>
              </a:prstGeom>
              <a:noFill/>
              <a:ln w="0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4" name="Line 1000"/>
              <p:cNvSpPr>
                <a:spLocks noChangeShapeType="1"/>
              </p:cNvSpPr>
              <p:nvPr/>
            </p:nvSpPr>
            <p:spPr bwMode="auto">
              <a:xfrm flipH="1">
                <a:off x="2425" y="3878"/>
                <a:ext cx="24" cy="2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65" name="Line 1001"/>
              <p:cNvSpPr>
                <a:spLocks noChangeShapeType="1"/>
              </p:cNvSpPr>
              <p:nvPr/>
            </p:nvSpPr>
            <p:spPr bwMode="auto">
              <a:xfrm flipH="1">
                <a:off x="2425" y="3883"/>
                <a:ext cx="2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66" name="Freeform 1002"/>
              <p:cNvSpPr>
                <a:spLocks/>
              </p:cNvSpPr>
              <p:nvPr/>
            </p:nvSpPr>
            <p:spPr bwMode="auto">
              <a:xfrm>
                <a:off x="1672" y="3278"/>
                <a:ext cx="38" cy="5"/>
              </a:xfrm>
              <a:custGeom>
                <a:avLst/>
                <a:gdLst>
                  <a:gd name="T0" fmla="*/ 32 w 32"/>
                  <a:gd name="T1" fmla="*/ 0 h 4"/>
                  <a:gd name="T2" fmla="*/ 28 w 32"/>
                  <a:gd name="T3" fmla="*/ 0 h 4"/>
                  <a:gd name="T4" fmla="*/ 0 w 32"/>
                  <a:gd name="T5" fmla="*/ 0 h 4"/>
                  <a:gd name="T6" fmla="*/ 0 w 32"/>
                  <a:gd name="T7" fmla="*/ 4 h 4"/>
                  <a:gd name="T8" fmla="*/ 28 w 32"/>
                  <a:gd name="T9" fmla="*/ 4 h 4"/>
                  <a:gd name="T10" fmla="*/ 28 w 32"/>
                  <a:gd name="T11" fmla="*/ 0 h 4"/>
                  <a:gd name="T12" fmla="*/ 32 w 32"/>
                  <a:gd name="T13" fmla="*/ 0 h 4"/>
                  <a:gd name="T14" fmla="*/ 32 w 32"/>
                  <a:gd name="T15" fmla="*/ 0 h 4"/>
                  <a:gd name="T16" fmla="*/ 28 w 32"/>
                  <a:gd name="T17" fmla="*/ 0 h 4"/>
                  <a:gd name="T18" fmla="*/ 32 w 3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"/>
                  <a:gd name="T32" fmla="*/ 32 w 3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">
                    <a:moveTo>
                      <a:pt x="32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7" name="Freeform 1003"/>
              <p:cNvSpPr>
                <a:spLocks/>
              </p:cNvSpPr>
              <p:nvPr/>
            </p:nvSpPr>
            <p:spPr bwMode="auto">
              <a:xfrm>
                <a:off x="1705" y="3434"/>
                <a:ext cx="5" cy="471"/>
              </a:xfrm>
              <a:custGeom>
                <a:avLst/>
                <a:gdLst>
                  <a:gd name="T0" fmla="*/ 0 w 4"/>
                  <a:gd name="T1" fmla="*/ 428 h 428"/>
                  <a:gd name="T2" fmla="*/ 4 w 4"/>
                  <a:gd name="T3" fmla="*/ 424 h 428"/>
                  <a:gd name="T4" fmla="*/ 4 w 4"/>
                  <a:gd name="T5" fmla="*/ 0 h 428"/>
                  <a:gd name="T6" fmla="*/ 0 w 4"/>
                  <a:gd name="T7" fmla="*/ 0 h 428"/>
                  <a:gd name="T8" fmla="*/ 0 w 4"/>
                  <a:gd name="T9" fmla="*/ 424 h 428"/>
                  <a:gd name="T10" fmla="*/ 0 w 4"/>
                  <a:gd name="T11" fmla="*/ 420 h 428"/>
                  <a:gd name="T12" fmla="*/ 0 w 4"/>
                  <a:gd name="T13" fmla="*/ 428 h 428"/>
                  <a:gd name="T14" fmla="*/ 4 w 4"/>
                  <a:gd name="T15" fmla="*/ 428 h 428"/>
                  <a:gd name="T16" fmla="*/ 4 w 4"/>
                  <a:gd name="T17" fmla="*/ 424 h 428"/>
                  <a:gd name="T18" fmla="*/ 0 w 4"/>
                  <a:gd name="T19" fmla="*/ 428 h 4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28"/>
                  <a:gd name="T32" fmla="*/ 4 w 4"/>
                  <a:gd name="T33" fmla="*/ 428 h 4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28">
                    <a:moveTo>
                      <a:pt x="0" y="428"/>
                    </a:moveTo>
                    <a:lnTo>
                      <a:pt x="4" y="4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4"/>
                    </a:lnTo>
                    <a:lnTo>
                      <a:pt x="0" y="420"/>
                    </a:lnTo>
                    <a:lnTo>
                      <a:pt x="0" y="428"/>
                    </a:lnTo>
                    <a:lnTo>
                      <a:pt x="4" y="428"/>
                    </a:lnTo>
                    <a:lnTo>
                      <a:pt x="4" y="424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8" name="Freeform 1004"/>
              <p:cNvSpPr>
                <a:spLocks/>
              </p:cNvSpPr>
              <p:nvPr/>
            </p:nvSpPr>
            <p:spPr bwMode="auto">
              <a:xfrm>
                <a:off x="1668" y="4049"/>
                <a:ext cx="37" cy="9"/>
              </a:xfrm>
              <a:custGeom>
                <a:avLst/>
                <a:gdLst>
                  <a:gd name="T0" fmla="*/ 0 w 32"/>
                  <a:gd name="T1" fmla="*/ 4 h 8"/>
                  <a:gd name="T2" fmla="*/ 4 w 32"/>
                  <a:gd name="T3" fmla="*/ 8 h 8"/>
                  <a:gd name="T4" fmla="*/ 32 w 32"/>
                  <a:gd name="T5" fmla="*/ 8 h 8"/>
                  <a:gd name="T6" fmla="*/ 32 w 32"/>
                  <a:gd name="T7" fmla="*/ 0 h 8"/>
                  <a:gd name="T8" fmla="*/ 4 w 32"/>
                  <a:gd name="T9" fmla="*/ 0 h 8"/>
                  <a:gd name="T10" fmla="*/ 4 w 32"/>
                  <a:gd name="T11" fmla="*/ 4 h 8"/>
                  <a:gd name="T12" fmla="*/ 0 w 32"/>
                  <a:gd name="T13" fmla="*/ 4 h 8"/>
                  <a:gd name="T14" fmla="*/ 0 w 32"/>
                  <a:gd name="T15" fmla="*/ 8 h 8"/>
                  <a:gd name="T16" fmla="*/ 4 w 32"/>
                  <a:gd name="T17" fmla="*/ 8 h 8"/>
                  <a:gd name="T18" fmla="*/ 0 w 32"/>
                  <a:gd name="T19" fmla="*/ 4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8"/>
                  <a:gd name="T32" fmla="*/ 32 w 32"/>
                  <a:gd name="T33" fmla="*/ 8 h 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8">
                    <a:moveTo>
                      <a:pt x="0" y="4"/>
                    </a:moveTo>
                    <a:lnTo>
                      <a:pt x="4" y="8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69" name="Freeform 1005"/>
              <p:cNvSpPr>
                <a:spLocks/>
              </p:cNvSpPr>
              <p:nvPr/>
            </p:nvSpPr>
            <p:spPr bwMode="auto">
              <a:xfrm>
                <a:off x="1668" y="3284"/>
                <a:ext cx="4" cy="775"/>
              </a:xfrm>
              <a:custGeom>
                <a:avLst/>
                <a:gdLst>
                  <a:gd name="T0" fmla="*/ 4 w 4"/>
                  <a:gd name="T1" fmla="*/ 0 h 424"/>
                  <a:gd name="T2" fmla="*/ 0 w 4"/>
                  <a:gd name="T3" fmla="*/ 0 h 424"/>
                  <a:gd name="T4" fmla="*/ 0 w 4"/>
                  <a:gd name="T5" fmla="*/ 424 h 424"/>
                  <a:gd name="T6" fmla="*/ 4 w 4"/>
                  <a:gd name="T7" fmla="*/ 424 h 424"/>
                  <a:gd name="T8" fmla="*/ 4 w 4"/>
                  <a:gd name="T9" fmla="*/ 0 h 424"/>
                  <a:gd name="T10" fmla="*/ 4 w 4"/>
                  <a:gd name="T11" fmla="*/ 4 h 424"/>
                  <a:gd name="T12" fmla="*/ 4 w 4"/>
                  <a:gd name="T13" fmla="*/ 0 h 424"/>
                  <a:gd name="T14" fmla="*/ 0 w 4"/>
                  <a:gd name="T15" fmla="*/ 0 h 424"/>
                  <a:gd name="T16" fmla="*/ 0 w 4"/>
                  <a:gd name="T17" fmla="*/ 0 h 424"/>
                  <a:gd name="T18" fmla="*/ 4 w 4"/>
                  <a:gd name="T19" fmla="*/ 0 h 4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24"/>
                  <a:gd name="T32" fmla="*/ 4 w 4"/>
                  <a:gd name="T33" fmla="*/ 424 h 42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24">
                    <a:moveTo>
                      <a:pt x="4" y="0"/>
                    </a:moveTo>
                    <a:lnTo>
                      <a:pt x="0" y="0"/>
                    </a:lnTo>
                    <a:lnTo>
                      <a:pt x="0" y="424"/>
                    </a:lnTo>
                    <a:lnTo>
                      <a:pt x="4" y="42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70" name="Line 1006"/>
              <p:cNvSpPr>
                <a:spLocks noChangeShapeType="1"/>
              </p:cNvSpPr>
              <p:nvPr/>
            </p:nvSpPr>
            <p:spPr bwMode="auto">
              <a:xfrm flipH="1">
                <a:off x="1654" y="3311"/>
                <a:ext cx="1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1" name="Line 1007"/>
              <p:cNvSpPr>
                <a:spLocks noChangeShapeType="1"/>
              </p:cNvSpPr>
              <p:nvPr/>
            </p:nvSpPr>
            <p:spPr bwMode="auto">
              <a:xfrm flipH="1">
                <a:off x="1654" y="3311"/>
                <a:ext cx="1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2" name="Line 1008"/>
              <p:cNvSpPr>
                <a:spLocks noChangeShapeType="1"/>
              </p:cNvSpPr>
              <p:nvPr/>
            </p:nvSpPr>
            <p:spPr bwMode="auto">
              <a:xfrm>
                <a:off x="1654" y="3385"/>
                <a:ext cx="1" cy="5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3" name="Line 1009"/>
              <p:cNvSpPr>
                <a:spLocks noChangeShapeType="1"/>
              </p:cNvSpPr>
              <p:nvPr/>
            </p:nvSpPr>
            <p:spPr bwMode="auto">
              <a:xfrm>
                <a:off x="1620" y="3385"/>
                <a:ext cx="2" cy="5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4" name="Line 1010"/>
              <p:cNvSpPr>
                <a:spLocks noChangeShapeType="1"/>
              </p:cNvSpPr>
              <p:nvPr/>
            </p:nvSpPr>
            <p:spPr bwMode="auto">
              <a:xfrm>
                <a:off x="1654" y="3398"/>
                <a:ext cx="14" cy="2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5" name="Line 1011"/>
              <p:cNvSpPr>
                <a:spLocks noChangeShapeType="1"/>
              </p:cNvSpPr>
              <p:nvPr/>
            </p:nvSpPr>
            <p:spPr bwMode="auto">
              <a:xfrm>
                <a:off x="1654" y="3398"/>
                <a:ext cx="14" cy="2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6" name="Line 1012"/>
              <p:cNvSpPr>
                <a:spLocks noChangeShapeType="1"/>
              </p:cNvSpPr>
              <p:nvPr/>
            </p:nvSpPr>
            <p:spPr bwMode="auto">
              <a:xfrm flipH="1">
                <a:off x="1654" y="3398"/>
                <a:ext cx="4" cy="2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7" name="Line 1013"/>
              <p:cNvSpPr>
                <a:spLocks noChangeShapeType="1"/>
              </p:cNvSpPr>
              <p:nvPr/>
            </p:nvSpPr>
            <p:spPr bwMode="auto">
              <a:xfrm flipH="1">
                <a:off x="1654" y="3311"/>
                <a:ext cx="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8" name="Line 1014"/>
              <p:cNvSpPr>
                <a:spLocks noChangeShapeType="1"/>
              </p:cNvSpPr>
              <p:nvPr/>
            </p:nvSpPr>
            <p:spPr bwMode="auto">
              <a:xfrm>
                <a:off x="1654" y="3311"/>
                <a:ext cx="1" cy="87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79" name="Line 1015"/>
              <p:cNvSpPr>
                <a:spLocks noChangeShapeType="1"/>
              </p:cNvSpPr>
              <p:nvPr/>
            </p:nvSpPr>
            <p:spPr bwMode="auto">
              <a:xfrm>
                <a:off x="1658" y="3311"/>
                <a:ext cx="1" cy="87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0" name="Line 1016"/>
              <p:cNvSpPr>
                <a:spLocks noChangeShapeType="1"/>
              </p:cNvSpPr>
              <p:nvPr/>
            </p:nvSpPr>
            <p:spPr bwMode="auto">
              <a:xfrm flipV="1">
                <a:off x="1668" y="3311"/>
                <a:ext cx="1" cy="87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1" name="Line 1017"/>
              <p:cNvSpPr>
                <a:spLocks noChangeShapeType="1"/>
              </p:cNvSpPr>
              <p:nvPr/>
            </p:nvSpPr>
            <p:spPr bwMode="auto">
              <a:xfrm flipV="1">
                <a:off x="1668" y="3311"/>
                <a:ext cx="1" cy="87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2" name="Freeform 1018"/>
              <p:cNvSpPr>
                <a:spLocks/>
              </p:cNvSpPr>
              <p:nvPr/>
            </p:nvSpPr>
            <p:spPr bwMode="auto">
              <a:xfrm>
                <a:off x="1587" y="3319"/>
                <a:ext cx="67" cy="5"/>
              </a:xfrm>
              <a:custGeom>
                <a:avLst/>
                <a:gdLst>
                  <a:gd name="T0" fmla="*/ 4 w 56"/>
                  <a:gd name="T1" fmla="*/ 4 h 4"/>
                  <a:gd name="T2" fmla="*/ 0 w 56"/>
                  <a:gd name="T3" fmla="*/ 4 h 4"/>
                  <a:gd name="T4" fmla="*/ 56 w 56"/>
                  <a:gd name="T5" fmla="*/ 4 h 4"/>
                  <a:gd name="T6" fmla="*/ 56 w 56"/>
                  <a:gd name="T7" fmla="*/ 0 h 4"/>
                  <a:gd name="T8" fmla="*/ 0 w 56"/>
                  <a:gd name="T9" fmla="*/ 0 h 4"/>
                  <a:gd name="T10" fmla="*/ 0 w 56"/>
                  <a:gd name="T11" fmla="*/ 4 h 4"/>
                  <a:gd name="T12" fmla="*/ 0 w 56"/>
                  <a:gd name="T13" fmla="*/ 0 h 4"/>
                  <a:gd name="T14" fmla="*/ 0 w 56"/>
                  <a:gd name="T15" fmla="*/ 0 h 4"/>
                  <a:gd name="T16" fmla="*/ 0 w 56"/>
                  <a:gd name="T17" fmla="*/ 4 h 4"/>
                  <a:gd name="T18" fmla="*/ 4 w 56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4"/>
                  <a:gd name="T32" fmla="*/ 56 w 5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4">
                    <a:moveTo>
                      <a:pt x="4" y="4"/>
                    </a:moveTo>
                    <a:lnTo>
                      <a:pt x="0" y="4"/>
                    </a:lnTo>
                    <a:lnTo>
                      <a:pt x="56" y="4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83" name="Freeform 1019"/>
              <p:cNvSpPr>
                <a:spLocks/>
              </p:cNvSpPr>
              <p:nvPr/>
            </p:nvSpPr>
            <p:spPr bwMode="auto">
              <a:xfrm>
                <a:off x="1587" y="3324"/>
                <a:ext cx="5" cy="66"/>
              </a:xfrm>
              <a:custGeom>
                <a:avLst/>
                <a:gdLst>
                  <a:gd name="T0" fmla="*/ 0 w 4"/>
                  <a:gd name="T1" fmla="*/ 56 h 60"/>
                  <a:gd name="T2" fmla="*/ 4 w 4"/>
                  <a:gd name="T3" fmla="*/ 56 h 60"/>
                  <a:gd name="T4" fmla="*/ 4 w 4"/>
                  <a:gd name="T5" fmla="*/ 0 h 60"/>
                  <a:gd name="T6" fmla="*/ 0 w 4"/>
                  <a:gd name="T7" fmla="*/ 0 h 60"/>
                  <a:gd name="T8" fmla="*/ 0 w 4"/>
                  <a:gd name="T9" fmla="*/ 56 h 60"/>
                  <a:gd name="T10" fmla="*/ 0 w 4"/>
                  <a:gd name="T11" fmla="*/ 60 h 60"/>
                  <a:gd name="T12" fmla="*/ 0 w 4"/>
                  <a:gd name="T13" fmla="*/ 56 h 60"/>
                  <a:gd name="T14" fmla="*/ 0 w 4"/>
                  <a:gd name="T15" fmla="*/ 60 h 60"/>
                  <a:gd name="T16" fmla="*/ 0 w 4"/>
                  <a:gd name="T17" fmla="*/ 60 h 60"/>
                  <a:gd name="T18" fmla="*/ 0 w 4"/>
                  <a:gd name="T19" fmla="*/ 56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0"/>
                  <a:gd name="T32" fmla="*/ 4 w 4"/>
                  <a:gd name="T33" fmla="*/ 60 h 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0">
                    <a:moveTo>
                      <a:pt x="0" y="56"/>
                    </a:moveTo>
                    <a:lnTo>
                      <a:pt x="4" y="56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84" name="Freeform 1020"/>
              <p:cNvSpPr>
                <a:spLocks/>
              </p:cNvSpPr>
              <p:nvPr/>
            </p:nvSpPr>
            <p:spPr bwMode="auto">
              <a:xfrm>
                <a:off x="1587" y="3385"/>
                <a:ext cx="71" cy="5"/>
              </a:xfrm>
              <a:custGeom>
                <a:avLst/>
                <a:gdLst>
                  <a:gd name="T0" fmla="*/ 56 w 60"/>
                  <a:gd name="T1" fmla="*/ 0 h 4"/>
                  <a:gd name="T2" fmla="*/ 56 w 60"/>
                  <a:gd name="T3" fmla="*/ 0 h 4"/>
                  <a:gd name="T4" fmla="*/ 0 w 60"/>
                  <a:gd name="T5" fmla="*/ 0 h 4"/>
                  <a:gd name="T6" fmla="*/ 0 w 60"/>
                  <a:gd name="T7" fmla="*/ 4 h 4"/>
                  <a:gd name="T8" fmla="*/ 56 w 60"/>
                  <a:gd name="T9" fmla="*/ 4 h 4"/>
                  <a:gd name="T10" fmla="*/ 60 w 60"/>
                  <a:gd name="T11" fmla="*/ 0 h 4"/>
                  <a:gd name="T12" fmla="*/ 56 w 60"/>
                  <a:gd name="T13" fmla="*/ 4 h 4"/>
                  <a:gd name="T14" fmla="*/ 60 w 60"/>
                  <a:gd name="T15" fmla="*/ 4 h 4"/>
                  <a:gd name="T16" fmla="*/ 60 w 60"/>
                  <a:gd name="T17" fmla="*/ 0 h 4"/>
                  <a:gd name="T18" fmla="*/ 56 w 60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4"/>
                  <a:gd name="T32" fmla="*/ 60 w 6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4">
                    <a:moveTo>
                      <a:pt x="56" y="0"/>
                    </a:moveTo>
                    <a:lnTo>
                      <a:pt x="56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6" y="4"/>
                    </a:lnTo>
                    <a:lnTo>
                      <a:pt x="60" y="0"/>
                    </a:lnTo>
                    <a:lnTo>
                      <a:pt x="56" y="4"/>
                    </a:lnTo>
                    <a:lnTo>
                      <a:pt x="60" y="4"/>
                    </a:lnTo>
                    <a:lnTo>
                      <a:pt x="60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85" name="Freeform 1021"/>
              <p:cNvSpPr>
                <a:spLocks/>
              </p:cNvSpPr>
              <p:nvPr/>
            </p:nvSpPr>
            <p:spPr bwMode="auto">
              <a:xfrm>
                <a:off x="1654" y="3319"/>
                <a:ext cx="4" cy="66"/>
              </a:xfrm>
              <a:custGeom>
                <a:avLst/>
                <a:gdLst>
                  <a:gd name="T0" fmla="*/ 0 w 4"/>
                  <a:gd name="T1" fmla="*/ 4 h 60"/>
                  <a:gd name="T2" fmla="*/ 0 w 4"/>
                  <a:gd name="T3" fmla="*/ 4 h 60"/>
                  <a:gd name="T4" fmla="*/ 0 w 4"/>
                  <a:gd name="T5" fmla="*/ 60 h 60"/>
                  <a:gd name="T6" fmla="*/ 4 w 4"/>
                  <a:gd name="T7" fmla="*/ 60 h 60"/>
                  <a:gd name="T8" fmla="*/ 4 w 4"/>
                  <a:gd name="T9" fmla="*/ 4 h 60"/>
                  <a:gd name="T10" fmla="*/ 0 w 4"/>
                  <a:gd name="T11" fmla="*/ 0 h 60"/>
                  <a:gd name="T12" fmla="*/ 4 w 4"/>
                  <a:gd name="T13" fmla="*/ 4 h 60"/>
                  <a:gd name="T14" fmla="*/ 4 w 4"/>
                  <a:gd name="T15" fmla="*/ 0 h 60"/>
                  <a:gd name="T16" fmla="*/ 0 w 4"/>
                  <a:gd name="T17" fmla="*/ 0 h 60"/>
                  <a:gd name="T18" fmla="*/ 0 w 4"/>
                  <a:gd name="T19" fmla="*/ 4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0"/>
                  <a:gd name="T32" fmla="*/ 4 w 4"/>
                  <a:gd name="T33" fmla="*/ 60 h 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0">
                    <a:moveTo>
                      <a:pt x="0" y="4"/>
                    </a:moveTo>
                    <a:lnTo>
                      <a:pt x="0" y="4"/>
                    </a:lnTo>
                    <a:lnTo>
                      <a:pt x="0" y="60"/>
                    </a:lnTo>
                    <a:lnTo>
                      <a:pt x="4" y="6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86" name="Line 1022"/>
              <p:cNvSpPr>
                <a:spLocks noChangeShapeType="1"/>
              </p:cNvSpPr>
              <p:nvPr/>
            </p:nvSpPr>
            <p:spPr bwMode="auto">
              <a:xfrm flipH="1">
                <a:off x="1658" y="3933"/>
                <a:ext cx="10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7" name="Line 1023"/>
              <p:cNvSpPr>
                <a:spLocks noChangeShapeType="1"/>
              </p:cNvSpPr>
              <p:nvPr/>
            </p:nvSpPr>
            <p:spPr bwMode="auto">
              <a:xfrm flipH="1">
                <a:off x="1658" y="3933"/>
                <a:ext cx="10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8" name="Line 1024"/>
              <p:cNvSpPr>
                <a:spLocks noChangeShapeType="1"/>
              </p:cNvSpPr>
              <p:nvPr/>
            </p:nvSpPr>
            <p:spPr bwMode="auto">
              <a:xfrm>
                <a:off x="1668" y="4017"/>
                <a:ext cx="1" cy="4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89" name="Line 1025"/>
              <p:cNvSpPr>
                <a:spLocks noChangeShapeType="1"/>
              </p:cNvSpPr>
              <p:nvPr/>
            </p:nvSpPr>
            <p:spPr bwMode="auto">
              <a:xfrm>
                <a:off x="1658" y="4017"/>
                <a:ext cx="1" cy="4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0" name="Line 1026"/>
              <p:cNvSpPr>
                <a:spLocks noChangeShapeType="1"/>
              </p:cNvSpPr>
              <p:nvPr/>
            </p:nvSpPr>
            <p:spPr bwMode="auto">
              <a:xfrm>
                <a:off x="1658" y="4021"/>
                <a:ext cx="10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1" name="Line 1027"/>
              <p:cNvSpPr>
                <a:spLocks noChangeShapeType="1"/>
              </p:cNvSpPr>
              <p:nvPr/>
            </p:nvSpPr>
            <p:spPr bwMode="auto">
              <a:xfrm>
                <a:off x="1658" y="401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2" name="Line 1028"/>
              <p:cNvSpPr>
                <a:spLocks noChangeShapeType="1"/>
              </p:cNvSpPr>
              <p:nvPr/>
            </p:nvSpPr>
            <p:spPr bwMode="auto">
              <a:xfrm flipH="1">
                <a:off x="1620" y="4008"/>
                <a:ext cx="5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3" name="Line 1029"/>
              <p:cNvSpPr>
                <a:spLocks noChangeShapeType="1"/>
              </p:cNvSpPr>
              <p:nvPr/>
            </p:nvSpPr>
            <p:spPr bwMode="auto">
              <a:xfrm>
                <a:off x="1658" y="3933"/>
                <a:ext cx="1" cy="84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4" name="Line 1030"/>
              <p:cNvSpPr>
                <a:spLocks noChangeShapeType="1"/>
              </p:cNvSpPr>
              <p:nvPr/>
            </p:nvSpPr>
            <p:spPr bwMode="auto">
              <a:xfrm>
                <a:off x="1658" y="3933"/>
                <a:ext cx="1" cy="84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5" name="Line 1031"/>
              <p:cNvSpPr>
                <a:spLocks noChangeShapeType="1"/>
              </p:cNvSpPr>
              <p:nvPr/>
            </p:nvSpPr>
            <p:spPr bwMode="auto">
              <a:xfrm>
                <a:off x="1668" y="3933"/>
                <a:ext cx="4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6" name="Line 1032"/>
              <p:cNvSpPr>
                <a:spLocks noChangeShapeType="1"/>
              </p:cNvSpPr>
              <p:nvPr/>
            </p:nvSpPr>
            <p:spPr bwMode="auto">
              <a:xfrm flipV="1">
                <a:off x="1668" y="3933"/>
                <a:ext cx="4" cy="88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7" name="Line 1033"/>
              <p:cNvSpPr>
                <a:spLocks noChangeShapeType="1"/>
              </p:cNvSpPr>
              <p:nvPr/>
            </p:nvSpPr>
            <p:spPr bwMode="auto">
              <a:xfrm flipV="1">
                <a:off x="1668" y="3933"/>
                <a:ext cx="1" cy="88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98" name="Freeform 1034"/>
              <p:cNvSpPr>
                <a:spLocks/>
              </p:cNvSpPr>
              <p:nvPr/>
            </p:nvSpPr>
            <p:spPr bwMode="auto">
              <a:xfrm>
                <a:off x="1587" y="3942"/>
                <a:ext cx="71" cy="4"/>
              </a:xfrm>
              <a:custGeom>
                <a:avLst/>
                <a:gdLst>
                  <a:gd name="T0" fmla="*/ 4 w 60"/>
                  <a:gd name="T1" fmla="*/ 0 h 4"/>
                  <a:gd name="T2" fmla="*/ 4 w 60"/>
                  <a:gd name="T3" fmla="*/ 4 h 4"/>
                  <a:gd name="T4" fmla="*/ 60 w 60"/>
                  <a:gd name="T5" fmla="*/ 4 h 4"/>
                  <a:gd name="T6" fmla="*/ 60 w 60"/>
                  <a:gd name="T7" fmla="*/ 0 h 4"/>
                  <a:gd name="T8" fmla="*/ 4 w 60"/>
                  <a:gd name="T9" fmla="*/ 0 h 4"/>
                  <a:gd name="T10" fmla="*/ 0 w 60"/>
                  <a:gd name="T11" fmla="*/ 0 h 4"/>
                  <a:gd name="T12" fmla="*/ 4 w 60"/>
                  <a:gd name="T13" fmla="*/ 0 h 4"/>
                  <a:gd name="T14" fmla="*/ 0 w 60"/>
                  <a:gd name="T15" fmla="*/ 0 h 4"/>
                  <a:gd name="T16" fmla="*/ 0 w 60"/>
                  <a:gd name="T17" fmla="*/ 0 h 4"/>
                  <a:gd name="T18" fmla="*/ 4 w 60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4"/>
                  <a:gd name="T32" fmla="*/ 60 w 60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4">
                    <a:moveTo>
                      <a:pt x="4" y="0"/>
                    </a:moveTo>
                    <a:lnTo>
                      <a:pt x="4" y="4"/>
                    </a:lnTo>
                    <a:lnTo>
                      <a:pt x="60" y="4"/>
                    </a:lnTo>
                    <a:lnTo>
                      <a:pt x="6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99" name="Freeform 1035"/>
              <p:cNvSpPr>
                <a:spLocks/>
              </p:cNvSpPr>
              <p:nvPr/>
            </p:nvSpPr>
            <p:spPr bwMode="auto">
              <a:xfrm>
                <a:off x="1587" y="3942"/>
                <a:ext cx="5" cy="70"/>
              </a:xfrm>
              <a:custGeom>
                <a:avLst/>
                <a:gdLst>
                  <a:gd name="T0" fmla="*/ 4 w 4"/>
                  <a:gd name="T1" fmla="*/ 56 h 64"/>
                  <a:gd name="T2" fmla="*/ 4 w 4"/>
                  <a:gd name="T3" fmla="*/ 60 h 64"/>
                  <a:gd name="T4" fmla="*/ 4 w 4"/>
                  <a:gd name="T5" fmla="*/ 0 h 64"/>
                  <a:gd name="T6" fmla="*/ 0 w 4"/>
                  <a:gd name="T7" fmla="*/ 0 h 64"/>
                  <a:gd name="T8" fmla="*/ 0 w 4"/>
                  <a:gd name="T9" fmla="*/ 60 h 64"/>
                  <a:gd name="T10" fmla="*/ 4 w 4"/>
                  <a:gd name="T11" fmla="*/ 64 h 64"/>
                  <a:gd name="T12" fmla="*/ 0 w 4"/>
                  <a:gd name="T13" fmla="*/ 60 h 64"/>
                  <a:gd name="T14" fmla="*/ 0 w 4"/>
                  <a:gd name="T15" fmla="*/ 64 h 64"/>
                  <a:gd name="T16" fmla="*/ 4 w 4"/>
                  <a:gd name="T17" fmla="*/ 64 h 64"/>
                  <a:gd name="T18" fmla="*/ 4 w 4"/>
                  <a:gd name="T19" fmla="*/ 56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4"/>
                  <a:gd name="T32" fmla="*/ 4 w 4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4">
                    <a:moveTo>
                      <a:pt x="4" y="56"/>
                    </a:moveTo>
                    <a:lnTo>
                      <a:pt x="4" y="6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4" y="64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4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800" name="Freeform 1036"/>
              <p:cNvSpPr>
                <a:spLocks/>
              </p:cNvSpPr>
              <p:nvPr/>
            </p:nvSpPr>
            <p:spPr bwMode="auto">
              <a:xfrm>
                <a:off x="1592" y="4004"/>
                <a:ext cx="66" cy="8"/>
              </a:xfrm>
              <a:custGeom>
                <a:avLst/>
                <a:gdLst>
                  <a:gd name="T0" fmla="*/ 52 w 56"/>
                  <a:gd name="T1" fmla="*/ 4 h 8"/>
                  <a:gd name="T2" fmla="*/ 56 w 56"/>
                  <a:gd name="T3" fmla="*/ 0 h 8"/>
                  <a:gd name="T4" fmla="*/ 0 w 56"/>
                  <a:gd name="T5" fmla="*/ 0 h 8"/>
                  <a:gd name="T6" fmla="*/ 0 w 56"/>
                  <a:gd name="T7" fmla="*/ 8 h 8"/>
                  <a:gd name="T8" fmla="*/ 56 w 56"/>
                  <a:gd name="T9" fmla="*/ 8 h 8"/>
                  <a:gd name="T10" fmla="*/ 56 w 56"/>
                  <a:gd name="T11" fmla="*/ 4 h 8"/>
                  <a:gd name="T12" fmla="*/ 56 w 56"/>
                  <a:gd name="T13" fmla="*/ 8 h 8"/>
                  <a:gd name="T14" fmla="*/ 56 w 56"/>
                  <a:gd name="T15" fmla="*/ 8 h 8"/>
                  <a:gd name="T16" fmla="*/ 56 w 56"/>
                  <a:gd name="T17" fmla="*/ 4 h 8"/>
                  <a:gd name="T18" fmla="*/ 52 w 56"/>
                  <a:gd name="T19" fmla="*/ 4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6"/>
                  <a:gd name="T31" fmla="*/ 0 h 8"/>
                  <a:gd name="T32" fmla="*/ 56 w 56"/>
                  <a:gd name="T33" fmla="*/ 8 h 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6" h="8">
                    <a:moveTo>
                      <a:pt x="52" y="4"/>
                    </a:moveTo>
                    <a:lnTo>
                      <a:pt x="56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56" y="8"/>
                    </a:lnTo>
                    <a:lnTo>
                      <a:pt x="56" y="4"/>
                    </a:lnTo>
                    <a:lnTo>
                      <a:pt x="56" y="8"/>
                    </a:lnTo>
                    <a:lnTo>
                      <a:pt x="56" y="4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A7C7C9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801" name="Freeform 1037"/>
              <p:cNvSpPr>
                <a:spLocks/>
              </p:cNvSpPr>
              <p:nvPr/>
            </p:nvSpPr>
            <p:spPr bwMode="auto">
              <a:xfrm>
                <a:off x="1654" y="3942"/>
                <a:ext cx="4" cy="66"/>
              </a:xfrm>
              <a:custGeom>
                <a:avLst/>
                <a:gdLst>
                  <a:gd name="T0" fmla="*/ 4 w 4"/>
                  <a:gd name="T1" fmla="*/ 4 h 60"/>
                  <a:gd name="T2" fmla="*/ 0 w 4"/>
                  <a:gd name="T3" fmla="*/ 0 h 60"/>
                  <a:gd name="T4" fmla="*/ 0 w 4"/>
                  <a:gd name="T5" fmla="*/ 60 h 60"/>
                  <a:gd name="T6" fmla="*/ 4 w 4"/>
                  <a:gd name="T7" fmla="*/ 60 h 60"/>
                  <a:gd name="T8" fmla="*/ 4 w 4"/>
                  <a:gd name="T9" fmla="*/ 0 h 60"/>
                  <a:gd name="T10" fmla="*/ 4 w 4"/>
                  <a:gd name="T11" fmla="*/ 0 h 60"/>
                  <a:gd name="T12" fmla="*/ 4 w 4"/>
                  <a:gd name="T13" fmla="*/ 0 h 60"/>
                  <a:gd name="T14" fmla="*/ 4 w 4"/>
                  <a:gd name="T15" fmla="*/ 0 h 60"/>
                  <a:gd name="T16" fmla="*/ 4 w 4"/>
                  <a:gd name="T17" fmla="*/ 0 h 60"/>
                  <a:gd name="T18" fmla="*/ 4 w 4"/>
                  <a:gd name="T19" fmla="*/ 4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0"/>
                  <a:gd name="T32" fmla="*/ 4 w 4"/>
                  <a:gd name="T33" fmla="*/ 60 h 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0">
                    <a:moveTo>
                      <a:pt x="4" y="4"/>
                    </a:moveTo>
                    <a:lnTo>
                      <a:pt x="0" y="0"/>
                    </a:lnTo>
                    <a:lnTo>
                      <a:pt x="0" y="60"/>
                    </a:lnTo>
                    <a:lnTo>
                      <a:pt x="4" y="6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802" name="Freeform 1038"/>
              <p:cNvSpPr>
                <a:spLocks/>
              </p:cNvSpPr>
              <p:nvPr/>
            </p:nvSpPr>
            <p:spPr bwMode="auto">
              <a:xfrm>
                <a:off x="1545" y="3341"/>
                <a:ext cx="42" cy="22"/>
              </a:xfrm>
              <a:custGeom>
                <a:avLst/>
                <a:gdLst>
                  <a:gd name="T0" fmla="*/ 36 w 36"/>
                  <a:gd name="T1" fmla="*/ 8 h 20"/>
                  <a:gd name="T2" fmla="*/ 36 w 36"/>
                  <a:gd name="T3" fmla="*/ 0 h 20"/>
                  <a:gd name="T4" fmla="*/ 0 w 36"/>
                  <a:gd name="T5" fmla="*/ 0 h 20"/>
                  <a:gd name="T6" fmla="*/ 0 w 36"/>
                  <a:gd name="T7" fmla="*/ 20 h 20"/>
                  <a:gd name="T8" fmla="*/ 36 w 36"/>
                  <a:gd name="T9" fmla="*/ 20 h 20"/>
                  <a:gd name="T10" fmla="*/ 36 w 36"/>
                  <a:gd name="T11" fmla="*/ 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20"/>
                  <a:gd name="T20" fmla="*/ 36 w 36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20">
                    <a:moveTo>
                      <a:pt x="36" y="8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36" y="20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803" name="Freeform 1039"/>
              <p:cNvSpPr>
                <a:spLocks/>
              </p:cNvSpPr>
              <p:nvPr/>
            </p:nvSpPr>
            <p:spPr bwMode="auto">
              <a:xfrm>
                <a:off x="1550" y="3960"/>
                <a:ext cx="37" cy="26"/>
              </a:xfrm>
              <a:custGeom>
                <a:avLst/>
                <a:gdLst>
                  <a:gd name="T0" fmla="*/ 32 w 32"/>
                  <a:gd name="T1" fmla="*/ 12 h 24"/>
                  <a:gd name="T2" fmla="*/ 32 w 32"/>
                  <a:gd name="T3" fmla="*/ 0 h 24"/>
                  <a:gd name="T4" fmla="*/ 0 w 32"/>
                  <a:gd name="T5" fmla="*/ 0 h 24"/>
                  <a:gd name="T6" fmla="*/ 0 w 32"/>
                  <a:gd name="T7" fmla="*/ 24 h 24"/>
                  <a:gd name="T8" fmla="*/ 32 w 32"/>
                  <a:gd name="T9" fmla="*/ 24 h 24"/>
                  <a:gd name="T10" fmla="*/ 32 w 32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24"/>
                  <a:gd name="T20" fmla="*/ 32 w 32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24">
                    <a:moveTo>
                      <a:pt x="32" y="12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32" y="24"/>
                    </a:lnTo>
                    <a:lnTo>
                      <a:pt x="32" y="12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804" name="Line 1040"/>
              <p:cNvSpPr>
                <a:spLocks noChangeShapeType="1"/>
              </p:cNvSpPr>
              <p:nvPr/>
            </p:nvSpPr>
            <p:spPr bwMode="auto">
              <a:xfrm flipH="1">
                <a:off x="1708" y="3403"/>
                <a:ext cx="76" cy="70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05" name="Line 1041"/>
              <p:cNvSpPr>
                <a:spLocks noChangeShapeType="1"/>
              </p:cNvSpPr>
              <p:nvPr/>
            </p:nvSpPr>
            <p:spPr bwMode="auto">
              <a:xfrm flipH="1">
                <a:off x="1708" y="3482"/>
                <a:ext cx="78" cy="71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06" name="Line 1042"/>
              <p:cNvSpPr>
                <a:spLocks noChangeShapeType="1"/>
              </p:cNvSpPr>
              <p:nvPr/>
            </p:nvSpPr>
            <p:spPr bwMode="auto">
              <a:xfrm flipH="1">
                <a:off x="1708" y="3508"/>
                <a:ext cx="76" cy="71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07" name="Line 1043"/>
              <p:cNvSpPr>
                <a:spLocks noChangeShapeType="1"/>
              </p:cNvSpPr>
              <p:nvPr/>
            </p:nvSpPr>
            <p:spPr bwMode="auto">
              <a:xfrm flipH="1">
                <a:off x="1707" y="3591"/>
                <a:ext cx="75" cy="67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08" name="Line 1044"/>
              <p:cNvSpPr>
                <a:spLocks noChangeShapeType="1"/>
              </p:cNvSpPr>
              <p:nvPr/>
            </p:nvSpPr>
            <p:spPr bwMode="auto">
              <a:xfrm flipH="1">
                <a:off x="1708" y="3613"/>
                <a:ext cx="76" cy="69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09" name="Line 1045"/>
              <p:cNvSpPr>
                <a:spLocks noChangeShapeType="1"/>
              </p:cNvSpPr>
              <p:nvPr/>
            </p:nvSpPr>
            <p:spPr bwMode="auto">
              <a:xfrm flipH="1">
                <a:off x="1708" y="3693"/>
                <a:ext cx="72" cy="66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0" name="Line 1046"/>
              <p:cNvSpPr>
                <a:spLocks noChangeShapeType="1"/>
              </p:cNvSpPr>
              <p:nvPr/>
            </p:nvSpPr>
            <p:spPr bwMode="auto">
              <a:xfrm flipH="1">
                <a:off x="1711" y="3719"/>
                <a:ext cx="73" cy="68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1" name="Line 1047"/>
              <p:cNvSpPr>
                <a:spLocks noChangeShapeType="1"/>
              </p:cNvSpPr>
              <p:nvPr/>
            </p:nvSpPr>
            <p:spPr bwMode="auto">
              <a:xfrm flipH="1">
                <a:off x="1711" y="3794"/>
                <a:ext cx="73" cy="70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2" name="Line 1048"/>
              <p:cNvSpPr>
                <a:spLocks noChangeShapeType="1"/>
              </p:cNvSpPr>
              <p:nvPr/>
            </p:nvSpPr>
            <p:spPr bwMode="auto">
              <a:xfrm flipH="1">
                <a:off x="1711" y="3822"/>
                <a:ext cx="73" cy="68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grpSp>
            <p:nvGrpSpPr>
              <p:cNvPr id="62813" name="Group 1049"/>
              <p:cNvGrpSpPr>
                <a:grpSpLocks/>
              </p:cNvGrpSpPr>
              <p:nvPr/>
            </p:nvGrpSpPr>
            <p:grpSpPr bwMode="auto">
              <a:xfrm>
                <a:off x="1805" y="3646"/>
                <a:ext cx="504" cy="30"/>
                <a:chOff x="2083" y="3621"/>
                <a:chExt cx="427" cy="27"/>
              </a:xfrm>
            </p:grpSpPr>
            <p:sp>
              <p:nvSpPr>
                <p:cNvPr id="63034" name="Line 1050"/>
                <p:cNvSpPr>
                  <a:spLocks noChangeShapeType="1"/>
                </p:cNvSpPr>
                <p:nvPr/>
              </p:nvSpPr>
              <p:spPr bwMode="auto">
                <a:xfrm flipH="1">
                  <a:off x="2083" y="3626"/>
                  <a:ext cx="21" cy="2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35" name="Line 1051"/>
                <p:cNvSpPr>
                  <a:spLocks noChangeShapeType="1"/>
                </p:cNvSpPr>
                <p:nvPr/>
              </p:nvSpPr>
              <p:spPr bwMode="auto">
                <a:xfrm flipH="1">
                  <a:off x="2102" y="3621"/>
                  <a:ext cx="28" cy="27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36" name="Line 1052"/>
                <p:cNvSpPr>
                  <a:spLocks noChangeShapeType="1"/>
                </p:cNvSpPr>
                <p:nvPr/>
              </p:nvSpPr>
              <p:spPr bwMode="auto">
                <a:xfrm flipH="1">
                  <a:off x="2176" y="3626"/>
                  <a:ext cx="24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37" name="Line 1053"/>
                <p:cNvSpPr>
                  <a:spLocks noChangeShapeType="1"/>
                </p:cNvSpPr>
                <p:nvPr/>
              </p:nvSpPr>
              <p:spPr bwMode="auto">
                <a:xfrm flipH="1">
                  <a:off x="2200" y="3622"/>
                  <a:ext cx="19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38" name="Line 1054"/>
                <p:cNvSpPr>
                  <a:spLocks noChangeShapeType="1"/>
                </p:cNvSpPr>
                <p:nvPr/>
              </p:nvSpPr>
              <p:spPr bwMode="auto">
                <a:xfrm flipH="1">
                  <a:off x="2272" y="3621"/>
                  <a:ext cx="22" cy="25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39" name="Line 1055"/>
                <p:cNvSpPr>
                  <a:spLocks noChangeShapeType="1"/>
                </p:cNvSpPr>
                <p:nvPr/>
              </p:nvSpPr>
              <p:spPr bwMode="auto">
                <a:xfrm flipH="1">
                  <a:off x="2293" y="3624"/>
                  <a:ext cx="24" cy="2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40" name="Line 1056"/>
                <p:cNvSpPr>
                  <a:spLocks noChangeShapeType="1"/>
                </p:cNvSpPr>
                <p:nvPr/>
              </p:nvSpPr>
              <p:spPr bwMode="auto">
                <a:xfrm flipH="1">
                  <a:off x="2366" y="3622"/>
                  <a:ext cx="23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41" name="Line 1057"/>
                <p:cNvSpPr>
                  <a:spLocks noChangeShapeType="1"/>
                </p:cNvSpPr>
                <p:nvPr/>
              </p:nvSpPr>
              <p:spPr bwMode="auto">
                <a:xfrm flipH="1">
                  <a:off x="2387" y="3622"/>
                  <a:ext cx="26" cy="2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42" name="Line 1058"/>
                <p:cNvSpPr>
                  <a:spLocks noChangeShapeType="1"/>
                </p:cNvSpPr>
                <p:nvPr/>
              </p:nvSpPr>
              <p:spPr bwMode="auto">
                <a:xfrm flipH="1">
                  <a:off x="2464" y="3622"/>
                  <a:ext cx="22" cy="23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3043" name="Line 1059"/>
                <p:cNvSpPr>
                  <a:spLocks noChangeShapeType="1"/>
                </p:cNvSpPr>
                <p:nvPr/>
              </p:nvSpPr>
              <p:spPr bwMode="auto">
                <a:xfrm flipH="1">
                  <a:off x="2488" y="3622"/>
                  <a:ext cx="22" cy="2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62814" name="Line 1060"/>
              <p:cNvSpPr>
                <a:spLocks noChangeShapeType="1"/>
              </p:cNvSpPr>
              <p:nvPr/>
            </p:nvSpPr>
            <p:spPr bwMode="auto">
              <a:xfrm flipH="1">
                <a:off x="2363" y="3402"/>
                <a:ext cx="61" cy="54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5" name="Line 1061"/>
              <p:cNvSpPr>
                <a:spLocks noChangeShapeType="1"/>
              </p:cNvSpPr>
              <p:nvPr/>
            </p:nvSpPr>
            <p:spPr bwMode="auto">
              <a:xfrm flipH="1">
                <a:off x="2361" y="3427"/>
                <a:ext cx="65" cy="56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6" name="Line 1062"/>
              <p:cNvSpPr>
                <a:spLocks noChangeShapeType="1"/>
              </p:cNvSpPr>
              <p:nvPr/>
            </p:nvSpPr>
            <p:spPr bwMode="auto">
              <a:xfrm flipH="1">
                <a:off x="2360" y="3508"/>
                <a:ext cx="65" cy="55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7" name="Line 1063"/>
              <p:cNvSpPr>
                <a:spLocks noChangeShapeType="1"/>
              </p:cNvSpPr>
              <p:nvPr/>
            </p:nvSpPr>
            <p:spPr bwMode="auto">
              <a:xfrm flipH="1">
                <a:off x="2359" y="3532"/>
                <a:ext cx="66" cy="58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8" name="Line 1064"/>
              <p:cNvSpPr>
                <a:spLocks noChangeShapeType="1"/>
              </p:cNvSpPr>
              <p:nvPr/>
            </p:nvSpPr>
            <p:spPr bwMode="auto">
              <a:xfrm flipH="1">
                <a:off x="2352" y="3610"/>
                <a:ext cx="74" cy="71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19" name="Line 1065"/>
              <p:cNvSpPr>
                <a:spLocks noChangeShapeType="1"/>
              </p:cNvSpPr>
              <p:nvPr/>
            </p:nvSpPr>
            <p:spPr bwMode="auto">
              <a:xfrm flipH="1">
                <a:off x="2358" y="3637"/>
                <a:ext cx="66" cy="59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0" name="Line 1066"/>
              <p:cNvSpPr>
                <a:spLocks noChangeShapeType="1"/>
              </p:cNvSpPr>
              <p:nvPr/>
            </p:nvSpPr>
            <p:spPr bwMode="auto">
              <a:xfrm flipH="1">
                <a:off x="2361" y="3711"/>
                <a:ext cx="65" cy="58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1" name="Line 1067"/>
              <p:cNvSpPr>
                <a:spLocks noChangeShapeType="1"/>
              </p:cNvSpPr>
              <p:nvPr/>
            </p:nvSpPr>
            <p:spPr bwMode="auto">
              <a:xfrm flipH="1">
                <a:off x="2360" y="3739"/>
                <a:ext cx="66" cy="62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2" name="Line 1068"/>
              <p:cNvSpPr>
                <a:spLocks noChangeShapeType="1"/>
              </p:cNvSpPr>
              <p:nvPr/>
            </p:nvSpPr>
            <p:spPr bwMode="auto">
              <a:xfrm flipH="1">
                <a:off x="2360" y="3815"/>
                <a:ext cx="67" cy="63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3" name="Line 1069"/>
              <p:cNvSpPr>
                <a:spLocks noChangeShapeType="1"/>
              </p:cNvSpPr>
              <p:nvPr/>
            </p:nvSpPr>
            <p:spPr bwMode="auto">
              <a:xfrm flipH="1">
                <a:off x="2360" y="3842"/>
                <a:ext cx="66" cy="52"/>
              </a:xfrm>
              <a:prstGeom prst="line">
                <a:avLst/>
              </a:prstGeom>
              <a:noFill/>
              <a:ln w="317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4" name="Line 1070"/>
              <p:cNvSpPr>
                <a:spLocks noChangeShapeType="1"/>
              </p:cNvSpPr>
              <p:nvPr/>
            </p:nvSpPr>
            <p:spPr bwMode="auto">
              <a:xfrm>
                <a:off x="1708" y="3930"/>
                <a:ext cx="75" cy="0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5" name="Rectangle 1071"/>
              <p:cNvSpPr>
                <a:spLocks noChangeArrowheads="1"/>
              </p:cNvSpPr>
              <p:nvPr/>
            </p:nvSpPr>
            <p:spPr bwMode="auto">
              <a:xfrm>
                <a:off x="2431" y="3401"/>
                <a:ext cx="50" cy="51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2826" name="Line 1072"/>
              <p:cNvSpPr>
                <a:spLocks noChangeShapeType="1"/>
              </p:cNvSpPr>
              <p:nvPr/>
            </p:nvSpPr>
            <p:spPr bwMode="auto">
              <a:xfrm>
                <a:off x="2473" y="3449"/>
                <a:ext cx="667" cy="4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7" name="Line 1073"/>
              <p:cNvSpPr>
                <a:spLocks noChangeShapeType="1"/>
              </p:cNvSpPr>
              <p:nvPr/>
            </p:nvSpPr>
            <p:spPr bwMode="auto">
              <a:xfrm flipH="1">
                <a:off x="3133" y="3515"/>
                <a:ext cx="156" cy="0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2828" name="Line 1074"/>
              <p:cNvSpPr>
                <a:spLocks noChangeShapeType="1"/>
              </p:cNvSpPr>
              <p:nvPr/>
            </p:nvSpPr>
            <p:spPr bwMode="auto">
              <a:xfrm flipV="1">
                <a:off x="1705" y="3348"/>
                <a:ext cx="658" cy="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829" name="Line 1075"/>
              <p:cNvSpPr>
                <a:spLocks noChangeShapeType="1"/>
              </p:cNvSpPr>
              <p:nvPr/>
            </p:nvSpPr>
            <p:spPr bwMode="auto">
              <a:xfrm flipV="1">
                <a:off x="1715" y="3974"/>
                <a:ext cx="622" cy="3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830" name="Line 1076"/>
              <p:cNvSpPr>
                <a:spLocks noChangeShapeType="1"/>
              </p:cNvSpPr>
              <p:nvPr/>
            </p:nvSpPr>
            <p:spPr bwMode="auto">
              <a:xfrm flipV="1">
                <a:off x="3203" y="3341"/>
                <a:ext cx="120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831" name="Line 1077"/>
              <p:cNvSpPr>
                <a:spLocks noChangeShapeType="1"/>
              </p:cNvSpPr>
              <p:nvPr/>
            </p:nvSpPr>
            <p:spPr bwMode="auto">
              <a:xfrm flipV="1">
                <a:off x="3253" y="3970"/>
                <a:ext cx="120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62832" name="Freeform 1078"/>
              <p:cNvSpPr>
                <a:spLocks/>
              </p:cNvSpPr>
              <p:nvPr/>
            </p:nvSpPr>
            <p:spPr bwMode="auto">
              <a:xfrm>
                <a:off x="3264" y="3268"/>
                <a:ext cx="77" cy="158"/>
              </a:xfrm>
              <a:custGeom>
                <a:avLst/>
                <a:gdLst>
                  <a:gd name="T0" fmla="*/ 36 w 65"/>
                  <a:gd name="T1" fmla="*/ 0 h 144"/>
                  <a:gd name="T2" fmla="*/ 60 w 65"/>
                  <a:gd name="T3" fmla="*/ 64 h 144"/>
                  <a:gd name="T4" fmla="*/ 4 w 65"/>
                  <a:gd name="T5" fmla="*/ 96 h 144"/>
                  <a:gd name="T6" fmla="*/ 36 w 65"/>
                  <a:gd name="T7" fmla="*/ 144 h 1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"/>
                  <a:gd name="T13" fmla="*/ 0 h 144"/>
                  <a:gd name="T14" fmla="*/ 65 w 65"/>
                  <a:gd name="T15" fmla="*/ 144 h 1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" h="144">
                    <a:moveTo>
                      <a:pt x="36" y="0"/>
                    </a:moveTo>
                    <a:cubicBezTo>
                      <a:pt x="50" y="24"/>
                      <a:pt x="65" y="48"/>
                      <a:pt x="60" y="64"/>
                    </a:cubicBezTo>
                    <a:cubicBezTo>
                      <a:pt x="55" y="80"/>
                      <a:pt x="8" y="83"/>
                      <a:pt x="4" y="96"/>
                    </a:cubicBezTo>
                    <a:cubicBezTo>
                      <a:pt x="0" y="109"/>
                      <a:pt x="31" y="136"/>
                      <a:pt x="36" y="14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_tradnl"/>
              </a:p>
            </p:txBody>
          </p:sp>
          <p:sp>
            <p:nvSpPr>
              <p:cNvPr id="62833" name="Freeform 1079"/>
              <p:cNvSpPr>
                <a:spLocks/>
              </p:cNvSpPr>
              <p:nvPr/>
            </p:nvSpPr>
            <p:spPr bwMode="auto">
              <a:xfrm>
                <a:off x="3327" y="3885"/>
                <a:ext cx="77" cy="158"/>
              </a:xfrm>
              <a:custGeom>
                <a:avLst/>
                <a:gdLst>
                  <a:gd name="T0" fmla="*/ 36 w 65"/>
                  <a:gd name="T1" fmla="*/ 0 h 144"/>
                  <a:gd name="T2" fmla="*/ 60 w 65"/>
                  <a:gd name="T3" fmla="*/ 64 h 144"/>
                  <a:gd name="T4" fmla="*/ 4 w 65"/>
                  <a:gd name="T5" fmla="*/ 96 h 144"/>
                  <a:gd name="T6" fmla="*/ 36 w 65"/>
                  <a:gd name="T7" fmla="*/ 144 h 1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"/>
                  <a:gd name="T13" fmla="*/ 0 h 144"/>
                  <a:gd name="T14" fmla="*/ 65 w 65"/>
                  <a:gd name="T15" fmla="*/ 144 h 1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" h="144">
                    <a:moveTo>
                      <a:pt x="36" y="0"/>
                    </a:moveTo>
                    <a:cubicBezTo>
                      <a:pt x="50" y="24"/>
                      <a:pt x="65" y="48"/>
                      <a:pt x="60" y="64"/>
                    </a:cubicBezTo>
                    <a:cubicBezTo>
                      <a:pt x="55" y="80"/>
                      <a:pt x="8" y="83"/>
                      <a:pt x="4" y="96"/>
                    </a:cubicBezTo>
                    <a:cubicBezTo>
                      <a:pt x="0" y="109"/>
                      <a:pt x="31" y="136"/>
                      <a:pt x="36" y="14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_tradnl"/>
              </a:p>
            </p:txBody>
          </p:sp>
          <p:grpSp>
            <p:nvGrpSpPr>
              <p:cNvPr id="62834" name="Group 1080"/>
              <p:cNvGrpSpPr>
                <a:grpSpLocks/>
              </p:cNvGrpSpPr>
              <p:nvPr/>
            </p:nvGrpSpPr>
            <p:grpSpPr bwMode="auto">
              <a:xfrm>
                <a:off x="2557" y="3557"/>
                <a:ext cx="94" cy="216"/>
                <a:chOff x="4324" y="3712"/>
                <a:chExt cx="94" cy="216"/>
              </a:xfrm>
            </p:grpSpPr>
            <p:sp>
              <p:nvSpPr>
                <p:cNvPr id="62969" name="Freeform 1081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0" cy="88"/>
                </a:xfrm>
                <a:custGeom>
                  <a:avLst/>
                  <a:gdLst>
                    <a:gd name="T0" fmla="*/ 40 w 76"/>
                    <a:gd name="T1" fmla="*/ 0 h 80"/>
                    <a:gd name="T2" fmla="*/ 24 w 76"/>
                    <a:gd name="T3" fmla="*/ 4 h 80"/>
                    <a:gd name="T4" fmla="*/ 12 w 76"/>
                    <a:gd name="T5" fmla="*/ 12 h 80"/>
                    <a:gd name="T6" fmla="*/ 4 w 76"/>
                    <a:gd name="T7" fmla="*/ 28 h 80"/>
                    <a:gd name="T8" fmla="*/ 0 w 76"/>
                    <a:gd name="T9" fmla="*/ 40 h 80"/>
                    <a:gd name="T10" fmla="*/ 4 w 76"/>
                    <a:gd name="T11" fmla="*/ 56 h 80"/>
                    <a:gd name="T12" fmla="*/ 12 w 76"/>
                    <a:gd name="T13" fmla="*/ 68 h 80"/>
                    <a:gd name="T14" fmla="*/ 24 w 76"/>
                    <a:gd name="T15" fmla="*/ 76 h 80"/>
                    <a:gd name="T16" fmla="*/ 40 w 76"/>
                    <a:gd name="T17" fmla="*/ 80 h 80"/>
                    <a:gd name="T18" fmla="*/ 56 w 76"/>
                    <a:gd name="T19" fmla="*/ 76 h 80"/>
                    <a:gd name="T20" fmla="*/ 68 w 76"/>
                    <a:gd name="T21" fmla="*/ 68 h 80"/>
                    <a:gd name="T22" fmla="*/ 76 w 76"/>
                    <a:gd name="T23" fmla="*/ 56 h 80"/>
                    <a:gd name="T24" fmla="*/ 76 w 76"/>
                    <a:gd name="T25" fmla="*/ 40 h 80"/>
                    <a:gd name="T26" fmla="*/ 76 w 76"/>
                    <a:gd name="T27" fmla="*/ 28 h 80"/>
                    <a:gd name="T28" fmla="*/ 68 w 76"/>
                    <a:gd name="T29" fmla="*/ 12 h 80"/>
                    <a:gd name="T30" fmla="*/ 56 w 76"/>
                    <a:gd name="T31" fmla="*/ 4 h 80"/>
                    <a:gd name="T32" fmla="*/ 40 w 76"/>
                    <a:gd name="T33" fmla="*/ 0 h 80"/>
                    <a:gd name="T34" fmla="*/ 40 w 76"/>
                    <a:gd name="T35" fmla="*/ 0 h 80"/>
                    <a:gd name="T36" fmla="*/ 40 w 76"/>
                    <a:gd name="T37" fmla="*/ 0 h 80"/>
                    <a:gd name="T38" fmla="*/ 40 w 76"/>
                    <a:gd name="T39" fmla="*/ 0 h 80"/>
                    <a:gd name="T40" fmla="*/ 40 w 76"/>
                    <a:gd name="T41" fmla="*/ 0 h 80"/>
                    <a:gd name="T42" fmla="*/ 40 w 76"/>
                    <a:gd name="T43" fmla="*/ 0 h 80"/>
                    <a:gd name="T44" fmla="*/ 40 w 76"/>
                    <a:gd name="T45" fmla="*/ 0 h 80"/>
                    <a:gd name="T46" fmla="*/ 40 w 76"/>
                    <a:gd name="T47" fmla="*/ 0 h 80"/>
                    <a:gd name="T48" fmla="*/ 40 w 76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80"/>
                    <a:gd name="T77" fmla="*/ 76 w 76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80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8"/>
                      </a:lnTo>
                      <a:lnTo>
                        <a:pt x="0" y="40"/>
                      </a:lnTo>
                      <a:lnTo>
                        <a:pt x="4" y="56"/>
                      </a:lnTo>
                      <a:lnTo>
                        <a:pt x="12" y="68"/>
                      </a:lnTo>
                      <a:lnTo>
                        <a:pt x="24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76" y="40"/>
                      </a:lnTo>
                      <a:lnTo>
                        <a:pt x="76" y="28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0" name="Freeform 1082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4" cy="88"/>
                </a:xfrm>
                <a:custGeom>
                  <a:avLst/>
                  <a:gdLst>
                    <a:gd name="T0" fmla="*/ 40 w 80"/>
                    <a:gd name="T1" fmla="*/ 0 h 80"/>
                    <a:gd name="T2" fmla="*/ 20 w 80"/>
                    <a:gd name="T3" fmla="*/ 4 h 80"/>
                    <a:gd name="T4" fmla="*/ 8 w 80"/>
                    <a:gd name="T5" fmla="*/ 12 h 80"/>
                    <a:gd name="T6" fmla="*/ 0 w 80"/>
                    <a:gd name="T7" fmla="*/ 24 h 80"/>
                    <a:gd name="T8" fmla="*/ 0 w 80"/>
                    <a:gd name="T9" fmla="*/ 40 h 80"/>
                    <a:gd name="T10" fmla="*/ 0 w 80"/>
                    <a:gd name="T11" fmla="*/ 56 h 80"/>
                    <a:gd name="T12" fmla="*/ 8 w 80"/>
                    <a:gd name="T13" fmla="*/ 68 h 80"/>
                    <a:gd name="T14" fmla="*/ 20 w 80"/>
                    <a:gd name="T15" fmla="*/ 76 h 80"/>
                    <a:gd name="T16" fmla="*/ 40 w 80"/>
                    <a:gd name="T17" fmla="*/ 80 h 80"/>
                    <a:gd name="T18" fmla="*/ 56 w 80"/>
                    <a:gd name="T19" fmla="*/ 76 h 80"/>
                    <a:gd name="T20" fmla="*/ 68 w 80"/>
                    <a:gd name="T21" fmla="*/ 68 h 80"/>
                    <a:gd name="T22" fmla="*/ 76 w 80"/>
                    <a:gd name="T23" fmla="*/ 56 h 80"/>
                    <a:gd name="T24" fmla="*/ 80 w 80"/>
                    <a:gd name="T25" fmla="*/ 40 h 80"/>
                    <a:gd name="T26" fmla="*/ 76 w 80"/>
                    <a:gd name="T27" fmla="*/ 24 h 80"/>
                    <a:gd name="T28" fmla="*/ 68 w 80"/>
                    <a:gd name="T29" fmla="*/ 12 h 80"/>
                    <a:gd name="T30" fmla="*/ 56 w 80"/>
                    <a:gd name="T31" fmla="*/ 4 h 80"/>
                    <a:gd name="T32" fmla="*/ 40 w 80"/>
                    <a:gd name="T33" fmla="*/ 0 h 80"/>
                    <a:gd name="T34" fmla="*/ 40 w 80"/>
                    <a:gd name="T35" fmla="*/ 0 h 80"/>
                    <a:gd name="T36" fmla="*/ 40 w 80"/>
                    <a:gd name="T37" fmla="*/ 0 h 80"/>
                    <a:gd name="T38" fmla="*/ 40 w 80"/>
                    <a:gd name="T39" fmla="*/ 0 h 80"/>
                    <a:gd name="T40" fmla="*/ 40 w 80"/>
                    <a:gd name="T41" fmla="*/ 0 h 80"/>
                    <a:gd name="T42" fmla="*/ 40 w 80"/>
                    <a:gd name="T43" fmla="*/ 0 h 80"/>
                    <a:gd name="T44" fmla="*/ 40 w 80"/>
                    <a:gd name="T45" fmla="*/ 0 h 80"/>
                    <a:gd name="T46" fmla="*/ 40 w 80"/>
                    <a:gd name="T47" fmla="*/ 0 h 80"/>
                    <a:gd name="T48" fmla="*/ 40 w 80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80"/>
                    <a:gd name="T77" fmla="*/ 80 w 80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80">
                      <a:moveTo>
                        <a:pt x="40" y="0"/>
                      </a:moveTo>
                      <a:lnTo>
                        <a:pt x="20" y="4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6"/>
                      </a:lnTo>
                      <a:lnTo>
                        <a:pt x="8" y="68"/>
                      </a:lnTo>
                      <a:lnTo>
                        <a:pt x="20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1" name="Freeform 1083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0" cy="84"/>
                </a:xfrm>
                <a:custGeom>
                  <a:avLst/>
                  <a:gdLst>
                    <a:gd name="T0" fmla="*/ 40 w 76"/>
                    <a:gd name="T1" fmla="*/ 0 h 76"/>
                    <a:gd name="T2" fmla="*/ 24 w 76"/>
                    <a:gd name="T3" fmla="*/ 4 h 76"/>
                    <a:gd name="T4" fmla="*/ 12 w 76"/>
                    <a:gd name="T5" fmla="*/ 12 h 76"/>
                    <a:gd name="T6" fmla="*/ 4 w 76"/>
                    <a:gd name="T7" fmla="*/ 24 h 76"/>
                    <a:gd name="T8" fmla="*/ 0 w 76"/>
                    <a:gd name="T9" fmla="*/ 40 h 76"/>
                    <a:gd name="T10" fmla="*/ 4 w 76"/>
                    <a:gd name="T11" fmla="*/ 52 h 76"/>
                    <a:gd name="T12" fmla="*/ 12 w 76"/>
                    <a:gd name="T13" fmla="*/ 64 h 76"/>
                    <a:gd name="T14" fmla="*/ 24 w 76"/>
                    <a:gd name="T15" fmla="*/ 72 h 76"/>
                    <a:gd name="T16" fmla="*/ 40 w 76"/>
                    <a:gd name="T17" fmla="*/ 76 h 76"/>
                    <a:gd name="T18" fmla="*/ 56 w 76"/>
                    <a:gd name="T19" fmla="*/ 72 h 76"/>
                    <a:gd name="T20" fmla="*/ 68 w 76"/>
                    <a:gd name="T21" fmla="*/ 64 h 76"/>
                    <a:gd name="T22" fmla="*/ 76 w 76"/>
                    <a:gd name="T23" fmla="*/ 52 h 76"/>
                    <a:gd name="T24" fmla="*/ 76 w 76"/>
                    <a:gd name="T25" fmla="*/ 40 h 76"/>
                    <a:gd name="T26" fmla="*/ 76 w 76"/>
                    <a:gd name="T27" fmla="*/ 24 h 76"/>
                    <a:gd name="T28" fmla="*/ 68 w 76"/>
                    <a:gd name="T29" fmla="*/ 12 h 76"/>
                    <a:gd name="T30" fmla="*/ 56 w 76"/>
                    <a:gd name="T31" fmla="*/ 4 h 76"/>
                    <a:gd name="T32" fmla="*/ 40 w 76"/>
                    <a:gd name="T33" fmla="*/ 0 h 76"/>
                    <a:gd name="T34" fmla="*/ 40 w 76"/>
                    <a:gd name="T35" fmla="*/ 0 h 76"/>
                    <a:gd name="T36" fmla="*/ 40 w 76"/>
                    <a:gd name="T37" fmla="*/ 0 h 76"/>
                    <a:gd name="T38" fmla="*/ 40 w 76"/>
                    <a:gd name="T39" fmla="*/ 0 h 76"/>
                    <a:gd name="T40" fmla="*/ 40 w 76"/>
                    <a:gd name="T41" fmla="*/ 0 h 76"/>
                    <a:gd name="T42" fmla="*/ 40 w 76"/>
                    <a:gd name="T43" fmla="*/ 0 h 76"/>
                    <a:gd name="T44" fmla="*/ 40 w 76"/>
                    <a:gd name="T45" fmla="*/ 0 h 76"/>
                    <a:gd name="T46" fmla="*/ 40 w 76"/>
                    <a:gd name="T47" fmla="*/ 0 h 76"/>
                    <a:gd name="T48" fmla="*/ 40 w 76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76"/>
                    <a:gd name="T77" fmla="*/ 76 w 76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76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4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12" y="64"/>
                      </a:lnTo>
                      <a:lnTo>
                        <a:pt x="24" y="72"/>
                      </a:lnTo>
                      <a:lnTo>
                        <a:pt x="40" y="76"/>
                      </a:lnTo>
                      <a:lnTo>
                        <a:pt x="56" y="72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76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2" name="Freeform 1084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4" cy="84"/>
                </a:xfrm>
                <a:custGeom>
                  <a:avLst/>
                  <a:gdLst>
                    <a:gd name="T0" fmla="*/ 40 w 80"/>
                    <a:gd name="T1" fmla="*/ 0 h 76"/>
                    <a:gd name="T2" fmla="*/ 20 w 80"/>
                    <a:gd name="T3" fmla="*/ 0 h 76"/>
                    <a:gd name="T4" fmla="*/ 8 w 80"/>
                    <a:gd name="T5" fmla="*/ 12 h 76"/>
                    <a:gd name="T6" fmla="*/ 0 w 80"/>
                    <a:gd name="T7" fmla="*/ 24 h 76"/>
                    <a:gd name="T8" fmla="*/ 0 w 80"/>
                    <a:gd name="T9" fmla="*/ 40 h 76"/>
                    <a:gd name="T10" fmla="*/ 0 w 80"/>
                    <a:gd name="T11" fmla="*/ 52 h 76"/>
                    <a:gd name="T12" fmla="*/ 8 w 80"/>
                    <a:gd name="T13" fmla="*/ 64 h 76"/>
                    <a:gd name="T14" fmla="*/ 20 w 80"/>
                    <a:gd name="T15" fmla="*/ 76 h 76"/>
                    <a:gd name="T16" fmla="*/ 40 w 80"/>
                    <a:gd name="T17" fmla="*/ 76 h 76"/>
                    <a:gd name="T18" fmla="*/ 56 w 80"/>
                    <a:gd name="T19" fmla="*/ 76 h 76"/>
                    <a:gd name="T20" fmla="*/ 68 w 80"/>
                    <a:gd name="T21" fmla="*/ 64 h 76"/>
                    <a:gd name="T22" fmla="*/ 76 w 80"/>
                    <a:gd name="T23" fmla="*/ 52 h 76"/>
                    <a:gd name="T24" fmla="*/ 80 w 80"/>
                    <a:gd name="T25" fmla="*/ 40 h 76"/>
                    <a:gd name="T26" fmla="*/ 76 w 80"/>
                    <a:gd name="T27" fmla="*/ 24 h 76"/>
                    <a:gd name="T28" fmla="*/ 68 w 80"/>
                    <a:gd name="T29" fmla="*/ 12 h 76"/>
                    <a:gd name="T30" fmla="*/ 56 w 80"/>
                    <a:gd name="T31" fmla="*/ 0 h 76"/>
                    <a:gd name="T32" fmla="*/ 40 w 80"/>
                    <a:gd name="T33" fmla="*/ 0 h 76"/>
                    <a:gd name="T34" fmla="*/ 40 w 80"/>
                    <a:gd name="T35" fmla="*/ 0 h 76"/>
                    <a:gd name="T36" fmla="*/ 40 w 80"/>
                    <a:gd name="T37" fmla="*/ 0 h 76"/>
                    <a:gd name="T38" fmla="*/ 40 w 80"/>
                    <a:gd name="T39" fmla="*/ 0 h 76"/>
                    <a:gd name="T40" fmla="*/ 40 w 80"/>
                    <a:gd name="T41" fmla="*/ 0 h 76"/>
                    <a:gd name="T42" fmla="*/ 40 w 80"/>
                    <a:gd name="T43" fmla="*/ 0 h 76"/>
                    <a:gd name="T44" fmla="*/ 40 w 80"/>
                    <a:gd name="T45" fmla="*/ 0 h 76"/>
                    <a:gd name="T46" fmla="*/ 40 w 80"/>
                    <a:gd name="T47" fmla="*/ 0 h 76"/>
                    <a:gd name="T48" fmla="*/ 40 w 80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76"/>
                    <a:gd name="T77" fmla="*/ 80 w 80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76">
                      <a:moveTo>
                        <a:pt x="40" y="0"/>
                      </a:moveTo>
                      <a:lnTo>
                        <a:pt x="20" y="0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2"/>
                      </a:lnTo>
                      <a:lnTo>
                        <a:pt x="8" y="64"/>
                      </a:lnTo>
                      <a:lnTo>
                        <a:pt x="20" y="76"/>
                      </a:lnTo>
                      <a:lnTo>
                        <a:pt x="40" y="76"/>
                      </a:lnTo>
                      <a:lnTo>
                        <a:pt x="56" y="76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3" name="Freeform 1085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4" name="Freeform 1086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5" name="Freeform 1087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6" name="Freeform 1088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7" name="Freeform 1089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8" name="Freeform 1090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79" name="Freeform 1091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0" name="Freeform 1092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1" name="Rectangle 1093"/>
                <p:cNvSpPr>
                  <a:spLocks noChangeArrowheads="1"/>
                </p:cNvSpPr>
                <p:nvPr/>
              </p:nvSpPr>
              <p:spPr bwMode="auto">
                <a:xfrm>
                  <a:off x="4409" y="3734"/>
                  <a:ext cx="0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2" name="Rectangle 1094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3" name="Rectangle 1095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4" name="Freeform 1096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5" name="Freeform 1097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6" name="Freeform 1098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7" name="Freeform 1099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8" name="Freeform 1100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89" name="Freeform 1101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0" name="Freeform 1102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1" name="Freeform 1103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2" name="Freeform 1104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3" name="Freeform 1105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4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409" y="3866"/>
                  <a:ext cx="0" cy="40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5" name="Rectangle 1107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6" name="Rectangle 1108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7" name="Freeform 1109"/>
                <p:cNvSpPr>
                  <a:spLocks/>
                </p:cNvSpPr>
                <p:nvPr/>
              </p:nvSpPr>
              <p:spPr bwMode="auto">
                <a:xfrm>
                  <a:off x="4347" y="3866"/>
                  <a:ext cx="43" cy="40"/>
                </a:xfrm>
                <a:custGeom>
                  <a:avLst/>
                  <a:gdLst>
                    <a:gd name="T0" fmla="*/ 20 w 36"/>
                    <a:gd name="T1" fmla="*/ 0 h 36"/>
                    <a:gd name="T2" fmla="*/ 12 w 36"/>
                    <a:gd name="T3" fmla="*/ 0 h 36"/>
                    <a:gd name="T4" fmla="*/ 4 w 36"/>
                    <a:gd name="T5" fmla="*/ 4 h 36"/>
                    <a:gd name="T6" fmla="*/ 0 w 36"/>
                    <a:gd name="T7" fmla="*/ 12 h 36"/>
                    <a:gd name="T8" fmla="*/ 0 w 36"/>
                    <a:gd name="T9" fmla="*/ 20 h 36"/>
                    <a:gd name="T10" fmla="*/ 0 w 36"/>
                    <a:gd name="T11" fmla="*/ 24 h 36"/>
                    <a:gd name="T12" fmla="*/ 4 w 36"/>
                    <a:gd name="T13" fmla="*/ 32 h 36"/>
                    <a:gd name="T14" fmla="*/ 12 w 36"/>
                    <a:gd name="T15" fmla="*/ 36 h 36"/>
                    <a:gd name="T16" fmla="*/ 20 w 36"/>
                    <a:gd name="T17" fmla="*/ 36 h 36"/>
                    <a:gd name="T18" fmla="*/ 28 w 36"/>
                    <a:gd name="T19" fmla="*/ 36 h 36"/>
                    <a:gd name="T20" fmla="*/ 32 w 36"/>
                    <a:gd name="T21" fmla="*/ 32 h 36"/>
                    <a:gd name="T22" fmla="*/ 36 w 36"/>
                    <a:gd name="T23" fmla="*/ 24 h 36"/>
                    <a:gd name="T24" fmla="*/ 36 w 36"/>
                    <a:gd name="T25" fmla="*/ 20 h 36"/>
                    <a:gd name="T26" fmla="*/ 36 w 36"/>
                    <a:gd name="T27" fmla="*/ 12 h 36"/>
                    <a:gd name="T28" fmla="*/ 32 w 36"/>
                    <a:gd name="T29" fmla="*/ 4 h 36"/>
                    <a:gd name="T30" fmla="*/ 28 w 36"/>
                    <a:gd name="T31" fmla="*/ 0 h 36"/>
                    <a:gd name="T32" fmla="*/ 20 w 36"/>
                    <a:gd name="T33" fmla="*/ 0 h 36"/>
                    <a:gd name="T34" fmla="*/ 20 w 36"/>
                    <a:gd name="T35" fmla="*/ 0 h 36"/>
                    <a:gd name="T36" fmla="*/ 20 w 36"/>
                    <a:gd name="T37" fmla="*/ 0 h 36"/>
                    <a:gd name="T38" fmla="*/ 20 w 36"/>
                    <a:gd name="T39" fmla="*/ 0 h 36"/>
                    <a:gd name="T40" fmla="*/ 20 w 36"/>
                    <a:gd name="T41" fmla="*/ 0 h 36"/>
                    <a:gd name="T42" fmla="*/ 20 w 36"/>
                    <a:gd name="T43" fmla="*/ 0 h 36"/>
                    <a:gd name="T44" fmla="*/ 20 w 36"/>
                    <a:gd name="T45" fmla="*/ 0 h 36"/>
                    <a:gd name="T46" fmla="*/ 20 w 36"/>
                    <a:gd name="T47" fmla="*/ 0 h 36"/>
                    <a:gd name="T48" fmla="*/ 20 w 36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36"/>
                    <a:gd name="T77" fmla="*/ 36 w 36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36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4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4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8" name="Freeform 1110"/>
                <p:cNvSpPr>
                  <a:spLocks/>
                </p:cNvSpPr>
                <p:nvPr/>
              </p:nvSpPr>
              <p:spPr bwMode="auto">
                <a:xfrm>
                  <a:off x="4347" y="3862"/>
                  <a:ext cx="48" cy="48"/>
                </a:xfrm>
                <a:custGeom>
                  <a:avLst/>
                  <a:gdLst>
                    <a:gd name="T0" fmla="*/ 20 w 40"/>
                    <a:gd name="T1" fmla="*/ 0 h 44"/>
                    <a:gd name="T2" fmla="*/ 12 w 40"/>
                    <a:gd name="T3" fmla="*/ 4 h 44"/>
                    <a:gd name="T4" fmla="*/ 4 w 40"/>
                    <a:gd name="T5" fmla="*/ 8 h 44"/>
                    <a:gd name="T6" fmla="*/ 0 w 40"/>
                    <a:gd name="T7" fmla="*/ 16 h 44"/>
                    <a:gd name="T8" fmla="*/ 0 w 40"/>
                    <a:gd name="T9" fmla="*/ 24 h 44"/>
                    <a:gd name="T10" fmla="*/ 0 w 40"/>
                    <a:gd name="T11" fmla="*/ 28 h 44"/>
                    <a:gd name="T12" fmla="*/ 4 w 40"/>
                    <a:gd name="T13" fmla="*/ 36 h 44"/>
                    <a:gd name="T14" fmla="*/ 12 w 40"/>
                    <a:gd name="T15" fmla="*/ 40 h 44"/>
                    <a:gd name="T16" fmla="*/ 20 w 40"/>
                    <a:gd name="T17" fmla="*/ 44 h 44"/>
                    <a:gd name="T18" fmla="*/ 28 w 40"/>
                    <a:gd name="T19" fmla="*/ 40 h 44"/>
                    <a:gd name="T20" fmla="*/ 36 w 40"/>
                    <a:gd name="T21" fmla="*/ 36 h 44"/>
                    <a:gd name="T22" fmla="*/ 36 w 40"/>
                    <a:gd name="T23" fmla="*/ 28 h 44"/>
                    <a:gd name="T24" fmla="*/ 40 w 40"/>
                    <a:gd name="T25" fmla="*/ 24 h 44"/>
                    <a:gd name="T26" fmla="*/ 36 w 40"/>
                    <a:gd name="T27" fmla="*/ 16 h 44"/>
                    <a:gd name="T28" fmla="*/ 36 w 40"/>
                    <a:gd name="T29" fmla="*/ 8 h 44"/>
                    <a:gd name="T30" fmla="*/ 28 w 40"/>
                    <a:gd name="T31" fmla="*/ 4 h 44"/>
                    <a:gd name="T32" fmla="*/ 20 w 40"/>
                    <a:gd name="T33" fmla="*/ 0 h 44"/>
                    <a:gd name="T34" fmla="*/ 20 w 40"/>
                    <a:gd name="T35" fmla="*/ 0 h 44"/>
                    <a:gd name="T36" fmla="*/ 20 w 40"/>
                    <a:gd name="T37" fmla="*/ 0 h 44"/>
                    <a:gd name="T38" fmla="*/ 20 w 40"/>
                    <a:gd name="T39" fmla="*/ 0 h 44"/>
                    <a:gd name="T40" fmla="*/ 20 w 40"/>
                    <a:gd name="T41" fmla="*/ 0 h 44"/>
                    <a:gd name="T42" fmla="*/ 20 w 40"/>
                    <a:gd name="T43" fmla="*/ 0 h 44"/>
                    <a:gd name="T44" fmla="*/ 20 w 40"/>
                    <a:gd name="T45" fmla="*/ 0 h 44"/>
                    <a:gd name="T46" fmla="*/ 20 w 40"/>
                    <a:gd name="T47" fmla="*/ 0 h 44"/>
                    <a:gd name="T48" fmla="*/ 20 w 40"/>
                    <a:gd name="T49" fmla="*/ 0 h 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4"/>
                    <a:gd name="T77" fmla="*/ 40 w 40"/>
                    <a:gd name="T78" fmla="*/ 44 h 4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4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6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4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4"/>
                      </a:lnTo>
                      <a:lnTo>
                        <a:pt x="36" y="16"/>
                      </a:lnTo>
                      <a:lnTo>
                        <a:pt x="36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99" name="Freeform 1111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00" name="Freeform 1112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3001" name="Line 1113"/>
                <p:cNvSpPr>
                  <a:spLocks noChangeShapeType="1"/>
                </p:cNvSpPr>
                <p:nvPr/>
              </p:nvSpPr>
              <p:spPr bwMode="auto">
                <a:xfrm>
                  <a:off x="4329" y="3862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2" name="Line 1114"/>
                <p:cNvSpPr>
                  <a:spLocks noChangeShapeType="1"/>
                </p:cNvSpPr>
                <p:nvPr/>
              </p:nvSpPr>
              <p:spPr bwMode="auto">
                <a:xfrm>
                  <a:off x="4329" y="3906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3" name="Line 1115"/>
                <p:cNvSpPr>
                  <a:spLocks noChangeShapeType="1"/>
                </p:cNvSpPr>
                <p:nvPr/>
              </p:nvSpPr>
              <p:spPr bwMode="auto">
                <a:xfrm flipV="1">
                  <a:off x="4333" y="3862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4" name="Line 1116"/>
                <p:cNvSpPr>
                  <a:spLocks noChangeShapeType="1"/>
                </p:cNvSpPr>
                <p:nvPr/>
              </p:nvSpPr>
              <p:spPr bwMode="auto">
                <a:xfrm flipV="1">
                  <a:off x="4329" y="3862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5" name="Line 1117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6" name="Line 1118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7" name="Line 1119"/>
                <p:cNvSpPr>
                  <a:spLocks noChangeShapeType="1"/>
                </p:cNvSpPr>
                <p:nvPr/>
              </p:nvSpPr>
              <p:spPr bwMode="auto">
                <a:xfrm>
                  <a:off x="440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8" name="Line 1120"/>
                <p:cNvSpPr>
                  <a:spLocks noChangeShapeType="1"/>
                </p:cNvSpPr>
                <p:nvPr/>
              </p:nvSpPr>
              <p:spPr bwMode="auto">
                <a:xfrm flipV="1">
                  <a:off x="4371" y="3910"/>
                  <a:ext cx="38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09" name="Line 1121"/>
                <p:cNvSpPr>
                  <a:spLocks noChangeShapeType="1"/>
                </p:cNvSpPr>
                <p:nvPr/>
              </p:nvSpPr>
              <p:spPr bwMode="auto">
                <a:xfrm flipV="1">
                  <a:off x="4371" y="3906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0" name="Line 1122"/>
                <p:cNvSpPr>
                  <a:spLocks noChangeShapeType="1"/>
                </p:cNvSpPr>
                <p:nvPr/>
              </p:nvSpPr>
              <p:spPr bwMode="auto">
                <a:xfrm flipV="1">
                  <a:off x="432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1" name="Line 1123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06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2" name="Line 1124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10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3" name="Line 1125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4" name="Line 1126"/>
                <p:cNvSpPr>
                  <a:spLocks noChangeShapeType="1"/>
                </p:cNvSpPr>
                <p:nvPr/>
              </p:nvSpPr>
              <p:spPr bwMode="auto">
                <a:xfrm>
                  <a:off x="4371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5" name="Line 1127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38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6" name="Line 1128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862"/>
                  <a:ext cx="4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7" name="Line 1129"/>
                <p:cNvSpPr>
                  <a:spLocks noChangeShapeType="1"/>
                </p:cNvSpPr>
                <p:nvPr/>
              </p:nvSpPr>
              <p:spPr bwMode="auto">
                <a:xfrm flipH="1">
                  <a:off x="4329" y="3844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8" name="Line 1130"/>
                <p:cNvSpPr>
                  <a:spLocks noChangeShapeType="1"/>
                </p:cNvSpPr>
                <p:nvPr/>
              </p:nvSpPr>
              <p:spPr bwMode="auto">
                <a:xfrm flipH="1">
                  <a:off x="4333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19" name="Line 1131"/>
                <p:cNvSpPr>
                  <a:spLocks noChangeShapeType="1"/>
                </p:cNvSpPr>
                <p:nvPr/>
              </p:nvSpPr>
              <p:spPr bwMode="auto">
                <a:xfrm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0" name="Line 1132"/>
                <p:cNvSpPr>
                  <a:spLocks noChangeShapeType="1"/>
                </p:cNvSpPr>
                <p:nvPr/>
              </p:nvSpPr>
              <p:spPr bwMode="auto">
                <a:xfrm>
                  <a:off x="4329" y="3778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1" name="Line 1133"/>
                <p:cNvSpPr>
                  <a:spLocks noChangeShapeType="1"/>
                </p:cNvSpPr>
                <p:nvPr/>
              </p:nvSpPr>
              <p:spPr bwMode="auto">
                <a:xfrm flipV="1">
                  <a:off x="4333" y="3734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2" name="Line 1134"/>
                <p:cNvSpPr>
                  <a:spLocks noChangeShapeType="1"/>
                </p:cNvSpPr>
                <p:nvPr/>
              </p:nvSpPr>
              <p:spPr bwMode="auto">
                <a:xfrm flipV="1">
                  <a:off x="432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3" name="Line 1135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4" name="Line 1136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5" name="Line 1137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6" name="Line 1138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7" name="Line 1139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8" name="Line 1140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29" name="Line 1141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30" name="Line 1142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31" name="Line 1143"/>
                <p:cNvSpPr>
                  <a:spLocks noChangeShapeType="1"/>
                </p:cNvSpPr>
                <p:nvPr/>
              </p:nvSpPr>
              <p:spPr bwMode="auto">
                <a:xfrm flipH="1"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32" name="Line 1144"/>
                <p:cNvSpPr>
                  <a:spLocks noChangeShapeType="1"/>
                </p:cNvSpPr>
                <p:nvPr/>
              </p:nvSpPr>
              <p:spPr bwMode="auto">
                <a:xfrm flipH="1">
                  <a:off x="4329" y="3712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3033" name="Line 1145"/>
                <p:cNvSpPr>
                  <a:spLocks noChangeShapeType="1"/>
                </p:cNvSpPr>
                <p:nvPr/>
              </p:nvSpPr>
              <p:spPr bwMode="auto">
                <a:xfrm flipH="1">
                  <a:off x="4333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62835" name="Line 1146"/>
              <p:cNvSpPr>
                <a:spLocks noChangeShapeType="1"/>
              </p:cNvSpPr>
              <p:nvPr/>
            </p:nvSpPr>
            <p:spPr bwMode="auto">
              <a:xfrm flipH="1" flipV="1">
                <a:off x="3134" y="3450"/>
                <a:ext cx="2" cy="430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836" name="Line 1147"/>
              <p:cNvSpPr>
                <a:spLocks noChangeShapeType="1"/>
              </p:cNvSpPr>
              <p:nvPr/>
            </p:nvSpPr>
            <p:spPr bwMode="auto">
              <a:xfrm flipH="1">
                <a:off x="3130" y="3815"/>
                <a:ext cx="156" cy="0"/>
              </a:xfrm>
              <a:prstGeom prst="line">
                <a:avLst/>
              </a:prstGeom>
              <a:noFill/>
              <a:ln w="9525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grpSp>
            <p:nvGrpSpPr>
              <p:cNvPr id="62837" name="Group 1148"/>
              <p:cNvGrpSpPr>
                <a:grpSpLocks/>
              </p:cNvGrpSpPr>
              <p:nvPr/>
            </p:nvGrpSpPr>
            <p:grpSpPr bwMode="auto">
              <a:xfrm>
                <a:off x="3012" y="3557"/>
                <a:ext cx="94" cy="216"/>
                <a:chOff x="4324" y="3712"/>
                <a:chExt cx="94" cy="216"/>
              </a:xfrm>
            </p:grpSpPr>
            <p:sp>
              <p:nvSpPr>
                <p:cNvPr id="62904" name="Freeform 1149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0" cy="88"/>
                </a:xfrm>
                <a:custGeom>
                  <a:avLst/>
                  <a:gdLst>
                    <a:gd name="T0" fmla="*/ 40 w 76"/>
                    <a:gd name="T1" fmla="*/ 0 h 80"/>
                    <a:gd name="T2" fmla="*/ 24 w 76"/>
                    <a:gd name="T3" fmla="*/ 4 h 80"/>
                    <a:gd name="T4" fmla="*/ 12 w 76"/>
                    <a:gd name="T5" fmla="*/ 12 h 80"/>
                    <a:gd name="T6" fmla="*/ 4 w 76"/>
                    <a:gd name="T7" fmla="*/ 28 h 80"/>
                    <a:gd name="T8" fmla="*/ 0 w 76"/>
                    <a:gd name="T9" fmla="*/ 40 h 80"/>
                    <a:gd name="T10" fmla="*/ 4 w 76"/>
                    <a:gd name="T11" fmla="*/ 56 h 80"/>
                    <a:gd name="T12" fmla="*/ 12 w 76"/>
                    <a:gd name="T13" fmla="*/ 68 h 80"/>
                    <a:gd name="T14" fmla="*/ 24 w 76"/>
                    <a:gd name="T15" fmla="*/ 76 h 80"/>
                    <a:gd name="T16" fmla="*/ 40 w 76"/>
                    <a:gd name="T17" fmla="*/ 80 h 80"/>
                    <a:gd name="T18" fmla="*/ 56 w 76"/>
                    <a:gd name="T19" fmla="*/ 76 h 80"/>
                    <a:gd name="T20" fmla="*/ 68 w 76"/>
                    <a:gd name="T21" fmla="*/ 68 h 80"/>
                    <a:gd name="T22" fmla="*/ 76 w 76"/>
                    <a:gd name="T23" fmla="*/ 56 h 80"/>
                    <a:gd name="T24" fmla="*/ 76 w 76"/>
                    <a:gd name="T25" fmla="*/ 40 h 80"/>
                    <a:gd name="T26" fmla="*/ 76 w 76"/>
                    <a:gd name="T27" fmla="*/ 28 h 80"/>
                    <a:gd name="T28" fmla="*/ 68 w 76"/>
                    <a:gd name="T29" fmla="*/ 12 h 80"/>
                    <a:gd name="T30" fmla="*/ 56 w 76"/>
                    <a:gd name="T31" fmla="*/ 4 h 80"/>
                    <a:gd name="T32" fmla="*/ 40 w 76"/>
                    <a:gd name="T33" fmla="*/ 0 h 80"/>
                    <a:gd name="T34" fmla="*/ 40 w 76"/>
                    <a:gd name="T35" fmla="*/ 0 h 80"/>
                    <a:gd name="T36" fmla="*/ 40 w 76"/>
                    <a:gd name="T37" fmla="*/ 0 h 80"/>
                    <a:gd name="T38" fmla="*/ 40 w 76"/>
                    <a:gd name="T39" fmla="*/ 0 h 80"/>
                    <a:gd name="T40" fmla="*/ 40 w 76"/>
                    <a:gd name="T41" fmla="*/ 0 h 80"/>
                    <a:gd name="T42" fmla="*/ 40 w 76"/>
                    <a:gd name="T43" fmla="*/ 0 h 80"/>
                    <a:gd name="T44" fmla="*/ 40 w 76"/>
                    <a:gd name="T45" fmla="*/ 0 h 80"/>
                    <a:gd name="T46" fmla="*/ 40 w 76"/>
                    <a:gd name="T47" fmla="*/ 0 h 80"/>
                    <a:gd name="T48" fmla="*/ 40 w 76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80"/>
                    <a:gd name="T77" fmla="*/ 76 w 76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80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8"/>
                      </a:lnTo>
                      <a:lnTo>
                        <a:pt x="0" y="40"/>
                      </a:lnTo>
                      <a:lnTo>
                        <a:pt x="4" y="56"/>
                      </a:lnTo>
                      <a:lnTo>
                        <a:pt x="12" y="68"/>
                      </a:lnTo>
                      <a:lnTo>
                        <a:pt x="24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76" y="40"/>
                      </a:lnTo>
                      <a:lnTo>
                        <a:pt x="76" y="28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05" name="Freeform 1150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4" cy="88"/>
                </a:xfrm>
                <a:custGeom>
                  <a:avLst/>
                  <a:gdLst>
                    <a:gd name="T0" fmla="*/ 40 w 80"/>
                    <a:gd name="T1" fmla="*/ 0 h 80"/>
                    <a:gd name="T2" fmla="*/ 20 w 80"/>
                    <a:gd name="T3" fmla="*/ 4 h 80"/>
                    <a:gd name="T4" fmla="*/ 8 w 80"/>
                    <a:gd name="T5" fmla="*/ 12 h 80"/>
                    <a:gd name="T6" fmla="*/ 0 w 80"/>
                    <a:gd name="T7" fmla="*/ 24 h 80"/>
                    <a:gd name="T8" fmla="*/ 0 w 80"/>
                    <a:gd name="T9" fmla="*/ 40 h 80"/>
                    <a:gd name="T10" fmla="*/ 0 w 80"/>
                    <a:gd name="T11" fmla="*/ 56 h 80"/>
                    <a:gd name="T12" fmla="*/ 8 w 80"/>
                    <a:gd name="T13" fmla="*/ 68 h 80"/>
                    <a:gd name="T14" fmla="*/ 20 w 80"/>
                    <a:gd name="T15" fmla="*/ 76 h 80"/>
                    <a:gd name="T16" fmla="*/ 40 w 80"/>
                    <a:gd name="T17" fmla="*/ 80 h 80"/>
                    <a:gd name="T18" fmla="*/ 56 w 80"/>
                    <a:gd name="T19" fmla="*/ 76 h 80"/>
                    <a:gd name="T20" fmla="*/ 68 w 80"/>
                    <a:gd name="T21" fmla="*/ 68 h 80"/>
                    <a:gd name="T22" fmla="*/ 76 w 80"/>
                    <a:gd name="T23" fmla="*/ 56 h 80"/>
                    <a:gd name="T24" fmla="*/ 80 w 80"/>
                    <a:gd name="T25" fmla="*/ 40 h 80"/>
                    <a:gd name="T26" fmla="*/ 76 w 80"/>
                    <a:gd name="T27" fmla="*/ 24 h 80"/>
                    <a:gd name="T28" fmla="*/ 68 w 80"/>
                    <a:gd name="T29" fmla="*/ 12 h 80"/>
                    <a:gd name="T30" fmla="*/ 56 w 80"/>
                    <a:gd name="T31" fmla="*/ 4 h 80"/>
                    <a:gd name="T32" fmla="*/ 40 w 80"/>
                    <a:gd name="T33" fmla="*/ 0 h 80"/>
                    <a:gd name="T34" fmla="*/ 40 w 80"/>
                    <a:gd name="T35" fmla="*/ 0 h 80"/>
                    <a:gd name="T36" fmla="*/ 40 w 80"/>
                    <a:gd name="T37" fmla="*/ 0 h 80"/>
                    <a:gd name="T38" fmla="*/ 40 w 80"/>
                    <a:gd name="T39" fmla="*/ 0 h 80"/>
                    <a:gd name="T40" fmla="*/ 40 w 80"/>
                    <a:gd name="T41" fmla="*/ 0 h 80"/>
                    <a:gd name="T42" fmla="*/ 40 w 80"/>
                    <a:gd name="T43" fmla="*/ 0 h 80"/>
                    <a:gd name="T44" fmla="*/ 40 w 80"/>
                    <a:gd name="T45" fmla="*/ 0 h 80"/>
                    <a:gd name="T46" fmla="*/ 40 w 80"/>
                    <a:gd name="T47" fmla="*/ 0 h 80"/>
                    <a:gd name="T48" fmla="*/ 40 w 80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80"/>
                    <a:gd name="T77" fmla="*/ 80 w 80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80">
                      <a:moveTo>
                        <a:pt x="40" y="0"/>
                      </a:moveTo>
                      <a:lnTo>
                        <a:pt x="20" y="4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6"/>
                      </a:lnTo>
                      <a:lnTo>
                        <a:pt x="8" y="68"/>
                      </a:lnTo>
                      <a:lnTo>
                        <a:pt x="20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06" name="Freeform 1151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0" cy="84"/>
                </a:xfrm>
                <a:custGeom>
                  <a:avLst/>
                  <a:gdLst>
                    <a:gd name="T0" fmla="*/ 40 w 76"/>
                    <a:gd name="T1" fmla="*/ 0 h 76"/>
                    <a:gd name="T2" fmla="*/ 24 w 76"/>
                    <a:gd name="T3" fmla="*/ 4 h 76"/>
                    <a:gd name="T4" fmla="*/ 12 w 76"/>
                    <a:gd name="T5" fmla="*/ 12 h 76"/>
                    <a:gd name="T6" fmla="*/ 4 w 76"/>
                    <a:gd name="T7" fmla="*/ 24 h 76"/>
                    <a:gd name="T8" fmla="*/ 0 w 76"/>
                    <a:gd name="T9" fmla="*/ 40 h 76"/>
                    <a:gd name="T10" fmla="*/ 4 w 76"/>
                    <a:gd name="T11" fmla="*/ 52 h 76"/>
                    <a:gd name="T12" fmla="*/ 12 w 76"/>
                    <a:gd name="T13" fmla="*/ 64 h 76"/>
                    <a:gd name="T14" fmla="*/ 24 w 76"/>
                    <a:gd name="T15" fmla="*/ 72 h 76"/>
                    <a:gd name="T16" fmla="*/ 40 w 76"/>
                    <a:gd name="T17" fmla="*/ 76 h 76"/>
                    <a:gd name="T18" fmla="*/ 56 w 76"/>
                    <a:gd name="T19" fmla="*/ 72 h 76"/>
                    <a:gd name="T20" fmla="*/ 68 w 76"/>
                    <a:gd name="T21" fmla="*/ 64 h 76"/>
                    <a:gd name="T22" fmla="*/ 76 w 76"/>
                    <a:gd name="T23" fmla="*/ 52 h 76"/>
                    <a:gd name="T24" fmla="*/ 76 w 76"/>
                    <a:gd name="T25" fmla="*/ 40 h 76"/>
                    <a:gd name="T26" fmla="*/ 76 w 76"/>
                    <a:gd name="T27" fmla="*/ 24 h 76"/>
                    <a:gd name="T28" fmla="*/ 68 w 76"/>
                    <a:gd name="T29" fmla="*/ 12 h 76"/>
                    <a:gd name="T30" fmla="*/ 56 w 76"/>
                    <a:gd name="T31" fmla="*/ 4 h 76"/>
                    <a:gd name="T32" fmla="*/ 40 w 76"/>
                    <a:gd name="T33" fmla="*/ 0 h 76"/>
                    <a:gd name="T34" fmla="*/ 40 w 76"/>
                    <a:gd name="T35" fmla="*/ 0 h 76"/>
                    <a:gd name="T36" fmla="*/ 40 w 76"/>
                    <a:gd name="T37" fmla="*/ 0 h 76"/>
                    <a:gd name="T38" fmla="*/ 40 w 76"/>
                    <a:gd name="T39" fmla="*/ 0 h 76"/>
                    <a:gd name="T40" fmla="*/ 40 w 76"/>
                    <a:gd name="T41" fmla="*/ 0 h 76"/>
                    <a:gd name="T42" fmla="*/ 40 w 76"/>
                    <a:gd name="T43" fmla="*/ 0 h 76"/>
                    <a:gd name="T44" fmla="*/ 40 w 76"/>
                    <a:gd name="T45" fmla="*/ 0 h 76"/>
                    <a:gd name="T46" fmla="*/ 40 w 76"/>
                    <a:gd name="T47" fmla="*/ 0 h 76"/>
                    <a:gd name="T48" fmla="*/ 40 w 76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76"/>
                    <a:gd name="T77" fmla="*/ 76 w 76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76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4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12" y="64"/>
                      </a:lnTo>
                      <a:lnTo>
                        <a:pt x="24" y="72"/>
                      </a:lnTo>
                      <a:lnTo>
                        <a:pt x="40" y="76"/>
                      </a:lnTo>
                      <a:lnTo>
                        <a:pt x="56" y="72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76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07" name="Freeform 1152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4" cy="84"/>
                </a:xfrm>
                <a:custGeom>
                  <a:avLst/>
                  <a:gdLst>
                    <a:gd name="T0" fmla="*/ 40 w 80"/>
                    <a:gd name="T1" fmla="*/ 0 h 76"/>
                    <a:gd name="T2" fmla="*/ 20 w 80"/>
                    <a:gd name="T3" fmla="*/ 0 h 76"/>
                    <a:gd name="T4" fmla="*/ 8 w 80"/>
                    <a:gd name="T5" fmla="*/ 12 h 76"/>
                    <a:gd name="T6" fmla="*/ 0 w 80"/>
                    <a:gd name="T7" fmla="*/ 24 h 76"/>
                    <a:gd name="T8" fmla="*/ 0 w 80"/>
                    <a:gd name="T9" fmla="*/ 40 h 76"/>
                    <a:gd name="T10" fmla="*/ 0 w 80"/>
                    <a:gd name="T11" fmla="*/ 52 h 76"/>
                    <a:gd name="T12" fmla="*/ 8 w 80"/>
                    <a:gd name="T13" fmla="*/ 64 h 76"/>
                    <a:gd name="T14" fmla="*/ 20 w 80"/>
                    <a:gd name="T15" fmla="*/ 76 h 76"/>
                    <a:gd name="T16" fmla="*/ 40 w 80"/>
                    <a:gd name="T17" fmla="*/ 76 h 76"/>
                    <a:gd name="T18" fmla="*/ 56 w 80"/>
                    <a:gd name="T19" fmla="*/ 76 h 76"/>
                    <a:gd name="T20" fmla="*/ 68 w 80"/>
                    <a:gd name="T21" fmla="*/ 64 h 76"/>
                    <a:gd name="T22" fmla="*/ 76 w 80"/>
                    <a:gd name="T23" fmla="*/ 52 h 76"/>
                    <a:gd name="T24" fmla="*/ 80 w 80"/>
                    <a:gd name="T25" fmla="*/ 40 h 76"/>
                    <a:gd name="T26" fmla="*/ 76 w 80"/>
                    <a:gd name="T27" fmla="*/ 24 h 76"/>
                    <a:gd name="T28" fmla="*/ 68 w 80"/>
                    <a:gd name="T29" fmla="*/ 12 h 76"/>
                    <a:gd name="T30" fmla="*/ 56 w 80"/>
                    <a:gd name="T31" fmla="*/ 0 h 76"/>
                    <a:gd name="T32" fmla="*/ 40 w 80"/>
                    <a:gd name="T33" fmla="*/ 0 h 76"/>
                    <a:gd name="T34" fmla="*/ 40 w 80"/>
                    <a:gd name="T35" fmla="*/ 0 h 76"/>
                    <a:gd name="T36" fmla="*/ 40 w 80"/>
                    <a:gd name="T37" fmla="*/ 0 h 76"/>
                    <a:gd name="T38" fmla="*/ 40 w 80"/>
                    <a:gd name="T39" fmla="*/ 0 h 76"/>
                    <a:gd name="T40" fmla="*/ 40 w 80"/>
                    <a:gd name="T41" fmla="*/ 0 h 76"/>
                    <a:gd name="T42" fmla="*/ 40 w 80"/>
                    <a:gd name="T43" fmla="*/ 0 h 76"/>
                    <a:gd name="T44" fmla="*/ 40 w 80"/>
                    <a:gd name="T45" fmla="*/ 0 h 76"/>
                    <a:gd name="T46" fmla="*/ 40 w 80"/>
                    <a:gd name="T47" fmla="*/ 0 h 76"/>
                    <a:gd name="T48" fmla="*/ 40 w 80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76"/>
                    <a:gd name="T77" fmla="*/ 80 w 80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76">
                      <a:moveTo>
                        <a:pt x="40" y="0"/>
                      </a:moveTo>
                      <a:lnTo>
                        <a:pt x="20" y="0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2"/>
                      </a:lnTo>
                      <a:lnTo>
                        <a:pt x="8" y="64"/>
                      </a:lnTo>
                      <a:lnTo>
                        <a:pt x="20" y="76"/>
                      </a:lnTo>
                      <a:lnTo>
                        <a:pt x="40" y="76"/>
                      </a:lnTo>
                      <a:lnTo>
                        <a:pt x="56" y="76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08" name="Freeform 1153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09" name="Freeform 1154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0" name="Freeform 1155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1" name="Freeform 1156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2" name="Freeform 1157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3" name="Freeform 1158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4" name="Freeform 1159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5" name="Freeform 1160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6" name="Rectangle 1161"/>
                <p:cNvSpPr>
                  <a:spLocks noChangeArrowheads="1"/>
                </p:cNvSpPr>
                <p:nvPr/>
              </p:nvSpPr>
              <p:spPr bwMode="auto">
                <a:xfrm>
                  <a:off x="4409" y="3734"/>
                  <a:ext cx="0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7" name="Rectangle 1162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8" name="Rectangle 1163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19" name="Freeform 1164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0" name="Freeform 1165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1" name="Freeform 1166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2" name="Freeform 1167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3" name="Freeform 1168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4" name="Freeform 1169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5" name="Freeform 1170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6" name="Freeform 1171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7" name="Freeform 1172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8" name="Freeform 1173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29" name="Rectangle 1174"/>
                <p:cNvSpPr>
                  <a:spLocks noChangeArrowheads="1"/>
                </p:cNvSpPr>
                <p:nvPr/>
              </p:nvSpPr>
              <p:spPr bwMode="auto">
                <a:xfrm>
                  <a:off x="4409" y="3866"/>
                  <a:ext cx="0" cy="40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0" name="Rectangle 1175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1" name="Rectangle 1176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2" name="Freeform 1177"/>
                <p:cNvSpPr>
                  <a:spLocks/>
                </p:cNvSpPr>
                <p:nvPr/>
              </p:nvSpPr>
              <p:spPr bwMode="auto">
                <a:xfrm>
                  <a:off x="4347" y="3866"/>
                  <a:ext cx="43" cy="40"/>
                </a:xfrm>
                <a:custGeom>
                  <a:avLst/>
                  <a:gdLst>
                    <a:gd name="T0" fmla="*/ 20 w 36"/>
                    <a:gd name="T1" fmla="*/ 0 h 36"/>
                    <a:gd name="T2" fmla="*/ 12 w 36"/>
                    <a:gd name="T3" fmla="*/ 0 h 36"/>
                    <a:gd name="T4" fmla="*/ 4 w 36"/>
                    <a:gd name="T5" fmla="*/ 4 h 36"/>
                    <a:gd name="T6" fmla="*/ 0 w 36"/>
                    <a:gd name="T7" fmla="*/ 12 h 36"/>
                    <a:gd name="T8" fmla="*/ 0 w 36"/>
                    <a:gd name="T9" fmla="*/ 20 h 36"/>
                    <a:gd name="T10" fmla="*/ 0 w 36"/>
                    <a:gd name="T11" fmla="*/ 24 h 36"/>
                    <a:gd name="T12" fmla="*/ 4 w 36"/>
                    <a:gd name="T13" fmla="*/ 32 h 36"/>
                    <a:gd name="T14" fmla="*/ 12 w 36"/>
                    <a:gd name="T15" fmla="*/ 36 h 36"/>
                    <a:gd name="T16" fmla="*/ 20 w 36"/>
                    <a:gd name="T17" fmla="*/ 36 h 36"/>
                    <a:gd name="T18" fmla="*/ 28 w 36"/>
                    <a:gd name="T19" fmla="*/ 36 h 36"/>
                    <a:gd name="T20" fmla="*/ 32 w 36"/>
                    <a:gd name="T21" fmla="*/ 32 h 36"/>
                    <a:gd name="T22" fmla="*/ 36 w 36"/>
                    <a:gd name="T23" fmla="*/ 24 h 36"/>
                    <a:gd name="T24" fmla="*/ 36 w 36"/>
                    <a:gd name="T25" fmla="*/ 20 h 36"/>
                    <a:gd name="T26" fmla="*/ 36 w 36"/>
                    <a:gd name="T27" fmla="*/ 12 h 36"/>
                    <a:gd name="T28" fmla="*/ 32 w 36"/>
                    <a:gd name="T29" fmla="*/ 4 h 36"/>
                    <a:gd name="T30" fmla="*/ 28 w 36"/>
                    <a:gd name="T31" fmla="*/ 0 h 36"/>
                    <a:gd name="T32" fmla="*/ 20 w 36"/>
                    <a:gd name="T33" fmla="*/ 0 h 36"/>
                    <a:gd name="T34" fmla="*/ 20 w 36"/>
                    <a:gd name="T35" fmla="*/ 0 h 36"/>
                    <a:gd name="T36" fmla="*/ 20 w 36"/>
                    <a:gd name="T37" fmla="*/ 0 h 36"/>
                    <a:gd name="T38" fmla="*/ 20 w 36"/>
                    <a:gd name="T39" fmla="*/ 0 h 36"/>
                    <a:gd name="T40" fmla="*/ 20 w 36"/>
                    <a:gd name="T41" fmla="*/ 0 h 36"/>
                    <a:gd name="T42" fmla="*/ 20 w 36"/>
                    <a:gd name="T43" fmla="*/ 0 h 36"/>
                    <a:gd name="T44" fmla="*/ 20 w 36"/>
                    <a:gd name="T45" fmla="*/ 0 h 36"/>
                    <a:gd name="T46" fmla="*/ 20 w 36"/>
                    <a:gd name="T47" fmla="*/ 0 h 36"/>
                    <a:gd name="T48" fmla="*/ 20 w 36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36"/>
                    <a:gd name="T77" fmla="*/ 36 w 36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36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4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4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3" name="Freeform 1178"/>
                <p:cNvSpPr>
                  <a:spLocks/>
                </p:cNvSpPr>
                <p:nvPr/>
              </p:nvSpPr>
              <p:spPr bwMode="auto">
                <a:xfrm>
                  <a:off x="4347" y="3862"/>
                  <a:ext cx="48" cy="48"/>
                </a:xfrm>
                <a:custGeom>
                  <a:avLst/>
                  <a:gdLst>
                    <a:gd name="T0" fmla="*/ 20 w 40"/>
                    <a:gd name="T1" fmla="*/ 0 h 44"/>
                    <a:gd name="T2" fmla="*/ 12 w 40"/>
                    <a:gd name="T3" fmla="*/ 4 h 44"/>
                    <a:gd name="T4" fmla="*/ 4 w 40"/>
                    <a:gd name="T5" fmla="*/ 8 h 44"/>
                    <a:gd name="T6" fmla="*/ 0 w 40"/>
                    <a:gd name="T7" fmla="*/ 16 h 44"/>
                    <a:gd name="T8" fmla="*/ 0 w 40"/>
                    <a:gd name="T9" fmla="*/ 24 h 44"/>
                    <a:gd name="T10" fmla="*/ 0 w 40"/>
                    <a:gd name="T11" fmla="*/ 28 h 44"/>
                    <a:gd name="T12" fmla="*/ 4 w 40"/>
                    <a:gd name="T13" fmla="*/ 36 h 44"/>
                    <a:gd name="T14" fmla="*/ 12 w 40"/>
                    <a:gd name="T15" fmla="*/ 40 h 44"/>
                    <a:gd name="T16" fmla="*/ 20 w 40"/>
                    <a:gd name="T17" fmla="*/ 44 h 44"/>
                    <a:gd name="T18" fmla="*/ 28 w 40"/>
                    <a:gd name="T19" fmla="*/ 40 h 44"/>
                    <a:gd name="T20" fmla="*/ 36 w 40"/>
                    <a:gd name="T21" fmla="*/ 36 h 44"/>
                    <a:gd name="T22" fmla="*/ 36 w 40"/>
                    <a:gd name="T23" fmla="*/ 28 h 44"/>
                    <a:gd name="T24" fmla="*/ 40 w 40"/>
                    <a:gd name="T25" fmla="*/ 24 h 44"/>
                    <a:gd name="T26" fmla="*/ 36 w 40"/>
                    <a:gd name="T27" fmla="*/ 16 h 44"/>
                    <a:gd name="T28" fmla="*/ 36 w 40"/>
                    <a:gd name="T29" fmla="*/ 8 h 44"/>
                    <a:gd name="T30" fmla="*/ 28 w 40"/>
                    <a:gd name="T31" fmla="*/ 4 h 44"/>
                    <a:gd name="T32" fmla="*/ 20 w 40"/>
                    <a:gd name="T33" fmla="*/ 0 h 44"/>
                    <a:gd name="T34" fmla="*/ 20 w 40"/>
                    <a:gd name="T35" fmla="*/ 0 h 44"/>
                    <a:gd name="T36" fmla="*/ 20 w 40"/>
                    <a:gd name="T37" fmla="*/ 0 h 44"/>
                    <a:gd name="T38" fmla="*/ 20 w 40"/>
                    <a:gd name="T39" fmla="*/ 0 h 44"/>
                    <a:gd name="T40" fmla="*/ 20 w 40"/>
                    <a:gd name="T41" fmla="*/ 0 h 44"/>
                    <a:gd name="T42" fmla="*/ 20 w 40"/>
                    <a:gd name="T43" fmla="*/ 0 h 44"/>
                    <a:gd name="T44" fmla="*/ 20 w 40"/>
                    <a:gd name="T45" fmla="*/ 0 h 44"/>
                    <a:gd name="T46" fmla="*/ 20 w 40"/>
                    <a:gd name="T47" fmla="*/ 0 h 44"/>
                    <a:gd name="T48" fmla="*/ 20 w 40"/>
                    <a:gd name="T49" fmla="*/ 0 h 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4"/>
                    <a:gd name="T77" fmla="*/ 40 w 40"/>
                    <a:gd name="T78" fmla="*/ 44 h 4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4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6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4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4"/>
                      </a:lnTo>
                      <a:lnTo>
                        <a:pt x="36" y="16"/>
                      </a:lnTo>
                      <a:lnTo>
                        <a:pt x="36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4" name="Freeform 1179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5" name="Freeform 1180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936" name="Line 1181"/>
                <p:cNvSpPr>
                  <a:spLocks noChangeShapeType="1"/>
                </p:cNvSpPr>
                <p:nvPr/>
              </p:nvSpPr>
              <p:spPr bwMode="auto">
                <a:xfrm>
                  <a:off x="4329" y="3862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37" name="Line 1182"/>
                <p:cNvSpPr>
                  <a:spLocks noChangeShapeType="1"/>
                </p:cNvSpPr>
                <p:nvPr/>
              </p:nvSpPr>
              <p:spPr bwMode="auto">
                <a:xfrm>
                  <a:off x="4329" y="3906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38" name="Line 1183"/>
                <p:cNvSpPr>
                  <a:spLocks noChangeShapeType="1"/>
                </p:cNvSpPr>
                <p:nvPr/>
              </p:nvSpPr>
              <p:spPr bwMode="auto">
                <a:xfrm flipV="1">
                  <a:off x="4333" y="3862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39" name="Line 1184"/>
                <p:cNvSpPr>
                  <a:spLocks noChangeShapeType="1"/>
                </p:cNvSpPr>
                <p:nvPr/>
              </p:nvSpPr>
              <p:spPr bwMode="auto">
                <a:xfrm flipV="1">
                  <a:off x="4329" y="3862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0" name="Line 1185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1" name="Line 1186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2" name="Line 1187"/>
                <p:cNvSpPr>
                  <a:spLocks noChangeShapeType="1"/>
                </p:cNvSpPr>
                <p:nvPr/>
              </p:nvSpPr>
              <p:spPr bwMode="auto">
                <a:xfrm>
                  <a:off x="440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3" name="Line 1188"/>
                <p:cNvSpPr>
                  <a:spLocks noChangeShapeType="1"/>
                </p:cNvSpPr>
                <p:nvPr/>
              </p:nvSpPr>
              <p:spPr bwMode="auto">
                <a:xfrm flipV="1">
                  <a:off x="4371" y="3910"/>
                  <a:ext cx="38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4" name="Line 1189"/>
                <p:cNvSpPr>
                  <a:spLocks noChangeShapeType="1"/>
                </p:cNvSpPr>
                <p:nvPr/>
              </p:nvSpPr>
              <p:spPr bwMode="auto">
                <a:xfrm flipV="1">
                  <a:off x="4371" y="3906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5" name="Line 1190"/>
                <p:cNvSpPr>
                  <a:spLocks noChangeShapeType="1"/>
                </p:cNvSpPr>
                <p:nvPr/>
              </p:nvSpPr>
              <p:spPr bwMode="auto">
                <a:xfrm flipV="1">
                  <a:off x="432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6" name="Line 119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06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7" name="Line 1192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10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8" name="Line 1193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49" name="Line 1194"/>
                <p:cNvSpPr>
                  <a:spLocks noChangeShapeType="1"/>
                </p:cNvSpPr>
                <p:nvPr/>
              </p:nvSpPr>
              <p:spPr bwMode="auto">
                <a:xfrm>
                  <a:off x="4371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0" name="Line 1195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38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1" name="Line 119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862"/>
                  <a:ext cx="4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2" name="Line 1197"/>
                <p:cNvSpPr>
                  <a:spLocks noChangeShapeType="1"/>
                </p:cNvSpPr>
                <p:nvPr/>
              </p:nvSpPr>
              <p:spPr bwMode="auto">
                <a:xfrm flipH="1">
                  <a:off x="4329" y="3844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3" name="Line 1198"/>
                <p:cNvSpPr>
                  <a:spLocks noChangeShapeType="1"/>
                </p:cNvSpPr>
                <p:nvPr/>
              </p:nvSpPr>
              <p:spPr bwMode="auto">
                <a:xfrm flipH="1">
                  <a:off x="4333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4" name="Line 1199"/>
                <p:cNvSpPr>
                  <a:spLocks noChangeShapeType="1"/>
                </p:cNvSpPr>
                <p:nvPr/>
              </p:nvSpPr>
              <p:spPr bwMode="auto">
                <a:xfrm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5" name="Line 1200"/>
                <p:cNvSpPr>
                  <a:spLocks noChangeShapeType="1"/>
                </p:cNvSpPr>
                <p:nvPr/>
              </p:nvSpPr>
              <p:spPr bwMode="auto">
                <a:xfrm>
                  <a:off x="4329" y="3778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6" name="Line 1201"/>
                <p:cNvSpPr>
                  <a:spLocks noChangeShapeType="1"/>
                </p:cNvSpPr>
                <p:nvPr/>
              </p:nvSpPr>
              <p:spPr bwMode="auto">
                <a:xfrm flipV="1">
                  <a:off x="4333" y="3734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7" name="Line 1202"/>
                <p:cNvSpPr>
                  <a:spLocks noChangeShapeType="1"/>
                </p:cNvSpPr>
                <p:nvPr/>
              </p:nvSpPr>
              <p:spPr bwMode="auto">
                <a:xfrm flipV="1">
                  <a:off x="432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8" name="Line 1203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59" name="Line 1204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0" name="Line 1205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1" name="Line 1206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2" name="Line 1207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3" name="Line 1208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4" name="Line 1209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5" name="Line 1210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6" name="Line 1211"/>
                <p:cNvSpPr>
                  <a:spLocks noChangeShapeType="1"/>
                </p:cNvSpPr>
                <p:nvPr/>
              </p:nvSpPr>
              <p:spPr bwMode="auto">
                <a:xfrm flipH="1"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7" name="Line 1212"/>
                <p:cNvSpPr>
                  <a:spLocks noChangeShapeType="1"/>
                </p:cNvSpPr>
                <p:nvPr/>
              </p:nvSpPr>
              <p:spPr bwMode="auto">
                <a:xfrm flipH="1">
                  <a:off x="4329" y="3712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68" name="Line 1213"/>
                <p:cNvSpPr>
                  <a:spLocks noChangeShapeType="1"/>
                </p:cNvSpPr>
                <p:nvPr/>
              </p:nvSpPr>
              <p:spPr bwMode="auto">
                <a:xfrm flipH="1">
                  <a:off x="4333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62838" name="Group 1214"/>
              <p:cNvGrpSpPr>
                <a:grpSpLocks/>
              </p:cNvGrpSpPr>
              <p:nvPr/>
            </p:nvGrpSpPr>
            <p:grpSpPr bwMode="auto">
              <a:xfrm>
                <a:off x="2889" y="3557"/>
                <a:ext cx="94" cy="216"/>
                <a:chOff x="4324" y="3712"/>
                <a:chExt cx="94" cy="216"/>
              </a:xfrm>
            </p:grpSpPr>
            <p:sp>
              <p:nvSpPr>
                <p:cNvPr id="62839" name="Freeform 1215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0" cy="88"/>
                </a:xfrm>
                <a:custGeom>
                  <a:avLst/>
                  <a:gdLst>
                    <a:gd name="T0" fmla="*/ 40 w 76"/>
                    <a:gd name="T1" fmla="*/ 0 h 80"/>
                    <a:gd name="T2" fmla="*/ 24 w 76"/>
                    <a:gd name="T3" fmla="*/ 4 h 80"/>
                    <a:gd name="T4" fmla="*/ 12 w 76"/>
                    <a:gd name="T5" fmla="*/ 12 h 80"/>
                    <a:gd name="T6" fmla="*/ 4 w 76"/>
                    <a:gd name="T7" fmla="*/ 28 h 80"/>
                    <a:gd name="T8" fmla="*/ 0 w 76"/>
                    <a:gd name="T9" fmla="*/ 40 h 80"/>
                    <a:gd name="T10" fmla="*/ 4 w 76"/>
                    <a:gd name="T11" fmla="*/ 56 h 80"/>
                    <a:gd name="T12" fmla="*/ 12 w 76"/>
                    <a:gd name="T13" fmla="*/ 68 h 80"/>
                    <a:gd name="T14" fmla="*/ 24 w 76"/>
                    <a:gd name="T15" fmla="*/ 76 h 80"/>
                    <a:gd name="T16" fmla="*/ 40 w 76"/>
                    <a:gd name="T17" fmla="*/ 80 h 80"/>
                    <a:gd name="T18" fmla="*/ 56 w 76"/>
                    <a:gd name="T19" fmla="*/ 76 h 80"/>
                    <a:gd name="T20" fmla="*/ 68 w 76"/>
                    <a:gd name="T21" fmla="*/ 68 h 80"/>
                    <a:gd name="T22" fmla="*/ 76 w 76"/>
                    <a:gd name="T23" fmla="*/ 56 h 80"/>
                    <a:gd name="T24" fmla="*/ 76 w 76"/>
                    <a:gd name="T25" fmla="*/ 40 h 80"/>
                    <a:gd name="T26" fmla="*/ 76 w 76"/>
                    <a:gd name="T27" fmla="*/ 28 h 80"/>
                    <a:gd name="T28" fmla="*/ 68 w 76"/>
                    <a:gd name="T29" fmla="*/ 12 h 80"/>
                    <a:gd name="T30" fmla="*/ 56 w 76"/>
                    <a:gd name="T31" fmla="*/ 4 h 80"/>
                    <a:gd name="T32" fmla="*/ 40 w 76"/>
                    <a:gd name="T33" fmla="*/ 0 h 80"/>
                    <a:gd name="T34" fmla="*/ 40 w 76"/>
                    <a:gd name="T35" fmla="*/ 0 h 80"/>
                    <a:gd name="T36" fmla="*/ 40 w 76"/>
                    <a:gd name="T37" fmla="*/ 0 h 80"/>
                    <a:gd name="T38" fmla="*/ 40 w 76"/>
                    <a:gd name="T39" fmla="*/ 0 h 80"/>
                    <a:gd name="T40" fmla="*/ 40 w 76"/>
                    <a:gd name="T41" fmla="*/ 0 h 80"/>
                    <a:gd name="T42" fmla="*/ 40 w 76"/>
                    <a:gd name="T43" fmla="*/ 0 h 80"/>
                    <a:gd name="T44" fmla="*/ 40 w 76"/>
                    <a:gd name="T45" fmla="*/ 0 h 80"/>
                    <a:gd name="T46" fmla="*/ 40 w 76"/>
                    <a:gd name="T47" fmla="*/ 0 h 80"/>
                    <a:gd name="T48" fmla="*/ 40 w 76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80"/>
                    <a:gd name="T77" fmla="*/ 76 w 76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80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8"/>
                      </a:lnTo>
                      <a:lnTo>
                        <a:pt x="0" y="40"/>
                      </a:lnTo>
                      <a:lnTo>
                        <a:pt x="4" y="56"/>
                      </a:lnTo>
                      <a:lnTo>
                        <a:pt x="12" y="68"/>
                      </a:lnTo>
                      <a:lnTo>
                        <a:pt x="24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76" y="40"/>
                      </a:lnTo>
                      <a:lnTo>
                        <a:pt x="76" y="28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0" name="Freeform 1216"/>
                <p:cNvSpPr>
                  <a:spLocks/>
                </p:cNvSpPr>
                <p:nvPr/>
              </p:nvSpPr>
              <p:spPr bwMode="auto">
                <a:xfrm>
                  <a:off x="4324" y="3712"/>
                  <a:ext cx="94" cy="88"/>
                </a:xfrm>
                <a:custGeom>
                  <a:avLst/>
                  <a:gdLst>
                    <a:gd name="T0" fmla="*/ 40 w 80"/>
                    <a:gd name="T1" fmla="*/ 0 h 80"/>
                    <a:gd name="T2" fmla="*/ 20 w 80"/>
                    <a:gd name="T3" fmla="*/ 4 h 80"/>
                    <a:gd name="T4" fmla="*/ 8 w 80"/>
                    <a:gd name="T5" fmla="*/ 12 h 80"/>
                    <a:gd name="T6" fmla="*/ 0 w 80"/>
                    <a:gd name="T7" fmla="*/ 24 h 80"/>
                    <a:gd name="T8" fmla="*/ 0 w 80"/>
                    <a:gd name="T9" fmla="*/ 40 h 80"/>
                    <a:gd name="T10" fmla="*/ 0 w 80"/>
                    <a:gd name="T11" fmla="*/ 56 h 80"/>
                    <a:gd name="T12" fmla="*/ 8 w 80"/>
                    <a:gd name="T13" fmla="*/ 68 h 80"/>
                    <a:gd name="T14" fmla="*/ 20 w 80"/>
                    <a:gd name="T15" fmla="*/ 76 h 80"/>
                    <a:gd name="T16" fmla="*/ 40 w 80"/>
                    <a:gd name="T17" fmla="*/ 80 h 80"/>
                    <a:gd name="T18" fmla="*/ 56 w 80"/>
                    <a:gd name="T19" fmla="*/ 76 h 80"/>
                    <a:gd name="T20" fmla="*/ 68 w 80"/>
                    <a:gd name="T21" fmla="*/ 68 h 80"/>
                    <a:gd name="T22" fmla="*/ 76 w 80"/>
                    <a:gd name="T23" fmla="*/ 56 h 80"/>
                    <a:gd name="T24" fmla="*/ 80 w 80"/>
                    <a:gd name="T25" fmla="*/ 40 h 80"/>
                    <a:gd name="T26" fmla="*/ 76 w 80"/>
                    <a:gd name="T27" fmla="*/ 24 h 80"/>
                    <a:gd name="T28" fmla="*/ 68 w 80"/>
                    <a:gd name="T29" fmla="*/ 12 h 80"/>
                    <a:gd name="T30" fmla="*/ 56 w 80"/>
                    <a:gd name="T31" fmla="*/ 4 h 80"/>
                    <a:gd name="T32" fmla="*/ 40 w 80"/>
                    <a:gd name="T33" fmla="*/ 0 h 80"/>
                    <a:gd name="T34" fmla="*/ 40 w 80"/>
                    <a:gd name="T35" fmla="*/ 0 h 80"/>
                    <a:gd name="T36" fmla="*/ 40 w 80"/>
                    <a:gd name="T37" fmla="*/ 0 h 80"/>
                    <a:gd name="T38" fmla="*/ 40 w 80"/>
                    <a:gd name="T39" fmla="*/ 0 h 80"/>
                    <a:gd name="T40" fmla="*/ 40 w 80"/>
                    <a:gd name="T41" fmla="*/ 0 h 80"/>
                    <a:gd name="T42" fmla="*/ 40 w 80"/>
                    <a:gd name="T43" fmla="*/ 0 h 80"/>
                    <a:gd name="T44" fmla="*/ 40 w 80"/>
                    <a:gd name="T45" fmla="*/ 0 h 80"/>
                    <a:gd name="T46" fmla="*/ 40 w 80"/>
                    <a:gd name="T47" fmla="*/ 0 h 80"/>
                    <a:gd name="T48" fmla="*/ 40 w 80"/>
                    <a:gd name="T49" fmla="*/ 0 h 8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80"/>
                    <a:gd name="T77" fmla="*/ 80 w 80"/>
                    <a:gd name="T78" fmla="*/ 80 h 8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80">
                      <a:moveTo>
                        <a:pt x="40" y="0"/>
                      </a:moveTo>
                      <a:lnTo>
                        <a:pt x="20" y="4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6"/>
                      </a:lnTo>
                      <a:lnTo>
                        <a:pt x="8" y="68"/>
                      </a:lnTo>
                      <a:lnTo>
                        <a:pt x="20" y="76"/>
                      </a:lnTo>
                      <a:lnTo>
                        <a:pt x="40" y="80"/>
                      </a:lnTo>
                      <a:lnTo>
                        <a:pt x="56" y="76"/>
                      </a:lnTo>
                      <a:lnTo>
                        <a:pt x="68" y="68"/>
                      </a:lnTo>
                      <a:lnTo>
                        <a:pt x="76" y="56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1" name="Freeform 1217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0" cy="84"/>
                </a:xfrm>
                <a:custGeom>
                  <a:avLst/>
                  <a:gdLst>
                    <a:gd name="T0" fmla="*/ 40 w 76"/>
                    <a:gd name="T1" fmla="*/ 0 h 76"/>
                    <a:gd name="T2" fmla="*/ 24 w 76"/>
                    <a:gd name="T3" fmla="*/ 4 h 76"/>
                    <a:gd name="T4" fmla="*/ 12 w 76"/>
                    <a:gd name="T5" fmla="*/ 12 h 76"/>
                    <a:gd name="T6" fmla="*/ 4 w 76"/>
                    <a:gd name="T7" fmla="*/ 24 h 76"/>
                    <a:gd name="T8" fmla="*/ 0 w 76"/>
                    <a:gd name="T9" fmla="*/ 40 h 76"/>
                    <a:gd name="T10" fmla="*/ 4 w 76"/>
                    <a:gd name="T11" fmla="*/ 52 h 76"/>
                    <a:gd name="T12" fmla="*/ 12 w 76"/>
                    <a:gd name="T13" fmla="*/ 64 h 76"/>
                    <a:gd name="T14" fmla="*/ 24 w 76"/>
                    <a:gd name="T15" fmla="*/ 72 h 76"/>
                    <a:gd name="T16" fmla="*/ 40 w 76"/>
                    <a:gd name="T17" fmla="*/ 76 h 76"/>
                    <a:gd name="T18" fmla="*/ 56 w 76"/>
                    <a:gd name="T19" fmla="*/ 72 h 76"/>
                    <a:gd name="T20" fmla="*/ 68 w 76"/>
                    <a:gd name="T21" fmla="*/ 64 h 76"/>
                    <a:gd name="T22" fmla="*/ 76 w 76"/>
                    <a:gd name="T23" fmla="*/ 52 h 76"/>
                    <a:gd name="T24" fmla="*/ 76 w 76"/>
                    <a:gd name="T25" fmla="*/ 40 h 76"/>
                    <a:gd name="T26" fmla="*/ 76 w 76"/>
                    <a:gd name="T27" fmla="*/ 24 h 76"/>
                    <a:gd name="T28" fmla="*/ 68 w 76"/>
                    <a:gd name="T29" fmla="*/ 12 h 76"/>
                    <a:gd name="T30" fmla="*/ 56 w 76"/>
                    <a:gd name="T31" fmla="*/ 4 h 76"/>
                    <a:gd name="T32" fmla="*/ 40 w 76"/>
                    <a:gd name="T33" fmla="*/ 0 h 76"/>
                    <a:gd name="T34" fmla="*/ 40 w 76"/>
                    <a:gd name="T35" fmla="*/ 0 h 76"/>
                    <a:gd name="T36" fmla="*/ 40 w 76"/>
                    <a:gd name="T37" fmla="*/ 0 h 76"/>
                    <a:gd name="T38" fmla="*/ 40 w 76"/>
                    <a:gd name="T39" fmla="*/ 0 h 76"/>
                    <a:gd name="T40" fmla="*/ 40 w 76"/>
                    <a:gd name="T41" fmla="*/ 0 h 76"/>
                    <a:gd name="T42" fmla="*/ 40 w 76"/>
                    <a:gd name="T43" fmla="*/ 0 h 76"/>
                    <a:gd name="T44" fmla="*/ 40 w 76"/>
                    <a:gd name="T45" fmla="*/ 0 h 76"/>
                    <a:gd name="T46" fmla="*/ 40 w 76"/>
                    <a:gd name="T47" fmla="*/ 0 h 76"/>
                    <a:gd name="T48" fmla="*/ 40 w 76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6"/>
                    <a:gd name="T76" fmla="*/ 0 h 76"/>
                    <a:gd name="T77" fmla="*/ 76 w 76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6" h="76">
                      <a:moveTo>
                        <a:pt x="40" y="0"/>
                      </a:moveTo>
                      <a:lnTo>
                        <a:pt x="24" y="4"/>
                      </a:lnTo>
                      <a:lnTo>
                        <a:pt x="12" y="12"/>
                      </a:lnTo>
                      <a:lnTo>
                        <a:pt x="4" y="24"/>
                      </a:lnTo>
                      <a:lnTo>
                        <a:pt x="0" y="40"/>
                      </a:lnTo>
                      <a:lnTo>
                        <a:pt x="4" y="52"/>
                      </a:lnTo>
                      <a:lnTo>
                        <a:pt x="12" y="64"/>
                      </a:lnTo>
                      <a:lnTo>
                        <a:pt x="24" y="72"/>
                      </a:lnTo>
                      <a:lnTo>
                        <a:pt x="40" y="76"/>
                      </a:lnTo>
                      <a:lnTo>
                        <a:pt x="56" y="72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76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4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2" name="Freeform 1218"/>
                <p:cNvSpPr>
                  <a:spLocks/>
                </p:cNvSpPr>
                <p:nvPr/>
              </p:nvSpPr>
              <p:spPr bwMode="auto">
                <a:xfrm>
                  <a:off x="4324" y="3844"/>
                  <a:ext cx="94" cy="84"/>
                </a:xfrm>
                <a:custGeom>
                  <a:avLst/>
                  <a:gdLst>
                    <a:gd name="T0" fmla="*/ 40 w 80"/>
                    <a:gd name="T1" fmla="*/ 0 h 76"/>
                    <a:gd name="T2" fmla="*/ 20 w 80"/>
                    <a:gd name="T3" fmla="*/ 0 h 76"/>
                    <a:gd name="T4" fmla="*/ 8 w 80"/>
                    <a:gd name="T5" fmla="*/ 12 h 76"/>
                    <a:gd name="T6" fmla="*/ 0 w 80"/>
                    <a:gd name="T7" fmla="*/ 24 h 76"/>
                    <a:gd name="T8" fmla="*/ 0 w 80"/>
                    <a:gd name="T9" fmla="*/ 40 h 76"/>
                    <a:gd name="T10" fmla="*/ 0 w 80"/>
                    <a:gd name="T11" fmla="*/ 52 h 76"/>
                    <a:gd name="T12" fmla="*/ 8 w 80"/>
                    <a:gd name="T13" fmla="*/ 64 h 76"/>
                    <a:gd name="T14" fmla="*/ 20 w 80"/>
                    <a:gd name="T15" fmla="*/ 76 h 76"/>
                    <a:gd name="T16" fmla="*/ 40 w 80"/>
                    <a:gd name="T17" fmla="*/ 76 h 76"/>
                    <a:gd name="T18" fmla="*/ 56 w 80"/>
                    <a:gd name="T19" fmla="*/ 76 h 76"/>
                    <a:gd name="T20" fmla="*/ 68 w 80"/>
                    <a:gd name="T21" fmla="*/ 64 h 76"/>
                    <a:gd name="T22" fmla="*/ 76 w 80"/>
                    <a:gd name="T23" fmla="*/ 52 h 76"/>
                    <a:gd name="T24" fmla="*/ 80 w 80"/>
                    <a:gd name="T25" fmla="*/ 40 h 76"/>
                    <a:gd name="T26" fmla="*/ 76 w 80"/>
                    <a:gd name="T27" fmla="*/ 24 h 76"/>
                    <a:gd name="T28" fmla="*/ 68 w 80"/>
                    <a:gd name="T29" fmla="*/ 12 h 76"/>
                    <a:gd name="T30" fmla="*/ 56 w 80"/>
                    <a:gd name="T31" fmla="*/ 0 h 76"/>
                    <a:gd name="T32" fmla="*/ 40 w 80"/>
                    <a:gd name="T33" fmla="*/ 0 h 76"/>
                    <a:gd name="T34" fmla="*/ 40 w 80"/>
                    <a:gd name="T35" fmla="*/ 0 h 76"/>
                    <a:gd name="T36" fmla="*/ 40 w 80"/>
                    <a:gd name="T37" fmla="*/ 0 h 76"/>
                    <a:gd name="T38" fmla="*/ 40 w 80"/>
                    <a:gd name="T39" fmla="*/ 0 h 76"/>
                    <a:gd name="T40" fmla="*/ 40 w 80"/>
                    <a:gd name="T41" fmla="*/ 0 h 76"/>
                    <a:gd name="T42" fmla="*/ 40 w 80"/>
                    <a:gd name="T43" fmla="*/ 0 h 76"/>
                    <a:gd name="T44" fmla="*/ 40 w 80"/>
                    <a:gd name="T45" fmla="*/ 0 h 76"/>
                    <a:gd name="T46" fmla="*/ 40 w 80"/>
                    <a:gd name="T47" fmla="*/ 0 h 76"/>
                    <a:gd name="T48" fmla="*/ 40 w 80"/>
                    <a:gd name="T49" fmla="*/ 0 h 7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76"/>
                    <a:gd name="T77" fmla="*/ 80 w 80"/>
                    <a:gd name="T78" fmla="*/ 76 h 7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76">
                      <a:moveTo>
                        <a:pt x="40" y="0"/>
                      </a:moveTo>
                      <a:lnTo>
                        <a:pt x="20" y="0"/>
                      </a:lnTo>
                      <a:lnTo>
                        <a:pt x="8" y="12"/>
                      </a:lnTo>
                      <a:lnTo>
                        <a:pt x="0" y="24"/>
                      </a:lnTo>
                      <a:lnTo>
                        <a:pt x="0" y="40"/>
                      </a:lnTo>
                      <a:lnTo>
                        <a:pt x="0" y="52"/>
                      </a:lnTo>
                      <a:lnTo>
                        <a:pt x="8" y="64"/>
                      </a:lnTo>
                      <a:lnTo>
                        <a:pt x="20" y="76"/>
                      </a:lnTo>
                      <a:lnTo>
                        <a:pt x="40" y="76"/>
                      </a:lnTo>
                      <a:lnTo>
                        <a:pt x="56" y="76"/>
                      </a:lnTo>
                      <a:lnTo>
                        <a:pt x="68" y="64"/>
                      </a:lnTo>
                      <a:lnTo>
                        <a:pt x="76" y="52"/>
                      </a:lnTo>
                      <a:lnTo>
                        <a:pt x="80" y="40"/>
                      </a:lnTo>
                      <a:lnTo>
                        <a:pt x="76" y="24"/>
                      </a:lnTo>
                      <a:lnTo>
                        <a:pt x="68" y="12"/>
                      </a:lnTo>
                      <a:lnTo>
                        <a:pt x="56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3" name="Freeform 1219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4" name="Freeform 1220"/>
                <p:cNvSpPr>
                  <a:spLocks/>
                </p:cNvSpPr>
                <p:nvPr/>
              </p:nvSpPr>
              <p:spPr bwMode="auto">
                <a:xfrm>
                  <a:off x="4329" y="3712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20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5" name="Freeform 1221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6" name="Freeform 1222"/>
                <p:cNvSpPr>
                  <a:spLocks/>
                </p:cNvSpPr>
                <p:nvPr/>
              </p:nvSpPr>
              <p:spPr bwMode="auto">
                <a:xfrm>
                  <a:off x="4371" y="3712"/>
                  <a:ext cx="38" cy="22"/>
                </a:xfrm>
                <a:custGeom>
                  <a:avLst/>
                  <a:gdLst>
                    <a:gd name="T0" fmla="*/ 0 w 32"/>
                    <a:gd name="T1" fmla="*/ 0 h 20"/>
                    <a:gd name="T2" fmla="*/ 32 w 32"/>
                    <a:gd name="T3" fmla="*/ 20 h 20"/>
                    <a:gd name="T4" fmla="*/ 32 w 32"/>
                    <a:gd name="T5" fmla="*/ 20 h 20"/>
                    <a:gd name="T6" fmla="*/ 0 w 32"/>
                    <a:gd name="T7" fmla="*/ 0 h 20"/>
                    <a:gd name="T8" fmla="*/ 0 w 32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0"/>
                      </a:moveTo>
                      <a:lnTo>
                        <a:pt x="32" y="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7" name="Freeform 1223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8" name="Freeform 1224"/>
                <p:cNvSpPr>
                  <a:spLocks/>
                </p:cNvSpPr>
                <p:nvPr/>
              </p:nvSpPr>
              <p:spPr bwMode="auto">
                <a:xfrm>
                  <a:off x="4329" y="3778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0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49" name="Freeform 1225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0" name="Freeform 1226"/>
                <p:cNvSpPr>
                  <a:spLocks/>
                </p:cNvSpPr>
                <p:nvPr/>
              </p:nvSpPr>
              <p:spPr bwMode="auto">
                <a:xfrm>
                  <a:off x="4371" y="3778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0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1" name="Rectangle 1227"/>
                <p:cNvSpPr>
                  <a:spLocks noChangeArrowheads="1"/>
                </p:cNvSpPr>
                <p:nvPr/>
              </p:nvSpPr>
              <p:spPr bwMode="auto">
                <a:xfrm>
                  <a:off x="4409" y="3734"/>
                  <a:ext cx="0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2" name="Rectangle 1228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3" name="Rectangle 1229"/>
                <p:cNvSpPr>
                  <a:spLocks noChangeArrowheads="1"/>
                </p:cNvSpPr>
                <p:nvPr/>
              </p:nvSpPr>
              <p:spPr bwMode="auto">
                <a:xfrm>
                  <a:off x="4329" y="3734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4" name="Freeform 1230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5" name="Freeform 1231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6" name="Freeform 1232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7" name="Freeform 1233"/>
                <p:cNvSpPr>
                  <a:spLocks/>
                </p:cNvSpPr>
                <p:nvPr/>
              </p:nvSpPr>
              <p:spPr bwMode="auto">
                <a:xfrm>
                  <a:off x="4329" y="3844"/>
                  <a:ext cx="42" cy="22"/>
                </a:xfrm>
                <a:custGeom>
                  <a:avLst/>
                  <a:gdLst>
                    <a:gd name="T0" fmla="*/ 36 w 36"/>
                    <a:gd name="T1" fmla="*/ 0 h 20"/>
                    <a:gd name="T2" fmla="*/ 4 w 36"/>
                    <a:gd name="T3" fmla="*/ 20 h 20"/>
                    <a:gd name="T4" fmla="*/ 0 w 36"/>
                    <a:gd name="T5" fmla="*/ 16 h 20"/>
                    <a:gd name="T6" fmla="*/ 36 w 36"/>
                    <a:gd name="T7" fmla="*/ 0 h 20"/>
                    <a:gd name="T8" fmla="*/ 36 w 36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0"/>
                      </a:move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8" name="Freeform 1234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59" name="Freeform 1235"/>
                <p:cNvSpPr>
                  <a:spLocks/>
                </p:cNvSpPr>
                <p:nvPr/>
              </p:nvSpPr>
              <p:spPr bwMode="auto">
                <a:xfrm>
                  <a:off x="4371" y="3840"/>
                  <a:ext cx="38" cy="26"/>
                </a:xfrm>
                <a:custGeom>
                  <a:avLst/>
                  <a:gdLst>
                    <a:gd name="T0" fmla="*/ 0 w 32"/>
                    <a:gd name="T1" fmla="*/ 0 h 24"/>
                    <a:gd name="T2" fmla="*/ 32 w 32"/>
                    <a:gd name="T3" fmla="*/ 24 h 24"/>
                    <a:gd name="T4" fmla="*/ 32 w 32"/>
                    <a:gd name="T5" fmla="*/ 24 h 24"/>
                    <a:gd name="T6" fmla="*/ 0 w 32"/>
                    <a:gd name="T7" fmla="*/ 4 h 24"/>
                    <a:gd name="T8" fmla="*/ 0 w 32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4"/>
                    <a:gd name="T17" fmla="*/ 32 w 3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4">
                      <a:moveTo>
                        <a:pt x="0" y="0"/>
                      </a:moveTo>
                      <a:lnTo>
                        <a:pt x="32" y="24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0" name="Freeform 1236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1" name="Freeform 1237"/>
                <p:cNvSpPr>
                  <a:spLocks/>
                </p:cNvSpPr>
                <p:nvPr/>
              </p:nvSpPr>
              <p:spPr bwMode="auto">
                <a:xfrm>
                  <a:off x="4329" y="3906"/>
                  <a:ext cx="42" cy="22"/>
                </a:xfrm>
                <a:custGeom>
                  <a:avLst/>
                  <a:gdLst>
                    <a:gd name="T0" fmla="*/ 36 w 36"/>
                    <a:gd name="T1" fmla="*/ 20 h 20"/>
                    <a:gd name="T2" fmla="*/ 0 w 36"/>
                    <a:gd name="T3" fmla="*/ 4 h 20"/>
                    <a:gd name="T4" fmla="*/ 0 w 36"/>
                    <a:gd name="T5" fmla="*/ 0 h 20"/>
                    <a:gd name="T6" fmla="*/ 36 w 36"/>
                    <a:gd name="T7" fmla="*/ 20 h 20"/>
                    <a:gd name="T8" fmla="*/ 36 w 3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"/>
                    <a:gd name="T16" fmla="*/ 0 h 20"/>
                    <a:gd name="T17" fmla="*/ 36 w 3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" h="20">
                      <a:moveTo>
                        <a:pt x="36" y="2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2" name="Freeform 1238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3" name="Freeform 1239"/>
                <p:cNvSpPr>
                  <a:spLocks/>
                </p:cNvSpPr>
                <p:nvPr/>
              </p:nvSpPr>
              <p:spPr bwMode="auto">
                <a:xfrm>
                  <a:off x="4371" y="3906"/>
                  <a:ext cx="38" cy="22"/>
                </a:xfrm>
                <a:custGeom>
                  <a:avLst/>
                  <a:gdLst>
                    <a:gd name="T0" fmla="*/ 0 w 32"/>
                    <a:gd name="T1" fmla="*/ 20 h 20"/>
                    <a:gd name="T2" fmla="*/ 32 w 32"/>
                    <a:gd name="T3" fmla="*/ 0 h 20"/>
                    <a:gd name="T4" fmla="*/ 32 w 32"/>
                    <a:gd name="T5" fmla="*/ 4 h 20"/>
                    <a:gd name="T6" fmla="*/ 0 w 32"/>
                    <a:gd name="T7" fmla="*/ 20 h 20"/>
                    <a:gd name="T8" fmla="*/ 0 w 3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"/>
                    <a:gd name="T16" fmla="*/ 0 h 20"/>
                    <a:gd name="T17" fmla="*/ 32 w 3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" h="20">
                      <a:moveTo>
                        <a:pt x="0" y="20"/>
                      </a:move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4" name="Rectangle 1240"/>
                <p:cNvSpPr>
                  <a:spLocks noChangeArrowheads="1"/>
                </p:cNvSpPr>
                <p:nvPr/>
              </p:nvSpPr>
              <p:spPr bwMode="auto">
                <a:xfrm>
                  <a:off x="4409" y="3866"/>
                  <a:ext cx="0" cy="40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5" name="Rectangle 1241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6" name="Rectangle 1242"/>
                <p:cNvSpPr>
                  <a:spLocks noChangeArrowheads="1"/>
                </p:cNvSpPr>
                <p:nvPr/>
              </p:nvSpPr>
              <p:spPr bwMode="auto">
                <a:xfrm>
                  <a:off x="4329" y="3862"/>
                  <a:ext cx="4" cy="44"/>
                </a:xfrm>
                <a:prstGeom prst="rect">
                  <a:avLst/>
                </a:prstGeom>
                <a:noFill/>
                <a:ln w="3175">
                  <a:solidFill>
                    <a:srgbClr val="A7C7C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7" name="Freeform 1243"/>
                <p:cNvSpPr>
                  <a:spLocks/>
                </p:cNvSpPr>
                <p:nvPr/>
              </p:nvSpPr>
              <p:spPr bwMode="auto">
                <a:xfrm>
                  <a:off x="4347" y="3866"/>
                  <a:ext cx="43" cy="40"/>
                </a:xfrm>
                <a:custGeom>
                  <a:avLst/>
                  <a:gdLst>
                    <a:gd name="T0" fmla="*/ 20 w 36"/>
                    <a:gd name="T1" fmla="*/ 0 h 36"/>
                    <a:gd name="T2" fmla="*/ 12 w 36"/>
                    <a:gd name="T3" fmla="*/ 0 h 36"/>
                    <a:gd name="T4" fmla="*/ 4 w 36"/>
                    <a:gd name="T5" fmla="*/ 4 h 36"/>
                    <a:gd name="T6" fmla="*/ 0 w 36"/>
                    <a:gd name="T7" fmla="*/ 12 h 36"/>
                    <a:gd name="T8" fmla="*/ 0 w 36"/>
                    <a:gd name="T9" fmla="*/ 20 h 36"/>
                    <a:gd name="T10" fmla="*/ 0 w 36"/>
                    <a:gd name="T11" fmla="*/ 24 h 36"/>
                    <a:gd name="T12" fmla="*/ 4 w 36"/>
                    <a:gd name="T13" fmla="*/ 32 h 36"/>
                    <a:gd name="T14" fmla="*/ 12 w 36"/>
                    <a:gd name="T15" fmla="*/ 36 h 36"/>
                    <a:gd name="T16" fmla="*/ 20 w 36"/>
                    <a:gd name="T17" fmla="*/ 36 h 36"/>
                    <a:gd name="T18" fmla="*/ 28 w 36"/>
                    <a:gd name="T19" fmla="*/ 36 h 36"/>
                    <a:gd name="T20" fmla="*/ 32 w 36"/>
                    <a:gd name="T21" fmla="*/ 32 h 36"/>
                    <a:gd name="T22" fmla="*/ 36 w 36"/>
                    <a:gd name="T23" fmla="*/ 24 h 36"/>
                    <a:gd name="T24" fmla="*/ 36 w 36"/>
                    <a:gd name="T25" fmla="*/ 20 h 36"/>
                    <a:gd name="T26" fmla="*/ 36 w 36"/>
                    <a:gd name="T27" fmla="*/ 12 h 36"/>
                    <a:gd name="T28" fmla="*/ 32 w 36"/>
                    <a:gd name="T29" fmla="*/ 4 h 36"/>
                    <a:gd name="T30" fmla="*/ 28 w 36"/>
                    <a:gd name="T31" fmla="*/ 0 h 36"/>
                    <a:gd name="T32" fmla="*/ 20 w 36"/>
                    <a:gd name="T33" fmla="*/ 0 h 36"/>
                    <a:gd name="T34" fmla="*/ 20 w 36"/>
                    <a:gd name="T35" fmla="*/ 0 h 36"/>
                    <a:gd name="T36" fmla="*/ 20 w 36"/>
                    <a:gd name="T37" fmla="*/ 0 h 36"/>
                    <a:gd name="T38" fmla="*/ 20 w 36"/>
                    <a:gd name="T39" fmla="*/ 0 h 36"/>
                    <a:gd name="T40" fmla="*/ 20 w 36"/>
                    <a:gd name="T41" fmla="*/ 0 h 36"/>
                    <a:gd name="T42" fmla="*/ 20 w 36"/>
                    <a:gd name="T43" fmla="*/ 0 h 36"/>
                    <a:gd name="T44" fmla="*/ 20 w 36"/>
                    <a:gd name="T45" fmla="*/ 0 h 36"/>
                    <a:gd name="T46" fmla="*/ 20 w 36"/>
                    <a:gd name="T47" fmla="*/ 0 h 36"/>
                    <a:gd name="T48" fmla="*/ 20 w 36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36"/>
                    <a:gd name="T77" fmla="*/ 36 w 36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36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4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36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4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8" name="Freeform 1244"/>
                <p:cNvSpPr>
                  <a:spLocks/>
                </p:cNvSpPr>
                <p:nvPr/>
              </p:nvSpPr>
              <p:spPr bwMode="auto">
                <a:xfrm>
                  <a:off x="4347" y="3862"/>
                  <a:ext cx="48" cy="48"/>
                </a:xfrm>
                <a:custGeom>
                  <a:avLst/>
                  <a:gdLst>
                    <a:gd name="T0" fmla="*/ 20 w 40"/>
                    <a:gd name="T1" fmla="*/ 0 h 44"/>
                    <a:gd name="T2" fmla="*/ 12 w 40"/>
                    <a:gd name="T3" fmla="*/ 4 h 44"/>
                    <a:gd name="T4" fmla="*/ 4 w 40"/>
                    <a:gd name="T5" fmla="*/ 8 h 44"/>
                    <a:gd name="T6" fmla="*/ 0 w 40"/>
                    <a:gd name="T7" fmla="*/ 16 h 44"/>
                    <a:gd name="T8" fmla="*/ 0 w 40"/>
                    <a:gd name="T9" fmla="*/ 24 h 44"/>
                    <a:gd name="T10" fmla="*/ 0 w 40"/>
                    <a:gd name="T11" fmla="*/ 28 h 44"/>
                    <a:gd name="T12" fmla="*/ 4 w 40"/>
                    <a:gd name="T13" fmla="*/ 36 h 44"/>
                    <a:gd name="T14" fmla="*/ 12 w 40"/>
                    <a:gd name="T15" fmla="*/ 40 h 44"/>
                    <a:gd name="T16" fmla="*/ 20 w 40"/>
                    <a:gd name="T17" fmla="*/ 44 h 44"/>
                    <a:gd name="T18" fmla="*/ 28 w 40"/>
                    <a:gd name="T19" fmla="*/ 40 h 44"/>
                    <a:gd name="T20" fmla="*/ 36 w 40"/>
                    <a:gd name="T21" fmla="*/ 36 h 44"/>
                    <a:gd name="T22" fmla="*/ 36 w 40"/>
                    <a:gd name="T23" fmla="*/ 28 h 44"/>
                    <a:gd name="T24" fmla="*/ 40 w 40"/>
                    <a:gd name="T25" fmla="*/ 24 h 44"/>
                    <a:gd name="T26" fmla="*/ 36 w 40"/>
                    <a:gd name="T27" fmla="*/ 16 h 44"/>
                    <a:gd name="T28" fmla="*/ 36 w 40"/>
                    <a:gd name="T29" fmla="*/ 8 h 44"/>
                    <a:gd name="T30" fmla="*/ 28 w 40"/>
                    <a:gd name="T31" fmla="*/ 4 h 44"/>
                    <a:gd name="T32" fmla="*/ 20 w 40"/>
                    <a:gd name="T33" fmla="*/ 0 h 44"/>
                    <a:gd name="T34" fmla="*/ 20 w 40"/>
                    <a:gd name="T35" fmla="*/ 0 h 44"/>
                    <a:gd name="T36" fmla="*/ 20 w 40"/>
                    <a:gd name="T37" fmla="*/ 0 h 44"/>
                    <a:gd name="T38" fmla="*/ 20 w 40"/>
                    <a:gd name="T39" fmla="*/ 0 h 44"/>
                    <a:gd name="T40" fmla="*/ 20 w 40"/>
                    <a:gd name="T41" fmla="*/ 0 h 44"/>
                    <a:gd name="T42" fmla="*/ 20 w 40"/>
                    <a:gd name="T43" fmla="*/ 0 h 44"/>
                    <a:gd name="T44" fmla="*/ 20 w 40"/>
                    <a:gd name="T45" fmla="*/ 0 h 44"/>
                    <a:gd name="T46" fmla="*/ 20 w 40"/>
                    <a:gd name="T47" fmla="*/ 0 h 44"/>
                    <a:gd name="T48" fmla="*/ 20 w 40"/>
                    <a:gd name="T49" fmla="*/ 0 h 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4"/>
                    <a:gd name="T77" fmla="*/ 40 w 40"/>
                    <a:gd name="T78" fmla="*/ 44 h 4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4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6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4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4"/>
                      </a:lnTo>
                      <a:lnTo>
                        <a:pt x="36" y="16"/>
                      </a:lnTo>
                      <a:lnTo>
                        <a:pt x="36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69" name="Freeform 1245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3" cy="44"/>
                </a:xfrm>
                <a:custGeom>
                  <a:avLst/>
                  <a:gdLst>
                    <a:gd name="T0" fmla="*/ 20 w 36"/>
                    <a:gd name="T1" fmla="*/ 0 h 40"/>
                    <a:gd name="T2" fmla="*/ 12 w 36"/>
                    <a:gd name="T3" fmla="*/ 4 h 40"/>
                    <a:gd name="T4" fmla="*/ 4 w 36"/>
                    <a:gd name="T5" fmla="*/ 8 h 40"/>
                    <a:gd name="T6" fmla="*/ 0 w 36"/>
                    <a:gd name="T7" fmla="*/ 12 h 40"/>
                    <a:gd name="T8" fmla="*/ 0 w 36"/>
                    <a:gd name="T9" fmla="*/ 20 h 40"/>
                    <a:gd name="T10" fmla="*/ 0 w 36"/>
                    <a:gd name="T11" fmla="*/ 28 h 40"/>
                    <a:gd name="T12" fmla="*/ 4 w 36"/>
                    <a:gd name="T13" fmla="*/ 32 h 40"/>
                    <a:gd name="T14" fmla="*/ 12 w 36"/>
                    <a:gd name="T15" fmla="*/ 36 h 40"/>
                    <a:gd name="T16" fmla="*/ 20 w 36"/>
                    <a:gd name="T17" fmla="*/ 40 h 40"/>
                    <a:gd name="T18" fmla="*/ 28 w 36"/>
                    <a:gd name="T19" fmla="*/ 36 h 40"/>
                    <a:gd name="T20" fmla="*/ 32 w 36"/>
                    <a:gd name="T21" fmla="*/ 32 h 40"/>
                    <a:gd name="T22" fmla="*/ 36 w 36"/>
                    <a:gd name="T23" fmla="*/ 28 h 40"/>
                    <a:gd name="T24" fmla="*/ 36 w 36"/>
                    <a:gd name="T25" fmla="*/ 20 h 40"/>
                    <a:gd name="T26" fmla="*/ 36 w 36"/>
                    <a:gd name="T27" fmla="*/ 12 h 40"/>
                    <a:gd name="T28" fmla="*/ 32 w 36"/>
                    <a:gd name="T29" fmla="*/ 8 h 40"/>
                    <a:gd name="T30" fmla="*/ 28 w 36"/>
                    <a:gd name="T31" fmla="*/ 4 h 40"/>
                    <a:gd name="T32" fmla="*/ 20 w 36"/>
                    <a:gd name="T33" fmla="*/ 0 h 40"/>
                    <a:gd name="T34" fmla="*/ 20 w 36"/>
                    <a:gd name="T35" fmla="*/ 0 h 40"/>
                    <a:gd name="T36" fmla="*/ 20 w 36"/>
                    <a:gd name="T37" fmla="*/ 0 h 40"/>
                    <a:gd name="T38" fmla="*/ 20 w 36"/>
                    <a:gd name="T39" fmla="*/ 0 h 40"/>
                    <a:gd name="T40" fmla="*/ 20 w 36"/>
                    <a:gd name="T41" fmla="*/ 0 h 40"/>
                    <a:gd name="T42" fmla="*/ 20 w 36"/>
                    <a:gd name="T43" fmla="*/ 0 h 40"/>
                    <a:gd name="T44" fmla="*/ 20 w 36"/>
                    <a:gd name="T45" fmla="*/ 0 h 40"/>
                    <a:gd name="T46" fmla="*/ 20 w 36"/>
                    <a:gd name="T47" fmla="*/ 0 h 40"/>
                    <a:gd name="T48" fmla="*/ 20 w 36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6"/>
                    <a:gd name="T76" fmla="*/ 0 h 40"/>
                    <a:gd name="T77" fmla="*/ 36 w 36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6" h="40">
                      <a:moveTo>
                        <a:pt x="20" y="0"/>
                      </a:moveTo>
                      <a:lnTo>
                        <a:pt x="12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12" y="36"/>
                      </a:lnTo>
                      <a:lnTo>
                        <a:pt x="20" y="40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6" y="28"/>
                      </a:lnTo>
                      <a:lnTo>
                        <a:pt x="36" y="20"/>
                      </a:lnTo>
                      <a:lnTo>
                        <a:pt x="36" y="12"/>
                      </a:lnTo>
                      <a:lnTo>
                        <a:pt x="32" y="8"/>
                      </a:lnTo>
                      <a:lnTo>
                        <a:pt x="28" y="4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70" name="Freeform 1246"/>
                <p:cNvSpPr>
                  <a:spLocks/>
                </p:cNvSpPr>
                <p:nvPr/>
              </p:nvSpPr>
              <p:spPr bwMode="auto">
                <a:xfrm>
                  <a:off x="4347" y="3734"/>
                  <a:ext cx="48" cy="44"/>
                </a:xfrm>
                <a:custGeom>
                  <a:avLst/>
                  <a:gdLst>
                    <a:gd name="T0" fmla="*/ 20 w 40"/>
                    <a:gd name="T1" fmla="*/ 0 h 40"/>
                    <a:gd name="T2" fmla="*/ 12 w 40"/>
                    <a:gd name="T3" fmla="*/ 0 h 40"/>
                    <a:gd name="T4" fmla="*/ 4 w 40"/>
                    <a:gd name="T5" fmla="*/ 8 h 40"/>
                    <a:gd name="T6" fmla="*/ 0 w 40"/>
                    <a:gd name="T7" fmla="*/ 12 h 40"/>
                    <a:gd name="T8" fmla="*/ 0 w 40"/>
                    <a:gd name="T9" fmla="*/ 20 h 40"/>
                    <a:gd name="T10" fmla="*/ 0 w 40"/>
                    <a:gd name="T11" fmla="*/ 28 h 40"/>
                    <a:gd name="T12" fmla="*/ 4 w 40"/>
                    <a:gd name="T13" fmla="*/ 36 h 40"/>
                    <a:gd name="T14" fmla="*/ 12 w 40"/>
                    <a:gd name="T15" fmla="*/ 40 h 40"/>
                    <a:gd name="T16" fmla="*/ 20 w 40"/>
                    <a:gd name="T17" fmla="*/ 40 h 40"/>
                    <a:gd name="T18" fmla="*/ 28 w 40"/>
                    <a:gd name="T19" fmla="*/ 40 h 40"/>
                    <a:gd name="T20" fmla="*/ 36 w 40"/>
                    <a:gd name="T21" fmla="*/ 36 h 40"/>
                    <a:gd name="T22" fmla="*/ 36 w 40"/>
                    <a:gd name="T23" fmla="*/ 28 h 40"/>
                    <a:gd name="T24" fmla="*/ 40 w 40"/>
                    <a:gd name="T25" fmla="*/ 20 h 40"/>
                    <a:gd name="T26" fmla="*/ 36 w 40"/>
                    <a:gd name="T27" fmla="*/ 12 h 40"/>
                    <a:gd name="T28" fmla="*/ 36 w 40"/>
                    <a:gd name="T29" fmla="*/ 8 h 40"/>
                    <a:gd name="T30" fmla="*/ 28 w 40"/>
                    <a:gd name="T31" fmla="*/ 0 h 40"/>
                    <a:gd name="T32" fmla="*/ 20 w 40"/>
                    <a:gd name="T33" fmla="*/ 0 h 40"/>
                    <a:gd name="T34" fmla="*/ 20 w 40"/>
                    <a:gd name="T35" fmla="*/ 0 h 40"/>
                    <a:gd name="T36" fmla="*/ 20 w 40"/>
                    <a:gd name="T37" fmla="*/ 0 h 40"/>
                    <a:gd name="T38" fmla="*/ 20 w 40"/>
                    <a:gd name="T39" fmla="*/ 0 h 40"/>
                    <a:gd name="T40" fmla="*/ 20 w 40"/>
                    <a:gd name="T41" fmla="*/ 0 h 40"/>
                    <a:gd name="T42" fmla="*/ 20 w 40"/>
                    <a:gd name="T43" fmla="*/ 0 h 40"/>
                    <a:gd name="T44" fmla="*/ 20 w 40"/>
                    <a:gd name="T45" fmla="*/ 0 h 40"/>
                    <a:gd name="T46" fmla="*/ 20 w 40"/>
                    <a:gd name="T47" fmla="*/ 0 h 40"/>
                    <a:gd name="T48" fmla="*/ 20 w 40"/>
                    <a:gd name="T49" fmla="*/ 0 h 4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0"/>
                    <a:gd name="T77" fmla="*/ 40 w 40"/>
                    <a:gd name="T78" fmla="*/ 40 h 4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0">
                      <a:moveTo>
                        <a:pt x="20" y="0"/>
                      </a:move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8" y="40"/>
                      </a:lnTo>
                      <a:lnTo>
                        <a:pt x="36" y="36"/>
                      </a:lnTo>
                      <a:lnTo>
                        <a:pt x="36" y="28"/>
                      </a:lnTo>
                      <a:lnTo>
                        <a:pt x="40" y="20"/>
                      </a:lnTo>
                      <a:lnTo>
                        <a:pt x="36" y="12"/>
                      </a:lnTo>
                      <a:lnTo>
                        <a:pt x="36" y="8"/>
                      </a:lnTo>
                      <a:lnTo>
                        <a:pt x="2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2871" name="Line 1247"/>
                <p:cNvSpPr>
                  <a:spLocks noChangeShapeType="1"/>
                </p:cNvSpPr>
                <p:nvPr/>
              </p:nvSpPr>
              <p:spPr bwMode="auto">
                <a:xfrm>
                  <a:off x="4329" y="3862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2" name="Line 1248"/>
                <p:cNvSpPr>
                  <a:spLocks noChangeShapeType="1"/>
                </p:cNvSpPr>
                <p:nvPr/>
              </p:nvSpPr>
              <p:spPr bwMode="auto">
                <a:xfrm>
                  <a:off x="4329" y="3906"/>
                  <a:ext cx="4" cy="1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3" name="Line 1249"/>
                <p:cNvSpPr>
                  <a:spLocks noChangeShapeType="1"/>
                </p:cNvSpPr>
                <p:nvPr/>
              </p:nvSpPr>
              <p:spPr bwMode="auto">
                <a:xfrm flipV="1">
                  <a:off x="4333" y="3862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4" name="Line 1250"/>
                <p:cNvSpPr>
                  <a:spLocks noChangeShapeType="1"/>
                </p:cNvSpPr>
                <p:nvPr/>
              </p:nvSpPr>
              <p:spPr bwMode="auto">
                <a:xfrm flipV="1">
                  <a:off x="4329" y="3862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5" name="Line 1251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6" name="Line 1252"/>
                <p:cNvSpPr>
                  <a:spLocks noChangeShapeType="1"/>
                </p:cNvSpPr>
                <p:nvPr/>
              </p:nvSpPr>
              <p:spPr bwMode="auto">
                <a:xfrm flipV="1">
                  <a:off x="4409" y="3866"/>
                  <a:ext cx="1" cy="40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7" name="Line 1253"/>
                <p:cNvSpPr>
                  <a:spLocks noChangeShapeType="1"/>
                </p:cNvSpPr>
                <p:nvPr/>
              </p:nvSpPr>
              <p:spPr bwMode="auto">
                <a:xfrm>
                  <a:off x="440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8" name="Line 1254"/>
                <p:cNvSpPr>
                  <a:spLocks noChangeShapeType="1"/>
                </p:cNvSpPr>
                <p:nvPr/>
              </p:nvSpPr>
              <p:spPr bwMode="auto">
                <a:xfrm flipV="1">
                  <a:off x="4371" y="3910"/>
                  <a:ext cx="38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79" name="Line 1255"/>
                <p:cNvSpPr>
                  <a:spLocks noChangeShapeType="1"/>
                </p:cNvSpPr>
                <p:nvPr/>
              </p:nvSpPr>
              <p:spPr bwMode="auto">
                <a:xfrm flipV="1">
                  <a:off x="4371" y="3906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0" name="Line 1256"/>
                <p:cNvSpPr>
                  <a:spLocks noChangeShapeType="1"/>
                </p:cNvSpPr>
                <p:nvPr/>
              </p:nvSpPr>
              <p:spPr bwMode="auto">
                <a:xfrm flipV="1">
                  <a:off x="4329" y="3906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1" name="Line 1257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06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2" name="Line 1258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910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3" name="Line 1259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1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4" name="Line 1260"/>
                <p:cNvSpPr>
                  <a:spLocks noChangeShapeType="1"/>
                </p:cNvSpPr>
                <p:nvPr/>
              </p:nvSpPr>
              <p:spPr bwMode="auto">
                <a:xfrm>
                  <a:off x="4371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5" name="Line 1261"/>
                <p:cNvSpPr>
                  <a:spLocks noChangeShapeType="1"/>
                </p:cNvSpPr>
                <p:nvPr/>
              </p:nvSpPr>
              <p:spPr bwMode="auto">
                <a:xfrm>
                  <a:off x="4371" y="3840"/>
                  <a:ext cx="38" cy="26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6" name="Line 1262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862"/>
                  <a:ext cx="4" cy="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7" name="Line 1263"/>
                <p:cNvSpPr>
                  <a:spLocks noChangeShapeType="1"/>
                </p:cNvSpPr>
                <p:nvPr/>
              </p:nvSpPr>
              <p:spPr bwMode="auto">
                <a:xfrm flipH="1">
                  <a:off x="4329" y="3844"/>
                  <a:ext cx="42" cy="18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8" name="Line 1264"/>
                <p:cNvSpPr>
                  <a:spLocks noChangeShapeType="1"/>
                </p:cNvSpPr>
                <p:nvPr/>
              </p:nvSpPr>
              <p:spPr bwMode="auto">
                <a:xfrm flipH="1">
                  <a:off x="4333" y="3844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89" name="Line 1265"/>
                <p:cNvSpPr>
                  <a:spLocks noChangeShapeType="1"/>
                </p:cNvSpPr>
                <p:nvPr/>
              </p:nvSpPr>
              <p:spPr bwMode="auto">
                <a:xfrm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0" name="Line 1266"/>
                <p:cNvSpPr>
                  <a:spLocks noChangeShapeType="1"/>
                </p:cNvSpPr>
                <p:nvPr/>
              </p:nvSpPr>
              <p:spPr bwMode="auto">
                <a:xfrm>
                  <a:off x="4329" y="3778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1" name="Line 1267"/>
                <p:cNvSpPr>
                  <a:spLocks noChangeShapeType="1"/>
                </p:cNvSpPr>
                <p:nvPr/>
              </p:nvSpPr>
              <p:spPr bwMode="auto">
                <a:xfrm flipV="1">
                  <a:off x="4333" y="3734"/>
                  <a:ext cx="2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2" name="Line 1268"/>
                <p:cNvSpPr>
                  <a:spLocks noChangeShapeType="1"/>
                </p:cNvSpPr>
                <p:nvPr/>
              </p:nvSpPr>
              <p:spPr bwMode="auto">
                <a:xfrm flipV="1">
                  <a:off x="432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3" name="Line 1269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4" name="Line 1270"/>
                <p:cNvSpPr>
                  <a:spLocks noChangeShapeType="1"/>
                </p:cNvSpPr>
                <p:nvPr/>
              </p:nvSpPr>
              <p:spPr bwMode="auto">
                <a:xfrm flipV="1">
                  <a:off x="4409" y="3734"/>
                  <a:ext cx="1" cy="44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5" name="Line 1271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6" name="Line 1272"/>
                <p:cNvSpPr>
                  <a:spLocks noChangeShapeType="1"/>
                </p:cNvSpPr>
                <p:nvPr/>
              </p:nvSpPr>
              <p:spPr bwMode="auto">
                <a:xfrm flipV="1">
                  <a:off x="4371" y="3778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7" name="Line 1273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8" name="Line 1274"/>
                <p:cNvSpPr>
                  <a:spLocks noChangeShapeType="1"/>
                </p:cNvSpPr>
                <p:nvPr/>
              </p:nvSpPr>
              <p:spPr bwMode="auto">
                <a:xfrm flipH="1" flipV="1">
                  <a:off x="4329" y="3778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899" name="Line 1275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00" name="Line 1276"/>
                <p:cNvSpPr>
                  <a:spLocks noChangeShapeType="1"/>
                </p:cNvSpPr>
                <p:nvPr/>
              </p:nvSpPr>
              <p:spPr bwMode="auto">
                <a:xfrm>
                  <a:off x="4371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01" name="Line 1277"/>
                <p:cNvSpPr>
                  <a:spLocks noChangeShapeType="1"/>
                </p:cNvSpPr>
                <p:nvPr/>
              </p:nvSpPr>
              <p:spPr bwMode="auto">
                <a:xfrm flipH="1">
                  <a:off x="4329" y="3734"/>
                  <a:ext cx="4" cy="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02" name="Line 1278"/>
                <p:cNvSpPr>
                  <a:spLocks noChangeShapeType="1"/>
                </p:cNvSpPr>
                <p:nvPr/>
              </p:nvSpPr>
              <p:spPr bwMode="auto">
                <a:xfrm flipH="1">
                  <a:off x="4329" y="3712"/>
                  <a:ext cx="42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2903" name="Line 1279"/>
                <p:cNvSpPr>
                  <a:spLocks noChangeShapeType="1"/>
                </p:cNvSpPr>
                <p:nvPr/>
              </p:nvSpPr>
              <p:spPr bwMode="auto">
                <a:xfrm flipH="1">
                  <a:off x="4333" y="3712"/>
                  <a:ext cx="38" cy="22"/>
                </a:xfrm>
                <a:prstGeom prst="line">
                  <a:avLst/>
                </a:prstGeom>
                <a:noFill/>
                <a:ln w="3175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sp>
          <p:nvSpPr>
            <p:cNvPr id="382208" name="Text Box 1280"/>
            <p:cNvSpPr txBox="1">
              <a:spLocks noChangeArrowheads="1"/>
            </p:cNvSpPr>
            <p:nvPr/>
          </p:nvSpPr>
          <p:spPr bwMode="auto">
            <a:xfrm>
              <a:off x="60" y="3316"/>
              <a:ext cx="1503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_tradnl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Tensar torones</a:t>
              </a:r>
            </a:p>
            <a:p>
              <a:pPr eaLnBrk="0" hangingPunct="0">
                <a:defRPr/>
              </a:pPr>
              <a:r>
                <a:rPr lang="es-ES_tradnl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postensados</a:t>
              </a:r>
              <a:endParaRPr lang="es-EC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382209" name="Text Box 1281"/>
          <p:cNvSpPr txBox="1">
            <a:spLocks noChangeArrowheads="1"/>
          </p:cNvSpPr>
          <p:nvPr/>
        </p:nvSpPr>
        <p:spPr bwMode="auto">
          <a:xfrm>
            <a:off x="5821363" y="1803400"/>
            <a:ext cx="3095625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Apretar pernos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 los elementos de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fricción 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82210" name="Text Box 1282"/>
          <p:cNvSpPr txBox="1">
            <a:spLocks noChangeArrowheads="1"/>
          </p:cNvSpPr>
          <p:nvPr/>
        </p:nvSpPr>
        <p:spPr bwMode="auto">
          <a:xfrm>
            <a:off x="6049963" y="3368675"/>
            <a:ext cx="2795587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Reforzar vigas 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colectoras (de ser 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necesario)</a:t>
            </a: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82211" name="Text Box 1283"/>
          <p:cNvSpPr txBox="1">
            <a:spLocks noChangeArrowheads="1"/>
          </p:cNvSpPr>
          <p:nvPr/>
        </p:nvSpPr>
        <p:spPr bwMode="auto">
          <a:xfrm>
            <a:off x="6170613" y="5203825"/>
            <a:ext cx="2436812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Detalle para 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abertura en las </a:t>
            </a:r>
          </a:p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conexiones</a:t>
            </a:r>
          </a:p>
          <a:p>
            <a:pPr eaLnBrk="0" hangingPunct="0">
              <a:defRPr/>
            </a:pPr>
            <a:endParaRPr lang="es-EC" sz="2400" b="1">
              <a:solidFill>
                <a:srgbClr val="66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62583" name="Group 1284"/>
          <p:cNvGrpSpPr>
            <a:grpSpLocks/>
          </p:cNvGrpSpPr>
          <p:nvPr/>
        </p:nvGrpSpPr>
        <p:grpSpPr bwMode="auto">
          <a:xfrm>
            <a:off x="2471738" y="2693988"/>
            <a:ext cx="2963862" cy="1254125"/>
            <a:chOff x="3186" y="2157"/>
            <a:chExt cx="1867" cy="790"/>
          </a:xfrm>
        </p:grpSpPr>
        <p:grpSp>
          <p:nvGrpSpPr>
            <p:cNvPr id="62584" name="Group 1285"/>
            <p:cNvGrpSpPr>
              <a:grpSpLocks/>
            </p:cNvGrpSpPr>
            <p:nvPr/>
          </p:nvGrpSpPr>
          <p:grpSpPr bwMode="auto">
            <a:xfrm>
              <a:off x="3186" y="2157"/>
              <a:ext cx="1867" cy="790"/>
              <a:chOff x="3195" y="3617"/>
              <a:chExt cx="1867" cy="790"/>
            </a:xfrm>
          </p:grpSpPr>
          <p:sp>
            <p:nvSpPr>
              <p:cNvPr id="62603" name="Line 1286"/>
              <p:cNvSpPr>
                <a:spLocks noChangeShapeType="1"/>
              </p:cNvSpPr>
              <p:nvPr/>
            </p:nvSpPr>
            <p:spPr bwMode="auto">
              <a:xfrm flipH="1">
                <a:off x="3420" y="3700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04" name="Line 1287"/>
              <p:cNvSpPr>
                <a:spLocks noChangeShapeType="1"/>
              </p:cNvSpPr>
              <p:nvPr/>
            </p:nvSpPr>
            <p:spPr bwMode="auto">
              <a:xfrm flipH="1">
                <a:off x="3446" y="3701"/>
                <a:ext cx="6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05" name="Line 1288"/>
              <p:cNvSpPr>
                <a:spLocks noChangeShapeType="1"/>
              </p:cNvSpPr>
              <p:nvPr/>
            </p:nvSpPr>
            <p:spPr bwMode="auto">
              <a:xfrm flipV="1">
                <a:off x="3452" y="3699"/>
                <a:ext cx="1" cy="6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06" name="Freeform 1289"/>
              <p:cNvSpPr>
                <a:spLocks/>
              </p:cNvSpPr>
              <p:nvPr/>
            </p:nvSpPr>
            <p:spPr bwMode="auto">
              <a:xfrm>
                <a:off x="3373" y="4306"/>
                <a:ext cx="609" cy="27"/>
              </a:xfrm>
              <a:custGeom>
                <a:avLst/>
                <a:gdLst>
                  <a:gd name="T0" fmla="*/ 323 w 323"/>
                  <a:gd name="T1" fmla="*/ 7 h 13"/>
                  <a:gd name="T2" fmla="*/ 323 w 323"/>
                  <a:gd name="T3" fmla="*/ 0 h 13"/>
                  <a:gd name="T4" fmla="*/ 0 w 323"/>
                  <a:gd name="T5" fmla="*/ 0 h 13"/>
                  <a:gd name="T6" fmla="*/ 0 w 323"/>
                  <a:gd name="T7" fmla="*/ 13 h 13"/>
                  <a:gd name="T8" fmla="*/ 323 w 323"/>
                  <a:gd name="T9" fmla="*/ 13 h 13"/>
                  <a:gd name="T10" fmla="*/ 323 w 3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3"/>
                  <a:gd name="T19" fmla="*/ 0 h 13"/>
                  <a:gd name="T20" fmla="*/ 323 w 3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3" h="13">
                    <a:moveTo>
                      <a:pt x="323" y="7"/>
                    </a:moveTo>
                    <a:lnTo>
                      <a:pt x="3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3" y="13"/>
                    </a:lnTo>
                    <a:lnTo>
                      <a:pt x="323" y="7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07" name="Freeform 1290"/>
              <p:cNvSpPr>
                <a:spLocks/>
              </p:cNvSpPr>
              <p:nvPr/>
            </p:nvSpPr>
            <p:spPr bwMode="auto">
              <a:xfrm>
                <a:off x="3439" y="4306"/>
                <a:ext cx="543" cy="27"/>
              </a:xfrm>
              <a:custGeom>
                <a:avLst/>
                <a:gdLst>
                  <a:gd name="T0" fmla="*/ 323 w 323"/>
                  <a:gd name="T1" fmla="*/ 7 h 13"/>
                  <a:gd name="T2" fmla="*/ 323 w 323"/>
                  <a:gd name="T3" fmla="*/ 0 h 13"/>
                  <a:gd name="T4" fmla="*/ 0 w 323"/>
                  <a:gd name="T5" fmla="*/ 0 h 13"/>
                  <a:gd name="T6" fmla="*/ 0 w 323"/>
                  <a:gd name="T7" fmla="*/ 13 h 13"/>
                  <a:gd name="T8" fmla="*/ 323 w 323"/>
                  <a:gd name="T9" fmla="*/ 13 h 13"/>
                  <a:gd name="T10" fmla="*/ 323 w 3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3"/>
                  <a:gd name="T19" fmla="*/ 0 h 13"/>
                  <a:gd name="T20" fmla="*/ 323 w 3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3" h="13">
                    <a:moveTo>
                      <a:pt x="323" y="7"/>
                    </a:moveTo>
                    <a:lnTo>
                      <a:pt x="3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3" y="13"/>
                    </a:lnTo>
                    <a:lnTo>
                      <a:pt x="323" y="7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08" name="Freeform 1291"/>
              <p:cNvSpPr>
                <a:spLocks/>
              </p:cNvSpPr>
              <p:nvPr/>
            </p:nvSpPr>
            <p:spPr bwMode="auto">
              <a:xfrm>
                <a:off x="3363" y="3900"/>
                <a:ext cx="614" cy="27"/>
              </a:xfrm>
              <a:custGeom>
                <a:avLst/>
                <a:gdLst>
                  <a:gd name="T0" fmla="*/ 318 w 318"/>
                  <a:gd name="T1" fmla="*/ 6 h 13"/>
                  <a:gd name="T2" fmla="*/ 318 w 318"/>
                  <a:gd name="T3" fmla="*/ 0 h 13"/>
                  <a:gd name="T4" fmla="*/ 0 w 318"/>
                  <a:gd name="T5" fmla="*/ 0 h 13"/>
                  <a:gd name="T6" fmla="*/ 0 w 318"/>
                  <a:gd name="T7" fmla="*/ 13 h 13"/>
                  <a:gd name="T8" fmla="*/ 318 w 318"/>
                  <a:gd name="T9" fmla="*/ 13 h 13"/>
                  <a:gd name="T10" fmla="*/ 318 w 318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8"/>
                  <a:gd name="T19" fmla="*/ 0 h 13"/>
                  <a:gd name="T20" fmla="*/ 318 w 318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8" h="13">
                    <a:moveTo>
                      <a:pt x="318" y="6"/>
                    </a:moveTo>
                    <a:lnTo>
                      <a:pt x="318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18" y="13"/>
                    </a:lnTo>
                    <a:lnTo>
                      <a:pt x="318" y="6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09" name="Freeform 1292"/>
              <p:cNvSpPr>
                <a:spLocks/>
              </p:cNvSpPr>
              <p:nvPr/>
            </p:nvSpPr>
            <p:spPr bwMode="auto">
              <a:xfrm>
                <a:off x="3442" y="3900"/>
                <a:ext cx="535" cy="27"/>
              </a:xfrm>
              <a:custGeom>
                <a:avLst/>
                <a:gdLst>
                  <a:gd name="T0" fmla="*/ 318 w 318"/>
                  <a:gd name="T1" fmla="*/ 6 h 13"/>
                  <a:gd name="T2" fmla="*/ 318 w 318"/>
                  <a:gd name="T3" fmla="*/ 0 h 13"/>
                  <a:gd name="T4" fmla="*/ 0 w 318"/>
                  <a:gd name="T5" fmla="*/ 0 h 13"/>
                  <a:gd name="T6" fmla="*/ 0 w 318"/>
                  <a:gd name="T7" fmla="*/ 13 h 13"/>
                  <a:gd name="T8" fmla="*/ 318 w 318"/>
                  <a:gd name="T9" fmla="*/ 13 h 13"/>
                  <a:gd name="T10" fmla="*/ 318 w 318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8"/>
                  <a:gd name="T19" fmla="*/ 0 h 13"/>
                  <a:gd name="T20" fmla="*/ 318 w 318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8" h="13">
                    <a:moveTo>
                      <a:pt x="318" y="6"/>
                    </a:moveTo>
                    <a:lnTo>
                      <a:pt x="318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18" y="13"/>
                    </a:lnTo>
                    <a:lnTo>
                      <a:pt x="318" y="6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0" name="Freeform 1293"/>
              <p:cNvSpPr>
                <a:spLocks/>
              </p:cNvSpPr>
              <p:nvPr/>
            </p:nvSpPr>
            <p:spPr bwMode="auto">
              <a:xfrm>
                <a:off x="3368" y="4110"/>
                <a:ext cx="617" cy="28"/>
              </a:xfrm>
              <a:custGeom>
                <a:avLst/>
                <a:gdLst>
                  <a:gd name="T0" fmla="*/ 326 w 326"/>
                  <a:gd name="T1" fmla="*/ 6 h 13"/>
                  <a:gd name="T2" fmla="*/ 326 w 326"/>
                  <a:gd name="T3" fmla="*/ 0 h 13"/>
                  <a:gd name="T4" fmla="*/ 0 w 326"/>
                  <a:gd name="T5" fmla="*/ 0 h 13"/>
                  <a:gd name="T6" fmla="*/ 0 w 326"/>
                  <a:gd name="T7" fmla="*/ 13 h 13"/>
                  <a:gd name="T8" fmla="*/ 326 w 326"/>
                  <a:gd name="T9" fmla="*/ 13 h 13"/>
                  <a:gd name="T10" fmla="*/ 326 w 326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6"/>
                  <a:gd name="T19" fmla="*/ 0 h 13"/>
                  <a:gd name="T20" fmla="*/ 326 w 326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6" h="13">
                    <a:moveTo>
                      <a:pt x="326" y="6"/>
                    </a:moveTo>
                    <a:lnTo>
                      <a:pt x="32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6" y="13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1" name="Freeform 1294"/>
              <p:cNvSpPr>
                <a:spLocks/>
              </p:cNvSpPr>
              <p:nvPr/>
            </p:nvSpPr>
            <p:spPr bwMode="auto">
              <a:xfrm>
                <a:off x="3436" y="4110"/>
                <a:ext cx="549" cy="27"/>
              </a:xfrm>
              <a:custGeom>
                <a:avLst/>
                <a:gdLst>
                  <a:gd name="T0" fmla="*/ 326 w 326"/>
                  <a:gd name="T1" fmla="*/ 6 h 13"/>
                  <a:gd name="T2" fmla="*/ 326 w 326"/>
                  <a:gd name="T3" fmla="*/ 0 h 13"/>
                  <a:gd name="T4" fmla="*/ 0 w 326"/>
                  <a:gd name="T5" fmla="*/ 0 h 13"/>
                  <a:gd name="T6" fmla="*/ 0 w 326"/>
                  <a:gd name="T7" fmla="*/ 13 h 13"/>
                  <a:gd name="T8" fmla="*/ 326 w 326"/>
                  <a:gd name="T9" fmla="*/ 13 h 13"/>
                  <a:gd name="T10" fmla="*/ 326 w 326"/>
                  <a:gd name="T11" fmla="*/ 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6"/>
                  <a:gd name="T19" fmla="*/ 0 h 13"/>
                  <a:gd name="T20" fmla="*/ 326 w 326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6" h="13">
                    <a:moveTo>
                      <a:pt x="326" y="6"/>
                    </a:moveTo>
                    <a:lnTo>
                      <a:pt x="326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326" y="13"/>
                    </a:lnTo>
                    <a:lnTo>
                      <a:pt x="326" y="6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2" name="Freeform 1295"/>
              <p:cNvSpPr>
                <a:spLocks/>
              </p:cNvSpPr>
              <p:nvPr/>
            </p:nvSpPr>
            <p:spPr bwMode="auto">
              <a:xfrm>
                <a:off x="3368" y="3688"/>
                <a:ext cx="614" cy="28"/>
              </a:xfrm>
              <a:custGeom>
                <a:avLst/>
                <a:gdLst>
                  <a:gd name="T0" fmla="*/ 322 w 322"/>
                  <a:gd name="T1" fmla="*/ 7 h 14"/>
                  <a:gd name="T2" fmla="*/ 322 w 322"/>
                  <a:gd name="T3" fmla="*/ 0 h 14"/>
                  <a:gd name="T4" fmla="*/ 0 w 322"/>
                  <a:gd name="T5" fmla="*/ 0 h 14"/>
                  <a:gd name="T6" fmla="*/ 0 w 322"/>
                  <a:gd name="T7" fmla="*/ 14 h 14"/>
                  <a:gd name="T8" fmla="*/ 322 w 322"/>
                  <a:gd name="T9" fmla="*/ 14 h 14"/>
                  <a:gd name="T10" fmla="*/ 322 w 322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14"/>
                  <a:gd name="T20" fmla="*/ 322 w 322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14">
                    <a:moveTo>
                      <a:pt x="322" y="7"/>
                    </a:moveTo>
                    <a:lnTo>
                      <a:pt x="32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22" y="14"/>
                    </a:lnTo>
                    <a:lnTo>
                      <a:pt x="322" y="7"/>
                    </a:lnTo>
                    <a:close/>
                  </a:path>
                </a:pathLst>
              </a:custGeom>
              <a:solidFill>
                <a:srgbClr val="DE44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3" name="Freeform 1296"/>
              <p:cNvSpPr>
                <a:spLocks/>
              </p:cNvSpPr>
              <p:nvPr/>
            </p:nvSpPr>
            <p:spPr bwMode="auto">
              <a:xfrm>
                <a:off x="3440" y="3688"/>
                <a:ext cx="542" cy="27"/>
              </a:xfrm>
              <a:custGeom>
                <a:avLst/>
                <a:gdLst>
                  <a:gd name="T0" fmla="*/ 322 w 322"/>
                  <a:gd name="T1" fmla="*/ 7 h 14"/>
                  <a:gd name="T2" fmla="*/ 322 w 322"/>
                  <a:gd name="T3" fmla="*/ 0 h 14"/>
                  <a:gd name="T4" fmla="*/ 0 w 322"/>
                  <a:gd name="T5" fmla="*/ 0 h 14"/>
                  <a:gd name="T6" fmla="*/ 0 w 322"/>
                  <a:gd name="T7" fmla="*/ 14 h 14"/>
                  <a:gd name="T8" fmla="*/ 322 w 322"/>
                  <a:gd name="T9" fmla="*/ 14 h 14"/>
                  <a:gd name="T10" fmla="*/ 322 w 322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2"/>
                  <a:gd name="T19" fmla="*/ 0 h 14"/>
                  <a:gd name="T20" fmla="*/ 322 w 322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2" h="14">
                    <a:moveTo>
                      <a:pt x="322" y="7"/>
                    </a:moveTo>
                    <a:lnTo>
                      <a:pt x="32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22" y="14"/>
                    </a:lnTo>
                    <a:lnTo>
                      <a:pt x="322" y="7"/>
                    </a:lnTo>
                  </a:path>
                </a:pathLst>
              </a:custGeom>
              <a:noFill/>
              <a:ln w="6350">
                <a:solidFill>
                  <a:srgbClr val="DE442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4" name="Line 1297"/>
              <p:cNvSpPr>
                <a:spLocks noChangeShapeType="1"/>
              </p:cNvSpPr>
              <p:nvPr/>
            </p:nvSpPr>
            <p:spPr bwMode="auto">
              <a:xfrm flipH="1">
                <a:off x="4055" y="3693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15" name="Freeform 1298"/>
              <p:cNvSpPr>
                <a:spLocks/>
              </p:cNvSpPr>
              <p:nvPr/>
            </p:nvSpPr>
            <p:spPr bwMode="auto">
              <a:xfrm>
                <a:off x="3323" y="3617"/>
                <a:ext cx="37" cy="6"/>
              </a:xfrm>
              <a:custGeom>
                <a:avLst/>
                <a:gdLst>
                  <a:gd name="T0" fmla="*/ 19 w 19"/>
                  <a:gd name="T1" fmla="*/ 3 h 3"/>
                  <a:gd name="T2" fmla="*/ 19 w 19"/>
                  <a:gd name="T3" fmla="*/ 0 h 3"/>
                  <a:gd name="T4" fmla="*/ 0 w 19"/>
                  <a:gd name="T5" fmla="*/ 0 h 3"/>
                  <a:gd name="T6" fmla="*/ 0 w 19"/>
                  <a:gd name="T7" fmla="*/ 3 h 3"/>
                  <a:gd name="T8" fmla="*/ 19 w 19"/>
                  <a:gd name="T9" fmla="*/ 3 h 3"/>
                  <a:gd name="T10" fmla="*/ 17 w 19"/>
                  <a:gd name="T11" fmla="*/ 3 h 3"/>
                  <a:gd name="T12" fmla="*/ 19 w 19"/>
                  <a:gd name="T13" fmla="*/ 3 h 3"/>
                  <a:gd name="T14" fmla="*/ 19 w 19"/>
                  <a:gd name="T15" fmla="*/ 0 h 3"/>
                  <a:gd name="T16" fmla="*/ 19 w 19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"/>
                  <a:gd name="T29" fmla="*/ 19 w 19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">
                    <a:moveTo>
                      <a:pt x="19" y="3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6" name="Freeform 1299"/>
              <p:cNvSpPr>
                <a:spLocks/>
              </p:cNvSpPr>
              <p:nvPr/>
            </p:nvSpPr>
            <p:spPr bwMode="auto">
              <a:xfrm>
                <a:off x="3323" y="3617"/>
                <a:ext cx="37" cy="6"/>
              </a:xfrm>
              <a:custGeom>
                <a:avLst/>
                <a:gdLst>
                  <a:gd name="T0" fmla="*/ 19 w 19"/>
                  <a:gd name="T1" fmla="*/ 3 h 3"/>
                  <a:gd name="T2" fmla="*/ 19 w 19"/>
                  <a:gd name="T3" fmla="*/ 0 h 3"/>
                  <a:gd name="T4" fmla="*/ 0 w 19"/>
                  <a:gd name="T5" fmla="*/ 0 h 3"/>
                  <a:gd name="T6" fmla="*/ 0 w 19"/>
                  <a:gd name="T7" fmla="*/ 3 h 3"/>
                  <a:gd name="T8" fmla="*/ 19 w 19"/>
                  <a:gd name="T9" fmla="*/ 3 h 3"/>
                  <a:gd name="T10" fmla="*/ 17 w 19"/>
                  <a:gd name="T11" fmla="*/ 3 h 3"/>
                  <a:gd name="T12" fmla="*/ 19 w 19"/>
                  <a:gd name="T13" fmla="*/ 3 h 3"/>
                  <a:gd name="T14" fmla="*/ 19 w 19"/>
                  <a:gd name="T15" fmla="*/ 0 h 3"/>
                  <a:gd name="T16" fmla="*/ 19 w 19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"/>
                  <a:gd name="T29" fmla="*/ 19 w 19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">
                    <a:moveTo>
                      <a:pt x="19" y="3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7" name="Freeform 1300"/>
              <p:cNvSpPr>
                <a:spLocks/>
              </p:cNvSpPr>
              <p:nvPr/>
            </p:nvSpPr>
            <p:spPr bwMode="auto">
              <a:xfrm>
                <a:off x="3356" y="3623"/>
                <a:ext cx="4" cy="777"/>
              </a:xfrm>
              <a:custGeom>
                <a:avLst/>
                <a:gdLst>
                  <a:gd name="T0" fmla="*/ 2 w 2"/>
                  <a:gd name="T1" fmla="*/ 426 h 426"/>
                  <a:gd name="T2" fmla="*/ 2 w 2"/>
                  <a:gd name="T3" fmla="*/ 424 h 426"/>
                  <a:gd name="T4" fmla="*/ 2 w 2"/>
                  <a:gd name="T5" fmla="*/ 0 h 426"/>
                  <a:gd name="T6" fmla="*/ 0 w 2"/>
                  <a:gd name="T7" fmla="*/ 0 h 426"/>
                  <a:gd name="T8" fmla="*/ 0 w 2"/>
                  <a:gd name="T9" fmla="*/ 424 h 426"/>
                  <a:gd name="T10" fmla="*/ 2 w 2"/>
                  <a:gd name="T11" fmla="*/ 424 h 426"/>
                  <a:gd name="T12" fmla="*/ 2 w 2"/>
                  <a:gd name="T13" fmla="*/ 426 h 426"/>
                  <a:gd name="T14" fmla="*/ 2 w 2"/>
                  <a:gd name="T15" fmla="*/ 424 h 426"/>
                  <a:gd name="T16" fmla="*/ 2 w 2"/>
                  <a:gd name="T17" fmla="*/ 426 h 4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426"/>
                  <a:gd name="T29" fmla="*/ 2 w 2"/>
                  <a:gd name="T30" fmla="*/ 426 h 4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426">
                    <a:moveTo>
                      <a:pt x="2" y="426"/>
                    </a:moveTo>
                    <a:lnTo>
                      <a:pt x="2" y="42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24"/>
                    </a:lnTo>
                    <a:lnTo>
                      <a:pt x="2" y="424"/>
                    </a:lnTo>
                    <a:lnTo>
                      <a:pt x="2" y="426"/>
                    </a:lnTo>
                    <a:lnTo>
                      <a:pt x="2" y="424"/>
                    </a:lnTo>
                    <a:lnTo>
                      <a:pt x="2" y="426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8" name="Freeform 1301"/>
              <p:cNvSpPr>
                <a:spLocks/>
              </p:cNvSpPr>
              <p:nvPr/>
            </p:nvSpPr>
            <p:spPr bwMode="auto">
              <a:xfrm>
                <a:off x="3356" y="3623"/>
                <a:ext cx="4" cy="777"/>
              </a:xfrm>
              <a:custGeom>
                <a:avLst/>
                <a:gdLst>
                  <a:gd name="T0" fmla="*/ 2 w 2"/>
                  <a:gd name="T1" fmla="*/ 426 h 426"/>
                  <a:gd name="T2" fmla="*/ 2 w 2"/>
                  <a:gd name="T3" fmla="*/ 424 h 426"/>
                  <a:gd name="T4" fmla="*/ 2 w 2"/>
                  <a:gd name="T5" fmla="*/ 0 h 426"/>
                  <a:gd name="T6" fmla="*/ 0 w 2"/>
                  <a:gd name="T7" fmla="*/ 0 h 426"/>
                  <a:gd name="T8" fmla="*/ 0 w 2"/>
                  <a:gd name="T9" fmla="*/ 424 h 426"/>
                  <a:gd name="T10" fmla="*/ 2 w 2"/>
                  <a:gd name="T11" fmla="*/ 424 h 426"/>
                  <a:gd name="T12" fmla="*/ 2 w 2"/>
                  <a:gd name="T13" fmla="*/ 426 h 426"/>
                  <a:gd name="T14" fmla="*/ 2 w 2"/>
                  <a:gd name="T15" fmla="*/ 424 h 426"/>
                  <a:gd name="T16" fmla="*/ 2 w 2"/>
                  <a:gd name="T17" fmla="*/ 426 h 4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426"/>
                  <a:gd name="T29" fmla="*/ 2 w 2"/>
                  <a:gd name="T30" fmla="*/ 426 h 4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426">
                    <a:moveTo>
                      <a:pt x="2" y="426"/>
                    </a:moveTo>
                    <a:lnTo>
                      <a:pt x="2" y="42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24"/>
                    </a:lnTo>
                    <a:lnTo>
                      <a:pt x="2" y="424"/>
                    </a:lnTo>
                    <a:lnTo>
                      <a:pt x="2" y="426"/>
                    </a:lnTo>
                    <a:lnTo>
                      <a:pt x="2" y="424"/>
                    </a:lnTo>
                    <a:lnTo>
                      <a:pt x="2" y="426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19" name="Freeform 1302"/>
              <p:cNvSpPr>
                <a:spLocks/>
              </p:cNvSpPr>
              <p:nvPr/>
            </p:nvSpPr>
            <p:spPr bwMode="auto">
              <a:xfrm>
                <a:off x="3319" y="4396"/>
                <a:ext cx="41" cy="4"/>
              </a:xfrm>
              <a:custGeom>
                <a:avLst/>
                <a:gdLst>
                  <a:gd name="T0" fmla="*/ 0 w 21"/>
                  <a:gd name="T1" fmla="*/ 0 h 2"/>
                  <a:gd name="T2" fmla="*/ 2 w 21"/>
                  <a:gd name="T3" fmla="*/ 2 h 2"/>
                  <a:gd name="T4" fmla="*/ 21 w 21"/>
                  <a:gd name="T5" fmla="*/ 2 h 2"/>
                  <a:gd name="T6" fmla="*/ 21 w 21"/>
                  <a:gd name="T7" fmla="*/ 0 h 2"/>
                  <a:gd name="T8" fmla="*/ 2 w 21"/>
                  <a:gd name="T9" fmla="*/ 0 h 2"/>
                  <a:gd name="T10" fmla="*/ 5 w 21"/>
                  <a:gd name="T11" fmla="*/ 0 h 2"/>
                  <a:gd name="T12" fmla="*/ 0 w 21"/>
                  <a:gd name="T13" fmla="*/ 0 h 2"/>
                  <a:gd name="T14" fmla="*/ 0 w 21"/>
                  <a:gd name="T15" fmla="*/ 2 h 2"/>
                  <a:gd name="T16" fmla="*/ 2 w 21"/>
                  <a:gd name="T17" fmla="*/ 2 h 2"/>
                  <a:gd name="T18" fmla="*/ 0 w 21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"/>
                  <a:gd name="T32" fmla="*/ 21 w 21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">
                    <a:moveTo>
                      <a:pt x="0" y="0"/>
                    </a:moveTo>
                    <a:lnTo>
                      <a:pt x="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20" name="Freeform 1303"/>
              <p:cNvSpPr>
                <a:spLocks/>
              </p:cNvSpPr>
              <p:nvPr/>
            </p:nvSpPr>
            <p:spPr bwMode="auto">
              <a:xfrm>
                <a:off x="3319" y="4396"/>
                <a:ext cx="41" cy="4"/>
              </a:xfrm>
              <a:custGeom>
                <a:avLst/>
                <a:gdLst>
                  <a:gd name="T0" fmla="*/ 0 w 21"/>
                  <a:gd name="T1" fmla="*/ 0 h 2"/>
                  <a:gd name="T2" fmla="*/ 2 w 21"/>
                  <a:gd name="T3" fmla="*/ 2 h 2"/>
                  <a:gd name="T4" fmla="*/ 21 w 21"/>
                  <a:gd name="T5" fmla="*/ 2 h 2"/>
                  <a:gd name="T6" fmla="*/ 21 w 21"/>
                  <a:gd name="T7" fmla="*/ 0 h 2"/>
                  <a:gd name="T8" fmla="*/ 2 w 21"/>
                  <a:gd name="T9" fmla="*/ 0 h 2"/>
                  <a:gd name="T10" fmla="*/ 5 w 21"/>
                  <a:gd name="T11" fmla="*/ 0 h 2"/>
                  <a:gd name="T12" fmla="*/ 0 w 21"/>
                  <a:gd name="T13" fmla="*/ 0 h 2"/>
                  <a:gd name="T14" fmla="*/ 0 w 21"/>
                  <a:gd name="T15" fmla="*/ 2 h 2"/>
                  <a:gd name="T16" fmla="*/ 2 w 21"/>
                  <a:gd name="T17" fmla="*/ 2 h 2"/>
                  <a:gd name="T18" fmla="*/ 0 w 21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"/>
                  <a:gd name="T32" fmla="*/ 21 w 21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">
                    <a:moveTo>
                      <a:pt x="0" y="0"/>
                    </a:moveTo>
                    <a:lnTo>
                      <a:pt x="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21" name="Freeform 1304"/>
              <p:cNvSpPr>
                <a:spLocks/>
              </p:cNvSpPr>
              <p:nvPr/>
            </p:nvSpPr>
            <p:spPr bwMode="auto">
              <a:xfrm>
                <a:off x="3319" y="3617"/>
                <a:ext cx="9" cy="779"/>
              </a:xfrm>
              <a:custGeom>
                <a:avLst/>
                <a:gdLst>
                  <a:gd name="T0" fmla="*/ 2 w 5"/>
                  <a:gd name="T1" fmla="*/ 0 h 427"/>
                  <a:gd name="T2" fmla="*/ 0 w 5"/>
                  <a:gd name="T3" fmla="*/ 3 h 427"/>
                  <a:gd name="T4" fmla="*/ 0 w 5"/>
                  <a:gd name="T5" fmla="*/ 427 h 427"/>
                  <a:gd name="T6" fmla="*/ 5 w 5"/>
                  <a:gd name="T7" fmla="*/ 427 h 427"/>
                  <a:gd name="T8" fmla="*/ 5 w 5"/>
                  <a:gd name="T9" fmla="*/ 3 h 427"/>
                  <a:gd name="T10" fmla="*/ 2 w 5"/>
                  <a:gd name="T11" fmla="*/ 3 h 427"/>
                  <a:gd name="T12" fmla="*/ 2 w 5"/>
                  <a:gd name="T13" fmla="*/ 0 h 427"/>
                  <a:gd name="T14" fmla="*/ 0 w 5"/>
                  <a:gd name="T15" fmla="*/ 0 h 427"/>
                  <a:gd name="T16" fmla="*/ 0 w 5"/>
                  <a:gd name="T17" fmla="*/ 3 h 427"/>
                  <a:gd name="T18" fmla="*/ 2 w 5"/>
                  <a:gd name="T19" fmla="*/ 0 h 4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27"/>
                  <a:gd name="T32" fmla="*/ 5 w 5"/>
                  <a:gd name="T33" fmla="*/ 427 h 4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27">
                    <a:moveTo>
                      <a:pt x="2" y="0"/>
                    </a:moveTo>
                    <a:lnTo>
                      <a:pt x="0" y="3"/>
                    </a:lnTo>
                    <a:lnTo>
                      <a:pt x="0" y="427"/>
                    </a:lnTo>
                    <a:lnTo>
                      <a:pt x="5" y="427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22" name="Freeform 1305"/>
              <p:cNvSpPr>
                <a:spLocks/>
              </p:cNvSpPr>
              <p:nvPr/>
            </p:nvSpPr>
            <p:spPr bwMode="auto">
              <a:xfrm>
                <a:off x="3319" y="3617"/>
                <a:ext cx="9" cy="779"/>
              </a:xfrm>
              <a:custGeom>
                <a:avLst/>
                <a:gdLst>
                  <a:gd name="T0" fmla="*/ 2 w 5"/>
                  <a:gd name="T1" fmla="*/ 0 h 427"/>
                  <a:gd name="T2" fmla="*/ 0 w 5"/>
                  <a:gd name="T3" fmla="*/ 3 h 427"/>
                  <a:gd name="T4" fmla="*/ 0 w 5"/>
                  <a:gd name="T5" fmla="*/ 427 h 427"/>
                  <a:gd name="T6" fmla="*/ 5 w 5"/>
                  <a:gd name="T7" fmla="*/ 427 h 427"/>
                  <a:gd name="T8" fmla="*/ 5 w 5"/>
                  <a:gd name="T9" fmla="*/ 3 h 427"/>
                  <a:gd name="T10" fmla="*/ 2 w 5"/>
                  <a:gd name="T11" fmla="*/ 3 h 427"/>
                  <a:gd name="T12" fmla="*/ 2 w 5"/>
                  <a:gd name="T13" fmla="*/ 0 h 427"/>
                  <a:gd name="T14" fmla="*/ 0 w 5"/>
                  <a:gd name="T15" fmla="*/ 0 h 427"/>
                  <a:gd name="T16" fmla="*/ 0 w 5"/>
                  <a:gd name="T17" fmla="*/ 3 h 427"/>
                  <a:gd name="T18" fmla="*/ 2 w 5"/>
                  <a:gd name="T19" fmla="*/ 0 h 4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27"/>
                  <a:gd name="T32" fmla="*/ 5 w 5"/>
                  <a:gd name="T33" fmla="*/ 427 h 4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27">
                    <a:moveTo>
                      <a:pt x="2" y="0"/>
                    </a:moveTo>
                    <a:lnTo>
                      <a:pt x="0" y="3"/>
                    </a:lnTo>
                    <a:lnTo>
                      <a:pt x="0" y="427"/>
                    </a:lnTo>
                    <a:lnTo>
                      <a:pt x="5" y="427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23" name="Line 1306"/>
              <p:cNvSpPr>
                <a:spLocks noChangeShapeType="1"/>
              </p:cNvSpPr>
              <p:nvPr/>
            </p:nvSpPr>
            <p:spPr bwMode="auto">
              <a:xfrm flipV="1">
                <a:off x="3307" y="3657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4" name="Line 1307"/>
              <p:cNvSpPr>
                <a:spLocks noChangeShapeType="1"/>
              </p:cNvSpPr>
              <p:nvPr/>
            </p:nvSpPr>
            <p:spPr bwMode="auto">
              <a:xfrm flipV="1">
                <a:off x="3323" y="3657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5" name="Line 1308"/>
              <p:cNvSpPr>
                <a:spLocks noChangeShapeType="1"/>
              </p:cNvSpPr>
              <p:nvPr/>
            </p:nvSpPr>
            <p:spPr bwMode="auto">
              <a:xfrm flipH="1">
                <a:off x="3307" y="3657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6" name="Line 1309"/>
              <p:cNvSpPr>
                <a:spLocks noChangeShapeType="1"/>
              </p:cNvSpPr>
              <p:nvPr/>
            </p:nvSpPr>
            <p:spPr bwMode="auto">
              <a:xfrm flipH="1">
                <a:off x="3307" y="366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7" name="Line 1310"/>
              <p:cNvSpPr>
                <a:spLocks noChangeShapeType="1"/>
              </p:cNvSpPr>
              <p:nvPr/>
            </p:nvSpPr>
            <p:spPr bwMode="auto">
              <a:xfrm>
                <a:off x="3307" y="3743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8" name="Line 1311"/>
              <p:cNvSpPr>
                <a:spLocks noChangeShapeType="1"/>
              </p:cNvSpPr>
              <p:nvPr/>
            </p:nvSpPr>
            <p:spPr bwMode="auto">
              <a:xfrm>
                <a:off x="3307" y="3743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29" name="Line 1312"/>
              <p:cNvSpPr>
                <a:spLocks noChangeShapeType="1"/>
              </p:cNvSpPr>
              <p:nvPr/>
            </p:nvSpPr>
            <p:spPr bwMode="auto">
              <a:xfrm flipH="1">
                <a:off x="3307" y="3743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0" name="Line 1313"/>
              <p:cNvSpPr>
                <a:spLocks noChangeShapeType="1"/>
              </p:cNvSpPr>
              <p:nvPr/>
            </p:nvSpPr>
            <p:spPr bwMode="auto">
              <a:xfrm flipH="1">
                <a:off x="3307" y="3661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1" name="Line 1314"/>
              <p:cNvSpPr>
                <a:spLocks noChangeShapeType="1"/>
              </p:cNvSpPr>
              <p:nvPr/>
            </p:nvSpPr>
            <p:spPr bwMode="auto">
              <a:xfrm>
                <a:off x="3307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2" name="Line 1315"/>
              <p:cNvSpPr>
                <a:spLocks noChangeShapeType="1"/>
              </p:cNvSpPr>
              <p:nvPr/>
            </p:nvSpPr>
            <p:spPr bwMode="auto">
              <a:xfrm>
                <a:off x="331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3" name="Line 1316"/>
              <p:cNvSpPr>
                <a:spLocks noChangeShapeType="1"/>
              </p:cNvSpPr>
              <p:nvPr/>
            </p:nvSpPr>
            <p:spPr bwMode="auto">
              <a:xfrm flipV="1">
                <a:off x="332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4" name="Line 1317"/>
              <p:cNvSpPr>
                <a:spLocks noChangeShapeType="1"/>
              </p:cNvSpPr>
              <p:nvPr/>
            </p:nvSpPr>
            <p:spPr bwMode="auto">
              <a:xfrm flipV="1">
                <a:off x="3323" y="3661"/>
                <a:ext cx="2" cy="8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35" name="Freeform 1318"/>
              <p:cNvSpPr>
                <a:spLocks/>
              </p:cNvSpPr>
              <p:nvPr/>
            </p:nvSpPr>
            <p:spPr bwMode="auto">
              <a:xfrm>
                <a:off x="3239" y="3665"/>
                <a:ext cx="68" cy="9"/>
              </a:xfrm>
              <a:custGeom>
                <a:avLst/>
                <a:gdLst>
                  <a:gd name="T0" fmla="*/ 2 w 35"/>
                  <a:gd name="T1" fmla="*/ 2 h 5"/>
                  <a:gd name="T2" fmla="*/ 0 w 35"/>
                  <a:gd name="T3" fmla="*/ 5 h 5"/>
                  <a:gd name="T4" fmla="*/ 35 w 35"/>
                  <a:gd name="T5" fmla="*/ 5 h 5"/>
                  <a:gd name="T6" fmla="*/ 35 w 35"/>
                  <a:gd name="T7" fmla="*/ 0 h 5"/>
                  <a:gd name="T8" fmla="*/ 0 w 35"/>
                  <a:gd name="T9" fmla="*/ 0 h 5"/>
                  <a:gd name="T10" fmla="*/ 0 w 35"/>
                  <a:gd name="T11" fmla="*/ 2 h 5"/>
                  <a:gd name="T12" fmla="*/ 0 w 35"/>
                  <a:gd name="T13" fmla="*/ 0 h 5"/>
                  <a:gd name="T14" fmla="*/ 0 w 35"/>
                  <a:gd name="T15" fmla="*/ 2 h 5"/>
                  <a:gd name="T16" fmla="*/ 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2" y="2"/>
                    </a:moveTo>
                    <a:lnTo>
                      <a:pt x="0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36" name="Freeform 1319"/>
              <p:cNvSpPr>
                <a:spLocks/>
              </p:cNvSpPr>
              <p:nvPr/>
            </p:nvSpPr>
            <p:spPr bwMode="auto">
              <a:xfrm>
                <a:off x="3239" y="3665"/>
                <a:ext cx="68" cy="9"/>
              </a:xfrm>
              <a:custGeom>
                <a:avLst/>
                <a:gdLst>
                  <a:gd name="T0" fmla="*/ 2 w 35"/>
                  <a:gd name="T1" fmla="*/ 2 h 5"/>
                  <a:gd name="T2" fmla="*/ 0 w 35"/>
                  <a:gd name="T3" fmla="*/ 5 h 5"/>
                  <a:gd name="T4" fmla="*/ 35 w 35"/>
                  <a:gd name="T5" fmla="*/ 5 h 5"/>
                  <a:gd name="T6" fmla="*/ 35 w 35"/>
                  <a:gd name="T7" fmla="*/ 0 h 5"/>
                  <a:gd name="T8" fmla="*/ 0 w 35"/>
                  <a:gd name="T9" fmla="*/ 0 h 5"/>
                  <a:gd name="T10" fmla="*/ 0 w 35"/>
                  <a:gd name="T11" fmla="*/ 2 h 5"/>
                  <a:gd name="T12" fmla="*/ 0 w 35"/>
                  <a:gd name="T13" fmla="*/ 0 h 5"/>
                  <a:gd name="T14" fmla="*/ 0 w 35"/>
                  <a:gd name="T15" fmla="*/ 2 h 5"/>
                  <a:gd name="T16" fmla="*/ 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2" y="2"/>
                    </a:moveTo>
                    <a:lnTo>
                      <a:pt x="0" y="5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37" name="Freeform 1320"/>
              <p:cNvSpPr>
                <a:spLocks/>
              </p:cNvSpPr>
              <p:nvPr/>
            </p:nvSpPr>
            <p:spPr bwMode="auto">
              <a:xfrm>
                <a:off x="3239" y="3668"/>
                <a:ext cx="4" cy="64"/>
              </a:xfrm>
              <a:custGeom>
                <a:avLst/>
                <a:gdLst>
                  <a:gd name="T0" fmla="*/ 0 w 2"/>
                  <a:gd name="T1" fmla="*/ 33 h 35"/>
                  <a:gd name="T2" fmla="*/ 2 w 2"/>
                  <a:gd name="T3" fmla="*/ 35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5 h 35"/>
                  <a:gd name="T10" fmla="*/ 0 w 2"/>
                  <a:gd name="T11" fmla="*/ 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5"/>
                  <a:gd name="T20" fmla="*/ 2 w 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5">
                    <a:moveTo>
                      <a:pt x="0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38" name="Freeform 1321"/>
              <p:cNvSpPr>
                <a:spLocks/>
              </p:cNvSpPr>
              <p:nvPr/>
            </p:nvSpPr>
            <p:spPr bwMode="auto">
              <a:xfrm>
                <a:off x="3239" y="3668"/>
                <a:ext cx="4" cy="64"/>
              </a:xfrm>
              <a:custGeom>
                <a:avLst/>
                <a:gdLst>
                  <a:gd name="T0" fmla="*/ 0 w 2"/>
                  <a:gd name="T1" fmla="*/ 33 h 35"/>
                  <a:gd name="T2" fmla="*/ 2 w 2"/>
                  <a:gd name="T3" fmla="*/ 35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5 h 35"/>
                  <a:gd name="T10" fmla="*/ 0 w 2"/>
                  <a:gd name="T11" fmla="*/ 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5"/>
                  <a:gd name="T20" fmla="*/ 2 w 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5">
                    <a:moveTo>
                      <a:pt x="0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0" y="3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39" name="Freeform 1322"/>
              <p:cNvSpPr>
                <a:spLocks/>
              </p:cNvSpPr>
              <p:nvPr/>
            </p:nvSpPr>
            <p:spPr bwMode="auto">
              <a:xfrm>
                <a:off x="3239" y="3728"/>
                <a:ext cx="74" cy="4"/>
              </a:xfrm>
              <a:custGeom>
                <a:avLst/>
                <a:gdLst>
                  <a:gd name="T0" fmla="*/ 35 w 38"/>
                  <a:gd name="T1" fmla="*/ 2 h 2"/>
                  <a:gd name="T2" fmla="*/ 35 w 38"/>
                  <a:gd name="T3" fmla="*/ 0 h 2"/>
                  <a:gd name="T4" fmla="*/ 0 w 38"/>
                  <a:gd name="T5" fmla="*/ 0 h 2"/>
                  <a:gd name="T6" fmla="*/ 0 w 38"/>
                  <a:gd name="T7" fmla="*/ 2 h 2"/>
                  <a:gd name="T8" fmla="*/ 35 w 38"/>
                  <a:gd name="T9" fmla="*/ 2 h 2"/>
                  <a:gd name="T10" fmla="*/ 38 w 38"/>
                  <a:gd name="T11" fmla="*/ 2 h 2"/>
                  <a:gd name="T12" fmla="*/ 35 w 38"/>
                  <a:gd name="T13" fmla="*/ 2 h 2"/>
                  <a:gd name="T14" fmla="*/ 38 w 38"/>
                  <a:gd name="T15" fmla="*/ 2 h 2"/>
                  <a:gd name="T16" fmla="*/ 35 w 38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2"/>
                  <a:gd name="T29" fmla="*/ 38 w 38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2">
                    <a:moveTo>
                      <a:pt x="35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35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40" name="Freeform 1323"/>
              <p:cNvSpPr>
                <a:spLocks/>
              </p:cNvSpPr>
              <p:nvPr/>
            </p:nvSpPr>
            <p:spPr bwMode="auto">
              <a:xfrm>
                <a:off x="3307" y="3665"/>
                <a:ext cx="6" cy="67"/>
              </a:xfrm>
              <a:custGeom>
                <a:avLst/>
                <a:gdLst>
                  <a:gd name="T0" fmla="*/ 0 w 3"/>
                  <a:gd name="T1" fmla="*/ 5 h 37"/>
                  <a:gd name="T2" fmla="*/ 0 w 3"/>
                  <a:gd name="T3" fmla="*/ 2 h 37"/>
                  <a:gd name="T4" fmla="*/ 0 w 3"/>
                  <a:gd name="T5" fmla="*/ 37 h 37"/>
                  <a:gd name="T6" fmla="*/ 3 w 3"/>
                  <a:gd name="T7" fmla="*/ 37 h 37"/>
                  <a:gd name="T8" fmla="*/ 3 w 3"/>
                  <a:gd name="T9" fmla="*/ 2 h 37"/>
                  <a:gd name="T10" fmla="*/ 0 w 3"/>
                  <a:gd name="T11" fmla="*/ 0 h 37"/>
                  <a:gd name="T12" fmla="*/ 3 w 3"/>
                  <a:gd name="T13" fmla="*/ 2 h 37"/>
                  <a:gd name="T14" fmla="*/ 3 w 3"/>
                  <a:gd name="T15" fmla="*/ 0 h 37"/>
                  <a:gd name="T16" fmla="*/ 0 w 3"/>
                  <a:gd name="T17" fmla="*/ 0 h 37"/>
                  <a:gd name="T18" fmla="*/ 0 w 3"/>
                  <a:gd name="T19" fmla="*/ 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37"/>
                  <a:gd name="T32" fmla="*/ 3 w 3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37">
                    <a:moveTo>
                      <a:pt x="0" y="5"/>
                    </a:moveTo>
                    <a:lnTo>
                      <a:pt x="0" y="2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41" name="Freeform 1324"/>
              <p:cNvSpPr>
                <a:spLocks/>
              </p:cNvSpPr>
              <p:nvPr/>
            </p:nvSpPr>
            <p:spPr bwMode="auto">
              <a:xfrm>
                <a:off x="3307" y="3665"/>
                <a:ext cx="6" cy="67"/>
              </a:xfrm>
              <a:custGeom>
                <a:avLst/>
                <a:gdLst>
                  <a:gd name="T0" fmla="*/ 0 w 3"/>
                  <a:gd name="T1" fmla="*/ 5 h 37"/>
                  <a:gd name="T2" fmla="*/ 0 w 3"/>
                  <a:gd name="T3" fmla="*/ 2 h 37"/>
                  <a:gd name="T4" fmla="*/ 0 w 3"/>
                  <a:gd name="T5" fmla="*/ 37 h 37"/>
                  <a:gd name="T6" fmla="*/ 3 w 3"/>
                  <a:gd name="T7" fmla="*/ 37 h 37"/>
                  <a:gd name="T8" fmla="*/ 3 w 3"/>
                  <a:gd name="T9" fmla="*/ 2 h 37"/>
                  <a:gd name="T10" fmla="*/ 0 w 3"/>
                  <a:gd name="T11" fmla="*/ 0 h 37"/>
                  <a:gd name="T12" fmla="*/ 3 w 3"/>
                  <a:gd name="T13" fmla="*/ 2 h 37"/>
                  <a:gd name="T14" fmla="*/ 3 w 3"/>
                  <a:gd name="T15" fmla="*/ 0 h 37"/>
                  <a:gd name="T16" fmla="*/ 0 w 3"/>
                  <a:gd name="T17" fmla="*/ 0 h 37"/>
                  <a:gd name="T18" fmla="*/ 0 w 3"/>
                  <a:gd name="T19" fmla="*/ 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37"/>
                  <a:gd name="T32" fmla="*/ 3 w 3"/>
                  <a:gd name="T33" fmla="*/ 37 h 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37">
                    <a:moveTo>
                      <a:pt x="0" y="5"/>
                    </a:moveTo>
                    <a:lnTo>
                      <a:pt x="0" y="2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42" name="Line 1325"/>
              <p:cNvSpPr>
                <a:spLocks noChangeShapeType="1"/>
              </p:cNvSpPr>
              <p:nvPr/>
            </p:nvSpPr>
            <p:spPr bwMode="auto">
              <a:xfrm>
                <a:off x="3307" y="3699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3" name="Line 1326"/>
              <p:cNvSpPr>
                <a:spLocks noChangeShapeType="1"/>
              </p:cNvSpPr>
              <p:nvPr/>
            </p:nvSpPr>
            <p:spPr bwMode="auto">
              <a:xfrm>
                <a:off x="3307" y="3872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4" name="Line 1327"/>
              <p:cNvSpPr>
                <a:spLocks noChangeShapeType="1"/>
              </p:cNvSpPr>
              <p:nvPr/>
            </p:nvSpPr>
            <p:spPr bwMode="auto">
              <a:xfrm flipH="1">
                <a:off x="3307" y="386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5" name="Line 1328"/>
              <p:cNvSpPr>
                <a:spLocks noChangeShapeType="1"/>
              </p:cNvSpPr>
              <p:nvPr/>
            </p:nvSpPr>
            <p:spPr bwMode="auto">
              <a:xfrm flipH="1">
                <a:off x="3307" y="386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6" name="Line 1329"/>
              <p:cNvSpPr>
                <a:spLocks noChangeShapeType="1"/>
              </p:cNvSpPr>
              <p:nvPr/>
            </p:nvSpPr>
            <p:spPr bwMode="auto">
              <a:xfrm>
                <a:off x="3319" y="3945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7" name="Line 1330"/>
              <p:cNvSpPr>
                <a:spLocks noChangeShapeType="1"/>
              </p:cNvSpPr>
              <p:nvPr/>
            </p:nvSpPr>
            <p:spPr bwMode="auto">
              <a:xfrm>
                <a:off x="3307" y="3945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8" name="Line 1331"/>
              <p:cNvSpPr>
                <a:spLocks noChangeShapeType="1"/>
              </p:cNvSpPr>
              <p:nvPr/>
            </p:nvSpPr>
            <p:spPr bwMode="auto">
              <a:xfrm>
                <a:off x="3307" y="3951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49" name="Line 1332"/>
              <p:cNvSpPr>
                <a:spLocks noChangeShapeType="1"/>
              </p:cNvSpPr>
              <p:nvPr/>
            </p:nvSpPr>
            <p:spPr bwMode="auto">
              <a:xfrm>
                <a:off x="3307" y="3945"/>
                <a:ext cx="12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0" name="Line 1333"/>
              <p:cNvSpPr>
                <a:spLocks noChangeShapeType="1"/>
              </p:cNvSpPr>
              <p:nvPr/>
            </p:nvSpPr>
            <p:spPr bwMode="auto">
              <a:xfrm flipH="1">
                <a:off x="3270" y="3936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1" name="Line 1334"/>
              <p:cNvSpPr>
                <a:spLocks noChangeShapeType="1"/>
              </p:cNvSpPr>
              <p:nvPr/>
            </p:nvSpPr>
            <p:spPr bwMode="auto">
              <a:xfrm>
                <a:off x="3307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2" name="Line 1335"/>
              <p:cNvSpPr>
                <a:spLocks noChangeShapeType="1"/>
              </p:cNvSpPr>
              <p:nvPr/>
            </p:nvSpPr>
            <p:spPr bwMode="auto">
              <a:xfrm>
                <a:off x="3307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3" name="Line 1336"/>
              <p:cNvSpPr>
                <a:spLocks noChangeShapeType="1"/>
              </p:cNvSpPr>
              <p:nvPr/>
            </p:nvSpPr>
            <p:spPr bwMode="auto">
              <a:xfrm flipV="1">
                <a:off x="3319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4" name="Line 1337"/>
              <p:cNvSpPr>
                <a:spLocks noChangeShapeType="1"/>
              </p:cNvSpPr>
              <p:nvPr/>
            </p:nvSpPr>
            <p:spPr bwMode="auto">
              <a:xfrm flipV="1">
                <a:off x="3319" y="3865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55" name="Freeform 1338"/>
              <p:cNvSpPr>
                <a:spLocks/>
              </p:cNvSpPr>
              <p:nvPr/>
            </p:nvSpPr>
            <p:spPr bwMode="auto">
              <a:xfrm>
                <a:off x="3235" y="3872"/>
                <a:ext cx="72" cy="4"/>
              </a:xfrm>
              <a:custGeom>
                <a:avLst/>
                <a:gdLst>
                  <a:gd name="T0" fmla="*/ 2 w 37"/>
                  <a:gd name="T1" fmla="*/ 0 h 2"/>
                  <a:gd name="T2" fmla="*/ 2 w 37"/>
                  <a:gd name="T3" fmla="*/ 2 h 2"/>
                  <a:gd name="T4" fmla="*/ 37 w 37"/>
                  <a:gd name="T5" fmla="*/ 2 h 2"/>
                  <a:gd name="T6" fmla="*/ 37 w 37"/>
                  <a:gd name="T7" fmla="*/ 0 h 2"/>
                  <a:gd name="T8" fmla="*/ 2 w 37"/>
                  <a:gd name="T9" fmla="*/ 0 h 2"/>
                  <a:gd name="T10" fmla="*/ 0 w 37"/>
                  <a:gd name="T11" fmla="*/ 0 h 2"/>
                  <a:gd name="T12" fmla="*/ 2 w 37"/>
                  <a:gd name="T13" fmla="*/ 0 h 2"/>
                  <a:gd name="T14" fmla="*/ 0 w 37"/>
                  <a:gd name="T15" fmla="*/ 0 h 2"/>
                  <a:gd name="T16" fmla="*/ 2 w 3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"/>
                  <a:gd name="T29" fmla="*/ 37 w 3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">
                    <a:moveTo>
                      <a:pt x="2" y="0"/>
                    </a:moveTo>
                    <a:lnTo>
                      <a:pt x="2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56" name="Freeform 1339"/>
              <p:cNvSpPr>
                <a:spLocks/>
              </p:cNvSpPr>
              <p:nvPr/>
            </p:nvSpPr>
            <p:spPr bwMode="auto">
              <a:xfrm>
                <a:off x="3235" y="3872"/>
                <a:ext cx="72" cy="4"/>
              </a:xfrm>
              <a:custGeom>
                <a:avLst/>
                <a:gdLst>
                  <a:gd name="T0" fmla="*/ 2 w 37"/>
                  <a:gd name="T1" fmla="*/ 0 h 2"/>
                  <a:gd name="T2" fmla="*/ 2 w 37"/>
                  <a:gd name="T3" fmla="*/ 2 h 2"/>
                  <a:gd name="T4" fmla="*/ 37 w 37"/>
                  <a:gd name="T5" fmla="*/ 2 h 2"/>
                  <a:gd name="T6" fmla="*/ 37 w 37"/>
                  <a:gd name="T7" fmla="*/ 0 h 2"/>
                  <a:gd name="T8" fmla="*/ 2 w 37"/>
                  <a:gd name="T9" fmla="*/ 0 h 2"/>
                  <a:gd name="T10" fmla="*/ 0 w 37"/>
                  <a:gd name="T11" fmla="*/ 0 h 2"/>
                  <a:gd name="T12" fmla="*/ 2 w 37"/>
                  <a:gd name="T13" fmla="*/ 0 h 2"/>
                  <a:gd name="T14" fmla="*/ 0 w 37"/>
                  <a:gd name="T15" fmla="*/ 0 h 2"/>
                  <a:gd name="T16" fmla="*/ 2 w 3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"/>
                  <a:gd name="T29" fmla="*/ 37 w 3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">
                    <a:moveTo>
                      <a:pt x="2" y="0"/>
                    </a:moveTo>
                    <a:lnTo>
                      <a:pt x="2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57" name="Freeform 1340"/>
              <p:cNvSpPr>
                <a:spLocks/>
              </p:cNvSpPr>
              <p:nvPr/>
            </p:nvSpPr>
            <p:spPr bwMode="auto">
              <a:xfrm>
                <a:off x="3235" y="3872"/>
                <a:ext cx="4" cy="70"/>
              </a:xfrm>
              <a:custGeom>
                <a:avLst/>
                <a:gdLst>
                  <a:gd name="T0" fmla="*/ 2 w 2"/>
                  <a:gd name="T1" fmla="*/ 33 h 38"/>
                  <a:gd name="T2" fmla="*/ 2 w 2"/>
                  <a:gd name="T3" fmla="*/ 35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5 h 38"/>
                  <a:gd name="T10" fmla="*/ 2 w 2"/>
                  <a:gd name="T11" fmla="*/ 38 h 38"/>
                  <a:gd name="T12" fmla="*/ 0 w 2"/>
                  <a:gd name="T13" fmla="*/ 35 h 38"/>
                  <a:gd name="T14" fmla="*/ 0 w 2"/>
                  <a:gd name="T15" fmla="*/ 38 h 38"/>
                  <a:gd name="T16" fmla="*/ 2 w 2"/>
                  <a:gd name="T17" fmla="*/ 38 h 38"/>
                  <a:gd name="T18" fmla="*/ 2 w 2"/>
                  <a:gd name="T19" fmla="*/ 33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38"/>
                  <a:gd name="T32" fmla="*/ 2 w 2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38">
                    <a:moveTo>
                      <a:pt x="2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58" name="Freeform 1341"/>
              <p:cNvSpPr>
                <a:spLocks/>
              </p:cNvSpPr>
              <p:nvPr/>
            </p:nvSpPr>
            <p:spPr bwMode="auto">
              <a:xfrm>
                <a:off x="3235" y="3872"/>
                <a:ext cx="4" cy="70"/>
              </a:xfrm>
              <a:custGeom>
                <a:avLst/>
                <a:gdLst>
                  <a:gd name="T0" fmla="*/ 2 w 2"/>
                  <a:gd name="T1" fmla="*/ 33 h 38"/>
                  <a:gd name="T2" fmla="*/ 2 w 2"/>
                  <a:gd name="T3" fmla="*/ 35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5 h 38"/>
                  <a:gd name="T10" fmla="*/ 2 w 2"/>
                  <a:gd name="T11" fmla="*/ 38 h 38"/>
                  <a:gd name="T12" fmla="*/ 0 w 2"/>
                  <a:gd name="T13" fmla="*/ 35 h 38"/>
                  <a:gd name="T14" fmla="*/ 0 w 2"/>
                  <a:gd name="T15" fmla="*/ 38 h 38"/>
                  <a:gd name="T16" fmla="*/ 2 w 2"/>
                  <a:gd name="T17" fmla="*/ 38 h 38"/>
                  <a:gd name="T18" fmla="*/ 2 w 2"/>
                  <a:gd name="T19" fmla="*/ 33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38"/>
                  <a:gd name="T32" fmla="*/ 2 w 2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38">
                    <a:moveTo>
                      <a:pt x="2" y="33"/>
                    </a:moveTo>
                    <a:lnTo>
                      <a:pt x="2" y="3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59" name="Freeform 1342"/>
              <p:cNvSpPr>
                <a:spLocks/>
              </p:cNvSpPr>
              <p:nvPr/>
            </p:nvSpPr>
            <p:spPr bwMode="auto">
              <a:xfrm>
                <a:off x="3239" y="3933"/>
                <a:ext cx="68" cy="9"/>
              </a:xfrm>
              <a:custGeom>
                <a:avLst/>
                <a:gdLst>
                  <a:gd name="T0" fmla="*/ 32 w 35"/>
                  <a:gd name="T1" fmla="*/ 2 h 5"/>
                  <a:gd name="T2" fmla="*/ 35 w 35"/>
                  <a:gd name="T3" fmla="*/ 0 h 5"/>
                  <a:gd name="T4" fmla="*/ 0 w 35"/>
                  <a:gd name="T5" fmla="*/ 0 h 5"/>
                  <a:gd name="T6" fmla="*/ 0 w 35"/>
                  <a:gd name="T7" fmla="*/ 5 h 5"/>
                  <a:gd name="T8" fmla="*/ 35 w 35"/>
                  <a:gd name="T9" fmla="*/ 5 h 5"/>
                  <a:gd name="T10" fmla="*/ 35 w 35"/>
                  <a:gd name="T11" fmla="*/ 2 h 5"/>
                  <a:gd name="T12" fmla="*/ 35 w 35"/>
                  <a:gd name="T13" fmla="*/ 5 h 5"/>
                  <a:gd name="T14" fmla="*/ 35 w 35"/>
                  <a:gd name="T15" fmla="*/ 2 h 5"/>
                  <a:gd name="T16" fmla="*/ 3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60" name="Freeform 1343"/>
              <p:cNvSpPr>
                <a:spLocks/>
              </p:cNvSpPr>
              <p:nvPr/>
            </p:nvSpPr>
            <p:spPr bwMode="auto">
              <a:xfrm>
                <a:off x="3239" y="3933"/>
                <a:ext cx="68" cy="9"/>
              </a:xfrm>
              <a:custGeom>
                <a:avLst/>
                <a:gdLst>
                  <a:gd name="T0" fmla="*/ 32 w 35"/>
                  <a:gd name="T1" fmla="*/ 2 h 5"/>
                  <a:gd name="T2" fmla="*/ 35 w 35"/>
                  <a:gd name="T3" fmla="*/ 0 h 5"/>
                  <a:gd name="T4" fmla="*/ 0 w 35"/>
                  <a:gd name="T5" fmla="*/ 0 h 5"/>
                  <a:gd name="T6" fmla="*/ 0 w 35"/>
                  <a:gd name="T7" fmla="*/ 5 h 5"/>
                  <a:gd name="T8" fmla="*/ 35 w 35"/>
                  <a:gd name="T9" fmla="*/ 5 h 5"/>
                  <a:gd name="T10" fmla="*/ 35 w 35"/>
                  <a:gd name="T11" fmla="*/ 2 h 5"/>
                  <a:gd name="T12" fmla="*/ 35 w 35"/>
                  <a:gd name="T13" fmla="*/ 5 h 5"/>
                  <a:gd name="T14" fmla="*/ 35 w 35"/>
                  <a:gd name="T15" fmla="*/ 2 h 5"/>
                  <a:gd name="T16" fmla="*/ 32 w 3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"/>
                  <a:gd name="T29" fmla="*/ 35 w 3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5" y="5"/>
                    </a:lnTo>
                    <a:lnTo>
                      <a:pt x="35" y="2"/>
                    </a:lnTo>
                    <a:lnTo>
                      <a:pt x="3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61" name="Freeform 1344"/>
              <p:cNvSpPr>
                <a:spLocks/>
              </p:cNvSpPr>
              <p:nvPr/>
            </p:nvSpPr>
            <p:spPr bwMode="auto">
              <a:xfrm>
                <a:off x="3301" y="3872"/>
                <a:ext cx="6" cy="64"/>
              </a:xfrm>
              <a:custGeom>
                <a:avLst/>
                <a:gdLst>
                  <a:gd name="T0" fmla="*/ 3 w 3"/>
                  <a:gd name="T1" fmla="*/ 2 h 35"/>
                  <a:gd name="T2" fmla="*/ 0 w 3"/>
                  <a:gd name="T3" fmla="*/ 0 h 35"/>
                  <a:gd name="T4" fmla="*/ 0 w 3"/>
                  <a:gd name="T5" fmla="*/ 35 h 35"/>
                  <a:gd name="T6" fmla="*/ 3 w 3"/>
                  <a:gd name="T7" fmla="*/ 35 h 35"/>
                  <a:gd name="T8" fmla="*/ 3 w 3"/>
                  <a:gd name="T9" fmla="*/ 0 h 35"/>
                  <a:gd name="T10" fmla="*/ 3 w 3"/>
                  <a:gd name="T11" fmla="*/ 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5"/>
                  <a:gd name="T20" fmla="*/ 3 w 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5">
                    <a:moveTo>
                      <a:pt x="3" y="2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62" name="Freeform 1345"/>
              <p:cNvSpPr>
                <a:spLocks/>
              </p:cNvSpPr>
              <p:nvPr/>
            </p:nvSpPr>
            <p:spPr bwMode="auto">
              <a:xfrm>
                <a:off x="3301" y="3872"/>
                <a:ext cx="6" cy="64"/>
              </a:xfrm>
              <a:custGeom>
                <a:avLst/>
                <a:gdLst>
                  <a:gd name="T0" fmla="*/ 3 w 3"/>
                  <a:gd name="T1" fmla="*/ 2 h 35"/>
                  <a:gd name="T2" fmla="*/ 0 w 3"/>
                  <a:gd name="T3" fmla="*/ 0 h 35"/>
                  <a:gd name="T4" fmla="*/ 0 w 3"/>
                  <a:gd name="T5" fmla="*/ 35 h 35"/>
                  <a:gd name="T6" fmla="*/ 3 w 3"/>
                  <a:gd name="T7" fmla="*/ 35 h 35"/>
                  <a:gd name="T8" fmla="*/ 3 w 3"/>
                  <a:gd name="T9" fmla="*/ 0 h 35"/>
                  <a:gd name="T10" fmla="*/ 3 w 3"/>
                  <a:gd name="T11" fmla="*/ 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5"/>
                  <a:gd name="T20" fmla="*/ 3 w 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5">
                    <a:moveTo>
                      <a:pt x="3" y="2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63" name="Line 1346"/>
              <p:cNvSpPr>
                <a:spLocks noChangeShapeType="1"/>
              </p:cNvSpPr>
              <p:nvPr/>
            </p:nvSpPr>
            <p:spPr bwMode="auto">
              <a:xfrm flipV="1">
                <a:off x="3307" y="4080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4" name="Line 1347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5" name="Line 1348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6" name="Line 1349"/>
              <p:cNvSpPr>
                <a:spLocks noChangeShapeType="1"/>
              </p:cNvSpPr>
              <p:nvPr/>
            </p:nvSpPr>
            <p:spPr bwMode="auto">
              <a:xfrm flipH="1">
                <a:off x="3307" y="4084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7" name="Line 1350"/>
              <p:cNvSpPr>
                <a:spLocks noChangeShapeType="1"/>
              </p:cNvSpPr>
              <p:nvPr/>
            </p:nvSpPr>
            <p:spPr bwMode="auto">
              <a:xfrm>
                <a:off x="3307" y="4153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8" name="Line 1351"/>
              <p:cNvSpPr>
                <a:spLocks noChangeShapeType="1"/>
              </p:cNvSpPr>
              <p:nvPr/>
            </p:nvSpPr>
            <p:spPr bwMode="auto">
              <a:xfrm>
                <a:off x="3274" y="4153"/>
                <a:ext cx="2" cy="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69" name="Line 1352"/>
              <p:cNvSpPr>
                <a:spLocks noChangeShapeType="1"/>
              </p:cNvSpPr>
              <p:nvPr/>
            </p:nvSpPr>
            <p:spPr bwMode="auto">
              <a:xfrm>
                <a:off x="3307" y="4166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0" name="Line 1353"/>
              <p:cNvSpPr>
                <a:spLocks noChangeShapeType="1"/>
              </p:cNvSpPr>
              <p:nvPr/>
            </p:nvSpPr>
            <p:spPr bwMode="auto">
              <a:xfrm>
                <a:off x="3307" y="4166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1" name="Line 1354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2" name="Line 1355"/>
              <p:cNvSpPr>
                <a:spLocks noChangeShapeType="1"/>
              </p:cNvSpPr>
              <p:nvPr/>
            </p:nvSpPr>
            <p:spPr bwMode="auto">
              <a:xfrm>
                <a:off x="3307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3" name="Line 1356"/>
              <p:cNvSpPr>
                <a:spLocks noChangeShapeType="1"/>
              </p:cNvSpPr>
              <p:nvPr/>
            </p:nvSpPr>
            <p:spPr bwMode="auto">
              <a:xfrm flipH="1">
                <a:off x="3307" y="4080"/>
                <a:ext cx="6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4" name="Line 1357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5" name="Line 1358"/>
              <p:cNvSpPr>
                <a:spLocks noChangeShapeType="1"/>
              </p:cNvSpPr>
              <p:nvPr/>
            </p:nvSpPr>
            <p:spPr bwMode="auto">
              <a:xfrm flipV="1">
                <a:off x="3323" y="4080"/>
                <a:ext cx="2" cy="86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76" name="Freeform 1359"/>
              <p:cNvSpPr>
                <a:spLocks/>
              </p:cNvSpPr>
              <p:nvPr/>
            </p:nvSpPr>
            <p:spPr bwMode="auto">
              <a:xfrm>
                <a:off x="3239" y="4090"/>
                <a:ext cx="68" cy="5"/>
              </a:xfrm>
              <a:custGeom>
                <a:avLst/>
                <a:gdLst>
                  <a:gd name="T0" fmla="*/ 2 w 35"/>
                  <a:gd name="T1" fmla="*/ 3 h 3"/>
                  <a:gd name="T2" fmla="*/ 0 w 35"/>
                  <a:gd name="T3" fmla="*/ 3 h 3"/>
                  <a:gd name="T4" fmla="*/ 35 w 35"/>
                  <a:gd name="T5" fmla="*/ 3 h 3"/>
                  <a:gd name="T6" fmla="*/ 35 w 35"/>
                  <a:gd name="T7" fmla="*/ 0 h 3"/>
                  <a:gd name="T8" fmla="*/ 0 w 35"/>
                  <a:gd name="T9" fmla="*/ 0 h 3"/>
                  <a:gd name="T10" fmla="*/ 0 w 35"/>
                  <a:gd name="T11" fmla="*/ 3 h 3"/>
                  <a:gd name="T12" fmla="*/ 0 w 35"/>
                  <a:gd name="T13" fmla="*/ 0 h 3"/>
                  <a:gd name="T14" fmla="*/ 0 w 35"/>
                  <a:gd name="T15" fmla="*/ 3 h 3"/>
                  <a:gd name="T16" fmla="*/ 2 w 35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"/>
                  <a:gd name="T29" fmla="*/ 35 w 3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">
                    <a:moveTo>
                      <a:pt x="2" y="3"/>
                    </a:moveTo>
                    <a:lnTo>
                      <a:pt x="0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77" name="Freeform 1360"/>
              <p:cNvSpPr>
                <a:spLocks/>
              </p:cNvSpPr>
              <p:nvPr/>
            </p:nvSpPr>
            <p:spPr bwMode="auto">
              <a:xfrm>
                <a:off x="3239" y="4090"/>
                <a:ext cx="68" cy="5"/>
              </a:xfrm>
              <a:custGeom>
                <a:avLst/>
                <a:gdLst>
                  <a:gd name="T0" fmla="*/ 2 w 35"/>
                  <a:gd name="T1" fmla="*/ 3 h 3"/>
                  <a:gd name="T2" fmla="*/ 0 w 35"/>
                  <a:gd name="T3" fmla="*/ 3 h 3"/>
                  <a:gd name="T4" fmla="*/ 35 w 35"/>
                  <a:gd name="T5" fmla="*/ 3 h 3"/>
                  <a:gd name="T6" fmla="*/ 35 w 35"/>
                  <a:gd name="T7" fmla="*/ 0 h 3"/>
                  <a:gd name="T8" fmla="*/ 0 w 35"/>
                  <a:gd name="T9" fmla="*/ 0 h 3"/>
                  <a:gd name="T10" fmla="*/ 0 w 35"/>
                  <a:gd name="T11" fmla="*/ 3 h 3"/>
                  <a:gd name="T12" fmla="*/ 0 w 35"/>
                  <a:gd name="T13" fmla="*/ 0 h 3"/>
                  <a:gd name="T14" fmla="*/ 0 w 35"/>
                  <a:gd name="T15" fmla="*/ 3 h 3"/>
                  <a:gd name="T16" fmla="*/ 2 w 35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"/>
                  <a:gd name="T29" fmla="*/ 35 w 3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">
                    <a:moveTo>
                      <a:pt x="2" y="3"/>
                    </a:moveTo>
                    <a:lnTo>
                      <a:pt x="0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78" name="Freeform 1361"/>
              <p:cNvSpPr>
                <a:spLocks/>
              </p:cNvSpPr>
              <p:nvPr/>
            </p:nvSpPr>
            <p:spPr bwMode="auto">
              <a:xfrm>
                <a:off x="3239" y="4095"/>
                <a:ext cx="4" cy="64"/>
              </a:xfrm>
              <a:custGeom>
                <a:avLst/>
                <a:gdLst>
                  <a:gd name="T0" fmla="*/ 0 w 2"/>
                  <a:gd name="T1" fmla="*/ 32 h 35"/>
                  <a:gd name="T2" fmla="*/ 2 w 2"/>
                  <a:gd name="T3" fmla="*/ 32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2 h 35"/>
                  <a:gd name="T10" fmla="*/ 0 w 2"/>
                  <a:gd name="T11" fmla="*/ 35 h 35"/>
                  <a:gd name="T12" fmla="*/ 0 w 2"/>
                  <a:gd name="T13" fmla="*/ 32 h 35"/>
                  <a:gd name="T14" fmla="*/ 0 w 2"/>
                  <a:gd name="T15" fmla="*/ 35 h 35"/>
                  <a:gd name="T16" fmla="*/ 0 w 2"/>
                  <a:gd name="T17" fmla="*/ 3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5"/>
                  <a:gd name="T29" fmla="*/ 2 w 2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5">
                    <a:moveTo>
                      <a:pt x="0" y="32"/>
                    </a:moveTo>
                    <a:lnTo>
                      <a:pt x="2" y="3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79" name="Freeform 1362"/>
              <p:cNvSpPr>
                <a:spLocks/>
              </p:cNvSpPr>
              <p:nvPr/>
            </p:nvSpPr>
            <p:spPr bwMode="auto">
              <a:xfrm>
                <a:off x="3239" y="4095"/>
                <a:ext cx="4" cy="64"/>
              </a:xfrm>
              <a:custGeom>
                <a:avLst/>
                <a:gdLst>
                  <a:gd name="T0" fmla="*/ 0 w 2"/>
                  <a:gd name="T1" fmla="*/ 32 h 35"/>
                  <a:gd name="T2" fmla="*/ 2 w 2"/>
                  <a:gd name="T3" fmla="*/ 32 h 35"/>
                  <a:gd name="T4" fmla="*/ 2 w 2"/>
                  <a:gd name="T5" fmla="*/ 0 h 35"/>
                  <a:gd name="T6" fmla="*/ 0 w 2"/>
                  <a:gd name="T7" fmla="*/ 0 h 35"/>
                  <a:gd name="T8" fmla="*/ 0 w 2"/>
                  <a:gd name="T9" fmla="*/ 32 h 35"/>
                  <a:gd name="T10" fmla="*/ 0 w 2"/>
                  <a:gd name="T11" fmla="*/ 35 h 35"/>
                  <a:gd name="T12" fmla="*/ 0 w 2"/>
                  <a:gd name="T13" fmla="*/ 32 h 35"/>
                  <a:gd name="T14" fmla="*/ 0 w 2"/>
                  <a:gd name="T15" fmla="*/ 35 h 35"/>
                  <a:gd name="T16" fmla="*/ 0 w 2"/>
                  <a:gd name="T17" fmla="*/ 3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5"/>
                  <a:gd name="T29" fmla="*/ 2 w 2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5">
                    <a:moveTo>
                      <a:pt x="0" y="32"/>
                    </a:moveTo>
                    <a:lnTo>
                      <a:pt x="2" y="3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80" name="Freeform 1363"/>
              <p:cNvSpPr>
                <a:spLocks/>
              </p:cNvSpPr>
              <p:nvPr/>
            </p:nvSpPr>
            <p:spPr bwMode="auto">
              <a:xfrm>
                <a:off x="3239" y="4153"/>
                <a:ext cx="74" cy="6"/>
              </a:xfrm>
              <a:custGeom>
                <a:avLst/>
                <a:gdLst>
                  <a:gd name="T0" fmla="*/ 32 w 38"/>
                  <a:gd name="T1" fmla="*/ 0 h 3"/>
                  <a:gd name="T2" fmla="*/ 35 w 38"/>
                  <a:gd name="T3" fmla="*/ 0 h 3"/>
                  <a:gd name="T4" fmla="*/ 0 w 38"/>
                  <a:gd name="T5" fmla="*/ 0 h 3"/>
                  <a:gd name="T6" fmla="*/ 0 w 38"/>
                  <a:gd name="T7" fmla="*/ 3 h 3"/>
                  <a:gd name="T8" fmla="*/ 35 w 38"/>
                  <a:gd name="T9" fmla="*/ 3 h 3"/>
                  <a:gd name="T10" fmla="*/ 38 w 38"/>
                  <a:gd name="T11" fmla="*/ 0 h 3"/>
                  <a:gd name="T12" fmla="*/ 35 w 38"/>
                  <a:gd name="T13" fmla="*/ 3 h 3"/>
                  <a:gd name="T14" fmla="*/ 38 w 38"/>
                  <a:gd name="T15" fmla="*/ 3 h 3"/>
                  <a:gd name="T16" fmla="*/ 38 w 38"/>
                  <a:gd name="T17" fmla="*/ 0 h 3"/>
                  <a:gd name="T18" fmla="*/ 32 w 38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3"/>
                  <a:gd name="T32" fmla="*/ 38 w 38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3">
                    <a:moveTo>
                      <a:pt x="32" y="0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81" name="Freeform 1364"/>
              <p:cNvSpPr>
                <a:spLocks/>
              </p:cNvSpPr>
              <p:nvPr/>
            </p:nvSpPr>
            <p:spPr bwMode="auto">
              <a:xfrm>
                <a:off x="3239" y="4153"/>
                <a:ext cx="74" cy="6"/>
              </a:xfrm>
              <a:custGeom>
                <a:avLst/>
                <a:gdLst>
                  <a:gd name="T0" fmla="*/ 32 w 38"/>
                  <a:gd name="T1" fmla="*/ 0 h 3"/>
                  <a:gd name="T2" fmla="*/ 35 w 38"/>
                  <a:gd name="T3" fmla="*/ 0 h 3"/>
                  <a:gd name="T4" fmla="*/ 0 w 38"/>
                  <a:gd name="T5" fmla="*/ 0 h 3"/>
                  <a:gd name="T6" fmla="*/ 0 w 38"/>
                  <a:gd name="T7" fmla="*/ 3 h 3"/>
                  <a:gd name="T8" fmla="*/ 35 w 38"/>
                  <a:gd name="T9" fmla="*/ 3 h 3"/>
                  <a:gd name="T10" fmla="*/ 38 w 38"/>
                  <a:gd name="T11" fmla="*/ 0 h 3"/>
                  <a:gd name="T12" fmla="*/ 35 w 38"/>
                  <a:gd name="T13" fmla="*/ 3 h 3"/>
                  <a:gd name="T14" fmla="*/ 38 w 38"/>
                  <a:gd name="T15" fmla="*/ 3 h 3"/>
                  <a:gd name="T16" fmla="*/ 38 w 38"/>
                  <a:gd name="T17" fmla="*/ 0 h 3"/>
                  <a:gd name="T18" fmla="*/ 32 w 38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3"/>
                  <a:gd name="T32" fmla="*/ 38 w 38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3">
                    <a:moveTo>
                      <a:pt x="32" y="0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5" y="3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82" name="Freeform 1365"/>
              <p:cNvSpPr>
                <a:spLocks/>
              </p:cNvSpPr>
              <p:nvPr/>
            </p:nvSpPr>
            <p:spPr bwMode="auto">
              <a:xfrm>
                <a:off x="3301" y="4090"/>
                <a:ext cx="12" cy="63"/>
              </a:xfrm>
              <a:custGeom>
                <a:avLst/>
                <a:gdLst>
                  <a:gd name="T0" fmla="*/ 3 w 6"/>
                  <a:gd name="T1" fmla="*/ 3 h 35"/>
                  <a:gd name="T2" fmla="*/ 0 w 6"/>
                  <a:gd name="T3" fmla="*/ 3 h 35"/>
                  <a:gd name="T4" fmla="*/ 0 w 6"/>
                  <a:gd name="T5" fmla="*/ 35 h 35"/>
                  <a:gd name="T6" fmla="*/ 6 w 6"/>
                  <a:gd name="T7" fmla="*/ 35 h 35"/>
                  <a:gd name="T8" fmla="*/ 6 w 6"/>
                  <a:gd name="T9" fmla="*/ 3 h 35"/>
                  <a:gd name="T10" fmla="*/ 3 w 6"/>
                  <a:gd name="T11" fmla="*/ 0 h 35"/>
                  <a:gd name="T12" fmla="*/ 6 w 6"/>
                  <a:gd name="T13" fmla="*/ 3 h 35"/>
                  <a:gd name="T14" fmla="*/ 6 w 6"/>
                  <a:gd name="T15" fmla="*/ 0 h 35"/>
                  <a:gd name="T16" fmla="*/ 3 w 6"/>
                  <a:gd name="T17" fmla="*/ 0 h 35"/>
                  <a:gd name="T18" fmla="*/ 3 w 6"/>
                  <a:gd name="T19" fmla="*/ 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5"/>
                  <a:gd name="T32" fmla="*/ 6 w 6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5">
                    <a:moveTo>
                      <a:pt x="3" y="3"/>
                    </a:moveTo>
                    <a:lnTo>
                      <a:pt x="0" y="3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83" name="Freeform 1366"/>
              <p:cNvSpPr>
                <a:spLocks/>
              </p:cNvSpPr>
              <p:nvPr/>
            </p:nvSpPr>
            <p:spPr bwMode="auto">
              <a:xfrm>
                <a:off x="3301" y="4090"/>
                <a:ext cx="12" cy="63"/>
              </a:xfrm>
              <a:custGeom>
                <a:avLst/>
                <a:gdLst>
                  <a:gd name="T0" fmla="*/ 3 w 6"/>
                  <a:gd name="T1" fmla="*/ 3 h 35"/>
                  <a:gd name="T2" fmla="*/ 0 w 6"/>
                  <a:gd name="T3" fmla="*/ 3 h 35"/>
                  <a:gd name="T4" fmla="*/ 0 w 6"/>
                  <a:gd name="T5" fmla="*/ 35 h 35"/>
                  <a:gd name="T6" fmla="*/ 6 w 6"/>
                  <a:gd name="T7" fmla="*/ 35 h 35"/>
                  <a:gd name="T8" fmla="*/ 6 w 6"/>
                  <a:gd name="T9" fmla="*/ 3 h 35"/>
                  <a:gd name="T10" fmla="*/ 3 w 6"/>
                  <a:gd name="T11" fmla="*/ 0 h 35"/>
                  <a:gd name="T12" fmla="*/ 6 w 6"/>
                  <a:gd name="T13" fmla="*/ 3 h 35"/>
                  <a:gd name="T14" fmla="*/ 6 w 6"/>
                  <a:gd name="T15" fmla="*/ 0 h 35"/>
                  <a:gd name="T16" fmla="*/ 3 w 6"/>
                  <a:gd name="T17" fmla="*/ 0 h 35"/>
                  <a:gd name="T18" fmla="*/ 3 w 6"/>
                  <a:gd name="T19" fmla="*/ 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5"/>
                  <a:gd name="T32" fmla="*/ 6 w 6"/>
                  <a:gd name="T33" fmla="*/ 35 h 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5">
                    <a:moveTo>
                      <a:pt x="3" y="3"/>
                    </a:moveTo>
                    <a:lnTo>
                      <a:pt x="0" y="3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84" name="Line 1367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85" name="Line 1368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86" name="Line 1369"/>
              <p:cNvSpPr>
                <a:spLocks noChangeShapeType="1"/>
              </p:cNvSpPr>
              <p:nvPr/>
            </p:nvSpPr>
            <p:spPr bwMode="auto">
              <a:xfrm>
                <a:off x="3323" y="4361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87" name="Line 1370"/>
              <p:cNvSpPr>
                <a:spLocks noChangeShapeType="1"/>
              </p:cNvSpPr>
              <p:nvPr/>
            </p:nvSpPr>
            <p:spPr bwMode="auto">
              <a:xfrm>
                <a:off x="3307" y="4361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88" name="Line 1371"/>
              <p:cNvSpPr>
                <a:spLocks noChangeShapeType="1"/>
              </p:cNvSpPr>
              <p:nvPr/>
            </p:nvSpPr>
            <p:spPr bwMode="auto">
              <a:xfrm>
                <a:off x="3307" y="4365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89" name="Line 1372"/>
              <p:cNvSpPr>
                <a:spLocks noChangeShapeType="1"/>
              </p:cNvSpPr>
              <p:nvPr/>
            </p:nvSpPr>
            <p:spPr bwMode="auto">
              <a:xfrm>
                <a:off x="3307" y="4361"/>
                <a:ext cx="1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0" name="Line 1373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6" cy="2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1" name="Line 1374"/>
              <p:cNvSpPr>
                <a:spLocks noChangeShapeType="1"/>
              </p:cNvSpPr>
              <p:nvPr/>
            </p:nvSpPr>
            <p:spPr bwMode="auto">
              <a:xfrm>
                <a:off x="3307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2" name="Line 1375"/>
              <p:cNvSpPr>
                <a:spLocks noChangeShapeType="1"/>
              </p:cNvSpPr>
              <p:nvPr/>
            </p:nvSpPr>
            <p:spPr bwMode="auto">
              <a:xfrm flipH="1">
                <a:off x="3307" y="4281"/>
                <a:ext cx="6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3" name="Line 1376"/>
              <p:cNvSpPr>
                <a:spLocks noChangeShapeType="1"/>
              </p:cNvSpPr>
              <p:nvPr/>
            </p:nvSpPr>
            <p:spPr bwMode="auto">
              <a:xfrm flipV="1">
                <a:off x="3323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4" name="Line 1377"/>
              <p:cNvSpPr>
                <a:spLocks noChangeShapeType="1"/>
              </p:cNvSpPr>
              <p:nvPr/>
            </p:nvSpPr>
            <p:spPr bwMode="auto">
              <a:xfrm flipV="1">
                <a:off x="3323" y="4281"/>
                <a:ext cx="2" cy="80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695" name="Freeform 1378"/>
              <p:cNvSpPr>
                <a:spLocks/>
              </p:cNvSpPr>
              <p:nvPr/>
            </p:nvSpPr>
            <p:spPr bwMode="auto">
              <a:xfrm>
                <a:off x="3239" y="4288"/>
                <a:ext cx="68" cy="4"/>
              </a:xfrm>
              <a:custGeom>
                <a:avLst/>
                <a:gdLst>
                  <a:gd name="T0" fmla="*/ 2 w 35"/>
                  <a:gd name="T1" fmla="*/ 0 h 2"/>
                  <a:gd name="T2" fmla="*/ 0 w 35"/>
                  <a:gd name="T3" fmla="*/ 2 h 2"/>
                  <a:gd name="T4" fmla="*/ 35 w 35"/>
                  <a:gd name="T5" fmla="*/ 2 h 2"/>
                  <a:gd name="T6" fmla="*/ 35 w 35"/>
                  <a:gd name="T7" fmla="*/ 0 h 2"/>
                  <a:gd name="T8" fmla="*/ 0 w 35"/>
                  <a:gd name="T9" fmla="*/ 0 h 2"/>
                  <a:gd name="T10" fmla="*/ 2 w 3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2"/>
                  <a:gd name="T20" fmla="*/ 35 w 3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2">
                    <a:moveTo>
                      <a:pt x="2" y="0"/>
                    </a:moveTo>
                    <a:lnTo>
                      <a:pt x="0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96" name="Freeform 1379"/>
              <p:cNvSpPr>
                <a:spLocks/>
              </p:cNvSpPr>
              <p:nvPr/>
            </p:nvSpPr>
            <p:spPr bwMode="auto">
              <a:xfrm>
                <a:off x="3239" y="4288"/>
                <a:ext cx="68" cy="4"/>
              </a:xfrm>
              <a:custGeom>
                <a:avLst/>
                <a:gdLst>
                  <a:gd name="T0" fmla="*/ 2 w 35"/>
                  <a:gd name="T1" fmla="*/ 0 h 2"/>
                  <a:gd name="T2" fmla="*/ 0 w 35"/>
                  <a:gd name="T3" fmla="*/ 2 h 2"/>
                  <a:gd name="T4" fmla="*/ 35 w 35"/>
                  <a:gd name="T5" fmla="*/ 2 h 2"/>
                  <a:gd name="T6" fmla="*/ 35 w 35"/>
                  <a:gd name="T7" fmla="*/ 0 h 2"/>
                  <a:gd name="T8" fmla="*/ 0 w 35"/>
                  <a:gd name="T9" fmla="*/ 0 h 2"/>
                  <a:gd name="T10" fmla="*/ 2 w 3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2"/>
                  <a:gd name="T20" fmla="*/ 35 w 3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2">
                    <a:moveTo>
                      <a:pt x="2" y="0"/>
                    </a:moveTo>
                    <a:lnTo>
                      <a:pt x="0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97" name="Freeform 1380"/>
              <p:cNvSpPr>
                <a:spLocks/>
              </p:cNvSpPr>
              <p:nvPr/>
            </p:nvSpPr>
            <p:spPr bwMode="auto">
              <a:xfrm>
                <a:off x="3239" y="4288"/>
                <a:ext cx="4" cy="70"/>
              </a:xfrm>
              <a:custGeom>
                <a:avLst/>
                <a:gdLst>
                  <a:gd name="T0" fmla="*/ 0 w 2"/>
                  <a:gd name="T1" fmla="*/ 34 h 38"/>
                  <a:gd name="T2" fmla="*/ 2 w 2"/>
                  <a:gd name="T3" fmla="*/ 36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6 h 38"/>
                  <a:gd name="T10" fmla="*/ 0 w 2"/>
                  <a:gd name="T11" fmla="*/ 38 h 38"/>
                  <a:gd name="T12" fmla="*/ 0 w 2"/>
                  <a:gd name="T13" fmla="*/ 36 h 38"/>
                  <a:gd name="T14" fmla="*/ 0 w 2"/>
                  <a:gd name="T15" fmla="*/ 38 h 38"/>
                  <a:gd name="T16" fmla="*/ 0 w 2"/>
                  <a:gd name="T17" fmla="*/ 34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8"/>
                  <a:gd name="T29" fmla="*/ 2 w 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8">
                    <a:moveTo>
                      <a:pt x="0" y="34"/>
                    </a:move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98" name="Freeform 1381"/>
              <p:cNvSpPr>
                <a:spLocks/>
              </p:cNvSpPr>
              <p:nvPr/>
            </p:nvSpPr>
            <p:spPr bwMode="auto">
              <a:xfrm>
                <a:off x="3239" y="4288"/>
                <a:ext cx="4" cy="70"/>
              </a:xfrm>
              <a:custGeom>
                <a:avLst/>
                <a:gdLst>
                  <a:gd name="T0" fmla="*/ 0 w 2"/>
                  <a:gd name="T1" fmla="*/ 34 h 38"/>
                  <a:gd name="T2" fmla="*/ 2 w 2"/>
                  <a:gd name="T3" fmla="*/ 36 h 38"/>
                  <a:gd name="T4" fmla="*/ 2 w 2"/>
                  <a:gd name="T5" fmla="*/ 0 h 38"/>
                  <a:gd name="T6" fmla="*/ 0 w 2"/>
                  <a:gd name="T7" fmla="*/ 0 h 38"/>
                  <a:gd name="T8" fmla="*/ 0 w 2"/>
                  <a:gd name="T9" fmla="*/ 36 h 38"/>
                  <a:gd name="T10" fmla="*/ 0 w 2"/>
                  <a:gd name="T11" fmla="*/ 38 h 38"/>
                  <a:gd name="T12" fmla="*/ 0 w 2"/>
                  <a:gd name="T13" fmla="*/ 36 h 38"/>
                  <a:gd name="T14" fmla="*/ 0 w 2"/>
                  <a:gd name="T15" fmla="*/ 38 h 38"/>
                  <a:gd name="T16" fmla="*/ 0 w 2"/>
                  <a:gd name="T17" fmla="*/ 34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8"/>
                  <a:gd name="T29" fmla="*/ 2 w 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8">
                    <a:moveTo>
                      <a:pt x="0" y="34"/>
                    </a:move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4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699" name="Freeform 1382"/>
              <p:cNvSpPr>
                <a:spLocks/>
              </p:cNvSpPr>
              <p:nvPr/>
            </p:nvSpPr>
            <p:spPr bwMode="auto">
              <a:xfrm>
                <a:off x="3239" y="4350"/>
                <a:ext cx="74" cy="8"/>
              </a:xfrm>
              <a:custGeom>
                <a:avLst/>
                <a:gdLst>
                  <a:gd name="T0" fmla="*/ 32 w 38"/>
                  <a:gd name="T1" fmla="*/ 2 h 4"/>
                  <a:gd name="T2" fmla="*/ 35 w 38"/>
                  <a:gd name="T3" fmla="*/ 0 h 4"/>
                  <a:gd name="T4" fmla="*/ 0 w 38"/>
                  <a:gd name="T5" fmla="*/ 0 h 4"/>
                  <a:gd name="T6" fmla="*/ 0 w 38"/>
                  <a:gd name="T7" fmla="*/ 4 h 4"/>
                  <a:gd name="T8" fmla="*/ 35 w 38"/>
                  <a:gd name="T9" fmla="*/ 4 h 4"/>
                  <a:gd name="T10" fmla="*/ 38 w 38"/>
                  <a:gd name="T11" fmla="*/ 2 h 4"/>
                  <a:gd name="T12" fmla="*/ 35 w 38"/>
                  <a:gd name="T13" fmla="*/ 4 h 4"/>
                  <a:gd name="T14" fmla="*/ 38 w 38"/>
                  <a:gd name="T15" fmla="*/ 4 h 4"/>
                  <a:gd name="T16" fmla="*/ 38 w 38"/>
                  <a:gd name="T17" fmla="*/ 2 h 4"/>
                  <a:gd name="T18" fmla="*/ 32 w 38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"/>
                  <a:gd name="T32" fmla="*/ 38 w 3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0" name="Freeform 1383"/>
              <p:cNvSpPr>
                <a:spLocks/>
              </p:cNvSpPr>
              <p:nvPr/>
            </p:nvSpPr>
            <p:spPr bwMode="auto">
              <a:xfrm>
                <a:off x="3239" y="4350"/>
                <a:ext cx="74" cy="8"/>
              </a:xfrm>
              <a:custGeom>
                <a:avLst/>
                <a:gdLst>
                  <a:gd name="T0" fmla="*/ 32 w 38"/>
                  <a:gd name="T1" fmla="*/ 2 h 4"/>
                  <a:gd name="T2" fmla="*/ 35 w 38"/>
                  <a:gd name="T3" fmla="*/ 0 h 4"/>
                  <a:gd name="T4" fmla="*/ 0 w 38"/>
                  <a:gd name="T5" fmla="*/ 0 h 4"/>
                  <a:gd name="T6" fmla="*/ 0 w 38"/>
                  <a:gd name="T7" fmla="*/ 4 h 4"/>
                  <a:gd name="T8" fmla="*/ 35 w 38"/>
                  <a:gd name="T9" fmla="*/ 4 h 4"/>
                  <a:gd name="T10" fmla="*/ 38 w 38"/>
                  <a:gd name="T11" fmla="*/ 2 h 4"/>
                  <a:gd name="T12" fmla="*/ 35 w 38"/>
                  <a:gd name="T13" fmla="*/ 4 h 4"/>
                  <a:gd name="T14" fmla="*/ 38 w 38"/>
                  <a:gd name="T15" fmla="*/ 4 h 4"/>
                  <a:gd name="T16" fmla="*/ 38 w 38"/>
                  <a:gd name="T17" fmla="*/ 2 h 4"/>
                  <a:gd name="T18" fmla="*/ 32 w 38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"/>
                  <a:gd name="T32" fmla="*/ 38 w 38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">
                    <a:moveTo>
                      <a:pt x="32" y="2"/>
                    </a:moveTo>
                    <a:lnTo>
                      <a:pt x="3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5" y="4"/>
                    </a:lnTo>
                    <a:lnTo>
                      <a:pt x="38" y="2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2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1" name="Freeform 1384"/>
              <p:cNvSpPr>
                <a:spLocks/>
              </p:cNvSpPr>
              <p:nvPr/>
            </p:nvSpPr>
            <p:spPr bwMode="auto">
              <a:xfrm>
                <a:off x="3301" y="4288"/>
                <a:ext cx="12" cy="66"/>
              </a:xfrm>
              <a:custGeom>
                <a:avLst/>
                <a:gdLst>
                  <a:gd name="T0" fmla="*/ 3 w 6"/>
                  <a:gd name="T1" fmla="*/ 2 h 36"/>
                  <a:gd name="T2" fmla="*/ 0 w 6"/>
                  <a:gd name="T3" fmla="*/ 0 h 36"/>
                  <a:gd name="T4" fmla="*/ 0 w 6"/>
                  <a:gd name="T5" fmla="*/ 36 h 36"/>
                  <a:gd name="T6" fmla="*/ 6 w 6"/>
                  <a:gd name="T7" fmla="*/ 36 h 36"/>
                  <a:gd name="T8" fmla="*/ 6 w 6"/>
                  <a:gd name="T9" fmla="*/ 0 h 36"/>
                  <a:gd name="T10" fmla="*/ 3 w 6"/>
                  <a:gd name="T11" fmla="*/ 0 h 36"/>
                  <a:gd name="T12" fmla="*/ 6 w 6"/>
                  <a:gd name="T13" fmla="*/ 0 h 36"/>
                  <a:gd name="T14" fmla="*/ 3 w 6"/>
                  <a:gd name="T15" fmla="*/ 0 h 36"/>
                  <a:gd name="T16" fmla="*/ 3 w 6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36"/>
                  <a:gd name="T29" fmla="*/ 6 w 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36">
                    <a:moveTo>
                      <a:pt x="3" y="2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2" name="Freeform 1385"/>
              <p:cNvSpPr>
                <a:spLocks/>
              </p:cNvSpPr>
              <p:nvPr/>
            </p:nvSpPr>
            <p:spPr bwMode="auto">
              <a:xfrm>
                <a:off x="3301" y="4288"/>
                <a:ext cx="12" cy="66"/>
              </a:xfrm>
              <a:custGeom>
                <a:avLst/>
                <a:gdLst>
                  <a:gd name="T0" fmla="*/ 3 w 6"/>
                  <a:gd name="T1" fmla="*/ 2 h 36"/>
                  <a:gd name="T2" fmla="*/ 0 w 6"/>
                  <a:gd name="T3" fmla="*/ 0 h 36"/>
                  <a:gd name="T4" fmla="*/ 0 w 6"/>
                  <a:gd name="T5" fmla="*/ 36 h 36"/>
                  <a:gd name="T6" fmla="*/ 6 w 6"/>
                  <a:gd name="T7" fmla="*/ 36 h 36"/>
                  <a:gd name="T8" fmla="*/ 6 w 6"/>
                  <a:gd name="T9" fmla="*/ 0 h 36"/>
                  <a:gd name="T10" fmla="*/ 3 w 6"/>
                  <a:gd name="T11" fmla="*/ 0 h 36"/>
                  <a:gd name="T12" fmla="*/ 6 w 6"/>
                  <a:gd name="T13" fmla="*/ 0 h 36"/>
                  <a:gd name="T14" fmla="*/ 3 w 6"/>
                  <a:gd name="T15" fmla="*/ 0 h 36"/>
                  <a:gd name="T16" fmla="*/ 3 w 6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36"/>
                  <a:gd name="T29" fmla="*/ 6 w 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36">
                    <a:moveTo>
                      <a:pt x="3" y="2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3" name="Line 1386"/>
              <p:cNvSpPr>
                <a:spLocks noChangeShapeType="1"/>
              </p:cNvSpPr>
              <p:nvPr/>
            </p:nvSpPr>
            <p:spPr bwMode="auto">
              <a:xfrm>
                <a:off x="3307" y="4319"/>
                <a:ext cx="2" cy="4"/>
              </a:xfrm>
              <a:prstGeom prst="line">
                <a:avLst/>
              </a:prstGeom>
              <a:noFill/>
              <a:ln w="1588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2704" name="Freeform 1387"/>
              <p:cNvSpPr>
                <a:spLocks/>
              </p:cNvSpPr>
              <p:nvPr/>
            </p:nvSpPr>
            <p:spPr bwMode="auto">
              <a:xfrm>
                <a:off x="3195" y="3685"/>
                <a:ext cx="44" cy="27"/>
              </a:xfrm>
              <a:custGeom>
                <a:avLst/>
                <a:gdLst>
                  <a:gd name="T0" fmla="*/ 23 w 23"/>
                  <a:gd name="T1" fmla="*/ 8 h 15"/>
                  <a:gd name="T2" fmla="*/ 23 w 23"/>
                  <a:gd name="T3" fmla="*/ 0 h 15"/>
                  <a:gd name="T4" fmla="*/ 0 w 23"/>
                  <a:gd name="T5" fmla="*/ 0 h 15"/>
                  <a:gd name="T6" fmla="*/ 0 w 23"/>
                  <a:gd name="T7" fmla="*/ 15 h 15"/>
                  <a:gd name="T8" fmla="*/ 23 w 23"/>
                  <a:gd name="T9" fmla="*/ 15 h 15"/>
                  <a:gd name="T10" fmla="*/ 23 w 2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5"/>
                  <a:gd name="T20" fmla="*/ 23 w 2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5">
                    <a:moveTo>
                      <a:pt x="23" y="8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5" name="Freeform 1388"/>
              <p:cNvSpPr>
                <a:spLocks/>
              </p:cNvSpPr>
              <p:nvPr/>
            </p:nvSpPr>
            <p:spPr bwMode="auto">
              <a:xfrm>
                <a:off x="3195" y="3685"/>
                <a:ext cx="44" cy="27"/>
              </a:xfrm>
              <a:custGeom>
                <a:avLst/>
                <a:gdLst>
                  <a:gd name="T0" fmla="*/ 23 w 23"/>
                  <a:gd name="T1" fmla="*/ 8 h 15"/>
                  <a:gd name="T2" fmla="*/ 23 w 23"/>
                  <a:gd name="T3" fmla="*/ 0 h 15"/>
                  <a:gd name="T4" fmla="*/ 0 w 23"/>
                  <a:gd name="T5" fmla="*/ 0 h 15"/>
                  <a:gd name="T6" fmla="*/ 0 w 23"/>
                  <a:gd name="T7" fmla="*/ 15 h 15"/>
                  <a:gd name="T8" fmla="*/ 23 w 23"/>
                  <a:gd name="T9" fmla="*/ 15 h 15"/>
                  <a:gd name="T10" fmla="*/ 23 w 23"/>
                  <a:gd name="T11" fmla="*/ 8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5"/>
                  <a:gd name="T20" fmla="*/ 23 w 2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5">
                    <a:moveTo>
                      <a:pt x="23" y="8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3" y="15"/>
                    </a:lnTo>
                    <a:lnTo>
                      <a:pt x="23" y="8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6" name="Freeform 1389"/>
              <p:cNvSpPr>
                <a:spLocks/>
              </p:cNvSpPr>
              <p:nvPr/>
            </p:nvSpPr>
            <p:spPr bwMode="auto">
              <a:xfrm>
                <a:off x="3195" y="3891"/>
                <a:ext cx="40" cy="25"/>
              </a:xfrm>
              <a:custGeom>
                <a:avLst/>
                <a:gdLst>
                  <a:gd name="T0" fmla="*/ 21 w 21"/>
                  <a:gd name="T1" fmla="*/ 7 h 14"/>
                  <a:gd name="T2" fmla="*/ 21 w 21"/>
                  <a:gd name="T3" fmla="*/ 0 h 14"/>
                  <a:gd name="T4" fmla="*/ 0 w 21"/>
                  <a:gd name="T5" fmla="*/ 0 h 14"/>
                  <a:gd name="T6" fmla="*/ 0 w 21"/>
                  <a:gd name="T7" fmla="*/ 14 h 14"/>
                  <a:gd name="T8" fmla="*/ 21 w 21"/>
                  <a:gd name="T9" fmla="*/ 14 h 14"/>
                  <a:gd name="T10" fmla="*/ 21 w 21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4"/>
                  <a:gd name="T20" fmla="*/ 21 w 21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4">
                    <a:moveTo>
                      <a:pt x="21" y="7"/>
                    </a:moveTo>
                    <a:lnTo>
                      <a:pt x="2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1" y="14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7" name="Freeform 1390"/>
              <p:cNvSpPr>
                <a:spLocks/>
              </p:cNvSpPr>
              <p:nvPr/>
            </p:nvSpPr>
            <p:spPr bwMode="auto">
              <a:xfrm>
                <a:off x="3195" y="3891"/>
                <a:ext cx="40" cy="25"/>
              </a:xfrm>
              <a:custGeom>
                <a:avLst/>
                <a:gdLst>
                  <a:gd name="T0" fmla="*/ 21 w 21"/>
                  <a:gd name="T1" fmla="*/ 7 h 14"/>
                  <a:gd name="T2" fmla="*/ 21 w 21"/>
                  <a:gd name="T3" fmla="*/ 0 h 14"/>
                  <a:gd name="T4" fmla="*/ 0 w 21"/>
                  <a:gd name="T5" fmla="*/ 0 h 14"/>
                  <a:gd name="T6" fmla="*/ 0 w 21"/>
                  <a:gd name="T7" fmla="*/ 14 h 14"/>
                  <a:gd name="T8" fmla="*/ 21 w 21"/>
                  <a:gd name="T9" fmla="*/ 14 h 14"/>
                  <a:gd name="T10" fmla="*/ 21 w 21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4"/>
                  <a:gd name="T20" fmla="*/ 21 w 21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4">
                    <a:moveTo>
                      <a:pt x="21" y="7"/>
                    </a:moveTo>
                    <a:lnTo>
                      <a:pt x="2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1" y="14"/>
                    </a:lnTo>
                    <a:lnTo>
                      <a:pt x="21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8" name="Freeform 1391"/>
              <p:cNvSpPr>
                <a:spLocks/>
              </p:cNvSpPr>
              <p:nvPr/>
            </p:nvSpPr>
            <p:spPr bwMode="auto">
              <a:xfrm>
                <a:off x="3195" y="4111"/>
                <a:ext cx="44" cy="20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0 h 11"/>
                  <a:gd name="T4" fmla="*/ 0 w 23"/>
                  <a:gd name="T5" fmla="*/ 0 h 11"/>
                  <a:gd name="T6" fmla="*/ 0 w 23"/>
                  <a:gd name="T7" fmla="*/ 11 h 11"/>
                  <a:gd name="T8" fmla="*/ 23 w 23"/>
                  <a:gd name="T9" fmla="*/ 11 h 11"/>
                  <a:gd name="T10" fmla="*/ 23 w 23"/>
                  <a:gd name="T11" fmla="*/ 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1"/>
                  <a:gd name="T20" fmla="*/ 23 w 23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1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23" y="11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09" name="Freeform 1392"/>
              <p:cNvSpPr>
                <a:spLocks/>
              </p:cNvSpPr>
              <p:nvPr/>
            </p:nvSpPr>
            <p:spPr bwMode="auto">
              <a:xfrm>
                <a:off x="3195" y="4111"/>
                <a:ext cx="44" cy="20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0 h 11"/>
                  <a:gd name="T4" fmla="*/ 0 w 23"/>
                  <a:gd name="T5" fmla="*/ 0 h 11"/>
                  <a:gd name="T6" fmla="*/ 0 w 23"/>
                  <a:gd name="T7" fmla="*/ 11 h 11"/>
                  <a:gd name="T8" fmla="*/ 23 w 23"/>
                  <a:gd name="T9" fmla="*/ 11 h 11"/>
                  <a:gd name="T10" fmla="*/ 23 w 23"/>
                  <a:gd name="T11" fmla="*/ 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1"/>
                  <a:gd name="T20" fmla="*/ 23 w 23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1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23" y="11"/>
                    </a:lnTo>
                    <a:lnTo>
                      <a:pt x="23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0" name="Freeform 1393"/>
              <p:cNvSpPr>
                <a:spLocks/>
              </p:cNvSpPr>
              <p:nvPr/>
            </p:nvSpPr>
            <p:spPr bwMode="auto">
              <a:xfrm>
                <a:off x="3195" y="4307"/>
                <a:ext cx="44" cy="23"/>
              </a:xfrm>
              <a:custGeom>
                <a:avLst/>
                <a:gdLst>
                  <a:gd name="T0" fmla="*/ 23 w 23"/>
                  <a:gd name="T1" fmla="*/ 7 h 13"/>
                  <a:gd name="T2" fmla="*/ 23 w 23"/>
                  <a:gd name="T3" fmla="*/ 0 h 13"/>
                  <a:gd name="T4" fmla="*/ 0 w 23"/>
                  <a:gd name="T5" fmla="*/ 0 h 13"/>
                  <a:gd name="T6" fmla="*/ 0 w 23"/>
                  <a:gd name="T7" fmla="*/ 13 h 13"/>
                  <a:gd name="T8" fmla="*/ 23 w 23"/>
                  <a:gd name="T9" fmla="*/ 13 h 13"/>
                  <a:gd name="T10" fmla="*/ 23 w 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3"/>
                  <a:gd name="T20" fmla="*/ 23 w 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3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23" y="13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A8C7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1" name="Freeform 1394"/>
              <p:cNvSpPr>
                <a:spLocks/>
              </p:cNvSpPr>
              <p:nvPr/>
            </p:nvSpPr>
            <p:spPr bwMode="auto">
              <a:xfrm>
                <a:off x="3195" y="4307"/>
                <a:ext cx="44" cy="23"/>
              </a:xfrm>
              <a:custGeom>
                <a:avLst/>
                <a:gdLst>
                  <a:gd name="T0" fmla="*/ 23 w 23"/>
                  <a:gd name="T1" fmla="*/ 7 h 13"/>
                  <a:gd name="T2" fmla="*/ 23 w 23"/>
                  <a:gd name="T3" fmla="*/ 0 h 13"/>
                  <a:gd name="T4" fmla="*/ 0 w 23"/>
                  <a:gd name="T5" fmla="*/ 0 h 13"/>
                  <a:gd name="T6" fmla="*/ 0 w 23"/>
                  <a:gd name="T7" fmla="*/ 13 h 13"/>
                  <a:gd name="T8" fmla="*/ 23 w 23"/>
                  <a:gd name="T9" fmla="*/ 13 h 13"/>
                  <a:gd name="T10" fmla="*/ 23 w 23"/>
                  <a:gd name="T11" fmla="*/ 7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13"/>
                  <a:gd name="T20" fmla="*/ 23 w 2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13">
                    <a:moveTo>
                      <a:pt x="23" y="7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23" y="13"/>
                    </a:lnTo>
                    <a:lnTo>
                      <a:pt x="23" y="7"/>
                    </a:lnTo>
                  </a:path>
                </a:pathLst>
              </a:custGeom>
              <a:noFill/>
              <a:ln w="6350">
                <a:solidFill>
                  <a:srgbClr val="A8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2" name="Freeform 1395"/>
              <p:cNvSpPr>
                <a:spLocks/>
              </p:cNvSpPr>
              <p:nvPr/>
            </p:nvSpPr>
            <p:spPr bwMode="auto">
              <a:xfrm>
                <a:off x="4963" y="3619"/>
                <a:ext cx="89" cy="163"/>
              </a:xfrm>
              <a:custGeom>
                <a:avLst/>
                <a:gdLst>
                  <a:gd name="T0" fmla="*/ 21 w 46"/>
                  <a:gd name="T1" fmla="*/ 5 h 89"/>
                  <a:gd name="T2" fmla="*/ 32 w 46"/>
                  <a:gd name="T3" fmla="*/ 25 h 89"/>
                  <a:gd name="T4" fmla="*/ 36 w 46"/>
                  <a:gd name="T5" fmla="*/ 34 h 89"/>
                  <a:gd name="T6" fmla="*/ 34 w 46"/>
                  <a:gd name="T7" fmla="*/ 32 h 89"/>
                  <a:gd name="T8" fmla="*/ 42 w 46"/>
                  <a:gd name="T9" fmla="*/ 36 h 89"/>
                  <a:gd name="T10" fmla="*/ 36 w 46"/>
                  <a:gd name="T11" fmla="*/ 37 h 89"/>
                  <a:gd name="T12" fmla="*/ 38 w 46"/>
                  <a:gd name="T13" fmla="*/ 43 h 89"/>
                  <a:gd name="T14" fmla="*/ 30 w 46"/>
                  <a:gd name="T15" fmla="*/ 42 h 89"/>
                  <a:gd name="T16" fmla="*/ 32 w 46"/>
                  <a:gd name="T17" fmla="*/ 41 h 89"/>
                  <a:gd name="T18" fmla="*/ 20 w 46"/>
                  <a:gd name="T19" fmla="*/ 45 h 89"/>
                  <a:gd name="T20" fmla="*/ 9 w 46"/>
                  <a:gd name="T21" fmla="*/ 48 h 89"/>
                  <a:gd name="T22" fmla="*/ 3 w 46"/>
                  <a:gd name="T23" fmla="*/ 52 h 89"/>
                  <a:gd name="T24" fmla="*/ 1 w 46"/>
                  <a:gd name="T25" fmla="*/ 55 h 89"/>
                  <a:gd name="T26" fmla="*/ 1 w 46"/>
                  <a:gd name="T27" fmla="*/ 60 h 89"/>
                  <a:gd name="T28" fmla="*/ 1 w 46"/>
                  <a:gd name="T29" fmla="*/ 63 h 89"/>
                  <a:gd name="T30" fmla="*/ 4 w 46"/>
                  <a:gd name="T31" fmla="*/ 71 h 89"/>
                  <a:gd name="T32" fmla="*/ 9 w 46"/>
                  <a:gd name="T33" fmla="*/ 76 h 89"/>
                  <a:gd name="T34" fmla="*/ 16 w 46"/>
                  <a:gd name="T35" fmla="*/ 84 h 89"/>
                  <a:gd name="T36" fmla="*/ 24 w 46"/>
                  <a:gd name="T37" fmla="*/ 84 h 89"/>
                  <a:gd name="T38" fmla="*/ 21 w 46"/>
                  <a:gd name="T39" fmla="*/ 89 h 89"/>
                  <a:gd name="T40" fmla="*/ 30 w 46"/>
                  <a:gd name="T41" fmla="*/ 82 h 89"/>
                  <a:gd name="T42" fmla="*/ 25 w 46"/>
                  <a:gd name="T43" fmla="*/ 76 h 89"/>
                  <a:gd name="T44" fmla="*/ 18 w 46"/>
                  <a:gd name="T45" fmla="*/ 70 h 89"/>
                  <a:gd name="T46" fmla="*/ 10 w 46"/>
                  <a:gd name="T47" fmla="*/ 70 h 89"/>
                  <a:gd name="T48" fmla="*/ 13 w 46"/>
                  <a:gd name="T49" fmla="*/ 63 h 89"/>
                  <a:gd name="T50" fmla="*/ 12 w 46"/>
                  <a:gd name="T51" fmla="*/ 61 h 89"/>
                  <a:gd name="T52" fmla="*/ 12 w 46"/>
                  <a:gd name="T53" fmla="*/ 63 h 89"/>
                  <a:gd name="T54" fmla="*/ 12 w 46"/>
                  <a:gd name="T55" fmla="*/ 58 h 89"/>
                  <a:gd name="T56" fmla="*/ 10 w 46"/>
                  <a:gd name="T57" fmla="*/ 61 h 89"/>
                  <a:gd name="T58" fmla="*/ 8 w 46"/>
                  <a:gd name="T59" fmla="*/ 56 h 89"/>
                  <a:gd name="T60" fmla="*/ 14 w 46"/>
                  <a:gd name="T61" fmla="*/ 58 h 89"/>
                  <a:gd name="T62" fmla="*/ 25 w 46"/>
                  <a:gd name="T63" fmla="*/ 55 h 89"/>
                  <a:gd name="T64" fmla="*/ 37 w 46"/>
                  <a:gd name="T65" fmla="*/ 50 h 89"/>
                  <a:gd name="T66" fmla="*/ 43 w 46"/>
                  <a:gd name="T67" fmla="*/ 46 h 89"/>
                  <a:gd name="T68" fmla="*/ 46 w 46"/>
                  <a:gd name="T69" fmla="*/ 42 h 89"/>
                  <a:gd name="T70" fmla="*/ 46 w 46"/>
                  <a:gd name="T71" fmla="*/ 36 h 89"/>
                  <a:gd name="T72" fmla="*/ 46 w 46"/>
                  <a:gd name="T73" fmla="*/ 29 h 89"/>
                  <a:gd name="T74" fmla="*/ 43 w 46"/>
                  <a:gd name="T75" fmla="*/ 20 h 89"/>
                  <a:gd name="T76" fmla="*/ 31 w 46"/>
                  <a:gd name="T77" fmla="*/ 0 h 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89"/>
                  <a:gd name="T119" fmla="*/ 46 w 46"/>
                  <a:gd name="T120" fmla="*/ 89 h 8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89">
                    <a:moveTo>
                      <a:pt x="31" y="0"/>
                    </a:moveTo>
                    <a:lnTo>
                      <a:pt x="21" y="5"/>
                    </a:lnTo>
                    <a:lnTo>
                      <a:pt x="27" y="15"/>
                    </a:lnTo>
                    <a:lnTo>
                      <a:pt x="32" y="25"/>
                    </a:lnTo>
                    <a:lnTo>
                      <a:pt x="34" y="29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36" y="36"/>
                    </a:lnTo>
                    <a:lnTo>
                      <a:pt x="42" y="36"/>
                    </a:lnTo>
                    <a:lnTo>
                      <a:pt x="37" y="34"/>
                    </a:lnTo>
                    <a:lnTo>
                      <a:pt x="36" y="37"/>
                    </a:lnTo>
                    <a:lnTo>
                      <a:pt x="33" y="41"/>
                    </a:lnTo>
                    <a:lnTo>
                      <a:pt x="38" y="43"/>
                    </a:lnTo>
                    <a:lnTo>
                      <a:pt x="34" y="38"/>
                    </a:lnTo>
                    <a:lnTo>
                      <a:pt x="30" y="42"/>
                    </a:lnTo>
                    <a:lnTo>
                      <a:pt x="34" y="45"/>
                    </a:lnTo>
                    <a:lnTo>
                      <a:pt x="32" y="41"/>
                    </a:lnTo>
                    <a:lnTo>
                      <a:pt x="27" y="43"/>
                    </a:lnTo>
                    <a:lnTo>
                      <a:pt x="20" y="45"/>
                    </a:lnTo>
                    <a:lnTo>
                      <a:pt x="15" y="46"/>
                    </a:lnTo>
                    <a:lnTo>
                      <a:pt x="9" y="48"/>
                    </a:lnTo>
                    <a:lnTo>
                      <a:pt x="6" y="51"/>
                    </a:lnTo>
                    <a:lnTo>
                      <a:pt x="3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1" y="57"/>
                    </a:lnTo>
                    <a:lnTo>
                      <a:pt x="1" y="60"/>
                    </a:lnTo>
                    <a:lnTo>
                      <a:pt x="0" y="61"/>
                    </a:lnTo>
                    <a:lnTo>
                      <a:pt x="1" y="63"/>
                    </a:lnTo>
                    <a:lnTo>
                      <a:pt x="2" y="66"/>
                    </a:lnTo>
                    <a:lnTo>
                      <a:pt x="4" y="71"/>
                    </a:lnTo>
                    <a:lnTo>
                      <a:pt x="7" y="73"/>
                    </a:lnTo>
                    <a:lnTo>
                      <a:pt x="9" y="76"/>
                    </a:lnTo>
                    <a:lnTo>
                      <a:pt x="13" y="81"/>
                    </a:lnTo>
                    <a:lnTo>
                      <a:pt x="16" y="84"/>
                    </a:lnTo>
                    <a:lnTo>
                      <a:pt x="20" y="88"/>
                    </a:lnTo>
                    <a:lnTo>
                      <a:pt x="24" y="84"/>
                    </a:lnTo>
                    <a:lnTo>
                      <a:pt x="19" y="86"/>
                    </a:lnTo>
                    <a:lnTo>
                      <a:pt x="21" y="89"/>
                    </a:lnTo>
                    <a:lnTo>
                      <a:pt x="31" y="84"/>
                    </a:lnTo>
                    <a:lnTo>
                      <a:pt x="30" y="82"/>
                    </a:lnTo>
                    <a:lnTo>
                      <a:pt x="28" y="80"/>
                    </a:lnTo>
                    <a:lnTo>
                      <a:pt x="25" y="76"/>
                    </a:lnTo>
                    <a:lnTo>
                      <a:pt x="21" y="73"/>
                    </a:lnTo>
                    <a:lnTo>
                      <a:pt x="18" y="70"/>
                    </a:lnTo>
                    <a:lnTo>
                      <a:pt x="14" y="65"/>
                    </a:lnTo>
                    <a:lnTo>
                      <a:pt x="10" y="70"/>
                    </a:lnTo>
                    <a:lnTo>
                      <a:pt x="15" y="66"/>
                    </a:lnTo>
                    <a:lnTo>
                      <a:pt x="13" y="63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6" y="61"/>
                    </a:lnTo>
                    <a:lnTo>
                      <a:pt x="12" y="63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7" y="57"/>
                    </a:lnTo>
                    <a:lnTo>
                      <a:pt x="10" y="61"/>
                    </a:lnTo>
                    <a:lnTo>
                      <a:pt x="12" y="60"/>
                    </a:lnTo>
                    <a:lnTo>
                      <a:pt x="8" y="56"/>
                    </a:lnTo>
                    <a:lnTo>
                      <a:pt x="10" y="61"/>
                    </a:lnTo>
                    <a:lnTo>
                      <a:pt x="14" y="58"/>
                    </a:lnTo>
                    <a:lnTo>
                      <a:pt x="19" y="56"/>
                    </a:lnTo>
                    <a:lnTo>
                      <a:pt x="25" y="55"/>
                    </a:lnTo>
                    <a:lnTo>
                      <a:pt x="31" y="52"/>
                    </a:lnTo>
                    <a:lnTo>
                      <a:pt x="37" y="50"/>
                    </a:lnTo>
                    <a:lnTo>
                      <a:pt x="38" y="48"/>
                    </a:lnTo>
                    <a:lnTo>
                      <a:pt x="43" y="46"/>
                    </a:lnTo>
                    <a:lnTo>
                      <a:pt x="44" y="45"/>
                    </a:lnTo>
                    <a:lnTo>
                      <a:pt x="46" y="42"/>
                    </a:lnTo>
                    <a:lnTo>
                      <a:pt x="46" y="37"/>
                    </a:lnTo>
                    <a:lnTo>
                      <a:pt x="46" y="36"/>
                    </a:lnTo>
                    <a:lnTo>
                      <a:pt x="46" y="32"/>
                    </a:lnTo>
                    <a:lnTo>
                      <a:pt x="46" y="29"/>
                    </a:lnTo>
                    <a:lnTo>
                      <a:pt x="45" y="25"/>
                    </a:lnTo>
                    <a:lnTo>
                      <a:pt x="43" y="20"/>
                    </a:lnTo>
                    <a:lnTo>
                      <a:pt x="38" y="1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3" name="Freeform 1396"/>
              <p:cNvSpPr>
                <a:spLocks/>
              </p:cNvSpPr>
              <p:nvPr/>
            </p:nvSpPr>
            <p:spPr bwMode="auto">
              <a:xfrm>
                <a:off x="4967" y="3843"/>
                <a:ext cx="91" cy="164"/>
              </a:xfrm>
              <a:custGeom>
                <a:avLst/>
                <a:gdLst>
                  <a:gd name="T0" fmla="*/ 22 w 47"/>
                  <a:gd name="T1" fmla="*/ 6 h 90"/>
                  <a:gd name="T2" fmla="*/ 32 w 47"/>
                  <a:gd name="T3" fmla="*/ 25 h 90"/>
                  <a:gd name="T4" fmla="*/ 36 w 47"/>
                  <a:gd name="T5" fmla="*/ 34 h 90"/>
                  <a:gd name="T6" fmla="*/ 35 w 47"/>
                  <a:gd name="T7" fmla="*/ 33 h 90"/>
                  <a:gd name="T8" fmla="*/ 41 w 47"/>
                  <a:gd name="T9" fmla="*/ 36 h 90"/>
                  <a:gd name="T10" fmla="*/ 36 w 47"/>
                  <a:gd name="T11" fmla="*/ 38 h 90"/>
                  <a:gd name="T12" fmla="*/ 38 w 47"/>
                  <a:gd name="T13" fmla="*/ 43 h 90"/>
                  <a:gd name="T14" fmla="*/ 30 w 47"/>
                  <a:gd name="T15" fmla="*/ 41 h 90"/>
                  <a:gd name="T16" fmla="*/ 31 w 47"/>
                  <a:gd name="T17" fmla="*/ 40 h 90"/>
                  <a:gd name="T18" fmla="*/ 20 w 47"/>
                  <a:gd name="T19" fmla="*/ 45 h 90"/>
                  <a:gd name="T20" fmla="*/ 10 w 47"/>
                  <a:gd name="T21" fmla="*/ 48 h 90"/>
                  <a:gd name="T22" fmla="*/ 4 w 47"/>
                  <a:gd name="T23" fmla="*/ 52 h 90"/>
                  <a:gd name="T24" fmla="*/ 1 w 47"/>
                  <a:gd name="T25" fmla="*/ 55 h 90"/>
                  <a:gd name="T26" fmla="*/ 0 w 47"/>
                  <a:gd name="T27" fmla="*/ 59 h 90"/>
                  <a:gd name="T28" fmla="*/ 0 w 47"/>
                  <a:gd name="T29" fmla="*/ 64 h 90"/>
                  <a:gd name="T30" fmla="*/ 5 w 47"/>
                  <a:gd name="T31" fmla="*/ 72 h 90"/>
                  <a:gd name="T32" fmla="*/ 10 w 47"/>
                  <a:gd name="T33" fmla="*/ 77 h 90"/>
                  <a:gd name="T34" fmla="*/ 17 w 47"/>
                  <a:gd name="T35" fmla="*/ 85 h 90"/>
                  <a:gd name="T36" fmla="*/ 24 w 47"/>
                  <a:gd name="T37" fmla="*/ 84 h 90"/>
                  <a:gd name="T38" fmla="*/ 22 w 47"/>
                  <a:gd name="T39" fmla="*/ 90 h 90"/>
                  <a:gd name="T40" fmla="*/ 29 w 47"/>
                  <a:gd name="T41" fmla="*/ 82 h 90"/>
                  <a:gd name="T42" fmla="*/ 25 w 47"/>
                  <a:gd name="T43" fmla="*/ 77 h 90"/>
                  <a:gd name="T44" fmla="*/ 17 w 47"/>
                  <a:gd name="T45" fmla="*/ 69 h 90"/>
                  <a:gd name="T46" fmla="*/ 10 w 47"/>
                  <a:gd name="T47" fmla="*/ 69 h 90"/>
                  <a:gd name="T48" fmla="*/ 12 w 47"/>
                  <a:gd name="T49" fmla="*/ 63 h 90"/>
                  <a:gd name="T50" fmla="*/ 11 w 47"/>
                  <a:gd name="T51" fmla="*/ 62 h 90"/>
                  <a:gd name="T52" fmla="*/ 11 w 47"/>
                  <a:gd name="T53" fmla="*/ 64 h 90"/>
                  <a:gd name="T54" fmla="*/ 12 w 47"/>
                  <a:gd name="T55" fmla="*/ 59 h 90"/>
                  <a:gd name="T56" fmla="*/ 11 w 47"/>
                  <a:gd name="T57" fmla="*/ 60 h 90"/>
                  <a:gd name="T58" fmla="*/ 7 w 47"/>
                  <a:gd name="T59" fmla="*/ 56 h 90"/>
                  <a:gd name="T60" fmla="*/ 13 w 47"/>
                  <a:gd name="T61" fmla="*/ 58 h 90"/>
                  <a:gd name="T62" fmla="*/ 25 w 47"/>
                  <a:gd name="T63" fmla="*/ 55 h 90"/>
                  <a:gd name="T64" fmla="*/ 36 w 47"/>
                  <a:gd name="T65" fmla="*/ 50 h 90"/>
                  <a:gd name="T66" fmla="*/ 42 w 47"/>
                  <a:gd name="T67" fmla="*/ 47 h 90"/>
                  <a:gd name="T68" fmla="*/ 46 w 47"/>
                  <a:gd name="T69" fmla="*/ 41 h 90"/>
                  <a:gd name="T70" fmla="*/ 47 w 47"/>
                  <a:gd name="T71" fmla="*/ 36 h 90"/>
                  <a:gd name="T72" fmla="*/ 46 w 47"/>
                  <a:gd name="T73" fmla="*/ 30 h 90"/>
                  <a:gd name="T74" fmla="*/ 43 w 47"/>
                  <a:gd name="T75" fmla="*/ 21 h 90"/>
                  <a:gd name="T76" fmla="*/ 30 w 47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7"/>
                  <a:gd name="T118" fmla="*/ 0 h 90"/>
                  <a:gd name="T119" fmla="*/ 47 w 47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7" h="90">
                    <a:moveTo>
                      <a:pt x="30" y="0"/>
                    </a:moveTo>
                    <a:lnTo>
                      <a:pt x="22" y="6"/>
                    </a:lnTo>
                    <a:lnTo>
                      <a:pt x="26" y="15"/>
                    </a:lnTo>
                    <a:lnTo>
                      <a:pt x="32" y="25"/>
                    </a:lnTo>
                    <a:lnTo>
                      <a:pt x="35" y="30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35" y="33"/>
                    </a:lnTo>
                    <a:lnTo>
                      <a:pt x="36" y="36"/>
                    </a:lnTo>
                    <a:lnTo>
                      <a:pt x="41" y="36"/>
                    </a:lnTo>
                    <a:lnTo>
                      <a:pt x="36" y="34"/>
                    </a:lnTo>
                    <a:lnTo>
                      <a:pt x="36" y="38"/>
                    </a:lnTo>
                    <a:lnTo>
                      <a:pt x="32" y="40"/>
                    </a:lnTo>
                    <a:lnTo>
                      <a:pt x="38" y="43"/>
                    </a:lnTo>
                    <a:lnTo>
                      <a:pt x="35" y="39"/>
                    </a:lnTo>
                    <a:lnTo>
                      <a:pt x="30" y="41"/>
                    </a:lnTo>
                    <a:lnTo>
                      <a:pt x="35" y="46"/>
                    </a:lnTo>
                    <a:lnTo>
                      <a:pt x="31" y="40"/>
                    </a:lnTo>
                    <a:lnTo>
                      <a:pt x="26" y="43"/>
                    </a:lnTo>
                    <a:lnTo>
                      <a:pt x="20" y="45"/>
                    </a:lnTo>
                    <a:lnTo>
                      <a:pt x="14" y="47"/>
                    </a:lnTo>
                    <a:lnTo>
                      <a:pt x="10" y="48"/>
                    </a:lnTo>
                    <a:lnTo>
                      <a:pt x="6" y="50"/>
                    </a:lnTo>
                    <a:lnTo>
                      <a:pt x="4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5" y="72"/>
                    </a:lnTo>
                    <a:lnTo>
                      <a:pt x="6" y="73"/>
                    </a:lnTo>
                    <a:lnTo>
                      <a:pt x="10" y="77"/>
                    </a:lnTo>
                    <a:lnTo>
                      <a:pt x="13" y="81"/>
                    </a:lnTo>
                    <a:lnTo>
                      <a:pt x="17" y="85"/>
                    </a:lnTo>
                    <a:lnTo>
                      <a:pt x="20" y="88"/>
                    </a:lnTo>
                    <a:lnTo>
                      <a:pt x="24" y="84"/>
                    </a:lnTo>
                    <a:lnTo>
                      <a:pt x="18" y="86"/>
                    </a:lnTo>
                    <a:lnTo>
                      <a:pt x="22" y="90"/>
                    </a:lnTo>
                    <a:lnTo>
                      <a:pt x="30" y="84"/>
                    </a:lnTo>
                    <a:lnTo>
                      <a:pt x="29" y="82"/>
                    </a:lnTo>
                    <a:lnTo>
                      <a:pt x="28" y="81"/>
                    </a:lnTo>
                    <a:lnTo>
                      <a:pt x="25" y="77"/>
                    </a:lnTo>
                    <a:lnTo>
                      <a:pt x="22" y="74"/>
                    </a:lnTo>
                    <a:lnTo>
                      <a:pt x="17" y="69"/>
                    </a:lnTo>
                    <a:lnTo>
                      <a:pt x="14" y="65"/>
                    </a:lnTo>
                    <a:lnTo>
                      <a:pt x="10" y="69"/>
                    </a:lnTo>
                    <a:lnTo>
                      <a:pt x="16" y="67"/>
                    </a:lnTo>
                    <a:lnTo>
                      <a:pt x="12" y="63"/>
                    </a:lnTo>
                    <a:lnTo>
                      <a:pt x="11" y="59"/>
                    </a:lnTo>
                    <a:lnTo>
                      <a:pt x="11" y="62"/>
                    </a:lnTo>
                    <a:lnTo>
                      <a:pt x="6" y="62"/>
                    </a:lnTo>
                    <a:lnTo>
                      <a:pt x="11" y="64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6" y="57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7" y="56"/>
                    </a:lnTo>
                    <a:lnTo>
                      <a:pt x="10" y="60"/>
                    </a:lnTo>
                    <a:lnTo>
                      <a:pt x="13" y="58"/>
                    </a:lnTo>
                    <a:lnTo>
                      <a:pt x="19" y="57"/>
                    </a:lnTo>
                    <a:lnTo>
                      <a:pt x="25" y="55"/>
                    </a:lnTo>
                    <a:lnTo>
                      <a:pt x="31" y="53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42" y="47"/>
                    </a:lnTo>
                    <a:lnTo>
                      <a:pt x="43" y="45"/>
                    </a:lnTo>
                    <a:lnTo>
                      <a:pt x="46" y="41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6" y="33"/>
                    </a:lnTo>
                    <a:lnTo>
                      <a:pt x="46" y="30"/>
                    </a:lnTo>
                    <a:lnTo>
                      <a:pt x="44" y="26"/>
                    </a:lnTo>
                    <a:lnTo>
                      <a:pt x="43" y="21"/>
                    </a:lnTo>
                    <a:lnTo>
                      <a:pt x="37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4" name="Freeform 1397"/>
              <p:cNvSpPr>
                <a:spLocks/>
              </p:cNvSpPr>
              <p:nvPr/>
            </p:nvSpPr>
            <p:spPr bwMode="auto">
              <a:xfrm>
                <a:off x="4969" y="4051"/>
                <a:ext cx="93" cy="164"/>
              </a:xfrm>
              <a:custGeom>
                <a:avLst/>
                <a:gdLst>
                  <a:gd name="T0" fmla="*/ 22 w 48"/>
                  <a:gd name="T1" fmla="*/ 6 h 90"/>
                  <a:gd name="T2" fmla="*/ 34 w 48"/>
                  <a:gd name="T3" fmla="*/ 26 h 90"/>
                  <a:gd name="T4" fmla="*/ 36 w 48"/>
                  <a:gd name="T5" fmla="*/ 34 h 90"/>
                  <a:gd name="T6" fmla="*/ 36 w 48"/>
                  <a:gd name="T7" fmla="*/ 33 h 90"/>
                  <a:gd name="T8" fmla="*/ 42 w 48"/>
                  <a:gd name="T9" fmla="*/ 37 h 90"/>
                  <a:gd name="T10" fmla="*/ 36 w 48"/>
                  <a:gd name="T11" fmla="*/ 38 h 90"/>
                  <a:gd name="T12" fmla="*/ 39 w 48"/>
                  <a:gd name="T13" fmla="*/ 43 h 90"/>
                  <a:gd name="T14" fmla="*/ 30 w 48"/>
                  <a:gd name="T15" fmla="*/ 42 h 90"/>
                  <a:gd name="T16" fmla="*/ 33 w 48"/>
                  <a:gd name="T17" fmla="*/ 41 h 90"/>
                  <a:gd name="T18" fmla="*/ 22 w 48"/>
                  <a:gd name="T19" fmla="*/ 45 h 90"/>
                  <a:gd name="T20" fmla="*/ 10 w 48"/>
                  <a:gd name="T21" fmla="*/ 48 h 90"/>
                  <a:gd name="T22" fmla="*/ 5 w 48"/>
                  <a:gd name="T23" fmla="*/ 53 h 90"/>
                  <a:gd name="T24" fmla="*/ 1 w 48"/>
                  <a:gd name="T25" fmla="*/ 55 h 90"/>
                  <a:gd name="T26" fmla="*/ 1 w 48"/>
                  <a:gd name="T27" fmla="*/ 60 h 90"/>
                  <a:gd name="T28" fmla="*/ 1 w 48"/>
                  <a:gd name="T29" fmla="*/ 64 h 90"/>
                  <a:gd name="T30" fmla="*/ 6 w 48"/>
                  <a:gd name="T31" fmla="*/ 72 h 90"/>
                  <a:gd name="T32" fmla="*/ 10 w 48"/>
                  <a:gd name="T33" fmla="*/ 78 h 90"/>
                  <a:gd name="T34" fmla="*/ 17 w 48"/>
                  <a:gd name="T35" fmla="*/ 85 h 90"/>
                  <a:gd name="T36" fmla="*/ 24 w 48"/>
                  <a:gd name="T37" fmla="*/ 84 h 90"/>
                  <a:gd name="T38" fmla="*/ 22 w 48"/>
                  <a:gd name="T39" fmla="*/ 90 h 90"/>
                  <a:gd name="T40" fmla="*/ 30 w 48"/>
                  <a:gd name="T41" fmla="*/ 83 h 90"/>
                  <a:gd name="T42" fmla="*/ 25 w 48"/>
                  <a:gd name="T43" fmla="*/ 78 h 90"/>
                  <a:gd name="T44" fmla="*/ 18 w 48"/>
                  <a:gd name="T45" fmla="*/ 70 h 90"/>
                  <a:gd name="T46" fmla="*/ 11 w 48"/>
                  <a:gd name="T47" fmla="*/ 70 h 90"/>
                  <a:gd name="T48" fmla="*/ 13 w 48"/>
                  <a:gd name="T49" fmla="*/ 63 h 90"/>
                  <a:gd name="T50" fmla="*/ 12 w 48"/>
                  <a:gd name="T51" fmla="*/ 62 h 90"/>
                  <a:gd name="T52" fmla="*/ 12 w 48"/>
                  <a:gd name="T53" fmla="*/ 64 h 90"/>
                  <a:gd name="T54" fmla="*/ 12 w 48"/>
                  <a:gd name="T55" fmla="*/ 60 h 90"/>
                  <a:gd name="T56" fmla="*/ 11 w 48"/>
                  <a:gd name="T57" fmla="*/ 61 h 90"/>
                  <a:gd name="T58" fmla="*/ 9 w 48"/>
                  <a:gd name="T59" fmla="*/ 56 h 90"/>
                  <a:gd name="T60" fmla="*/ 15 w 48"/>
                  <a:gd name="T61" fmla="*/ 59 h 90"/>
                  <a:gd name="T62" fmla="*/ 25 w 48"/>
                  <a:gd name="T63" fmla="*/ 55 h 90"/>
                  <a:gd name="T64" fmla="*/ 37 w 48"/>
                  <a:gd name="T65" fmla="*/ 51 h 90"/>
                  <a:gd name="T66" fmla="*/ 43 w 48"/>
                  <a:gd name="T67" fmla="*/ 47 h 90"/>
                  <a:gd name="T68" fmla="*/ 47 w 48"/>
                  <a:gd name="T69" fmla="*/ 42 h 90"/>
                  <a:gd name="T70" fmla="*/ 48 w 48"/>
                  <a:gd name="T71" fmla="*/ 37 h 90"/>
                  <a:gd name="T72" fmla="*/ 47 w 48"/>
                  <a:gd name="T73" fmla="*/ 31 h 90"/>
                  <a:gd name="T74" fmla="*/ 43 w 48"/>
                  <a:gd name="T75" fmla="*/ 22 h 90"/>
                  <a:gd name="T76" fmla="*/ 31 w 48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"/>
                  <a:gd name="T118" fmla="*/ 0 h 90"/>
                  <a:gd name="T119" fmla="*/ 48 w 48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" h="90">
                    <a:moveTo>
                      <a:pt x="31" y="0"/>
                    </a:moveTo>
                    <a:lnTo>
                      <a:pt x="22" y="6"/>
                    </a:lnTo>
                    <a:lnTo>
                      <a:pt x="28" y="15"/>
                    </a:lnTo>
                    <a:lnTo>
                      <a:pt x="34" y="26"/>
                    </a:lnTo>
                    <a:lnTo>
                      <a:pt x="35" y="31"/>
                    </a:lnTo>
                    <a:lnTo>
                      <a:pt x="36" y="34"/>
                    </a:lnTo>
                    <a:lnTo>
                      <a:pt x="41" y="33"/>
                    </a:lnTo>
                    <a:lnTo>
                      <a:pt x="36" y="33"/>
                    </a:lnTo>
                    <a:lnTo>
                      <a:pt x="36" y="37"/>
                    </a:lnTo>
                    <a:lnTo>
                      <a:pt x="42" y="37"/>
                    </a:lnTo>
                    <a:lnTo>
                      <a:pt x="37" y="34"/>
                    </a:lnTo>
                    <a:lnTo>
                      <a:pt x="36" y="38"/>
                    </a:lnTo>
                    <a:lnTo>
                      <a:pt x="34" y="42"/>
                    </a:lnTo>
                    <a:lnTo>
                      <a:pt x="39" y="43"/>
                    </a:lnTo>
                    <a:lnTo>
                      <a:pt x="35" y="40"/>
                    </a:lnTo>
                    <a:lnTo>
                      <a:pt x="30" y="42"/>
                    </a:lnTo>
                    <a:lnTo>
                      <a:pt x="35" y="46"/>
                    </a:lnTo>
                    <a:lnTo>
                      <a:pt x="33" y="41"/>
                    </a:lnTo>
                    <a:lnTo>
                      <a:pt x="28" y="43"/>
                    </a:lnTo>
                    <a:lnTo>
                      <a:pt x="22" y="45"/>
                    </a:lnTo>
                    <a:lnTo>
                      <a:pt x="16" y="47"/>
                    </a:lnTo>
                    <a:lnTo>
                      <a:pt x="10" y="48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1" y="55"/>
                    </a:lnTo>
                    <a:lnTo>
                      <a:pt x="1" y="57"/>
                    </a:lnTo>
                    <a:lnTo>
                      <a:pt x="1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3" y="67"/>
                    </a:lnTo>
                    <a:lnTo>
                      <a:pt x="6" y="72"/>
                    </a:lnTo>
                    <a:lnTo>
                      <a:pt x="7" y="73"/>
                    </a:lnTo>
                    <a:lnTo>
                      <a:pt x="10" y="78"/>
                    </a:lnTo>
                    <a:lnTo>
                      <a:pt x="13" y="82"/>
                    </a:lnTo>
                    <a:lnTo>
                      <a:pt x="17" y="85"/>
                    </a:lnTo>
                    <a:lnTo>
                      <a:pt x="21" y="89"/>
                    </a:lnTo>
                    <a:lnTo>
                      <a:pt x="24" y="84"/>
                    </a:lnTo>
                    <a:lnTo>
                      <a:pt x="19" y="86"/>
                    </a:lnTo>
                    <a:lnTo>
                      <a:pt x="22" y="90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29" y="81"/>
                    </a:lnTo>
                    <a:lnTo>
                      <a:pt x="25" y="78"/>
                    </a:lnTo>
                    <a:lnTo>
                      <a:pt x="22" y="74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70"/>
                    </a:lnTo>
                    <a:lnTo>
                      <a:pt x="16" y="67"/>
                    </a:lnTo>
                    <a:lnTo>
                      <a:pt x="13" y="63"/>
                    </a:lnTo>
                    <a:lnTo>
                      <a:pt x="12" y="60"/>
                    </a:lnTo>
                    <a:lnTo>
                      <a:pt x="12" y="62"/>
                    </a:lnTo>
                    <a:lnTo>
                      <a:pt x="6" y="62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0"/>
                    </a:lnTo>
                    <a:lnTo>
                      <a:pt x="7" y="57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9" y="56"/>
                    </a:lnTo>
                    <a:lnTo>
                      <a:pt x="11" y="61"/>
                    </a:lnTo>
                    <a:lnTo>
                      <a:pt x="15" y="59"/>
                    </a:lnTo>
                    <a:lnTo>
                      <a:pt x="21" y="57"/>
                    </a:lnTo>
                    <a:lnTo>
                      <a:pt x="25" y="55"/>
                    </a:lnTo>
                    <a:lnTo>
                      <a:pt x="31" y="53"/>
                    </a:lnTo>
                    <a:lnTo>
                      <a:pt x="37" y="51"/>
                    </a:lnTo>
                    <a:lnTo>
                      <a:pt x="39" y="50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7" y="42"/>
                    </a:lnTo>
                    <a:lnTo>
                      <a:pt x="48" y="38"/>
                    </a:lnTo>
                    <a:lnTo>
                      <a:pt x="48" y="37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6" y="26"/>
                    </a:lnTo>
                    <a:lnTo>
                      <a:pt x="43" y="22"/>
                    </a:lnTo>
                    <a:lnTo>
                      <a:pt x="39" y="1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5" name="Freeform 1398"/>
              <p:cNvSpPr>
                <a:spLocks/>
              </p:cNvSpPr>
              <p:nvPr/>
            </p:nvSpPr>
            <p:spPr bwMode="auto">
              <a:xfrm>
                <a:off x="4959" y="4243"/>
                <a:ext cx="91" cy="164"/>
              </a:xfrm>
              <a:custGeom>
                <a:avLst/>
                <a:gdLst>
                  <a:gd name="T0" fmla="*/ 21 w 47"/>
                  <a:gd name="T1" fmla="*/ 6 h 90"/>
                  <a:gd name="T2" fmla="*/ 33 w 47"/>
                  <a:gd name="T3" fmla="*/ 25 h 90"/>
                  <a:gd name="T4" fmla="*/ 35 w 47"/>
                  <a:gd name="T5" fmla="*/ 34 h 90"/>
                  <a:gd name="T6" fmla="*/ 35 w 47"/>
                  <a:gd name="T7" fmla="*/ 33 h 90"/>
                  <a:gd name="T8" fmla="*/ 41 w 47"/>
                  <a:gd name="T9" fmla="*/ 36 h 90"/>
                  <a:gd name="T10" fmla="*/ 35 w 47"/>
                  <a:gd name="T11" fmla="*/ 38 h 90"/>
                  <a:gd name="T12" fmla="*/ 39 w 47"/>
                  <a:gd name="T13" fmla="*/ 43 h 90"/>
                  <a:gd name="T14" fmla="*/ 30 w 47"/>
                  <a:gd name="T15" fmla="*/ 42 h 90"/>
                  <a:gd name="T16" fmla="*/ 32 w 47"/>
                  <a:gd name="T17" fmla="*/ 41 h 90"/>
                  <a:gd name="T18" fmla="*/ 21 w 47"/>
                  <a:gd name="T19" fmla="*/ 45 h 90"/>
                  <a:gd name="T20" fmla="*/ 10 w 47"/>
                  <a:gd name="T21" fmla="*/ 48 h 90"/>
                  <a:gd name="T22" fmla="*/ 4 w 47"/>
                  <a:gd name="T23" fmla="*/ 52 h 90"/>
                  <a:gd name="T24" fmla="*/ 2 w 47"/>
                  <a:gd name="T25" fmla="*/ 55 h 90"/>
                  <a:gd name="T26" fmla="*/ 0 w 47"/>
                  <a:gd name="T27" fmla="*/ 60 h 90"/>
                  <a:gd name="T28" fmla="*/ 0 w 47"/>
                  <a:gd name="T29" fmla="*/ 64 h 90"/>
                  <a:gd name="T30" fmla="*/ 5 w 47"/>
                  <a:gd name="T31" fmla="*/ 72 h 90"/>
                  <a:gd name="T32" fmla="*/ 10 w 47"/>
                  <a:gd name="T33" fmla="*/ 78 h 90"/>
                  <a:gd name="T34" fmla="*/ 17 w 47"/>
                  <a:gd name="T35" fmla="*/ 85 h 90"/>
                  <a:gd name="T36" fmla="*/ 24 w 47"/>
                  <a:gd name="T37" fmla="*/ 84 h 90"/>
                  <a:gd name="T38" fmla="*/ 21 w 47"/>
                  <a:gd name="T39" fmla="*/ 90 h 90"/>
                  <a:gd name="T40" fmla="*/ 29 w 47"/>
                  <a:gd name="T41" fmla="*/ 82 h 90"/>
                  <a:gd name="T42" fmla="*/ 26 w 47"/>
                  <a:gd name="T43" fmla="*/ 78 h 90"/>
                  <a:gd name="T44" fmla="*/ 17 w 47"/>
                  <a:gd name="T45" fmla="*/ 70 h 90"/>
                  <a:gd name="T46" fmla="*/ 10 w 47"/>
                  <a:gd name="T47" fmla="*/ 70 h 90"/>
                  <a:gd name="T48" fmla="*/ 12 w 47"/>
                  <a:gd name="T49" fmla="*/ 63 h 90"/>
                  <a:gd name="T50" fmla="*/ 11 w 47"/>
                  <a:gd name="T51" fmla="*/ 62 h 90"/>
                  <a:gd name="T52" fmla="*/ 11 w 47"/>
                  <a:gd name="T53" fmla="*/ 64 h 90"/>
                  <a:gd name="T54" fmla="*/ 12 w 47"/>
                  <a:gd name="T55" fmla="*/ 60 h 90"/>
                  <a:gd name="T56" fmla="*/ 11 w 47"/>
                  <a:gd name="T57" fmla="*/ 61 h 90"/>
                  <a:gd name="T58" fmla="*/ 8 w 47"/>
                  <a:gd name="T59" fmla="*/ 56 h 90"/>
                  <a:gd name="T60" fmla="*/ 14 w 47"/>
                  <a:gd name="T61" fmla="*/ 59 h 90"/>
                  <a:gd name="T62" fmla="*/ 26 w 47"/>
                  <a:gd name="T63" fmla="*/ 55 h 90"/>
                  <a:gd name="T64" fmla="*/ 36 w 47"/>
                  <a:gd name="T65" fmla="*/ 51 h 90"/>
                  <a:gd name="T66" fmla="*/ 42 w 47"/>
                  <a:gd name="T67" fmla="*/ 47 h 90"/>
                  <a:gd name="T68" fmla="*/ 46 w 47"/>
                  <a:gd name="T69" fmla="*/ 42 h 90"/>
                  <a:gd name="T70" fmla="*/ 47 w 47"/>
                  <a:gd name="T71" fmla="*/ 36 h 90"/>
                  <a:gd name="T72" fmla="*/ 46 w 47"/>
                  <a:gd name="T73" fmla="*/ 31 h 90"/>
                  <a:gd name="T74" fmla="*/ 44 w 47"/>
                  <a:gd name="T75" fmla="*/ 22 h 90"/>
                  <a:gd name="T76" fmla="*/ 30 w 47"/>
                  <a:gd name="T77" fmla="*/ 0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7"/>
                  <a:gd name="T118" fmla="*/ 0 h 90"/>
                  <a:gd name="T119" fmla="*/ 47 w 47"/>
                  <a:gd name="T120" fmla="*/ 90 h 9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7" h="90">
                    <a:moveTo>
                      <a:pt x="30" y="0"/>
                    </a:moveTo>
                    <a:lnTo>
                      <a:pt x="21" y="6"/>
                    </a:lnTo>
                    <a:lnTo>
                      <a:pt x="27" y="15"/>
                    </a:lnTo>
                    <a:lnTo>
                      <a:pt x="33" y="25"/>
                    </a:lnTo>
                    <a:lnTo>
                      <a:pt x="34" y="31"/>
                    </a:lnTo>
                    <a:lnTo>
                      <a:pt x="35" y="34"/>
                    </a:lnTo>
                    <a:lnTo>
                      <a:pt x="41" y="33"/>
                    </a:lnTo>
                    <a:lnTo>
                      <a:pt x="35" y="33"/>
                    </a:lnTo>
                    <a:lnTo>
                      <a:pt x="35" y="36"/>
                    </a:lnTo>
                    <a:lnTo>
                      <a:pt x="41" y="36"/>
                    </a:lnTo>
                    <a:lnTo>
                      <a:pt x="36" y="34"/>
                    </a:lnTo>
                    <a:lnTo>
                      <a:pt x="35" y="38"/>
                    </a:lnTo>
                    <a:lnTo>
                      <a:pt x="33" y="41"/>
                    </a:lnTo>
                    <a:lnTo>
                      <a:pt x="39" y="43"/>
                    </a:lnTo>
                    <a:lnTo>
                      <a:pt x="34" y="40"/>
                    </a:lnTo>
                    <a:lnTo>
                      <a:pt x="30" y="42"/>
                    </a:lnTo>
                    <a:lnTo>
                      <a:pt x="34" y="46"/>
                    </a:lnTo>
                    <a:lnTo>
                      <a:pt x="32" y="41"/>
                    </a:lnTo>
                    <a:lnTo>
                      <a:pt x="27" y="43"/>
                    </a:lnTo>
                    <a:lnTo>
                      <a:pt x="21" y="45"/>
                    </a:lnTo>
                    <a:lnTo>
                      <a:pt x="15" y="47"/>
                    </a:lnTo>
                    <a:lnTo>
                      <a:pt x="10" y="48"/>
                    </a:lnTo>
                    <a:lnTo>
                      <a:pt x="5" y="51"/>
                    </a:lnTo>
                    <a:lnTo>
                      <a:pt x="4" y="52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7" y="85"/>
                    </a:lnTo>
                    <a:lnTo>
                      <a:pt x="20" y="89"/>
                    </a:lnTo>
                    <a:lnTo>
                      <a:pt x="24" y="84"/>
                    </a:lnTo>
                    <a:lnTo>
                      <a:pt x="18" y="86"/>
                    </a:lnTo>
                    <a:lnTo>
                      <a:pt x="21" y="90"/>
                    </a:lnTo>
                    <a:lnTo>
                      <a:pt x="30" y="84"/>
                    </a:lnTo>
                    <a:lnTo>
                      <a:pt x="29" y="82"/>
                    </a:lnTo>
                    <a:lnTo>
                      <a:pt x="28" y="81"/>
                    </a:lnTo>
                    <a:lnTo>
                      <a:pt x="26" y="78"/>
                    </a:lnTo>
                    <a:lnTo>
                      <a:pt x="21" y="74"/>
                    </a:lnTo>
                    <a:lnTo>
                      <a:pt x="17" y="70"/>
                    </a:lnTo>
                    <a:lnTo>
                      <a:pt x="15" y="65"/>
                    </a:lnTo>
                    <a:lnTo>
                      <a:pt x="10" y="70"/>
                    </a:lnTo>
                    <a:lnTo>
                      <a:pt x="16" y="67"/>
                    </a:lnTo>
                    <a:lnTo>
                      <a:pt x="12" y="63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5" y="62"/>
                    </a:lnTo>
                    <a:lnTo>
                      <a:pt x="11" y="64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6" y="57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8" y="56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20" y="57"/>
                    </a:lnTo>
                    <a:lnTo>
                      <a:pt x="26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9" y="50"/>
                    </a:lnTo>
                    <a:lnTo>
                      <a:pt x="42" y="47"/>
                    </a:lnTo>
                    <a:lnTo>
                      <a:pt x="44" y="45"/>
                    </a:lnTo>
                    <a:lnTo>
                      <a:pt x="46" y="42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5" y="26"/>
                    </a:lnTo>
                    <a:lnTo>
                      <a:pt x="44" y="22"/>
                    </a:lnTo>
                    <a:lnTo>
                      <a:pt x="3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38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6" name="Rectangle 1399"/>
              <p:cNvSpPr>
                <a:spLocks noChangeArrowheads="1"/>
              </p:cNvSpPr>
              <p:nvPr/>
            </p:nvSpPr>
            <p:spPr bwMode="auto">
              <a:xfrm>
                <a:off x="3978" y="4305"/>
                <a:ext cx="1047" cy="36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7" name="Rectangle 1400"/>
              <p:cNvSpPr>
                <a:spLocks noChangeArrowheads="1"/>
              </p:cNvSpPr>
              <p:nvPr/>
            </p:nvSpPr>
            <p:spPr bwMode="auto">
              <a:xfrm>
                <a:off x="3980" y="4104"/>
                <a:ext cx="1053" cy="40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8" name="Rectangle 1401"/>
              <p:cNvSpPr>
                <a:spLocks noChangeArrowheads="1"/>
              </p:cNvSpPr>
              <p:nvPr/>
            </p:nvSpPr>
            <p:spPr bwMode="auto">
              <a:xfrm>
                <a:off x="3980" y="3898"/>
                <a:ext cx="1049" cy="36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19" name="Rectangle 1402"/>
              <p:cNvSpPr>
                <a:spLocks noChangeArrowheads="1"/>
              </p:cNvSpPr>
              <p:nvPr/>
            </p:nvSpPr>
            <p:spPr bwMode="auto">
              <a:xfrm>
                <a:off x="3984" y="3683"/>
                <a:ext cx="1043" cy="38"/>
              </a:xfrm>
              <a:prstGeom prst="rect">
                <a:avLst/>
              </a:prstGeom>
              <a:solidFill>
                <a:srgbClr val="DD38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2720" name="Line 1403"/>
              <p:cNvSpPr>
                <a:spLocks noChangeShapeType="1"/>
              </p:cNvSpPr>
              <p:nvPr/>
            </p:nvSpPr>
            <p:spPr bwMode="auto">
              <a:xfrm flipV="1">
                <a:off x="4951" y="3935"/>
                <a:ext cx="1" cy="4"/>
              </a:xfrm>
              <a:prstGeom prst="line">
                <a:avLst/>
              </a:prstGeom>
              <a:noFill/>
              <a:ln w="0">
                <a:solidFill>
                  <a:srgbClr val="99CC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62585" name="Group 1404"/>
            <p:cNvGrpSpPr>
              <a:grpSpLocks/>
            </p:cNvGrpSpPr>
            <p:nvPr/>
          </p:nvGrpSpPr>
          <p:grpSpPr bwMode="auto">
            <a:xfrm>
              <a:off x="3426" y="2221"/>
              <a:ext cx="632" cy="257"/>
              <a:chOff x="3426" y="2221"/>
              <a:chExt cx="632" cy="257"/>
            </a:xfrm>
          </p:grpSpPr>
          <p:grpSp>
            <p:nvGrpSpPr>
              <p:cNvPr id="62595" name="Group 1405"/>
              <p:cNvGrpSpPr>
                <a:grpSpLocks/>
              </p:cNvGrpSpPr>
              <p:nvPr/>
            </p:nvGrpSpPr>
            <p:grpSpPr bwMode="auto">
              <a:xfrm>
                <a:off x="3426" y="2221"/>
                <a:ext cx="632" cy="45"/>
                <a:chOff x="3382" y="2157"/>
                <a:chExt cx="632" cy="45"/>
              </a:xfrm>
            </p:grpSpPr>
            <p:sp>
              <p:nvSpPr>
                <p:cNvPr id="62600" name="Line 1406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601" name="Line 1407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602" name="Line 1408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62596" name="Group 1409"/>
              <p:cNvGrpSpPr>
                <a:grpSpLocks/>
              </p:cNvGrpSpPr>
              <p:nvPr/>
            </p:nvGrpSpPr>
            <p:grpSpPr bwMode="auto">
              <a:xfrm>
                <a:off x="3426" y="2433"/>
                <a:ext cx="632" cy="45"/>
                <a:chOff x="3382" y="2157"/>
                <a:chExt cx="632" cy="45"/>
              </a:xfrm>
            </p:grpSpPr>
            <p:sp>
              <p:nvSpPr>
                <p:cNvPr id="62597" name="Line 1410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8" name="Line 1411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9" name="Line 1412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62586" name="Group 1413"/>
            <p:cNvGrpSpPr>
              <a:grpSpLocks/>
            </p:cNvGrpSpPr>
            <p:nvPr/>
          </p:nvGrpSpPr>
          <p:grpSpPr bwMode="auto">
            <a:xfrm>
              <a:off x="3426" y="2641"/>
              <a:ext cx="632" cy="245"/>
              <a:chOff x="3426" y="2641"/>
              <a:chExt cx="632" cy="245"/>
            </a:xfrm>
          </p:grpSpPr>
          <p:grpSp>
            <p:nvGrpSpPr>
              <p:cNvPr id="62587" name="Group 1414"/>
              <p:cNvGrpSpPr>
                <a:grpSpLocks/>
              </p:cNvGrpSpPr>
              <p:nvPr/>
            </p:nvGrpSpPr>
            <p:grpSpPr bwMode="auto">
              <a:xfrm>
                <a:off x="3426" y="2641"/>
                <a:ext cx="632" cy="45"/>
                <a:chOff x="3382" y="2157"/>
                <a:chExt cx="632" cy="45"/>
              </a:xfrm>
            </p:grpSpPr>
            <p:sp>
              <p:nvSpPr>
                <p:cNvPr id="62592" name="Line 1415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3" name="Line 1416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4" name="Line 1417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62588" name="Group 1418"/>
              <p:cNvGrpSpPr>
                <a:grpSpLocks/>
              </p:cNvGrpSpPr>
              <p:nvPr/>
            </p:nvGrpSpPr>
            <p:grpSpPr bwMode="auto">
              <a:xfrm>
                <a:off x="3426" y="2841"/>
                <a:ext cx="632" cy="45"/>
                <a:chOff x="3382" y="2157"/>
                <a:chExt cx="632" cy="45"/>
              </a:xfrm>
            </p:grpSpPr>
            <p:sp>
              <p:nvSpPr>
                <p:cNvPr id="62589" name="Line 1419"/>
                <p:cNvSpPr>
                  <a:spLocks noChangeShapeType="1"/>
                </p:cNvSpPr>
                <p:nvPr/>
              </p:nvSpPr>
              <p:spPr bwMode="auto">
                <a:xfrm>
                  <a:off x="3382" y="2160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0" name="Line 1420"/>
                <p:cNvSpPr>
                  <a:spLocks noChangeShapeType="1"/>
                </p:cNvSpPr>
                <p:nvPr/>
              </p:nvSpPr>
              <p:spPr bwMode="auto">
                <a:xfrm>
                  <a:off x="3948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2591" name="Line 1421"/>
                <p:cNvSpPr>
                  <a:spLocks noChangeShapeType="1"/>
                </p:cNvSpPr>
                <p:nvPr/>
              </p:nvSpPr>
              <p:spPr bwMode="auto">
                <a:xfrm>
                  <a:off x="4011" y="2157"/>
                  <a:ext cx="3" cy="42"/>
                </a:xfrm>
                <a:prstGeom prst="line">
                  <a:avLst/>
                </a:prstGeom>
                <a:noFill/>
                <a:ln w="381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1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1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2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2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2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2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2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2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209" grpId="0"/>
      <p:bldP spid="382210" grpId="0"/>
      <p:bldP spid="38221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effectLst/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effectLst/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44"/>
          <p:cNvSpPr>
            <a:spLocks noChangeArrowheads="1"/>
          </p:cNvSpPr>
          <p:nvPr/>
        </p:nvSpPr>
        <p:spPr bwMode="auto">
          <a:xfrm>
            <a:off x="7205663" y="4462463"/>
            <a:ext cx="4762" cy="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39" name="Rectangle 45"/>
          <p:cNvSpPr>
            <a:spLocks noChangeArrowheads="1"/>
          </p:cNvSpPr>
          <p:nvPr/>
        </p:nvSpPr>
        <p:spPr bwMode="auto">
          <a:xfrm>
            <a:off x="5478463" y="2519363"/>
            <a:ext cx="4762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0" name="Rectangle 46"/>
          <p:cNvSpPr>
            <a:spLocks noChangeArrowheads="1"/>
          </p:cNvSpPr>
          <p:nvPr/>
        </p:nvSpPr>
        <p:spPr bwMode="auto">
          <a:xfrm>
            <a:off x="1790700" y="5067300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1" name="Rectangle 47"/>
          <p:cNvSpPr>
            <a:spLocks noChangeArrowheads="1"/>
          </p:cNvSpPr>
          <p:nvPr/>
        </p:nvSpPr>
        <p:spPr bwMode="auto">
          <a:xfrm>
            <a:off x="1790700" y="5019675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2" name="Rectangle 48"/>
          <p:cNvSpPr>
            <a:spLocks noChangeArrowheads="1"/>
          </p:cNvSpPr>
          <p:nvPr/>
        </p:nvSpPr>
        <p:spPr bwMode="auto">
          <a:xfrm>
            <a:off x="1790700" y="4973638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3" name="Rectangle 49"/>
          <p:cNvSpPr>
            <a:spLocks noChangeArrowheads="1"/>
          </p:cNvSpPr>
          <p:nvPr/>
        </p:nvSpPr>
        <p:spPr bwMode="auto">
          <a:xfrm>
            <a:off x="1790700" y="4927600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4" name="Rectangle 50"/>
          <p:cNvSpPr>
            <a:spLocks noChangeArrowheads="1"/>
          </p:cNvSpPr>
          <p:nvPr/>
        </p:nvSpPr>
        <p:spPr bwMode="auto">
          <a:xfrm>
            <a:off x="1790700" y="4881563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5" name="Rectangle 51"/>
          <p:cNvSpPr>
            <a:spLocks noChangeArrowheads="1"/>
          </p:cNvSpPr>
          <p:nvPr/>
        </p:nvSpPr>
        <p:spPr bwMode="auto">
          <a:xfrm>
            <a:off x="1790700" y="4835525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6" name="Rectangle 52"/>
          <p:cNvSpPr>
            <a:spLocks noChangeArrowheads="1"/>
          </p:cNvSpPr>
          <p:nvPr/>
        </p:nvSpPr>
        <p:spPr bwMode="auto">
          <a:xfrm>
            <a:off x="1790700" y="4787900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7" name="Rectangle 53"/>
          <p:cNvSpPr>
            <a:spLocks noChangeArrowheads="1"/>
          </p:cNvSpPr>
          <p:nvPr/>
        </p:nvSpPr>
        <p:spPr bwMode="auto">
          <a:xfrm>
            <a:off x="1790700" y="4741863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8" name="Rectangle 54"/>
          <p:cNvSpPr>
            <a:spLocks noChangeArrowheads="1"/>
          </p:cNvSpPr>
          <p:nvPr/>
        </p:nvSpPr>
        <p:spPr bwMode="auto">
          <a:xfrm>
            <a:off x="1790700" y="4695825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49" name="Rectangle 55"/>
          <p:cNvSpPr>
            <a:spLocks noChangeArrowheads="1"/>
          </p:cNvSpPr>
          <p:nvPr/>
        </p:nvSpPr>
        <p:spPr bwMode="auto">
          <a:xfrm>
            <a:off x="1790700" y="4649788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50" name="Rectangle 56"/>
          <p:cNvSpPr>
            <a:spLocks noChangeArrowheads="1"/>
          </p:cNvSpPr>
          <p:nvPr/>
        </p:nvSpPr>
        <p:spPr bwMode="auto">
          <a:xfrm>
            <a:off x="1790700" y="4602163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51" name="Rectangle 57"/>
          <p:cNvSpPr>
            <a:spLocks noChangeArrowheads="1"/>
          </p:cNvSpPr>
          <p:nvPr/>
        </p:nvSpPr>
        <p:spPr bwMode="auto">
          <a:xfrm>
            <a:off x="1790700" y="4556125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52" name="Rectangle 58"/>
          <p:cNvSpPr>
            <a:spLocks noChangeArrowheads="1"/>
          </p:cNvSpPr>
          <p:nvPr/>
        </p:nvSpPr>
        <p:spPr bwMode="auto">
          <a:xfrm>
            <a:off x="1790700" y="4510088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5553" name="Rectangle 59"/>
          <p:cNvSpPr>
            <a:spLocks noChangeArrowheads="1"/>
          </p:cNvSpPr>
          <p:nvPr/>
        </p:nvSpPr>
        <p:spPr bwMode="auto">
          <a:xfrm>
            <a:off x="2962275" y="4624388"/>
            <a:ext cx="3175" cy="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441404" name="Rectangle 60"/>
          <p:cNvSpPr>
            <a:spLocks noChangeArrowheads="1"/>
          </p:cNvSpPr>
          <p:nvPr/>
        </p:nvSpPr>
        <p:spPr bwMode="auto">
          <a:xfrm>
            <a:off x="34925" y="44450"/>
            <a:ext cx="9074150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Modelo Analítico </a:t>
            </a:r>
            <a:r>
              <a:rPr lang="es-ES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s-ES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DRAIN-2DX</a:t>
            </a:r>
          </a:p>
        </p:txBody>
      </p:sp>
      <p:sp>
        <p:nvSpPr>
          <p:cNvPr id="65555" name="Rectangle 61"/>
          <p:cNvSpPr>
            <a:spLocks noChangeArrowheads="1"/>
          </p:cNvSpPr>
          <p:nvPr/>
        </p:nvSpPr>
        <p:spPr bwMode="auto">
          <a:xfrm>
            <a:off x="3962400" y="5867400"/>
            <a:ext cx="1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endParaRPr lang="es-EC" sz="1400">
              <a:solidFill>
                <a:srgbClr val="FFFF00"/>
              </a:solidFill>
            </a:endParaRPr>
          </a:p>
        </p:txBody>
      </p:sp>
      <p:sp>
        <p:nvSpPr>
          <p:cNvPr id="65556" name="Rectangle 62"/>
          <p:cNvSpPr>
            <a:spLocks noChangeArrowheads="1"/>
          </p:cNvSpPr>
          <p:nvPr/>
        </p:nvSpPr>
        <p:spPr bwMode="auto">
          <a:xfrm>
            <a:off x="3962400" y="6130925"/>
            <a:ext cx="1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endParaRPr lang="es-EC" sz="1400" b="1">
              <a:solidFill>
                <a:srgbClr val="FFFF00"/>
              </a:solidFill>
            </a:endParaRPr>
          </a:p>
        </p:txBody>
      </p:sp>
      <p:sp>
        <p:nvSpPr>
          <p:cNvPr id="65557" name="Rectangle 63"/>
          <p:cNvSpPr>
            <a:spLocks noChangeArrowheads="1"/>
          </p:cNvSpPr>
          <p:nvPr/>
        </p:nvSpPr>
        <p:spPr bwMode="auto">
          <a:xfrm>
            <a:off x="8507413" y="4443413"/>
            <a:ext cx="4762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grpSp>
        <p:nvGrpSpPr>
          <p:cNvPr id="65558" name="Group 209"/>
          <p:cNvGrpSpPr>
            <a:grpSpLocks/>
          </p:cNvGrpSpPr>
          <p:nvPr/>
        </p:nvGrpSpPr>
        <p:grpSpPr bwMode="auto">
          <a:xfrm>
            <a:off x="323850" y="3370263"/>
            <a:ext cx="2447925" cy="1930400"/>
            <a:chOff x="1915" y="1317"/>
            <a:chExt cx="1824" cy="1403"/>
          </a:xfrm>
        </p:grpSpPr>
        <p:sp>
          <p:nvSpPr>
            <p:cNvPr id="65561" name="Line 210"/>
            <p:cNvSpPr>
              <a:spLocks noChangeShapeType="1"/>
            </p:cNvSpPr>
            <p:nvPr/>
          </p:nvSpPr>
          <p:spPr bwMode="auto">
            <a:xfrm>
              <a:off x="1963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2" name="Line 211"/>
            <p:cNvSpPr>
              <a:spLocks noChangeShapeType="1"/>
            </p:cNvSpPr>
            <p:nvPr/>
          </p:nvSpPr>
          <p:spPr bwMode="auto">
            <a:xfrm>
              <a:off x="2251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3" name="Line 212"/>
            <p:cNvSpPr>
              <a:spLocks noChangeShapeType="1"/>
            </p:cNvSpPr>
            <p:nvPr/>
          </p:nvSpPr>
          <p:spPr bwMode="auto">
            <a:xfrm flipV="1">
              <a:off x="2539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4" name="Line 213"/>
            <p:cNvSpPr>
              <a:spLocks noChangeShapeType="1"/>
            </p:cNvSpPr>
            <p:nvPr/>
          </p:nvSpPr>
          <p:spPr bwMode="auto">
            <a:xfrm>
              <a:off x="2827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5" name="Line 214"/>
            <p:cNvSpPr>
              <a:spLocks noChangeShapeType="1"/>
            </p:cNvSpPr>
            <p:nvPr/>
          </p:nvSpPr>
          <p:spPr bwMode="auto">
            <a:xfrm flipV="1">
              <a:off x="3115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6" name="Line 215"/>
            <p:cNvSpPr>
              <a:spLocks noChangeShapeType="1"/>
            </p:cNvSpPr>
            <p:nvPr/>
          </p:nvSpPr>
          <p:spPr bwMode="auto">
            <a:xfrm>
              <a:off x="3403" y="1317"/>
              <a:ext cx="1" cy="1349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7" name="Freeform 216"/>
            <p:cNvSpPr>
              <a:spLocks/>
            </p:cNvSpPr>
            <p:nvPr/>
          </p:nvSpPr>
          <p:spPr bwMode="auto">
            <a:xfrm>
              <a:off x="1963" y="1317"/>
              <a:ext cx="1728" cy="1349"/>
            </a:xfrm>
            <a:custGeom>
              <a:avLst/>
              <a:gdLst>
                <a:gd name="T0" fmla="*/ 0 w 11666"/>
                <a:gd name="T1" fmla="*/ 0 h 8095"/>
                <a:gd name="T2" fmla="*/ 11666 w 11666"/>
                <a:gd name="T3" fmla="*/ 0 h 8095"/>
                <a:gd name="T4" fmla="*/ 11666 w 11666"/>
                <a:gd name="T5" fmla="*/ 8095 h 8095"/>
                <a:gd name="T6" fmla="*/ 0 60000 65536"/>
                <a:gd name="T7" fmla="*/ 0 60000 65536"/>
                <a:gd name="T8" fmla="*/ 0 60000 65536"/>
                <a:gd name="T9" fmla="*/ 0 w 11666"/>
                <a:gd name="T10" fmla="*/ 0 h 8095"/>
                <a:gd name="T11" fmla="*/ 11666 w 11666"/>
                <a:gd name="T12" fmla="*/ 8095 h 80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666" h="8095">
                  <a:moveTo>
                    <a:pt x="0" y="0"/>
                  </a:moveTo>
                  <a:lnTo>
                    <a:pt x="11666" y="0"/>
                  </a:lnTo>
                  <a:lnTo>
                    <a:pt x="11666" y="8095"/>
                  </a:lnTo>
                </a:path>
              </a:pathLst>
            </a:cu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68" name="Line 217"/>
            <p:cNvSpPr>
              <a:spLocks noChangeShapeType="1"/>
            </p:cNvSpPr>
            <p:nvPr/>
          </p:nvSpPr>
          <p:spPr bwMode="auto">
            <a:xfrm>
              <a:off x="1963" y="1533"/>
              <a:ext cx="1728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69" name="Line 218"/>
            <p:cNvSpPr>
              <a:spLocks noChangeShapeType="1"/>
            </p:cNvSpPr>
            <p:nvPr/>
          </p:nvSpPr>
          <p:spPr bwMode="auto">
            <a:xfrm>
              <a:off x="1963" y="1749"/>
              <a:ext cx="1728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0" name="Line 219"/>
            <p:cNvSpPr>
              <a:spLocks noChangeShapeType="1"/>
            </p:cNvSpPr>
            <p:nvPr/>
          </p:nvSpPr>
          <p:spPr bwMode="auto">
            <a:xfrm>
              <a:off x="1963" y="1965"/>
              <a:ext cx="1728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1" name="Line 220"/>
            <p:cNvSpPr>
              <a:spLocks noChangeShapeType="1"/>
            </p:cNvSpPr>
            <p:nvPr/>
          </p:nvSpPr>
          <p:spPr bwMode="auto">
            <a:xfrm>
              <a:off x="1963" y="2180"/>
              <a:ext cx="1728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2" name="Line 221"/>
            <p:cNvSpPr>
              <a:spLocks noChangeShapeType="1"/>
            </p:cNvSpPr>
            <p:nvPr/>
          </p:nvSpPr>
          <p:spPr bwMode="auto">
            <a:xfrm>
              <a:off x="1963" y="2396"/>
              <a:ext cx="1728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3" name="Line 222"/>
            <p:cNvSpPr>
              <a:spLocks noChangeShapeType="1"/>
            </p:cNvSpPr>
            <p:nvPr/>
          </p:nvSpPr>
          <p:spPr bwMode="auto">
            <a:xfrm>
              <a:off x="1915" y="2666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4" name="Rectangle 223"/>
            <p:cNvSpPr>
              <a:spLocks noChangeArrowheads="1"/>
            </p:cNvSpPr>
            <p:nvPr/>
          </p:nvSpPr>
          <p:spPr bwMode="auto">
            <a:xfrm>
              <a:off x="1915" y="2666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75" name="Rectangle 224"/>
            <p:cNvSpPr>
              <a:spLocks noChangeArrowheads="1"/>
            </p:cNvSpPr>
            <p:nvPr/>
          </p:nvSpPr>
          <p:spPr bwMode="auto">
            <a:xfrm>
              <a:off x="1915" y="2666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76" name="Line 225"/>
            <p:cNvSpPr>
              <a:spLocks noChangeShapeType="1"/>
            </p:cNvSpPr>
            <p:nvPr/>
          </p:nvSpPr>
          <p:spPr bwMode="auto">
            <a:xfrm>
              <a:off x="1918" y="2667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7" name="Line 226"/>
            <p:cNvSpPr>
              <a:spLocks noChangeShapeType="1"/>
            </p:cNvSpPr>
            <p:nvPr/>
          </p:nvSpPr>
          <p:spPr bwMode="auto">
            <a:xfrm>
              <a:off x="2779" y="2666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78" name="Rectangle 227"/>
            <p:cNvSpPr>
              <a:spLocks noChangeArrowheads="1"/>
            </p:cNvSpPr>
            <p:nvPr/>
          </p:nvSpPr>
          <p:spPr bwMode="auto">
            <a:xfrm>
              <a:off x="2779" y="2666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79" name="Rectangle 228"/>
            <p:cNvSpPr>
              <a:spLocks noChangeArrowheads="1"/>
            </p:cNvSpPr>
            <p:nvPr/>
          </p:nvSpPr>
          <p:spPr bwMode="auto">
            <a:xfrm>
              <a:off x="2779" y="2666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80" name="Line 229"/>
            <p:cNvSpPr>
              <a:spLocks noChangeShapeType="1"/>
            </p:cNvSpPr>
            <p:nvPr/>
          </p:nvSpPr>
          <p:spPr bwMode="auto">
            <a:xfrm>
              <a:off x="2782" y="2667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81" name="Line 230"/>
            <p:cNvSpPr>
              <a:spLocks noChangeShapeType="1"/>
            </p:cNvSpPr>
            <p:nvPr/>
          </p:nvSpPr>
          <p:spPr bwMode="auto">
            <a:xfrm>
              <a:off x="3067" y="2668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82" name="Rectangle 231"/>
            <p:cNvSpPr>
              <a:spLocks noChangeArrowheads="1"/>
            </p:cNvSpPr>
            <p:nvPr/>
          </p:nvSpPr>
          <p:spPr bwMode="auto">
            <a:xfrm>
              <a:off x="3067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83" name="Rectangle 232"/>
            <p:cNvSpPr>
              <a:spLocks noChangeArrowheads="1"/>
            </p:cNvSpPr>
            <p:nvPr/>
          </p:nvSpPr>
          <p:spPr bwMode="auto">
            <a:xfrm>
              <a:off x="3067" y="2668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84" name="Line 233"/>
            <p:cNvSpPr>
              <a:spLocks noChangeShapeType="1"/>
            </p:cNvSpPr>
            <p:nvPr/>
          </p:nvSpPr>
          <p:spPr bwMode="auto">
            <a:xfrm>
              <a:off x="3070" y="2669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85" name="Line 234"/>
            <p:cNvSpPr>
              <a:spLocks noChangeShapeType="1"/>
            </p:cNvSpPr>
            <p:nvPr/>
          </p:nvSpPr>
          <p:spPr bwMode="auto">
            <a:xfrm>
              <a:off x="3355" y="2668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86" name="Rectangle 235"/>
            <p:cNvSpPr>
              <a:spLocks noChangeArrowheads="1"/>
            </p:cNvSpPr>
            <p:nvPr/>
          </p:nvSpPr>
          <p:spPr bwMode="auto">
            <a:xfrm>
              <a:off x="3355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87" name="Rectangle 236"/>
            <p:cNvSpPr>
              <a:spLocks noChangeArrowheads="1"/>
            </p:cNvSpPr>
            <p:nvPr/>
          </p:nvSpPr>
          <p:spPr bwMode="auto">
            <a:xfrm>
              <a:off x="3355" y="2668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88" name="Line 237"/>
            <p:cNvSpPr>
              <a:spLocks noChangeShapeType="1"/>
            </p:cNvSpPr>
            <p:nvPr/>
          </p:nvSpPr>
          <p:spPr bwMode="auto">
            <a:xfrm>
              <a:off x="3358" y="2669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89" name="Line 238"/>
            <p:cNvSpPr>
              <a:spLocks noChangeShapeType="1"/>
            </p:cNvSpPr>
            <p:nvPr/>
          </p:nvSpPr>
          <p:spPr bwMode="auto">
            <a:xfrm>
              <a:off x="3643" y="2668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90" name="Rectangle 239"/>
            <p:cNvSpPr>
              <a:spLocks noChangeArrowheads="1"/>
            </p:cNvSpPr>
            <p:nvPr/>
          </p:nvSpPr>
          <p:spPr bwMode="auto">
            <a:xfrm>
              <a:off x="3643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91" name="Rectangle 240"/>
            <p:cNvSpPr>
              <a:spLocks noChangeArrowheads="1"/>
            </p:cNvSpPr>
            <p:nvPr/>
          </p:nvSpPr>
          <p:spPr bwMode="auto">
            <a:xfrm>
              <a:off x="3643" y="2668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92" name="Line 241"/>
            <p:cNvSpPr>
              <a:spLocks noChangeShapeType="1"/>
            </p:cNvSpPr>
            <p:nvPr/>
          </p:nvSpPr>
          <p:spPr bwMode="auto">
            <a:xfrm>
              <a:off x="3647" y="2669"/>
              <a:ext cx="91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93" name="Line 242"/>
            <p:cNvSpPr>
              <a:spLocks noChangeShapeType="1"/>
            </p:cNvSpPr>
            <p:nvPr/>
          </p:nvSpPr>
          <p:spPr bwMode="auto">
            <a:xfrm>
              <a:off x="2203" y="2668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94" name="Rectangle 243"/>
            <p:cNvSpPr>
              <a:spLocks noChangeArrowheads="1"/>
            </p:cNvSpPr>
            <p:nvPr/>
          </p:nvSpPr>
          <p:spPr bwMode="auto">
            <a:xfrm>
              <a:off x="2203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95" name="Rectangle 244"/>
            <p:cNvSpPr>
              <a:spLocks noChangeArrowheads="1"/>
            </p:cNvSpPr>
            <p:nvPr/>
          </p:nvSpPr>
          <p:spPr bwMode="auto">
            <a:xfrm>
              <a:off x="2203" y="2668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96" name="Line 245"/>
            <p:cNvSpPr>
              <a:spLocks noChangeShapeType="1"/>
            </p:cNvSpPr>
            <p:nvPr/>
          </p:nvSpPr>
          <p:spPr bwMode="auto">
            <a:xfrm>
              <a:off x="2206" y="2669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97" name="Line 246"/>
            <p:cNvSpPr>
              <a:spLocks noChangeShapeType="1"/>
            </p:cNvSpPr>
            <p:nvPr/>
          </p:nvSpPr>
          <p:spPr bwMode="auto">
            <a:xfrm>
              <a:off x="2491" y="2668"/>
              <a:ext cx="96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5598" name="Rectangle 247"/>
            <p:cNvSpPr>
              <a:spLocks noChangeArrowheads="1"/>
            </p:cNvSpPr>
            <p:nvPr/>
          </p:nvSpPr>
          <p:spPr bwMode="auto">
            <a:xfrm>
              <a:off x="2491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599" name="Rectangle 248"/>
            <p:cNvSpPr>
              <a:spLocks noChangeArrowheads="1"/>
            </p:cNvSpPr>
            <p:nvPr/>
          </p:nvSpPr>
          <p:spPr bwMode="auto">
            <a:xfrm>
              <a:off x="2491" y="2668"/>
              <a:ext cx="96" cy="52"/>
            </a:xfrm>
            <a:prstGeom prst="rect">
              <a:avLst/>
            </a:prstGeom>
            <a:noFill/>
            <a:ln w="28575">
              <a:solidFill>
                <a:srgbClr val="F4FA0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600" name="Line 249"/>
            <p:cNvSpPr>
              <a:spLocks noChangeShapeType="1"/>
            </p:cNvSpPr>
            <p:nvPr/>
          </p:nvSpPr>
          <p:spPr bwMode="auto">
            <a:xfrm>
              <a:off x="2494" y="2669"/>
              <a:ext cx="92" cy="1"/>
            </a:xfrm>
            <a:prstGeom prst="line">
              <a:avLst/>
            </a:prstGeom>
            <a:noFill/>
            <a:ln w="28575">
              <a:solidFill>
                <a:srgbClr val="F4FA0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65559" name="Text Box 250" descr="Horizontal oscura"/>
          <p:cNvSpPr txBox="1">
            <a:spLocks noChangeArrowheads="1"/>
          </p:cNvSpPr>
          <p:nvPr/>
        </p:nvSpPr>
        <p:spPr bwMode="auto">
          <a:xfrm>
            <a:off x="395288" y="1628775"/>
            <a:ext cx="8424862" cy="946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s-ES" sz="2800"/>
              <a:t>Permite hacer análisis no-lineales estáticos y dinámicos para pórticos bi-dimensionales</a:t>
            </a:r>
          </a:p>
        </p:txBody>
      </p:sp>
      <p:sp>
        <p:nvSpPr>
          <p:cNvPr id="65560" name="Text Box 251" descr="Horizontal oscura"/>
          <p:cNvSpPr txBox="1">
            <a:spLocks noChangeArrowheads="1"/>
          </p:cNvSpPr>
          <p:nvPr/>
        </p:nvSpPr>
        <p:spPr bwMode="auto">
          <a:xfrm>
            <a:off x="3419475" y="3068638"/>
            <a:ext cx="5535613" cy="22272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s-ES" sz="2800"/>
              <a:t> Elemento Fibra</a:t>
            </a:r>
          </a:p>
          <a:p>
            <a:pPr algn="l">
              <a:buFontTx/>
              <a:buChar char="•"/>
            </a:pPr>
            <a:r>
              <a:rPr lang="es-ES" sz="2800"/>
              <a:t> Elemento Armadura</a:t>
            </a:r>
          </a:p>
          <a:p>
            <a:pPr algn="l">
              <a:buFontTx/>
              <a:buChar char="•"/>
            </a:pPr>
            <a:r>
              <a:rPr lang="es-ES" sz="2800"/>
              <a:t> Elemento de Conexión</a:t>
            </a:r>
          </a:p>
          <a:p>
            <a:pPr algn="l">
              <a:buFontTx/>
              <a:buChar char="•"/>
            </a:pPr>
            <a:r>
              <a:rPr lang="es-ES" sz="2800"/>
              <a:t> Elemento de Resorte Rotacional</a:t>
            </a:r>
          </a:p>
          <a:p>
            <a:pPr algn="l">
              <a:buFontTx/>
              <a:buChar char="•"/>
            </a:pPr>
            <a:r>
              <a:rPr lang="es-ES" sz="2800"/>
              <a:t> Elemento Viga-Columna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630238" y="2262188"/>
            <a:ext cx="3509962" cy="3659187"/>
            <a:chOff x="131" y="1443"/>
            <a:chExt cx="2211" cy="2305"/>
          </a:xfrm>
        </p:grpSpPr>
        <p:sp>
          <p:nvSpPr>
            <p:cNvPr id="66728" name="Freeform 3"/>
            <p:cNvSpPr>
              <a:spLocks/>
            </p:cNvSpPr>
            <p:nvPr/>
          </p:nvSpPr>
          <p:spPr bwMode="auto">
            <a:xfrm>
              <a:off x="1990" y="1443"/>
              <a:ext cx="227" cy="236"/>
            </a:xfrm>
            <a:custGeom>
              <a:avLst/>
              <a:gdLst>
                <a:gd name="T0" fmla="*/ 720 w 1306"/>
                <a:gd name="T1" fmla="*/ 4 h 1307"/>
                <a:gd name="T2" fmla="*/ 816 w 1306"/>
                <a:gd name="T3" fmla="*/ 21 h 1307"/>
                <a:gd name="T4" fmla="*/ 906 w 1306"/>
                <a:gd name="T5" fmla="*/ 52 h 1307"/>
                <a:gd name="T6" fmla="*/ 992 w 1306"/>
                <a:gd name="T7" fmla="*/ 95 h 1307"/>
                <a:gd name="T8" fmla="*/ 1068 w 1306"/>
                <a:gd name="T9" fmla="*/ 150 h 1307"/>
                <a:gd name="T10" fmla="*/ 1136 w 1306"/>
                <a:gd name="T11" fmla="*/ 215 h 1307"/>
                <a:gd name="T12" fmla="*/ 1195 w 1306"/>
                <a:gd name="T13" fmla="*/ 288 h 1307"/>
                <a:gd name="T14" fmla="*/ 1242 w 1306"/>
                <a:gd name="T15" fmla="*/ 371 h 1307"/>
                <a:gd name="T16" fmla="*/ 1277 w 1306"/>
                <a:gd name="T17" fmla="*/ 460 h 1307"/>
                <a:gd name="T18" fmla="*/ 1299 w 1306"/>
                <a:gd name="T19" fmla="*/ 554 h 1307"/>
                <a:gd name="T20" fmla="*/ 1306 w 1306"/>
                <a:gd name="T21" fmla="*/ 654 h 1307"/>
                <a:gd name="T22" fmla="*/ 1299 w 1306"/>
                <a:gd name="T23" fmla="*/ 753 h 1307"/>
                <a:gd name="T24" fmla="*/ 1277 w 1306"/>
                <a:gd name="T25" fmla="*/ 847 h 1307"/>
                <a:gd name="T26" fmla="*/ 1242 w 1306"/>
                <a:gd name="T27" fmla="*/ 936 h 1307"/>
                <a:gd name="T28" fmla="*/ 1195 w 1306"/>
                <a:gd name="T29" fmla="*/ 1019 h 1307"/>
                <a:gd name="T30" fmla="*/ 1136 w 1306"/>
                <a:gd name="T31" fmla="*/ 1093 h 1307"/>
                <a:gd name="T32" fmla="*/ 1068 w 1306"/>
                <a:gd name="T33" fmla="*/ 1157 h 1307"/>
                <a:gd name="T34" fmla="*/ 992 w 1306"/>
                <a:gd name="T35" fmla="*/ 1212 h 1307"/>
                <a:gd name="T36" fmla="*/ 906 w 1306"/>
                <a:gd name="T37" fmla="*/ 1256 h 1307"/>
                <a:gd name="T38" fmla="*/ 816 w 1306"/>
                <a:gd name="T39" fmla="*/ 1287 h 1307"/>
                <a:gd name="T40" fmla="*/ 720 w 1306"/>
                <a:gd name="T41" fmla="*/ 1303 h 1307"/>
                <a:gd name="T42" fmla="*/ 620 w 1306"/>
                <a:gd name="T43" fmla="*/ 1306 h 1307"/>
                <a:gd name="T44" fmla="*/ 521 w 1306"/>
                <a:gd name="T45" fmla="*/ 1294 h 1307"/>
                <a:gd name="T46" fmla="*/ 429 w 1306"/>
                <a:gd name="T47" fmla="*/ 1267 h 1307"/>
                <a:gd name="T48" fmla="*/ 342 w 1306"/>
                <a:gd name="T49" fmla="*/ 1228 h 1307"/>
                <a:gd name="T50" fmla="*/ 263 w 1306"/>
                <a:gd name="T51" fmla="*/ 1177 h 1307"/>
                <a:gd name="T52" fmla="*/ 192 w 1306"/>
                <a:gd name="T53" fmla="*/ 1115 h 1307"/>
                <a:gd name="T54" fmla="*/ 130 w 1306"/>
                <a:gd name="T55" fmla="*/ 1044 h 1307"/>
                <a:gd name="T56" fmla="*/ 79 w 1306"/>
                <a:gd name="T57" fmla="*/ 964 h 1307"/>
                <a:gd name="T58" fmla="*/ 40 w 1306"/>
                <a:gd name="T59" fmla="*/ 878 h 1307"/>
                <a:gd name="T60" fmla="*/ 13 w 1306"/>
                <a:gd name="T61" fmla="*/ 786 h 1307"/>
                <a:gd name="T62" fmla="*/ 1 w 1306"/>
                <a:gd name="T63" fmla="*/ 687 h 1307"/>
                <a:gd name="T64" fmla="*/ 3 w 1306"/>
                <a:gd name="T65" fmla="*/ 587 h 1307"/>
                <a:gd name="T66" fmla="*/ 20 w 1306"/>
                <a:gd name="T67" fmla="*/ 491 h 1307"/>
                <a:gd name="T68" fmla="*/ 51 w 1306"/>
                <a:gd name="T69" fmla="*/ 399 h 1307"/>
                <a:gd name="T70" fmla="*/ 94 w 1306"/>
                <a:gd name="T71" fmla="*/ 315 h 1307"/>
                <a:gd name="T72" fmla="*/ 150 w 1306"/>
                <a:gd name="T73" fmla="*/ 238 h 1307"/>
                <a:gd name="T74" fmla="*/ 214 w 1306"/>
                <a:gd name="T75" fmla="*/ 170 h 1307"/>
                <a:gd name="T76" fmla="*/ 288 w 1306"/>
                <a:gd name="T77" fmla="*/ 112 h 1307"/>
                <a:gd name="T78" fmla="*/ 371 w 1306"/>
                <a:gd name="T79" fmla="*/ 65 h 1307"/>
                <a:gd name="T80" fmla="*/ 459 w 1306"/>
                <a:gd name="T81" fmla="*/ 30 h 1307"/>
                <a:gd name="T82" fmla="*/ 554 w 1306"/>
                <a:gd name="T83" fmla="*/ 8 h 1307"/>
                <a:gd name="T84" fmla="*/ 653 w 1306"/>
                <a:gd name="T85" fmla="*/ 0 h 13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6"/>
                <a:gd name="T130" fmla="*/ 0 h 1307"/>
                <a:gd name="T131" fmla="*/ 1306 w 1306"/>
                <a:gd name="T132" fmla="*/ 1307 h 13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6" h="1307">
                  <a:moveTo>
                    <a:pt x="653" y="0"/>
                  </a:moveTo>
                  <a:lnTo>
                    <a:pt x="687" y="1"/>
                  </a:lnTo>
                  <a:lnTo>
                    <a:pt x="720" y="4"/>
                  </a:lnTo>
                  <a:lnTo>
                    <a:pt x="752" y="8"/>
                  </a:lnTo>
                  <a:lnTo>
                    <a:pt x="784" y="13"/>
                  </a:lnTo>
                  <a:lnTo>
                    <a:pt x="816" y="21"/>
                  </a:lnTo>
                  <a:lnTo>
                    <a:pt x="847" y="30"/>
                  </a:lnTo>
                  <a:lnTo>
                    <a:pt x="878" y="40"/>
                  </a:lnTo>
                  <a:lnTo>
                    <a:pt x="906" y="52"/>
                  </a:lnTo>
                  <a:lnTo>
                    <a:pt x="936" y="65"/>
                  </a:lnTo>
                  <a:lnTo>
                    <a:pt x="964" y="79"/>
                  </a:lnTo>
                  <a:lnTo>
                    <a:pt x="992" y="95"/>
                  </a:lnTo>
                  <a:lnTo>
                    <a:pt x="1018" y="112"/>
                  </a:lnTo>
                  <a:lnTo>
                    <a:pt x="1043" y="130"/>
                  </a:lnTo>
                  <a:lnTo>
                    <a:pt x="1068" y="150"/>
                  </a:lnTo>
                  <a:lnTo>
                    <a:pt x="1092" y="170"/>
                  </a:lnTo>
                  <a:lnTo>
                    <a:pt x="1115" y="192"/>
                  </a:lnTo>
                  <a:lnTo>
                    <a:pt x="1136" y="215"/>
                  </a:lnTo>
                  <a:lnTo>
                    <a:pt x="1157" y="238"/>
                  </a:lnTo>
                  <a:lnTo>
                    <a:pt x="1177" y="263"/>
                  </a:lnTo>
                  <a:lnTo>
                    <a:pt x="1195" y="288"/>
                  </a:lnTo>
                  <a:lnTo>
                    <a:pt x="1211" y="315"/>
                  </a:lnTo>
                  <a:lnTo>
                    <a:pt x="1227" y="343"/>
                  </a:lnTo>
                  <a:lnTo>
                    <a:pt x="1242" y="371"/>
                  </a:lnTo>
                  <a:lnTo>
                    <a:pt x="1255" y="399"/>
                  </a:lnTo>
                  <a:lnTo>
                    <a:pt x="1267" y="429"/>
                  </a:lnTo>
                  <a:lnTo>
                    <a:pt x="1277" y="460"/>
                  </a:lnTo>
                  <a:lnTo>
                    <a:pt x="1285" y="491"/>
                  </a:lnTo>
                  <a:lnTo>
                    <a:pt x="1293" y="523"/>
                  </a:lnTo>
                  <a:lnTo>
                    <a:pt x="1299" y="554"/>
                  </a:lnTo>
                  <a:lnTo>
                    <a:pt x="1303" y="587"/>
                  </a:lnTo>
                  <a:lnTo>
                    <a:pt x="1306" y="620"/>
                  </a:lnTo>
                  <a:lnTo>
                    <a:pt x="1306" y="654"/>
                  </a:lnTo>
                  <a:lnTo>
                    <a:pt x="1306" y="687"/>
                  </a:lnTo>
                  <a:lnTo>
                    <a:pt x="1303" y="721"/>
                  </a:lnTo>
                  <a:lnTo>
                    <a:pt x="1299" y="753"/>
                  </a:lnTo>
                  <a:lnTo>
                    <a:pt x="1293" y="786"/>
                  </a:lnTo>
                  <a:lnTo>
                    <a:pt x="1285" y="816"/>
                  </a:lnTo>
                  <a:lnTo>
                    <a:pt x="1277" y="847"/>
                  </a:lnTo>
                  <a:lnTo>
                    <a:pt x="1267" y="878"/>
                  </a:lnTo>
                  <a:lnTo>
                    <a:pt x="1255" y="908"/>
                  </a:lnTo>
                  <a:lnTo>
                    <a:pt x="1242" y="936"/>
                  </a:lnTo>
                  <a:lnTo>
                    <a:pt x="1227" y="964"/>
                  </a:lnTo>
                  <a:lnTo>
                    <a:pt x="1211" y="992"/>
                  </a:lnTo>
                  <a:lnTo>
                    <a:pt x="1195" y="1019"/>
                  </a:lnTo>
                  <a:lnTo>
                    <a:pt x="1177" y="1044"/>
                  </a:lnTo>
                  <a:lnTo>
                    <a:pt x="1157" y="1069"/>
                  </a:lnTo>
                  <a:lnTo>
                    <a:pt x="1136" y="1093"/>
                  </a:lnTo>
                  <a:lnTo>
                    <a:pt x="1115" y="1115"/>
                  </a:lnTo>
                  <a:lnTo>
                    <a:pt x="1092" y="1137"/>
                  </a:lnTo>
                  <a:lnTo>
                    <a:pt x="1068" y="1157"/>
                  </a:lnTo>
                  <a:lnTo>
                    <a:pt x="1043" y="1177"/>
                  </a:lnTo>
                  <a:lnTo>
                    <a:pt x="1018" y="1195"/>
                  </a:lnTo>
                  <a:lnTo>
                    <a:pt x="992" y="1212"/>
                  </a:lnTo>
                  <a:lnTo>
                    <a:pt x="964" y="1228"/>
                  </a:lnTo>
                  <a:lnTo>
                    <a:pt x="936" y="1243"/>
                  </a:lnTo>
                  <a:lnTo>
                    <a:pt x="906" y="1256"/>
                  </a:lnTo>
                  <a:lnTo>
                    <a:pt x="878" y="1267"/>
                  </a:lnTo>
                  <a:lnTo>
                    <a:pt x="847" y="1277"/>
                  </a:lnTo>
                  <a:lnTo>
                    <a:pt x="816" y="1287"/>
                  </a:lnTo>
                  <a:lnTo>
                    <a:pt x="784" y="1294"/>
                  </a:lnTo>
                  <a:lnTo>
                    <a:pt x="752" y="1299"/>
                  </a:lnTo>
                  <a:lnTo>
                    <a:pt x="720" y="1303"/>
                  </a:lnTo>
                  <a:lnTo>
                    <a:pt x="687" y="1306"/>
                  </a:lnTo>
                  <a:lnTo>
                    <a:pt x="653" y="1307"/>
                  </a:lnTo>
                  <a:lnTo>
                    <a:pt x="620" y="1306"/>
                  </a:lnTo>
                  <a:lnTo>
                    <a:pt x="586" y="1303"/>
                  </a:lnTo>
                  <a:lnTo>
                    <a:pt x="554" y="1299"/>
                  </a:lnTo>
                  <a:lnTo>
                    <a:pt x="521" y="1294"/>
                  </a:lnTo>
                  <a:lnTo>
                    <a:pt x="491" y="1287"/>
                  </a:lnTo>
                  <a:lnTo>
                    <a:pt x="459" y="1277"/>
                  </a:lnTo>
                  <a:lnTo>
                    <a:pt x="429" y="1267"/>
                  </a:lnTo>
                  <a:lnTo>
                    <a:pt x="399" y="1256"/>
                  </a:lnTo>
                  <a:lnTo>
                    <a:pt x="371" y="1243"/>
                  </a:lnTo>
                  <a:lnTo>
                    <a:pt x="342" y="1228"/>
                  </a:lnTo>
                  <a:lnTo>
                    <a:pt x="315" y="1212"/>
                  </a:lnTo>
                  <a:lnTo>
                    <a:pt x="288" y="1195"/>
                  </a:lnTo>
                  <a:lnTo>
                    <a:pt x="263" y="1177"/>
                  </a:lnTo>
                  <a:lnTo>
                    <a:pt x="238" y="1157"/>
                  </a:lnTo>
                  <a:lnTo>
                    <a:pt x="214" y="1137"/>
                  </a:lnTo>
                  <a:lnTo>
                    <a:pt x="192" y="1115"/>
                  </a:lnTo>
                  <a:lnTo>
                    <a:pt x="170" y="1093"/>
                  </a:lnTo>
                  <a:lnTo>
                    <a:pt x="150" y="1069"/>
                  </a:lnTo>
                  <a:lnTo>
                    <a:pt x="130" y="1044"/>
                  </a:lnTo>
                  <a:lnTo>
                    <a:pt x="112" y="1019"/>
                  </a:lnTo>
                  <a:lnTo>
                    <a:pt x="94" y="992"/>
                  </a:lnTo>
                  <a:lnTo>
                    <a:pt x="79" y="964"/>
                  </a:lnTo>
                  <a:lnTo>
                    <a:pt x="65" y="936"/>
                  </a:lnTo>
                  <a:lnTo>
                    <a:pt x="51" y="908"/>
                  </a:lnTo>
                  <a:lnTo>
                    <a:pt x="40" y="878"/>
                  </a:lnTo>
                  <a:lnTo>
                    <a:pt x="30" y="847"/>
                  </a:lnTo>
                  <a:lnTo>
                    <a:pt x="20" y="816"/>
                  </a:lnTo>
                  <a:lnTo>
                    <a:pt x="13" y="786"/>
                  </a:lnTo>
                  <a:lnTo>
                    <a:pt x="7" y="753"/>
                  </a:lnTo>
                  <a:lnTo>
                    <a:pt x="3" y="721"/>
                  </a:lnTo>
                  <a:lnTo>
                    <a:pt x="1" y="687"/>
                  </a:lnTo>
                  <a:lnTo>
                    <a:pt x="0" y="654"/>
                  </a:lnTo>
                  <a:lnTo>
                    <a:pt x="1" y="620"/>
                  </a:lnTo>
                  <a:lnTo>
                    <a:pt x="3" y="587"/>
                  </a:lnTo>
                  <a:lnTo>
                    <a:pt x="7" y="554"/>
                  </a:lnTo>
                  <a:lnTo>
                    <a:pt x="13" y="523"/>
                  </a:lnTo>
                  <a:lnTo>
                    <a:pt x="20" y="491"/>
                  </a:lnTo>
                  <a:lnTo>
                    <a:pt x="30" y="460"/>
                  </a:lnTo>
                  <a:lnTo>
                    <a:pt x="40" y="429"/>
                  </a:lnTo>
                  <a:lnTo>
                    <a:pt x="51" y="399"/>
                  </a:lnTo>
                  <a:lnTo>
                    <a:pt x="65" y="371"/>
                  </a:lnTo>
                  <a:lnTo>
                    <a:pt x="79" y="343"/>
                  </a:lnTo>
                  <a:lnTo>
                    <a:pt x="94" y="315"/>
                  </a:lnTo>
                  <a:lnTo>
                    <a:pt x="112" y="288"/>
                  </a:lnTo>
                  <a:lnTo>
                    <a:pt x="130" y="263"/>
                  </a:lnTo>
                  <a:lnTo>
                    <a:pt x="150" y="238"/>
                  </a:lnTo>
                  <a:lnTo>
                    <a:pt x="170" y="215"/>
                  </a:lnTo>
                  <a:lnTo>
                    <a:pt x="192" y="192"/>
                  </a:lnTo>
                  <a:lnTo>
                    <a:pt x="214" y="170"/>
                  </a:lnTo>
                  <a:lnTo>
                    <a:pt x="238" y="150"/>
                  </a:lnTo>
                  <a:lnTo>
                    <a:pt x="263" y="130"/>
                  </a:lnTo>
                  <a:lnTo>
                    <a:pt x="288" y="112"/>
                  </a:lnTo>
                  <a:lnTo>
                    <a:pt x="315" y="95"/>
                  </a:lnTo>
                  <a:lnTo>
                    <a:pt x="342" y="79"/>
                  </a:lnTo>
                  <a:lnTo>
                    <a:pt x="371" y="65"/>
                  </a:lnTo>
                  <a:lnTo>
                    <a:pt x="399" y="52"/>
                  </a:lnTo>
                  <a:lnTo>
                    <a:pt x="429" y="40"/>
                  </a:lnTo>
                  <a:lnTo>
                    <a:pt x="459" y="30"/>
                  </a:lnTo>
                  <a:lnTo>
                    <a:pt x="491" y="21"/>
                  </a:lnTo>
                  <a:lnTo>
                    <a:pt x="521" y="13"/>
                  </a:lnTo>
                  <a:lnTo>
                    <a:pt x="554" y="8"/>
                  </a:lnTo>
                  <a:lnTo>
                    <a:pt x="586" y="4"/>
                  </a:lnTo>
                  <a:lnTo>
                    <a:pt x="620" y="1"/>
                  </a:lnTo>
                  <a:lnTo>
                    <a:pt x="653" y="0"/>
                  </a:lnTo>
                </a:path>
              </a:pathLst>
            </a:cu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66729" name="Group 4"/>
            <p:cNvGrpSpPr>
              <a:grpSpLocks/>
            </p:cNvGrpSpPr>
            <p:nvPr/>
          </p:nvGrpSpPr>
          <p:grpSpPr bwMode="auto">
            <a:xfrm>
              <a:off x="131" y="1525"/>
              <a:ext cx="2211" cy="2223"/>
              <a:chOff x="240" y="1440"/>
              <a:chExt cx="2438" cy="2616"/>
            </a:xfrm>
          </p:grpSpPr>
          <p:sp>
            <p:nvSpPr>
              <p:cNvPr id="66730" name="Line 5"/>
              <p:cNvSpPr>
                <a:spLocks noChangeShapeType="1"/>
              </p:cNvSpPr>
              <p:nvPr/>
            </p:nvSpPr>
            <p:spPr bwMode="auto">
              <a:xfrm flipV="1">
                <a:off x="2056" y="1528"/>
                <a:ext cx="224" cy="64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1" name="Freeform 6"/>
              <p:cNvSpPr>
                <a:spLocks/>
              </p:cNvSpPr>
              <p:nvPr/>
            </p:nvSpPr>
            <p:spPr bwMode="auto">
              <a:xfrm>
                <a:off x="240" y="1440"/>
                <a:ext cx="2438" cy="2616"/>
              </a:xfrm>
              <a:custGeom>
                <a:avLst/>
                <a:gdLst>
                  <a:gd name="T0" fmla="*/ 5388 w 9780"/>
                  <a:gd name="T1" fmla="*/ 26 h 9782"/>
                  <a:gd name="T2" fmla="*/ 6109 w 9780"/>
                  <a:gd name="T3" fmla="*/ 154 h 9782"/>
                  <a:gd name="T4" fmla="*/ 6790 w 9780"/>
                  <a:gd name="T5" fmla="*/ 386 h 9782"/>
                  <a:gd name="T6" fmla="*/ 7422 w 9780"/>
                  <a:gd name="T7" fmla="*/ 710 h 9782"/>
                  <a:gd name="T8" fmla="*/ 7997 w 9780"/>
                  <a:gd name="T9" fmla="*/ 1120 h 9782"/>
                  <a:gd name="T10" fmla="*/ 8507 w 9780"/>
                  <a:gd name="T11" fmla="*/ 1606 h 9782"/>
                  <a:gd name="T12" fmla="*/ 8943 w 9780"/>
                  <a:gd name="T13" fmla="*/ 2160 h 9782"/>
                  <a:gd name="T14" fmla="*/ 9296 w 9780"/>
                  <a:gd name="T15" fmla="*/ 2774 h 9782"/>
                  <a:gd name="T16" fmla="*/ 9560 w 9780"/>
                  <a:gd name="T17" fmla="*/ 3440 h 9782"/>
                  <a:gd name="T18" fmla="*/ 9723 w 9780"/>
                  <a:gd name="T19" fmla="*/ 4148 h 9782"/>
                  <a:gd name="T20" fmla="*/ 9780 w 9780"/>
                  <a:gd name="T21" fmla="*/ 4892 h 9782"/>
                  <a:gd name="T22" fmla="*/ 9723 w 9780"/>
                  <a:gd name="T23" fmla="*/ 5634 h 9782"/>
                  <a:gd name="T24" fmla="*/ 9560 w 9780"/>
                  <a:gd name="T25" fmla="*/ 6343 h 9782"/>
                  <a:gd name="T26" fmla="*/ 9296 w 9780"/>
                  <a:gd name="T27" fmla="*/ 7008 h 9782"/>
                  <a:gd name="T28" fmla="*/ 8943 w 9780"/>
                  <a:gd name="T29" fmla="*/ 7623 h 9782"/>
                  <a:gd name="T30" fmla="*/ 8507 w 9780"/>
                  <a:gd name="T31" fmla="*/ 8177 h 9782"/>
                  <a:gd name="T32" fmla="*/ 7997 w 9780"/>
                  <a:gd name="T33" fmla="*/ 8664 h 9782"/>
                  <a:gd name="T34" fmla="*/ 7422 w 9780"/>
                  <a:gd name="T35" fmla="*/ 9073 h 9782"/>
                  <a:gd name="T36" fmla="*/ 6790 w 9780"/>
                  <a:gd name="T37" fmla="*/ 9397 h 9782"/>
                  <a:gd name="T38" fmla="*/ 6109 w 9780"/>
                  <a:gd name="T39" fmla="*/ 9628 h 9782"/>
                  <a:gd name="T40" fmla="*/ 5388 w 9780"/>
                  <a:gd name="T41" fmla="*/ 9758 h 9782"/>
                  <a:gd name="T42" fmla="*/ 4639 w 9780"/>
                  <a:gd name="T43" fmla="*/ 9776 h 9782"/>
                  <a:gd name="T44" fmla="*/ 3907 w 9780"/>
                  <a:gd name="T45" fmla="*/ 9683 h 9782"/>
                  <a:gd name="T46" fmla="*/ 3211 w 9780"/>
                  <a:gd name="T47" fmla="*/ 9485 h 9782"/>
                  <a:gd name="T48" fmla="*/ 2562 w 9780"/>
                  <a:gd name="T49" fmla="*/ 9191 h 9782"/>
                  <a:gd name="T50" fmla="*/ 1967 w 9780"/>
                  <a:gd name="T51" fmla="*/ 8809 h 9782"/>
                  <a:gd name="T52" fmla="*/ 1434 w 9780"/>
                  <a:gd name="T53" fmla="*/ 8348 h 9782"/>
                  <a:gd name="T54" fmla="*/ 973 w 9780"/>
                  <a:gd name="T55" fmla="*/ 7815 h 9782"/>
                  <a:gd name="T56" fmla="*/ 591 w 9780"/>
                  <a:gd name="T57" fmla="*/ 7220 h 9782"/>
                  <a:gd name="T58" fmla="*/ 297 w 9780"/>
                  <a:gd name="T59" fmla="*/ 6570 h 9782"/>
                  <a:gd name="T60" fmla="*/ 99 w 9780"/>
                  <a:gd name="T61" fmla="*/ 5875 h 9782"/>
                  <a:gd name="T62" fmla="*/ 6 w 9780"/>
                  <a:gd name="T63" fmla="*/ 5142 h 9782"/>
                  <a:gd name="T64" fmla="*/ 24 w 9780"/>
                  <a:gd name="T65" fmla="*/ 4393 h 9782"/>
                  <a:gd name="T66" fmla="*/ 154 w 9780"/>
                  <a:gd name="T67" fmla="*/ 3672 h 9782"/>
                  <a:gd name="T68" fmla="*/ 385 w 9780"/>
                  <a:gd name="T69" fmla="*/ 2991 h 9782"/>
                  <a:gd name="T70" fmla="*/ 709 w 9780"/>
                  <a:gd name="T71" fmla="*/ 2358 h 9782"/>
                  <a:gd name="T72" fmla="*/ 1119 w 9780"/>
                  <a:gd name="T73" fmla="*/ 1783 h 9782"/>
                  <a:gd name="T74" fmla="*/ 1605 w 9780"/>
                  <a:gd name="T75" fmla="*/ 1274 h 9782"/>
                  <a:gd name="T76" fmla="*/ 2159 w 9780"/>
                  <a:gd name="T77" fmla="*/ 837 h 9782"/>
                  <a:gd name="T78" fmla="*/ 2773 w 9780"/>
                  <a:gd name="T79" fmla="*/ 484 h 9782"/>
                  <a:gd name="T80" fmla="*/ 3438 w 9780"/>
                  <a:gd name="T81" fmla="*/ 221 h 9782"/>
                  <a:gd name="T82" fmla="*/ 4147 w 9780"/>
                  <a:gd name="T83" fmla="*/ 57 h 9782"/>
                  <a:gd name="T84" fmla="*/ 4890 w 9780"/>
                  <a:gd name="T85" fmla="*/ 0 h 9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780"/>
                  <a:gd name="T130" fmla="*/ 0 h 9782"/>
                  <a:gd name="T131" fmla="*/ 9780 w 9780"/>
                  <a:gd name="T132" fmla="*/ 9782 h 978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780" h="9782">
                    <a:moveTo>
                      <a:pt x="4890" y="0"/>
                    </a:moveTo>
                    <a:lnTo>
                      <a:pt x="5141" y="7"/>
                    </a:lnTo>
                    <a:lnTo>
                      <a:pt x="5388" y="26"/>
                    </a:lnTo>
                    <a:lnTo>
                      <a:pt x="5633" y="57"/>
                    </a:lnTo>
                    <a:lnTo>
                      <a:pt x="5873" y="100"/>
                    </a:lnTo>
                    <a:lnTo>
                      <a:pt x="6109" y="154"/>
                    </a:lnTo>
                    <a:lnTo>
                      <a:pt x="6341" y="221"/>
                    </a:lnTo>
                    <a:lnTo>
                      <a:pt x="6568" y="298"/>
                    </a:lnTo>
                    <a:lnTo>
                      <a:pt x="6790" y="386"/>
                    </a:lnTo>
                    <a:lnTo>
                      <a:pt x="7006" y="484"/>
                    </a:lnTo>
                    <a:lnTo>
                      <a:pt x="7218" y="592"/>
                    </a:lnTo>
                    <a:lnTo>
                      <a:pt x="7422" y="710"/>
                    </a:lnTo>
                    <a:lnTo>
                      <a:pt x="7620" y="837"/>
                    </a:lnTo>
                    <a:lnTo>
                      <a:pt x="7812" y="974"/>
                    </a:lnTo>
                    <a:lnTo>
                      <a:pt x="7997" y="1120"/>
                    </a:lnTo>
                    <a:lnTo>
                      <a:pt x="8175" y="1274"/>
                    </a:lnTo>
                    <a:lnTo>
                      <a:pt x="8345" y="1436"/>
                    </a:lnTo>
                    <a:lnTo>
                      <a:pt x="8507" y="1606"/>
                    </a:lnTo>
                    <a:lnTo>
                      <a:pt x="8660" y="1783"/>
                    </a:lnTo>
                    <a:lnTo>
                      <a:pt x="8806" y="1968"/>
                    </a:lnTo>
                    <a:lnTo>
                      <a:pt x="8943" y="2160"/>
                    </a:lnTo>
                    <a:lnTo>
                      <a:pt x="9070" y="2358"/>
                    </a:lnTo>
                    <a:lnTo>
                      <a:pt x="9188" y="2564"/>
                    </a:lnTo>
                    <a:lnTo>
                      <a:pt x="9296" y="2774"/>
                    </a:lnTo>
                    <a:lnTo>
                      <a:pt x="9395" y="2991"/>
                    </a:lnTo>
                    <a:lnTo>
                      <a:pt x="9483" y="3213"/>
                    </a:lnTo>
                    <a:lnTo>
                      <a:pt x="9560" y="3440"/>
                    </a:lnTo>
                    <a:lnTo>
                      <a:pt x="9626" y="3672"/>
                    </a:lnTo>
                    <a:lnTo>
                      <a:pt x="9680" y="3908"/>
                    </a:lnTo>
                    <a:lnTo>
                      <a:pt x="9723" y="4148"/>
                    </a:lnTo>
                    <a:lnTo>
                      <a:pt x="9755" y="4393"/>
                    </a:lnTo>
                    <a:lnTo>
                      <a:pt x="9773" y="4640"/>
                    </a:lnTo>
                    <a:lnTo>
                      <a:pt x="9780" y="4892"/>
                    </a:lnTo>
                    <a:lnTo>
                      <a:pt x="9773" y="5142"/>
                    </a:lnTo>
                    <a:lnTo>
                      <a:pt x="9755" y="5390"/>
                    </a:lnTo>
                    <a:lnTo>
                      <a:pt x="9723" y="5634"/>
                    </a:lnTo>
                    <a:lnTo>
                      <a:pt x="9680" y="5875"/>
                    </a:lnTo>
                    <a:lnTo>
                      <a:pt x="9626" y="6112"/>
                    </a:lnTo>
                    <a:lnTo>
                      <a:pt x="9560" y="6343"/>
                    </a:lnTo>
                    <a:lnTo>
                      <a:pt x="9483" y="6570"/>
                    </a:lnTo>
                    <a:lnTo>
                      <a:pt x="9395" y="6793"/>
                    </a:lnTo>
                    <a:lnTo>
                      <a:pt x="9296" y="7008"/>
                    </a:lnTo>
                    <a:lnTo>
                      <a:pt x="9188" y="7220"/>
                    </a:lnTo>
                    <a:lnTo>
                      <a:pt x="9070" y="7424"/>
                    </a:lnTo>
                    <a:lnTo>
                      <a:pt x="8943" y="7623"/>
                    </a:lnTo>
                    <a:lnTo>
                      <a:pt x="8806" y="7815"/>
                    </a:lnTo>
                    <a:lnTo>
                      <a:pt x="8660" y="7999"/>
                    </a:lnTo>
                    <a:lnTo>
                      <a:pt x="8507" y="8177"/>
                    </a:lnTo>
                    <a:lnTo>
                      <a:pt x="8345" y="8348"/>
                    </a:lnTo>
                    <a:lnTo>
                      <a:pt x="8175" y="8510"/>
                    </a:lnTo>
                    <a:lnTo>
                      <a:pt x="7997" y="8664"/>
                    </a:lnTo>
                    <a:lnTo>
                      <a:pt x="7812" y="8809"/>
                    </a:lnTo>
                    <a:lnTo>
                      <a:pt x="7620" y="8945"/>
                    </a:lnTo>
                    <a:lnTo>
                      <a:pt x="7422" y="9073"/>
                    </a:lnTo>
                    <a:lnTo>
                      <a:pt x="7218" y="9191"/>
                    </a:lnTo>
                    <a:lnTo>
                      <a:pt x="7006" y="9300"/>
                    </a:lnTo>
                    <a:lnTo>
                      <a:pt x="6790" y="9397"/>
                    </a:lnTo>
                    <a:lnTo>
                      <a:pt x="6568" y="9485"/>
                    </a:lnTo>
                    <a:lnTo>
                      <a:pt x="6341" y="9562"/>
                    </a:lnTo>
                    <a:lnTo>
                      <a:pt x="6109" y="9628"/>
                    </a:lnTo>
                    <a:lnTo>
                      <a:pt x="5873" y="9683"/>
                    </a:lnTo>
                    <a:lnTo>
                      <a:pt x="5633" y="9726"/>
                    </a:lnTo>
                    <a:lnTo>
                      <a:pt x="5388" y="9758"/>
                    </a:lnTo>
                    <a:lnTo>
                      <a:pt x="5141" y="9776"/>
                    </a:lnTo>
                    <a:lnTo>
                      <a:pt x="4890" y="9782"/>
                    </a:lnTo>
                    <a:lnTo>
                      <a:pt x="4639" y="9776"/>
                    </a:lnTo>
                    <a:lnTo>
                      <a:pt x="4391" y="9758"/>
                    </a:lnTo>
                    <a:lnTo>
                      <a:pt x="4147" y="9726"/>
                    </a:lnTo>
                    <a:lnTo>
                      <a:pt x="3907" y="9683"/>
                    </a:lnTo>
                    <a:lnTo>
                      <a:pt x="3670" y="9628"/>
                    </a:lnTo>
                    <a:lnTo>
                      <a:pt x="3438" y="9562"/>
                    </a:lnTo>
                    <a:lnTo>
                      <a:pt x="3211" y="9485"/>
                    </a:lnTo>
                    <a:lnTo>
                      <a:pt x="2990" y="9397"/>
                    </a:lnTo>
                    <a:lnTo>
                      <a:pt x="2773" y="9300"/>
                    </a:lnTo>
                    <a:lnTo>
                      <a:pt x="2562" y="9191"/>
                    </a:lnTo>
                    <a:lnTo>
                      <a:pt x="2357" y="9073"/>
                    </a:lnTo>
                    <a:lnTo>
                      <a:pt x="2159" y="8945"/>
                    </a:lnTo>
                    <a:lnTo>
                      <a:pt x="1967" y="8809"/>
                    </a:lnTo>
                    <a:lnTo>
                      <a:pt x="1782" y="8664"/>
                    </a:lnTo>
                    <a:lnTo>
                      <a:pt x="1605" y="8510"/>
                    </a:lnTo>
                    <a:lnTo>
                      <a:pt x="1434" y="8348"/>
                    </a:lnTo>
                    <a:lnTo>
                      <a:pt x="1272" y="8177"/>
                    </a:lnTo>
                    <a:lnTo>
                      <a:pt x="1119" y="7999"/>
                    </a:lnTo>
                    <a:lnTo>
                      <a:pt x="973" y="7815"/>
                    </a:lnTo>
                    <a:lnTo>
                      <a:pt x="837" y="7623"/>
                    </a:lnTo>
                    <a:lnTo>
                      <a:pt x="709" y="7424"/>
                    </a:lnTo>
                    <a:lnTo>
                      <a:pt x="591" y="7220"/>
                    </a:lnTo>
                    <a:lnTo>
                      <a:pt x="482" y="7008"/>
                    </a:lnTo>
                    <a:lnTo>
                      <a:pt x="385" y="6793"/>
                    </a:lnTo>
                    <a:lnTo>
                      <a:pt x="297" y="6570"/>
                    </a:lnTo>
                    <a:lnTo>
                      <a:pt x="220" y="6343"/>
                    </a:lnTo>
                    <a:lnTo>
                      <a:pt x="154" y="6112"/>
                    </a:lnTo>
                    <a:lnTo>
                      <a:pt x="99" y="5875"/>
                    </a:lnTo>
                    <a:lnTo>
                      <a:pt x="56" y="5634"/>
                    </a:lnTo>
                    <a:lnTo>
                      <a:pt x="24" y="5390"/>
                    </a:lnTo>
                    <a:lnTo>
                      <a:pt x="6" y="5142"/>
                    </a:lnTo>
                    <a:lnTo>
                      <a:pt x="0" y="4892"/>
                    </a:lnTo>
                    <a:lnTo>
                      <a:pt x="6" y="4640"/>
                    </a:lnTo>
                    <a:lnTo>
                      <a:pt x="24" y="4393"/>
                    </a:lnTo>
                    <a:lnTo>
                      <a:pt x="56" y="4148"/>
                    </a:lnTo>
                    <a:lnTo>
                      <a:pt x="99" y="3908"/>
                    </a:lnTo>
                    <a:lnTo>
                      <a:pt x="154" y="3672"/>
                    </a:lnTo>
                    <a:lnTo>
                      <a:pt x="220" y="3440"/>
                    </a:lnTo>
                    <a:lnTo>
                      <a:pt x="297" y="3213"/>
                    </a:lnTo>
                    <a:lnTo>
                      <a:pt x="385" y="2991"/>
                    </a:lnTo>
                    <a:lnTo>
                      <a:pt x="482" y="2774"/>
                    </a:lnTo>
                    <a:lnTo>
                      <a:pt x="591" y="2564"/>
                    </a:lnTo>
                    <a:lnTo>
                      <a:pt x="709" y="2358"/>
                    </a:lnTo>
                    <a:lnTo>
                      <a:pt x="837" y="2160"/>
                    </a:lnTo>
                    <a:lnTo>
                      <a:pt x="973" y="1968"/>
                    </a:lnTo>
                    <a:lnTo>
                      <a:pt x="1119" y="1783"/>
                    </a:lnTo>
                    <a:lnTo>
                      <a:pt x="1272" y="1606"/>
                    </a:lnTo>
                    <a:lnTo>
                      <a:pt x="1434" y="1436"/>
                    </a:lnTo>
                    <a:lnTo>
                      <a:pt x="1605" y="1274"/>
                    </a:lnTo>
                    <a:lnTo>
                      <a:pt x="1782" y="1120"/>
                    </a:lnTo>
                    <a:lnTo>
                      <a:pt x="1967" y="974"/>
                    </a:lnTo>
                    <a:lnTo>
                      <a:pt x="2159" y="837"/>
                    </a:lnTo>
                    <a:lnTo>
                      <a:pt x="2357" y="710"/>
                    </a:lnTo>
                    <a:lnTo>
                      <a:pt x="2562" y="592"/>
                    </a:lnTo>
                    <a:lnTo>
                      <a:pt x="2773" y="484"/>
                    </a:lnTo>
                    <a:lnTo>
                      <a:pt x="2990" y="386"/>
                    </a:lnTo>
                    <a:lnTo>
                      <a:pt x="3211" y="298"/>
                    </a:lnTo>
                    <a:lnTo>
                      <a:pt x="3438" y="221"/>
                    </a:lnTo>
                    <a:lnTo>
                      <a:pt x="3670" y="154"/>
                    </a:lnTo>
                    <a:lnTo>
                      <a:pt x="3907" y="100"/>
                    </a:lnTo>
                    <a:lnTo>
                      <a:pt x="4147" y="57"/>
                    </a:lnTo>
                    <a:lnTo>
                      <a:pt x="4391" y="26"/>
                    </a:lnTo>
                    <a:lnTo>
                      <a:pt x="4639" y="7"/>
                    </a:lnTo>
                    <a:lnTo>
                      <a:pt x="4890" y="0"/>
                    </a:lnTo>
                  </a:path>
                </a:pathLst>
              </a:custGeom>
              <a:noFill/>
              <a:ln w="28575">
                <a:solidFill>
                  <a:srgbClr val="FF3300"/>
                </a:solidFill>
                <a:prstDash val="lgDash"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32" name="Line 7"/>
              <p:cNvSpPr>
                <a:spLocks noChangeShapeType="1"/>
              </p:cNvSpPr>
              <p:nvPr/>
            </p:nvSpPr>
            <p:spPr bwMode="auto">
              <a:xfrm>
                <a:off x="737" y="2433"/>
                <a:ext cx="303" cy="1"/>
              </a:xfrm>
              <a:prstGeom prst="line">
                <a:avLst/>
              </a:prstGeom>
              <a:noFill/>
              <a:ln w="11113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3" name="Line 8"/>
              <p:cNvSpPr>
                <a:spLocks noChangeShapeType="1"/>
              </p:cNvSpPr>
              <p:nvPr/>
            </p:nvSpPr>
            <p:spPr bwMode="auto">
              <a:xfrm>
                <a:off x="712" y="3042"/>
                <a:ext cx="302" cy="1"/>
              </a:xfrm>
              <a:prstGeom prst="line">
                <a:avLst/>
              </a:prstGeom>
              <a:noFill/>
              <a:ln w="11113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4" name="Line 9"/>
              <p:cNvSpPr>
                <a:spLocks noChangeShapeType="1"/>
              </p:cNvSpPr>
              <p:nvPr/>
            </p:nvSpPr>
            <p:spPr bwMode="auto">
              <a:xfrm>
                <a:off x="879" y="2443"/>
                <a:ext cx="1" cy="589"/>
              </a:xfrm>
              <a:prstGeom prst="line">
                <a:avLst/>
              </a:prstGeom>
              <a:noFill/>
              <a:ln w="11176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5" name="Rectangle 10"/>
              <p:cNvSpPr>
                <a:spLocks noChangeArrowheads="1"/>
              </p:cNvSpPr>
              <p:nvPr/>
            </p:nvSpPr>
            <p:spPr bwMode="auto">
              <a:xfrm>
                <a:off x="1118" y="2438"/>
                <a:ext cx="1044" cy="594"/>
              </a:xfrm>
              <a:prstGeom prst="rect">
                <a:avLst/>
              </a:prstGeom>
              <a:noFill/>
              <a:ln w="11113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36" name="Line 11"/>
              <p:cNvSpPr>
                <a:spLocks noChangeShapeType="1"/>
              </p:cNvSpPr>
              <p:nvPr/>
            </p:nvSpPr>
            <p:spPr bwMode="auto">
              <a:xfrm flipH="1">
                <a:off x="1123" y="2726"/>
                <a:ext cx="1103" cy="1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7" name="Line 12"/>
              <p:cNvSpPr>
                <a:spLocks noChangeShapeType="1"/>
              </p:cNvSpPr>
              <p:nvPr/>
            </p:nvSpPr>
            <p:spPr bwMode="auto">
              <a:xfrm>
                <a:off x="1118" y="2459"/>
                <a:ext cx="1044" cy="1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8" name="Line 13"/>
              <p:cNvSpPr>
                <a:spLocks noChangeShapeType="1"/>
              </p:cNvSpPr>
              <p:nvPr/>
            </p:nvSpPr>
            <p:spPr bwMode="auto">
              <a:xfrm>
                <a:off x="1114" y="3010"/>
                <a:ext cx="1048" cy="1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39" name="Text Box 14"/>
              <p:cNvSpPr txBox="1">
                <a:spLocks noChangeArrowheads="1"/>
              </p:cNvSpPr>
              <p:nvPr/>
            </p:nvSpPr>
            <p:spPr bwMode="auto">
              <a:xfrm>
                <a:off x="379" y="2589"/>
                <a:ext cx="437" cy="271"/>
              </a:xfrm>
              <a:prstGeom prst="rect">
                <a:avLst/>
              </a:prstGeom>
              <a:noFill/>
              <a:ln w="11113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sz="1800" b="1"/>
                  <a:t>d</a:t>
                </a:r>
                <a:r>
                  <a:rPr lang="en-US" sz="1800" b="1" baseline="-25000"/>
                  <a:t>viga</a:t>
                </a:r>
                <a:endParaRPr lang="en-US" sz="1800"/>
              </a:p>
            </p:txBody>
          </p:sp>
          <p:sp>
            <p:nvSpPr>
              <p:cNvPr id="66740" name="Freeform 15"/>
              <p:cNvSpPr>
                <a:spLocks/>
              </p:cNvSpPr>
              <p:nvPr/>
            </p:nvSpPr>
            <p:spPr bwMode="auto">
              <a:xfrm>
                <a:off x="2225" y="2701"/>
                <a:ext cx="9" cy="58"/>
              </a:xfrm>
              <a:custGeom>
                <a:avLst/>
                <a:gdLst>
                  <a:gd name="T0" fmla="*/ 38 w 40"/>
                  <a:gd name="T1" fmla="*/ 0 h 233"/>
                  <a:gd name="T2" fmla="*/ 28 w 40"/>
                  <a:gd name="T3" fmla="*/ 9 h 233"/>
                  <a:gd name="T4" fmla="*/ 21 w 40"/>
                  <a:gd name="T5" fmla="*/ 18 h 233"/>
                  <a:gd name="T6" fmla="*/ 14 w 40"/>
                  <a:gd name="T7" fmla="*/ 26 h 233"/>
                  <a:gd name="T8" fmla="*/ 9 w 40"/>
                  <a:gd name="T9" fmla="*/ 35 h 233"/>
                  <a:gd name="T10" fmla="*/ 5 w 40"/>
                  <a:gd name="T11" fmla="*/ 44 h 233"/>
                  <a:gd name="T12" fmla="*/ 2 w 40"/>
                  <a:gd name="T13" fmla="*/ 53 h 233"/>
                  <a:gd name="T14" fmla="*/ 0 w 40"/>
                  <a:gd name="T15" fmla="*/ 64 h 233"/>
                  <a:gd name="T16" fmla="*/ 0 w 40"/>
                  <a:gd name="T17" fmla="*/ 78 h 233"/>
                  <a:gd name="T18" fmla="*/ 0 w 40"/>
                  <a:gd name="T19" fmla="*/ 83 h 233"/>
                  <a:gd name="T20" fmla="*/ 1 w 40"/>
                  <a:gd name="T21" fmla="*/ 88 h 233"/>
                  <a:gd name="T22" fmla="*/ 2 w 40"/>
                  <a:gd name="T23" fmla="*/ 93 h 233"/>
                  <a:gd name="T24" fmla="*/ 4 w 40"/>
                  <a:gd name="T25" fmla="*/ 98 h 233"/>
                  <a:gd name="T26" fmla="*/ 9 w 40"/>
                  <a:gd name="T27" fmla="*/ 108 h 233"/>
                  <a:gd name="T28" fmla="*/ 15 w 40"/>
                  <a:gd name="T29" fmla="*/ 117 h 233"/>
                  <a:gd name="T30" fmla="*/ 21 w 40"/>
                  <a:gd name="T31" fmla="*/ 126 h 233"/>
                  <a:gd name="T32" fmla="*/ 28 w 40"/>
                  <a:gd name="T33" fmla="*/ 135 h 233"/>
                  <a:gd name="T34" fmla="*/ 34 w 40"/>
                  <a:gd name="T35" fmla="*/ 146 h 233"/>
                  <a:gd name="T36" fmla="*/ 38 w 40"/>
                  <a:gd name="T37" fmla="*/ 155 h 233"/>
                  <a:gd name="T38" fmla="*/ 40 w 40"/>
                  <a:gd name="T39" fmla="*/ 160 h 233"/>
                  <a:gd name="T40" fmla="*/ 40 w 40"/>
                  <a:gd name="T41" fmla="*/ 165 h 233"/>
                  <a:gd name="T42" fmla="*/ 39 w 40"/>
                  <a:gd name="T43" fmla="*/ 170 h 233"/>
                  <a:gd name="T44" fmla="*/ 38 w 40"/>
                  <a:gd name="T45" fmla="*/ 175 h 233"/>
                  <a:gd name="T46" fmla="*/ 34 w 40"/>
                  <a:gd name="T47" fmla="*/ 185 h 233"/>
                  <a:gd name="T48" fmla="*/ 27 w 40"/>
                  <a:gd name="T49" fmla="*/ 195 h 233"/>
                  <a:gd name="T50" fmla="*/ 19 w 40"/>
                  <a:gd name="T51" fmla="*/ 204 h 233"/>
                  <a:gd name="T52" fmla="*/ 12 w 40"/>
                  <a:gd name="T53" fmla="*/ 213 h 233"/>
                  <a:gd name="T54" fmla="*/ 5 w 40"/>
                  <a:gd name="T55" fmla="*/ 224 h 233"/>
                  <a:gd name="T56" fmla="*/ 0 w 40"/>
                  <a:gd name="T57" fmla="*/ 233 h 23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0"/>
                  <a:gd name="T88" fmla="*/ 0 h 233"/>
                  <a:gd name="T89" fmla="*/ 40 w 40"/>
                  <a:gd name="T90" fmla="*/ 233 h 23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0" h="233">
                    <a:moveTo>
                      <a:pt x="38" y="0"/>
                    </a:moveTo>
                    <a:lnTo>
                      <a:pt x="28" y="9"/>
                    </a:lnTo>
                    <a:lnTo>
                      <a:pt x="21" y="18"/>
                    </a:lnTo>
                    <a:lnTo>
                      <a:pt x="14" y="26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0" y="64"/>
                    </a:lnTo>
                    <a:lnTo>
                      <a:pt x="0" y="78"/>
                    </a:lnTo>
                    <a:lnTo>
                      <a:pt x="0" y="83"/>
                    </a:lnTo>
                    <a:lnTo>
                      <a:pt x="1" y="88"/>
                    </a:lnTo>
                    <a:lnTo>
                      <a:pt x="2" y="93"/>
                    </a:lnTo>
                    <a:lnTo>
                      <a:pt x="4" y="98"/>
                    </a:lnTo>
                    <a:lnTo>
                      <a:pt x="9" y="108"/>
                    </a:lnTo>
                    <a:lnTo>
                      <a:pt x="15" y="117"/>
                    </a:lnTo>
                    <a:lnTo>
                      <a:pt x="21" y="126"/>
                    </a:lnTo>
                    <a:lnTo>
                      <a:pt x="28" y="135"/>
                    </a:lnTo>
                    <a:lnTo>
                      <a:pt x="34" y="146"/>
                    </a:lnTo>
                    <a:lnTo>
                      <a:pt x="38" y="155"/>
                    </a:lnTo>
                    <a:lnTo>
                      <a:pt x="40" y="160"/>
                    </a:lnTo>
                    <a:lnTo>
                      <a:pt x="40" y="165"/>
                    </a:lnTo>
                    <a:lnTo>
                      <a:pt x="39" y="170"/>
                    </a:lnTo>
                    <a:lnTo>
                      <a:pt x="38" y="175"/>
                    </a:lnTo>
                    <a:lnTo>
                      <a:pt x="34" y="185"/>
                    </a:lnTo>
                    <a:lnTo>
                      <a:pt x="27" y="195"/>
                    </a:lnTo>
                    <a:lnTo>
                      <a:pt x="19" y="204"/>
                    </a:lnTo>
                    <a:lnTo>
                      <a:pt x="12" y="213"/>
                    </a:lnTo>
                    <a:lnTo>
                      <a:pt x="5" y="224"/>
                    </a:lnTo>
                    <a:lnTo>
                      <a:pt x="0" y="233"/>
                    </a:lnTo>
                  </a:path>
                </a:pathLst>
              </a:custGeom>
              <a:noFill/>
              <a:ln w="11113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grpSp>
            <p:nvGrpSpPr>
              <p:cNvPr id="66741" name="Group 16"/>
              <p:cNvGrpSpPr>
                <a:grpSpLocks/>
              </p:cNvGrpSpPr>
              <p:nvPr/>
            </p:nvGrpSpPr>
            <p:grpSpPr bwMode="auto">
              <a:xfrm>
                <a:off x="1124" y="2629"/>
                <a:ext cx="1022" cy="58"/>
                <a:chOff x="1116" y="2617"/>
                <a:chExt cx="1022" cy="58"/>
              </a:xfrm>
            </p:grpSpPr>
            <p:sp>
              <p:nvSpPr>
                <p:cNvPr id="66767" name="Line 17"/>
                <p:cNvSpPr>
                  <a:spLocks noChangeShapeType="1"/>
                </p:cNvSpPr>
                <p:nvPr/>
              </p:nvSpPr>
              <p:spPr bwMode="auto">
                <a:xfrm>
                  <a:off x="1116" y="2656"/>
                  <a:ext cx="1016" cy="0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68" name="Freeform 18"/>
                <p:cNvSpPr>
                  <a:spLocks/>
                </p:cNvSpPr>
                <p:nvPr/>
              </p:nvSpPr>
              <p:spPr bwMode="auto">
                <a:xfrm>
                  <a:off x="2129" y="2617"/>
                  <a:ext cx="9" cy="58"/>
                </a:xfrm>
                <a:custGeom>
                  <a:avLst/>
                  <a:gdLst>
                    <a:gd name="T0" fmla="*/ 38 w 40"/>
                    <a:gd name="T1" fmla="*/ 0 h 233"/>
                    <a:gd name="T2" fmla="*/ 28 w 40"/>
                    <a:gd name="T3" fmla="*/ 9 h 233"/>
                    <a:gd name="T4" fmla="*/ 21 w 40"/>
                    <a:gd name="T5" fmla="*/ 18 h 233"/>
                    <a:gd name="T6" fmla="*/ 14 w 40"/>
                    <a:gd name="T7" fmla="*/ 26 h 233"/>
                    <a:gd name="T8" fmla="*/ 9 w 40"/>
                    <a:gd name="T9" fmla="*/ 35 h 233"/>
                    <a:gd name="T10" fmla="*/ 5 w 40"/>
                    <a:gd name="T11" fmla="*/ 44 h 233"/>
                    <a:gd name="T12" fmla="*/ 2 w 40"/>
                    <a:gd name="T13" fmla="*/ 53 h 233"/>
                    <a:gd name="T14" fmla="*/ 0 w 40"/>
                    <a:gd name="T15" fmla="*/ 64 h 233"/>
                    <a:gd name="T16" fmla="*/ 0 w 40"/>
                    <a:gd name="T17" fmla="*/ 78 h 233"/>
                    <a:gd name="T18" fmla="*/ 0 w 40"/>
                    <a:gd name="T19" fmla="*/ 83 h 233"/>
                    <a:gd name="T20" fmla="*/ 1 w 40"/>
                    <a:gd name="T21" fmla="*/ 88 h 233"/>
                    <a:gd name="T22" fmla="*/ 2 w 40"/>
                    <a:gd name="T23" fmla="*/ 93 h 233"/>
                    <a:gd name="T24" fmla="*/ 4 w 40"/>
                    <a:gd name="T25" fmla="*/ 98 h 233"/>
                    <a:gd name="T26" fmla="*/ 9 w 40"/>
                    <a:gd name="T27" fmla="*/ 108 h 233"/>
                    <a:gd name="T28" fmla="*/ 15 w 40"/>
                    <a:gd name="T29" fmla="*/ 117 h 233"/>
                    <a:gd name="T30" fmla="*/ 21 w 40"/>
                    <a:gd name="T31" fmla="*/ 126 h 233"/>
                    <a:gd name="T32" fmla="*/ 28 w 40"/>
                    <a:gd name="T33" fmla="*/ 135 h 233"/>
                    <a:gd name="T34" fmla="*/ 34 w 40"/>
                    <a:gd name="T35" fmla="*/ 146 h 233"/>
                    <a:gd name="T36" fmla="*/ 38 w 40"/>
                    <a:gd name="T37" fmla="*/ 155 h 233"/>
                    <a:gd name="T38" fmla="*/ 40 w 40"/>
                    <a:gd name="T39" fmla="*/ 160 h 233"/>
                    <a:gd name="T40" fmla="*/ 40 w 40"/>
                    <a:gd name="T41" fmla="*/ 165 h 233"/>
                    <a:gd name="T42" fmla="*/ 39 w 40"/>
                    <a:gd name="T43" fmla="*/ 170 h 233"/>
                    <a:gd name="T44" fmla="*/ 38 w 40"/>
                    <a:gd name="T45" fmla="*/ 175 h 233"/>
                    <a:gd name="T46" fmla="*/ 34 w 40"/>
                    <a:gd name="T47" fmla="*/ 185 h 233"/>
                    <a:gd name="T48" fmla="*/ 27 w 40"/>
                    <a:gd name="T49" fmla="*/ 195 h 233"/>
                    <a:gd name="T50" fmla="*/ 19 w 40"/>
                    <a:gd name="T51" fmla="*/ 204 h 233"/>
                    <a:gd name="T52" fmla="*/ 12 w 40"/>
                    <a:gd name="T53" fmla="*/ 213 h 233"/>
                    <a:gd name="T54" fmla="*/ 5 w 40"/>
                    <a:gd name="T55" fmla="*/ 224 h 233"/>
                    <a:gd name="T56" fmla="*/ 0 w 40"/>
                    <a:gd name="T57" fmla="*/ 233 h 2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0"/>
                    <a:gd name="T88" fmla="*/ 0 h 233"/>
                    <a:gd name="T89" fmla="*/ 40 w 40"/>
                    <a:gd name="T90" fmla="*/ 233 h 23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0" h="233">
                      <a:moveTo>
                        <a:pt x="38" y="0"/>
                      </a:moveTo>
                      <a:lnTo>
                        <a:pt x="28" y="9"/>
                      </a:lnTo>
                      <a:lnTo>
                        <a:pt x="21" y="18"/>
                      </a:lnTo>
                      <a:lnTo>
                        <a:pt x="14" y="26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0" y="64"/>
                      </a:lnTo>
                      <a:lnTo>
                        <a:pt x="0" y="78"/>
                      </a:lnTo>
                      <a:lnTo>
                        <a:pt x="0" y="83"/>
                      </a:lnTo>
                      <a:lnTo>
                        <a:pt x="1" y="88"/>
                      </a:lnTo>
                      <a:lnTo>
                        <a:pt x="2" y="93"/>
                      </a:lnTo>
                      <a:lnTo>
                        <a:pt x="4" y="98"/>
                      </a:lnTo>
                      <a:lnTo>
                        <a:pt x="9" y="108"/>
                      </a:lnTo>
                      <a:lnTo>
                        <a:pt x="15" y="117"/>
                      </a:lnTo>
                      <a:lnTo>
                        <a:pt x="21" y="126"/>
                      </a:lnTo>
                      <a:lnTo>
                        <a:pt x="28" y="135"/>
                      </a:lnTo>
                      <a:lnTo>
                        <a:pt x="34" y="146"/>
                      </a:lnTo>
                      <a:lnTo>
                        <a:pt x="38" y="155"/>
                      </a:lnTo>
                      <a:lnTo>
                        <a:pt x="40" y="160"/>
                      </a:lnTo>
                      <a:lnTo>
                        <a:pt x="40" y="165"/>
                      </a:lnTo>
                      <a:lnTo>
                        <a:pt x="39" y="170"/>
                      </a:lnTo>
                      <a:lnTo>
                        <a:pt x="38" y="175"/>
                      </a:lnTo>
                      <a:lnTo>
                        <a:pt x="34" y="185"/>
                      </a:lnTo>
                      <a:lnTo>
                        <a:pt x="27" y="195"/>
                      </a:lnTo>
                      <a:lnTo>
                        <a:pt x="19" y="204"/>
                      </a:lnTo>
                      <a:lnTo>
                        <a:pt x="12" y="213"/>
                      </a:lnTo>
                      <a:lnTo>
                        <a:pt x="5" y="224"/>
                      </a:lnTo>
                      <a:lnTo>
                        <a:pt x="0" y="233"/>
                      </a:lnTo>
                    </a:path>
                  </a:pathLst>
                </a:custGeom>
                <a:noFill/>
                <a:ln w="1111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66742" name="Group 19"/>
              <p:cNvGrpSpPr>
                <a:grpSpLocks/>
              </p:cNvGrpSpPr>
              <p:nvPr/>
            </p:nvGrpSpPr>
            <p:grpSpPr bwMode="auto">
              <a:xfrm>
                <a:off x="1124" y="2513"/>
                <a:ext cx="1022" cy="58"/>
                <a:chOff x="1116" y="2617"/>
                <a:chExt cx="1022" cy="58"/>
              </a:xfrm>
            </p:grpSpPr>
            <p:sp>
              <p:nvSpPr>
                <p:cNvPr id="66765" name="Line 20"/>
                <p:cNvSpPr>
                  <a:spLocks noChangeShapeType="1"/>
                </p:cNvSpPr>
                <p:nvPr/>
              </p:nvSpPr>
              <p:spPr bwMode="auto">
                <a:xfrm>
                  <a:off x="1116" y="2656"/>
                  <a:ext cx="1016" cy="0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66" name="Freeform 21"/>
                <p:cNvSpPr>
                  <a:spLocks/>
                </p:cNvSpPr>
                <p:nvPr/>
              </p:nvSpPr>
              <p:spPr bwMode="auto">
                <a:xfrm>
                  <a:off x="2129" y="2617"/>
                  <a:ext cx="9" cy="58"/>
                </a:xfrm>
                <a:custGeom>
                  <a:avLst/>
                  <a:gdLst>
                    <a:gd name="T0" fmla="*/ 38 w 40"/>
                    <a:gd name="T1" fmla="*/ 0 h 233"/>
                    <a:gd name="T2" fmla="*/ 28 w 40"/>
                    <a:gd name="T3" fmla="*/ 9 h 233"/>
                    <a:gd name="T4" fmla="*/ 21 w 40"/>
                    <a:gd name="T5" fmla="*/ 18 h 233"/>
                    <a:gd name="T6" fmla="*/ 14 w 40"/>
                    <a:gd name="T7" fmla="*/ 26 h 233"/>
                    <a:gd name="T8" fmla="*/ 9 w 40"/>
                    <a:gd name="T9" fmla="*/ 35 h 233"/>
                    <a:gd name="T10" fmla="*/ 5 w 40"/>
                    <a:gd name="T11" fmla="*/ 44 h 233"/>
                    <a:gd name="T12" fmla="*/ 2 w 40"/>
                    <a:gd name="T13" fmla="*/ 53 h 233"/>
                    <a:gd name="T14" fmla="*/ 0 w 40"/>
                    <a:gd name="T15" fmla="*/ 64 h 233"/>
                    <a:gd name="T16" fmla="*/ 0 w 40"/>
                    <a:gd name="T17" fmla="*/ 78 h 233"/>
                    <a:gd name="T18" fmla="*/ 0 w 40"/>
                    <a:gd name="T19" fmla="*/ 83 h 233"/>
                    <a:gd name="T20" fmla="*/ 1 w 40"/>
                    <a:gd name="T21" fmla="*/ 88 h 233"/>
                    <a:gd name="T22" fmla="*/ 2 w 40"/>
                    <a:gd name="T23" fmla="*/ 93 h 233"/>
                    <a:gd name="T24" fmla="*/ 4 w 40"/>
                    <a:gd name="T25" fmla="*/ 98 h 233"/>
                    <a:gd name="T26" fmla="*/ 9 w 40"/>
                    <a:gd name="T27" fmla="*/ 108 h 233"/>
                    <a:gd name="T28" fmla="*/ 15 w 40"/>
                    <a:gd name="T29" fmla="*/ 117 h 233"/>
                    <a:gd name="T30" fmla="*/ 21 w 40"/>
                    <a:gd name="T31" fmla="*/ 126 h 233"/>
                    <a:gd name="T32" fmla="*/ 28 w 40"/>
                    <a:gd name="T33" fmla="*/ 135 h 233"/>
                    <a:gd name="T34" fmla="*/ 34 w 40"/>
                    <a:gd name="T35" fmla="*/ 146 h 233"/>
                    <a:gd name="T36" fmla="*/ 38 w 40"/>
                    <a:gd name="T37" fmla="*/ 155 h 233"/>
                    <a:gd name="T38" fmla="*/ 40 w 40"/>
                    <a:gd name="T39" fmla="*/ 160 h 233"/>
                    <a:gd name="T40" fmla="*/ 40 w 40"/>
                    <a:gd name="T41" fmla="*/ 165 h 233"/>
                    <a:gd name="T42" fmla="*/ 39 w 40"/>
                    <a:gd name="T43" fmla="*/ 170 h 233"/>
                    <a:gd name="T44" fmla="*/ 38 w 40"/>
                    <a:gd name="T45" fmla="*/ 175 h 233"/>
                    <a:gd name="T46" fmla="*/ 34 w 40"/>
                    <a:gd name="T47" fmla="*/ 185 h 233"/>
                    <a:gd name="T48" fmla="*/ 27 w 40"/>
                    <a:gd name="T49" fmla="*/ 195 h 233"/>
                    <a:gd name="T50" fmla="*/ 19 w 40"/>
                    <a:gd name="T51" fmla="*/ 204 h 233"/>
                    <a:gd name="T52" fmla="*/ 12 w 40"/>
                    <a:gd name="T53" fmla="*/ 213 h 233"/>
                    <a:gd name="T54" fmla="*/ 5 w 40"/>
                    <a:gd name="T55" fmla="*/ 224 h 233"/>
                    <a:gd name="T56" fmla="*/ 0 w 40"/>
                    <a:gd name="T57" fmla="*/ 233 h 2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0"/>
                    <a:gd name="T88" fmla="*/ 0 h 233"/>
                    <a:gd name="T89" fmla="*/ 40 w 40"/>
                    <a:gd name="T90" fmla="*/ 233 h 23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0" h="233">
                      <a:moveTo>
                        <a:pt x="38" y="0"/>
                      </a:moveTo>
                      <a:lnTo>
                        <a:pt x="28" y="9"/>
                      </a:lnTo>
                      <a:lnTo>
                        <a:pt x="21" y="18"/>
                      </a:lnTo>
                      <a:lnTo>
                        <a:pt x="14" y="26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0" y="64"/>
                      </a:lnTo>
                      <a:lnTo>
                        <a:pt x="0" y="78"/>
                      </a:lnTo>
                      <a:lnTo>
                        <a:pt x="0" y="83"/>
                      </a:lnTo>
                      <a:lnTo>
                        <a:pt x="1" y="88"/>
                      </a:lnTo>
                      <a:lnTo>
                        <a:pt x="2" y="93"/>
                      </a:lnTo>
                      <a:lnTo>
                        <a:pt x="4" y="98"/>
                      </a:lnTo>
                      <a:lnTo>
                        <a:pt x="9" y="108"/>
                      </a:lnTo>
                      <a:lnTo>
                        <a:pt x="15" y="117"/>
                      </a:lnTo>
                      <a:lnTo>
                        <a:pt x="21" y="126"/>
                      </a:lnTo>
                      <a:lnTo>
                        <a:pt x="28" y="135"/>
                      </a:lnTo>
                      <a:lnTo>
                        <a:pt x="34" y="146"/>
                      </a:lnTo>
                      <a:lnTo>
                        <a:pt x="38" y="155"/>
                      </a:lnTo>
                      <a:lnTo>
                        <a:pt x="40" y="160"/>
                      </a:lnTo>
                      <a:lnTo>
                        <a:pt x="40" y="165"/>
                      </a:lnTo>
                      <a:lnTo>
                        <a:pt x="39" y="170"/>
                      </a:lnTo>
                      <a:lnTo>
                        <a:pt x="38" y="175"/>
                      </a:lnTo>
                      <a:lnTo>
                        <a:pt x="34" y="185"/>
                      </a:lnTo>
                      <a:lnTo>
                        <a:pt x="27" y="195"/>
                      </a:lnTo>
                      <a:lnTo>
                        <a:pt x="19" y="204"/>
                      </a:lnTo>
                      <a:lnTo>
                        <a:pt x="12" y="213"/>
                      </a:lnTo>
                      <a:lnTo>
                        <a:pt x="5" y="224"/>
                      </a:lnTo>
                      <a:lnTo>
                        <a:pt x="0" y="233"/>
                      </a:lnTo>
                    </a:path>
                  </a:pathLst>
                </a:custGeom>
                <a:noFill/>
                <a:ln w="1111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66743" name="Group 22"/>
              <p:cNvGrpSpPr>
                <a:grpSpLocks/>
              </p:cNvGrpSpPr>
              <p:nvPr/>
            </p:nvGrpSpPr>
            <p:grpSpPr bwMode="auto">
              <a:xfrm>
                <a:off x="1128" y="2753"/>
                <a:ext cx="1022" cy="58"/>
                <a:chOff x="1116" y="2617"/>
                <a:chExt cx="1022" cy="58"/>
              </a:xfrm>
            </p:grpSpPr>
            <p:sp>
              <p:nvSpPr>
                <p:cNvPr id="66763" name="Line 23"/>
                <p:cNvSpPr>
                  <a:spLocks noChangeShapeType="1"/>
                </p:cNvSpPr>
                <p:nvPr/>
              </p:nvSpPr>
              <p:spPr bwMode="auto">
                <a:xfrm>
                  <a:off x="1116" y="2656"/>
                  <a:ext cx="1016" cy="0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64" name="Freeform 24"/>
                <p:cNvSpPr>
                  <a:spLocks/>
                </p:cNvSpPr>
                <p:nvPr/>
              </p:nvSpPr>
              <p:spPr bwMode="auto">
                <a:xfrm>
                  <a:off x="2129" y="2617"/>
                  <a:ext cx="9" cy="58"/>
                </a:xfrm>
                <a:custGeom>
                  <a:avLst/>
                  <a:gdLst>
                    <a:gd name="T0" fmla="*/ 38 w 40"/>
                    <a:gd name="T1" fmla="*/ 0 h 233"/>
                    <a:gd name="T2" fmla="*/ 28 w 40"/>
                    <a:gd name="T3" fmla="*/ 9 h 233"/>
                    <a:gd name="T4" fmla="*/ 21 w 40"/>
                    <a:gd name="T5" fmla="*/ 18 h 233"/>
                    <a:gd name="T6" fmla="*/ 14 w 40"/>
                    <a:gd name="T7" fmla="*/ 26 h 233"/>
                    <a:gd name="T8" fmla="*/ 9 w 40"/>
                    <a:gd name="T9" fmla="*/ 35 h 233"/>
                    <a:gd name="T10" fmla="*/ 5 w 40"/>
                    <a:gd name="T11" fmla="*/ 44 h 233"/>
                    <a:gd name="T12" fmla="*/ 2 w 40"/>
                    <a:gd name="T13" fmla="*/ 53 h 233"/>
                    <a:gd name="T14" fmla="*/ 0 w 40"/>
                    <a:gd name="T15" fmla="*/ 64 h 233"/>
                    <a:gd name="T16" fmla="*/ 0 w 40"/>
                    <a:gd name="T17" fmla="*/ 78 h 233"/>
                    <a:gd name="T18" fmla="*/ 0 w 40"/>
                    <a:gd name="T19" fmla="*/ 83 h 233"/>
                    <a:gd name="T20" fmla="*/ 1 w 40"/>
                    <a:gd name="T21" fmla="*/ 88 h 233"/>
                    <a:gd name="T22" fmla="*/ 2 w 40"/>
                    <a:gd name="T23" fmla="*/ 93 h 233"/>
                    <a:gd name="T24" fmla="*/ 4 w 40"/>
                    <a:gd name="T25" fmla="*/ 98 h 233"/>
                    <a:gd name="T26" fmla="*/ 9 w 40"/>
                    <a:gd name="T27" fmla="*/ 108 h 233"/>
                    <a:gd name="T28" fmla="*/ 15 w 40"/>
                    <a:gd name="T29" fmla="*/ 117 h 233"/>
                    <a:gd name="T30" fmla="*/ 21 w 40"/>
                    <a:gd name="T31" fmla="*/ 126 h 233"/>
                    <a:gd name="T32" fmla="*/ 28 w 40"/>
                    <a:gd name="T33" fmla="*/ 135 h 233"/>
                    <a:gd name="T34" fmla="*/ 34 w 40"/>
                    <a:gd name="T35" fmla="*/ 146 h 233"/>
                    <a:gd name="T36" fmla="*/ 38 w 40"/>
                    <a:gd name="T37" fmla="*/ 155 h 233"/>
                    <a:gd name="T38" fmla="*/ 40 w 40"/>
                    <a:gd name="T39" fmla="*/ 160 h 233"/>
                    <a:gd name="T40" fmla="*/ 40 w 40"/>
                    <a:gd name="T41" fmla="*/ 165 h 233"/>
                    <a:gd name="T42" fmla="*/ 39 w 40"/>
                    <a:gd name="T43" fmla="*/ 170 h 233"/>
                    <a:gd name="T44" fmla="*/ 38 w 40"/>
                    <a:gd name="T45" fmla="*/ 175 h 233"/>
                    <a:gd name="T46" fmla="*/ 34 w 40"/>
                    <a:gd name="T47" fmla="*/ 185 h 233"/>
                    <a:gd name="T48" fmla="*/ 27 w 40"/>
                    <a:gd name="T49" fmla="*/ 195 h 233"/>
                    <a:gd name="T50" fmla="*/ 19 w 40"/>
                    <a:gd name="T51" fmla="*/ 204 h 233"/>
                    <a:gd name="T52" fmla="*/ 12 w 40"/>
                    <a:gd name="T53" fmla="*/ 213 h 233"/>
                    <a:gd name="T54" fmla="*/ 5 w 40"/>
                    <a:gd name="T55" fmla="*/ 224 h 233"/>
                    <a:gd name="T56" fmla="*/ 0 w 40"/>
                    <a:gd name="T57" fmla="*/ 233 h 2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0"/>
                    <a:gd name="T88" fmla="*/ 0 h 233"/>
                    <a:gd name="T89" fmla="*/ 40 w 40"/>
                    <a:gd name="T90" fmla="*/ 233 h 23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0" h="233">
                      <a:moveTo>
                        <a:pt x="38" y="0"/>
                      </a:moveTo>
                      <a:lnTo>
                        <a:pt x="28" y="9"/>
                      </a:lnTo>
                      <a:lnTo>
                        <a:pt x="21" y="18"/>
                      </a:lnTo>
                      <a:lnTo>
                        <a:pt x="14" y="26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0" y="64"/>
                      </a:lnTo>
                      <a:lnTo>
                        <a:pt x="0" y="78"/>
                      </a:lnTo>
                      <a:lnTo>
                        <a:pt x="0" y="83"/>
                      </a:lnTo>
                      <a:lnTo>
                        <a:pt x="1" y="88"/>
                      </a:lnTo>
                      <a:lnTo>
                        <a:pt x="2" y="93"/>
                      </a:lnTo>
                      <a:lnTo>
                        <a:pt x="4" y="98"/>
                      </a:lnTo>
                      <a:lnTo>
                        <a:pt x="9" y="108"/>
                      </a:lnTo>
                      <a:lnTo>
                        <a:pt x="15" y="117"/>
                      </a:lnTo>
                      <a:lnTo>
                        <a:pt x="21" y="126"/>
                      </a:lnTo>
                      <a:lnTo>
                        <a:pt x="28" y="135"/>
                      </a:lnTo>
                      <a:lnTo>
                        <a:pt x="34" y="146"/>
                      </a:lnTo>
                      <a:lnTo>
                        <a:pt x="38" y="155"/>
                      </a:lnTo>
                      <a:lnTo>
                        <a:pt x="40" y="160"/>
                      </a:lnTo>
                      <a:lnTo>
                        <a:pt x="40" y="165"/>
                      </a:lnTo>
                      <a:lnTo>
                        <a:pt x="39" y="170"/>
                      </a:lnTo>
                      <a:lnTo>
                        <a:pt x="38" y="175"/>
                      </a:lnTo>
                      <a:lnTo>
                        <a:pt x="34" y="185"/>
                      </a:lnTo>
                      <a:lnTo>
                        <a:pt x="27" y="195"/>
                      </a:lnTo>
                      <a:lnTo>
                        <a:pt x="19" y="204"/>
                      </a:lnTo>
                      <a:lnTo>
                        <a:pt x="12" y="213"/>
                      </a:lnTo>
                      <a:lnTo>
                        <a:pt x="5" y="224"/>
                      </a:lnTo>
                      <a:lnTo>
                        <a:pt x="0" y="233"/>
                      </a:lnTo>
                    </a:path>
                  </a:pathLst>
                </a:custGeom>
                <a:noFill/>
                <a:ln w="1111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grpSp>
            <p:nvGrpSpPr>
              <p:cNvPr id="66744" name="Group 25"/>
              <p:cNvGrpSpPr>
                <a:grpSpLocks/>
              </p:cNvGrpSpPr>
              <p:nvPr/>
            </p:nvGrpSpPr>
            <p:grpSpPr bwMode="auto">
              <a:xfrm>
                <a:off x="1124" y="2873"/>
                <a:ext cx="1022" cy="58"/>
                <a:chOff x="1116" y="2617"/>
                <a:chExt cx="1022" cy="58"/>
              </a:xfrm>
            </p:grpSpPr>
            <p:sp>
              <p:nvSpPr>
                <p:cNvPr id="66761" name="Line 26"/>
                <p:cNvSpPr>
                  <a:spLocks noChangeShapeType="1"/>
                </p:cNvSpPr>
                <p:nvPr/>
              </p:nvSpPr>
              <p:spPr bwMode="auto">
                <a:xfrm>
                  <a:off x="1116" y="2656"/>
                  <a:ext cx="1016" cy="0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62" name="Freeform 27"/>
                <p:cNvSpPr>
                  <a:spLocks/>
                </p:cNvSpPr>
                <p:nvPr/>
              </p:nvSpPr>
              <p:spPr bwMode="auto">
                <a:xfrm>
                  <a:off x="2129" y="2617"/>
                  <a:ext cx="9" cy="58"/>
                </a:xfrm>
                <a:custGeom>
                  <a:avLst/>
                  <a:gdLst>
                    <a:gd name="T0" fmla="*/ 38 w 40"/>
                    <a:gd name="T1" fmla="*/ 0 h 233"/>
                    <a:gd name="T2" fmla="*/ 28 w 40"/>
                    <a:gd name="T3" fmla="*/ 9 h 233"/>
                    <a:gd name="T4" fmla="*/ 21 w 40"/>
                    <a:gd name="T5" fmla="*/ 18 h 233"/>
                    <a:gd name="T6" fmla="*/ 14 w 40"/>
                    <a:gd name="T7" fmla="*/ 26 h 233"/>
                    <a:gd name="T8" fmla="*/ 9 w 40"/>
                    <a:gd name="T9" fmla="*/ 35 h 233"/>
                    <a:gd name="T10" fmla="*/ 5 w 40"/>
                    <a:gd name="T11" fmla="*/ 44 h 233"/>
                    <a:gd name="T12" fmla="*/ 2 w 40"/>
                    <a:gd name="T13" fmla="*/ 53 h 233"/>
                    <a:gd name="T14" fmla="*/ 0 w 40"/>
                    <a:gd name="T15" fmla="*/ 64 h 233"/>
                    <a:gd name="T16" fmla="*/ 0 w 40"/>
                    <a:gd name="T17" fmla="*/ 78 h 233"/>
                    <a:gd name="T18" fmla="*/ 0 w 40"/>
                    <a:gd name="T19" fmla="*/ 83 h 233"/>
                    <a:gd name="T20" fmla="*/ 1 w 40"/>
                    <a:gd name="T21" fmla="*/ 88 h 233"/>
                    <a:gd name="T22" fmla="*/ 2 w 40"/>
                    <a:gd name="T23" fmla="*/ 93 h 233"/>
                    <a:gd name="T24" fmla="*/ 4 w 40"/>
                    <a:gd name="T25" fmla="*/ 98 h 233"/>
                    <a:gd name="T26" fmla="*/ 9 w 40"/>
                    <a:gd name="T27" fmla="*/ 108 h 233"/>
                    <a:gd name="T28" fmla="*/ 15 w 40"/>
                    <a:gd name="T29" fmla="*/ 117 h 233"/>
                    <a:gd name="T30" fmla="*/ 21 w 40"/>
                    <a:gd name="T31" fmla="*/ 126 h 233"/>
                    <a:gd name="T32" fmla="*/ 28 w 40"/>
                    <a:gd name="T33" fmla="*/ 135 h 233"/>
                    <a:gd name="T34" fmla="*/ 34 w 40"/>
                    <a:gd name="T35" fmla="*/ 146 h 233"/>
                    <a:gd name="T36" fmla="*/ 38 w 40"/>
                    <a:gd name="T37" fmla="*/ 155 h 233"/>
                    <a:gd name="T38" fmla="*/ 40 w 40"/>
                    <a:gd name="T39" fmla="*/ 160 h 233"/>
                    <a:gd name="T40" fmla="*/ 40 w 40"/>
                    <a:gd name="T41" fmla="*/ 165 h 233"/>
                    <a:gd name="T42" fmla="*/ 39 w 40"/>
                    <a:gd name="T43" fmla="*/ 170 h 233"/>
                    <a:gd name="T44" fmla="*/ 38 w 40"/>
                    <a:gd name="T45" fmla="*/ 175 h 233"/>
                    <a:gd name="T46" fmla="*/ 34 w 40"/>
                    <a:gd name="T47" fmla="*/ 185 h 233"/>
                    <a:gd name="T48" fmla="*/ 27 w 40"/>
                    <a:gd name="T49" fmla="*/ 195 h 233"/>
                    <a:gd name="T50" fmla="*/ 19 w 40"/>
                    <a:gd name="T51" fmla="*/ 204 h 233"/>
                    <a:gd name="T52" fmla="*/ 12 w 40"/>
                    <a:gd name="T53" fmla="*/ 213 h 233"/>
                    <a:gd name="T54" fmla="*/ 5 w 40"/>
                    <a:gd name="T55" fmla="*/ 224 h 233"/>
                    <a:gd name="T56" fmla="*/ 0 w 40"/>
                    <a:gd name="T57" fmla="*/ 233 h 2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0"/>
                    <a:gd name="T88" fmla="*/ 0 h 233"/>
                    <a:gd name="T89" fmla="*/ 40 w 40"/>
                    <a:gd name="T90" fmla="*/ 233 h 23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0" h="233">
                      <a:moveTo>
                        <a:pt x="38" y="0"/>
                      </a:moveTo>
                      <a:lnTo>
                        <a:pt x="28" y="9"/>
                      </a:lnTo>
                      <a:lnTo>
                        <a:pt x="21" y="18"/>
                      </a:lnTo>
                      <a:lnTo>
                        <a:pt x="14" y="26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0" y="64"/>
                      </a:lnTo>
                      <a:lnTo>
                        <a:pt x="0" y="78"/>
                      </a:lnTo>
                      <a:lnTo>
                        <a:pt x="0" y="83"/>
                      </a:lnTo>
                      <a:lnTo>
                        <a:pt x="1" y="88"/>
                      </a:lnTo>
                      <a:lnTo>
                        <a:pt x="2" y="93"/>
                      </a:lnTo>
                      <a:lnTo>
                        <a:pt x="4" y="98"/>
                      </a:lnTo>
                      <a:lnTo>
                        <a:pt x="9" y="108"/>
                      </a:lnTo>
                      <a:lnTo>
                        <a:pt x="15" y="117"/>
                      </a:lnTo>
                      <a:lnTo>
                        <a:pt x="21" y="126"/>
                      </a:lnTo>
                      <a:lnTo>
                        <a:pt x="28" y="135"/>
                      </a:lnTo>
                      <a:lnTo>
                        <a:pt x="34" y="146"/>
                      </a:lnTo>
                      <a:lnTo>
                        <a:pt x="38" y="155"/>
                      </a:lnTo>
                      <a:lnTo>
                        <a:pt x="40" y="160"/>
                      </a:lnTo>
                      <a:lnTo>
                        <a:pt x="40" y="165"/>
                      </a:lnTo>
                      <a:lnTo>
                        <a:pt x="39" y="170"/>
                      </a:lnTo>
                      <a:lnTo>
                        <a:pt x="38" y="175"/>
                      </a:lnTo>
                      <a:lnTo>
                        <a:pt x="34" y="185"/>
                      </a:lnTo>
                      <a:lnTo>
                        <a:pt x="27" y="195"/>
                      </a:lnTo>
                      <a:lnTo>
                        <a:pt x="19" y="204"/>
                      </a:lnTo>
                      <a:lnTo>
                        <a:pt x="12" y="213"/>
                      </a:lnTo>
                      <a:lnTo>
                        <a:pt x="5" y="224"/>
                      </a:lnTo>
                      <a:lnTo>
                        <a:pt x="0" y="233"/>
                      </a:lnTo>
                    </a:path>
                  </a:pathLst>
                </a:custGeom>
                <a:noFill/>
                <a:ln w="1111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sp>
            <p:nvSpPr>
              <p:cNvPr id="66745" name="Freeform 28"/>
              <p:cNvSpPr>
                <a:spLocks/>
              </p:cNvSpPr>
              <p:nvPr/>
            </p:nvSpPr>
            <p:spPr bwMode="auto">
              <a:xfrm>
                <a:off x="1099" y="2643"/>
                <a:ext cx="32" cy="37"/>
              </a:xfrm>
              <a:custGeom>
                <a:avLst/>
                <a:gdLst>
                  <a:gd name="T0" fmla="*/ 80 w 146"/>
                  <a:gd name="T1" fmla="*/ 0 h 146"/>
                  <a:gd name="T2" fmla="*/ 94 w 146"/>
                  <a:gd name="T3" fmla="*/ 3 h 146"/>
                  <a:gd name="T4" fmla="*/ 108 w 146"/>
                  <a:gd name="T5" fmla="*/ 9 h 146"/>
                  <a:gd name="T6" fmla="*/ 119 w 146"/>
                  <a:gd name="T7" fmla="*/ 16 h 146"/>
                  <a:gd name="T8" fmla="*/ 129 w 146"/>
                  <a:gd name="T9" fmla="*/ 27 h 146"/>
                  <a:gd name="T10" fmla="*/ 136 w 146"/>
                  <a:gd name="T11" fmla="*/ 38 h 146"/>
                  <a:gd name="T12" fmla="*/ 143 w 146"/>
                  <a:gd name="T13" fmla="*/ 51 h 146"/>
                  <a:gd name="T14" fmla="*/ 145 w 146"/>
                  <a:gd name="T15" fmla="*/ 66 h 146"/>
                  <a:gd name="T16" fmla="*/ 145 w 146"/>
                  <a:gd name="T17" fmla="*/ 80 h 146"/>
                  <a:gd name="T18" fmla="*/ 143 w 146"/>
                  <a:gd name="T19" fmla="*/ 94 h 146"/>
                  <a:gd name="T20" fmla="*/ 136 w 146"/>
                  <a:gd name="T21" fmla="*/ 108 h 146"/>
                  <a:gd name="T22" fmla="*/ 129 w 146"/>
                  <a:gd name="T23" fmla="*/ 119 h 146"/>
                  <a:gd name="T24" fmla="*/ 119 w 146"/>
                  <a:gd name="T25" fmla="*/ 129 h 146"/>
                  <a:gd name="T26" fmla="*/ 108 w 146"/>
                  <a:gd name="T27" fmla="*/ 137 h 146"/>
                  <a:gd name="T28" fmla="*/ 94 w 146"/>
                  <a:gd name="T29" fmla="*/ 143 h 146"/>
                  <a:gd name="T30" fmla="*/ 80 w 146"/>
                  <a:gd name="T31" fmla="*/ 145 h 146"/>
                  <a:gd name="T32" fmla="*/ 66 w 146"/>
                  <a:gd name="T33" fmla="*/ 145 h 146"/>
                  <a:gd name="T34" fmla="*/ 51 w 146"/>
                  <a:gd name="T35" fmla="*/ 143 h 146"/>
                  <a:gd name="T36" fmla="*/ 38 w 146"/>
                  <a:gd name="T37" fmla="*/ 137 h 146"/>
                  <a:gd name="T38" fmla="*/ 27 w 146"/>
                  <a:gd name="T39" fmla="*/ 129 h 146"/>
                  <a:gd name="T40" fmla="*/ 16 w 146"/>
                  <a:gd name="T41" fmla="*/ 119 h 146"/>
                  <a:gd name="T42" fmla="*/ 9 w 146"/>
                  <a:gd name="T43" fmla="*/ 108 h 146"/>
                  <a:gd name="T44" fmla="*/ 3 w 146"/>
                  <a:gd name="T45" fmla="*/ 94 h 146"/>
                  <a:gd name="T46" fmla="*/ 0 w 146"/>
                  <a:gd name="T47" fmla="*/ 80 h 146"/>
                  <a:gd name="T48" fmla="*/ 0 w 146"/>
                  <a:gd name="T49" fmla="*/ 66 h 146"/>
                  <a:gd name="T50" fmla="*/ 3 w 146"/>
                  <a:gd name="T51" fmla="*/ 51 h 146"/>
                  <a:gd name="T52" fmla="*/ 9 w 146"/>
                  <a:gd name="T53" fmla="*/ 38 h 146"/>
                  <a:gd name="T54" fmla="*/ 16 w 146"/>
                  <a:gd name="T55" fmla="*/ 27 h 146"/>
                  <a:gd name="T56" fmla="*/ 27 w 146"/>
                  <a:gd name="T57" fmla="*/ 16 h 146"/>
                  <a:gd name="T58" fmla="*/ 38 w 146"/>
                  <a:gd name="T59" fmla="*/ 9 h 146"/>
                  <a:gd name="T60" fmla="*/ 51 w 146"/>
                  <a:gd name="T61" fmla="*/ 3 h 146"/>
                  <a:gd name="T62" fmla="*/ 66 w 146"/>
                  <a:gd name="T63" fmla="*/ 0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6"/>
                  <a:gd name="T97" fmla="*/ 0 h 146"/>
                  <a:gd name="T98" fmla="*/ 146 w 146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6" h="146">
                    <a:moveTo>
                      <a:pt x="73" y="0"/>
                    </a:moveTo>
                    <a:lnTo>
                      <a:pt x="80" y="0"/>
                    </a:lnTo>
                    <a:lnTo>
                      <a:pt x="87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8" y="9"/>
                    </a:lnTo>
                    <a:lnTo>
                      <a:pt x="113" y="12"/>
                    </a:lnTo>
                    <a:lnTo>
                      <a:pt x="119" y="16"/>
                    </a:lnTo>
                    <a:lnTo>
                      <a:pt x="124" y="22"/>
                    </a:lnTo>
                    <a:lnTo>
                      <a:pt x="129" y="27"/>
                    </a:lnTo>
                    <a:lnTo>
                      <a:pt x="133" y="32"/>
                    </a:lnTo>
                    <a:lnTo>
                      <a:pt x="136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4" y="59"/>
                    </a:lnTo>
                    <a:lnTo>
                      <a:pt x="145" y="66"/>
                    </a:lnTo>
                    <a:lnTo>
                      <a:pt x="146" y="73"/>
                    </a:lnTo>
                    <a:lnTo>
                      <a:pt x="145" y="80"/>
                    </a:lnTo>
                    <a:lnTo>
                      <a:pt x="144" y="87"/>
                    </a:lnTo>
                    <a:lnTo>
                      <a:pt x="143" y="94"/>
                    </a:lnTo>
                    <a:lnTo>
                      <a:pt x="140" y="102"/>
                    </a:lnTo>
                    <a:lnTo>
                      <a:pt x="136" y="108"/>
                    </a:lnTo>
                    <a:lnTo>
                      <a:pt x="133" y="114"/>
                    </a:lnTo>
                    <a:lnTo>
                      <a:pt x="129" y="119"/>
                    </a:lnTo>
                    <a:lnTo>
                      <a:pt x="124" y="124"/>
                    </a:lnTo>
                    <a:lnTo>
                      <a:pt x="119" y="129"/>
                    </a:lnTo>
                    <a:lnTo>
                      <a:pt x="113" y="133"/>
                    </a:lnTo>
                    <a:lnTo>
                      <a:pt x="108" y="137"/>
                    </a:lnTo>
                    <a:lnTo>
                      <a:pt x="101" y="140"/>
                    </a:lnTo>
                    <a:lnTo>
                      <a:pt x="94" y="143"/>
                    </a:lnTo>
                    <a:lnTo>
                      <a:pt x="87" y="144"/>
                    </a:lnTo>
                    <a:lnTo>
                      <a:pt x="80" y="145"/>
                    </a:lnTo>
                    <a:lnTo>
                      <a:pt x="73" y="146"/>
                    </a:lnTo>
                    <a:lnTo>
                      <a:pt x="66" y="145"/>
                    </a:lnTo>
                    <a:lnTo>
                      <a:pt x="58" y="144"/>
                    </a:lnTo>
                    <a:lnTo>
                      <a:pt x="51" y="143"/>
                    </a:lnTo>
                    <a:lnTo>
                      <a:pt x="44" y="140"/>
                    </a:lnTo>
                    <a:lnTo>
                      <a:pt x="38" y="137"/>
                    </a:lnTo>
                    <a:lnTo>
                      <a:pt x="32" y="133"/>
                    </a:lnTo>
                    <a:lnTo>
                      <a:pt x="27" y="129"/>
                    </a:lnTo>
                    <a:lnTo>
                      <a:pt x="21" y="124"/>
                    </a:lnTo>
                    <a:lnTo>
                      <a:pt x="16" y="119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6" y="102"/>
                    </a:lnTo>
                    <a:lnTo>
                      <a:pt x="3" y="94"/>
                    </a:lnTo>
                    <a:lnTo>
                      <a:pt x="1" y="87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8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51" y="3"/>
                    </a:lnTo>
                    <a:lnTo>
                      <a:pt x="58" y="2"/>
                    </a:lnTo>
                    <a:lnTo>
                      <a:pt x="66" y="0"/>
                    </a:lnTo>
                    <a:lnTo>
                      <a:pt x="73" y="0"/>
                    </a:lnTo>
                  </a:path>
                </a:pathLst>
              </a:custGeom>
              <a:solidFill>
                <a:srgbClr val="FF33CC"/>
              </a:solidFill>
              <a:ln w="11113">
                <a:solidFill>
                  <a:srgbClr val="FF33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46" name="Freeform 29"/>
              <p:cNvSpPr>
                <a:spLocks/>
              </p:cNvSpPr>
              <p:nvPr/>
            </p:nvSpPr>
            <p:spPr bwMode="auto">
              <a:xfrm>
                <a:off x="1099" y="2523"/>
                <a:ext cx="32" cy="37"/>
              </a:xfrm>
              <a:custGeom>
                <a:avLst/>
                <a:gdLst>
                  <a:gd name="T0" fmla="*/ 80 w 146"/>
                  <a:gd name="T1" fmla="*/ 0 h 146"/>
                  <a:gd name="T2" fmla="*/ 94 w 146"/>
                  <a:gd name="T3" fmla="*/ 3 h 146"/>
                  <a:gd name="T4" fmla="*/ 108 w 146"/>
                  <a:gd name="T5" fmla="*/ 9 h 146"/>
                  <a:gd name="T6" fmla="*/ 119 w 146"/>
                  <a:gd name="T7" fmla="*/ 16 h 146"/>
                  <a:gd name="T8" fmla="*/ 129 w 146"/>
                  <a:gd name="T9" fmla="*/ 27 h 146"/>
                  <a:gd name="T10" fmla="*/ 136 w 146"/>
                  <a:gd name="T11" fmla="*/ 38 h 146"/>
                  <a:gd name="T12" fmla="*/ 143 w 146"/>
                  <a:gd name="T13" fmla="*/ 51 h 146"/>
                  <a:gd name="T14" fmla="*/ 145 w 146"/>
                  <a:gd name="T15" fmla="*/ 66 h 146"/>
                  <a:gd name="T16" fmla="*/ 145 w 146"/>
                  <a:gd name="T17" fmla="*/ 80 h 146"/>
                  <a:gd name="T18" fmla="*/ 143 w 146"/>
                  <a:gd name="T19" fmla="*/ 94 h 146"/>
                  <a:gd name="T20" fmla="*/ 136 w 146"/>
                  <a:gd name="T21" fmla="*/ 108 h 146"/>
                  <a:gd name="T22" fmla="*/ 129 w 146"/>
                  <a:gd name="T23" fmla="*/ 119 h 146"/>
                  <a:gd name="T24" fmla="*/ 119 w 146"/>
                  <a:gd name="T25" fmla="*/ 129 h 146"/>
                  <a:gd name="T26" fmla="*/ 108 w 146"/>
                  <a:gd name="T27" fmla="*/ 137 h 146"/>
                  <a:gd name="T28" fmla="*/ 94 w 146"/>
                  <a:gd name="T29" fmla="*/ 143 h 146"/>
                  <a:gd name="T30" fmla="*/ 80 w 146"/>
                  <a:gd name="T31" fmla="*/ 145 h 146"/>
                  <a:gd name="T32" fmla="*/ 66 w 146"/>
                  <a:gd name="T33" fmla="*/ 145 h 146"/>
                  <a:gd name="T34" fmla="*/ 51 w 146"/>
                  <a:gd name="T35" fmla="*/ 143 h 146"/>
                  <a:gd name="T36" fmla="*/ 38 w 146"/>
                  <a:gd name="T37" fmla="*/ 137 h 146"/>
                  <a:gd name="T38" fmla="*/ 27 w 146"/>
                  <a:gd name="T39" fmla="*/ 129 h 146"/>
                  <a:gd name="T40" fmla="*/ 16 w 146"/>
                  <a:gd name="T41" fmla="*/ 119 h 146"/>
                  <a:gd name="T42" fmla="*/ 9 w 146"/>
                  <a:gd name="T43" fmla="*/ 108 h 146"/>
                  <a:gd name="T44" fmla="*/ 3 w 146"/>
                  <a:gd name="T45" fmla="*/ 94 h 146"/>
                  <a:gd name="T46" fmla="*/ 0 w 146"/>
                  <a:gd name="T47" fmla="*/ 80 h 146"/>
                  <a:gd name="T48" fmla="*/ 0 w 146"/>
                  <a:gd name="T49" fmla="*/ 66 h 146"/>
                  <a:gd name="T50" fmla="*/ 3 w 146"/>
                  <a:gd name="T51" fmla="*/ 51 h 146"/>
                  <a:gd name="T52" fmla="*/ 9 w 146"/>
                  <a:gd name="T53" fmla="*/ 38 h 146"/>
                  <a:gd name="T54" fmla="*/ 16 w 146"/>
                  <a:gd name="T55" fmla="*/ 27 h 146"/>
                  <a:gd name="T56" fmla="*/ 27 w 146"/>
                  <a:gd name="T57" fmla="*/ 16 h 146"/>
                  <a:gd name="T58" fmla="*/ 38 w 146"/>
                  <a:gd name="T59" fmla="*/ 9 h 146"/>
                  <a:gd name="T60" fmla="*/ 51 w 146"/>
                  <a:gd name="T61" fmla="*/ 3 h 146"/>
                  <a:gd name="T62" fmla="*/ 66 w 146"/>
                  <a:gd name="T63" fmla="*/ 0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6"/>
                  <a:gd name="T97" fmla="*/ 0 h 146"/>
                  <a:gd name="T98" fmla="*/ 146 w 146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6" h="146">
                    <a:moveTo>
                      <a:pt x="73" y="0"/>
                    </a:moveTo>
                    <a:lnTo>
                      <a:pt x="80" y="0"/>
                    </a:lnTo>
                    <a:lnTo>
                      <a:pt x="87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8" y="9"/>
                    </a:lnTo>
                    <a:lnTo>
                      <a:pt x="113" y="12"/>
                    </a:lnTo>
                    <a:lnTo>
                      <a:pt x="119" y="16"/>
                    </a:lnTo>
                    <a:lnTo>
                      <a:pt x="124" y="22"/>
                    </a:lnTo>
                    <a:lnTo>
                      <a:pt x="129" y="27"/>
                    </a:lnTo>
                    <a:lnTo>
                      <a:pt x="133" y="32"/>
                    </a:lnTo>
                    <a:lnTo>
                      <a:pt x="136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4" y="59"/>
                    </a:lnTo>
                    <a:lnTo>
                      <a:pt x="145" y="66"/>
                    </a:lnTo>
                    <a:lnTo>
                      <a:pt x="146" y="73"/>
                    </a:lnTo>
                    <a:lnTo>
                      <a:pt x="145" y="80"/>
                    </a:lnTo>
                    <a:lnTo>
                      <a:pt x="144" y="87"/>
                    </a:lnTo>
                    <a:lnTo>
                      <a:pt x="143" y="94"/>
                    </a:lnTo>
                    <a:lnTo>
                      <a:pt x="140" y="102"/>
                    </a:lnTo>
                    <a:lnTo>
                      <a:pt x="136" y="108"/>
                    </a:lnTo>
                    <a:lnTo>
                      <a:pt x="133" y="114"/>
                    </a:lnTo>
                    <a:lnTo>
                      <a:pt x="129" y="119"/>
                    </a:lnTo>
                    <a:lnTo>
                      <a:pt x="124" y="124"/>
                    </a:lnTo>
                    <a:lnTo>
                      <a:pt x="119" y="129"/>
                    </a:lnTo>
                    <a:lnTo>
                      <a:pt x="113" y="133"/>
                    </a:lnTo>
                    <a:lnTo>
                      <a:pt x="108" y="137"/>
                    </a:lnTo>
                    <a:lnTo>
                      <a:pt x="101" y="140"/>
                    </a:lnTo>
                    <a:lnTo>
                      <a:pt x="94" y="143"/>
                    </a:lnTo>
                    <a:lnTo>
                      <a:pt x="87" y="144"/>
                    </a:lnTo>
                    <a:lnTo>
                      <a:pt x="80" y="145"/>
                    </a:lnTo>
                    <a:lnTo>
                      <a:pt x="73" y="146"/>
                    </a:lnTo>
                    <a:lnTo>
                      <a:pt x="66" y="145"/>
                    </a:lnTo>
                    <a:lnTo>
                      <a:pt x="58" y="144"/>
                    </a:lnTo>
                    <a:lnTo>
                      <a:pt x="51" y="143"/>
                    </a:lnTo>
                    <a:lnTo>
                      <a:pt x="44" y="140"/>
                    </a:lnTo>
                    <a:lnTo>
                      <a:pt x="38" y="137"/>
                    </a:lnTo>
                    <a:lnTo>
                      <a:pt x="32" y="133"/>
                    </a:lnTo>
                    <a:lnTo>
                      <a:pt x="27" y="129"/>
                    </a:lnTo>
                    <a:lnTo>
                      <a:pt x="21" y="124"/>
                    </a:lnTo>
                    <a:lnTo>
                      <a:pt x="16" y="119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6" y="102"/>
                    </a:lnTo>
                    <a:lnTo>
                      <a:pt x="3" y="94"/>
                    </a:lnTo>
                    <a:lnTo>
                      <a:pt x="1" y="87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8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51" y="3"/>
                    </a:lnTo>
                    <a:lnTo>
                      <a:pt x="58" y="2"/>
                    </a:lnTo>
                    <a:lnTo>
                      <a:pt x="66" y="0"/>
                    </a:lnTo>
                    <a:lnTo>
                      <a:pt x="73" y="0"/>
                    </a:lnTo>
                  </a:path>
                </a:pathLst>
              </a:custGeom>
              <a:solidFill>
                <a:srgbClr val="FF33CC"/>
              </a:solidFill>
              <a:ln w="11113">
                <a:solidFill>
                  <a:srgbClr val="FF33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47" name="Freeform 30"/>
              <p:cNvSpPr>
                <a:spLocks/>
              </p:cNvSpPr>
              <p:nvPr/>
            </p:nvSpPr>
            <p:spPr bwMode="auto">
              <a:xfrm>
                <a:off x="1095" y="2895"/>
                <a:ext cx="32" cy="37"/>
              </a:xfrm>
              <a:custGeom>
                <a:avLst/>
                <a:gdLst>
                  <a:gd name="T0" fmla="*/ 80 w 146"/>
                  <a:gd name="T1" fmla="*/ 0 h 146"/>
                  <a:gd name="T2" fmla="*/ 94 w 146"/>
                  <a:gd name="T3" fmla="*/ 3 h 146"/>
                  <a:gd name="T4" fmla="*/ 108 w 146"/>
                  <a:gd name="T5" fmla="*/ 9 h 146"/>
                  <a:gd name="T6" fmla="*/ 119 w 146"/>
                  <a:gd name="T7" fmla="*/ 16 h 146"/>
                  <a:gd name="T8" fmla="*/ 129 w 146"/>
                  <a:gd name="T9" fmla="*/ 27 h 146"/>
                  <a:gd name="T10" fmla="*/ 136 w 146"/>
                  <a:gd name="T11" fmla="*/ 38 h 146"/>
                  <a:gd name="T12" fmla="*/ 143 w 146"/>
                  <a:gd name="T13" fmla="*/ 51 h 146"/>
                  <a:gd name="T14" fmla="*/ 145 w 146"/>
                  <a:gd name="T15" fmla="*/ 66 h 146"/>
                  <a:gd name="T16" fmla="*/ 145 w 146"/>
                  <a:gd name="T17" fmla="*/ 80 h 146"/>
                  <a:gd name="T18" fmla="*/ 143 w 146"/>
                  <a:gd name="T19" fmla="*/ 94 h 146"/>
                  <a:gd name="T20" fmla="*/ 136 w 146"/>
                  <a:gd name="T21" fmla="*/ 108 h 146"/>
                  <a:gd name="T22" fmla="*/ 129 w 146"/>
                  <a:gd name="T23" fmla="*/ 119 h 146"/>
                  <a:gd name="T24" fmla="*/ 119 w 146"/>
                  <a:gd name="T25" fmla="*/ 129 h 146"/>
                  <a:gd name="T26" fmla="*/ 108 w 146"/>
                  <a:gd name="T27" fmla="*/ 137 h 146"/>
                  <a:gd name="T28" fmla="*/ 94 w 146"/>
                  <a:gd name="T29" fmla="*/ 143 h 146"/>
                  <a:gd name="T30" fmla="*/ 80 w 146"/>
                  <a:gd name="T31" fmla="*/ 145 h 146"/>
                  <a:gd name="T32" fmla="*/ 66 w 146"/>
                  <a:gd name="T33" fmla="*/ 145 h 146"/>
                  <a:gd name="T34" fmla="*/ 51 w 146"/>
                  <a:gd name="T35" fmla="*/ 143 h 146"/>
                  <a:gd name="T36" fmla="*/ 38 w 146"/>
                  <a:gd name="T37" fmla="*/ 137 h 146"/>
                  <a:gd name="T38" fmla="*/ 27 w 146"/>
                  <a:gd name="T39" fmla="*/ 129 h 146"/>
                  <a:gd name="T40" fmla="*/ 16 w 146"/>
                  <a:gd name="T41" fmla="*/ 119 h 146"/>
                  <a:gd name="T42" fmla="*/ 9 w 146"/>
                  <a:gd name="T43" fmla="*/ 108 h 146"/>
                  <a:gd name="T44" fmla="*/ 3 w 146"/>
                  <a:gd name="T45" fmla="*/ 94 h 146"/>
                  <a:gd name="T46" fmla="*/ 0 w 146"/>
                  <a:gd name="T47" fmla="*/ 80 h 146"/>
                  <a:gd name="T48" fmla="*/ 0 w 146"/>
                  <a:gd name="T49" fmla="*/ 66 h 146"/>
                  <a:gd name="T50" fmla="*/ 3 w 146"/>
                  <a:gd name="T51" fmla="*/ 51 h 146"/>
                  <a:gd name="T52" fmla="*/ 9 w 146"/>
                  <a:gd name="T53" fmla="*/ 38 h 146"/>
                  <a:gd name="T54" fmla="*/ 16 w 146"/>
                  <a:gd name="T55" fmla="*/ 27 h 146"/>
                  <a:gd name="T56" fmla="*/ 27 w 146"/>
                  <a:gd name="T57" fmla="*/ 16 h 146"/>
                  <a:gd name="T58" fmla="*/ 38 w 146"/>
                  <a:gd name="T59" fmla="*/ 9 h 146"/>
                  <a:gd name="T60" fmla="*/ 51 w 146"/>
                  <a:gd name="T61" fmla="*/ 3 h 146"/>
                  <a:gd name="T62" fmla="*/ 66 w 146"/>
                  <a:gd name="T63" fmla="*/ 0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6"/>
                  <a:gd name="T97" fmla="*/ 0 h 146"/>
                  <a:gd name="T98" fmla="*/ 146 w 146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6" h="146">
                    <a:moveTo>
                      <a:pt x="73" y="0"/>
                    </a:moveTo>
                    <a:lnTo>
                      <a:pt x="80" y="0"/>
                    </a:lnTo>
                    <a:lnTo>
                      <a:pt x="87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8" y="9"/>
                    </a:lnTo>
                    <a:lnTo>
                      <a:pt x="113" y="12"/>
                    </a:lnTo>
                    <a:lnTo>
                      <a:pt x="119" y="16"/>
                    </a:lnTo>
                    <a:lnTo>
                      <a:pt x="124" y="22"/>
                    </a:lnTo>
                    <a:lnTo>
                      <a:pt x="129" y="27"/>
                    </a:lnTo>
                    <a:lnTo>
                      <a:pt x="133" y="32"/>
                    </a:lnTo>
                    <a:lnTo>
                      <a:pt x="136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4" y="59"/>
                    </a:lnTo>
                    <a:lnTo>
                      <a:pt x="145" y="66"/>
                    </a:lnTo>
                    <a:lnTo>
                      <a:pt x="146" y="73"/>
                    </a:lnTo>
                    <a:lnTo>
                      <a:pt x="145" y="80"/>
                    </a:lnTo>
                    <a:lnTo>
                      <a:pt x="144" y="87"/>
                    </a:lnTo>
                    <a:lnTo>
                      <a:pt x="143" y="94"/>
                    </a:lnTo>
                    <a:lnTo>
                      <a:pt x="140" y="102"/>
                    </a:lnTo>
                    <a:lnTo>
                      <a:pt x="136" y="108"/>
                    </a:lnTo>
                    <a:lnTo>
                      <a:pt x="133" y="114"/>
                    </a:lnTo>
                    <a:lnTo>
                      <a:pt x="129" y="119"/>
                    </a:lnTo>
                    <a:lnTo>
                      <a:pt x="124" y="124"/>
                    </a:lnTo>
                    <a:lnTo>
                      <a:pt x="119" y="129"/>
                    </a:lnTo>
                    <a:lnTo>
                      <a:pt x="113" y="133"/>
                    </a:lnTo>
                    <a:lnTo>
                      <a:pt x="108" y="137"/>
                    </a:lnTo>
                    <a:lnTo>
                      <a:pt x="101" y="140"/>
                    </a:lnTo>
                    <a:lnTo>
                      <a:pt x="94" y="143"/>
                    </a:lnTo>
                    <a:lnTo>
                      <a:pt x="87" y="144"/>
                    </a:lnTo>
                    <a:lnTo>
                      <a:pt x="80" y="145"/>
                    </a:lnTo>
                    <a:lnTo>
                      <a:pt x="73" y="146"/>
                    </a:lnTo>
                    <a:lnTo>
                      <a:pt x="66" y="145"/>
                    </a:lnTo>
                    <a:lnTo>
                      <a:pt x="58" y="144"/>
                    </a:lnTo>
                    <a:lnTo>
                      <a:pt x="51" y="143"/>
                    </a:lnTo>
                    <a:lnTo>
                      <a:pt x="44" y="140"/>
                    </a:lnTo>
                    <a:lnTo>
                      <a:pt x="38" y="137"/>
                    </a:lnTo>
                    <a:lnTo>
                      <a:pt x="32" y="133"/>
                    </a:lnTo>
                    <a:lnTo>
                      <a:pt x="27" y="129"/>
                    </a:lnTo>
                    <a:lnTo>
                      <a:pt x="21" y="124"/>
                    </a:lnTo>
                    <a:lnTo>
                      <a:pt x="16" y="119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6" y="102"/>
                    </a:lnTo>
                    <a:lnTo>
                      <a:pt x="3" y="94"/>
                    </a:lnTo>
                    <a:lnTo>
                      <a:pt x="1" y="87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8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51" y="3"/>
                    </a:lnTo>
                    <a:lnTo>
                      <a:pt x="58" y="2"/>
                    </a:lnTo>
                    <a:lnTo>
                      <a:pt x="66" y="0"/>
                    </a:lnTo>
                    <a:lnTo>
                      <a:pt x="73" y="0"/>
                    </a:lnTo>
                  </a:path>
                </a:pathLst>
              </a:custGeom>
              <a:solidFill>
                <a:srgbClr val="FF33CC"/>
              </a:solidFill>
              <a:ln w="11113">
                <a:solidFill>
                  <a:srgbClr val="FF33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48" name="Freeform 31"/>
              <p:cNvSpPr>
                <a:spLocks/>
              </p:cNvSpPr>
              <p:nvPr/>
            </p:nvSpPr>
            <p:spPr bwMode="auto">
              <a:xfrm>
                <a:off x="1099" y="2775"/>
                <a:ext cx="32" cy="37"/>
              </a:xfrm>
              <a:custGeom>
                <a:avLst/>
                <a:gdLst>
                  <a:gd name="T0" fmla="*/ 80 w 146"/>
                  <a:gd name="T1" fmla="*/ 0 h 146"/>
                  <a:gd name="T2" fmla="*/ 94 w 146"/>
                  <a:gd name="T3" fmla="*/ 3 h 146"/>
                  <a:gd name="T4" fmla="*/ 108 w 146"/>
                  <a:gd name="T5" fmla="*/ 9 h 146"/>
                  <a:gd name="T6" fmla="*/ 119 w 146"/>
                  <a:gd name="T7" fmla="*/ 16 h 146"/>
                  <a:gd name="T8" fmla="*/ 129 w 146"/>
                  <a:gd name="T9" fmla="*/ 27 h 146"/>
                  <a:gd name="T10" fmla="*/ 136 w 146"/>
                  <a:gd name="T11" fmla="*/ 38 h 146"/>
                  <a:gd name="T12" fmla="*/ 143 w 146"/>
                  <a:gd name="T13" fmla="*/ 51 h 146"/>
                  <a:gd name="T14" fmla="*/ 145 w 146"/>
                  <a:gd name="T15" fmla="*/ 66 h 146"/>
                  <a:gd name="T16" fmla="*/ 145 w 146"/>
                  <a:gd name="T17" fmla="*/ 80 h 146"/>
                  <a:gd name="T18" fmla="*/ 143 w 146"/>
                  <a:gd name="T19" fmla="*/ 94 h 146"/>
                  <a:gd name="T20" fmla="*/ 136 w 146"/>
                  <a:gd name="T21" fmla="*/ 108 h 146"/>
                  <a:gd name="T22" fmla="*/ 129 w 146"/>
                  <a:gd name="T23" fmla="*/ 119 h 146"/>
                  <a:gd name="T24" fmla="*/ 119 w 146"/>
                  <a:gd name="T25" fmla="*/ 129 h 146"/>
                  <a:gd name="T26" fmla="*/ 108 w 146"/>
                  <a:gd name="T27" fmla="*/ 137 h 146"/>
                  <a:gd name="T28" fmla="*/ 94 w 146"/>
                  <a:gd name="T29" fmla="*/ 143 h 146"/>
                  <a:gd name="T30" fmla="*/ 80 w 146"/>
                  <a:gd name="T31" fmla="*/ 145 h 146"/>
                  <a:gd name="T32" fmla="*/ 66 w 146"/>
                  <a:gd name="T33" fmla="*/ 145 h 146"/>
                  <a:gd name="T34" fmla="*/ 51 w 146"/>
                  <a:gd name="T35" fmla="*/ 143 h 146"/>
                  <a:gd name="T36" fmla="*/ 38 w 146"/>
                  <a:gd name="T37" fmla="*/ 137 h 146"/>
                  <a:gd name="T38" fmla="*/ 27 w 146"/>
                  <a:gd name="T39" fmla="*/ 129 h 146"/>
                  <a:gd name="T40" fmla="*/ 16 w 146"/>
                  <a:gd name="T41" fmla="*/ 119 h 146"/>
                  <a:gd name="T42" fmla="*/ 9 w 146"/>
                  <a:gd name="T43" fmla="*/ 108 h 146"/>
                  <a:gd name="T44" fmla="*/ 3 w 146"/>
                  <a:gd name="T45" fmla="*/ 94 h 146"/>
                  <a:gd name="T46" fmla="*/ 0 w 146"/>
                  <a:gd name="T47" fmla="*/ 80 h 146"/>
                  <a:gd name="T48" fmla="*/ 0 w 146"/>
                  <a:gd name="T49" fmla="*/ 66 h 146"/>
                  <a:gd name="T50" fmla="*/ 3 w 146"/>
                  <a:gd name="T51" fmla="*/ 51 h 146"/>
                  <a:gd name="T52" fmla="*/ 9 w 146"/>
                  <a:gd name="T53" fmla="*/ 38 h 146"/>
                  <a:gd name="T54" fmla="*/ 16 w 146"/>
                  <a:gd name="T55" fmla="*/ 27 h 146"/>
                  <a:gd name="T56" fmla="*/ 27 w 146"/>
                  <a:gd name="T57" fmla="*/ 16 h 146"/>
                  <a:gd name="T58" fmla="*/ 38 w 146"/>
                  <a:gd name="T59" fmla="*/ 9 h 146"/>
                  <a:gd name="T60" fmla="*/ 51 w 146"/>
                  <a:gd name="T61" fmla="*/ 3 h 146"/>
                  <a:gd name="T62" fmla="*/ 66 w 146"/>
                  <a:gd name="T63" fmla="*/ 0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6"/>
                  <a:gd name="T97" fmla="*/ 0 h 146"/>
                  <a:gd name="T98" fmla="*/ 146 w 146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6" h="146">
                    <a:moveTo>
                      <a:pt x="73" y="0"/>
                    </a:moveTo>
                    <a:lnTo>
                      <a:pt x="80" y="0"/>
                    </a:lnTo>
                    <a:lnTo>
                      <a:pt x="87" y="2"/>
                    </a:lnTo>
                    <a:lnTo>
                      <a:pt x="94" y="3"/>
                    </a:lnTo>
                    <a:lnTo>
                      <a:pt x="101" y="6"/>
                    </a:lnTo>
                    <a:lnTo>
                      <a:pt x="108" y="9"/>
                    </a:lnTo>
                    <a:lnTo>
                      <a:pt x="113" y="12"/>
                    </a:lnTo>
                    <a:lnTo>
                      <a:pt x="119" y="16"/>
                    </a:lnTo>
                    <a:lnTo>
                      <a:pt x="124" y="22"/>
                    </a:lnTo>
                    <a:lnTo>
                      <a:pt x="129" y="27"/>
                    </a:lnTo>
                    <a:lnTo>
                      <a:pt x="133" y="32"/>
                    </a:lnTo>
                    <a:lnTo>
                      <a:pt x="136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4" y="59"/>
                    </a:lnTo>
                    <a:lnTo>
                      <a:pt x="145" y="66"/>
                    </a:lnTo>
                    <a:lnTo>
                      <a:pt x="146" y="73"/>
                    </a:lnTo>
                    <a:lnTo>
                      <a:pt x="145" y="80"/>
                    </a:lnTo>
                    <a:lnTo>
                      <a:pt x="144" y="87"/>
                    </a:lnTo>
                    <a:lnTo>
                      <a:pt x="143" y="94"/>
                    </a:lnTo>
                    <a:lnTo>
                      <a:pt x="140" y="102"/>
                    </a:lnTo>
                    <a:lnTo>
                      <a:pt x="136" y="108"/>
                    </a:lnTo>
                    <a:lnTo>
                      <a:pt x="133" y="114"/>
                    </a:lnTo>
                    <a:lnTo>
                      <a:pt x="129" y="119"/>
                    </a:lnTo>
                    <a:lnTo>
                      <a:pt x="124" y="124"/>
                    </a:lnTo>
                    <a:lnTo>
                      <a:pt x="119" y="129"/>
                    </a:lnTo>
                    <a:lnTo>
                      <a:pt x="113" y="133"/>
                    </a:lnTo>
                    <a:lnTo>
                      <a:pt x="108" y="137"/>
                    </a:lnTo>
                    <a:lnTo>
                      <a:pt x="101" y="140"/>
                    </a:lnTo>
                    <a:lnTo>
                      <a:pt x="94" y="143"/>
                    </a:lnTo>
                    <a:lnTo>
                      <a:pt x="87" y="144"/>
                    </a:lnTo>
                    <a:lnTo>
                      <a:pt x="80" y="145"/>
                    </a:lnTo>
                    <a:lnTo>
                      <a:pt x="73" y="146"/>
                    </a:lnTo>
                    <a:lnTo>
                      <a:pt x="66" y="145"/>
                    </a:lnTo>
                    <a:lnTo>
                      <a:pt x="58" y="144"/>
                    </a:lnTo>
                    <a:lnTo>
                      <a:pt x="51" y="143"/>
                    </a:lnTo>
                    <a:lnTo>
                      <a:pt x="44" y="140"/>
                    </a:lnTo>
                    <a:lnTo>
                      <a:pt x="38" y="137"/>
                    </a:lnTo>
                    <a:lnTo>
                      <a:pt x="32" y="133"/>
                    </a:lnTo>
                    <a:lnTo>
                      <a:pt x="27" y="129"/>
                    </a:lnTo>
                    <a:lnTo>
                      <a:pt x="21" y="124"/>
                    </a:lnTo>
                    <a:lnTo>
                      <a:pt x="16" y="119"/>
                    </a:lnTo>
                    <a:lnTo>
                      <a:pt x="12" y="114"/>
                    </a:lnTo>
                    <a:lnTo>
                      <a:pt x="9" y="108"/>
                    </a:lnTo>
                    <a:lnTo>
                      <a:pt x="6" y="102"/>
                    </a:lnTo>
                    <a:lnTo>
                      <a:pt x="3" y="94"/>
                    </a:lnTo>
                    <a:lnTo>
                      <a:pt x="1" y="87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0" y="66"/>
                    </a:lnTo>
                    <a:lnTo>
                      <a:pt x="1" y="59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8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6"/>
                    </a:lnTo>
                    <a:lnTo>
                      <a:pt x="32" y="12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51" y="3"/>
                    </a:lnTo>
                    <a:lnTo>
                      <a:pt x="58" y="2"/>
                    </a:lnTo>
                    <a:lnTo>
                      <a:pt x="66" y="0"/>
                    </a:lnTo>
                    <a:lnTo>
                      <a:pt x="73" y="0"/>
                    </a:lnTo>
                  </a:path>
                </a:pathLst>
              </a:custGeom>
              <a:solidFill>
                <a:srgbClr val="FF33CC"/>
              </a:solidFill>
              <a:ln w="11113">
                <a:solidFill>
                  <a:srgbClr val="FF33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49" name="Freeform 32"/>
              <p:cNvSpPr>
                <a:spLocks/>
              </p:cNvSpPr>
              <p:nvPr/>
            </p:nvSpPr>
            <p:spPr bwMode="auto">
              <a:xfrm>
                <a:off x="1099" y="3039"/>
                <a:ext cx="58" cy="66"/>
              </a:xfrm>
              <a:custGeom>
                <a:avLst/>
                <a:gdLst>
                  <a:gd name="T0" fmla="*/ 118 w 264"/>
                  <a:gd name="T1" fmla="*/ 263 h 264"/>
                  <a:gd name="T2" fmla="*/ 93 w 264"/>
                  <a:gd name="T3" fmla="*/ 258 h 264"/>
                  <a:gd name="T4" fmla="*/ 69 w 264"/>
                  <a:gd name="T5" fmla="*/ 248 h 264"/>
                  <a:gd name="T6" fmla="*/ 49 w 264"/>
                  <a:gd name="T7" fmla="*/ 233 h 264"/>
                  <a:gd name="T8" fmla="*/ 31 w 264"/>
                  <a:gd name="T9" fmla="*/ 216 h 264"/>
                  <a:gd name="T10" fmla="*/ 17 w 264"/>
                  <a:gd name="T11" fmla="*/ 194 h 264"/>
                  <a:gd name="T12" fmla="*/ 6 w 264"/>
                  <a:gd name="T13" fmla="*/ 171 h 264"/>
                  <a:gd name="T14" fmla="*/ 1 w 264"/>
                  <a:gd name="T15" fmla="*/ 145 h 264"/>
                  <a:gd name="T16" fmla="*/ 1 w 264"/>
                  <a:gd name="T17" fmla="*/ 118 h 264"/>
                  <a:gd name="T18" fmla="*/ 6 w 264"/>
                  <a:gd name="T19" fmla="*/ 92 h 264"/>
                  <a:gd name="T20" fmla="*/ 17 w 264"/>
                  <a:gd name="T21" fmla="*/ 69 h 264"/>
                  <a:gd name="T22" fmla="*/ 31 w 264"/>
                  <a:gd name="T23" fmla="*/ 48 h 264"/>
                  <a:gd name="T24" fmla="*/ 49 w 264"/>
                  <a:gd name="T25" fmla="*/ 30 h 264"/>
                  <a:gd name="T26" fmla="*/ 69 w 264"/>
                  <a:gd name="T27" fmla="*/ 15 h 264"/>
                  <a:gd name="T28" fmla="*/ 93 w 264"/>
                  <a:gd name="T29" fmla="*/ 6 h 264"/>
                  <a:gd name="T30" fmla="*/ 118 w 264"/>
                  <a:gd name="T31" fmla="*/ 1 h 264"/>
                  <a:gd name="T32" fmla="*/ 146 w 264"/>
                  <a:gd name="T33" fmla="*/ 1 h 264"/>
                  <a:gd name="T34" fmla="*/ 172 w 264"/>
                  <a:gd name="T35" fmla="*/ 6 h 264"/>
                  <a:gd name="T36" fmla="*/ 195 w 264"/>
                  <a:gd name="T37" fmla="*/ 15 h 264"/>
                  <a:gd name="T38" fmla="*/ 216 w 264"/>
                  <a:gd name="T39" fmla="*/ 30 h 264"/>
                  <a:gd name="T40" fmla="*/ 233 w 264"/>
                  <a:gd name="T41" fmla="*/ 48 h 264"/>
                  <a:gd name="T42" fmla="*/ 248 w 264"/>
                  <a:gd name="T43" fmla="*/ 69 h 264"/>
                  <a:gd name="T44" fmla="*/ 258 w 264"/>
                  <a:gd name="T45" fmla="*/ 92 h 264"/>
                  <a:gd name="T46" fmla="*/ 263 w 264"/>
                  <a:gd name="T47" fmla="*/ 118 h 264"/>
                  <a:gd name="T48" fmla="*/ 263 w 264"/>
                  <a:gd name="T49" fmla="*/ 145 h 264"/>
                  <a:gd name="T50" fmla="*/ 258 w 264"/>
                  <a:gd name="T51" fmla="*/ 171 h 264"/>
                  <a:gd name="T52" fmla="*/ 248 w 264"/>
                  <a:gd name="T53" fmla="*/ 194 h 264"/>
                  <a:gd name="T54" fmla="*/ 233 w 264"/>
                  <a:gd name="T55" fmla="*/ 216 h 264"/>
                  <a:gd name="T56" fmla="*/ 216 w 264"/>
                  <a:gd name="T57" fmla="*/ 233 h 264"/>
                  <a:gd name="T58" fmla="*/ 195 w 264"/>
                  <a:gd name="T59" fmla="*/ 248 h 264"/>
                  <a:gd name="T60" fmla="*/ 172 w 264"/>
                  <a:gd name="T61" fmla="*/ 258 h 264"/>
                  <a:gd name="T62" fmla="*/ 146 w 264"/>
                  <a:gd name="T63" fmla="*/ 263 h 2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64"/>
                  <a:gd name="T97" fmla="*/ 0 h 264"/>
                  <a:gd name="T98" fmla="*/ 264 w 264"/>
                  <a:gd name="T99" fmla="*/ 264 h 2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64" h="264">
                    <a:moveTo>
                      <a:pt x="133" y="264"/>
                    </a:moveTo>
                    <a:lnTo>
                      <a:pt x="118" y="263"/>
                    </a:lnTo>
                    <a:lnTo>
                      <a:pt x="106" y="261"/>
                    </a:lnTo>
                    <a:lnTo>
                      <a:pt x="93" y="258"/>
                    </a:lnTo>
                    <a:lnTo>
                      <a:pt x="81" y="253"/>
                    </a:lnTo>
                    <a:lnTo>
                      <a:pt x="69" y="248"/>
                    </a:lnTo>
                    <a:lnTo>
                      <a:pt x="59" y="241"/>
                    </a:lnTo>
                    <a:lnTo>
                      <a:pt x="49" y="233"/>
                    </a:lnTo>
                    <a:lnTo>
                      <a:pt x="39" y="225"/>
                    </a:lnTo>
                    <a:lnTo>
                      <a:pt x="31" y="216"/>
                    </a:lnTo>
                    <a:lnTo>
                      <a:pt x="23" y="205"/>
                    </a:lnTo>
                    <a:lnTo>
                      <a:pt x="17" y="194"/>
                    </a:lnTo>
                    <a:lnTo>
                      <a:pt x="11" y="183"/>
                    </a:lnTo>
                    <a:lnTo>
                      <a:pt x="6" y="171"/>
                    </a:lnTo>
                    <a:lnTo>
                      <a:pt x="3" y="158"/>
                    </a:lnTo>
                    <a:lnTo>
                      <a:pt x="1" y="145"/>
                    </a:lnTo>
                    <a:lnTo>
                      <a:pt x="0" y="131"/>
                    </a:lnTo>
                    <a:lnTo>
                      <a:pt x="1" y="118"/>
                    </a:lnTo>
                    <a:lnTo>
                      <a:pt x="3" y="105"/>
                    </a:lnTo>
                    <a:lnTo>
                      <a:pt x="6" y="92"/>
                    </a:lnTo>
                    <a:lnTo>
                      <a:pt x="11" y="80"/>
                    </a:lnTo>
                    <a:lnTo>
                      <a:pt x="17" y="69"/>
                    </a:lnTo>
                    <a:lnTo>
                      <a:pt x="23" y="59"/>
                    </a:lnTo>
                    <a:lnTo>
                      <a:pt x="31" y="48"/>
                    </a:lnTo>
                    <a:lnTo>
                      <a:pt x="39" y="39"/>
                    </a:lnTo>
                    <a:lnTo>
                      <a:pt x="49" y="30"/>
                    </a:lnTo>
                    <a:lnTo>
                      <a:pt x="59" y="23"/>
                    </a:lnTo>
                    <a:lnTo>
                      <a:pt x="69" y="15"/>
                    </a:lnTo>
                    <a:lnTo>
                      <a:pt x="81" y="10"/>
                    </a:lnTo>
                    <a:lnTo>
                      <a:pt x="93" y="6"/>
                    </a:lnTo>
                    <a:lnTo>
                      <a:pt x="106" y="3"/>
                    </a:lnTo>
                    <a:lnTo>
                      <a:pt x="118" y="1"/>
                    </a:lnTo>
                    <a:lnTo>
                      <a:pt x="133" y="0"/>
                    </a:lnTo>
                    <a:lnTo>
                      <a:pt x="146" y="1"/>
                    </a:lnTo>
                    <a:lnTo>
                      <a:pt x="158" y="3"/>
                    </a:lnTo>
                    <a:lnTo>
                      <a:pt x="172" y="6"/>
                    </a:lnTo>
                    <a:lnTo>
                      <a:pt x="183" y="10"/>
                    </a:lnTo>
                    <a:lnTo>
                      <a:pt x="195" y="15"/>
                    </a:lnTo>
                    <a:lnTo>
                      <a:pt x="206" y="23"/>
                    </a:lnTo>
                    <a:lnTo>
                      <a:pt x="216" y="30"/>
                    </a:lnTo>
                    <a:lnTo>
                      <a:pt x="225" y="39"/>
                    </a:lnTo>
                    <a:lnTo>
                      <a:pt x="233" y="48"/>
                    </a:lnTo>
                    <a:lnTo>
                      <a:pt x="242" y="59"/>
                    </a:lnTo>
                    <a:lnTo>
                      <a:pt x="248" y="69"/>
                    </a:lnTo>
                    <a:lnTo>
                      <a:pt x="254" y="80"/>
                    </a:lnTo>
                    <a:lnTo>
                      <a:pt x="258" y="92"/>
                    </a:lnTo>
                    <a:lnTo>
                      <a:pt x="261" y="105"/>
                    </a:lnTo>
                    <a:lnTo>
                      <a:pt x="263" y="118"/>
                    </a:lnTo>
                    <a:lnTo>
                      <a:pt x="264" y="131"/>
                    </a:lnTo>
                    <a:lnTo>
                      <a:pt x="263" y="145"/>
                    </a:lnTo>
                    <a:lnTo>
                      <a:pt x="261" y="158"/>
                    </a:lnTo>
                    <a:lnTo>
                      <a:pt x="258" y="171"/>
                    </a:lnTo>
                    <a:lnTo>
                      <a:pt x="254" y="183"/>
                    </a:lnTo>
                    <a:lnTo>
                      <a:pt x="248" y="194"/>
                    </a:lnTo>
                    <a:lnTo>
                      <a:pt x="242" y="205"/>
                    </a:lnTo>
                    <a:lnTo>
                      <a:pt x="233" y="216"/>
                    </a:lnTo>
                    <a:lnTo>
                      <a:pt x="225" y="225"/>
                    </a:lnTo>
                    <a:lnTo>
                      <a:pt x="216" y="233"/>
                    </a:lnTo>
                    <a:lnTo>
                      <a:pt x="206" y="241"/>
                    </a:lnTo>
                    <a:lnTo>
                      <a:pt x="195" y="248"/>
                    </a:lnTo>
                    <a:lnTo>
                      <a:pt x="183" y="253"/>
                    </a:lnTo>
                    <a:lnTo>
                      <a:pt x="172" y="258"/>
                    </a:lnTo>
                    <a:lnTo>
                      <a:pt x="158" y="261"/>
                    </a:lnTo>
                    <a:lnTo>
                      <a:pt x="146" y="263"/>
                    </a:lnTo>
                    <a:lnTo>
                      <a:pt x="133" y="264"/>
                    </a:lnTo>
                  </a:path>
                </a:pathLst>
              </a:custGeom>
              <a:solidFill>
                <a:schemeClr val="accent1"/>
              </a:solidFill>
              <a:ln w="11113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50" name="Rectangle 33"/>
              <p:cNvSpPr>
                <a:spLocks noChangeArrowheads="1"/>
              </p:cNvSpPr>
              <p:nvPr/>
            </p:nvSpPr>
            <p:spPr bwMode="auto">
              <a:xfrm>
                <a:off x="1040" y="3105"/>
                <a:ext cx="164" cy="33"/>
              </a:xfrm>
              <a:prstGeom prst="rect">
                <a:avLst/>
              </a:prstGeom>
              <a:solidFill>
                <a:srgbClr val="DDDDDD"/>
              </a:solidFill>
              <a:ln w="11113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grpSp>
            <p:nvGrpSpPr>
              <p:cNvPr id="66751" name="Group 34"/>
              <p:cNvGrpSpPr>
                <a:grpSpLocks/>
              </p:cNvGrpSpPr>
              <p:nvPr/>
            </p:nvGrpSpPr>
            <p:grpSpPr bwMode="auto">
              <a:xfrm>
                <a:off x="2140" y="2680"/>
                <a:ext cx="55" cy="53"/>
                <a:chOff x="4332" y="2763"/>
                <a:chExt cx="62" cy="53"/>
              </a:xfrm>
            </p:grpSpPr>
            <p:sp>
              <p:nvSpPr>
                <p:cNvPr id="66758" name="Line 35"/>
                <p:cNvSpPr>
                  <a:spLocks noChangeShapeType="1"/>
                </p:cNvSpPr>
                <p:nvPr/>
              </p:nvSpPr>
              <p:spPr bwMode="auto">
                <a:xfrm>
                  <a:off x="4359" y="2763"/>
                  <a:ext cx="33" cy="19"/>
                </a:xfrm>
                <a:prstGeom prst="line">
                  <a:avLst/>
                </a:prstGeom>
                <a:noFill/>
                <a:ln w="11113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59" name="Line 36"/>
                <p:cNvSpPr>
                  <a:spLocks noChangeShapeType="1"/>
                </p:cNvSpPr>
                <p:nvPr/>
              </p:nvSpPr>
              <p:spPr bwMode="auto">
                <a:xfrm flipH="1">
                  <a:off x="4332" y="2782"/>
                  <a:ext cx="62" cy="14"/>
                </a:xfrm>
                <a:prstGeom prst="line">
                  <a:avLst/>
                </a:prstGeom>
                <a:noFill/>
                <a:ln w="11113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6760" name="Line 37"/>
                <p:cNvSpPr>
                  <a:spLocks noChangeShapeType="1"/>
                </p:cNvSpPr>
                <p:nvPr/>
              </p:nvSpPr>
              <p:spPr bwMode="auto">
                <a:xfrm>
                  <a:off x="4334" y="2798"/>
                  <a:ext cx="24" cy="18"/>
                </a:xfrm>
                <a:prstGeom prst="line">
                  <a:avLst/>
                </a:prstGeom>
                <a:noFill/>
                <a:ln w="11113">
                  <a:solidFill>
                    <a:srgbClr val="A7C7C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66752" name="Text Box 38"/>
              <p:cNvSpPr txBox="1">
                <a:spLocks noChangeArrowheads="1"/>
              </p:cNvSpPr>
              <p:nvPr/>
            </p:nvSpPr>
            <p:spPr bwMode="auto">
              <a:xfrm>
                <a:off x="850" y="1931"/>
                <a:ext cx="1636" cy="4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n-US" sz="1800" b="1"/>
                  <a:t>Torones PT </a:t>
                </a:r>
              </a:p>
              <a:p>
                <a:pPr algn="l" eaLnBrk="0" hangingPunct="0"/>
                <a:r>
                  <a:rPr lang="es-ES" sz="1800" b="1"/>
                  <a:t>Elemento Armadura</a:t>
                </a:r>
              </a:p>
            </p:txBody>
          </p:sp>
          <p:sp>
            <p:nvSpPr>
              <p:cNvPr id="66753" name="Line 39"/>
              <p:cNvSpPr>
                <a:spLocks noChangeShapeType="1"/>
              </p:cNvSpPr>
              <p:nvPr/>
            </p:nvSpPr>
            <p:spPr bwMode="auto">
              <a:xfrm>
                <a:off x="1320" y="2264"/>
                <a:ext cx="180" cy="284"/>
              </a:xfrm>
              <a:prstGeom prst="line">
                <a:avLst/>
              </a:prstGeom>
              <a:noFill/>
              <a:ln w="9525">
                <a:solidFill>
                  <a:srgbClr val="DDDDDD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54" name="Line 40"/>
              <p:cNvSpPr>
                <a:spLocks noChangeShapeType="1"/>
              </p:cNvSpPr>
              <p:nvPr/>
            </p:nvSpPr>
            <p:spPr bwMode="auto">
              <a:xfrm>
                <a:off x="1396" y="2376"/>
                <a:ext cx="180" cy="284"/>
              </a:xfrm>
              <a:prstGeom prst="line">
                <a:avLst/>
              </a:prstGeom>
              <a:noFill/>
              <a:ln w="9525">
                <a:solidFill>
                  <a:srgbClr val="DDDDDD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55" name="Line 41"/>
              <p:cNvSpPr>
                <a:spLocks noChangeShapeType="1"/>
              </p:cNvSpPr>
              <p:nvPr/>
            </p:nvSpPr>
            <p:spPr bwMode="auto">
              <a:xfrm>
                <a:off x="1484" y="2508"/>
                <a:ext cx="180" cy="284"/>
              </a:xfrm>
              <a:prstGeom prst="line">
                <a:avLst/>
              </a:prstGeom>
              <a:noFill/>
              <a:ln w="9525">
                <a:solidFill>
                  <a:srgbClr val="DDDDDD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56" name="Line 42"/>
              <p:cNvSpPr>
                <a:spLocks noChangeShapeType="1"/>
              </p:cNvSpPr>
              <p:nvPr/>
            </p:nvSpPr>
            <p:spPr bwMode="auto">
              <a:xfrm>
                <a:off x="1560" y="2620"/>
                <a:ext cx="180" cy="284"/>
              </a:xfrm>
              <a:prstGeom prst="line">
                <a:avLst/>
              </a:prstGeom>
              <a:noFill/>
              <a:ln w="9525">
                <a:solidFill>
                  <a:srgbClr val="DDDDDD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57" name="Rectangle 43"/>
              <p:cNvSpPr>
                <a:spLocks noChangeArrowheads="1"/>
              </p:cNvSpPr>
              <p:nvPr/>
            </p:nvSpPr>
            <p:spPr bwMode="auto">
              <a:xfrm>
                <a:off x="1091" y="2707"/>
                <a:ext cx="47" cy="47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66563" name="Rectangle 44"/>
          <p:cNvSpPr>
            <a:spLocks noChangeArrowheads="1"/>
          </p:cNvSpPr>
          <p:nvPr/>
        </p:nvSpPr>
        <p:spPr bwMode="auto">
          <a:xfrm>
            <a:off x="7205663" y="4462463"/>
            <a:ext cx="4762" cy="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4" name="Rectangle 45"/>
          <p:cNvSpPr>
            <a:spLocks noChangeArrowheads="1"/>
          </p:cNvSpPr>
          <p:nvPr/>
        </p:nvSpPr>
        <p:spPr bwMode="auto">
          <a:xfrm>
            <a:off x="5478463" y="2519363"/>
            <a:ext cx="4762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5" name="Rectangle 46"/>
          <p:cNvSpPr>
            <a:spLocks noChangeArrowheads="1"/>
          </p:cNvSpPr>
          <p:nvPr/>
        </p:nvSpPr>
        <p:spPr bwMode="auto">
          <a:xfrm>
            <a:off x="1790700" y="5067300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6" name="Rectangle 47"/>
          <p:cNvSpPr>
            <a:spLocks noChangeArrowheads="1"/>
          </p:cNvSpPr>
          <p:nvPr/>
        </p:nvSpPr>
        <p:spPr bwMode="auto">
          <a:xfrm>
            <a:off x="1790700" y="5019675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7" name="Rectangle 48"/>
          <p:cNvSpPr>
            <a:spLocks noChangeArrowheads="1"/>
          </p:cNvSpPr>
          <p:nvPr/>
        </p:nvSpPr>
        <p:spPr bwMode="auto">
          <a:xfrm>
            <a:off x="1790700" y="4973638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8" name="Rectangle 49"/>
          <p:cNvSpPr>
            <a:spLocks noChangeArrowheads="1"/>
          </p:cNvSpPr>
          <p:nvPr/>
        </p:nvSpPr>
        <p:spPr bwMode="auto">
          <a:xfrm>
            <a:off x="1790700" y="4927600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69" name="Rectangle 50"/>
          <p:cNvSpPr>
            <a:spLocks noChangeArrowheads="1"/>
          </p:cNvSpPr>
          <p:nvPr/>
        </p:nvSpPr>
        <p:spPr bwMode="auto">
          <a:xfrm>
            <a:off x="1790700" y="4881563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0" name="Rectangle 51"/>
          <p:cNvSpPr>
            <a:spLocks noChangeArrowheads="1"/>
          </p:cNvSpPr>
          <p:nvPr/>
        </p:nvSpPr>
        <p:spPr bwMode="auto">
          <a:xfrm>
            <a:off x="1790700" y="4835525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1" name="Rectangle 52"/>
          <p:cNvSpPr>
            <a:spLocks noChangeArrowheads="1"/>
          </p:cNvSpPr>
          <p:nvPr/>
        </p:nvSpPr>
        <p:spPr bwMode="auto">
          <a:xfrm>
            <a:off x="1790700" y="4787900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2" name="Rectangle 53"/>
          <p:cNvSpPr>
            <a:spLocks noChangeArrowheads="1"/>
          </p:cNvSpPr>
          <p:nvPr/>
        </p:nvSpPr>
        <p:spPr bwMode="auto">
          <a:xfrm>
            <a:off x="1790700" y="4741863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3" name="Rectangle 54"/>
          <p:cNvSpPr>
            <a:spLocks noChangeArrowheads="1"/>
          </p:cNvSpPr>
          <p:nvPr/>
        </p:nvSpPr>
        <p:spPr bwMode="auto">
          <a:xfrm>
            <a:off x="1790700" y="4695825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4" name="Rectangle 55"/>
          <p:cNvSpPr>
            <a:spLocks noChangeArrowheads="1"/>
          </p:cNvSpPr>
          <p:nvPr/>
        </p:nvSpPr>
        <p:spPr bwMode="auto">
          <a:xfrm>
            <a:off x="1790700" y="4649788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5" name="Rectangle 56"/>
          <p:cNvSpPr>
            <a:spLocks noChangeArrowheads="1"/>
          </p:cNvSpPr>
          <p:nvPr/>
        </p:nvSpPr>
        <p:spPr bwMode="auto">
          <a:xfrm>
            <a:off x="1790700" y="4602163"/>
            <a:ext cx="1588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6" name="Rectangle 57"/>
          <p:cNvSpPr>
            <a:spLocks noChangeArrowheads="1"/>
          </p:cNvSpPr>
          <p:nvPr/>
        </p:nvSpPr>
        <p:spPr bwMode="auto">
          <a:xfrm>
            <a:off x="1790700" y="4556125"/>
            <a:ext cx="1588" cy="238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7" name="Rectangle 58"/>
          <p:cNvSpPr>
            <a:spLocks noChangeArrowheads="1"/>
          </p:cNvSpPr>
          <p:nvPr/>
        </p:nvSpPr>
        <p:spPr bwMode="auto">
          <a:xfrm>
            <a:off x="1790700" y="4510088"/>
            <a:ext cx="1588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6578" name="Rectangle 59"/>
          <p:cNvSpPr>
            <a:spLocks noChangeArrowheads="1"/>
          </p:cNvSpPr>
          <p:nvPr/>
        </p:nvSpPr>
        <p:spPr bwMode="auto">
          <a:xfrm>
            <a:off x="2962275" y="4624388"/>
            <a:ext cx="3175" cy="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323644" name="Rectangle 60"/>
          <p:cNvSpPr>
            <a:spLocks noChangeArrowheads="1"/>
          </p:cNvSpPr>
          <p:nvPr/>
        </p:nvSpPr>
        <p:spPr bwMode="auto">
          <a:xfrm>
            <a:off x="34925" y="44450"/>
            <a:ext cx="9074150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Modelo Analítico </a:t>
            </a:r>
            <a:r>
              <a:rPr lang="es-ES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s-ES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Modelo con DRAIN-2DX</a:t>
            </a:r>
          </a:p>
        </p:txBody>
      </p:sp>
      <p:sp>
        <p:nvSpPr>
          <p:cNvPr id="66580" name="Rectangle 61"/>
          <p:cNvSpPr>
            <a:spLocks noChangeArrowheads="1"/>
          </p:cNvSpPr>
          <p:nvPr/>
        </p:nvSpPr>
        <p:spPr bwMode="auto">
          <a:xfrm>
            <a:off x="3962400" y="5867400"/>
            <a:ext cx="1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endParaRPr lang="es-EC" sz="1400">
              <a:solidFill>
                <a:srgbClr val="FFFF00"/>
              </a:solidFill>
            </a:endParaRPr>
          </a:p>
        </p:txBody>
      </p:sp>
      <p:sp>
        <p:nvSpPr>
          <p:cNvPr id="66581" name="Rectangle 62"/>
          <p:cNvSpPr>
            <a:spLocks noChangeArrowheads="1"/>
          </p:cNvSpPr>
          <p:nvPr/>
        </p:nvSpPr>
        <p:spPr bwMode="auto">
          <a:xfrm>
            <a:off x="3962400" y="6130925"/>
            <a:ext cx="1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endParaRPr lang="es-EC" sz="1400" b="1">
              <a:solidFill>
                <a:srgbClr val="FFFF00"/>
              </a:solidFill>
            </a:endParaRPr>
          </a:p>
        </p:txBody>
      </p:sp>
      <p:sp>
        <p:nvSpPr>
          <p:cNvPr id="66582" name="Rectangle 63"/>
          <p:cNvSpPr>
            <a:spLocks noChangeArrowheads="1"/>
          </p:cNvSpPr>
          <p:nvPr/>
        </p:nvSpPr>
        <p:spPr bwMode="auto">
          <a:xfrm>
            <a:off x="8507413" y="4443413"/>
            <a:ext cx="4762" cy="238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grpSp>
        <p:nvGrpSpPr>
          <p:cNvPr id="9" name="Group 210"/>
          <p:cNvGrpSpPr>
            <a:grpSpLocks/>
          </p:cNvGrpSpPr>
          <p:nvPr/>
        </p:nvGrpSpPr>
        <p:grpSpPr bwMode="auto">
          <a:xfrm>
            <a:off x="4332288" y="2162175"/>
            <a:ext cx="4797425" cy="4521200"/>
            <a:chOff x="2738" y="1380"/>
            <a:chExt cx="3022" cy="2848"/>
          </a:xfrm>
        </p:grpSpPr>
        <p:grpSp>
          <p:nvGrpSpPr>
            <p:cNvPr id="66625" name="Group 65"/>
            <p:cNvGrpSpPr>
              <a:grpSpLocks/>
            </p:cNvGrpSpPr>
            <p:nvPr/>
          </p:nvGrpSpPr>
          <p:grpSpPr bwMode="auto">
            <a:xfrm>
              <a:off x="3606" y="2801"/>
              <a:ext cx="55" cy="53"/>
              <a:chOff x="4332" y="2763"/>
              <a:chExt cx="62" cy="53"/>
            </a:xfrm>
          </p:grpSpPr>
          <p:sp>
            <p:nvSpPr>
              <p:cNvPr id="66725" name="Line 66"/>
              <p:cNvSpPr>
                <a:spLocks noChangeShapeType="1"/>
              </p:cNvSpPr>
              <p:nvPr/>
            </p:nvSpPr>
            <p:spPr bwMode="auto">
              <a:xfrm>
                <a:off x="4359" y="2763"/>
                <a:ext cx="33" cy="19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6" name="Line 67"/>
              <p:cNvSpPr>
                <a:spLocks noChangeShapeType="1"/>
              </p:cNvSpPr>
              <p:nvPr/>
            </p:nvSpPr>
            <p:spPr bwMode="auto">
              <a:xfrm flipH="1">
                <a:off x="4332" y="2782"/>
                <a:ext cx="62" cy="14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7" name="Line 68"/>
              <p:cNvSpPr>
                <a:spLocks noChangeShapeType="1"/>
              </p:cNvSpPr>
              <p:nvPr/>
            </p:nvSpPr>
            <p:spPr bwMode="auto">
              <a:xfrm>
                <a:off x="4334" y="2798"/>
                <a:ext cx="24" cy="18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66626" name="Freeform 69"/>
            <p:cNvSpPr>
              <a:spLocks/>
            </p:cNvSpPr>
            <p:nvPr/>
          </p:nvSpPr>
          <p:spPr bwMode="auto">
            <a:xfrm>
              <a:off x="3651" y="2798"/>
              <a:ext cx="9" cy="58"/>
            </a:xfrm>
            <a:custGeom>
              <a:avLst/>
              <a:gdLst>
                <a:gd name="T0" fmla="*/ 38 w 40"/>
                <a:gd name="T1" fmla="*/ 0 h 233"/>
                <a:gd name="T2" fmla="*/ 28 w 40"/>
                <a:gd name="T3" fmla="*/ 9 h 233"/>
                <a:gd name="T4" fmla="*/ 21 w 40"/>
                <a:gd name="T5" fmla="*/ 18 h 233"/>
                <a:gd name="T6" fmla="*/ 14 w 40"/>
                <a:gd name="T7" fmla="*/ 26 h 233"/>
                <a:gd name="T8" fmla="*/ 9 w 40"/>
                <a:gd name="T9" fmla="*/ 35 h 233"/>
                <a:gd name="T10" fmla="*/ 5 w 40"/>
                <a:gd name="T11" fmla="*/ 44 h 233"/>
                <a:gd name="T12" fmla="*/ 2 w 40"/>
                <a:gd name="T13" fmla="*/ 53 h 233"/>
                <a:gd name="T14" fmla="*/ 0 w 40"/>
                <a:gd name="T15" fmla="*/ 64 h 233"/>
                <a:gd name="T16" fmla="*/ 0 w 40"/>
                <a:gd name="T17" fmla="*/ 78 h 233"/>
                <a:gd name="T18" fmla="*/ 0 w 40"/>
                <a:gd name="T19" fmla="*/ 83 h 233"/>
                <a:gd name="T20" fmla="*/ 1 w 40"/>
                <a:gd name="T21" fmla="*/ 88 h 233"/>
                <a:gd name="T22" fmla="*/ 2 w 40"/>
                <a:gd name="T23" fmla="*/ 93 h 233"/>
                <a:gd name="T24" fmla="*/ 4 w 40"/>
                <a:gd name="T25" fmla="*/ 98 h 233"/>
                <a:gd name="T26" fmla="*/ 9 w 40"/>
                <a:gd name="T27" fmla="*/ 108 h 233"/>
                <a:gd name="T28" fmla="*/ 15 w 40"/>
                <a:gd name="T29" fmla="*/ 117 h 233"/>
                <a:gd name="T30" fmla="*/ 21 w 40"/>
                <a:gd name="T31" fmla="*/ 126 h 233"/>
                <a:gd name="T32" fmla="*/ 28 w 40"/>
                <a:gd name="T33" fmla="*/ 135 h 233"/>
                <a:gd name="T34" fmla="*/ 34 w 40"/>
                <a:gd name="T35" fmla="*/ 146 h 233"/>
                <a:gd name="T36" fmla="*/ 38 w 40"/>
                <a:gd name="T37" fmla="*/ 155 h 233"/>
                <a:gd name="T38" fmla="*/ 40 w 40"/>
                <a:gd name="T39" fmla="*/ 160 h 233"/>
                <a:gd name="T40" fmla="*/ 40 w 40"/>
                <a:gd name="T41" fmla="*/ 165 h 233"/>
                <a:gd name="T42" fmla="*/ 39 w 40"/>
                <a:gd name="T43" fmla="*/ 170 h 233"/>
                <a:gd name="T44" fmla="*/ 38 w 40"/>
                <a:gd name="T45" fmla="*/ 175 h 233"/>
                <a:gd name="T46" fmla="*/ 34 w 40"/>
                <a:gd name="T47" fmla="*/ 185 h 233"/>
                <a:gd name="T48" fmla="*/ 27 w 40"/>
                <a:gd name="T49" fmla="*/ 195 h 233"/>
                <a:gd name="T50" fmla="*/ 19 w 40"/>
                <a:gd name="T51" fmla="*/ 204 h 233"/>
                <a:gd name="T52" fmla="*/ 12 w 40"/>
                <a:gd name="T53" fmla="*/ 213 h 233"/>
                <a:gd name="T54" fmla="*/ 5 w 40"/>
                <a:gd name="T55" fmla="*/ 224 h 233"/>
                <a:gd name="T56" fmla="*/ 0 w 40"/>
                <a:gd name="T57" fmla="*/ 233 h 2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0"/>
                <a:gd name="T88" fmla="*/ 0 h 233"/>
                <a:gd name="T89" fmla="*/ 40 w 40"/>
                <a:gd name="T90" fmla="*/ 233 h 2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0" h="233">
                  <a:moveTo>
                    <a:pt x="38" y="0"/>
                  </a:moveTo>
                  <a:lnTo>
                    <a:pt x="28" y="9"/>
                  </a:lnTo>
                  <a:lnTo>
                    <a:pt x="21" y="18"/>
                  </a:lnTo>
                  <a:lnTo>
                    <a:pt x="14" y="26"/>
                  </a:lnTo>
                  <a:lnTo>
                    <a:pt x="9" y="35"/>
                  </a:lnTo>
                  <a:lnTo>
                    <a:pt x="5" y="44"/>
                  </a:lnTo>
                  <a:lnTo>
                    <a:pt x="2" y="53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0" y="83"/>
                  </a:lnTo>
                  <a:lnTo>
                    <a:pt x="1" y="88"/>
                  </a:lnTo>
                  <a:lnTo>
                    <a:pt x="2" y="93"/>
                  </a:lnTo>
                  <a:lnTo>
                    <a:pt x="4" y="98"/>
                  </a:lnTo>
                  <a:lnTo>
                    <a:pt x="9" y="108"/>
                  </a:lnTo>
                  <a:lnTo>
                    <a:pt x="15" y="117"/>
                  </a:lnTo>
                  <a:lnTo>
                    <a:pt x="21" y="126"/>
                  </a:lnTo>
                  <a:lnTo>
                    <a:pt x="28" y="135"/>
                  </a:lnTo>
                  <a:lnTo>
                    <a:pt x="34" y="146"/>
                  </a:lnTo>
                  <a:lnTo>
                    <a:pt x="38" y="155"/>
                  </a:lnTo>
                  <a:lnTo>
                    <a:pt x="40" y="160"/>
                  </a:lnTo>
                  <a:lnTo>
                    <a:pt x="40" y="165"/>
                  </a:lnTo>
                  <a:lnTo>
                    <a:pt x="39" y="170"/>
                  </a:lnTo>
                  <a:lnTo>
                    <a:pt x="38" y="175"/>
                  </a:lnTo>
                  <a:lnTo>
                    <a:pt x="34" y="185"/>
                  </a:lnTo>
                  <a:lnTo>
                    <a:pt x="27" y="195"/>
                  </a:lnTo>
                  <a:lnTo>
                    <a:pt x="19" y="204"/>
                  </a:lnTo>
                  <a:lnTo>
                    <a:pt x="12" y="213"/>
                  </a:lnTo>
                  <a:lnTo>
                    <a:pt x="5" y="224"/>
                  </a:lnTo>
                  <a:lnTo>
                    <a:pt x="0" y="233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27" name="Line 70"/>
            <p:cNvSpPr>
              <a:spLocks noChangeShapeType="1"/>
            </p:cNvSpPr>
            <p:nvPr/>
          </p:nvSpPr>
          <p:spPr bwMode="auto">
            <a:xfrm flipH="1">
              <a:off x="3875" y="2494"/>
              <a:ext cx="17" cy="1"/>
            </a:xfrm>
            <a:prstGeom prst="line">
              <a:avLst/>
            </a:prstGeom>
            <a:noFill/>
            <a:ln w="11113">
              <a:solidFill>
                <a:srgbClr val="FF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28" name="Line 71"/>
            <p:cNvSpPr>
              <a:spLocks noChangeShapeType="1"/>
            </p:cNvSpPr>
            <p:nvPr/>
          </p:nvSpPr>
          <p:spPr bwMode="auto">
            <a:xfrm flipH="1">
              <a:off x="3877" y="3172"/>
              <a:ext cx="17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29" name="Freeform 72"/>
            <p:cNvSpPr>
              <a:spLocks/>
            </p:cNvSpPr>
            <p:nvPr/>
          </p:nvSpPr>
          <p:spPr bwMode="auto">
            <a:xfrm>
              <a:off x="3851" y="2472"/>
              <a:ext cx="32" cy="36"/>
            </a:xfrm>
            <a:custGeom>
              <a:avLst/>
              <a:gdLst>
                <a:gd name="T0" fmla="*/ 80 w 145"/>
                <a:gd name="T1" fmla="*/ 2 h 146"/>
                <a:gd name="T2" fmla="*/ 94 w 145"/>
                <a:gd name="T3" fmla="*/ 5 h 146"/>
                <a:gd name="T4" fmla="*/ 107 w 145"/>
                <a:gd name="T5" fmla="*/ 10 h 146"/>
                <a:gd name="T6" fmla="*/ 118 w 145"/>
                <a:gd name="T7" fmla="*/ 18 h 146"/>
                <a:gd name="T8" fmla="*/ 129 w 145"/>
                <a:gd name="T9" fmla="*/ 27 h 146"/>
                <a:gd name="T10" fmla="*/ 137 w 145"/>
                <a:gd name="T11" fmla="*/ 40 h 146"/>
                <a:gd name="T12" fmla="*/ 142 w 145"/>
                <a:gd name="T13" fmla="*/ 52 h 146"/>
                <a:gd name="T14" fmla="*/ 145 w 145"/>
                <a:gd name="T15" fmla="*/ 66 h 146"/>
                <a:gd name="T16" fmla="*/ 145 w 145"/>
                <a:gd name="T17" fmla="*/ 81 h 146"/>
                <a:gd name="T18" fmla="*/ 142 w 145"/>
                <a:gd name="T19" fmla="*/ 95 h 146"/>
                <a:gd name="T20" fmla="*/ 137 w 145"/>
                <a:gd name="T21" fmla="*/ 108 h 146"/>
                <a:gd name="T22" fmla="*/ 129 w 145"/>
                <a:gd name="T23" fmla="*/ 120 h 146"/>
                <a:gd name="T24" fmla="*/ 118 w 145"/>
                <a:gd name="T25" fmla="*/ 130 h 146"/>
                <a:gd name="T26" fmla="*/ 107 w 145"/>
                <a:gd name="T27" fmla="*/ 138 h 146"/>
                <a:gd name="T28" fmla="*/ 94 w 145"/>
                <a:gd name="T29" fmla="*/ 143 h 146"/>
                <a:gd name="T30" fmla="*/ 80 w 145"/>
                <a:gd name="T31" fmla="*/ 146 h 146"/>
                <a:gd name="T32" fmla="*/ 65 w 145"/>
                <a:gd name="T33" fmla="*/ 146 h 146"/>
                <a:gd name="T34" fmla="*/ 51 w 145"/>
                <a:gd name="T35" fmla="*/ 143 h 146"/>
                <a:gd name="T36" fmla="*/ 38 w 145"/>
                <a:gd name="T37" fmla="*/ 138 h 146"/>
                <a:gd name="T38" fmla="*/ 26 w 145"/>
                <a:gd name="T39" fmla="*/ 130 h 146"/>
                <a:gd name="T40" fmla="*/ 17 w 145"/>
                <a:gd name="T41" fmla="*/ 120 h 146"/>
                <a:gd name="T42" fmla="*/ 8 w 145"/>
                <a:gd name="T43" fmla="*/ 108 h 146"/>
                <a:gd name="T44" fmla="*/ 3 w 145"/>
                <a:gd name="T45" fmla="*/ 95 h 146"/>
                <a:gd name="T46" fmla="*/ 0 w 145"/>
                <a:gd name="T47" fmla="*/ 81 h 146"/>
                <a:gd name="T48" fmla="*/ 0 w 145"/>
                <a:gd name="T49" fmla="*/ 66 h 146"/>
                <a:gd name="T50" fmla="*/ 3 w 145"/>
                <a:gd name="T51" fmla="*/ 52 h 146"/>
                <a:gd name="T52" fmla="*/ 8 w 145"/>
                <a:gd name="T53" fmla="*/ 40 h 146"/>
                <a:gd name="T54" fmla="*/ 17 w 145"/>
                <a:gd name="T55" fmla="*/ 27 h 146"/>
                <a:gd name="T56" fmla="*/ 26 w 145"/>
                <a:gd name="T57" fmla="*/ 18 h 146"/>
                <a:gd name="T58" fmla="*/ 38 w 145"/>
                <a:gd name="T59" fmla="*/ 10 h 146"/>
                <a:gd name="T60" fmla="*/ 51 w 145"/>
                <a:gd name="T61" fmla="*/ 5 h 146"/>
                <a:gd name="T62" fmla="*/ 65 w 145"/>
                <a:gd name="T63" fmla="*/ 2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2" y="0"/>
                  </a:moveTo>
                  <a:lnTo>
                    <a:pt x="80" y="2"/>
                  </a:lnTo>
                  <a:lnTo>
                    <a:pt x="87" y="3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07" y="10"/>
                  </a:lnTo>
                  <a:lnTo>
                    <a:pt x="113" y="13"/>
                  </a:lnTo>
                  <a:lnTo>
                    <a:pt x="118" y="18"/>
                  </a:lnTo>
                  <a:lnTo>
                    <a:pt x="123" y="22"/>
                  </a:lnTo>
                  <a:lnTo>
                    <a:pt x="129" y="27"/>
                  </a:lnTo>
                  <a:lnTo>
                    <a:pt x="133" y="33"/>
                  </a:lnTo>
                  <a:lnTo>
                    <a:pt x="137" y="40"/>
                  </a:lnTo>
                  <a:lnTo>
                    <a:pt x="140" y="46"/>
                  </a:lnTo>
                  <a:lnTo>
                    <a:pt x="142" y="52"/>
                  </a:lnTo>
                  <a:lnTo>
                    <a:pt x="144" y="59"/>
                  </a:lnTo>
                  <a:lnTo>
                    <a:pt x="145" y="66"/>
                  </a:lnTo>
                  <a:lnTo>
                    <a:pt x="145" y="73"/>
                  </a:lnTo>
                  <a:lnTo>
                    <a:pt x="145" y="81"/>
                  </a:lnTo>
                  <a:lnTo>
                    <a:pt x="144" y="89"/>
                  </a:lnTo>
                  <a:lnTo>
                    <a:pt x="142" y="95"/>
                  </a:lnTo>
                  <a:lnTo>
                    <a:pt x="140" y="102"/>
                  </a:lnTo>
                  <a:lnTo>
                    <a:pt x="137" y="108"/>
                  </a:lnTo>
                  <a:lnTo>
                    <a:pt x="133" y="114"/>
                  </a:lnTo>
                  <a:lnTo>
                    <a:pt x="129" y="120"/>
                  </a:lnTo>
                  <a:lnTo>
                    <a:pt x="123" y="125"/>
                  </a:lnTo>
                  <a:lnTo>
                    <a:pt x="118" y="130"/>
                  </a:lnTo>
                  <a:lnTo>
                    <a:pt x="113" y="134"/>
                  </a:lnTo>
                  <a:lnTo>
                    <a:pt x="107" y="138"/>
                  </a:lnTo>
                  <a:lnTo>
                    <a:pt x="101" y="141"/>
                  </a:lnTo>
                  <a:lnTo>
                    <a:pt x="94" y="143"/>
                  </a:lnTo>
                  <a:lnTo>
                    <a:pt x="87" y="145"/>
                  </a:lnTo>
                  <a:lnTo>
                    <a:pt x="80" y="146"/>
                  </a:lnTo>
                  <a:lnTo>
                    <a:pt x="72" y="146"/>
                  </a:lnTo>
                  <a:lnTo>
                    <a:pt x="65" y="146"/>
                  </a:lnTo>
                  <a:lnTo>
                    <a:pt x="58" y="145"/>
                  </a:lnTo>
                  <a:lnTo>
                    <a:pt x="51" y="143"/>
                  </a:lnTo>
                  <a:lnTo>
                    <a:pt x="44" y="141"/>
                  </a:lnTo>
                  <a:lnTo>
                    <a:pt x="38" y="138"/>
                  </a:lnTo>
                  <a:lnTo>
                    <a:pt x="32" y="134"/>
                  </a:lnTo>
                  <a:lnTo>
                    <a:pt x="26" y="130"/>
                  </a:lnTo>
                  <a:lnTo>
                    <a:pt x="21" y="125"/>
                  </a:lnTo>
                  <a:lnTo>
                    <a:pt x="17" y="120"/>
                  </a:lnTo>
                  <a:lnTo>
                    <a:pt x="13" y="114"/>
                  </a:lnTo>
                  <a:lnTo>
                    <a:pt x="8" y="108"/>
                  </a:lnTo>
                  <a:lnTo>
                    <a:pt x="5" y="102"/>
                  </a:lnTo>
                  <a:lnTo>
                    <a:pt x="3" y="95"/>
                  </a:lnTo>
                  <a:lnTo>
                    <a:pt x="1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5" y="46"/>
                  </a:lnTo>
                  <a:lnTo>
                    <a:pt x="8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2" y="13"/>
                  </a:lnTo>
                  <a:lnTo>
                    <a:pt x="38" y="10"/>
                  </a:lnTo>
                  <a:lnTo>
                    <a:pt x="44" y="7"/>
                  </a:lnTo>
                  <a:lnTo>
                    <a:pt x="51" y="5"/>
                  </a:lnTo>
                  <a:lnTo>
                    <a:pt x="58" y="3"/>
                  </a:lnTo>
                  <a:lnTo>
                    <a:pt x="65" y="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0" name="Freeform 73"/>
            <p:cNvSpPr>
              <a:spLocks/>
            </p:cNvSpPr>
            <p:nvPr/>
          </p:nvSpPr>
          <p:spPr bwMode="auto">
            <a:xfrm>
              <a:off x="3851" y="2472"/>
              <a:ext cx="32" cy="36"/>
            </a:xfrm>
            <a:custGeom>
              <a:avLst/>
              <a:gdLst>
                <a:gd name="T0" fmla="*/ 80 w 145"/>
                <a:gd name="T1" fmla="*/ 2 h 146"/>
                <a:gd name="T2" fmla="*/ 94 w 145"/>
                <a:gd name="T3" fmla="*/ 5 h 146"/>
                <a:gd name="T4" fmla="*/ 107 w 145"/>
                <a:gd name="T5" fmla="*/ 10 h 146"/>
                <a:gd name="T6" fmla="*/ 118 w 145"/>
                <a:gd name="T7" fmla="*/ 18 h 146"/>
                <a:gd name="T8" fmla="*/ 129 w 145"/>
                <a:gd name="T9" fmla="*/ 27 h 146"/>
                <a:gd name="T10" fmla="*/ 137 w 145"/>
                <a:gd name="T11" fmla="*/ 40 h 146"/>
                <a:gd name="T12" fmla="*/ 142 w 145"/>
                <a:gd name="T13" fmla="*/ 52 h 146"/>
                <a:gd name="T14" fmla="*/ 145 w 145"/>
                <a:gd name="T15" fmla="*/ 66 h 146"/>
                <a:gd name="T16" fmla="*/ 145 w 145"/>
                <a:gd name="T17" fmla="*/ 81 h 146"/>
                <a:gd name="T18" fmla="*/ 142 w 145"/>
                <a:gd name="T19" fmla="*/ 95 h 146"/>
                <a:gd name="T20" fmla="*/ 137 w 145"/>
                <a:gd name="T21" fmla="*/ 108 h 146"/>
                <a:gd name="T22" fmla="*/ 129 w 145"/>
                <a:gd name="T23" fmla="*/ 120 h 146"/>
                <a:gd name="T24" fmla="*/ 118 w 145"/>
                <a:gd name="T25" fmla="*/ 130 h 146"/>
                <a:gd name="T26" fmla="*/ 107 w 145"/>
                <a:gd name="T27" fmla="*/ 138 h 146"/>
                <a:gd name="T28" fmla="*/ 94 w 145"/>
                <a:gd name="T29" fmla="*/ 143 h 146"/>
                <a:gd name="T30" fmla="*/ 80 w 145"/>
                <a:gd name="T31" fmla="*/ 146 h 146"/>
                <a:gd name="T32" fmla="*/ 65 w 145"/>
                <a:gd name="T33" fmla="*/ 146 h 146"/>
                <a:gd name="T34" fmla="*/ 51 w 145"/>
                <a:gd name="T35" fmla="*/ 143 h 146"/>
                <a:gd name="T36" fmla="*/ 38 w 145"/>
                <a:gd name="T37" fmla="*/ 138 h 146"/>
                <a:gd name="T38" fmla="*/ 26 w 145"/>
                <a:gd name="T39" fmla="*/ 130 h 146"/>
                <a:gd name="T40" fmla="*/ 17 w 145"/>
                <a:gd name="T41" fmla="*/ 120 h 146"/>
                <a:gd name="T42" fmla="*/ 8 w 145"/>
                <a:gd name="T43" fmla="*/ 108 h 146"/>
                <a:gd name="T44" fmla="*/ 3 w 145"/>
                <a:gd name="T45" fmla="*/ 95 h 146"/>
                <a:gd name="T46" fmla="*/ 0 w 145"/>
                <a:gd name="T47" fmla="*/ 81 h 146"/>
                <a:gd name="T48" fmla="*/ 0 w 145"/>
                <a:gd name="T49" fmla="*/ 66 h 146"/>
                <a:gd name="T50" fmla="*/ 3 w 145"/>
                <a:gd name="T51" fmla="*/ 52 h 146"/>
                <a:gd name="T52" fmla="*/ 8 w 145"/>
                <a:gd name="T53" fmla="*/ 40 h 146"/>
                <a:gd name="T54" fmla="*/ 17 w 145"/>
                <a:gd name="T55" fmla="*/ 27 h 146"/>
                <a:gd name="T56" fmla="*/ 26 w 145"/>
                <a:gd name="T57" fmla="*/ 18 h 146"/>
                <a:gd name="T58" fmla="*/ 38 w 145"/>
                <a:gd name="T59" fmla="*/ 10 h 146"/>
                <a:gd name="T60" fmla="*/ 51 w 145"/>
                <a:gd name="T61" fmla="*/ 5 h 146"/>
                <a:gd name="T62" fmla="*/ 65 w 145"/>
                <a:gd name="T63" fmla="*/ 2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2" y="0"/>
                  </a:moveTo>
                  <a:lnTo>
                    <a:pt x="80" y="2"/>
                  </a:lnTo>
                  <a:lnTo>
                    <a:pt x="87" y="3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07" y="10"/>
                  </a:lnTo>
                  <a:lnTo>
                    <a:pt x="113" y="13"/>
                  </a:lnTo>
                  <a:lnTo>
                    <a:pt x="118" y="18"/>
                  </a:lnTo>
                  <a:lnTo>
                    <a:pt x="123" y="22"/>
                  </a:lnTo>
                  <a:lnTo>
                    <a:pt x="129" y="27"/>
                  </a:lnTo>
                  <a:lnTo>
                    <a:pt x="133" y="33"/>
                  </a:lnTo>
                  <a:lnTo>
                    <a:pt x="137" y="40"/>
                  </a:lnTo>
                  <a:lnTo>
                    <a:pt x="140" y="46"/>
                  </a:lnTo>
                  <a:lnTo>
                    <a:pt x="142" y="52"/>
                  </a:lnTo>
                  <a:lnTo>
                    <a:pt x="144" y="59"/>
                  </a:lnTo>
                  <a:lnTo>
                    <a:pt x="145" y="66"/>
                  </a:lnTo>
                  <a:lnTo>
                    <a:pt x="145" y="73"/>
                  </a:lnTo>
                  <a:lnTo>
                    <a:pt x="145" y="81"/>
                  </a:lnTo>
                  <a:lnTo>
                    <a:pt x="144" y="89"/>
                  </a:lnTo>
                  <a:lnTo>
                    <a:pt x="142" y="95"/>
                  </a:lnTo>
                  <a:lnTo>
                    <a:pt x="140" y="102"/>
                  </a:lnTo>
                  <a:lnTo>
                    <a:pt x="137" y="108"/>
                  </a:lnTo>
                  <a:lnTo>
                    <a:pt x="133" y="114"/>
                  </a:lnTo>
                  <a:lnTo>
                    <a:pt x="129" y="120"/>
                  </a:lnTo>
                  <a:lnTo>
                    <a:pt x="123" y="125"/>
                  </a:lnTo>
                  <a:lnTo>
                    <a:pt x="118" y="130"/>
                  </a:lnTo>
                  <a:lnTo>
                    <a:pt x="113" y="134"/>
                  </a:lnTo>
                  <a:lnTo>
                    <a:pt x="107" y="138"/>
                  </a:lnTo>
                  <a:lnTo>
                    <a:pt x="101" y="141"/>
                  </a:lnTo>
                  <a:lnTo>
                    <a:pt x="94" y="143"/>
                  </a:lnTo>
                  <a:lnTo>
                    <a:pt x="87" y="145"/>
                  </a:lnTo>
                  <a:lnTo>
                    <a:pt x="80" y="146"/>
                  </a:lnTo>
                  <a:lnTo>
                    <a:pt x="72" y="146"/>
                  </a:lnTo>
                  <a:lnTo>
                    <a:pt x="65" y="146"/>
                  </a:lnTo>
                  <a:lnTo>
                    <a:pt x="58" y="145"/>
                  </a:lnTo>
                  <a:lnTo>
                    <a:pt x="51" y="143"/>
                  </a:lnTo>
                  <a:lnTo>
                    <a:pt x="44" y="141"/>
                  </a:lnTo>
                  <a:lnTo>
                    <a:pt x="38" y="138"/>
                  </a:lnTo>
                  <a:lnTo>
                    <a:pt x="32" y="134"/>
                  </a:lnTo>
                  <a:lnTo>
                    <a:pt x="26" y="130"/>
                  </a:lnTo>
                  <a:lnTo>
                    <a:pt x="21" y="125"/>
                  </a:lnTo>
                  <a:lnTo>
                    <a:pt x="17" y="120"/>
                  </a:lnTo>
                  <a:lnTo>
                    <a:pt x="13" y="114"/>
                  </a:lnTo>
                  <a:lnTo>
                    <a:pt x="8" y="108"/>
                  </a:lnTo>
                  <a:lnTo>
                    <a:pt x="5" y="102"/>
                  </a:lnTo>
                  <a:lnTo>
                    <a:pt x="3" y="95"/>
                  </a:lnTo>
                  <a:lnTo>
                    <a:pt x="1" y="89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2"/>
                  </a:lnTo>
                  <a:lnTo>
                    <a:pt x="5" y="46"/>
                  </a:lnTo>
                  <a:lnTo>
                    <a:pt x="8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2" y="13"/>
                  </a:lnTo>
                  <a:lnTo>
                    <a:pt x="38" y="10"/>
                  </a:lnTo>
                  <a:lnTo>
                    <a:pt x="44" y="7"/>
                  </a:lnTo>
                  <a:lnTo>
                    <a:pt x="51" y="5"/>
                  </a:lnTo>
                  <a:lnTo>
                    <a:pt x="58" y="3"/>
                  </a:lnTo>
                  <a:lnTo>
                    <a:pt x="65" y="2"/>
                  </a:lnTo>
                  <a:lnTo>
                    <a:pt x="72" y="0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1" name="Freeform 74"/>
            <p:cNvSpPr>
              <a:spLocks/>
            </p:cNvSpPr>
            <p:nvPr/>
          </p:nvSpPr>
          <p:spPr bwMode="auto">
            <a:xfrm>
              <a:off x="3849" y="3152"/>
              <a:ext cx="32" cy="37"/>
            </a:xfrm>
            <a:custGeom>
              <a:avLst/>
              <a:gdLst>
                <a:gd name="T0" fmla="*/ 80 w 146"/>
                <a:gd name="T1" fmla="*/ 0 h 146"/>
                <a:gd name="T2" fmla="*/ 94 w 146"/>
                <a:gd name="T3" fmla="*/ 3 h 146"/>
                <a:gd name="T4" fmla="*/ 108 w 146"/>
                <a:gd name="T5" fmla="*/ 9 h 146"/>
                <a:gd name="T6" fmla="*/ 119 w 146"/>
                <a:gd name="T7" fmla="*/ 16 h 146"/>
                <a:gd name="T8" fmla="*/ 129 w 146"/>
                <a:gd name="T9" fmla="*/ 27 h 146"/>
                <a:gd name="T10" fmla="*/ 136 w 146"/>
                <a:gd name="T11" fmla="*/ 38 h 146"/>
                <a:gd name="T12" fmla="*/ 143 w 146"/>
                <a:gd name="T13" fmla="*/ 51 h 146"/>
                <a:gd name="T14" fmla="*/ 145 w 146"/>
                <a:gd name="T15" fmla="*/ 66 h 146"/>
                <a:gd name="T16" fmla="*/ 145 w 146"/>
                <a:gd name="T17" fmla="*/ 80 h 146"/>
                <a:gd name="T18" fmla="*/ 143 w 146"/>
                <a:gd name="T19" fmla="*/ 94 h 146"/>
                <a:gd name="T20" fmla="*/ 136 w 146"/>
                <a:gd name="T21" fmla="*/ 108 h 146"/>
                <a:gd name="T22" fmla="*/ 129 w 146"/>
                <a:gd name="T23" fmla="*/ 119 h 146"/>
                <a:gd name="T24" fmla="*/ 119 w 146"/>
                <a:gd name="T25" fmla="*/ 129 h 146"/>
                <a:gd name="T26" fmla="*/ 108 w 146"/>
                <a:gd name="T27" fmla="*/ 137 h 146"/>
                <a:gd name="T28" fmla="*/ 94 w 146"/>
                <a:gd name="T29" fmla="*/ 143 h 146"/>
                <a:gd name="T30" fmla="*/ 80 w 146"/>
                <a:gd name="T31" fmla="*/ 145 h 146"/>
                <a:gd name="T32" fmla="*/ 66 w 146"/>
                <a:gd name="T33" fmla="*/ 145 h 146"/>
                <a:gd name="T34" fmla="*/ 51 w 146"/>
                <a:gd name="T35" fmla="*/ 143 h 146"/>
                <a:gd name="T36" fmla="*/ 38 w 146"/>
                <a:gd name="T37" fmla="*/ 137 h 146"/>
                <a:gd name="T38" fmla="*/ 27 w 146"/>
                <a:gd name="T39" fmla="*/ 129 h 146"/>
                <a:gd name="T40" fmla="*/ 16 w 146"/>
                <a:gd name="T41" fmla="*/ 119 h 146"/>
                <a:gd name="T42" fmla="*/ 9 w 146"/>
                <a:gd name="T43" fmla="*/ 108 h 146"/>
                <a:gd name="T44" fmla="*/ 3 w 146"/>
                <a:gd name="T45" fmla="*/ 94 h 146"/>
                <a:gd name="T46" fmla="*/ 0 w 146"/>
                <a:gd name="T47" fmla="*/ 80 h 146"/>
                <a:gd name="T48" fmla="*/ 0 w 146"/>
                <a:gd name="T49" fmla="*/ 66 h 146"/>
                <a:gd name="T50" fmla="*/ 3 w 146"/>
                <a:gd name="T51" fmla="*/ 51 h 146"/>
                <a:gd name="T52" fmla="*/ 9 w 146"/>
                <a:gd name="T53" fmla="*/ 38 h 146"/>
                <a:gd name="T54" fmla="*/ 16 w 146"/>
                <a:gd name="T55" fmla="*/ 27 h 146"/>
                <a:gd name="T56" fmla="*/ 27 w 146"/>
                <a:gd name="T57" fmla="*/ 16 h 146"/>
                <a:gd name="T58" fmla="*/ 38 w 146"/>
                <a:gd name="T59" fmla="*/ 9 h 146"/>
                <a:gd name="T60" fmla="*/ 51 w 146"/>
                <a:gd name="T61" fmla="*/ 3 h 146"/>
                <a:gd name="T62" fmla="*/ 66 w 146"/>
                <a:gd name="T63" fmla="*/ 0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0"/>
                  </a:moveTo>
                  <a:lnTo>
                    <a:pt x="80" y="0"/>
                  </a:lnTo>
                  <a:lnTo>
                    <a:pt x="87" y="2"/>
                  </a:lnTo>
                  <a:lnTo>
                    <a:pt x="94" y="3"/>
                  </a:lnTo>
                  <a:lnTo>
                    <a:pt x="101" y="6"/>
                  </a:lnTo>
                  <a:lnTo>
                    <a:pt x="108" y="9"/>
                  </a:lnTo>
                  <a:lnTo>
                    <a:pt x="113" y="12"/>
                  </a:lnTo>
                  <a:lnTo>
                    <a:pt x="119" y="16"/>
                  </a:lnTo>
                  <a:lnTo>
                    <a:pt x="124" y="22"/>
                  </a:lnTo>
                  <a:lnTo>
                    <a:pt x="129" y="27"/>
                  </a:lnTo>
                  <a:lnTo>
                    <a:pt x="133" y="32"/>
                  </a:lnTo>
                  <a:lnTo>
                    <a:pt x="136" y="38"/>
                  </a:lnTo>
                  <a:lnTo>
                    <a:pt x="140" y="44"/>
                  </a:lnTo>
                  <a:lnTo>
                    <a:pt x="143" y="51"/>
                  </a:lnTo>
                  <a:lnTo>
                    <a:pt x="144" y="59"/>
                  </a:lnTo>
                  <a:lnTo>
                    <a:pt x="145" y="66"/>
                  </a:lnTo>
                  <a:lnTo>
                    <a:pt x="146" y="73"/>
                  </a:lnTo>
                  <a:lnTo>
                    <a:pt x="145" y="80"/>
                  </a:lnTo>
                  <a:lnTo>
                    <a:pt x="144" y="87"/>
                  </a:lnTo>
                  <a:lnTo>
                    <a:pt x="143" y="94"/>
                  </a:lnTo>
                  <a:lnTo>
                    <a:pt x="140" y="102"/>
                  </a:lnTo>
                  <a:lnTo>
                    <a:pt x="136" y="108"/>
                  </a:lnTo>
                  <a:lnTo>
                    <a:pt x="133" y="114"/>
                  </a:lnTo>
                  <a:lnTo>
                    <a:pt x="129" y="119"/>
                  </a:lnTo>
                  <a:lnTo>
                    <a:pt x="124" y="124"/>
                  </a:lnTo>
                  <a:lnTo>
                    <a:pt x="119" y="129"/>
                  </a:lnTo>
                  <a:lnTo>
                    <a:pt x="113" y="133"/>
                  </a:lnTo>
                  <a:lnTo>
                    <a:pt x="108" y="137"/>
                  </a:lnTo>
                  <a:lnTo>
                    <a:pt x="101" y="140"/>
                  </a:lnTo>
                  <a:lnTo>
                    <a:pt x="94" y="143"/>
                  </a:lnTo>
                  <a:lnTo>
                    <a:pt x="87" y="144"/>
                  </a:lnTo>
                  <a:lnTo>
                    <a:pt x="80" y="145"/>
                  </a:lnTo>
                  <a:lnTo>
                    <a:pt x="73" y="146"/>
                  </a:lnTo>
                  <a:lnTo>
                    <a:pt x="66" y="145"/>
                  </a:lnTo>
                  <a:lnTo>
                    <a:pt x="58" y="144"/>
                  </a:lnTo>
                  <a:lnTo>
                    <a:pt x="51" y="143"/>
                  </a:lnTo>
                  <a:lnTo>
                    <a:pt x="44" y="140"/>
                  </a:lnTo>
                  <a:lnTo>
                    <a:pt x="38" y="137"/>
                  </a:lnTo>
                  <a:lnTo>
                    <a:pt x="32" y="133"/>
                  </a:lnTo>
                  <a:lnTo>
                    <a:pt x="27" y="129"/>
                  </a:lnTo>
                  <a:lnTo>
                    <a:pt x="21" y="124"/>
                  </a:lnTo>
                  <a:lnTo>
                    <a:pt x="16" y="119"/>
                  </a:lnTo>
                  <a:lnTo>
                    <a:pt x="12" y="114"/>
                  </a:lnTo>
                  <a:lnTo>
                    <a:pt x="9" y="108"/>
                  </a:lnTo>
                  <a:lnTo>
                    <a:pt x="6" y="102"/>
                  </a:lnTo>
                  <a:lnTo>
                    <a:pt x="3" y="94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2"/>
                  </a:lnTo>
                  <a:lnTo>
                    <a:pt x="27" y="16"/>
                  </a:lnTo>
                  <a:lnTo>
                    <a:pt x="32" y="12"/>
                  </a:lnTo>
                  <a:lnTo>
                    <a:pt x="38" y="9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6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2" name="Freeform 75"/>
            <p:cNvSpPr>
              <a:spLocks/>
            </p:cNvSpPr>
            <p:nvPr/>
          </p:nvSpPr>
          <p:spPr bwMode="auto">
            <a:xfrm>
              <a:off x="3849" y="3152"/>
              <a:ext cx="32" cy="37"/>
            </a:xfrm>
            <a:custGeom>
              <a:avLst/>
              <a:gdLst>
                <a:gd name="T0" fmla="*/ 80 w 146"/>
                <a:gd name="T1" fmla="*/ 0 h 146"/>
                <a:gd name="T2" fmla="*/ 94 w 146"/>
                <a:gd name="T3" fmla="*/ 3 h 146"/>
                <a:gd name="T4" fmla="*/ 108 w 146"/>
                <a:gd name="T5" fmla="*/ 9 h 146"/>
                <a:gd name="T6" fmla="*/ 119 w 146"/>
                <a:gd name="T7" fmla="*/ 16 h 146"/>
                <a:gd name="T8" fmla="*/ 129 w 146"/>
                <a:gd name="T9" fmla="*/ 27 h 146"/>
                <a:gd name="T10" fmla="*/ 136 w 146"/>
                <a:gd name="T11" fmla="*/ 38 h 146"/>
                <a:gd name="T12" fmla="*/ 143 w 146"/>
                <a:gd name="T13" fmla="*/ 51 h 146"/>
                <a:gd name="T14" fmla="*/ 145 w 146"/>
                <a:gd name="T15" fmla="*/ 66 h 146"/>
                <a:gd name="T16" fmla="*/ 145 w 146"/>
                <a:gd name="T17" fmla="*/ 80 h 146"/>
                <a:gd name="T18" fmla="*/ 143 w 146"/>
                <a:gd name="T19" fmla="*/ 94 h 146"/>
                <a:gd name="T20" fmla="*/ 136 w 146"/>
                <a:gd name="T21" fmla="*/ 108 h 146"/>
                <a:gd name="T22" fmla="*/ 129 w 146"/>
                <a:gd name="T23" fmla="*/ 119 h 146"/>
                <a:gd name="T24" fmla="*/ 119 w 146"/>
                <a:gd name="T25" fmla="*/ 129 h 146"/>
                <a:gd name="T26" fmla="*/ 108 w 146"/>
                <a:gd name="T27" fmla="*/ 137 h 146"/>
                <a:gd name="T28" fmla="*/ 94 w 146"/>
                <a:gd name="T29" fmla="*/ 143 h 146"/>
                <a:gd name="T30" fmla="*/ 80 w 146"/>
                <a:gd name="T31" fmla="*/ 145 h 146"/>
                <a:gd name="T32" fmla="*/ 66 w 146"/>
                <a:gd name="T33" fmla="*/ 145 h 146"/>
                <a:gd name="T34" fmla="*/ 51 w 146"/>
                <a:gd name="T35" fmla="*/ 143 h 146"/>
                <a:gd name="T36" fmla="*/ 38 w 146"/>
                <a:gd name="T37" fmla="*/ 137 h 146"/>
                <a:gd name="T38" fmla="*/ 27 w 146"/>
                <a:gd name="T39" fmla="*/ 129 h 146"/>
                <a:gd name="T40" fmla="*/ 16 w 146"/>
                <a:gd name="T41" fmla="*/ 119 h 146"/>
                <a:gd name="T42" fmla="*/ 9 w 146"/>
                <a:gd name="T43" fmla="*/ 108 h 146"/>
                <a:gd name="T44" fmla="*/ 3 w 146"/>
                <a:gd name="T45" fmla="*/ 94 h 146"/>
                <a:gd name="T46" fmla="*/ 0 w 146"/>
                <a:gd name="T47" fmla="*/ 80 h 146"/>
                <a:gd name="T48" fmla="*/ 0 w 146"/>
                <a:gd name="T49" fmla="*/ 66 h 146"/>
                <a:gd name="T50" fmla="*/ 3 w 146"/>
                <a:gd name="T51" fmla="*/ 51 h 146"/>
                <a:gd name="T52" fmla="*/ 9 w 146"/>
                <a:gd name="T53" fmla="*/ 38 h 146"/>
                <a:gd name="T54" fmla="*/ 16 w 146"/>
                <a:gd name="T55" fmla="*/ 27 h 146"/>
                <a:gd name="T56" fmla="*/ 27 w 146"/>
                <a:gd name="T57" fmla="*/ 16 h 146"/>
                <a:gd name="T58" fmla="*/ 38 w 146"/>
                <a:gd name="T59" fmla="*/ 9 h 146"/>
                <a:gd name="T60" fmla="*/ 51 w 146"/>
                <a:gd name="T61" fmla="*/ 3 h 146"/>
                <a:gd name="T62" fmla="*/ 66 w 146"/>
                <a:gd name="T63" fmla="*/ 0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0"/>
                  </a:moveTo>
                  <a:lnTo>
                    <a:pt x="80" y="0"/>
                  </a:lnTo>
                  <a:lnTo>
                    <a:pt x="87" y="2"/>
                  </a:lnTo>
                  <a:lnTo>
                    <a:pt x="94" y="3"/>
                  </a:lnTo>
                  <a:lnTo>
                    <a:pt x="101" y="6"/>
                  </a:lnTo>
                  <a:lnTo>
                    <a:pt x="108" y="9"/>
                  </a:lnTo>
                  <a:lnTo>
                    <a:pt x="113" y="12"/>
                  </a:lnTo>
                  <a:lnTo>
                    <a:pt x="119" y="16"/>
                  </a:lnTo>
                  <a:lnTo>
                    <a:pt x="124" y="22"/>
                  </a:lnTo>
                  <a:lnTo>
                    <a:pt x="129" y="27"/>
                  </a:lnTo>
                  <a:lnTo>
                    <a:pt x="133" y="32"/>
                  </a:lnTo>
                  <a:lnTo>
                    <a:pt x="136" y="38"/>
                  </a:lnTo>
                  <a:lnTo>
                    <a:pt x="140" y="44"/>
                  </a:lnTo>
                  <a:lnTo>
                    <a:pt x="143" y="51"/>
                  </a:lnTo>
                  <a:lnTo>
                    <a:pt x="144" y="59"/>
                  </a:lnTo>
                  <a:lnTo>
                    <a:pt x="145" y="66"/>
                  </a:lnTo>
                  <a:lnTo>
                    <a:pt x="146" y="73"/>
                  </a:lnTo>
                  <a:lnTo>
                    <a:pt x="145" y="80"/>
                  </a:lnTo>
                  <a:lnTo>
                    <a:pt x="144" y="87"/>
                  </a:lnTo>
                  <a:lnTo>
                    <a:pt x="143" y="94"/>
                  </a:lnTo>
                  <a:lnTo>
                    <a:pt x="140" y="102"/>
                  </a:lnTo>
                  <a:lnTo>
                    <a:pt x="136" y="108"/>
                  </a:lnTo>
                  <a:lnTo>
                    <a:pt x="133" y="114"/>
                  </a:lnTo>
                  <a:lnTo>
                    <a:pt x="129" y="119"/>
                  </a:lnTo>
                  <a:lnTo>
                    <a:pt x="124" y="124"/>
                  </a:lnTo>
                  <a:lnTo>
                    <a:pt x="119" y="129"/>
                  </a:lnTo>
                  <a:lnTo>
                    <a:pt x="113" y="133"/>
                  </a:lnTo>
                  <a:lnTo>
                    <a:pt x="108" y="137"/>
                  </a:lnTo>
                  <a:lnTo>
                    <a:pt x="101" y="140"/>
                  </a:lnTo>
                  <a:lnTo>
                    <a:pt x="94" y="143"/>
                  </a:lnTo>
                  <a:lnTo>
                    <a:pt x="87" y="144"/>
                  </a:lnTo>
                  <a:lnTo>
                    <a:pt x="80" y="145"/>
                  </a:lnTo>
                  <a:lnTo>
                    <a:pt x="73" y="146"/>
                  </a:lnTo>
                  <a:lnTo>
                    <a:pt x="66" y="145"/>
                  </a:lnTo>
                  <a:lnTo>
                    <a:pt x="58" y="144"/>
                  </a:lnTo>
                  <a:lnTo>
                    <a:pt x="51" y="143"/>
                  </a:lnTo>
                  <a:lnTo>
                    <a:pt x="44" y="140"/>
                  </a:lnTo>
                  <a:lnTo>
                    <a:pt x="38" y="137"/>
                  </a:lnTo>
                  <a:lnTo>
                    <a:pt x="32" y="133"/>
                  </a:lnTo>
                  <a:lnTo>
                    <a:pt x="27" y="129"/>
                  </a:lnTo>
                  <a:lnTo>
                    <a:pt x="21" y="124"/>
                  </a:lnTo>
                  <a:lnTo>
                    <a:pt x="16" y="119"/>
                  </a:lnTo>
                  <a:lnTo>
                    <a:pt x="12" y="114"/>
                  </a:lnTo>
                  <a:lnTo>
                    <a:pt x="9" y="108"/>
                  </a:lnTo>
                  <a:lnTo>
                    <a:pt x="6" y="102"/>
                  </a:lnTo>
                  <a:lnTo>
                    <a:pt x="3" y="94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59"/>
                  </a:lnTo>
                  <a:lnTo>
                    <a:pt x="3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2"/>
                  </a:lnTo>
                  <a:lnTo>
                    <a:pt x="27" y="16"/>
                  </a:lnTo>
                  <a:lnTo>
                    <a:pt x="32" y="12"/>
                  </a:lnTo>
                  <a:lnTo>
                    <a:pt x="38" y="9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6" y="0"/>
                  </a:lnTo>
                  <a:lnTo>
                    <a:pt x="73" y="0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3" name="Rectangle 76"/>
            <p:cNvSpPr>
              <a:spLocks noChangeArrowheads="1"/>
            </p:cNvSpPr>
            <p:nvPr/>
          </p:nvSpPr>
          <p:spPr bwMode="auto">
            <a:xfrm>
              <a:off x="3838" y="2809"/>
              <a:ext cx="47" cy="47"/>
            </a:xfrm>
            <a:prstGeom prst="rect">
              <a:avLst/>
            </a:prstGeom>
            <a:solidFill>
              <a:srgbClr val="00FFFF"/>
            </a:solidFill>
            <a:ln w="9525">
              <a:solidFill>
                <a:srgbClr val="00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4" name="Line 77"/>
            <p:cNvSpPr>
              <a:spLocks noChangeShapeType="1"/>
            </p:cNvSpPr>
            <p:nvPr/>
          </p:nvSpPr>
          <p:spPr bwMode="auto">
            <a:xfrm flipH="1">
              <a:off x="3653" y="2827"/>
              <a:ext cx="332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35" name="Line 78"/>
            <p:cNvSpPr>
              <a:spLocks noChangeShapeType="1"/>
            </p:cNvSpPr>
            <p:nvPr/>
          </p:nvSpPr>
          <p:spPr bwMode="auto">
            <a:xfrm>
              <a:off x="4018" y="2280"/>
              <a:ext cx="306" cy="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6636" name="Rectangle 79"/>
            <p:cNvSpPr>
              <a:spLocks noChangeArrowheads="1"/>
            </p:cNvSpPr>
            <p:nvPr/>
          </p:nvSpPr>
          <p:spPr bwMode="auto">
            <a:xfrm>
              <a:off x="4334" y="2539"/>
              <a:ext cx="375" cy="594"/>
            </a:xfrm>
            <a:prstGeom prst="rect">
              <a:avLst/>
            </a:prstGeom>
            <a:noFill/>
            <a:ln w="11113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7" name="Rectangle 80"/>
            <p:cNvSpPr>
              <a:spLocks noChangeArrowheads="1"/>
            </p:cNvSpPr>
            <p:nvPr/>
          </p:nvSpPr>
          <p:spPr bwMode="auto">
            <a:xfrm>
              <a:off x="3634" y="2539"/>
              <a:ext cx="374" cy="594"/>
            </a:xfrm>
            <a:prstGeom prst="rect">
              <a:avLst/>
            </a:prstGeom>
            <a:noFill/>
            <a:ln w="11113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38" name="Line 81"/>
            <p:cNvSpPr>
              <a:spLocks noChangeShapeType="1"/>
            </p:cNvSpPr>
            <p:nvPr/>
          </p:nvSpPr>
          <p:spPr bwMode="auto">
            <a:xfrm>
              <a:off x="4056" y="2280"/>
              <a:ext cx="1" cy="108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39" name="Line 82"/>
            <p:cNvSpPr>
              <a:spLocks noChangeShapeType="1"/>
            </p:cNvSpPr>
            <p:nvPr/>
          </p:nvSpPr>
          <p:spPr bwMode="auto">
            <a:xfrm>
              <a:off x="4325" y="2280"/>
              <a:ext cx="1" cy="108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0" name="Line 83"/>
            <p:cNvSpPr>
              <a:spLocks noChangeShapeType="1"/>
            </p:cNvSpPr>
            <p:nvPr/>
          </p:nvSpPr>
          <p:spPr bwMode="auto">
            <a:xfrm>
              <a:off x="4286" y="2280"/>
              <a:ext cx="1" cy="108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1" name="Line 84"/>
            <p:cNvSpPr>
              <a:spLocks noChangeShapeType="1"/>
            </p:cNvSpPr>
            <p:nvPr/>
          </p:nvSpPr>
          <p:spPr bwMode="auto">
            <a:xfrm>
              <a:off x="4018" y="2280"/>
              <a:ext cx="1" cy="108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2" name="Line 85"/>
            <p:cNvSpPr>
              <a:spLocks noChangeShapeType="1"/>
            </p:cNvSpPr>
            <p:nvPr/>
          </p:nvSpPr>
          <p:spPr bwMode="auto">
            <a:xfrm>
              <a:off x="3303" y="2534"/>
              <a:ext cx="303" cy="1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3" name="Line 86"/>
            <p:cNvSpPr>
              <a:spLocks noChangeShapeType="1"/>
            </p:cNvSpPr>
            <p:nvPr/>
          </p:nvSpPr>
          <p:spPr bwMode="auto">
            <a:xfrm>
              <a:off x="3278" y="3143"/>
              <a:ext cx="302" cy="1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4" name="Line 87"/>
            <p:cNvSpPr>
              <a:spLocks noChangeShapeType="1"/>
            </p:cNvSpPr>
            <p:nvPr/>
          </p:nvSpPr>
          <p:spPr bwMode="auto">
            <a:xfrm>
              <a:off x="3445" y="2544"/>
              <a:ext cx="1" cy="589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5" name="Line 88"/>
            <p:cNvSpPr>
              <a:spLocks noChangeShapeType="1"/>
            </p:cNvSpPr>
            <p:nvPr/>
          </p:nvSpPr>
          <p:spPr bwMode="auto">
            <a:xfrm flipV="1">
              <a:off x="4119" y="2494"/>
              <a:ext cx="37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6" name="Line 89"/>
            <p:cNvSpPr>
              <a:spLocks noChangeShapeType="1"/>
            </p:cNvSpPr>
            <p:nvPr/>
          </p:nvSpPr>
          <p:spPr bwMode="auto">
            <a:xfrm flipH="1">
              <a:off x="4164" y="2492"/>
              <a:ext cx="41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7" name="Line 90"/>
            <p:cNvSpPr>
              <a:spLocks noChangeShapeType="1"/>
            </p:cNvSpPr>
            <p:nvPr/>
          </p:nvSpPr>
          <p:spPr bwMode="auto">
            <a:xfrm>
              <a:off x="4438" y="2497"/>
              <a:ext cx="35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8" name="Line 91"/>
            <p:cNvSpPr>
              <a:spLocks noChangeShapeType="1"/>
            </p:cNvSpPr>
            <p:nvPr/>
          </p:nvSpPr>
          <p:spPr bwMode="auto">
            <a:xfrm>
              <a:off x="4122" y="3172"/>
              <a:ext cx="31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49" name="Line 92"/>
            <p:cNvSpPr>
              <a:spLocks noChangeShapeType="1"/>
            </p:cNvSpPr>
            <p:nvPr/>
          </p:nvSpPr>
          <p:spPr bwMode="auto">
            <a:xfrm flipH="1">
              <a:off x="4180" y="3171"/>
              <a:ext cx="24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50" name="Line 93"/>
            <p:cNvSpPr>
              <a:spLocks noChangeShapeType="1"/>
            </p:cNvSpPr>
            <p:nvPr/>
          </p:nvSpPr>
          <p:spPr bwMode="auto">
            <a:xfrm>
              <a:off x="4438" y="3171"/>
              <a:ext cx="18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51" name="Freeform 94"/>
            <p:cNvSpPr>
              <a:spLocks/>
            </p:cNvSpPr>
            <p:nvPr/>
          </p:nvSpPr>
          <p:spPr bwMode="auto">
            <a:xfrm>
              <a:off x="4457" y="2481"/>
              <a:ext cx="32" cy="36"/>
            </a:xfrm>
            <a:custGeom>
              <a:avLst/>
              <a:gdLst>
                <a:gd name="T0" fmla="*/ 80 w 146"/>
                <a:gd name="T1" fmla="*/ 146 h 146"/>
                <a:gd name="T2" fmla="*/ 95 w 146"/>
                <a:gd name="T3" fmla="*/ 143 h 146"/>
                <a:gd name="T4" fmla="*/ 107 w 146"/>
                <a:gd name="T5" fmla="*/ 137 h 146"/>
                <a:gd name="T6" fmla="*/ 119 w 146"/>
                <a:gd name="T7" fmla="*/ 130 h 146"/>
                <a:gd name="T8" fmla="*/ 129 w 146"/>
                <a:gd name="T9" fmla="*/ 120 h 146"/>
                <a:gd name="T10" fmla="*/ 137 w 146"/>
                <a:gd name="T11" fmla="*/ 108 h 146"/>
                <a:gd name="T12" fmla="*/ 142 w 146"/>
                <a:gd name="T13" fmla="*/ 95 h 146"/>
                <a:gd name="T14" fmla="*/ 145 w 146"/>
                <a:gd name="T15" fmla="*/ 81 h 146"/>
                <a:gd name="T16" fmla="*/ 145 w 146"/>
                <a:gd name="T17" fmla="*/ 66 h 146"/>
                <a:gd name="T18" fmla="*/ 142 w 146"/>
                <a:gd name="T19" fmla="*/ 52 h 146"/>
                <a:gd name="T20" fmla="*/ 137 w 146"/>
                <a:gd name="T21" fmla="*/ 38 h 146"/>
                <a:gd name="T22" fmla="*/ 129 w 146"/>
                <a:gd name="T23" fmla="*/ 27 h 146"/>
                <a:gd name="T24" fmla="*/ 119 w 146"/>
                <a:gd name="T25" fmla="*/ 17 h 146"/>
                <a:gd name="T26" fmla="*/ 107 w 146"/>
                <a:gd name="T27" fmla="*/ 10 h 146"/>
                <a:gd name="T28" fmla="*/ 95 w 146"/>
                <a:gd name="T29" fmla="*/ 4 h 146"/>
                <a:gd name="T30" fmla="*/ 80 w 146"/>
                <a:gd name="T31" fmla="*/ 1 h 146"/>
                <a:gd name="T32" fmla="*/ 65 w 146"/>
                <a:gd name="T33" fmla="*/ 1 h 146"/>
                <a:gd name="T34" fmla="*/ 52 w 146"/>
                <a:gd name="T35" fmla="*/ 4 h 146"/>
                <a:gd name="T36" fmla="*/ 38 w 146"/>
                <a:gd name="T37" fmla="*/ 10 h 146"/>
                <a:gd name="T38" fmla="*/ 27 w 146"/>
                <a:gd name="T39" fmla="*/ 17 h 146"/>
                <a:gd name="T40" fmla="*/ 17 w 146"/>
                <a:gd name="T41" fmla="*/ 27 h 146"/>
                <a:gd name="T42" fmla="*/ 8 w 146"/>
                <a:gd name="T43" fmla="*/ 38 h 146"/>
                <a:gd name="T44" fmla="*/ 3 w 146"/>
                <a:gd name="T45" fmla="*/ 52 h 146"/>
                <a:gd name="T46" fmla="*/ 0 w 146"/>
                <a:gd name="T47" fmla="*/ 66 h 146"/>
                <a:gd name="T48" fmla="*/ 0 w 146"/>
                <a:gd name="T49" fmla="*/ 81 h 146"/>
                <a:gd name="T50" fmla="*/ 3 w 146"/>
                <a:gd name="T51" fmla="*/ 95 h 146"/>
                <a:gd name="T52" fmla="*/ 8 w 146"/>
                <a:gd name="T53" fmla="*/ 108 h 146"/>
                <a:gd name="T54" fmla="*/ 17 w 146"/>
                <a:gd name="T55" fmla="*/ 120 h 146"/>
                <a:gd name="T56" fmla="*/ 27 w 146"/>
                <a:gd name="T57" fmla="*/ 130 h 146"/>
                <a:gd name="T58" fmla="*/ 38 w 146"/>
                <a:gd name="T59" fmla="*/ 137 h 146"/>
                <a:gd name="T60" fmla="*/ 52 w 146"/>
                <a:gd name="T61" fmla="*/ 143 h 146"/>
                <a:gd name="T62" fmla="*/ 65 w 146"/>
                <a:gd name="T63" fmla="*/ 146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146"/>
                  </a:moveTo>
                  <a:lnTo>
                    <a:pt x="80" y="146"/>
                  </a:lnTo>
                  <a:lnTo>
                    <a:pt x="87" y="145"/>
                  </a:lnTo>
                  <a:lnTo>
                    <a:pt x="95" y="143"/>
                  </a:lnTo>
                  <a:lnTo>
                    <a:pt x="101" y="140"/>
                  </a:lnTo>
                  <a:lnTo>
                    <a:pt x="107" y="137"/>
                  </a:lnTo>
                  <a:lnTo>
                    <a:pt x="113" y="134"/>
                  </a:lnTo>
                  <a:lnTo>
                    <a:pt x="119" y="130"/>
                  </a:lnTo>
                  <a:lnTo>
                    <a:pt x="124" y="125"/>
                  </a:lnTo>
                  <a:lnTo>
                    <a:pt x="129" y="120"/>
                  </a:lnTo>
                  <a:lnTo>
                    <a:pt x="133" y="114"/>
                  </a:lnTo>
                  <a:lnTo>
                    <a:pt x="137" y="108"/>
                  </a:lnTo>
                  <a:lnTo>
                    <a:pt x="140" y="102"/>
                  </a:lnTo>
                  <a:lnTo>
                    <a:pt x="142" y="95"/>
                  </a:lnTo>
                  <a:lnTo>
                    <a:pt x="144" y="88"/>
                  </a:lnTo>
                  <a:lnTo>
                    <a:pt x="145" y="81"/>
                  </a:lnTo>
                  <a:lnTo>
                    <a:pt x="146" y="73"/>
                  </a:lnTo>
                  <a:lnTo>
                    <a:pt x="145" y="66"/>
                  </a:lnTo>
                  <a:lnTo>
                    <a:pt x="144" y="59"/>
                  </a:lnTo>
                  <a:lnTo>
                    <a:pt x="142" y="52"/>
                  </a:lnTo>
                  <a:lnTo>
                    <a:pt x="140" y="46"/>
                  </a:lnTo>
                  <a:lnTo>
                    <a:pt x="137" y="38"/>
                  </a:lnTo>
                  <a:lnTo>
                    <a:pt x="133" y="33"/>
                  </a:lnTo>
                  <a:lnTo>
                    <a:pt x="129" y="27"/>
                  </a:lnTo>
                  <a:lnTo>
                    <a:pt x="124" y="22"/>
                  </a:lnTo>
                  <a:lnTo>
                    <a:pt x="119" y="17"/>
                  </a:lnTo>
                  <a:lnTo>
                    <a:pt x="113" y="13"/>
                  </a:lnTo>
                  <a:lnTo>
                    <a:pt x="107" y="10"/>
                  </a:lnTo>
                  <a:lnTo>
                    <a:pt x="101" y="7"/>
                  </a:lnTo>
                  <a:lnTo>
                    <a:pt x="95" y="4"/>
                  </a:lnTo>
                  <a:lnTo>
                    <a:pt x="87" y="3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8" y="3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38" y="10"/>
                  </a:lnTo>
                  <a:lnTo>
                    <a:pt x="32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8" y="38"/>
                  </a:lnTo>
                  <a:lnTo>
                    <a:pt x="5" y="46"/>
                  </a:lnTo>
                  <a:lnTo>
                    <a:pt x="3" y="52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3" y="95"/>
                  </a:lnTo>
                  <a:lnTo>
                    <a:pt x="5" y="102"/>
                  </a:lnTo>
                  <a:lnTo>
                    <a:pt x="8" y="108"/>
                  </a:lnTo>
                  <a:lnTo>
                    <a:pt x="13" y="114"/>
                  </a:lnTo>
                  <a:lnTo>
                    <a:pt x="17" y="120"/>
                  </a:lnTo>
                  <a:lnTo>
                    <a:pt x="22" y="125"/>
                  </a:lnTo>
                  <a:lnTo>
                    <a:pt x="27" y="130"/>
                  </a:lnTo>
                  <a:lnTo>
                    <a:pt x="32" y="134"/>
                  </a:lnTo>
                  <a:lnTo>
                    <a:pt x="38" y="137"/>
                  </a:lnTo>
                  <a:lnTo>
                    <a:pt x="44" y="140"/>
                  </a:lnTo>
                  <a:lnTo>
                    <a:pt x="52" y="143"/>
                  </a:lnTo>
                  <a:lnTo>
                    <a:pt x="58" y="145"/>
                  </a:lnTo>
                  <a:lnTo>
                    <a:pt x="65" y="146"/>
                  </a:lnTo>
                  <a:lnTo>
                    <a:pt x="73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2" name="Freeform 95"/>
            <p:cNvSpPr>
              <a:spLocks/>
            </p:cNvSpPr>
            <p:nvPr/>
          </p:nvSpPr>
          <p:spPr bwMode="auto">
            <a:xfrm>
              <a:off x="4457" y="2481"/>
              <a:ext cx="32" cy="36"/>
            </a:xfrm>
            <a:custGeom>
              <a:avLst/>
              <a:gdLst>
                <a:gd name="T0" fmla="*/ 80 w 146"/>
                <a:gd name="T1" fmla="*/ 146 h 146"/>
                <a:gd name="T2" fmla="*/ 95 w 146"/>
                <a:gd name="T3" fmla="*/ 143 h 146"/>
                <a:gd name="T4" fmla="*/ 107 w 146"/>
                <a:gd name="T5" fmla="*/ 137 h 146"/>
                <a:gd name="T6" fmla="*/ 119 w 146"/>
                <a:gd name="T7" fmla="*/ 130 h 146"/>
                <a:gd name="T8" fmla="*/ 129 w 146"/>
                <a:gd name="T9" fmla="*/ 120 h 146"/>
                <a:gd name="T10" fmla="*/ 137 w 146"/>
                <a:gd name="T11" fmla="*/ 108 h 146"/>
                <a:gd name="T12" fmla="*/ 142 w 146"/>
                <a:gd name="T13" fmla="*/ 95 h 146"/>
                <a:gd name="T14" fmla="*/ 145 w 146"/>
                <a:gd name="T15" fmla="*/ 81 h 146"/>
                <a:gd name="T16" fmla="*/ 145 w 146"/>
                <a:gd name="T17" fmla="*/ 66 h 146"/>
                <a:gd name="T18" fmla="*/ 142 w 146"/>
                <a:gd name="T19" fmla="*/ 52 h 146"/>
                <a:gd name="T20" fmla="*/ 137 w 146"/>
                <a:gd name="T21" fmla="*/ 38 h 146"/>
                <a:gd name="T22" fmla="*/ 129 w 146"/>
                <a:gd name="T23" fmla="*/ 27 h 146"/>
                <a:gd name="T24" fmla="*/ 119 w 146"/>
                <a:gd name="T25" fmla="*/ 17 h 146"/>
                <a:gd name="T26" fmla="*/ 107 w 146"/>
                <a:gd name="T27" fmla="*/ 10 h 146"/>
                <a:gd name="T28" fmla="*/ 95 w 146"/>
                <a:gd name="T29" fmla="*/ 4 h 146"/>
                <a:gd name="T30" fmla="*/ 80 w 146"/>
                <a:gd name="T31" fmla="*/ 1 h 146"/>
                <a:gd name="T32" fmla="*/ 65 w 146"/>
                <a:gd name="T33" fmla="*/ 1 h 146"/>
                <a:gd name="T34" fmla="*/ 52 w 146"/>
                <a:gd name="T35" fmla="*/ 4 h 146"/>
                <a:gd name="T36" fmla="*/ 38 w 146"/>
                <a:gd name="T37" fmla="*/ 10 h 146"/>
                <a:gd name="T38" fmla="*/ 27 w 146"/>
                <a:gd name="T39" fmla="*/ 17 h 146"/>
                <a:gd name="T40" fmla="*/ 17 w 146"/>
                <a:gd name="T41" fmla="*/ 27 h 146"/>
                <a:gd name="T42" fmla="*/ 8 w 146"/>
                <a:gd name="T43" fmla="*/ 38 h 146"/>
                <a:gd name="T44" fmla="*/ 3 w 146"/>
                <a:gd name="T45" fmla="*/ 52 h 146"/>
                <a:gd name="T46" fmla="*/ 0 w 146"/>
                <a:gd name="T47" fmla="*/ 66 h 146"/>
                <a:gd name="T48" fmla="*/ 0 w 146"/>
                <a:gd name="T49" fmla="*/ 81 h 146"/>
                <a:gd name="T50" fmla="*/ 3 w 146"/>
                <a:gd name="T51" fmla="*/ 95 h 146"/>
                <a:gd name="T52" fmla="*/ 8 w 146"/>
                <a:gd name="T53" fmla="*/ 108 h 146"/>
                <a:gd name="T54" fmla="*/ 17 w 146"/>
                <a:gd name="T55" fmla="*/ 120 h 146"/>
                <a:gd name="T56" fmla="*/ 27 w 146"/>
                <a:gd name="T57" fmla="*/ 130 h 146"/>
                <a:gd name="T58" fmla="*/ 38 w 146"/>
                <a:gd name="T59" fmla="*/ 137 h 146"/>
                <a:gd name="T60" fmla="*/ 52 w 146"/>
                <a:gd name="T61" fmla="*/ 143 h 146"/>
                <a:gd name="T62" fmla="*/ 65 w 146"/>
                <a:gd name="T63" fmla="*/ 146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146"/>
                  </a:moveTo>
                  <a:lnTo>
                    <a:pt x="80" y="146"/>
                  </a:lnTo>
                  <a:lnTo>
                    <a:pt x="87" y="145"/>
                  </a:lnTo>
                  <a:lnTo>
                    <a:pt x="95" y="143"/>
                  </a:lnTo>
                  <a:lnTo>
                    <a:pt x="101" y="140"/>
                  </a:lnTo>
                  <a:lnTo>
                    <a:pt x="107" y="137"/>
                  </a:lnTo>
                  <a:lnTo>
                    <a:pt x="113" y="134"/>
                  </a:lnTo>
                  <a:lnTo>
                    <a:pt x="119" y="130"/>
                  </a:lnTo>
                  <a:lnTo>
                    <a:pt x="124" y="125"/>
                  </a:lnTo>
                  <a:lnTo>
                    <a:pt x="129" y="120"/>
                  </a:lnTo>
                  <a:lnTo>
                    <a:pt x="133" y="114"/>
                  </a:lnTo>
                  <a:lnTo>
                    <a:pt x="137" y="108"/>
                  </a:lnTo>
                  <a:lnTo>
                    <a:pt x="140" y="102"/>
                  </a:lnTo>
                  <a:lnTo>
                    <a:pt x="142" y="95"/>
                  </a:lnTo>
                  <a:lnTo>
                    <a:pt x="144" y="88"/>
                  </a:lnTo>
                  <a:lnTo>
                    <a:pt x="145" y="81"/>
                  </a:lnTo>
                  <a:lnTo>
                    <a:pt x="146" y="73"/>
                  </a:lnTo>
                  <a:lnTo>
                    <a:pt x="145" y="66"/>
                  </a:lnTo>
                  <a:lnTo>
                    <a:pt x="144" y="59"/>
                  </a:lnTo>
                  <a:lnTo>
                    <a:pt x="142" y="52"/>
                  </a:lnTo>
                  <a:lnTo>
                    <a:pt x="140" y="46"/>
                  </a:lnTo>
                  <a:lnTo>
                    <a:pt x="137" y="38"/>
                  </a:lnTo>
                  <a:lnTo>
                    <a:pt x="133" y="33"/>
                  </a:lnTo>
                  <a:lnTo>
                    <a:pt x="129" y="27"/>
                  </a:lnTo>
                  <a:lnTo>
                    <a:pt x="124" y="22"/>
                  </a:lnTo>
                  <a:lnTo>
                    <a:pt x="119" y="17"/>
                  </a:lnTo>
                  <a:lnTo>
                    <a:pt x="113" y="13"/>
                  </a:lnTo>
                  <a:lnTo>
                    <a:pt x="107" y="10"/>
                  </a:lnTo>
                  <a:lnTo>
                    <a:pt x="101" y="7"/>
                  </a:lnTo>
                  <a:lnTo>
                    <a:pt x="95" y="4"/>
                  </a:lnTo>
                  <a:lnTo>
                    <a:pt x="87" y="3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8" y="3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38" y="10"/>
                  </a:lnTo>
                  <a:lnTo>
                    <a:pt x="32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8" y="38"/>
                  </a:lnTo>
                  <a:lnTo>
                    <a:pt x="5" y="46"/>
                  </a:lnTo>
                  <a:lnTo>
                    <a:pt x="3" y="52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3" y="95"/>
                  </a:lnTo>
                  <a:lnTo>
                    <a:pt x="5" y="102"/>
                  </a:lnTo>
                  <a:lnTo>
                    <a:pt x="8" y="108"/>
                  </a:lnTo>
                  <a:lnTo>
                    <a:pt x="13" y="114"/>
                  </a:lnTo>
                  <a:lnTo>
                    <a:pt x="17" y="120"/>
                  </a:lnTo>
                  <a:lnTo>
                    <a:pt x="22" y="125"/>
                  </a:lnTo>
                  <a:lnTo>
                    <a:pt x="27" y="130"/>
                  </a:lnTo>
                  <a:lnTo>
                    <a:pt x="32" y="134"/>
                  </a:lnTo>
                  <a:lnTo>
                    <a:pt x="38" y="137"/>
                  </a:lnTo>
                  <a:lnTo>
                    <a:pt x="44" y="140"/>
                  </a:lnTo>
                  <a:lnTo>
                    <a:pt x="52" y="143"/>
                  </a:lnTo>
                  <a:lnTo>
                    <a:pt x="58" y="145"/>
                  </a:lnTo>
                  <a:lnTo>
                    <a:pt x="65" y="146"/>
                  </a:lnTo>
                  <a:lnTo>
                    <a:pt x="73" y="146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3" name="Freeform 96"/>
            <p:cNvSpPr>
              <a:spLocks/>
            </p:cNvSpPr>
            <p:nvPr/>
          </p:nvSpPr>
          <p:spPr bwMode="auto">
            <a:xfrm>
              <a:off x="4139" y="3145"/>
              <a:ext cx="41" cy="46"/>
            </a:xfrm>
            <a:custGeom>
              <a:avLst/>
              <a:gdLst>
                <a:gd name="T0" fmla="*/ 101 w 182"/>
                <a:gd name="T1" fmla="*/ 181 h 182"/>
                <a:gd name="T2" fmla="*/ 118 w 182"/>
                <a:gd name="T3" fmla="*/ 178 h 182"/>
                <a:gd name="T4" fmla="*/ 134 w 182"/>
                <a:gd name="T5" fmla="*/ 171 h 182"/>
                <a:gd name="T6" fmla="*/ 149 w 182"/>
                <a:gd name="T7" fmla="*/ 160 h 182"/>
                <a:gd name="T8" fmla="*/ 161 w 182"/>
                <a:gd name="T9" fmla="*/ 148 h 182"/>
                <a:gd name="T10" fmla="*/ 170 w 182"/>
                <a:gd name="T11" fmla="*/ 134 h 182"/>
                <a:gd name="T12" fmla="*/ 178 w 182"/>
                <a:gd name="T13" fmla="*/ 117 h 182"/>
                <a:gd name="T14" fmla="*/ 182 w 182"/>
                <a:gd name="T15" fmla="*/ 100 h 182"/>
                <a:gd name="T16" fmla="*/ 182 w 182"/>
                <a:gd name="T17" fmla="*/ 81 h 182"/>
                <a:gd name="T18" fmla="*/ 178 w 182"/>
                <a:gd name="T19" fmla="*/ 64 h 182"/>
                <a:gd name="T20" fmla="*/ 170 w 182"/>
                <a:gd name="T21" fmla="*/ 47 h 182"/>
                <a:gd name="T22" fmla="*/ 161 w 182"/>
                <a:gd name="T23" fmla="*/ 33 h 182"/>
                <a:gd name="T24" fmla="*/ 149 w 182"/>
                <a:gd name="T25" fmla="*/ 21 h 182"/>
                <a:gd name="T26" fmla="*/ 134 w 182"/>
                <a:gd name="T27" fmla="*/ 11 h 182"/>
                <a:gd name="T28" fmla="*/ 118 w 182"/>
                <a:gd name="T29" fmla="*/ 4 h 182"/>
                <a:gd name="T30" fmla="*/ 101 w 182"/>
                <a:gd name="T31" fmla="*/ 0 h 182"/>
                <a:gd name="T32" fmla="*/ 82 w 182"/>
                <a:gd name="T33" fmla="*/ 0 h 182"/>
                <a:gd name="T34" fmla="*/ 64 w 182"/>
                <a:gd name="T35" fmla="*/ 4 h 182"/>
                <a:gd name="T36" fmla="*/ 47 w 182"/>
                <a:gd name="T37" fmla="*/ 11 h 182"/>
                <a:gd name="T38" fmla="*/ 33 w 182"/>
                <a:gd name="T39" fmla="*/ 21 h 182"/>
                <a:gd name="T40" fmla="*/ 21 w 182"/>
                <a:gd name="T41" fmla="*/ 33 h 182"/>
                <a:gd name="T42" fmla="*/ 11 w 182"/>
                <a:gd name="T43" fmla="*/ 47 h 182"/>
                <a:gd name="T44" fmla="*/ 4 w 182"/>
                <a:gd name="T45" fmla="*/ 64 h 182"/>
                <a:gd name="T46" fmla="*/ 0 w 182"/>
                <a:gd name="T47" fmla="*/ 81 h 182"/>
                <a:gd name="T48" fmla="*/ 0 w 182"/>
                <a:gd name="T49" fmla="*/ 100 h 182"/>
                <a:gd name="T50" fmla="*/ 4 w 182"/>
                <a:gd name="T51" fmla="*/ 117 h 182"/>
                <a:gd name="T52" fmla="*/ 11 w 182"/>
                <a:gd name="T53" fmla="*/ 134 h 182"/>
                <a:gd name="T54" fmla="*/ 21 w 182"/>
                <a:gd name="T55" fmla="*/ 148 h 182"/>
                <a:gd name="T56" fmla="*/ 33 w 182"/>
                <a:gd name="T57" fmla="*/ 160 h 182"/>
                <a:gd name="T58" fmla="*/ 47 w 182"/>
                <a:gd name="T59" fmla="*/ 171 h 182"/>
                <a:gd name="T60" fmla="*/ 64 w 182"/>
                <a:gd name="T61" fmla="*/ 178 h 182"/>
                <a:gd name="T62" fmla="*/ 82 w 182"/>
                <a:gd name="T63" fmla="*/ 181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2"/>
                <a:gd name="T98" fmla="*/ 182 w 182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2">
                  <a:moveTo>
                    <a:pt x="91" y="182"/>
                  </a:moveTo>
                  <a:lnTo>
                    <a:pt x="101" y="181"/>
                  </a:lnTo>
                  <a:lnTo>
                    <a:pt x="109" y="180"/>
                  </a:lnTo>
                  <a:lnTo>
                    <a:pt x="118" y="178"/>
                  </a:lnTo>
                  <a:lnTo>
                    <a:pt x="126" y="175"/>
                  </a:lnTo>
                  <a:lnTo>
                    <a:pt x="134" y="171"/>
                  </a:lnTo>
                  <a:lnTo>
                    <a:pt x="142" y="166"/>
                  </a:lnTo>
                  <a:lnTo>
                    <a:pt x="149" y="160"/>
                  </a:lnTo>
                  <a:lnTo>
                    <a:pt x="155" y="155"/>
                  </a:lnTo>
                  <a:lnTo>
                    <a:pt x="161" y="148"/>
                  </a:lnTo>
                  <a:lnTo>
                    <a:pt x="166" y="142"/>
                  </a:lnTo>
                  <a:lnTo>
                    <a:pt x="170" y="134"/>
                  </a:lnTo>
                  <a:lnTo>
                    <a:pt x="175" y="127"/>
                  </a:lnTo>
                  <a:lnTo>
                    <a:pt x="178" y="117"/>
                  </a:lnTo>
                  <a:lnTo>
                    <a:pt x="180" y="109"/>
                  </a:lnTo>
                  <a:lnTo>
                    <a:pt x="182" y="100"/>
                  </a:lnTo>
                  <a:lnTo>
                    <a:pt x="182" y="91"/>
                  </a:lnTo>
                  <a:lnTo>
                    <a:pt x="182" y="81"/>
                  </a:lnTo>
                  <a:lnTo>
                    <a:pt x="180" y="72"/>
                  </a:lnTo>
                  <a:lnTo>
                    <a:pt x="178" y="64"/>
                  </a:lnTo>
                  <a:lnTo>
                    <a:pt x="175" y="56"/>
                  </a:lnTo>
                  <a:lnTo>
                    <a:pt x="170" y="47"/>
                  </a:lnTo>
                  <a:lnTo>
                    <a:pt x="166" y="40"/>
                  </a:lnTo>
                  <a:lnTo>
                    <a:pt x="161" y="33"/>
                  </a:lnTo>
                  <a:lnTo>
                    <a:pt x="155" y="27"/>
                  </a:lnTo>
                  <a:lnTo>
                    <a:pt x="149" y="21"/>
                  </a:lnTo>
                  <a:lnTo>
                    <a:pt x="142" y="16"/>
                  </a:lnTo>
                  <a:lnTo>
                    <a:pt x="134" y="11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09" y="1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7" y="11"/>
                  </a:lnTo>
                  <a:lnTo>
                    <a:pt x="40" y="16"/>
                  </a:lnTo>
                  <a:lnTo>
                    <a:pt x="33" y="21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5" y="40"/>
                  </a:lnTo>
                  <a:lnTo>
                    <a:pt x="11" y="47"/>
                  </a:lnTo>
                  <a:lnTo>
                    <a:pt x="7" y="56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0" y="81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2" y="109"/>
                  </a:lnTo>
                  <a:lnTo>
                    <a:pt x="4" y="117"/>
                  </a:lnTo>
                  <a:lnTo>
                    <a:pt x="7" y="127"/>
                  </a:lnTo>
                  <a:lnTo>
                    <a:pt x="11" y="134"/>
                  </a:lnTo>
                  <a:lnTo>
                    <a:pt x="15" y="142"/>
                  </a:lnTo>
                  <a:lnTo>
                    <a:pt x="21" y="148"/>
                  </a:lnTo>
                  <a:lnTo>
                    <a:pt x="27" y="155"/>
                  </a:lnTo>
                  <a:lnTo>
                    <a:pt x="33" y="160"/>
                  </a:lnTo>
                  <a:lnTo>
                    <a:pt x="40" y="166"/>
                  </a:lnTo>
                  <a:lnTo>
                    <a:pt x="47" y="171"/>
                  </a:lnTo>
                  <a:lnTo>
                    <a:pt x="55" y="175"/>
                  </a:lnTo>
                  <a:lnTo>
                    <a:pt x="64" y="178"/>
                  </a:lnTo>
                  <a:lnTo>
                    <a:pt x="73" y="180"/>
                  </a:lnTo>
                  <a:lnTo>
                    <a:pt x="82" y="181"/>
                  </a:lnTo>
                  <a:lnTo>
                    <a:pt x="91" y="1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4" name="Freeform 97"/>
            <p:cNvSpPr>
              <a:spLocks/>
            </p:cNvSpPr>
            <p:nvPr/>
          </p:nvSpPr>
          <p:spPr bwMode="auto">
            <a:xfrm>
              <a:off x="4141" y="2469"/>
              <a:ext cx="40" cy="46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5" name="Freeform 98"/>
            <p:cNvSpPr>
              <a:spLocks/>
            </p:cNvSpPr>
            <p:nvPr/>
          </p:nvSpPr>
          <p:spPr bwMode="auto">
            <a:xfrm>
              <a:off x="4454" y="3158"/>
              <a:ext cx="33" cy="36"/>
            </a:xfrm>
            <a:custGeom>
              <a:avLst/>
              <a:gdLst>
                <a:gd name="T0" fmla="*/ 80 w 146"/>
                <a:gd name="T1" fmla="*/ 145 h 145"/>
                <a:gd name="T2" fmla="*/ 94 w 146"/>
                <a:gd name="T3" fmla="*/ 142 h 145"/>
                <a:gd name="T4" fmla="*/ 108 w 146"/>
                <a:gd name="T5" fmla="*/ 137 h 145"/>
                <a:gd name="T6" fmla="*/ 119 w 146"/>
                <a:gd name="T7" fmla="*/ 129 h 145"/>
                <a:gd name="T8" fmla="*/ 129 w 146"/>
                <a:gd name="T9" fmla="*/ 119 h 145"/>
                <a:gd name="T10" fmla="*/ 137 w 146"/>
                <a:gd name="T11" fmla="*/ 107 h 145"/>
                <a:gd name="T12" fmla="*/ 143 w 146"/>
                <a:gd name="T13" fmla="*/ 94 h 145"/>
                <a:gd name="T14" fmla="*/ 146 w 146"/>
                <a:gd name="T15" fmla="*/ 80 h 145"/>
                <a:gd name="T16" fmla="*/ 146 w 146"/>
                <a:gd name="T17" fmla="*/ 65 h 145"/>
                <a:gd name="T18" fmla="*/ 143 w 146"/>
                <a:gd name="T19" fmla="*/ 51 h 145"/>
                <a:gd name="T20" fmla="*/ 137 w 146"/>
                <a:gd name="T21" fmla="*/ 38 h 145"/>
                <a:gd name="T22" fmla="*/ 129 w 146"/>
                <a:gd name="T23" fmla="*/ 26 h 145"/>
                <a:gd name="T24" fmla="*/ 119 w 146"/>
                <a:gd name="T25" fmla="*/ 17 h 145"/>
                <a:gd name="T26" fmla="*/ 108 w 146"/>
                <a:gd name="T27" fmla="*/ 9 h 145"/>
                <a:gd name="T28" fmla="*/ 94 w 146"/>
                <a:gd name="T29" fmla="*/ 4 h 145"/>
                <a:gd name="T30" fmla="*/ 80 w 146"/>
                <a:gd name="T31" fmla="*/ 1 h 145"/>
                <a:gd name="T32" fmla="*/ 66 w 146"/>
                <a:gd name="T33" fmla="*/ 1 h 145"/>
                <a:gd name="T34" fmla="*/ 51 w 146"/>
                <a:gd name="T35" fmla="*/ 4 h 145"/>
                <a:gd name="T36" fmla="*/ 38 w 146"/>
                <a:gd name="T37" fmla="*/ 9 h 145"/>
                <a:gd name="T38" fmla="*/ 27 w 146"/>
                <a:gd name="T39" fmla="*/ 17 h 145"/>
                <a:gd name="T40" fmla="*/ 16 w 146"/>
                <a:gd name="T41" fmla="*/ 26 h 145"/>
                <a:gd name="T42" fmla="*/ 9 w 146"/>
                <a:gd name="T43" fmla="*/ 38 h 145"/>
                <a:gd name="T44" fmla="*/ 3 w 146"/>
                <a:gd name="T45" fmla="*/ 51 h 145"/>
                <a:gd name="T46" fmla="*/ 1 w 146"/>
                <a:gd name="T47" fmla="*/ 65 h 145"/>
                <a:gd name="T48" fmla="*/ 1 w 146"/>
                <a:gd name="T49" fmla="*/ 80 h 145"/>
                <a:gd name="T50" fmla="*/ 3 w 146"/>
                <a:gd name="T51" fmla="*/ 94 h 145"/>
                <a:gd name="T52" fmla="*/ 9 w 146"/>
                <a:gd name="T53" fmla="*/ 107 h 145"/>
                <a:gd name="T54" fmla="*/ 16 w 146"/>
                <a:gd name="T55" fmla="*/ 119 h 145"/>
                <a:gd name="T56" fmla="*/ 27 w 146"/>
                <a:gd name="T57" fmla="*/ 129 h 145"/>
                <a:gd name="T58" fmla="*/ 38 w 146"/>
                <a:gd name="T59" fmla="*/ 137 h 145"/>
                <a:gd name="T60" fmla="*/ 51 w 146"/>
                <a:gd name="T61" fmla="*/ 142 h 145"/>
                <a:gd name="T62" fmla="*/ 66 w 146"/>
                <a:gd name="T63" fmla="*/ 145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5"/>
                <a:gd name="T98" fmla="*/ 146 w 146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5">
                  <a:moveTo>
                    <a:pt x="73" y="145"/>
                  </a:moveTo>
                  <a:lnTo>
                    <a:pt x="80" y="145"/>
                  </a:lnTo>
                  <a:lnTo>
                    <a:pt x="87" y="144"/>
                  </a:lnTo>
                  <a:lnTo>
                    <a:pt x="94" y="142"/>
                  </a:lnTo>
                  <a:lnTo>
                    <a:pt x="102" y="140"/>
                  </a:lnTo>
                  <a:lnTo>
                    <a:pt x="108" y="137"/>
                  </a:lnTo>
                  <a:lnTo>
                    <a:pt x="114" y="133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33" y="114"/>
                  </a:lnTo>
                  <a:lnTo>
                    <a:pt x="137" y="107"/>
                  </a:lnTo>
                  <a:lnTo>
                    <a:pt x="140" y="101"/>
                  </a:lnTo>
                  <a:lnTo>
                    <a:pt x="143" y="94"/>
                  </a:lnTo>
                  <a:lnTo>
                    <a:pt x="144" y="87"/>
                  </a:lnTo>
                  <a:lnTo>
                    <a:pt x="146" y="80"/>
                  </a:lnTo>
                  <a:lnTo>
                    <a:pt x="146" y="72"/>
                  </a:lnTo>
                  <a:lnTo>
                    <a:pt x="146" y="65"/>
                  </a:lnTo>
                  <a:lnTo>
                    <a:pt x="144" y="58"/>
                  </a:lnTo>
                  <a:lnTo>
                    <a:pt x="143" y="51"/>
                  </a:lnTo>
                  <a:lnTo>
                    <a:pt x="140" y="45"/>
                  </a:lnTo>
                  <a:lnTo>
                    <a:pt x="137" y="38"/>
                  </a:lnTo>
                  <a:lnTo>
                    <a:pt x="133" y="32"/>
                  </a:lnTo>
                  <a:lnTo>
                    <a:pt x="129" y="26"/>
                  </a:lnTo>
                  <a:lnTo>
                    <a:pt x="124" y="21"/>
                  </a:lnTo>
                  <a:lnTo>
                    <a:pt x="119" y="17"/>
                  </a:lnTo>
                  <a:lnTo>
                    <a:pt x="114" y="12"/>
                  </a:lnTo>
                  <a:lnTo>
                    <a:pt x="108" y="9"/>
                  </a:lnTo>
                  <a:lnTo>
                    <a:pt x="102" y="6"/>
                  </a:lnTo>
                  <a:lnTo>
                    <a:pt x="94" y="4"/>
                  </a:lnTo>
                  <a:lnTo>
                    <a:pt x="87" y="2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8" y="2"/>
                  </a:lnTo>
                  <a:lnTo>
                    <a:pt x="51" y="4"/>
                  </a:lnTo>
                  <a:lnTo>
                    <a:pt x="45" y="6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7"/>
                  </a:lnTo>
                  <a:lnTo>
                    <a:pt x="22" y="21"/>
                  </a:lnTo>
                  <a:lnTo>
                    <a:pt x="16" y="26"/>
                  </a:lnTo>
                  <a:lnTo>
                    <a:pt x="12" y="32"/>
                  </a:lnTo>
                  <a:lnTo>
                    <a:pt x="9" y="38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1" y="80"/>
                  </a:lnTo>
                  <a:lnTo>
                    <a:pt x="2" y="87"/>
                  </a:lnTo>
                  <a:lnTo>
                    <a:pt x="3" y="94"/>
                  </a:lnTo>
                  <a:lnTo>
                    <a:pt x="6" y="101"/>
                  </a:lnTo>
                  <a:lnTo>
                    <a:pt x="9" y="107"/>
                  </a:lnTo>
                  <a:lnTo>
                    <a:pt x="12" y="114"/>
                  </a:lnTo>
                  <a:lnTo>
                    <a:pt x="16" y="119"/>
                  </a:lnTo>
                  <a:lnTo>
                    <a:pt x="22" y="124"/>
                  </a:lnTo>
                  <a:lnTo>
                    <a:pt x="27" y="129"/>
                  </a:lnTo>
                  <a:lnTo>
                    <a:pt x="32" y="133"/>
                  </a:lnTo>
                  <a:lnTo>
                    <a:pt x="38" y="137"/>
                  </a:lnTo>
                  <a:lnTo>
                    <a:pt x="45" y="140"/>
                  </a:lnTo>
                  <a:lnTo>
                    <a:pt x="51" y="142"/>
                  </a:lnTo>
                  <a:lnTo>
                    <a:pt x="58" y="144"/>
                  </a:lnTo>
                  <a:lnTo>
                    <a:pt x="66" y="145"/>
                  </a:lnTo>
                  <a:lnTo>
                    <a:pt x="73" y="145"/>
                  </a:ln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6" name="Freeform 99"/>
            <p:cNvSpPr>
              <a:spLocks/>
            </p:cNvSpPr>
            <p:nvPr/>
          </p:nvSpPr>
          <p:spPr bwMode="auto">
            <a:xfrm>
              <a:off x="4454" y="3158"/>
              <a:ext cx="33" cy="36"/>
            </a:xfrm>
            <a:custGeom>
              <a:avLst/>
              <a:gdLst>
                <a:gd name="T0" fmla="*/ 80 w 146"/>
                <a:gd name="T1" fmla="*/ 145 h 145"/>
                <a:gd name="T2" fmla="*/ 94 w 146"/>
                <a:gd name="T3" fmla="*/ 142 h 145"/>
                <a:gd name="T4" fmla="*/ 108 w 146"/>
                <a:gd name="T5" fmla="*/ 137 h 145"/>
                <a:gd name="T6" fmla="*/ 119 w 146"/>
                <a:gd name="T7" fmla="*/ 129 h 145"/>
                <a:gd name="T8" fmla="*/ 129 w 146"/>
                <a:gd name="T9" fmla="*/ 119 h 145"/>
                <a:gd name="T10" fmla="*/ 137 w 146"/>
                <a:gd name="T11" fmla="*/ 107 h 145"/>
                <a:gd name="T12" fmla="*/ 143 w 146"/>
                <a:gd name="T13" fmla="*/ 94 h 145"/>
                <a:gd name="T14" fmla="*/ 146 w 146"/>
                <a:gd name="T15" fmla="*/ 80 h 145"/>
                <a:gd name="T16" fmla="*/ 146 w 146"/>
                <a:gd name="T17" fmla="*/ 65 h 145"/>
                <a:gd name="T18" fmla="*/ 143 w 146"/>
                <a:gd name="T19" fmla="*/ 51 h 145"/>
                <a:gd name="T20" fmla="*/ 137 w 146"/>
                <a:gd name="T21" fmla="*/ 38 h 145"/>
                <a:gd name="T22" fmla="*/ 129 w 146"/>
                <a:gd name="T23" fmla="*/ 26 h 145"/>
                <a:gd name="T24" fmla="*/ 119 w 146"/>
                <a:gd name="T25" fmla="*/ 17 h 145"/>
                <a:gd name="T26" fmla="*/ 108 w 146"/>
                <a:gd name="T27" fmla="*/ 9 h 145"/>
                <a:gd name="T28" fmla="*/ 94 w 146"/>
                <a:gd name="T29" fmla="*/ 4 h 145"/>
                <a:gd name="T30" fmla="*/ 80 w 146"/>
                <a:gd name="T31" fmla="*/ 1 h 145"/>
                <a:gd name="T32" fmla="*/ 66 w 146"/>
                <a:gd name="T33" fmla="*/ 1 h 145"/>
                <a:gd name="T34" fmla="*/ 51 w 146"/>
                <a:gd name="T35" fmla="*/ 4 h 145"/>
                <a:gd name="T36" fmla="*/ 38 w 146"/>
                <a:gd name="T37" fmla="*/ 9 h 145"/>
                <a:gd name="T38" fmla="*/ 27 w 146"/>
                <a:gd name="T39" fmla="*/ 17 h 145"/>
                <a:gd name="T40" fmla="*/ 16 w 146"/>
                <a:gd name="T41" fmla="*/ 26 h 145"/>
                <a:gd name="T42" fmla="*/ 9 w 146"/>
                <a:gd name="T43" fmla="*/ 38 h 145"/>
                <a:gd name="T44" fmla="*/ 3 w 146"/>
                <a:gd name="T45" fmla="*/ 51 h 145"/>
                <a:gd name="T46" fmla="*/ 1 w 146"/>
                <a:gd name="T47" fmla="*/ 65 h 145"/>
                <a:gd name="T48" fmla="*/ 1 w 146"/>
                <a:gd name="T49" fmla="*/ 80 h 145"/>
                <a:gd name="T50" fmla="*/ 3 w 146"/>
                <a:gd name="T51" fmla="*/ 94 h 145"/>
                <a:gd name="T52" fmla="*/ 9 w 146"/>
                <a:gd name="T53" fmla="*/ 107 h 145"/>
                <a:gd name="T54" fmla="*/ 16 w 146"/>
                <a:gd name="T55" fmla="*/ 119 h 145"/>
                <a:gd name="T56" fmla="*/ 27 w 146"/>
                <a:gd name="T57" fmla="*/ 129 h 145"/>
                <a:gd name="T58" fmla="*/ 38 w 146"/>
                <a:gd name="T59" fmla="*/ 137 h 145"/>
                <a:gd name="T60" fmla="*/ 51 w 146"/>
                <a:gd name="T61" fmla="*/ 142 h 145"/>
                <a:gd name="T62" fmla="*/ 66 w 146"/>
                <a:gd name="T63" fmla="*/ 145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5"/>
                <a:gd name="T98" fmla="*/ 146 w 146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5">
                  <a:moveTo>
                    <a:pt x="73" y="145"/>
                  </a:moveTo>
                  <a:lnTo>
                    <a:pt x="80" y="145"/>
                  </a:lnTo>
                  <a:lnTo>
                    <a:pt x="87" y="144"/>
                  </a:lnTo>
                  <a:lnTo>
                    <a:pt x="94" y="142"/>
                  </a:lnTo>
                  <a:lnTo>
                    <a:pt x="102" y="140"/>
                  </a:lnTo>
                  <a:lnTo>
                    <a:pt x="108" y="137"/>
                  </a:lnTo>
                  <a:lnTo>
                    <a:pt x="114" y="133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33" y="114"/>
                  </a:lnTo>
                  <a:lnTo>
                    <a:pt x="137" y="107"/>
                  </a:lnTo>
                  <a:lnTo>
                    <a:pt x="140" y="101"/>
                  </a:lnTo>
                  <a:lnTo>
                    <a:pt x="143" y="94"/>
                  </a:lnTo>
                  <a:lnTo>
                    <a:pt x="144" y="87"/>
                  </a:lnTo>
                  <a:lnTo>
                    <a:pt x="146" y="80"/>
                  </a:lnTo>
                  <a:lnTo>
                    <a:pt x="146" y="72"/>
                  </a:lnTo>
                  <a:lnTo>
                    <a:pt x="146" y="65"/>
                  </a:lnTo>
                  <a:lnTo>
                    <a:pt x="144" y="58"/>
                  </a:lnTo>
                  <a:lnTo>
                    <a:pt x="143" y="51"/>
                  </a:lnTo>
                  <a:lnTo>
                    <a:pt x="140" y="45"/>
                  </a:lnTo>
                  <a:lnTo>
                    <a:pt x="137" y="38"/>
                  </a:lnTo>
                  <a:lnTo>
                    <a:pt x="133" y="32"/>
                  </a:lnTo>
                  <a:lnTo>
                    <a:pt x="129" y="26"/>
                  </a:lnTo>
                  <a:lnTo>
                    <a:pt x="124" y="21"/>
                  </a:lnTo>
                  <a:lnTo>
                    <a:pt x="119" y="17"/>
                  </a:lnTo>
                  <a:lnTo>
                    <a:pt x="114" y="12"/>
                  </a:lnTo>
                  <a:lnTo>
                    <a:pt x="108" y="9"/>
                  </a:lnTo>
                  <a:lnTo>
                    <a:pt x="102" y="6"/>
                  </a:lnTo>
                  <a:lnTo>
                    <a:pt x="94" y="4"/>
                  </a:lnTo>
                  <a:lnTo>
                    <a:pt x="87" y="2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8" y="2"/>
                  </a:lnTo>
                  <a:lnTo>
                    <a:pt x="51" y="4"/>
                  </a:lnTo>
                  <a:lnTo>
                    <a:pt x="45" y="6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7"/>
                  </a:lnTo>
                  <a:lnTo>
                    <a:pt x="22" y="21"/>
                  </a:lnTo>
                  <a:lnTo>
                    <a:pt x="16" y="26"/>
                  </a:lnTo>
                  <a:lnTo>
                    <a:pt x="12" y="32"/>
                  </a:lnTo>
                  <a:lnTo>
                    <a:pt x="9" y="38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1" y="80"/>
                  </a:lnTo>
                  <a:lnTo>
                    <a:pt x="2" y="87"/>
                  </a:lnTo>
                  <a:lnTo>
                    <a:pt x="3" y="94"/>
                  </a:lnTo>
                  <a:lnTo>
                    <a:pt x="6" y="101"/>
                  </a:lnTo>
                  <a:lnTo>
                    <a:pt x="9" y="107"/>
                  </a:lnTo>
                  <a:lnTo>
                    <a:pt x="12" y="114"/>
                  </a:lnTo>
                  <a:lnTo>
                    <a:pt x="16" y="119"/>
                  </a:lnTo>
                  <a:lnTo>
                    <a:pt x="22" y="124"/>
                  </a:lnTo>
                  <a:lnTo>
                    <a:pt x="27" y="129"/>
                  </a:lnTo>
                  <a:lnTo>
                    <a:pt x="32" y="133"/>
                  </a:lnTo>
                  <a:lnTo>
                    <a:pt x="38" y="137"/>
                  </a:lnTo>
                  <a:lnTo>
                    <a:pt x="45" y="140"/>
                  </a:lnTo>
                  <a:lnTo>
                    <a:pt x="51" y="142"/>
                  </a:lnTo>
                  <a:lnTo>
                    <a:pt x="58" y="144"/>
                  </a:lnTo>
                  <a:lnTo>
                    <a:pt x="66" y="145"/>
                  </a:lnTo>
                  <a:lnTo>
                    <a:pt x="73" y="145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7" name="Freeform 100"/>
            <p:cNvSpPr>
              <a:spLocks/>
            </p:cNvSpPr>
            <p:nvPr/>
          </p:nvSpPr>
          <p:spPr bwMode="auto">
            <a:xfrm>
              <a:off x="3974" y="2810"/>
              <a:ext cx="32" cy="37"/>
            </a:xfrm>
            <a:custGeom>
              <a:avLst/>
              <a:gdLst>
                <a:gd name="T0" fmla="*/ 80 w 145"/>
                <a:gd name="T1" fmla="*/ 0 h 146"/>
                <a:gd name="T2" fmla="*/ 94 w 145"/>
                <a:gd name="T3" fmla="*/ 3 h 146"/>
                <a:gd name="T4" fmla="*/ 107 w 145"/>
                <a:gd name="T5" fmla="*/ 9 h 146"/>
                <a:gd name="T6" fmla="*/ 119 w 145"/>
                <a:gd name="T7" fmla="*/ 16 h 146"/>
                <a:gd name="T8" fmla="*/ 129 w 145"/>
                <a:gd name="T9" fmla="*/ 27 h 146"/>
                <a:gd name="T10" fmla="*/ 136 w 145"/>
                <a:gd name="T11" fmla="*/ 38 h 146"/>
                <a:gd name="T12" fmla="*/ 142 w 145"/>
                <a:gd name="T13" fmla="*/ 51 h 146"/>
                <a:gd name="T14" fmla="*/ 145 w 145"/>
                <a:gd name="T15" fmla="*/ 66 h 146"/>
                <a:gd name="T16" fmla="*/ 145 w 145"/>
                <a:gd name="T17" fmla="*/ 80 h 146"/>
                <a:gd name="T18" fmla="*/ 142 w 145"/>
                <a:gd name="T19" fmla="*/ 95 h 146"/>
                <a:gd name="T20" fmla="*/ 136 w 145"/>
                <a:gd name="T21" fmla="*/ 108 h 146"/>
                <a:gd name="T22" fmla="*/ 129 w 145"/>
                <a:gd name="T23" fmla="*/ 119 h 146"/>
                <a:gd name="T24" fmla="*/ 119 w 145"/>
                <a:gd name="T25" fmla="*/ 129 h 146"/>
                <a:gd name="T26" fmla="*/ 107 w 145"/>
                <a:gd name="T27" fmla="*/ 137 h 146"/>
                <a:gd name="T28" fmla="*/ 94 w 145"/>
                <a:gd name="T29" fmla="*/ 143 h 146"/>
                <a:gd name="T30" fmla="*/ 80 w 145"/>
                <a:gd name="T31" fmla="*/ 145 h 146"/>
                <a:gd name="T32" fmla="*/ 65 w 145"/>
                <a:gd name="T33" fmla="*/ 145 h 146"/>
                <a:gd name="T34" fmla="*/ 51 w 145"/>
                <a:gd name="T35" fmla="*/ 143 h 146"/>
                <a:gd name="T36" fmla="*/ 38 w 145"/>
                <a:gd name="T37" fmla="*/ 137 h 146"/>
                <a:gd name="T38" fmla="*/ 26 w 145"/>
                <a:gd name="T39" fmla="*/ 129 h 146"/>
                <a:gd name="T40" fmla="*/ 16 w 145"/>
                <a:gd name="T41" fmla="*/ 119 h 146"/>
                <a:gd name="T42" fmla="*/ 9 w 145"/>
                <a:gd name="T43" fmla="*/ 108 h 146"/>
                <a:gd name="T44" fmla="*/ 3 w 145"/>
                <a:gd name="T45" fmla="*/ 95 h 146"/>
                <a:gd name="T46" fmla="*/ 0 w 145"/>
                <a:gd name="T47" fmla="*/ 80 h 146"/>
                <a:gd name="T48" fmla="*/ 0 w 145"/>
                <a:gd name="T49" fmla="*/ 66 h 146"/>
                <a:gd name="T50" fmla="*/ 3 w 145"/>
                <a:gd name="T51" fmla="*/ 51 h 146"/>
                <a:gd name="T52" fmla="*/ 9 w 145"/>
                <a:gd name="T53" fmla="*/ 38 h 146"/>
                <a:gd name="T54" fmla="*/ 16 w 145"/>
                <a:gd name="T55" fmla="*/ 27 h 146"/>
                <a:gd name="T56" fmla="*/ 26 w 145"/>
                <a:gd name="T57" fmla="*/ 16 h 146"/>
                <a:gd name="T58" fmla="*/ 38 w 145"/>
                <a:gd name="T59" fmla="*/ 9 h 146"/>
                <a:gd name="T60" fmla="*/ 51 w 145"/>
                <a:gd name="T61" fmla="*/ 3 h 146"/>
                <a:gd name="T62" fmla="*/ 65 w 145"/>
                <a:gd name="T63" fmla="*/ 0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3" y="0"/>
                  </a:moveTo>
                  <a:lnTo>
                    <a:pt x="80" y="0"/>
                  </a:lnTo>
                  <a:lnTo>
                    <a:pt x="87" y="2"/>
                  </a:lnTo>
                  <a:lnTo>
                    <a:pt x="94" y="3"/>
                  </a:lnTo>
                  <a:lnTo>
                    <a:pt x="101" y="6"/>
                  </a:lnTo>
                  <a:lnTo>
                    <a:pt x="107" y="9"/>
                  </a:lnTo>
                  <a:lnTo>
                    <a:pt x="114" y="12"/>
                  </a:lnTo>
                  <a:lnTo>
                    <a:pt x="119" y="16"/>
                  </a:lnTo>
                  <a:lnTo>
                    <a:pt x="124" y="22"/>
                  </a:lnTo>
                  <a:lnTo>
                    <a:pt x="129" y="27"/>
                  </a:lnTo>
                  <a:lnTo>
                    <a:pt x="133" y="32"/>
                  </a:lnTo>
                  <a:lnTo>
                    <a:pt x="136" y="38"/>
                  </a:lnTo>
                  <a:lnTo>
                    <a:pt x="139" y="44"/>
                  </a:lnTo>
                  <a:lnTo>
                    <a:pt x="142" y="51"/>
                  </a:lnTo>
                  <a:lnTo>
                    <a:pt x="143" y="59"/>
                  </a:lnTo>
                  <a:lnTo>
                    <a:pt x="145" y="66"/>
                  </a:lnTo>
                  <a:lnTo>
                    <a:pt x="145" y="73"/>
                  </a:lnTo>
                  <a:lnTo>
                    <a:pt x="145" y="80"/>
                  </a:lnTo>
                  <a:lnTo>
                    <a:pt x="143" y="87"/>
                  </a:lnTo>
                  <a:lnTo>
                    <a:pt x="142" y="95"/>
                  </a:lnTo>
                  <a:lnTo>
                    <a:pt x="139" y="102"/>
                  </a:lnTo>
                  <a:lnTo>
                    <a:pt x="136" y="108"/>
                  </a:lnTo>
                  <a:lnTo>
                    <a:pt x="133" y="114"/>
                  </a:lnTo>
                  <a:lnTo>
                    <a:pt x="129" y="119"/>
                  </a:lnTo>
                  <a:lnTo>
                    <a:pt x="124" y="124"/>
                  </a:lnTo>
                  <a:lnTo>
                    <a:pt x="119" y="129"/>
                  </a:lnTo>
                  <a:lnTo>
                    <a:pt x="114" y="134"/>
                  </a:lnTo>
                  <a:lnTo>
                    <a:pt x="107" y="137"/>
                  </a:lnTo>
                  <a:lnTo>
                    <a:pt x="101" y="140"/>
                  </a:lnTo>
                  <a:lnTo>
                    <a:pt x="94" y="143"/>
                  </a:lnTo>
                  <a:lnTo>
                    <a:pt x="87" y="144"/>
                  </a:lnTo>
                  <a:lnTo>
                    <a:pt x="80" y="145"/>
                  </a:lnTo>
                  <a:lnTo>
                    <a:pt x="73" y="146"/>
                  </a:lnTo>
                  <a:lnTo>
                    <a:pt x="65" y="145"/>
                  </a:lnTo>
                  <a:lnTo>
                    <a:pt x="58" y="144"/>
                  </a:lnTo>
                  <a:lnTo>
                    <a:pt x="51" y="143"/>
                  </a:lnTo>
                  <a:lnTo>
                    <a:pt x="44" y="140"/>
                  </a:lnTo>
                  <a:lnTo>
                    <a:pt x="38" y="137"/>
                  </a:lnTo>
                  <a:lnTo>
                    <a:pt x="31" y="134"/>
                  </a:lnTo>
                  <a:lnTo>
                    <a:pt x="26" y="129"/>
                  </a:lnTo>
                  <a:lnTo>
                    <a:pt x="21" y="124"/>
                  </a:lnTo>
                  <a:lnTo>
                    <a:pt x="16" y="119"/>
                  </a:lnTo>
                  <a:lnTo>
                    <a:pt x="12" y="114"/>
                  </a:lnTo>
                  <a:lnTo>
                    <a:pt x="9" y="108"/>
                  </a:lnTo>
                  <a:lnTo>
                    <a:pt x="6" y="102"/>
                  </a:lnTo>
                  <a:lnTo>
                    <a:pt x="3" y="95"/>
                  </a:lnTo>
                  <a:lnTo>
                    <a:pt x="2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3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2"/>
                  </a:lnTo>
                  <a:lnTo>
                    <a:pt x="26" y="16"/>
                  </a:lnTo>
                  <a:lnTo>
                    <a:pt x="31" y="12"/>
                  </a:lnTo>
                  <a:lnTo>
                    <a:pt x="38" y="9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8" name="Freeform 101"/>
            <p:cNvSpPr>
              <a:spLocks/>
            </p:cNvSpPr>
            <p:nvPr/>
          </p:nvSpPr>
          <p:spPr bwMode="auto">
            <a:xfrm>
              <a:off x="4144" y="2715"/>
              <a:ext cx="32" cy="36"/>
            </a:xfrm>
            <a:custGeom>
              <a:avLst/>
              <a:gdLst>
                <a:gd name="T0" fmla="*/ 80 w 145"/>
                <a:gd name="T1" fmla="*/ 145 h 146"/>
                <a:gd name="T2" fmla="*/ 94 w 145"/>
                <a:gd name="T3" fmla="*/ 143 h 146"/>
                <a:gd name="T4" fmla="*/ 106 w 145"/>
                <a:gd name="T5" fmla="*/ 137 h 146"/>
                <a:gd name="T6" fmla="*/ 119 w 145"/>
                <a:gd name="T7" fmla="*/ 128 h 146"/>
                <a:gd name="T8" fmla="*/ 128 w 145"/>
                <a:gd name="T9" fmla="*/ 119 h 146"/>
                <a:gd name="T10" fmla="*/ 136 w 145"/>
                <a:gd name="T11" fmla="*/ 108 h 146"/>
                <a:gd name="T12" fmla="*/ 141 w 145"/>
                <a:gd name="T13" fmla="*/ 95 h 146"/>
                <a:gd name="T14" fmla="*/ 144 w 145"/>
                <a:gd name="T15" fmla="*/ 80 h 146"/>
                <a:gd name="T16" fmla="*/ 144 w 145"/>
                <a:gd name="T17" fmla="*/ 66 h 146"/>
                <a:gd name="T18" fmla="*/ 141 w 145"/>
                <a:gd name="T19" fmla="*/ 51 h 146"/>
                <a:gd name="T20" fmla="*/ 136 w 145"/>
                <a:gd name="T21" fmla="*/ 38 h 146"/>
                <a:gd name="T22" fmla="*/ 128 w 145"/>
                <a:gd name="T23" fmla="*/ 27 h 146"/>
                <a:gd name="T24" fmla="*/ 119 w 145"/>
                <a:gd name="T25" fmla="*/ 16 h 146"/>
                <a:gd name="T26" fmla="*/ 106 w 145"/>
                <a:gd name="T27" fmla="*/ 8 h 146"/>
                <a:gd name="T28" fmla="*/ 94 w 145"/>
                <a:gd name="T29" fmla="*/ 3 h 146"/>
                <a:gd name="T30" fmla="*/ 80 w 145"/>
                <a:gd name="T31" fmla="*/ 0 h 146"/>
                <a:gd name="T32" fmla="*/ 64 w 145"/>
                <a:gd name="T33" fmla="*/ 0 h 146"/>
                <a:gd name="T34" fmla="*/ 51 w 145"/>
                <a:gd name="T35" fmla="*/ 3 h 146"/>
                <a:gd name="T36" fmla="*/ 38 w 145"/>
                <a:gd name="T37" fmla="*/ 8 h 146"/>
                <a:gd name="T38" fmla="*/ 26 w 145"/>
                <a:gd name="T39" fmla="*/ 16 h 146"/>
                <a:gd name="T40" fmla="*/ 16 w 145"/>
                <a:gd name="T41" fmla="*/ 27 h 146"/>
                <a:gd name="T42" fmla="*/ 8 w 145"/>
                <a:gd name="T43" fmla="*/ 38 h 146"/>
                <a:gd name="T44" fmla="*/ 3 w 145"/>
                <a:gd name="T45" fmla="*/ 51 h 146"/>
                <a:gd name="T46" fmla="*/ 0 w 145"/>
                <a:gd name="T47" fmla="*/ 66 h 146"/>
                <a:gd name="T48" fmla="*/ 0 w 145"/>
                <a:gd name="T49" fmla="*/ 80 h 146"/>
                <a:gd name="T50" fmla="*/ 3 w 145"/>
                <a:gd name="T51" fmla="*/ 95 h 146"/>
                <a:gd name="T52" fmla="*/ 8 w 145"/>
                <a:gd name="T53" fmla="*/ 108 h 146"/>
                <a:gd name="T54" fmla="*/ 16 w 145"/>
                <a:gd name="T55" fmla="*/ 119 h 146"/>
                <a:gd name="T56" fmla="*/ 26 w 145"/>
                <a:gd name="T57" fmla="*/ 128 h 146"/>
                <a:gd name="T58" fmla="*/ 38 w 145"/>
                <a:gd name="T59" fmla="*/ 137 h 146"/>
                <a:gd name="T60" fmla="*/ 51 w 145"/>
                <a:gd name="T61" fmla="*/ 143 h 146"/>
                <a:gd name="T62" fmla="*/ 64 w 145"/>
                <a:gd name="T63" fmla="*/ 145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2" y="146"/>
                  </a:moveTo>
                  <a:lnTo>
                    <a:pt x="80" y="145"/>
                  </a:lnTo>
                  <a:lnTo>
                    <a:pt x="87" y="144"/>
                  </a:lnTo>
                  <a:lnTo>
                    <a:pt x="94" y="143"/>
                  </a:lnTo>
                  <a:lnTo>
                    <a:pt x="100" y="140"/>
                  </a:lnTo>
                  <a:lnTo>
                    <a:pt x="106" y="137"/>
                  </a:lnTo>
                  <a:lnTo>
                    <a:pt x="112" y="134"/>
                  </a:lnTo>
                  <a:lnTo>
                    <a:pt x="119" y="128"/>
                  </a:lnTo>
                  <a:lnTo>
                    <a:pt x="124" y="124"/>
                  </a:lnTo>
                  <a:lnTo>
                    <a:pt x="128" y="119"/>
                  </a:lnTo>
                  <a:lnTo>
                    <a:pt x="132" y="113"/>
                  </a:lnTo>
                  <a:lnTo>
                    <a:pt x="136" y="108"/>
                  </a:lnTo>
                  <a:lnTo>
                    <a:pt x="139" y="101"/>
                  </a:lnTo>
                  <a:lnTo>
                    <a:pt x="141" y="95"/>
                  </a:lnTo>
                  <a:lnTo>
                    <a:pt x="143" y="87"/>
                  </a:lnTo>
                  <a:lnTo>
                    <a:pt x="144" y="80"/>
                  </a:lnTo>
                  <a:lnTo>
                    <a:pt x="145" y="73"/>
                  </a:lnTo>
                  <a:lnTo>
                    <a:pt x="144" y="66"/>
                  </a:lnTo>
                  <a:lnTo>
                    <a:pt x="143" y="59"/>
                  </a:lnTo>
                  <a:lnTo>
                    <a:pt x="141" y="51"/>
                  </a:lnTo>
                  <a:lnTo>
                    <a:pt x="139" y="44"/>
                  </a:lnTo>
                  <a:lnTo>
                    <a:pt x="136" y="38"/>
                  </a:lnTo>
                  <a:lnTo>
                    <a:pt x="132" y="32"/>
                  </a:lnTo>
                  <a:lnTo>
                    <a:pt x="128" y="27"/>
                  </a:lnTo>
                  <a:lnTo>
                    <a:pt x="124" y="22"/>
                  </a:lnTo>
                  <a:lnTo>
                    <a:pt x="119" y="16"/>
                  </a:lnTo>
                  <a:lnTo>
                    <a:pt x="112" y="12"/>
                  </a:lnTo>
                  <a:lnTo>
                    <a:pt x="106" y="8"/>
                  </a:lnTo>
                  <a:lnTo>
                    <a:pt x="100" y="5"/>
                  </a:lnTo>
                  <a:lnTo>
                    <a:pt x="94" y="3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1" y="22"/>
                  </a:lnTo>
                  <a:lnTo>
                    <a:pt x="16" y="27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3" y="95"/>
                  </a:lnTo>
                  <a:lnTo>
                    <a:pt x="5" y="101"/>
                  </a:lnTo>
                  <a:lnTo>
                    <a:pt x="8" y="108"/>
                  </a:lnTo>
                  <a:lnTo>
                    <a:pt x="12" y="113"/>
                  </a:lnTo>
                  <a:lnTo>
                    <a:pt x="16" y="119"/>
                  </a:lnTo>
                  <a:lnTo>
                    <a:pt x="21" y="124"/>
                  </a:lnTo>
                  <a:lnTo>
                    <a:pt x="26" y="128"/>
                  </a:lnTo>
                  <a:lnTo>
                    <a:pt x="31" y="134"/>
                  </a:lnTo>
                  <a:lnTo>
                    <a:pt x="38" y="137"/>
                  </a:lnTo>
                  <a:lnTo>
                    <a:pt x="44" y="140"/>
                  </a:lnTo>
                  <a:lnTo>
                    <a:pt x="51" y="143"/>
                  </a:lnTo>
                  <a:lnTo>
                    <a:pt x="57" y="144"/>
                  </a:lnTo>
                  <a:lnTo>
                    <a:pt x="64" y="145"/>
                  </a:lnTo>
                  <a:lnTo>
                    <a:pt x="72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59" name="Freeform 102"/>
            <p:cNvSpPr>
              <a:spLocks/>
            </p:cNvSpPr>
            <p:nvPr/>
          </p:nvSpPr>
          <p:spPr bwMode="auto">
            <a:xfrm>
              <a:off x="4334" y="2808"/>
              <a:ext cx="33" cy="37"/>
            </a:xfrm>
            <a:custGeom>
              <a:avLst/>
              <a:gdLst>
                <a:gd name="T0" fmla="*/ 80 w 146"/>
                <a:gd name="T1" fmla="*/ 146 h 146"/>
                <a:gd name="T2" fmla="*/ 94 w 146"/>
                <a:gd name="T3" fmla="*/ 143 h 146"/>
                <a:gd name="T4" fmla="*/ 108 w 146"/>
                <a:gd name="T5" fmla="*/ 136 h 146"/>
                <a:gd name="T6" fmla="*/ 119 w 146"/>
                <a:gd name="T7" fmla="*/ 129 h 146"/>
                <a:gd name="T8" fmla="*/ 129 w 146"/>
                <a:gd name="T9" fmla="*/ 119 h 146"/>
                <a:gd name="T10" fmla="*/ 136 w 146"/>
                <a:gd name="T11" fmla="*/ 108 h 146"/>
                <a:gd name="T12" fmla="*/ 143 w 146"/>
                <a:gd name="T13" fmla="*/ 94 h 146"/>
                <a:gd name="T14" fmla="*/ 145 w 146"/>
                <a:gd name="T15" fmla="*/ 80 h 146"/>
                <a:gd name="T16" fmla="*/ 145 w 146"/>
                <a:gd name="T17" fmla="*/ 66 h 146"/>
                <a:gd name="T18" fmla="*/ 143 w 146"/>
                <a:gd name="T19" fmla="*/ 51 h 146"/>
                <a:gd name="T20" fmla="*/ 136 w 146"/>
                <a:gd name="T21" fmla="*/ 38 h 146"/>
                <a:gd name="T22" fmla="*/ 129 w 146"/>
                <a:gd name="T23" fmla="*/ 27 h 146"/>
                <a:gd name="T24" fmla="*/ 119 w 146"/>
                <a:gd name="T25" fmla="*/ 16 h 146"/>
                <a:gd name="T26" fmla="*/ 108 w 146"/>
                <a:gd name="T27" fmla="*/ 9 h 146"/>
                <a:gd name="T28" fmla="*/ 94 w 146"/>
                <a:gd name="T29" fmla="*/ 3 h 146"/>
                <a:gd name="T30" fmla="*/ 80 w 146"/>
                <a:gd name="T31" fmla="*/ 1 h 146"/>
                <a:gd name="T32" fmla="*/ 66 w 146"/>
                <a:gd name="T33" fmla="*/ 1 h 146"/>
                <a:gd name="T34" fmla="*/ 51 w 146"/>
                <a:gd name="T35" fmla="*/ 3 h 146"/>
                <a:gd name="T36" fmla="*/ 38 w 146"/>
                <a:gd name="T37" fmla="*/ 9 h 146"/>
                <a:gd name="T38" fmla="*/ 27 w 146"/>
                <a:gd name="T39" fmla="*/ 16 h 146"/>
                <a:gd name="T40" fmla="*/ 16 w 146"/>
                <a:gd name="T41" fmla="*/ 27 h 146"/>
                <a:gd name="T42" fmla="*/ 9 w 146"/>
                <a:gd name="T43" fmla="*/ 38 h 146"/>
                <a:gd name="T44" fmla="*/ 3 w 146"/>
                <a:gd name="T45" fmla="*/ 51 h 146"/>
                <a:gd name="T46" fmla="*/ 0 w 146"/>
                <a:gd name="T47" fmla="*/ 66 h 146"/>
                <a:gd name="T48" fmla="*/ 0 w 146"/>
                <a:gd name="T49" fmla="*/ 80 h 146"/>
                <a:gd name="T50" fmla="*/ 3 w 146"/>
                <a:gd name="T51" fmla="*/ 94 h 146"/>
                <a:gd name="T52" fmla="*/ 9 w 146"/>
                <a:gd name="T53" fmla="*/ 108 h 146"/>
                <a:gd name="T54" fmla="*/ 16 w 146"/>
                <a:gd name="T55" fmla="*/ 119 h 146"/>
                <a:gd name="T56" fmla="*/ 27 w 146"/>
                <a:gd name="T57" fmla="*/ 129 h 146"/>
                <a:gd name="T58" fmla="*/ 38 w 146"/>
                <a:gd name="T59" fmla="*/ 136 h 146"/>
                <a:gd name="T60" fmla="*/ 51 w 146"/>
                <a:gd name="T61" fmla="*/ 143 h 146"/>
                <a:gd name="T62" fmla="*/ 66 w 146"/>
                <a:gd name="T63" fmla="*/ 146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146"/>
                  </a:moveTo>
                  <a:lnTo>
                    <a:pt x="80" y="146"/>
                  </a:lnTo>
                  <a:lnTo>
                    <a:pt x="87" y="144"/>
                  </a:lnTo>
                  <a:lnTo>
                    <a:pt x="94" y="143"/>
                  </a:lnTo>
                  <a:lnTo>
                    <a:pt x="101" y="140"/>
                  </a:lnTo>
                  <a:lnTo>
                    <a:pt x="108" y="136"/>
                  </a:lnTo>
                  <a:lnTo>
                    <a:pt x="113" y="133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33" y="114"/>
                  </a:lnTo>
                  <a:lnTo>
                    <a:pt x="136" y="108"/>
                  </a:lnTo>
                  <a:lnTo>
                    <a:pt x="140" y="102"/>
                  </a:lnTo>
                  <a:lnTo>
                    <a:pt x="143" y="94"/>
                  </a:lnTo>
                  <a:lnTo>
                    <a:pt x="144" y="87"/>
                  </a:lnTo>
                  <a:lnTo>
                    <a:pt x="145" y="80"/>
                  </a:lnTo>
                  <a:lnTo>
                    <a:pt x="146" y="73"/>
                  </a:lnTo>
                  <a:lnTo>
                    <a:pt x="145" y="66"/>
                  </a:lnTo>
                  <a:lnTo>
                    <a:pt x="144" y="58"/>
                  </a:lnTo>
                  <a:lnTo>
                    <a:pt x="143" y="51"/>
                  </a:lnTo>
                  <a:lnTo>
                    <a:pt x="140" y="45"/>
                  </a:lnTo>
                  <a:lnTo>
                    <a:pt x="136" y="38"/>
                  </a:lnTo>
                  <a:lnTo>
                    <a:pt x="133" y="32"/>
                  </a:lnTo>
                  <a:lnTo>
                    <a:pt x="129" y="27"/>
                  </a:lnTo>
                  <a:lnTo>
                    <a:pt x="124" y="21"/>
                  </a:lnTo>
                  <a:lnTo>
                    <a:pt x="119" y="16"/>
                  </a:lnTo>
                  <a:lnTo>
                    <a:pt x="113" y="12"/>
                  </a:lnTo>
                  <a:lnTo>
                    <a:pt x="108" y="9"/>
                  </a:lnTo>
                  <a:lnTo>
                    <a:pt x="101" y="6"/>
                  </a:lnTo>
                  <a:lnTo>
                    <a:pt x="94" y="3"/>
                  </a:lnTo>
                  <a:lnTo>
                    <a:pt x="87" y="2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8" y="2"/>
                  </a:lnTo>
                  <a:lnTo>
                    <a:pt x="51" y="3"/>
                  </a:lnTo>
                  <a:lnTo>
                    <a:pt x="44" y="6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6"/>
                  </a:lnTo>
                  <a:lnTo>
                    <a:pt x="21" y="21"/>
                  </a:lnTo>
                  <a:lnTo>
                    <a:pt x="16" y="27"/>
                  </a:lnTo>
                  <a:lnTo>
                    <a:pt x="12" y="32"/>
                  </a:lnTo>
                  <a:lnTo>
                    <a:pt x="9" y="38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3" y="94"/>
                  </a:lnTo>
                  <a:lnTo>
                    <a:pt x="6" y="102"/>
                  </a:lnTo>
                  <a:lnTo>
                    <a:pt x="9" y="108"/>
                  </a:lnTo>
                  <a:lnTo>
                    <a:pt x="12" y="114"/>
                  </a:lnTo>
                  <a:lnTo>
                    <a:pt x="16" y="119"/>
                  </a:lnTo>
                  <a:lnTo>
                    <a:pt x="21" y="124"/>
                  </a:lnTo>
                  <a:lnTo>
                    <a:pt x="27" y="129"/>
                  </a:lnTo>
                  <a:lnTo>
                    <a:pt x="32" y="133"/>
                  </a:lnTo>
                  <a:lnTo>
                    <a:pt x="38" y="136"/>
                  </a:lnTo>
                  <a:lnTo>
                    <a:pt x="44" y="140"/>
                  </a:lnTo>
                  <a:lnTo>
                    <a:pt x="51" y="143"/>
                  </a:lnTo>
                  <a:lnTo>
                    <a:pt x="58" y="144"/>
                  </a:lnTo>
                  <a:lnTo>
                    <a:pt x="66" y="146"/>
                  </a:lnTo>
                  <a:lnTo>
                    <a:pt x="73" y="146"/>
                  </a:lnTo>
                </a:path>
              </a:pathLst>
            </a:custGeom>
            <a:solidFill>
              <a:srgbClr val="FF3300"/>
            </a:solidFill>
            <a:ln w="1111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60" name="Line 103"/>
            <p:cNvSpPr>
              <a:spLocks noChangeShapeType="1"/>
            </p:cNvSpPr>
            <p:nvPr/>
          </p:nvSpPr>
          <p:spPr bwMode="auto">
            <a:xfrm flipH="1">
              <a:off x="4363" y="2827"/>
              <a:ext cx="322" cy="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61" name="Freeform 104"/>
            <p:cNvSpPr>
              <a:spLocks/>
            </p:cNvSpPr>
            <p:nvPr/>
          </p:nvSpPr>
          <p:spPr bwMode="auto">
            <a:xfrm>
              <a:off x="4207" y="2753"/>
              <a:ext cx="72" cy="57"/>
            </a:xfrm>
            <a:custGeom>
              <a:avLst/>
              <a:gdLst>
                <a:gd name="T0" fmla="*/ 145 w 322"/>
                <a:gd name="T1" fmla="*/ 230 h 230"/>
                <a:gd name="T2" fmla="*/ 113 w 322"/>
                <a:gd name="T3" fmla="*/ 225 h 230"/>
                <a:gd name="T4" fmla="*/ 84 w 322"/>
                <a:gd name="T5" fmla="*/ 217 h 230"/>
                <a:gd name="T6" fmla="*/ 59 w 322"/>
                <a:gd name="T7" fmla="*/ 204 h 230"/>
                <a:gd name="T8" fmla="*/ 37 w 322"/>
                <a:gd name="T9" fmla="*/ 188 h 230"/>
                <a:gd name="T10" fmla="*/ 19 w 322"/>
                <a:gd name="T11" fmla="*/ 170 h 230"/>
                <a:gd name="T12" fmla="*/ 7 w 322"/>
                <a:gd name="T13" fmla="*/ 150 h 230"/>
                <a:gd name="T14" fmla="*/ 0 w 322"/>
                <a:gd name="T15" fmla="*/ 127 h 230"/>
                <a:gd name="T16" fmla="*/ 0 w 322"/>
                <a:gd name="T17" fmla="*/ 104 h 230"/>
                <a:gd name="T18" fmla="*/ 7 w 322"/>
                <a:gd name="T19" fmla="*/ 81 h 230"/>
                <a:gd name="T20" fmla="*/ 19 w 322"/>
                <a:gd name="T21" fmla="*/ 61 h 230"/>
                <a:gd name="T22" fmla="*/ 37 w 322"/>
                <a:gd name="T23" fmla="*/ 42 h 230"/>
                <a:gd name="T24" fmla="*/ 59 w 322"/>
                <a:gd name="T25" fmla="*/ 27 h 230"/>
                <a:gd name="T26" fmla="*/ 84 w 322"/>
                <a:gd name="T27" fmla="*/ 14 h 230"/>
                <a:gd name="T28" fmla="*/ 113 w 322"/>
                <a:gd name="T29" fmla="*/ 5 h 230"/>
                <a:gd name="T30" fmla="*/ 145 w 322"/>
                <a:gd name="T31" fmla="*/ 1 h 230"/>
                <a:gd name="T32" fmla="*/ 178 w 322"/>
                <a:gd name="T33" fmla="*/ 1 h 230"/>
                <a:gd name="T34" fmla="*/ 208 w 322"/>
                <a:gd name="T35" fmla="*/ 5 h 230"/>
                <a:gd name="T36" fmla="*/ 238 w 322"/>
                <a:gd name="T37" fmla="*/ 14 h 230"/>
                <a:gd name="T38" fmla="*/ 264 w 322"/>
                <a:gd name="T39" fmla="*/ 27 h 230"/>
                <a:gd name="T40" fmla="*/ 285 w 322"/>
                <a:gd name="T41" fmla="*/ 42 h 230"/>
                <a:gd name="T42" fmla="*/ 303 w 322"/>
                <a:gd name="T43" fmla="*/ 61 h 230"/>
                <a:gd name="T44" fmla="*/ 315 w 322"/>
                <a:gd name="T45" fmla="*/ 81 h 230"/>
                <a:gd name="T46" fmla="*/ 321 w 322"/>
                <a:gd name="T47" fmla="*/ 104 h 230"/>
                <a:gd name="T48" fmla="*/ 321 w 322"/>
                <a:gd name="T49" fmla="*/ 127 h 230"/>
                <a:gd name="T50" fmla="*/ 315 w 322"/>
                <a:gd name="T51" fmla="*/ 150 h 230"/>
                <a:gd name="T52" fmla="*/ 303 w 322"/>
                <a:gd name="T53" fmla="*/ 170 h 230"/>
                <a:gd name="T54" fmla="*/ 285 w 322"/>
                <a:gd name="T55" fmla="*/ 188 h 230"/>
                <a:gd name="T56" fmla="*/ 264 w 322"/>
                <a:gd name="T57" fmla="*/ 204 h 230"/>
                <a:gd name="T58" fmla="*/ 238 w 322"/>
                <a:gd name="T59" fmla="*/ 217 h 230"/>
                <a:gd name="T60" fmla="*/ 208 w 322"/>
                <a:gd name="T61" fmla="*/ 225 h 230"/>
                <a:gd name="T62" fmla="*/ 178 w 322"/>
                <a:gd name="T63" fmla="*/ 23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2"/>
                <a:gd name="T97" fmla="*/ 0 h 230"/>
                <a:gd name="T98" fmla="*/ 322 w 322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2" h="230">
                  <a:moveTo>
                    <a:pt x="161" y="230"/>
                  </a:moveTo>
                  <a:lnTo>
                    <a:pt x="145" y="230"/>
                  </a:lnTo>
                  <a:lnTo>
                    <a:pt x="128" y="228"/>
                  </a:lnTo>
                  <a:lnTo>
                    <a:pt x="113" y="225"/>
                  </a:lnTo>
                  <a:lnTo>
                    <a:pt x="99" y="221"/>
                  </a:lnTo>
                  <a:lnTo>
                    <a:pt x="84" y="217"/>
                  </a:lnTo>
                  <a:lnTo>
                    <a:pt x="71" y="211"/>
                  </a:lnTo>
                  <a:lnTo>
                    <a:pt x="59" y="204"/>
                  </a:lnTo>
                  <a:lnTo>
                    <a:pt x="47" y="196"/>
                  </a:lnTo>
                  <a:lnTo>
                    <a:pt x="37" y="188"/>
                  </a:lnTo>
                  <a:lnTo>
                    <a:pt x="28" y="180"/>
                  </a:lnTo>
                  <a:lnTo>
                    <a:pt x="19" y="170"/>
                  </a:lnTo>
                  <a:lnTo>
                    <a:pt x="12" y="160"/>
                  </a:lnTo>
                  <a:lnTo>
                    <a:pt x="7" y="150"/>
                  </a:lnTo>
                  <a:lnTo>
                    <a:pt x="3" y="139"/>
                  </a:lnTo>
                  <a:lnTo>
                    <a:pt x="0" y="127"/>
                  </a:lnTo>
                  <a:lnTo>
                    <a:pt x="0" y="115"/>
                  </a:lnTo>
                  <a:lnTo>
                    <a:pt x="0" y="104"/>
                  </a:lnTo>
                  <a:lnTo>
                    <a:pt x="3" y="92"/>
                  </a:lnTo>
                  <a:lnTo>
                    <a:pt x="7" y="81"/>
                  </a:lnTo>
                  <a:lnTo>
                    <a:pt x="12" y="71"/>
                  </a:lnTo>
                  <a:lnTo>
                    <a:pt x="19" y="61"/>
                  </a:lnTo>
                  <a:lnTo>
                    <a:pt x="28" y="51"/>
                  </a:lnTo>
                  <a:lnTo>
                    <a:pt x="37" y="42"/>
                  </a:lnTo>
                  <a:lnTo>
                    <a:pt x="47" y="34"/>
                  </a:lnTo>
                  <a:lnTo>
                    <a:pt x="59" y="27"/>
                  </a:lnTo>
                  <a:lnTo>
                    <a:pt x="71" y="21"/>
                  </a:lnTo>
                  <a:lnTo>
                    <a:pt x="84" y="14"/>
                  </a:lnTo>
                  <a:lnTo>
                    <a:pt x="99" y="9"/>
                  </a:lnTo>
                  <a:lnTo>
                    <a:pt x="113" y="5"/>
                  </a:lnTo>
                  <a:lnTo>
                    <a:pt x="128" y="3"/>
                  </a:lnTo>
                  <a:lnTo>
                    <a:pt x="145" y="1"/>
                  </a:lnTo>
                  <a:lnTo>
                    <a:pt x="161" y="0"/>
                  </a:lnTo>
                  <a:lnTo>
                    <a:pt x="178" y="1"/>
                  </a:lnTo>
                  <a:lnTo>
                    <a:pt x="193" y="3"/>
                  </a:lnTo>
                  <a:lnTo>
                    <a:pt x="208" y="5"/>
                  </a:lnTo>
                  <a:lnTo>
                    <a:pt x="224" y="9"/>
                  </a:lnTo>
                  <a:lnTo>
                    <a:pt x="238" y="14"/>
                  </a:lnTo>
                  <a:lnTo>
                    <a:pt x="252" y="21"/>
                  </a:lnTo>
                  <a:lnTo>
                    <a:pt x="264" y="27"/>
                  </a:lnTo>
                  <a:lnTo>
                    <a:pt x="275" y="34"/>
                  </a:lnTo>
                  <a:lnTo>
                    <a:pt x="285" y="42"/>
                  </a:lnTo>
                  <a:lnTo>
                    <a:pt x="295" y="51"/>
                  </a:lnTo>
                  <a:lnTo>
                    <a:pt x="303" y="61"/>
                  </a:lnTo>
                  <a:lnTo>
                    <a:pt x="310" y="71"/>
                  </a:lnTo>
                  <a:lnTo>
                    <a:pt x="315" y="81"/>
                  </a:lnTo>
                  <a:lnTo>
                    <a:pt x="319" y="92"/>
                  </a:lnTo>
                  <a:lnTo>
                    <a:pt x="321" y="104"/>
                  </a:lnTo>
                  <a:lnTo>
                    <a:pt x="322" y="115"/>
                  </a:lnTo>
                  <a:lnTo>
                    <a:pt x="321" y="127"/>
                  </a:lnTo>
                  <a:lnTo>
                    <a:pt x="319" y="139"/>
                  </a:lnTo>
                  <a:lnTo>
                    <a:pt x="315" y="150"/>
                  </a:lnTo>
                  <a:lnTo>
                    <a:pt x="310" y="160"/>
                  </a:lnTo>
                  <a:lnTo>
                    <a:pt x="303" y="170"/>
                  </a:lnTo>
                  <a:lnTo>
                    <a:pt x="295" y="180"/>
                  </a:lnTo>
                  <a:lnTo>
                    <a:pt x="285" y="188"/>
                  </a:lnTo>
                  <a:lnTo>
                    <a:pt x="275" y="196"/>
                  </a:lnTo>
                  <a:lnTo>
                    <a:pt x="264" y="204"/>
                  </a:lnTo>
                  <a:lnTo>
                    <a:pt x="252" y="211"/>
                  </a:lnTo>
                  <a:lnTo>
                    <a:pt x="238" y="217"/>
                  </a:lnTo>
                  <a:lnTo>
                    <a:pt x="224" y="221"/>
                  </a:lnTo>
                  <a:lnTo>
                    <a:pt x="208" y="225"/>
                  </a:lnTo>
                  <a:lnTo>
                    <a:pt x="193" y="228"/>
                  </a:lnTo>
                  <a:lnTo>
                    <a:pt x="178" y="230"/>
                  </a:lnTo>
                  <a:lnTo>
                    <a:pt x="161" y="230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62" name="Freeform 105"/>
            <p:cNvSpPr>
              <a:spLocks/>
            </p:cNvSpPr>
            <p:nvPr/>
          </p:nvSpPr>
          <p:spPr bwMode="auto">
            <a:xfrm>
              <a:off x="4221" y="2763"/>
              <a:ext cx="48" cy="38"/>
            </a:xfrm>
            <a:custGeom>
              <a:avLst/>
              <a:gdLst>
                <a:gd name="T0" fmla="*/ 96 w 215"/>
                <a:gd name="T1" fmla="*/ 153 h 153"/>
                <a:gd name="T2" fmla="*/ 76 w 215"/>
                <a:gd name="T3" fmla="*/ 150 h 153"/>
                <a:gd name="T4" fmla="*/ 56 w 215"/>
                <a:gd name="T5" fmla="*/ 144 h 153"/>
                <a:gd name="T6" fmla="*/ 39 w 215"/>
                <a:gd name="T7" fmla="*/ 136 h 153"/>
                <a:gd name="T8" fmla="*/ 24 w 215"/>
                <a:gd name="T9" fmla="*/ 125 h 153"/>
                <a:gd name="T10" fmla="*/ 13 w 215"/>
                <a:gd name="T11" fmla="*/ 113 h 153"/>
                <a:gd name="T12" fmla="*/ 5 w 215"/>
                <a:gd name="T13" fmla="*/ 100 h 153"/>
                <a:gd name="T14" fmla="*/ 1 w 215"/>
                <a:gd name="T15" fmla="*/ 84 h 153"/>
                <a:gd name="T16" fmla="*/ 1 w 215"/>
                <a:gd name="T17" fmla="*/ 69 h 153"/>
                <a:gd name="T18" fmla="*/ 5 w 215"/>
                <a:gd name="T19" fmla="*/ 53 h 153"/>
                <a:gd name="T20" fmla="*/ 13 w 215"/>
                <a:gd name="T21" fmla="*/ 40 h 153"/>
                <a:gd name="T22" fmla="*/ 24 w 215"/>
                <a:gd name="T23" fmla="*/ 28 h 153"/>
                <a:gd name="T24" fmla="*/ 39 w 215"/>
                <a:gd name="T25" fmla="*/ 18 h 153"/>
                <a:gd name="T26" fmla="*/ 56 w 215"/>
                <a:gd name="T27" fmla="*/ 9 h 153"/>
                <a:gd name="T28" fmla="*/ 76 w 215"/>
                <a:gd name="T29" fmla="*/ 3 h 153"/>
                <a:gd name="T30" fmla="*/ 96 w 215"/>
                <a:gd name="T31" fmla="*/ 0 h 153"/>
                <a:gd name="T32" fmla="*/ 119 w 215"/>
                <a:gd name="T33" fmla="*/ 0 h 153"/>
                <a:gd name="T34" fmla="*/ 139 w 215"/>
                <a:gd name="T35" fmla="*/ 3 h 153"/>
                <a:gd name="T36" fmla="*/ 159 w 215"/>
                <a:gd name="T37" fmla="*/ 9 h 153"/>
                <a:gd name="T38" fmla="*/ 175 w 215"/>
                <a:gd name="T39" fmla="*/ 18 h 153"/>
                <a:gd name="T40" fmla="*/ 191 w 215"/>
                <a:gd name="T41" fmla="*/ 28 h 153"/>
                <a:gd name="T42" fmla="*/ 202 w 215"/>
                <a:gd name="T43" fmla="*/ 40 h 153"/>
                <a:gd name="T44" fmla="*/ 210 w 215"/>
                <a:gd name="T45" fmla="*/ 53 h 153"/>
                <a:gd name="T46" fmla="*/ 214 w 215"/>
                <a:gd name="T47" fmla="*/ 69 h 153"/>
                <a:gd name="T48" fmla="*/ 214 w 215"/>
                <a:gd name="T49" fmla="*/ 84 h 153"/>
                <a:gd name="T50" fmla="*/ 210 w 215"/>
                <a:gd name="T51" fmla="*/ 100 h 153"/>
                <a:gd name="T52" fmla="*/ 202 w 215"/>
                <a:gd name="T53" fmla="*/ 113 h 153"/>
                <a:gd name="T54" fmla="*/ 191 w 215"/>
                <a:gd name="T55" fmla="*/ 125 h 153"/>
                <a:gd name="T56" fmla="*/ 175 w 215"/>
                <a:gd name="T57" fmla="*/ 136 h 153"/>
                <a:gd name="T58" fmla="*/ 159 w 215"/>
                <a:gd name="T59" fmla="*/ 144 h 153"/>
                <a:gd name="T60" fmla="*/ 139 w 215"/>
                <a:gd name="T61" fmla="*/ 150 h 153"/>
                <a:gd name="T62" fmla="*/ 119 w 215"/>
                <a:gd name="T63" fmla="*/ 153 h 1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5"/>
                <a:gd name="T97" fmla="*/ 0 h 153"/>
                <a:gd name="T98" fmla="*/ 215 w 215"/>
                <a:gd name="T99" fmla="*/ 153 h 15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5" h="153">
                  <a:moveTo>
                    <a:pt x="107" y="153"/>
                  </a:moveTo>
                  <a:lnTo>
                    <a:pt x="96" y="153"/>
                  </a:lnTo>
                  <a:lnTo>
                    <a:pt x="86" y="151"/>
                  </a:lnTo>
                  <a:lnTo>
                    <a:pt x="76" y="150"/>
                  </a:lnTo>
                  <a:lnTo>
                    <a:pt x="65" y="147"/>
                  </a:lnTo>
                  <a:lnTo>
                    <a:pt x="56" y="144"/>
                  </a:lnTo>
                  <a:lnTo>
                    <a:pt x="47" y="140"/>
                  </a:lnTo>
                  <a:lnTo>
                    <a:pt x="39" y="136"/>
                  </a:lnTo>
                  <a:lnTo>
                    <a:pt x="31" y="131"/>
                  </a:lnTo>
                  <a:lnTo>
                    <a:pt x="24" y="125"/>
                  </a:lnTo>
                  <a:lnTo>
                    <a:pt x="18" y="119"/>
                  </a:lnTo>
                  <a:lnTo>
                    <a:pt x="13" y="113"/>
                  </a:lnTo>
                  <a:lnTo>
                    <a:pt x="8" y="106"/>
                  </a:lnTo>
                  <a:lnTo>
                    <a:pt x="5" y="100"/>
                  </a:lnTo>
                  <a:lnTo>
                    <a:pt x="2" y="91"/>
                  </a:lnTo>
                  <a:lnTo>
                    <a:pt x="1" y="84"/>
                  </a:lnTo>
                  <a:lnTo>
                    <a:pt x="0" y="76"/>
                  </a:lnTo>
                  <a:lnTo>
                    <a:pt x="1" y="69"/>
                  </a:lnTo>
                  <a:lnTo>
                    <a:pt x="2" y="61"/>
                  </a:lnTo>
                  <a:lnTo>
                    <a:pt x="5" y="53"/>
                  </a:lnTo>
                  <a:lnTo>
                    <a:pt x="8" y="46"/>
                  </a:lnTo>
                  <a:lnTo>
                    <a:pt x="13" y="40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47" y="13"/>
                  </a:lnTo>
                  <a:lnTo>
                    <a:pt x="56" y="9"/>
                  </a:lnTo>
                  <a:lnTo>
                    <a:pt x="65" y="6"/>
                  </a:lnTo>
                  <a:lnTo>
                    <a:pt x="76" y="3"/>
                  </a:lnTo>
                  <a:lnTo>
                    <a:pt x="86" y="1"/>
                  </a:lnTo>
                  <a:lnTo>
                    <a:pt x="96" y="0"/>
                  </a:lnTo>
                  <a:lnTo>
                    <a:pt x="107" y="0"/>
                  </a:lnTo>
                  <a:lnTo>
                    <a:pt x="119" y="0"/>
                  </a:lnTo>
                  <a:lnTo>
                    <a:pt x="129" y="1"/>
                  </a:lnTo>
                  <a:lnTo>
                    <a:pt x="139" y="3"/>
                  </a:lnTo>
                  <a:lnTo>
                    <a:pt x="149" y="6"/>
                  </a:lnTo>
                  <a:lnTo>
                    <a:pt x="159" y="9"/>
                  </a:lnTo>
                  <a:lnTo>
                    <a:pt x="167" y="13"/>
                  </a:lnTo>
                  <a:lnTo>
                    <a:pt x="175" y="18"/>
                  </a:lnTo>
                  <a:lnTo>
                    <a:pt x="183" y="23"/>
                  </a:lnTo>
                  <a:lnTo>
                    <a:pt x="191" y="28"/>
                  </a:lnTo>
                  <a:lnTo>
                    <a:pt x="197" y="34"/>
                  </a:lnTo>
                  <a:lnTo>
                    <a:pt x="202" y="40"/>
                  </a:lnTo>
                  <a:lnTo>
                    <a:pt x="206" y="46"/>
                  </a:lnTo>
                  <a:lnTo>
                    <a:pt x="210" y="53"/>
                  </a:lnTo>
                  <a:lnTo>
                    <a:pt x="213" y="61"/>
                  </a:lnTo>
                  <a:lnTo>
                    <a:pt x="214" y="69"/>
                  </a:lnTo>
                  <a:lnTo>
                    <a:pt x="215" y="76"/>
                  </a:lnTo>
                  <a:lnTo>
                    <a:pt x="214" y="84"/>
                  </a:lnTo>
                  <a:lnTo>
                    <a:pt x="213" y="91"/>
                  </a:lnTo>
                  <a:lnTo>
                    <a:pt x="210" y="100"/>
                  </a:lnTo>
                  <a:lnTo>
                    <a:pt x="206" y="106"/>
                  </a:lnTo>
                  <a:lnTo>
                    <a:pt x="202" y="113"/>
                  </a:lnTo>
                  <a:lnTo>
                    <a:pt x="197" y="119"/>
                  </a:lnTo>
                  <a:lnTo>
                    <a:pt x="191" y="125"/>
                  </a:lnTo>
                  <a:lnTo>
                    <a:pt x="183" y="131"/>
                  </a:lnTo>
                  <a:lnTo>
                    <a:pt x="175" y="136"/>
                  </a:lnTo>
                  <a:lnTo>
                    <a:pt x="167" y="140"/>
                  </a:lnTo>
                  <a:lnTo>
                    <a:pt x="159" y="144"/>
                  </a:lnTo>
                  <a:lnTo>
                    <a:pt x="149" y="147"/>
                  </a:lnTo>
                  <a:lnTo>
                    <a:pt x="139" y="150"/>
                  </a:lnTo>
                  <a:lnTo>
                    <a:pt x="129" y="151"/>
                  </a:lnTo>
                  <a:lnTo>
                    <a:pt x="119" y="153"/>
                  </a:lnTo>
                  <a:lnTo>
                    <a:pt x="107" y="153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63" name="Freeform 106"/>
            <p:cNvSpPr>
              <a:spLocks/>
            </p:cNvSpPr>
            <p:nvPr/>
          </p:nvSpPr>
          <p:spPr bwMode="auto">
            <a:xfrm>
              <a:off x="4232" y="2773"/>
              <a:ext cx="24" cy="19"/>
            </a:xfrm>
            <a:custGeom>
              <a:avLst/>
              <a:gdLst>
                <a:gd name="T0" fmla="*/ 53 w 108"/>
                <a:gd name="T1" fmla="*/ 77 h 77"/>
                <a:gd name="T2" fmla="*/ 43 w 108"/>
                <a:gd name="T3" fmla="*/ 76 h 77"/>
                <a:gd name="T4" fmla="*/ 33 w 108"/>
                <a:gd name="T5" fmla="*/ 74 h 77"/>
                <a:gd name="T6" fmla="*/ 23 w 108"/>
                <a:gd name="T7" fmla="*/ 70 h 77"/>
                <a:gd name="T8" fmla="*/ 15 w 108"/>
                <a:gd name="T9" fmla="*/ 66 h 77"/>
                <a:gd name="T10" fmla="*/ 9 w 108"/>
                <a:gd name="T11" fmla="*/ 60 h 77"/>
                <a:gd name="T12" fmla="*/ 4 w 108"/>
                <a:gd name="T13" fmla="*/ 53 h 77"/>
                <a:gd name="T14" fmla="*/ 1 w 108"/>
                <a:gd name="T15" fmla="*/ 46 h 77"/>
                <a:gd name="T16" fmla="*/ 0 w 108"/>
                <a:gd name="T17" fmla="*/ 38 h 77"/>
                <a:gd name="T18" fmla="*/ 1 w 108"/>
                <a:gd name="T19" fmla="*/ 31 h 77"/>
                <a:gd name="T20" fmla="*/ 4 w 108"/>
                <a:gd name="T21" fmla="*/ 24 h 77"/>
                <a:gd name="T22" fmla="*/ 9 w 108"/>
                <a:gd name="T23" fmla="*/ 18 h 77"/>
                <a:gd name="T24" fmla="*/ 15 w 108"/>
                <a:gd name="T25" fmla="*/ 11 h 77"/>
                <a:gd name="T26" fmla="*/ 23 w 108"/>
                <a:gd name="T27" fmla="*/ 6 h 77"/>
                <a:gd name="T28" fmla="*/ 33 w 108"/>
                <a:gd name="T29" fmla="*/ 3 h 77"/>
                <a:gd name="T30" fmla="*/ 43 w 108"/>
                <a:gd name="T31" fmla="*/ 1 h 77"/>
                <a:gd name="T32" fmla="*/ 53 w 108"/>
                <a:gd name="T33" fmla="*/ 0 h 77"/>
                <a:gd name="T34" fmla="*/ 65 w 108"/>
                <a:gd name="T35" fmla="*/ 1 h 77"/>
                <a:gd name="T36" fmla="*/ 75 w 108"/>
                <a:gd name="T37" fmla="*/ 3 h 77"/>
                <a:gd name="T38" fmla="*/ 84 w 108"/>
                <a:gd name="T39" fmla="*/ 6 h 77"/>
                <a:gd name="T40" fmla="*/ 91 w 108"/>
                <a:gd name="T41" fmla="*/ 11 h 77"/>
                <a:gd name="T42" fmla="*/ 98 w 108"/>
                <a:gd name="T43" fmla="*/ 18 h 77"/>
                <a:gd name="T44" fmla="*/ 104 w 108"/>
                <a:gd name="T45" fmla="*/ 24 h 77"/>
                <a:gd name="T46" fmla="*/ 107 w 108"/>
                <a:gd name="T47" fmla="*/ 31 h 77"/>
                <a:gd name="T48" fmla="*/ 108 w 108"/>
                <a:gd name="T49" fmla="*/ 38 h 77"/>
                <a:gd name="T50" fmla="*/ 107 w 108"/>
                <a:gd name="T51" fmla="*/ 46 h 77"/>
                <a:gd name="T52" fmla="*/ 104 w 108"/>
                <a:gd name="T53" fmla="*/ 53 h 77"/>
                <a:gd name="T54" fmla="*/ 98 w 108"/>
                <a:gd name="T55" fmla="*/ 60 h 77"/>
                <a:gd name="T56" fmla="*/ 91 w 108"/>
                <a:gd name="T57" fmla="*/ 66 h 77"/>
                <a:gd name="T58" fmla="*/ 84 w 108"/>
                <a:gd name="T59" fmla="*/ 70 h 77"/>
                <a:gd name="T60" fmla="*/ 75 w 108"/>
                <a:gd name="T61" fmla="*/ 74 h 77"/>
                <a:gd name="T62" fmla="*/ 65 w 108"/>
                <a:gd name="T63" fmla="*/ 76 h 77"/>
                <a:gd name="T64" fmla="*/ 53 w 108"/>
                <a:gd name="T65" fmla="*/ 77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77"/>
                <a:gd name="T101" fmla="*/ 108 w 108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77">
                  <a:moveTo>
                    <a:pt x="53" y="77"/>
                  </a:moveTo>
                  <a:lnTo>
                    <a:pt x="43" y="76"/>
                  </a:lnTo>
                  <a:lnTo>
                    <a:pt x="33" y="74"/>
                  </a:lnTo>
                  <a:lnTo>
                    <a:pt x="23" y="70"/>
                  </a:lnTo>
                  <a:lnTo>
                    <a:pt x="15" y="66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4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3" y="6"/>
                  </a:lnTo>
                  <a:lnTo>
                    <a:pt x="33" y="3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65" y="1"/>
                  </a:lnTo>
                  <a:lnTo>
                    <a:pt x="75" y="3"/>
                  </a:lnTo>
                  <a:lnTo>
                    <a:pt x="84" y="6"/>
                  </a:lnTo>
                  <a:lnTo>
                    <a:pt x="91" y="11"/>
                  </a:lnTo>
                  <a:lnTo>
                    <a:pt x="98" y="18"/>
                  </a:lnTo>
                  <a:lnTo>
                    <a:pt x="104" y="24"/>
                  </a:lnTo>
                  <a:lnTo>
                    <a:pt x="107" y="31"/>
                  </a:lnTo>
                  <a:lnTo>
                    <a:pt x="108" y="38"/>
                  </a:lnTo>
                  <a:lnTo>
                    <a:pt x="107" y="46"/>
                  </a:lnTo>
                  <a:lnTo>
                    <a:pt x="104" y="53"/>
                  </a:lnTo>
                  <a:lnTo>
                    <a:pt x="98" y="60"/>
                  </a:lnTo>
                  <a:lnTo>
                    <a:pt x="91" y="66"/>
                  </a:lnTo>
                  <a:lnTo>
                    <a:pt x="84" y="70"/>
                  </a:lnTo>
                  <a:lnTo>
                    <a:pt x="75" y="74"/>
                  </a:lnTo>
                  <a:lnTo>
                    <a:pt x="65" y="76"/>
                  </a:lnTo>
                  <a:lnTo>
                    <a:pt x="53" y="77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64" name="Freeform 107"/>
            <p:cNvSpPr>
              <a:spLocks/>
            </p:cNvSpPr>
            <p:nvPr/>
          </p:nvSpPr>
          <p:spPr bwMode="auto">
            <a:xfrm>
              <a:off x="4237" y="2778"/>
              <a:ext cx="11" cy="10"/>
            </a:xfrm>
            <a:custGeom>
              <a:avLst/>
              <a:gdLst>
                <a:gd name="T0" fmla="*/ 27 w 54"/>
                <a:gd name="T1" fmla="*/ 0 h 39"/>
                <a:gd name="T2" fmla="*/ 21 w 54"/>
                <a:gd name="T3" fmla="*/ 1 h 39"/>
                <a:gd name="T4" fmla="*/ 17 w 54"/>
                <a:gd name="T5" fmla="*/ 2 h 39"/>
                <a:gd name="T6" fmla="*/ 12 w 54"/>
                <a:gd name="T7" fmla="*/ 4 h 39"/>
                <a:gd name="T8" fmla="*/ 8 w 54"/>
                <a:gd name="T9" fmla="*/ 6 h 39"/>
                <a:gd name="T10" fmla="*/ 5 w 54"/>
                <a:gd name="T11" fmla="*/ 9 h 39"/>
                <a:gd name="T12" fmla="*/ 2 w 54"/>
                <a:gd name="T13" fmla="*/ 12 h 39"/>
                <a:gd name="T14" fmla="*/ 0 w 54"/>
                <a:gd name="T15" fmla="*/ 15 h 39"/>
                <a:gd name="T16" fmla="*/ 0 w 54"/>
                <a:gd name="T17" fmla="*/ 19 h 39"/>
                <a:gd name="T18" fmla="*/ 0 w 54"/>
                <a:gd name="T19" fmla="*/ 23 h 39"/>
                <a:gd name="T20" fmla="*/ 2 w 54"/>
                <a:gd name="T21" fmla="*/ 26 h 39"/>
                <a:gd name="T22" fmla="*/ 5 w 54"/>
                <a:gd name="T23" fmla="*/ 29 h 39"/>
                <a:gd name="T24" fmla="*/ 8 w 54"/>
                <a:gd name="T25" fmla="*/ 33 h 39"/>
                <a:gd name="T26" fmla="*/ 12 w 54"/>
                <a:gd name="T27" fmla="*/ 36 h 39"/>
                <a:gd name="T28" fmla="*/ 17 w 54"/>
                <a:gd name="T29" fmla="*/ 37 h 39"/>
                <a:gd name="T30" fmla="*/ 21 w 54"/>
                <a:gd name="T31" fmla="*/ 38 h 39"/>
                <a:gd name="T32" fmla="*/ 27 w 54"/>
                <a:gd name="T33" fmla="*/ 39 h 39"/>
                <a:gd name="T34" fmla="*/ 32 w 54"/>
                <a:gd name="T35" fmla="*/ 38 h 39"/>
                <a:gd name="T36" fmla="*/ 37 w 54"/>
                <a:gd name="T37" fmla="*/ 37 h 39"/>
                <a:gd name="T38" fmla="*/ 41 w 54"/>
                <a:gd name="T39" fmla="*/ 36 h 39"/>
                <a:gd name="T40" fmla="*/ 46 w 54"/>
                <a:gd name="T41" fmla="*/ 33 h 39"/>
                <a:gd name="T42" fmla="*/ 49 w 54"/>
                <a:gd name="T43" fmla="*/ 29 h 39"/>
                <a:gd name="T44" fmla="*/ 52 w 54"/>
                <a:gd name="T45" fmla="*/ 26 h 39"/>
                <a:gd name="T46" fmla="*/ 53 w 54"/>
                <a:gd name="T47" fmla="*/ 23 h 39"/>
                <a:gd name="T48" fmla="*/ 54 w 54"/>
                <a:gd name="T49" fmla="*/ 19 h 39"/>
                <a:gd name="T50" fmla="*/ 53 w 54"/>
                <a:gd name="T51" fmla="*/ 15 h 39"/>
                <a:gd name="T52" fmla="*/ 52 w 54"/>
                <a:gd name="T53" fmla="*/ 12 h 39"/>
                <a:gd name="T54" fmla="*/ 49 w 54"/>
                <a:gd name="T55" fmla="*/ 9 h 39"/>
                <a:gd name="T56" fmla="*/ 46 w 54"/>
                <a:gd name="T57" fmla="*/ 6 h 39"/>
                <a:gd name="T58" fmla="*/ 41 w 54"/>
                <a:gd name="T59" fmla="*/ 4 h 39"/>
                <a:gd name="T60" fmla="*/ 37 w 54"/>
                <a:gd name="T61" fmla="*/ 2 h 39"/>
                <a:gd name="T62" fmla="*/ 32 w 54"/>
                <a:gd name="T63" fmla="*/ 1 h 39"/>
                <a:gd name="T64" fmla="*/ 27 w 54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4"/>
                <a:gd name="T100" fmla="*/ 0 h 39"/>
                <a:gd name="T101" fmla="*/ 54 w 54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4" h="39">
                  <a:moveTo>
                    <a:pt x="27" y="0"/>
                  </a:moveTo>
                  <a:lnTo>
                    <a:pt x="21" y="1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9"/>
                  </a:lnTo>
                  <a:lnTo>
                    <a:pt x="8" y="33"/>
                  </a:lnTo>
                  <a:lnTo>
                    <a:pt x="12" y="36"/>
                  </a:lnTo>
                  <a:lnTo>
                    <a:pt x="17" y="37"/>
                  </a:lnTo>
                  <a:lnTo>
                    <a:pt x="21" y="38"/>
                  </a:lnTo>
                  <a:lnTo>
                    <a:pt x="27" y="39"/>
                  </a:lnTo>
                  <a:lnTo>
                    <a:pt x="32" y="38"/>
                  </a:lnTo>
                  <a:lnTo>
                    <a:pt x="37" y="37"/>
                  </a:lnTo>
                  <a:lnTo>
                    <a:pt x="41" y="36"/>
                  </a:lnTo>
                  <a:lnTo>
                    <a:pt x="46" y="33"/>
                  </a:lnTo>
                  <a:lnTo>
                    <a:pt x="49" y="29"/>
                  </a:lnTo>
                  <a:lnTo>
                    <a:pt x="52" y="26"/>
                  </a:lnTo>
                  <a:lnTo>
                    <a:pt x="53" y="23"/>
                  </a:lnTo>
                  <a:lnTo>
                    <a:pt x="54" y="19"/>
                  </a:lnTo>
                  <a:lnTo>
                    <a:pt x="53" y="15"/>
                  </a:lnTo>
                  <a:lnTo>
                    <a:pt x="52" y="12"/>
                  </a:lnTo>
                  <a:lnTo>
                    <a:pt x="49" y="9"/>
                  </a:lnTo>
                  <a:lnTo>
                    <a:pt x="46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65" name="Line 108"/>
            <p:cNvSpPr>
              <a:spLocks noChangeShapeType="1"/>
            </p:cNvSpPr>
            <p:nvPr/>
          </p:nvSpPr>
          <p:spPr bwMode="auto">
            <a:xfrm flipH="1" flipV="1">
              <a:off x="4162" y="2732"/>
              <a:ext cx="91" cy="20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66" name="Line 109"/>
            <p:cNvSpPr>
              <a:spLocks noChangeShapeType="1"/>
            </p:cNvSpPr>
            <p:nvPr/>
          </p:nvSpPr>
          <p:spPr bwMode="auto">
            <a:xfrm flipV="1">
              <a:off x="4173" y="2810"/>
              <a:ext cx="79" cy="15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67" name="Line 110"/>
            <p:cNvSpPr>
              <a:spLocks noChangeShapeType="1"/>
            </p:cNvSpPr>
            <p:nvPr/>
          </p:nvSpPr>
          <p:spPr bwMode="auto">
            <a:xfrm flipV="1">
              <a:off x="4161" y="2882"/>
              <a:ext cx="1" cy="423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68" name="Line 111"/>
            <p:cNvSpPr>
              <a:spLocks noChangeShapeType="1"/>
            </p:cNvSpPr>
            <p:nvPr/>
          </p:nvSpPr>
          <p:spPr bwMode="auto">
            <a:xfrm flipH="1" flipV="1">
              <a:off x="4160" y="2311"/>
              <a:ext cx="1" cy="411"/>
            </a:xfrm>
            <a:prstGeom prst="line">
              <a:avLst/>
            </a:pr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69" name="Freeform 112"/>
            <p:cNvSpPr>
              <a:spLocks/>
            </p:cNvSpPr>
            <p:nvPr/>
          </p:nvSpPr>
          <p:spPr bwMode="auto">
            <a:xfrm>
              <a:off x="4137" y="3310"/>
              <a:ext cx="52" cy="11"/>
            </a:xfrm>
            <a:custGeom>
              <a:avLst/>
              <a:gdLst>
                <a:gd name="T0" fmla="*/ 232 w 232"/>
                <a:gd name="T1" fmla="*/ 43 h 43"/>
                <a:gd name="T2" fmla="*/ 222 w 232"/>
                <a:gd name="T3" fmla="*/ 34 h 43"/>
                <a:gd name="T4" fmla="*/ 214 w 232"/>
                <a:gd name="T5" fmla="*/ 27 h 43"/>
                <a:gd name="T6" fmla="*/ 206 w 232"/>
                <a:gd name="T7" fmla="*/ 20 h 43"/>
                <a:gd name="T8" fmla="*/ 197 w 232"/>
                <a:gd name="T9" fmla="*/ 13 h 43"/>
                <a:gd name="T10" fmla="*/ 188 w 232"/>
                <a:gd name="T11" fmla="*/ 9 h 43"/>
                <a:gd name="T12" fmla="*/ 178 w 232"/>
                <a:gd name="T13" fmla="*/ 6 h 43"/>
                <a:gd name="T14" fmla="*/ 167 w 232"/>
                <a:gd name="T15" fmla="*/ 4 h 43"/>
                <a:gd name="T16" fmla="*/ 155 w 232"/>
                <a:gd name="T17" fmla="*/ 3 h 43"/>
                <a:gd name="T18" fmla="*/ 149 w 232"/>
                <a:gd name="T19" fmla="*/ 3 h 43"/>
                <a:gd name="T20" fmla="*/ 144 w 232"/>
                <a:gd name="T21" fmla="*/ 4 h 43"/>
                <a:gd name="T22" fmla="*/ 139 w 232"/>
                <a:gd name="T23" fmla="*/ 6 h 43"/>
                <a:gd name="T24" fmla="*/ 134 w 232"/>
                <a:gd name="T25" fmla="*/ 8 h 43"/>
                <a:gd name="T26" fmla="*/ 125 w 232"/>
                <a:gd name="T27" fmla="*/ 12 h 43"/>
                <a:gd name="T28" fmla="*/ 115 w 232"/>
                <a:gd name="T29" fmla="*/ 19 h 43"/>
                <a:gd name="T30" fmla="*/ 105 w 232"/>
                <a:gd name="T31" fmla="*/ 25 h 43"/>
                <a:gd name="T32" fmla="*/ 96 w 232"/>
                <a:gd name="T33" fmla="*/ 31 h 43"/>
                <a:gd name="T34" fmla="*/ 86 w 232"/>
                <a:gd name="T35" fmla="*/ 37 h 43"/>
                <a:gd name="T36" fmla="*/ 77 w 232"/>
                <a:gd name="T37" fmla="*/ 41 h 43"/>
                <a:gd name="T38" fmla="*/ 71 w 232"/>
                <a:gd name="T39" fmla="*/ 42 h 43"/>
                <a:gd name="T40" fmla="*/ 66 w 232"/>
                <a:gd name="T41" fmla="*/ 42 h 43"/>
                <a:gd name="T42" fmla="*/ 61 w 232"/>
                <a:gd name="T43" fmla="*/ 41 h 43"/>
                <a:gd name="T44" fmla="*/ 56 w 232"/>
                <a:gd name="T45" fmla="*/ 40 h 43"/>
                <a:gd name="T46" fmla="*/ 47 w 232"/>
                <a:gd name="T47" fmla="*/ 35 h 43"/>
                <a:gd name="T48" fmla="*/ 37 w 232"/>
                <a:gd name="T49" fmla="*/ 29 h 43"/>
                <a:gd name="T50" fmla="*/ 27 w 232"/>
                <a:gd name="T51" fmla="*/ 22 h 43"/>
                <a:gd name="T52" fmla="*/ 18 w 232"/>
                <a:gd name="T53" fmla="*/ 13 h 43"/>
                <a:gd name="T54" fmla="*/ 9 w 232"/>
                <a:gd name="T55" fmla="*/ 6 h 43"/>
                <a:gd name="T56" fmla="*/ 0 w 232"/>
                <a:gd name="T57" fmla="*/ 0 h 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2"/>
                <a:gd name="T88" fmla="*/ 0 h 43"/>
                <a:gd name="T89" fmla="*/ 232 w 232"/>
                <a:gd name="T90" fmla="*/ 43 h 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2" h="43">
                  <a:moveTo>
                    <a:pt x="232" y="43"/>
                  </a:moveTo>
                  <a:lnTo>
                    <a:pt x="222" y="34"/>
                  </a:lnTo>
                  <a:lnTo>
                    <a:pt x="214" y="27"/>
                  </a:lnTo>
                  <a:lnTo>
                    <a:pt x="206" y="20"/>
                  </a:lnTo>
                  <a:lnTo>
                    <a:pt x="197" y="13"/>
                  </a:lnTo>
                  <a:lnTo>
                    <a:pt x="188" y="9"/>
                  </a:lnTo>
                  <a:lnTo>
                    <a:pt x="178" y="6"/>
                  </a:lnTo>
                  <a:lnTo>
                    <a:pt x="167" y="4"/>
                  </a:lnTo>
                  <a:lnTo>
                    <a:pt x="155" y="3"/>
                  </a:lnTo>
                  <a:lnTo>
                    <a:pt x="149" y="3"/>
                  </a:lnTo>
                  <a:lnTo>
                    <a:pt x="144" y="4"/>
                  </a:lnTo>
                  <a:lnTo>
                    <a:pt x="139" y="6"/>
                  </a:lnTo>
                  <a:lnTo>
                    <a:pt x="134" y="8"/>
                  </a:lnTo>
                  <a:lnTo>
                    <a:pt x="125" y="12"/>
                  </a:lnTo>
                  <a:lnTo>
                    <a:pt x="115" y="19"/>
                  </a:lnTo>
                  <a:lnTo>
                    <a:pt x="105" y="25"/>
                  </a:lnTo>
                  <a:lnTo>
                    <a:pt x="96" y="31"/>
                  </a:lnTo>
                  <a:lnTo>
                    <a:pt x="86" y="37"/>
                  </a:lnTo>
                  <a:lnTo>
                    <a:pt x="77" y="41"/>
                  </a:lnTo>
                  <a:lnTo>
                    <a:pt x="71" y="42"/>
                  </a:lnTo>
                  <a:lnTo>
                    <a:pt x="66" y="42"/>
                  </a:lnTo>
                  <a:lnTo>
                    <a:pt x="61" y="41"/>
                  </a:lnTo>
                  <a:lnTo>
                    <a:pt x="56" y="40"/>
                  </a:lnTo>
                  <a:lnTo>
                    <a:pt x="47" y="35"/>
                  </a:lnTo>
                  <a:lnTo>
                    <a:pt x="37" y="29"/>
                  </a:lnTo>
                  <a:lnTo>
                    <a:pt x="27" y="22"/>
                  </a:lnTo>
                  <a:lnTo>
                    <a:pt x="18" y="13"/>
                  </a:lnTo>
                  <a:lnTo>
                    <a:pt x="9" y="6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70" name="Freeform 113"/>
            <p:cNvSpPr>
              <a:spLocks/>
            </p:cNvSpPr>
            <p:nvPr/>
          </p:nvSpPr>
          <p:spPr bwMode="auto">
            <a:xfrm>
              <a:off x="4134" y="2301"/>
              <a:ext cx="53" cy="11"/>
            </a:xfrm>
            <a:custGeom>
              <a:avLst/>
              <a:gdLst>
                <a:gd name="T0" fmla="*/ 235 w 235"/>
                <a:gd name="T1" fmla="*/ 35 h 45"/>
                <a:gd name="T2" fmla="*/ 224 w 235"/>
                <a:gd name="T3" fmla="*/ 27 h 45"/>
                <a:gd name="T4" fmla="*/ 215 w 235"/>
                <a:gd name="T5" fmla="*/ 20 h 45"/>
                <a:gd name="T6" fmla="*/ 207 w 235"/>
                <a:gd name="T7" fmla="*/ 14 h 45"/>
                <a:gd name="T8" fmla="*/ 198 w 235"/>
                <a:gd name="T9" fmla="*/ 8 h 45"/>
                <a:gd name="T10" fmla="*/ 188 w 235"/>
                <a:gd name="T11" fmla="*/ 4 h 45"/>
                <a:gd name="T12" fmla="*/ 179 w 235"/>
                <a:gd name="T13" fmla="*/ 1 h 45"/>
                <a:gd name="T14" fmla="*/ 168 w 235"/>
                <a:gd name="T15" fmla="*/ 0 h 45"/>
                <a:gd name="T16" fmla="*/ 155 w 235"/>
                <a:gd name="T17" fmla="*/ 0 h 45"/>
                <a:gd name="T18" fmla="*/ 144 w 235"/>
                <a:gd name="T19" fmla="*/ 2 h 45"/>
                <a:gd name="T20" fmla="*/ 134 w 235"/>
                <a:gd name="T21" fmla="*/ 6 h 45"/>
                <a:gd name="T22" fmla="*/ 125 w 235"/>
                <a:gd name="T23" fmla="*/ 12 h 45"/>
                <a:gd name="T24" fmla="*/ 117 w 235"/>
                <a:gd name="T25" fmla="*/ 19 h 45"/>
                <a:gd name="T26" fmla="*/ 107 w 235"/>
                <a:gd name="T27" fmla="*/ 26 h 45"/>
                <a:gd name="T28" fmla="*/ 98 w 235"/>
                <a:gd name="T29" fmla="*/ 32 h 45"/>
                <a:gd name="T30" fmla="*/ 89 w 235"/>
                <a:gd name="T31" fmla="*/ 38 h 45"/>
                <a:gd name="T32" fmla="*/ 80 w 235"/>
                <a:gd name="T33" fmla="*/ 43 h 45"/>
                <a:gd name="T34" fmla="*/ 74 w 235"/>
                <a:gd name="T35" fmla="*/ 44 h 45"/>
                <a:gd name="T36" fmla="*/ 69 w 235"/>
                <a:gd name="T37" fmla="*/ 45 h 45"/>
                <a:gd name="T38" fmla="*/ 64 w 235"/>
                <a:gd name="T39" fmla="*/ 45 h 45"/>
                <a:gd name="T40" fmla="*/ 59 w 235"/>
                <a:gd name="T41" fmla="*/ 43 h 45"/>
                <a:gd name="T42" fmla="*/ 49 w 235"/>
                <a:gd name="T43" fmla="*/ 40 h 45"/>
                <a:gd name="T44" fmla="*/ 40 w 235"/>
                <a:gd name="T45" fmla="*/ 34 h 45"/>
                <a:gd name="T46" fmla="*/ 29 w 235"/>
                <a:gd name="T47" fmla="*/ 27 h 45"/>
                <a:gd name="T48" fmla="*/ 19 w 235"/>
                <a:gd name="T49" fmla="*/ 20 h 45"/>
                <a:gd name="T50" fmla="*/ 10 w 235"/>
                <a:gd name="T51" fmla="*/ 14 h 45"/>
                <a:gd name="T52" fmla="*/ 0 w 235"/>
                <a:gd name="T53" fmla="*/ 8 h 4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5"/>
                <a:gd name="T82" fmla="*/ 0 h 45"/>
                <a:gd name="T83" fmla="*/ 235 w 235"/>
                <a:gd name="T84" fmla="*/ 45 h 4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5" h="45">
                  <a:moveTo>
                    <a:pt x="235" y="35"/>
                  </a:moveTo>
                  <a:lnTo>
                    <a:pt x="224" y="27"/>
                  </a:lnTo>
                  <a:lnTo>
                    <a:pt x="215" y="20"/>
                  </a:lnTo>
                  <a:lnTo>
                    <a:pt x="207" y="14"/>
                  </a:lnTo>
                  <a:lnTo>
                    <a:pt x="198" y="8"/>
                  </a:lnTo>
                  <a:lnTo>
                    <a:pt x="188" y="4"/>
                  </a:lnTo>
                  <a:lnTo>
                    <a:pt x="179" y="1"/>
                  </a:lnTo>
                  <a:lnTo>
                    <a:pt x="168" y="0"/>
                  </a:lnTo>
                  <a:lnTo>
                    <a:pt x="155" y="0"/>
                  </a:lnTo>
                  <a:lnTo>
                    <a:pt x="144" y="2"/>
                  </a:lnTo>
                  <a:lnTo>
                    <a:pt x="134" y="6"/>
                  </a:lnTo>
                  <a:lnTo>
                    <a:pt x="125" y="12"/>
                  </a:lnTo>
                  <a:lnTo>
                    <a:pt x="117" y="19"/>
                  </a:lnTo>
                  <a:lnTo>
                    <a:pt x="107" y="26"/>
                  </a:lnTo>
                  <a:lnTo>
                    <a:pt x="98" y="32"/>
                  </a:lnTo>
                  <a:lnTo>
                    <a:pt x="89" y="38"/>
                  </a:lnTo>
                  <a:lnTo>
                    <a:pt x="80" y="43"/>
                  </a:lnTo>
                  <a:lnTo>
                    <a:pt x="74" y="44"/>
                  </a:lnTo>
                  <a:lnTo>
                    <a:pt x="69" y="45"/>
                  </a:lnTo>
                  <a:lnTo>
                    <a:pt x="64" y="45"/>
                  </a:lnTo>
                  <a:lnTo>
                    <a:pt x="59" y="43"/>
                  </a:lnTo>
                  <a:lnTo>
                    <a:pt x="49" y="40"/>
                  </a:lnTo>
                  <a:lnTo>
                    <a:pt x="40" y="34"/>
                  </a:lnTo>
                  <a:lnTo>
                    <a:pt x="29" y="27"/>
                  </a:lnTo>
                  <a:lnTo>
                    <a:pt x="19" y="20"/>
                  </a:lnTo>
                  <a:lnTo>
                    <a:pt x="10" y="14"/>
                  </a:lnTo>
                  <a:lnTo>
                    <a:pt x="0" y="8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71" name="Line 114"/>
            <p:cNvSpPr>
              <a:spLocks noChangeShapeType="1"/>
            </p:cNvSpPr>
            <p:nvPr/>
          </p:nvSpPr>
          <p:spPr bwMode="auto">
            <a:xfrm>
              <a:off x="3634" y="2560"/>
              <a:ext cx="374" cy="1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2" name="Line 115"/>
            <p:cNvSpPr>
              <a:spLocks noChangeShapeType="1"/>
            </p:cNvSpPr>
            <p:nvPr/>
          </p:nvSpPr>
          <p:spPr bwMode="auto">
            <a:xfrm>
              <a:off x="3644" y="3111"/>
              <a:ext cx="364" cy="1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3" name="Line 116"/>
            <p:cNvSpPr>
              <a:spLocks noChangeShapeType="1"/>
            </p:cNvSpPr>
            <p:nvPr/>
          </p:nvSpPr>
          <p:spPr bwMode="auto">
            <a:xfrm flipH="1">
              <a:off x="4334" y="2560"/>
              <a:ext cx="375" cy="1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4" name="Line 117"/>
            <p:cNvSpPr>
              <a:spLocks noChangeShapeType="1"/>
            </p:cNvSpPr>
            <p:nvPr/>
          </p:nvSpPr>
          <p:spPr bwMode="auto">
            <a:xfrm flipH="1">
              <a:off x="4334" y="3111"/>
              <a:ext cx="366" cy="1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5" name="Freeform 118"/>
            <p:cNvSpPr>
              <a:spLocks/>
            </p:cNvSpPr>
            <p:nvPr/>
          </p:nvSpPr>
          <p:spPr bwMode="auto">
            <a:xfrm>
              <a:off x="4101" y="2739"/>
              <a:ext cx="62" cy="150"/>
            </a:xfrm>
            <a:custGeom>
              <a:avLst/>
              <a:gdLst>
                <a:gd name="T0" fmla="*/ 201 w 213"/>
                <a:gd name="T1" fmla="*/ 0 h 599"/>
                <a:gd name="T2" fmla="*/ 196 w 213"/>
                <a:gd name="T3" fmla="*/ 2 h 599"/>
                <a:gd name="T4" fmla="*/ 192 w 213"/>
                <a:gd name="T5" fmla="*/ 5 h 599"/>
                <a:gd name="T6" fmla="*/ 186 w 213"/>
                <a:gd name="T7" fmla="*/ 9 h 599"/>
                <a:gd name="T8" fmla="*/ 181 w 213"/>
                <a:gd name="T9" fmla="*/ 14 h 599"/>
                <a:gd name="T10" fmla="*/ 168 w 213"/>
                <a:gd name="T11" fmla="*/ 28 h 599"/>
                <a:gd name="T12" fmla="*/ 153 w 213"/>
                <a:gd name="T13" fmla="*/ 45 h 599"/>
                <a:gd name="T14" fmla="*/ 139 w 213"/>
                <a:gd name="T15" fmla="*/ 65 h 599"/>
                <a:gd name="T16" fmla="*/ 122 w 213"/>
                <a:gd name="T17" fmla="*/ 89 h 599"/>
                <a:gd name="T18" fmla="*/ 106 w 213"/>
                <a:gd name="T19" fmla="*/ 114 h 599"/>
                <a:gd name="T20" fmla="*/ 90 w 213"/>
                <a:gd name="T21" fmla="*/ 139 h 599"/>
                <a:gd name="T22" fmla="*/ 74 w 213"/>
                <a:gd name="T23" fmla="*/ 165 h 599"/>
                <a:gd name="T24" fmla="*/ 59 w 213"/>
                <a:gd name="T25" fmla="*/ 192 h 599"/>
                <a:gd name="T26" fmla="*/ 44 w 213"/>
                <a:gd name="T27" fmla="*/ 217 h 599"/>
                <a:gd name="T28" fmla="*/ 32 w 213"/>
                <a:gd name="T29" fmla="*/ 242 h 599"/>
                <a:gd name="T30" fmla="*/ 21 w 213"/>
                <a:gd name="T31" fmla="*/ 266 h 599"/>
                <a:gd name="T32" fmla="*/ 12 w 213"/>
                <a:gd name="T33" fmla="*/ 285 h 599"/>
                <a:gd name="T34" fmla="*/ 5 w 213"/>
                <a:gd name="T35" fmla="*/ 303 h 599"/>
                <a:gd name="T36" fmla="*/ 1 w 213"/>
                <a:gd name="T37" fmla="*/ 317 h 599"/>
                <a:gd name="T38" fmla="*/ 0 w 213"/>
                <a:gd name="T39" fmla="*/ 323 h 599"/>
                <a:gd name="T40" fmla="*/ 0 w 213"/>
                <a:gd name="T41" fmla="*/ 330 h 599"/>
                <a:gd name="T42" fmla="*/ 2 w 213"/>
                <a:gd name="T43" fmla="*/ 337 h 599"/>
                <a:gd name="T44" fmla="*/ 4 w 213"/>
                <a:gd name="T45" fmla="*/ 346 h 599"/>
                <a:gd name="T46" fmla="*/ 12 w 213"/>
                <a:gd name="T47" fmla="*/ 363 h 599"/>
                <a:gd name="T48" fmla="*/ 21 w 213"/>
                <a:gd name="T49" fmla="*/ 384 h 599"/>
                <a:gd name="T50" fmla="*/ 33 w 213"/>
                <a:gd name="T51" fmla="*/ 404 h 599"/>
                <a:gd name="T52" fmla="*/ 47 w 213"/>
                <a:gd name="T53" fmla="*/ 427 h 599"/>
                <a:gd name="T54" fmla="*/ 64 w 213"/>
                <a:gd name="T55" fmla="*/ 449 h 599"/>
                <a:gd name="T56" fmla="*/ 81 w 213"/>
                <a:gd name="T57" fmla="*/ 471 h 599"/>
                <a:gd name="T58" fmla="*/ 100 w 213"/>
                <a:gd name="T59" fmla="*/ 494 h 599"/>
                <a:gd name="T60" fmla="*/ 118 w 213"/>
                <a:gd name="T61" fmla="*/ 515 h 599"/>
                <a:gd name="T62" fmla="*/ 137 w 213"/>
                <a:gd name="T63" fmla="*/ 535 h 599"/>
                <a:gd name="T64" fmla="*/ 154 w 213"/>
                <a:gd name="T65" fmla="*/ 553 h 599"/>
                <a:gd name="T66" fmla="*/ 172 w 213"/>
                <a:gd name="T67" fmla="*/ 570 h 599"/>
                <a:gd name="T68" fmla="*/ 187 w 213"/>
                <a:gd name="T69" fmla="*/ 583 h 599"/>
                <a:gd name="T70" fmla="*/ 201 w 213"/>
                <a:gd name="T71" fmla="*/ 593 h 599"/>
                <a:gd name="T72" fmla="*/ 213 w 213"/>
                <a:gd name="T73" fmla="*/ 599 h 5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3"/>
                <a:gd name="T112" fmla="*/ 0 h 599"/>
                <a:gd name="T113" fmla="*/ 213 w 213"/>
                <a:gd name="T114" fmla="*/ 599 h 59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3" h="599">
                  <a:moveTo>
                    <a:pt x="201" y="0"/>
                  </a:moveTo>
                  <a:lnTo>
                    <a:pt x="196" y="2"/>
                  </a:lnTo>
                  <a:lnTo>
                    <a:pt x="192" y="5"/>
                  </a:lnTo>
                  <a:lnTo>
                    <a:pt x="186" y="9"/>
                  </a:lnTo>
                  <a:lnTo>
                    <a:pt x="181" y="14"/>
                  </a:lnTo>
                  <a:lnTo>
                    <a:pt x="168" y="28"/>
                  </a:lnTo>
                  <a:lnTo>
                    <a:pt x="153" y="45"/>
                  </a:lnTo>
                  <a:lnTo>
                    <a:pt x="139" y="65"/>
                  </a:lnTo>
                  <a:lnTo>
                    <a:pt x="122" y="89"/>
                  </a:lnTo>
                  <a:lnTo>
                    <a:pt x="106" y="114"/>
                  </a:lnTo>
                  <a:lnTo>
                    <a:pt x="90" y="139"/>
                  </a:lnTo>
                  <a:lnTo>
                    <a:pt x="74" y="165"/>
                  </a:lnTo>
                  <a:lnTo>
                    <a:pt x="59" y="192"/>
                  </a:lnTo>
                  <a:lnTo>
                    <a:pt x="44" y="217"/>
                  </a:lnTo>
                  <a:lnTo>
                    <a:pt x="32" y="242"/>
                  </a:lnTo>
                  <a:lnTo>
                    <a:pt x="21" y="266"/>
                  </a:lnTo>
                  <a:lnTo>
                    <a:pt x="12" y="285"/>
                  </a:lnTo>
                  <a:lnTo>
                    <a:pt x="5" y="303"/>
                  </a:lnTo>
                  <a:lnTo>
                    <a:pt x="1" y="317"/>
                  </a:lnTo>
                  <a:lnTo>
                    <a:pt x="0" y="323"/>
                  </a:lnTo>
                  <a:lnTo>
                    <a:pt x="0" y="330"/>
                  </a:lnTo>
                  <a:lnTo>
                    <a:pt x="2" y="337"/>
                  </a:lnTo>
                  <a:lnTo>
                    <a:pt x="4" y="346"/>
                  </a:lnTo>
                  <a:lnTo>
                    <a:pt x="12" y="363"/>
                  </a:lnTo>
                  <a:lnTo>
                    <a:pt x="21" y="384"/>
                  </a:lnTo>
                  <a:lnTo>
                    <a:pt x="33" y="404"/>
                  </a:lnTo>
                  <a:lnTo>
                    <a:pt x="47" y="427"/>
                  </a:lnTo>
                  <a:lnTo>
                    <a:pt x="64" y="449"/>
                  </a:lnTo>
                  <a:lnTo>
                    <a:pt x="81" y="471"/>
                  </a:lnTo>
                  <a:lnTo>
                    <a:pt x="100" y="494"/>
                  </a:lnTo>
                  <a:lnTo>
                    <a:pt x="118" y="515"/>
                  </a:lnTo>
                  <a:lnTo>
                    <a:pt x="137" y="535"/>
                  </a:lnTo>
                  <a:lnTo>
                    <a:pt x="154" y="553"/>
                  </a:lnTo>
                  <a:lnTo>
                    <a:pt x="172" y="570"/>
                  </a:lnTo>
                  <a:lnTo>
                    <a:pt x="187" y="583"/>
                  </a:lnTo>
                  <a:lnTo>
                    <a:pt x="201" y="593"/>
                  </a:lnTo>
                  <a:lnTo>
                    <a:pt x="213" y="599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76" name="Line 119"/>
            <p:cNvSpPr>
              <a:spLocks noChangeShapeType="1"/>
            </p:cNvSpPr>
            <p:nvPr/>
          </p:nvSpPr>
          <p:spPr bwMode="auto">
            <a:xfrm flipV="1">
              <a:off x="4019" y="2034"/>
              <a:ext cx="1" cy="167"/>
            </a:xfrm>
            <a:prstGeom prst="line">
              <a:avLst/>
            </a:prstGeom>
            <a:noFill/>
            <a:ln w="11113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7" name="Line 120"/>
            <p:cNvSpPr>
              <a:spLocks noChangeShapeType="1"/>
            </p:cNvSpPr>
            <p:nvPr/>
          </p:nvSpPr>
          <p:spPr bwMode="auto">
            <a:xfrm>
              <a:off x="4020" y="2096"/>
              <a:ext cx="298" cy="1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8" name="Line 121"/>
            <p:cNvSpPr>
              <a:spLocks noChangeShapeType="1"/>
            </p:cNvSpPr>
            <p:nvPr/>
          </p:nvSpPr>
          <p:spPr bwMode="auto">
            <a:xfrm flipV="1">
              <a:off x="4324" y="2034"/>
              <a:ext cx="1" cy="167"/>
            </a:xfrm>
            <a:prstGeom prst="line">
              <a:avLst/>
            </a:prstGeom>
            <a:noFill/>
            <a:ln w="11113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79" name="Line 122"/>
            <p:cNvSpPr>
              <a:spLocks noChangeShapeType="1"/>
            </p:cNvSpPr>
            <p:nvPr/>
          </p:nvSpPr>
          <p:spPr bwMode="auto">
            <a:xfrm flipH="1" flipV="1">
              <a:off x="4391" y="3165"/>
              <a:ext cx="103" cy="232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80" name="Line 123"/>
            <p:cNvSpPr>
              <a:spLocks noChangeShapeType="1"/>
            </p:cNvSpPr>
            <p:nvPr/>
          </p:nvSpPr>
          <p:spPr bwMode="auto">
            <a:xfrm flipH="1" flipV="1">
              <a:off x="4663" y="2868"/>
              <a:ext cx="150" cy="242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81" name="Freeform 124"/>
            <p:cNvSpPr>
              <a:spLocks/>
            </p:cNvSpPr>
            <p:nvPr/>
          </p:nvSpPr>
          <p:spPr bwMode="auto">
            <a:xfrm>
              <a:off x="3974" y="2810"/>
              <a:ext cx="32" cy="37"/>
            </a:xfrm>
            <a:custGeom>
              <a:avLst/>
              <a:gdLst>
                <a:gd name="T0" fmla="*/ 80 w 145"/>
                <a:gd name="T1" fmla="*/ 0 h 146"/>
                <a:gd name="T2" fmla="*/ 94 w 145"/>
                <a:gd name="T3" fmla="*/ 3 h 146"/>
                <a:gd name="T4" fmla="*/ 107 w 145"/>
                <a:gd name="T5" fmla="*/ 9 h 146"/>
                <a:gd name="T6" fmla="*/ 119 w 145"/>
                <a:gd name="T7" fmla="*/ 16 h 146"/>
                <a:gd name="T8" fmla="*/ 129 w 145"/>
                <a:gd name="T9" fmla="*/ 27 h 146"/>
                <a:gd name="T10" fmla="*/ 136 w 145"/>
                <a:gd name="T11" fmla="*/ 38 h 146"/>
                <a:gd name="T12" fmla="*/ 142 w 145"/>
                <a:gd name="T13" fmla="*/ 51 h 146"/>
                <a:gd name="T14" fmla="*/ 145 w 145"/>
                <a:gd name="T15" fmla="*/ 66 h 146"/>
                <a:gd name="T16" fmla="*/ 145 w 145"/>
                <a:gd name="T17" fmla="*/ 80 h 146"/>
                <a:gd name="T18" fmla="*/ 142 w 145"/>
                <a:gd name="T19" fmla="*/ 95 h 146"/>
                <a:gd name="T20" fmla="*/ 136 w 145"/>
                <a:gd name="T21" fmla="*/ 108 h 146"/>
                <a:gd name="T22" fmla="*/ 129 w 145"/>
                <a:gd name="T23" fmla="*/ 119 h 146"/>
                <a:gd name="T24" fmla="*/ 119 w 145"/>
                <a:gd name="T25" fmla="*/ 129 h 146"/>
                <a:gd name="T26" fmla="*/ 107 w 145"/>
                <a:gd name="T27" fmla="*/ 137 h 146"/>
                <a:gd name="T28" fmla="*/ 94 w 145"/>
                <a:gd name="T29" fmla="*/ 143 h 146"/>
                <a:gd name="T30" fmla="*/ 80 w 145"/>
                <a:gd name="T31" fmla="*/ 145 h 146"/>
                <a:gd name="T32" fmla="*/ 65 w 145"/>
                <a:gd name="T33" fmla="*/ 145 h 146"/>
                <a:gd name="T34" fmla="*/ 51 w 145"/>
                <a:gd name="T35" fmla="*/ 143 h 146"/>
                <a:gd name="T36" fmla="*/ 38 w 145"/>
                <a:gd name="T37" fmla="*/ 137 h 146"/>
                <a:gd name="T38" fmla="*/ 26 w 145"/>
                <a:gd name="T39" fmla="*/ 129 h 146"/>
                <a:gd name="T40" fmla="*/ 16 w 145"/>
                <a:gd name="T41" fmla="*/ 119 h 146"/>
                <a:gd name="T42" fmla="*/ 9 w 145"/>
                <a:gd name="T43" fmla="*/ 108 h 146"/>
                <a:gd name="T44" fmla="*/ 3 w 145"/>
                <a:gd name="T45" fmla="*/ 95 h 146"/>
                <a:gd name="T46" fmla="*/ 0 w 145"/>
                <a:gd name="T47" fmla="*/ 80 h 146"/>
                <a:gd name="T48" fmla="*/ 0 w 145"/>
                <a:gd name="T49" fmla="*/ 66 h 146"/>
                <a:gd name="T50" fmla="*/ 3 w 145"/>
                <a:gd name="T51" fmla="*/ 51 h 146"/>
                <a:gd name="T52" fmla="*/ 9 w 145"/>
                <a:gd name="T53" fmla="*/ 38 h 146"/>
                <a:gd name="T54" fmla="*/ 16 w 145"/>
                <a:gd name="T55" fmla="*/ 27 h 146"/>
                <a:gd name="T56" fmla="*/ 26 w 145"/>
                <a:gd name="T57" fmla="*/ 16 h 146"/>
                <a:gd name="T58" fmla="*/ 38 w 145"/>
                <a:gd name="T59" fmla="*/ 9 h 146"/>
                <a:gd name="T60" fmla="*/ 51 w 145"/>
                <a:gd name="T61" fmla="*/ 3 h 146"/>
                <a:gd name="T62" fmla="*/ 65 w 145"/>
                <a:gd name="T63" fmla="*/ 0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3" y="0"/>
                  </a:moveTo>
                  <a:lnTo>
                    <a:pt x="80" y="0"/>
                  </a:lnTo>
                  <a:lnTo>
                    <a:pt x="87" y="2"/>
                  </a:lnTo>
                  <a:lnTo>
                    <a:pt x="94" y="3"/>
                  </a:lnTo>
                  <a:lnTo>
                    <a:pt x="101" y="6"/>
                  </a:lnTo>
                  <a:lnTo>
                    <a:pt x="107" y="9"/>
                  </a:lnTo>
                  <a:lnTo>
                    <a:pt x="114" y="12"/>
                  </a:lnTo>
                  <a:lnTo>
                    <a:pt x="119" y="16"/>
                  </a:lnTo>
                  <a:lnTo>
                    <a:pt x="124" y="22"/>
                  </a:lnTo>
                  <a:lnTo>
                    <a:pt x="129" y="27"/>
                  </a:lnTo>
                  <a:lnTo>
                    <a:pt x="133" y="32"/>
                  </a:lnTo>
                  <a:lnTo>
                    <a:pt x="136" y="38"/>
                  </a:lnTo>
                  <a:lnTo>
                    <a:pt x="139" y="44"/>
                  </a:lnTo>
                  <a:lnTo>
                    <a:pt x="142" y="51"/>
                  </a:lnTo>
                  <a:lnTo>
                    <a:pt x="143" y="59"/>
                  </a:lnTo>
                  <a:lnTo>
                    <a:pt x="145" y="66"/>
                  </a:lnTo>
                  <a:lnTo>
                    <a:pt x="145" y="73"/>
                  </a:lnTo>
                  <a:lnTo>
                    <a:pt x="145" y="80"/>
                  </a:lnTo>
                  <a:lnTo>
                    <a:pt x="143" y="87"/>
                  </a:lnTo>
                  <a:lnTo>
                    <a:pt x="142" y="95"/>
                  </a:lnTo>
                  <a:lnTo>
                    <a:pt x="139" y="102"/>
                  </a:lnTo>
                  <a:lnTo>
                    <a:pt x="136" y="108"/>
                  </a:lnTo>
                  <a:lnTo>
                    <a:pt x="133" y="114"/>
                  </a:lnTo>
                  <a:lnTo>
                    <a:pt x="129" y="119"/>
                  </a:lnTo>
                  <a:lnTo>
                    <a:pt x="124" y="124"/>
                  </a:lnTo>
                  <a:lnTo>
                    <a:pt x="119" y="129"/>
                  </a:lnTo>
                  <a:lnTo>
                    <a:pt x="114" y="134"/>
                  </a:lnTo>
                  <a:lnTo>
                    <a:pt x="107" y="137"/>
                  </a:lnTo>
                  <a:lnTo>
                    <a:pt x="101" y="140"/>
                  </a:lnTo>
                  <a:lnTo>
                    <a:pt x="94" y="143"/>
                  </a:lnTo>
                  <a:lnTo>
                    <a:pt x="87" y="144"/>
                  </a:lnTo>
                  <a:lnTo>
                    <a:pt x="80" y="145"/>
                  </a:lnTo>
                  <a:lnTo>
                    <a:pt x="73" y="146"/>
                  </a:lnTo>
                  <a:lnTo>
                    <a:pt x="65" y="145"/>
                  </a:lnTo>
                  <a:lnTo>
                    <a:pt x="58" y="144"/>
                  </a:lnTo>
                  <a:lnTo>
                    <a:pt x="51" y="143"/>
                  </a:lnTo>
                  <a:lnTo>
                    <a:pt x="44" y="140"/>
                  </a:lnTo>
                  <a:lnTo>
                    <a:pt x="38" y="137"/>
                  </a:lnTo>
                  <a:lnTo>
                    <a:pt x="31" y="134"/>
                  </a:lnTo>
                  <a:lnTo>
                    <a:pt x="26" y="129"/>
                  </a:lnTo>
                  <a:lnTo>
                    <a:pt x="21" y="124"/>
                  </a:lnTo>
                  <a:lnTo>
                    <a:pt x="16" y="119"/>
                  </a:lnTo>
                  <a:lnTo>
                    <a:pt x="12" y="114"/>
                  </a:lnTo>
                  <a:lnTo>
                    <a:pt x="9" y="108"/>
                  </a:lnTo>
                  <a:lnTo>
                    <a:pt x="6" y="102"/>
                  </a:lnTo>
                  <a:lnTo>
                    <a:pt x="3" y="95"/>
                  </a:lnTo>
                  <a:lnTo>
                    <a:pt x="2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3" y="51"/>
                  </a:lnTo>
                  <a:lnTo>
                    <a:pt x="6" y="44"/>
                  </a:lnTo>
                  <a:lnTo>
                    <a:pt x="9" y="38"/>
                  </a:lnTo>
                  <a:lnTo>
                    <a:pt x="12" y="32"/>
                  </a:lnTo>
                  <a:lnTo>
                    <a:pt x="16" y="27"/>
                  </a:lnTo>
                  <a:lnTo>
                    <a:pt x="21" y="22"/>
                  </a:lnTo>
                  <a:lnTo>
                    <a:pt x="26" y="16"/>
                  </a:lnTo>
                  <a:lnTo>
                    <a:pt x="31" y="12"/>
                  </a:lnTo>
                  <a:lnTo>
                    <a:pt x="38" y="9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5" y="0"/>
                  </a:lnTo>
                  <a:lnTo>
                    <a:pt x="73" y="0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82" name="Freeform 125"/>
            <p:cNvSpPr>
              <a:spLocks/>
            </p:cNvSpPr>
            <p:nvPr/>
          </p:nvSpPr>
          <p:spPr bwMode="auto">
            <a:xfrm>
              <a:off x="4334" y="2808"/>
              <a:ext cx="33" cy="37"/>
            </a:xfrm>
            <a:custGeom>
              <a:avLst/>
              <a:gdLst>
                <a:gd name="T0" fmla="*/ 80 w 146"/>
                <a:gd name="T1" fmla="*/ 146 h 146"/>
                <a:gd name="T2" fmla="*/ 94 w 146"/>
                <a:gd name="T3" fmla="*/ 143 h 146"/>
                <a:gd name="T4" fmla="*/ 108 w 146"/>
                <a:gd name="T5" fmla="*/ 136 h 146"/>
                <a:gd name="T6" fmla="*/ 119 w 146"/>
                <a:gd name="T7" fmla="*/ 129 h 146"/>
                <a:gd name="T8" fmla="*/ 129 w 146"/>
                <a:gd name="T9" fmla="*/ 119 h 146"/>
                <a:gd name="T10" fmla="*/ 136 w 146"/>
                <a:gd name="T11" fmla="*/ 108 h 146"/>
                <a:gd name="T12" fmla="*/ 143 w 146"/>
                <a:gd name="T13" fmla="*/ 94 h 146"/>
                <a:gd name="T14" fmla="*/ 145 w 146"/>
                <a:gd name="T15" fmla="*/ 80 h 146"/>
                <a:gd name="T16" fmla="*/ 145 w 146"/>
                <a:gd name="T17" fmla="*/ 66 h 146"/>
                <a:gd name="T18" fmla="*/ 143 w 146"/>
                <a:gd name="T19" fmla="*/ 51 h 146"/>
                <a:gd name="T20" fmla="*/ 136 w 146"/>
                <a:gd name="T21" fmla="*/ 38 h 146"/>
                <a:gd name="T22" fmla="*/ 129 w 146"/>
                <a:gd name="T23" fmla="*/ 27 h 146"/>
                <a:gd name="T24" fmla="*/ 119 w 146"/>
                <a:gd name="T25" fmla="*/ 16 h 146"/>
                <a:gd name="T26" fmla="*/ 108 w 146"/>
                <a:gd name="T27" fmla="*/ 9 h 146"/>
                <a:gd name="T28" fmla="*/ 94 w 146"/>
                <a:gd name="T29" fmla="*/ 3 h 146"/>
                <a:gd name="T30" fmla="*/ 80 w 146"/>
                <a:gd name="T31" fmla="*/ 1 h 146"/>
                <a:gd name="T32" fmla="*/ 66 w 146"/>
                <a:gd name="T33" fmla="*/ 1 h 146"/>
                <a:gd name="T34" fmla="*/ 51 w 146"/>
                <a:gd name="T35" fmla="*/ 3 h 146"/>
                <a:gd name="T36" fmla="*/ 38 w 146"/>
                <a:gd name="T37" fmla="*/ 9 h 146"/>
                <a:gd name="T38" fmla="*/ 27 w 146"/>
                <a:gd name="T39" fmla="*/ 16 h 146"/>
                <a:gd name="T40" fmla="*/ 16 w 146"/>
                <a:gd name="T41" fmla="*/ 27 h 146"/>
                <a:gd name="T42" fmla="*/ 9 w 146"/>
                <a:gd name="T43" fmla="*/ 38 h 146"/>
                <a:gd name="T44" fmla="*/ 3 w 146"/>
                <a:gd name="T45" fmla="*/ 51 h 146"/>
                <a:gd name="T46" fmla="*/ 0 w 146"/>
                <a:gd name="T47" fmla="*/ 66 h 146"/>
                <a:gd name="T48" fmla="*/ 0 w 146"/>
                <a:gd name="T49" fmla="*/ 80 h 146"/>
                <a:gd name="T50" fmla="*/ 3 w 146"/>
                <a:gd name="T51" fmla="*/ 94 h 146"/>
                <a:gd name="T52" fmla="*/ 9 w 146"/>
                <a:gd name="T53" fmla="*/ 108 h 146"/>
                <a:gd name="T54" fmla="*/ 16 w 146"/>
                <a:gd name="T55" fmla="*/ 119 h 146"/>
                <a:gd name="T56" fmla="*/ 27 w 146"/>
                <a:gd name="T57" fmla="*/ 129 h 146"/>
                <a:gd name="T58" fmla="*/ 38 w 146"/>
                <a:gd name="T59" fmla="*/ 136 h 146"/>
                <a:gd name="T60" fmla="*/ 51 w 146"/>
                <a:gd name="T61" fmla="*/ 143 h 146"/>
                <a:gd name="T62" fmla="*/ 66 w 146"/>
                <a:gd name="T63" fmla="*/ 146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6"/>
                <a:gd name="T97" fmla="*/ 0 h 146"/>
                <a:gd name="T98" fmla="*/ 146 w 146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6" h="146">
                  <a:moveTo>
                    <a:pt x="73" y="146"/>
                  </a:moveTo>
                  <a:lnTo>
                    <a:pt x="80" y="146"/>
                  </a:lnTo>
                  <a:lnTo>
                    <a:pt x="87" y="144"/>
                  </a:lnTo>
                  <a:lnTo>
                    <a:pt x="94" y="143"/>
                  </a:lnTo>
                  <a:lnTo>
                    <a:pt x="101" y="140"/>
                  </a:lnTo>
                  <a:lnTo>
                    <a:pt x="108" y="136"/>
                  </a:lnTo>
                  <a:lnTo>
                    <a:pt x="113" y="133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33" y="114"/>
                  </a:lnTo>
                  <a:lnTo>
                    <a:pt x="136" y="108"/>
                  </a:lnTo>
                  <a:lnTo>
                    <a:pt x="140" y="102"/>
                  </a:lnTo>
                  <a:lnTo>
                    <a:pt x="143" y="94"/>
                  </a:lnTo>
                  <a:lnTo>
                    <a:pt x="144" y="87"/>
                  </a:lnTo>
                  <a:lnTo>
                    <a:pt x="145" y="80"/>
                  </a:lnTo>
                  <a:lnTo>
                    <a:pt x="146" y="73"/>
                  </a:lnTo>
                  <a:lnTo>
                    <a:pt x="145" y="66"/>
                  </a:lnTo>
                  <a:lnTo>
                    <a:pt x="144" y="58"/>
                  </a:lnTo>
                  <a:lnTo>
                    <a:pt x="143" y="51"/>
                  </a:lnTo>
                  <a:lnTo>
                    <a:pt x="140" y="45"/>
                  </a:lnTo>
                  <a:lnTo>
                    <a:pt x="136" y="38"/>
                  </a:lnTo>
                  <a:lnTo>
                    <a:pt x="133" y="32"/>
                  </a:lnTo>
                  <a:lnTo>
                    <a:pt x="129" y="27"/>
                  </a:lnTo>
                  <a:lnTo>
                    <a:pt x="124" y="21"/>
                  </a:lnTo>
                  <a:lnTo>
                    <a:pt x="119" y="16"/>
                  </a:lnTo>
                  <a:lnTo>
                    <a:pt x="113" y="12"/>
                  </a:lnTo>
                  <a:lnTo>
                    <a:pt x="108" y="9"/>
                  </a:lnTo>
                  <a:lnTo>
                    <a:pt x="101" y="6"/>
                  </a:lnTo>
                  <a:lnTo>
                    <a:pt x="94" y="3"/>
                  </a:lnTo>
                  <a:lnTo>
                    <a:pt x="87" y="2"/>
                  </a:lnTo>
                  <a:lnTo>
                    <a:pt x="80" y="1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8" y="2"/>
                  </a:lnTo>
                  <a:lnTo>
                    <a:pt x="51" y="3"/>
                  </a:lnTo>
                  <a:lnTo>
                    <a:pt x="44" y="6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6"/>
                  </a:lnTo>
                  <a:lnTo>
                    <a:pt x="21" y="21"/>
                  </a:lnTo>
                  <a:lnTo>
                    <a:pt x="16" y="27"/>
                  </a:lnTo>
                  <a:lnTo>
                    <a:pt x="12" y="32"/>
                  </a:lnTo>
                  <a:lnTo>
                    <a:pt x="9" y="38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3" y="94"/>
                  </a:lnTo>
                  <a:lnTo>
                    <a:pt x="6" y="102"/>
                  </a:lnTo>
                  <a:lnTo>
                    <a:pt x="9" y="108"/>
                  </a:lnTo>
                  <a:lnTo>
                    <a:pt x="12" y="114"/>
                  </a:lnTo>
                  <a:lnTo>
                    <a:pt x="16" y="119"/>
                  </a:lnTo>
                  <a:lnTo>
                    <a:pt x="21" y="124"/>
                  </a:lnTo>
                  <a:lnTo>
                    <a:pt x="27" y="129"/>
                  </a:lnTo>
                  <a:lnTo>
                    <a:pt x="32" y="133"/>
                  </a:lnTo>
                  <a:lnTo>
                    <a:pt x="38" y="136"/>
                  </a:lnTo>
                  <a:lnTo>
                    <a:pt x="44" y="140"/>
                  </a:lnTo>
                  <a:lnTo>
                    <a:pt x="51" y="143"/>
                  </a:lnTo>
                  <a:lnTo>
                    <a:pt x="58" y="144"/>
                  </a:lnTo>
                  <a:lnTo>
                    <a:pt x="66" y="146"/>
                  </a:lnTo>
                  <a:lnTo>
                    <a:pt x="73" y="146"/>
                  </a:lnTo>
                  <a:close/>
                </a:path>
              </a:pathLst>
            </a:custGeom>
            <a:solidFill>
              <a:srgbClr val="FF33CC"/>
            </a:solidFill>
            <a:ln w="9525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83" name="Freeform 126"/>
            <p:cNvSpPr>
              <a:spLocks/>
            </p:cNvSpPr>
            <p:nvPr/>
          </p:nvSpPr>
          <p:spPr bwMode="auto">
            <a:xfrm>
              <a:off x="4139" y="3145"/>
              <a:ext cx="41" cy="46"/>
            </a:xfrm>
            <a:custGeom>
              <a:avLst/>
              <a:gdLst>
                <a:gd name="T0" fmla="*/ 101 w 182"/>
                <a:gd name="T1" fmla="*/ 181 h 182"/>
                <a:gd name="T2" fmla="*/ 118 w 182"/>
                <a:gd name="T3" fmla="*/ 178 h 182"/>
                <a:gd name="T4" fmla="*/ 134 w 182"/>
                <a:gd name="T5" fmla="*/ 171 h 182"/>
                <a:gd name="T6" fmla="*/ 149 w 182"/>
                <a:gd name="T7" fmla="*/ 160 h 182"/>
                <a:gd name="T8" fmla="*/ 161 w 182"/>
                <a:gd name="T9" fmla="*/ 148 h 182"/>
                <a:gd name="T10" fmla="*/ 170 w 182"/>
                <a:gd name="T11" fmla="*/ 134 h 182"/>
                <a:gd name="T12" fmla="*/ 178 w 182"/>
                <a:gd name="T13" fmla="*/ 117 h 182"/>
                <a:gd name="T14" fmla="*/ 182 w 182"/>
                <a:gd name="T15" fmla="*/ 100 h 182"/>
                <a:gd name="T16" fmla="*/ 182 w 182"/>
                <a:gd name="T17" fmla="*/ 81 h 182"/>
                <a:gd name="T18" fmla="*/ 178 w 182"/>
                <a:gd name="T19" fmla="*/ 64 h 182"/>
                <a:gd name="T20" fmla="*/ 170 w 182"/>
                <a:gd name="T21" fmla="*/ 47 h 182"/>
                <a:gd name="T22" fmla="*/ 161 w 182"/>
                <a:gd name="T23" fmla="*/ 33 h 182"/>
                <a:gd name="T24" fmla="*/ 149 w 182"/>
                <a:gd name="T25" fmla="*/ 21 h 182"/>
                <a:gd name="T26" fmla="*/ 134 w 182"/>
                <a:gd name="T27" fmla="*/ 11 h 182"/>
                <a:gd name="T28" fmla="*/ 118 w 182"/>
                <a:gd name="T29" fmla="*/ 4 h 182"/>
                <a:gd name="T30" fmla="*/ 101 w 182"/>
                <a:gd name="T31" fmla="*/ 0 h 182"/>
                <a:gd name="T32" fmla="*/ 82 w 182"/>
                <a:gd name="T33" fmla="*/ 0 h 182"/>
                <a:gd name="T34" fmla="*/ 64 w 182"/>
                <a:gd name="T35" fmla="*/ 4 h 182"/>
                <a:gd name="T36" fmla="*/ 47 w 182"/>
                <a:gd name="T37" fmla="*/ 11 h 182"/>
                <a:gd name="T38" fmla="*/ 33 w 182"/>
                <a:gd name="T39" fmla="*/ 21 h 182"/>
                <a:gd name="T40" fmla="*/ 21 w 182"/>
                <a:gd name="T41" fmla="*/ 33 h 182"/>
                <a:gd name="T42" fmla="*/ 11 w 182"/>
                <a:gd name="T43" fmla="*/ 47 h 182"/>
                <a:gd name="T44" fmla="*/ 4 w 182"/>
                <a:gd name="T45" fmla="*/ 64 h 182"/>
                <a:gd name="T46" fmla="*/ 0 w 182"/>
                <a:gd name="T47" fmla="*/ 81 h 182"/>
                <a:gd name="T48" fmla="*/ 0 w 182"/>
                <a:gd name="T49" fmla="*/ 100 h 182"/>
                <a:gd name="T50" fmla="*/ 4 w 182"/>
                <a:gd name="T51" fmla="*/ 117 h 182"/>
                <a:gd name="T52" fmla="*/ 11 w 182"/>
                <a:gd name="T53" fmla="*/ 134 h 182"/>
                <a:gd name="T54" fmla="*/ 21 w 182"/>
                <a:gd name="T55" fmla="*/ 148 h 182"/>
                <a:gd name="T56" fmla="*/ 33 w 182"/>
                <a:gd name="T57" fmla="*/ 160 h 182"/>
                <a:gd name="T58" fmla="*/ 47 w 182"/>
                <a:gd name="T59" fmla="*/ 171 h 182"/>
                <a:gd name="T60" fmla="*/ 64 w 182"/>
                <a:gd name="T61" fmla="*/ 178 h 182"/>
                <a:gd name="T62" fmla="*/ 82 w 182"/>
                <a:gd name="T63" fmla="*/ 181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2"/>
                <a:gd name="T98" fmla="*/ 182 w 182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2">
                  <a:moveTo>
                    <a:pt x="91" y="182"/>
                  </a:moveTo>
                  <a:lnTo>
                    <a:pt x="101" y="181"/>
                  </a:lnTo>
                  <a:lnTo>
                    <a:pt x="109" y="180"/>
                  </a:lnTo>
                  <a:lnTo>
                    <a:pt x="118" y="178"/>
                  </a:lnTo>
                  <a:lnTo>
                    <a:pt x="126" y="175"/>
                  </a:lnTo>
                  <a:lnTo>
                    <a:pt x="134" y="171"/>
                  </a:lnTo>
                  <a:lnTo>
                    <a:pt x="142" y="166"/>
                  </a:lnTo>
                  <a:lnTo>
                    <a:pt x="149" y="160"/>
                  </a:lnTo>
                  <a:lnTo>
                    <a:pt x="155" y="155"/>
                  </a:lnTo>
                  <a:lnTo>
                    <a:pt x="161" y="148"/>
                  </a:lnTo>
                  <a:lnTo>
                    <a:pt x="166" y="142"/>
                  </a:lnTo>
                  <a:lnTo>
                    <a:pt x="170" y="134"/>
                  </a:lnTo>
                  <a:lnTo>
                    <a:pt x="175" y="127"/>
                  </a:lnTo>
                  <a:lnTo>
                    <a:pt x="178" y="117"/>
                  </a:lnTo>
                  <a:lnTo>
                    <a:pt x="180" y="109"/>
                  </a:lnTo>
                  <a:lnTo>
                    <a:pt x="182" y="100"/>
                  </a:lnTo>
                  <a:lnTo>
                    <a:pt x="182" y="91"/>
                  </a:lnTo>
                  <a:lnTo>
                    <a:pt x="182" y="81"/>
                  </a:lnTo>
                  <a:lnTo>
                    <a:pt x="180" y="72"/>
                  </a:lnTo>
                  <a:lnTo>
                    <a:pt x="178" y="64"/>
                  </a:lnTo>
                  <a:lnTo>
                    <a:pt x="175" y="56"/>
                  </a:lnTo>
                  <a:lnTo>
                    <a:pt x="170" y="47"/>
                  </a:lnTo>
                  <a:lnTo>
                    <a:pt x="166" y="40"/>
                  </a:lnTo>
                  <a:lnTo>
                    <a:pt x="161" y="33"/>
                  </a:lnTo>
                  <a:lnTo>
                    <a:pt x="155" y="27"/>
                  </a:lnTo>
                  <a:lnTo>
                    <a:pt x="149" y="21"/>
                  </a:lnTo>
                  <a:lnTo>
                    <a:pt x="142" y="16"/>
                  </a:lnTo>
                  <a:lnTo>
                    <a:pt x="134" y="11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09" y="1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7" y="11"/>
                  </a:lnTo>
                  <a:lnTo>
                    <a:pt x="40" y="16"/>
                  </a:lnTo>
                  <a:lnTo>
                    <a:pt x="33" y="21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5" y="40"/>
                  </a:lnTo>
                  <a:lnTo>
                    <a:pt x="11" y="47"/>
                  </a:lnTo>
                  <a:lnTo>
                    <a:pt x="7" y="56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0" y="81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2" y="109"/>
                  </a:lnTo>
                  <a:lnTo>
                    <a:pt x="4" y="117"/>
                  </a:lnTo>
                  <a:lnTo>
                    <a:pt x="7" y="127"/>
                  </a:lnTo>
                  <a:lnTo>
                    <a:pt x="11" y="134"/>
                  </a:lnTo>
                  <a:lnTo>
                    <a:pt x="15" y="142"/>
                  </a:lnTo>
                  <a:lnTo>
                    <a:pt x="21" y="148"/>
                  </a:lnTo>
                  <a:lnTo>
                    <a:pt x="27" y="155"/>
                  </a:lnTo>
                  <a:lnTo>
                    <a:pt x="33" y="160"/>
                  </a:lnTo>
                  <a:lnTo>
                    <a:pt x="40" y="166"/>
                  </a:lnTo>
                  <a:lnTo>
                    <a:pt x="47" y="171"/>
                  </a:lnTo>
                  <a:lnTo>
                    <a:pt x="55" y="175"/>
                  </a:lnTo>
                  <a:lnTo>
                    <a:pt x="64" y="178"/>
                  </a:lnTo>
                  <a:lnTo>
                    <a:pt x="73" y="180"/>
                  </a:lnTo>
                  <a:lnTo>
                    <a:pt x="82" y="181"/>
                  </a:lnTo>
                  <a:lnTo>
                    <a:pt x="91" y="182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84" name="Freeform 127"/>
            <p:cNvSpPr>
              <a:spLocks/>
            </p:cNvSpPr>
            <p:nvPr/>
          </p:nvSpPr>
          <p:spPr bwMode="auto">
            <a:xfrm>
              <a:off x="4141" y="2469"/>
              <a:ext cx="40" cy="46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85" name="Freeform 128"/>
            <p:cNvSpPr>
              <a:spLocks/>
            </p:cNvSpPr>
            <p:nvPr/>
          </p:nvSpPr>
          <p:spPr bwMode="auto">
            <a:xfrm>
              <a:off x="4144" y="2715"/>
              <a:ext cx="32" cy="36"/>
            </a:xfrm>
            <a:custGeom>
              <a:avLst/>
              <a:gdLst>
                <a:gd name="T0" fmla="*/ 80 w 145"/>
                <a:gd name="T1" fmla="*/ 145 h 146"/>
                <a:gd name="T2" fmla="*/ 94 w 145"/>
                <a:gd name="T3" fmla="*/ 143 h 146"/>
                <a:gd name="T4" fmla="*/ 106 w 145"/>
                <a:gd name="T5" fmla="*/ 137 h 146"/>
                <a:gd name="T6" fmla="*/ 119 w 145"/>
                <a:gd name="T7" fmla="*/ 128 h 146"/>
                <a:gd name="T8" fmla="*/ 128 w 145"/>
                <a:gd name="T9" fmla="*/ 119 h 146"/>
                <a:gd name="T10" fmla="*/ 136 w 145"/>
                <a:gd name="T11" fmla="*/ 108 h 146"/>
                <a:gd name="T12" fmla="*/ 141 w 145"/>
                <a:gd name="T13" fmla="*/ 95 h 146"/>
                <a:gd name="T14" fmla="*/ 144 w 145"/>
                <a:gd name="T15" fmla="*/ 80 h 146"/>
                <a:gd name="T16" fmla="*/ 144 w 145"/>
                <a:gd name="T17" fmla="*/ 66 h 146"/>
                <a:gd name="T18" fmla="*/ 141 w 145"/>
                <a:gd name="T19" fmla="*/ 51 h 146"/>
                <a:gd name="T20" fmla="*/ 136 w 145"/>
                <a:gd name="T21" fmla="*/ 38 h 146"/>
                <a:gd name="T22" fmla="*/ 128 w 145"/>
                <a:gd name="T23" fmla="*/ 27 h 146"/>
                <a:gd name="T24" fmla="*/ 119 w 145"/>
                <a:gd name="T25" fmla="*/ 16 h 146"/>
                <a:gd name="T26" fmla="*/ 106 w 145"/>
                <a:gd name="T27" fmla="*/ 8 h 146"/>
                <a:gd name="T28" fmla="*/ 94 w 145"/>
                <a:gd name="T29" fmla="*/ 3 h 146"/>
                <a:gd name="T30" fmla="*/ 80 w 145"/>
                <a:gd name="T31" fmla="*/ 0 h 146"/>
                <a:gd name="T32" fmla="*/ 64 w 145"/>
                <a:gd name="T33" fmla="*/ 0 h 146"/>
                <a:gd name="T34" fmla="*/ 51 w 145"/>
                <a:gd name="T35" fmla="*/ 3 h 146"/>
                <a:gd name="T36" fmla="*/ 38 w 145"/>
                <a:gd name="T37" fmla="*/ 8 h 146"/>
                <a:gd name="T38" fmla="*/ 26 w 145"/>
                <a:gd name="T39" fmla="*/ 16 h 146"/>
                <a:gd name="T40" fmla="*/ 16 w 145"/>
                <a:gd name="T41" fmla="*/ 27 h 146"/>
                <a:gd name="T42" fmla="*/ 8 w 145"/>
                <a:gd name="T43" fmla="*/ 38 h 146"/>
                <a:gd name="T44" fmla="*/ 3 w 145"/>
                <a:gd name="T45" fmla="*/ 51 h 146"/>
                <a:gd name="T46" fmla="*/ 0 w 145"/>
                <a:gd name="T47" fmla="*/ 66 h 146"/>
                <a:gd name="T48" fmla="*/ 0 w 145"/>
                <a:gd name="T49" fmla="*/ 80 h 146"/>
                <a:gd name="T50" fmla="*/ 3 w 145"/>
                <a:gd name="T51" fmla="*/ 95 h 146"/>
                <a:gd name="T52" fmla="*/ 8 w 145"/>
                <a:gd name="T53" fmla="*/ 108 h 146"/>
                <a:gd name="T54" fmla="*/ 16 w 145"/>
                <a:gd name="T55" fmla="*/ 119 h 146"/>
                <a:gd name="T56" fmla="*/ 26 w 145"/>
                <a:gd name="T57" fmla="*/ 128 h 146"/>
                <a:gd name="T58" fmla="*/ 38 w 145"/>
                <a:gd name="T59" fmla="*/ 137 h 146"/>
                <a:gd name="T60" fmla="*/ 51 w 145"/>
                <a:gd name="T61" fmla="*/ 143 h 146"/>
                <a:gd name="T62" fmla="*/ 64 w 145"/>
                <a:gd name="T63" fmla="*/ 145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5"/>
                <a:gd name="T97" fmla="*/ 0 h 146"/>
                <a:gd name="T98" fmla="*/ 145 w 145"/>
                <a:gd name="T99" fmla="*/ 146 h 1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5" h="146">
                  <a:moveTo>
                    <a:pt x="72" y="146"/>
                  </a:moveTo>
                  <a:lnTo>
                    <a:pt x="80" y="145"/>
                  </a:lnTo>
                  <a:lnTo>
                    <a:pt x="87" y="144"/>
                  </a:lnTo>
                  <a:lnTo>
                    <a:pt x="94" y="143"/>
                  </a:lnTo>
                  <a:lnTo>
                    <a:pt x="100" y="140"/>
                  </a:lnTo>
                  <a:lnTo>
                    <a:pt x="106" y="137"/>
                  </a:lnTo>
                  <a:lnTo>
                    <a:pt x="112" y="134"/>
                  </a:lnTo>
                  <a:lnTo>
                    <a:pt x="119" y="128"/>
                  </a:lnTo>
                  <a:lnTo>
                    <a:pt x="124" y="124"/>
                  </a:lnTo>
                  <a:lnTo>
                    <a:pt x="128" y="119"/>
                  </a:lnTo>
                  <a:lnTo>
                    <a:pt x="132" y="113"/>
                  </a:lnTo>
                  <a:lnTo>
                    <a:pt x="136" y="108"/>
                  </a:lnTo>
                  <a:lnTo>
                    <a:pt x="139" y="101"/>
                  </a:lnTo>
                  <a:lnTo>
                    <a:pt x="141" y="95"/>
                  </a:lnTo>
                  <a:lnTo>
                    <a:pt x="143" y="87"/>
                  </a:lnTo>
                  <a:lnTo>
                    <a:pt x="144" y="80"/>
                  </a:lnTo>
                  <a:lnTo>
                    <a:pt x="145" y="73"/>
                  </a:lnTo>
                  <a:lnTo>
                    <a:pt x="144" y="66"/>
                  </a:lnTo>
                  <a:lnTo>
                    <a:pt x="143" y="59"/>
                  </a:lnTo>
                  <a:lnTo>
                    <a:pt x="141" y="51"/>
                  </a:lnTo>
                  <a:lnTo>
                    <a:pt x="139" y="44"/>
                  </a:lnTo>
                  <a:lnTo>
                    <a:pt x="136" y="38"/>
                  </a:lnTo>
                  <a:lnTo>
                    <a:pt x="132" y="32"/>
                  </a:lnTo>
                  <a:lnTo>
                    <a:pt x="128" y="27"/>
                  </a:lnTo>
                  <a:lnTo>
                    <a:pt x="124" y="22"/>
                  </a:lnTo>
                  <a:lnTo>
                    <a:pt x="119" y="16"/>
                  </a:lnTo>
                  <a:lnTo>
                    <a:pt x="112" y="12"/>
                  </a:lnTo>
                  <a:lnTo>
                    <a:pt x="106" y="8"/>
                  </a:lnTo>
                  <a:lnTo>
                    <a:pt x="100" y="5"/>
                  </a:lnTo>
                  <a:lnTo>
                    <a:pt x="94" y="3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1" y="22"/>
                  </a:lnTo>
                  <a:lnTo>
                    <a:pt x="16" y="27"/>
                  </a:lnTo>
                  <a:lnTo>
                    <a:pt x="12" y="32"/>
                  </a:lnTo>
                  <a:lnTo>
                    <a:pt x="8" y="38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3" y="95"/>
                  </a:lnTo>
                  <a:lnTo>
                    <a:pt x="5" y="101"/>
                  </a:lnTo>
                  <a:lnTo>
                    <a:pt x="8" y="108"/>
                  </a:lnTo>
                  <a:lnTo>
                    <a:pt x="12" y="113"/>
                  </a:lnTo>
                  <a:lnTo>
                    <a:pt x="16" y="119"/>
                  </a:lnTo>
                  <a:lnTo>
                    <a:pt x="21" y="124"/>
                  </a:lnTo>
                  <a:lnTo>
                    <a:pt x="26" y="128"/>
                  </a:lnTo>
                  <a:lnTo>
                    <a:pt x="31" y="134"/>
                  </a:lnTo>
                  <a:lnTo>
                    <a:pt x="38" y="137"/>
                  </a:lnTo>
                  <a:lnTo>
                    <a:pt x="44" y="140"/>
                  </a:lnTo>
                  <a:lnTo>
                    <a:pt x="51" y="143"/>
                  </a:lnTo>
                  <a:lnTo>
                    <a:pt x="57" y="144"/>
                  </a:lnTo>
                  <a:lnTo>
                    <a:pt x="64" y="145"/>
                  </a:lnTo>
                  <a:lnTo>
                    <a:pt x="72" y="146"/>
                  </a:lnTo>
                </a:path>
              </a:pathLst>
            </a:custGeom>
            <a:solidFill>
              <a:srgbClr val="FF33CC"/>
            </a:solidFill>
            <a:ln w="11113">
              <a:solidFill>
                <a:srgbClr val="FF33CC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86" name="Line 129"/>
            <p:cNvSpPr>
              <a:spLocks noChangeShapeType="1"/>
            </p:cNvSpPr>
            <p:nvPr/>
          </p:nvSpPr>
          <p:spPr bwMode="auto">
            <a:xfrm flipH="1">
              <a:off x="4292" y="2589"/>
              <a:ext cx="431" cy="170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87" name="Text Box 130"/>
            <p:cNvSpPr txBox="1">
              <a:spLocks noChangeArrowheads="1"/>
            </p:cNvSpPr>
            <p:nvPr/>
          </p:nvSpPr>
          <p:spPr bwMode="auto">
            <a:xfrm>
              <a:off x="3114" y="2658"/>
              <a:ext cx="396" cy="231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b="1"/>
                <a:t>d</a:t>
              </a:r>
              <a:r>
                <a:rPr lang="es-ES" sz="1800" b="1" baseline="-25000"/>
                <a:t>viga</a:t>
              </a:r>
              <a:endParaRPr lang="es-ES" sz="1800"/>
            </a:p>
          </p:txBody>
        </p:sp>
        <p:sp>
          <p:nvSpPr>
            <p:cNvPr id="66688" name="Text Box 131"/>
            <p:cNvSpPr txBox="1">
              <a:spLocks noChangeArrowheads="1"/>
            </p:cNvSpPr>
            <p:nvPr/>
          </p:nvSpPr>
          <p:spPr bwMode="auto">
            <a:xfrm>
              <a:off x="3996" y="1837"/>
              <a:ext cx="343" cy="231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" sz="1800" b="1"/>
                <a:t>d</a:t>
              </a:r>
              <a:r>
                <a:rPr lang="es-ES" sz="1800" b="1" baseline="-25000"/>
                <a:t>col</a:t>
              </a:r>
              <a:endParaRPr lang="es-ES" sz="1800"/>
            </a:p>
          </p:txBody>
        </p:sp>
        <p:sp>
          <p:nvSpPr>
            <p:cNvPr id="66689" name="Text Box 132"/>
            <p:cNvSpPr txBox="1">
              <a:spLocks noChangeArrowheads="1"/>
            </p:cNvSpPr>
            <p:nvPr/>
          </p:nvSpPr>
          <p:spPr bwMode="auto">
            <a:xfrm>
              <a:off x="4128" y="3348"/>
              <a:ext cx="804" cy="404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" sz="1800" b="1"/>
                <a:t>Elemento </a:t>
              </a:r>
            </a:p>
            <a:p>
              <a:pPr eaLnBrk="0" hangingPunct="0"/>
              <a:r>
                <a:rPr lang="es-ES" sz="1800" b="1"/>
                <a:t>Armadura</a:t>
              </a:r>
              <a:endParaRPr lang="es-ES" sz="1800"/>
            </a:p>
          </p:txBody>
        </p:sp>
        <p:sp>
          <p:nvSpPr>
            <p:cNvPr id="66690" name="Text Box 133"/>
            <p:cNvSpPr txBox="1">
              <a:spLocks noChangeArrowheads="1"/>
            </p:cNvSpPr>
            <p:nvPr/>
          </p:nvSpPr>
          <p:spPr bwMode="auto">
            <a:xfrm>
              <a:off x="4769" y="2960"/>
              <a:ext cx="804" cy="404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1800" b="1"/>
                <a:t>Elemento </a:t>
              </a:r>
            </a:p>
            <a:p>
              <a:pPr algn="l" eaLnBrk="0" hangingPunct="0"/>
              <a:r>
                <a:rPr lang="es-ES" sz="1800" b="1"/>
                <a:t>Fibra</a:t>
              </a:r>
            </a:p>
          </p:txBody>
        </p:sp>
        <p:sp>
          <p:nvSpPr>
            <p:cNvPr id="66691" name="Text Box 134"/>
            <p:cNvSpPr txBox="1">
              <a:spLocks noChangeArrowheads="1"/>
            </p:cNvSpPr>
            <p:nvPr/>
          </p:nvSpPr>
          <p:spPr bwMode="auto">
            <a:xfrm>
              <a:off x="4692" y="2433"/>
              <a:ext cx="1068" cy="404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1800" b="1"/>
                <a:t>Resortes en</a:t>
              </a:r>
            </a:p>
            <a:p>
              <a:pPr algn="l" eaLnBrk="0" hangingPunct="0"/>
              <a:r>
                <a:rPr lang="es-ES" sz="1800" b="1"/>
                <a:t>zona de panel</a:t>
              </a:r>
            </a:p>
          </p:txBody>
        </p:sp>
        <p:sp>
          <p:nvSpPr>
            <p:cNvPr id="66692" name="Line 135"/>
            <p:cNvSpPr>
              <a:spLocks noChangeShapeType="1"/>
            </p:cNvSpPr>
            <p:nvPr/>
          </p:nvSpPr>
          <p:spPr bwMode="auto">
            <a:xfrm flipH="1">
              <a:off x="4164" y="2222"/>
              <a:ext cx="307" cy="175"/>
            </a:xfrm>
            <a:prstGeom prst="line">
              <a:avLst/>
            </a:prstGeom>
            <a:noFill/>
            <a:ln w="11176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93" name="Text Box 136"/>
            <p:cNvSpPr txBox="1">
              <a:spLocks noChangeArrowheads="1"/>
            </p:cNvSpPr>
            <p:nvPr/>
          </p:nvSpPr>
          <p:spPr bwMode="auto">
            <a:xfrm>
              <a:off x="4454" y="2065"/>
              <a:ext cx="804" cy="404"/>
            </a:xfrm>
            <a:prstGeom prst="rect">
              <a:avLst/>
            </a:prstGeom>
            <a:noFill/>
            <a:ln w="11113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1800" b="1"/>
                <a:t>Elemento </a:t>
              </a:r>
            </a:p>
            <a:p>
              <a:pPr algn="l" eaLnBrk="0" hangingPunct="0"/>
              <a:r>
                <a:rPr lang="es-ES" sz="1800" b="1"/>
                <a:t>Fibra</a:t>
              </a:r>
            </a:p>
          </p:txBody>
        </p:sp>
        <p:grpSp>
          <p:nvGrpSpPr>
            <p:cNvPr id="66694" name="Group 137"/>
            <p:cNvGrpSpPr>
              <a:grpSpLocks/>
            </p:cNvGrpSpPr>
            <p:nvPr/>
          </p:nvGrpSpPr>
          <p:grpSpPr bwMode="auto">
            <a:xfrm>
              <a:off x="4685" y="2808"/>
              <a:ext cx="55" cy="53"/>
              <a:chOff x="4332" y="2763"/>
              <a:chExt cx="62" cy="53"/>
            </a:xfrm>
          </p:grpSpPr>
          <p:sp>
            <p:nvSpPr>
              <p:cNvPr id="66722" name="Line 138"/>
              <p:cNvSpPr>
                <a:spLocks noChangeShapeType="1"/>
              </p:cNvSpPr>
              <p:nvPr/>
            </p:nvSpPr>
            <p:spPr bwMode="auto">
              <a:xfrm>
                <a:off x="4359" y="2763"/>
                <a:ext cx="33" cy="19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3" name="Line 139"/>
              <p:cNvSpPr>
                <a:spLocks noChangeShapeType="1"/>
              </p:cNvSpPr>
              <p:nvPr/>
            </p:nvSpPr>
            <p:spPr bwMode="auto">
              <a:xfrm flipH="1">
                <a:off x="4332" y="2782"/>
                <a:ext cx="62" cy="14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4" name="Line 140"/>
              <p:cNvSpPr>
                <a:spLocks noChangeShapeType="1"/>
              </p:cNvSpPr>
              <p:nvPr/>
            </p:nvSpPr>
            <p:spPr bwMode="auto">
              <a:xfrm>
                <a:off x="4334" y="2798"/>
                <a:ext cx="24" cy="18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66695" name="Freeform 141"/>
            <p:cNvSpPr>
              <a:spLocks/>
            </p:cNvSpPr>
            <p:nvPr/>
          </p:nvSpPr>
          <p:spPr bwMode="auto">
            <a:xfrm>
              <a:off x="4683" y="2798"/>
              <a:ext cx="9" cy="58"/>
            </a:xfrm>
            <a:custGeom>
              <a:avLst/>
              <a:gdLst>
                <a:gd name="T0" fmla="*/ 39 w 41"/>
                <a:gd name="T1" fmla="*/ 0 h 233"/>
                <a:gd name="T2" fmla="*/ 30 w 41"/>
                <a:gd name="T3" fmla="*/ 9 h 233"/>
                <a:gd name="T4" fmla="*/ 23 w 41"/>
                <a:gd name="T5" fmla="*/ 18 h 233"/>
                <a:gd name="T6" fmla="*/ 15 w 41"/>
                <a:gd name="T7" fmla="*/ 26 h 233"/>
                <a:gd name="T8" fmla="*/ 10 w 41"/>
                <a:gd name="T9" fmla="*/ 35 h 233"/>
                <a:gd name="T10" fmla="*/ 6 w 41"/>
                <a:gd name="T11" fmla="*/ 44 h 233"/>
                <a:gd name="T12" fmla="*/ 3 w 41"/>
                <a:gd name="T13" fmla="*/ 53 h 233"/>
                <a:gd name="T14" fmla="*/ 1 w 41"/>
                <a:gd name="T15" fmla="*/ 64 h 233"/>
                <a:gd name="T16" fmla="*/ 0 w 41"/>
                <a:gd name="T17" fmla="*/ 78 h 233"/>
                <a:gd name="T18" fmla="*/ 1 w 41"/>
                <a:gd name="T19" fmla="*/ 83 h 233"/>
                <a:gd name="T20" fmla="*/ 2 w 41"/>
                <a:gd name="T21" fmla="*/ 88 h 233"/>
                <a:gd name="T22" fmla="*/ 3 w 41"/>
                <a:gd name="T23" fmla="*/ 93 h 233"/>
                <a:gd name="T24" fmla="*/ 5 w 41"/>
                <a:gd name="T25" fmla="*/ 98 h 233"/>
                <a:gd name="T26" fmla="*/ 10 w 41"/>
                <a:gd name="T27" fmla="*/ 108 h 233"/>
                <a:gd name="T28" fmla="*/ 16 w 41"/>
                <a:gd name="T29" fmla="*/ 117 h 233"/>
                <a:gd name="T30" fmla="*/ 23 w 41"/>
                <a:gd name="T31" fmla="*/ 126 h 233"/>
                <a:gd name="T32" fmla="*/ 30 w 41"/>
                <a:gd name="T33" fmla="*/ 135 h 233"/>
                <a:gd name="T34" fmla="*/ 35 w 41"/>
                <a:gd name="T35" fmla="*/ 146 h 233"/>
                <a:gd name="T36" fmla="*/ 39 w 41"/>
                <a:gd name="T37" fmla="*/ 155 h 233"/>
                <a:gd name="T38" fmla="*/ 40 w 41"/>
                <a:gd name="T39" fmla="*/ 160 h 233"/>
                <a:gd name="T40" fmla="*/ 41 w 41"/>
                <a:gd name="T41" fmla="*/ 165 h 233"/>
                <a:gd name="T42" fmla="*/ 40 w 41"/>
                <a:gd name="T43" fmla="*/ 170 h 233"/>
                <a:gd name="T44" fmla="*/ 39 w 41"/>
                <a:gd name="T45" fmla="*/ 175 h 233"/>
                <a:gd name="T46" fmla="*/ 34 w 41"/>
                <a:gd name="T47" fmla="*/ 185 h 233"/>
                <a:gd name="T48" fmla="*/ 28 w 41"/>
                <a:gd name="T49" fmla="*/ 195 h 233"/>
                <a:gd name="T50" fmla="*/ 21 w 41"/>
                <a:gd name="T51" fmla="*/ 204 h 233"/>
                <a:gd name="T52" fmla="*/ 13 w 41"/>
                <a:gd name="T53" fmla="*/ 213 h 233"/>
                <a:gd name="T54" fmla="*/ 6 w 41"/>
                <a:gd name="T55" fmla="*/ 224 h 233"/>
                <a:gd name="T56" fmla="*/ 0 w 41"/>
                <a:gd name="T57" fmla="*/ 233 h 2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1"/>
                <a:gd name="T88" fmla="*/ 0 h 233"/>
                <a:gd name="T89" fmla="*/ 41 w 41"/>
                <a:gd name="T90" fmla="*/ 233 h 2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1" h="233">
                  <a:moveTo>
                    <a:pt x="39" y="0"/>
                  </a:moveTo>
                  <a:lnTo>
                    <a:pt x="30" y="9"/>
                  </a:lnTo>
                  <a:lnTo>
                    <a:pt x="23" y="18"/>
                  </a:lnTo>
                  <a:lnTo>
                    <a:pt x="15" y="26"/>
                  </a:lnTo>
                  <a:lnTo>
                    <a:pt x="10" y="35"/>
                  </a:lnTo>
                  <a:lnTo>
                    <a:pt x="6" y="44"/>
                  </a:lnTo>
                  <a:lnTo>
                    <a:pt x="3" y="53"/>
                  </a:lnTo>
                  <a:lnTo>
                    <a:pt x="1" y="64"/>
                  </a:lnTo>
                  <a:lnTo>
                    <a:pt x="0" y="78"/>
                  </a:lnTo>
                  <a:lnTo>
                    <a:pt x="1" y="83"/>
                  </a:lnTo>
                  <a:lnTo>
                    <a:pt x="2" y="88"/>
                  </a:lnTo>
                  <a:lnTo>
                    <a:pt x="3" y="93"/>
                  </a:lnTo>
                  <a:lnTo>
                    <a:pt x="5" y="98"/>
                  </a:lnTo>
                  <a:lnTo>
                    <a:pt x="10" y="108"/>
                  </a:lnTo>
                  <a:lnTo>
                    <a:pt x="16" y="117"/>
                  </a:lnTo>
                  <a:lnTo>
                    <a:pt x="23" y="126"/>
                  </a:lnTo>
                  <a:lnTo>
                    <a:pt x="30" y="135"/>
                  </a:lnTo>
                  <a:lnTo>
                    <a:pt x="35" y="146"/>
                  </a:lnTo>
                  <a:lnTo>
                    <a:pt x="39" y="155"/>
                  </a:lnTo>
                  <a:lnTo>
                    <a:pt x="40" y="160"/>
                  </a:lnTo>
                  <a:lnTo>
                    <a:pt x="41" y="165"/>
                  </a:lnTo>
                  <a:lnTo>
                    <a:pt x="40" y="170"/>
                  </a:lnTo>
                  <a:lnTo>
                    <a:pt x="39" y="175"/>
                  </a:lnTo>
                  <a:lnTo>
                    <a:pt x="34" y="185"/>
                  </a:lnTo>
                  <a:lnTo>
                    <a:pt x="28" y="195"/>
                  </a:lnTo>
                  <a:lnTo>
                    <a:pt x="21" y="204"/>
                  </a:lnTo>
                  <a:lnTo>
                    <a:pt x="13" y="213"/>
                  </a:lnTo>
                  <a:lnTo>
                    <a:pt x="6" y="224"/>
                  </a:lnTo>
                  <a:lnTo>
                    <a:pt x="0" y="233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66696" name="Group 142"/>
            <p:cNvGrpSpPr>
              <a:grpSpLocks/>
            </p:cNvGrpSpPr>
            <p:nvPr/>
          </p:nvGrpSpPr>
          <p:grpSpPr bwMode="auto">
            <a:xfrm rot="-5400000">
              <a:off x="4137" y="2246"/>
              <a:ext cx="62" cy="47"/>
              <a:chOff x="4332" y="2763"/>
              <a:chExt cx="62" cy="53"/>
            </a:xfrm>
          </p:grpSpPr>
          <p:sp>
            <p:nvSpPr>
              <p:cNvPr id="66719" name="Line 143"/>
              <p:cNvSpPr>
                <a:spLocks noChangeShapeType="1"/>
              </p:cNvSpPr>
              <p:nvPr/>
            </p:nvSpPr>
            <p:spPr bwMode="auto">
              <a:xfrm>
                <a:off x="4359" y="2763"/>
                <a:ext cx="33" cy="19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0" name="Line 144"/>
              <p:cNvSpPr>
                <a:spLocks noChangeShapeType="1"/>
              </p:cNvSpPr>
              <p:nvPr/>
            </p:nvSpPr>
            <p:spPr bwMode="auto">
              <a:xfrm flipH="1">
                <a:off x="4332" y="2782"/>
                <a:ext cx="62" cy="14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21" name="Line 145"/>
              <p:cNvSpPr>
                <a:spLocks noChangeShapeType="1"/>
              </p:cNvSpPr>
              <p:nvPr/>
            </p:nvSpPr>
            <p:spPr bwMode="auto">
              <a:xfrm>
                <a:off x="4334" y="2798"/>
                <a:ext cx="24" cy="18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66697" name="Line 146"/>
            <p:cNvSpPr>
              <a:spLocks noChangeShapeType="1"/>
            </p:cNvSpPr>
            <p:nvPr/>
          </p:nvSpPr>
          <p:spPr bwMode="auto">
            <a:xfrm>
              <a:off x="4016" y="3362"/>
              <a:ext cx="306" cy="0"/>
            </a:xfrm>
            <a:prstGeom prst="line">
              <a:avLst/>
            </a:prstGeom>
            <a:noFill/>
            <a:ln w="11113">
              <a:solidFill>
                <a:srgbClr val="A7C7C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66698" name="Group 147"/>
            <p:cNvGrpSpPr>
              <a:grpSpLocks/>
            </p:cNvGrpSpPr>
            <p:nvPr/>
          </p:nvGrpSpPr>
          <p:grpSpPr bwMode="auto">
            <a:xfrm rot="-5400000">
              <a:off x="4133" y="3336"/>
              <a:ext cx="62" cy="47"/>
              <a:chOff x="4332" y="2763"/>
              <a:chExt cx="62" cy="53"/>
            </a:xfrm>
          </p:grpSpPr>
          <p:sp>
            <p:nvSpPr>
              <p:cNvPr id="66716" name="Line 148"/>
              <p:cNvSpPr>
                <a:spLocks noChangeShapeType="1"/>
              </p:cNvSpPr>
              <p:nvPr/>
            </p:nvSpPr>
            <p:spPr bwMode="auto">
              <a:xfrm>
                <a:off x="4359" y="2763"/>
                <a:ext cx="33" cy="19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17" name="Line 149"/>
              <p:cNvSpPr>
                <a:spLocks noChangeShapeType="1"/>
              </p:cNvSpPr>
              <p:nvPr/>
            </p:nvSpPr>
            <p:spPr bwMode="auto">
              <a:xfrm flipH="1">
                <a:off x="4332" y="2782"/>
                <a:ext cx="62" cy="14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6718" name="Line 150"/>
              <p:cNvSpPr>
                <a:spLocks noChangeShapeType="1"/>
              </p:cNvSpPr>
              <p:nvPr/>
            </p:nvSpPr>
            <p:spPr bwMode="auto">
              <a:xfrm>
                <a:off x="4334" y="2798"/>
                <a:ext cx="24" cy="18"/>
              </a:xfrm>
              <a:prstGeom prst="line">
                <a:avLst/>
              </a:prstGeom>
              <a:noFill/>
              <a:ln w="11113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6699" name="Group 209"/>
            <p:cNvGrpSpPr>
              <a:grpSpLocks/>
            </p:cNvGrpSpPr>
            <p:nvPr/>
          </p:nvGrpSpPr>
          <p:grpSpPr bwMode="auto">
            <a:xfrm>
              <a:off x="2738" y="1380"/>
              <a:ext cx="3013" cy="2848"/>
              <a:chOff x="2738" y="1380"/>
              <a:chExt cx="3013" cy="2848"/>
            </a:xfrm>
          </p:grpSpPr>
          <p:sp>
            <p:nvSpPr>
              <p:cNvPr id="66713" name="Freeform 152"/>
              <p:cNvSpPr>
                <a:spLocks/>
              </p:cNvSpPr>
              <p:nvPr/>
            </p:nvSpPr>
            <p:spPr bwMode="auto">
              <a:xfrm>
                <a:off x="3106" y="1569"/>
                <a:ext cx="2645" cy="2659"/>
              </a:xfrm>
              <a:custGeom>
                <a:avLst/>
                <a:gdLst>
                  <a:gd name="T0" fmla="*/ 5388 w 9780"/>
                  <a:gd name="T1" fmla="*/ 26 h 9782"/>
                  <a:gd name="T2" fmla="*/ 6109 w 9780"/>
                  <a:gd name="T3" fmla="*/ 154 h 9782"/>
                  <a:gd name="T4" fmla="*/ 6790 w 9780"/>
                  <a:gd name="T5" fmla="*/ 386 h 9782"/>
                  <a:gd name="T6" fmla="*/ 7422 w 9780"/>
                  <a:gd name="T7" fmla="*/ 710 h 9782"/>
                  <a:gd name="T8" fmla="*/ 7997 w 9780"/>
                  <a:gd name="T9" fmla="*/ 1120 h 9782"/>
                  <a:gd name="T10" fmla="*/ 8507 w 9780"/>
                  <a:gd name="T11" fmla="*/ 1606 h 9782"/>
                  <a:gd name="T12" fmla="*/ 8943 w 9780"/>
                  <a:gd name="T13" fmla="*/ 2160 h 9782"/>
                  <a:gd name="T14" fmla="*/ 9296 w 9780"/>
                  <a:gd name="T15" fmla="*/ 2774 h 9782"/>
                  <a:gd name="T16" fmla="*/ 9560 w 9780"/>
                  <a:gd name="T17" fmla="*/ 3440 h 9782"/>
                  <a:gd name="T18" fmla="*/ 9723 w 9780"/>
                  <a:gd name="T19" fmla="*/ 4148 h 9782"/>
                  <a:gd name="T20" fmla="*/ 9780 w 9780"/>
                  <a:gd name="T21" fmla="*/ 4892 h 9782"/>
                  <a:gd name="T22" fmla="*/ 9723 w 9780"/>
                  <a:gd name="T23" fmla="*/ 5634 h 9782"/>
                  <a:gd name="T24" fmla="*/ 9560 w 9780"/>
                  <a:gd name="T25" fmla="*/ 6343 h 9782"/>
                  <a:gd name="T26" fmla="*/ 9296 w 9780"/>
                  <a:gd name="T27" fmla="*/ 7008 h 9782"/>
                  <a:gd name="T28" fmla="*/ 8943 w 9780"/>
                  <a:gd name="T29" fmla="*/ 7623 h 9782"/>
                  <a:gd name="T30" fmla="*/ 8507 w 9780"/>
                  <a:gd name="T31" fmla="*/ 8177 h 9782"/>
                  <a:gd name="T32" fmla="*/ 7997 w 9780"/>
                  <a:gd name="T33" fmla="*/ 8664 h 9782"/>
                  <a:gd name="T34" fmla="*/ 7422 w 9780"/>
                  <a:gd name="T35" fmla="*/ 9073 h 9782"/>
                  <a:gd name="T36" fmla="*/ 6790 w 9780"/>
                  <a:gd name="T37" fmla="*/ 9397 h 9782"/>
                  <a:gd name="T38" fmla="*/ 6109 w 9780"/>
                  <a:gd name="T39" fmla="*/ 9628 h 9782"/>
                  <a:gd name="T40" fmla="*/ 5388 w 9780"/>
                  <a:gd name="T41" fmla="*/ 9758 h 9782"/>
                  <a:gd name="T42" fmla="*/ 4639 w 9780"/>
                  <a:gd name="T43" fmla="*/ 9776 h 9782"/>
                  <a:gd name="T44" fmla="*/ 3907 w 9780"/>
                  <a:gd name="T45" fmla="*/ 9683 h 9782"/>
                  <a:gd name="T46" fmla="*/ 3211 w 9780"/>
                  <a:gd name="T47" fmla="*/ 9485 h 9782"/>
                  <a:gd name="T48" fmla="*/ 2562 w 9780"/>
                  <a:gd name="T49" fmla="*/ 9191 h 9782"/>
                  <a:gd name="T50" fmla="*/ 1967 w 9780"/>
                  <a:gd name="T51" fmla="*/ 8809 h 9782"/>
                  <a:gd name="T52" fmla="*/ 1434 w 9780"/>
                  <a:gd name="T53" fmla="*/ 8348 h 9782"/>
                  <a:gd name="T54" fmla="*/ 973 w 9780"/>
                  <a:gd name="T55" fmla="*/ 7815 h 9782"/>
                  <a:gd name="T56" fmla="*/ 591 w 9780"/>
                  <a:gd name="T57" fmla="*/ 7220 h 9782"/>
                  <a:gd name="T58" fmla="*/ 297 w 9780"/>
                  <a:gd name="T59" fmla="*/ 6570 h 9782"/>
                  <a:gd name="T60" fmla="*/ 99 w 9780"/>
                  <a:gd name="T61" fmla="*/ 5875 h 9782"/>
                  <a:gd name="T62" fmla="*/ 6 w 9780"/>
                  <a:gd name="T63" fmla="*/ 5142 h 9782"/>
                  <a:gd name="T64" fmla="*/ 24 w 9780"/>
                  <a:gd name="T65" fmla="*/ 4393 h 9782"/>
                  <a:gd name="T66" fmla="*/ 154 w 9780"/>
                  <a:gd name="T67" fmla="*/ 3672 h 9782"/>
                  <a:gd name="T68" fmla="*/ 385 w 9780"/>
                  <a:gd name="T69" fmla="*/ 2991 h 9782"/>
                  <a:gd name="T70" fmla="*/ 709 w 9780"/>
                  <a:gd name="T71" fmla="*/ 2358 h 9782"/>
                  <a:gd name="T72" fmla="*/ 1119 w 9780"/>
                  <a:gd name="T73" fmla="*/ 1783 h 9782"/>
                  <a:gd name="T74" fmla="*/ 1605 w 9780"/>
                  <a:gd name="T75" fmla="*/ 1274 h 9782"/>
                  <a:gd name="T76" fmla="*/ 2159 w 9780"/>
                  <a:gd name="T77" fmla="*/ 837 h 9782"/>
                  <a:gd name="T78" fmla="*/ 2773 w 9780"/>
                  <a:gd name="T79" fmla="*/ 484 h 9782"/>
                  <a:gd name="T80" fmla="*/ 3438 w 9780"/>
                  <a:gd name="T81" fmla="*/ 221 h 9782"/>
                  <a:gd name="T82" fmla="*/ 4147 w 9780"/>
                  <a:gd name="T83" fmla="*/ 57 h 9782"/>
                  <a:gd name="T84" fmla="*/ 4890 w 9780"/>
                  <a:gd name="T85" fmla="*/ 0 h 97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780"/>
                  <a:gd name="T130" fmla="*/ 0 h 9782"/>
                  <a:gd name="T131" fmla="*/ 9780 w 9780"/>
                  <a:gd name="T132" fmla="*/ 9782 h 978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780" h="9782">
                    <a:moveTo>
                      <a:pt x="4890" y="0"/>
                    </a:moveTo>
                    <a:lnTo>
                      <a:pt x="5141" y="7"/>
                    </a:lnTo>
                    <a:lnTo>
                      <a:pt x="5388" y="26"/>
                    </a:lnTo>
                    <a:lnTo>
                      <a:pt x="5633" y="57"/>
                    </a:lnTo>
                    <a:lnTo>
                      <a:pt x="5873" y="100"/>
                    </a:lnTo>
                    <a:lnTo>
                      <a:pt x="6109" y="154"/>
                    </a:lnTo>
                    <a:lnTo>
                      <a:pt x="6341" y="221"/>
                    </a:lnTo>
                    <a:lnTo>
                      <a:pt x="6568" y="298"/>
                    </a:lnTo>
                    <a:lnTo>
                      <a:pt x="6790" y="386"/>
                    </a:lnTo>
                    <a:lnTo>
                      <a:pt x="7006" y="484"/>
                    </a:lnTo>
                    <a:lnTo>
                      <a:pt x="7218" y="592"/>
                    </a:lnTo>
                    <a:lnTo>
                      <a:pt x="7422" y="710"/>
                    </a:lnTo>
                    <a:lnTo>
                      <a:pt x="7620" y="837"/>
                    </a:lnTo>
                    <a:lnTo>
                      <a:pt x="7812" y="974"/>
                    </a:lnTo>
                    <a:lnTo>
                      <a:pt x="7997" y="1120"/>
                    </a:lnTo>
                    <a:lnTo>
                      <a:pt x="8175" y="1274"/>
                    </a:lnTo>
                    <a:lnTo>
                      <a:pt x="8345" y="1436"/>
                    </a:lnTo>
                    <a:lnTo>
                      <a:pt x="8507" y="1606"/>
                    </a:lnTo>
                    <a:lnTo>
                      <a:pt x="8660" y="1783"/>
                    </a:lnTo>
                    <a:lnTo>
                      <a:pt x="8806" y="1968"/>
                    </a:lnTo>
                    <a:lnTo>
                      <a:pt x="8943" y="2160"/>
                    </a:lnTo>
                    <a:lnTo>
                      <a:pt x="9070" y="2358"/>
                    </a:lnTo>
                    <a:lnTo>
                      <a:pt x="9188" y="2564"/>
                    </a:lnTo>
                    <a:lnTo>
                      <a:pt x="9296" y="2774"/>
                    </a:lnTo>
                    <a:lnTo>
                      <a:pt x="9395" y="2991"/>
                    </a:lnTo>
                    <a:lnTo>
                      <a:pt x="9483" y="3213"/>
                    </a:lnTo>
                    <a:lnTo>
                      <a:pt x="9560" y="3440"/>
                    </a:lnTo>
                    <a:lnTo>
                      <a:pt x="9626" y="3672"/>
                    </a:lnTo>
                    <a:lnTo>
                      <a:pt x="9680" y="3908"/>
                    </a:lnTo>
                    <a:lnTo>
                      <a:pt x="9723" y="4148"/>
                    </a:lnTo>
                    <a:lnTo>
                      <a:pt x="9755" y="4393"/>
                    </a:lnTo>
                    <a:lnTo>
                      <a:pt x="9773" y="4640"/>
                    </a:lnTo>
                    <a:lnTo>
                      <a:pt x="9780" y="4892"/>
                    </a:lnTo>
                    <a:lnTo>
                      <a:pt x="9773" y="5142"/>
                    </a:lnTo>
                    <a:lnTo>
                      <a:pt x="9755" y="5390"/>
                    </a:lnTo>
                    <a:lnTo>
                      <a:pt x="9723" y="5634"/>
                    </a:lnTo>
                    <a:lnTo>
                      <a:pt x="9680" y="5875"/>
                    </a:lnTo>
                    <a:lnTo>
                      <a:pt x="9626" y="6112"/>
                    </a:lnTo>
                    <a:lnTo>
                      <a:pt x="9560" y="6343"/>
                    </a:lnTo>
                    <a:lnTo>
                      <a:pt x="9483" y="6570"/>
                    </a:lnTo>
                    <a:lnTo>
                      <a:pt x="9395" y="6793"/>
                    </a:lnTo>
                    <a:lnTo>
                      <a:pt x="9296" y="7008"/>
                    </a:lnTo>
                    <a:lnTo>
                      <a:pt x="9188" y="7220"/>
                    </a:lnTo>
                    <a:lnTo>
                      <a:pt x="9070" y="7424"/>
                    </a:lnTo>
                    <a:lnTo>
                      <a:pt x="8943" y="7623"/>
                    </a:lnTo>
                    <a:lnTo>
                      <a:pt x="8806" y="7815"/>
                    </a:lnTo>
                    <a:lnTo>
                      <a:pt x="8660" y="7999"/>
                    </a:lnTo>
                    <a:lnTo>
                      <a:pt x="8507" y="8177"/>
                    </a:lnTo>
                    <a:lnTo>
                      <a:pt x="8345" y="8348"/>
                    </a:lnTo>
                    <a:lnTo>
                      <a:pt x="8175" y="8510"/>
                    </a:lnTo>
                    <a:lnTo>
                      <a:pt x="7997" y="8664"/>
                    </a:lnTo>
                    <a:lnTo>
                      <a:pt x="7812" y="8809"/>
                    </a:lnTo>
                    <a:lnTo>
                      <a:pt x="7620" y="8945"/>
                    </a:lnTo>
                    <a:lnTo>
                      <a:pt x="7422" y="9073"/>
                    </a:lnTo>
                    <a:lnTo>
                      <a:pt x="7218" y="9191"/>
                    </a:lnTo>
                    <a:lnTo>
                      <a:pt x="7006" y="9300"/>
                    </a:lnTo>
                    <a:lnTo>
                      <a:pt x="6790" y="9397"/>
                    </a:lnTo>
                    <a:lnTo>
                      <a:pt x="6568" y="9485"/>
                    </a:lnTo>
                    <a:lnTo>
                      <a:pt x="6341" y="9562"/>
                    </a:lnTo>
                    <a:lnTo>
                      <a:pt x="6109" y="9628"/>
                    </a:lnTo>
                    <a:lnTo>
                      <a:pt x="5873" y="9683"/>
                    </a:lnTo>
                    <a:lnTo>
                      <a:pt x="5633" y="9726"/>
                    </a:lnTo>
                    <a:lnTo>
                      <a:pt x="5388" y="9758"/>
                    </a:lnTo>
                    <a:lnTo>
                      <a:pt x="5141" y="9776"/>
                    </a:lnTo>
                    <a:lnTo>
                      <a:pt x="4890" y="9782"/>
                    </a:lnTo>
                    <a:lnTo>
                      <a:pt x="4639" y="9776"/>
                    </a:lnTo>
                    <a:lnTo>
                      <a:pt x="4391" y="9758"/>
                    </a:lnTo>
                    <a:lnTo>
                      <a:pt x="4147" y="9726"/>
                    </a:lnTo>
                    <a:lnTo>
                      <a:pt x="3907" y="9683"/>
                    </a:lnTo>
                    <a:lnTo>
                      <a:pt x="3670" y="9628"/>
                    </a:lnTo>
                    <a:lnTo>
                      <a:pt x="3438" y="9562"/>
                    </a:lnTo>
                    <a:lnTo>
                      <a:pt x="3211" y="9485"/>
                    </a:lnTo>
                    <a:lnTo>
                      <a:pt x="2990" y="9397"/>
                    </a:lnTo>
                    <a:lnTo>
                      <a:pt x="2773" y="9300"/>
                    </a:lnTo>
                    <a:lnTo>
                      <a:pt x="2562" y="9191"/>
                    </a:lnTo>
                    <a:lnTo>
                      <a:pt x="2357" y="9073"/>
                    </a:lnTo>
                    <a:lnTo>
                      <a:pt x="2159" y="8945"/>
                    </a:lnTo>
                    <a:lnTo>
                      <a:pt x="1967" y="8809"/>
                    </a:lnTo>
                    <a:lnTo>
                      <a:pt x="1782" y="8664"/>
                    </a:lnTo>
                    <a:lnTo>
                      <a:pt x="1605" y="8510"/>
                    </a:lnTo>
                    <a:lnTo>
                      <a:pt x="1434" y="8348"/>
                    </a:lnTo>
                    <a:lnTo>
                      <a:pt x="1272" y="8177"/>
                    </a:lnTo>
                    <a:lnTo>
                      <a:pt x="1119" y="7999"/>
                    </a:lnTo>
                    <a:lnTo>
                      <a:pt x="973" y="7815"/>
                    </a:lnTo>
                    <a:lnTo>
                      <a:pt x="837" y="7623"/>
                    </a:lnTo>
                    <a:lnTo>
                      <a:pt x="709" y="7424"/>
                    </a:lnTo>
                    <a:lnTo>
                      <a:pt x="591" y="7220"/>
                    </a:lnTo>
                    <a:lnTo>
                      <a:pt x="482" y="7008"/>
                    </a:lnTo>
                    <a:lnTo>
                      <a:pt x="385" y="6793"/>
                    </a:lnTo>
                    <a:lnTo>
                      <a:pt x="297" y="6570"/>
                    </a:lnTo>
                    <a:lnTo>
                      <a:pt x="220" y="6343"/>
                    </a:lnTo>
                    <a:lnTo>
                      <a:pt x="154" y="6112"/>
                    </a:lnTo>
                    <a:lnTo>
                      <a:pt x="99" y="5875"/>
                    </a:lnTo>
                    <a:lnTo>
                      <a:pt x="56" y="5634"/>
                    </a:lnTo>
                    <a:lnTo>
                      <a:pt x="24" y="5390"/>
                    </a:lnTo>
                    <a:lnTo>
                      <a:pt x="6" y="5142"/>
                    </a:lnTo>
                    <a:lnTo>
                      <a:pt x="0" y="4892"/>
                    </a:lnTo>
                    <a:lnTo>
                      <a:pt x="6" y="4640"/>
                    </a:lnTo>
                    <a:lnTo>
                      <a:pt x="24" y="4393"/>
                    </a:lnTo>
                    <a:lnTo>
                      <a:pt x="56" y="4148"/>
                    </a:lnTo>
                    <a:lnTo>
                      <a:pt x="99" y="3908"/>
                    </a:lnTo>
                    <a:lnTo>
                      <a:pt x="154" y="3672"/>
                    </a:lnTo>
                    <a:lnTo>
                      <a:pt x="220" y="3440"/>
                    </a:lnTo>
                    <a:lnTo>
                      <a:pt x="297" y="3213"/>
                    </a:lnTo>
                    <a:lnTo>
                      <a:pt x="385" y="2991"/>
                    </a:lnTo>
                    <a:lnTo>
                      <a:pt x="482" y="2774"/>
                    </a:lnTo>
                    <a:lnTo>
                      <a:pt x="591" y="2564"/>
                    </a:lnTo>
                    <a:lnTo>
                      <a:pt x="709" y="2358"/>
                    </a:lnTo>
                    <a:lnTo>
                      <a:pt x="837" y="2160"/>
                    </a:lnTo>
                    <a:lnTo>
                      <a:pt x="973" y="1968"/>
                    </a:lnTo>
                    <a:lnTo>
                      <a:pt x="1119" y="1783"/>
                    </a:lnTo>
                    <a:lnTo>
                      <a:pt x="1272" y="1606"/>
                    </a:lnTo>
                    <a:lnTo>
                      <a:pt x="1434" y="1436"/>
                    </a:lnTo>
                    <a:lnTo>
                      <a:pt x="1605" y="1274"/>
                    </a:lnTo>
                    <a:lnTo>
                      <a:pt x="1782" y="1120"/>
                    </a:lnTo>
                    <a:lnTo>
                      <a:pt x="1967" y="974"/>
                    </a:lnTo>
                    <a:lnTo>
                      <a:pt x="2159" y="837"/>
                    </a:lnTo>
                    <a:lnTo>
                      <a:pt x="2357" y="710"/>
                    </a:lnTo>
                    <a:lnTo>
                      <a:pt x="2562" y="592"/>
                    </a:lnTo>
                    <a:lnTo>
                      <a:pt x="2773" y="484"/>
                    </a:lnTo>
                    <a:lnTo>
                      <a:pt x="2990" y="386"/>
                    </a:lnTo>
                    <a:lnTo>
                      <a:pt x="3211" y="298"/>
                    </a:lnTo>
                    <a:lnTo>
                      <a:pt x="3438" y="221"/>
                    </a:lnTo>
                    <a:lnTo>
                      <a:pt x="3670" y="154"/>
                    </a:lnTo>
                    <a:lnTo>
                      <a:pt x="3907" y="100"/>
                    </a:lnTo>
                    <a:lnTo>
                      <a:pt x="4147" y="57"/>
                    </a:lnTo>
                    <a:lnTo>
                      <a:pt x="4391" y="26"/>
                    </a:lnTo>
                    <a:lnTo>
                      <a:pt x="4639" y="7"/>
                    </a:lnTo>
                    <a:lnTo>
                      <a:pt x="4890" y="0"/>
                    </a:lnTo>
                  </a:path>
                </a:pathLst>
              </a:custGeom>
              <a:noFill/>
              <a:ln w="28575">
                <a:solidFill>
                  <a:srgbClr val="FF3300"/>
                </a:solidFill>
                <a:prstDash val="lgDash"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66714" name="Line 153"/>
              <p:cNvSpPr>
                <a:spLocks noChangeShapeType="1"/>
              </p:cNvSpPr>
              <p:nvPr/>
            </p:nvSpPr>
            <p:spPr bwMode="auto">
              <a:xfrm>
                <a:off x="3010" y="1687"/>
                <a:ext cx="343" cy="383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6715" name="Freeform 154"/>
              <p:cNvSpPr>
                <a:spLocks/>
              </p:cNvSpPr>
              <p:nvPr/>
            </p:nvSpPr>
            <p:spPr bwMode="auto">
              <a:xfrm>
                <a:off x="2738" y="1380"/>
                <a:ext cx="314" cy="352"/>
              </a:xfrm>
              <a:custGeom>
                <a:avLst/>
                <a:gdLst>
                  <a:gd name="T0" fmla="*/ 720 w 1306"/>
                  <a:gd name="T1" fmla="*/ 4 h 1307"/>
                  <a:gd name="T2" fmla="*/ 816 w 1306"/>
                  <a:gd name="T3" fmla="*/ 21 h 1307"/>
                  <a:gd name="T4" fmla="*/ 906 w 1306"/>
                  <a:gd name="T5" fmla="*/ 52 h 1307"/>
                  <a:gd name="T6" fmla="*/ 992 w 1306"/>
                  <a:gd name="T7" fmla="*/ 95 h 1307"/>
                  <a:gd name="T8" fmla="*/ 1068 w 1306"/>
                  <a:gd name="T9" fmla="*/ 150 h 1307"/>
                  <a:gd name="T10" fmla="*/ 1136 w 1306"/>
                  <a:gd name="T11" fmla="*/ 215 h 1307"/>
                  <a:gd name="T12" fmla="*/ 1195 w 1306"/>
                  <a:gd name="T13" fmla="*/ 288 h 1307"/>
                  <a:gd name="T14" fmla="*/ 1242 w 1306"/>
                  <a:gd name="T15" fmla="*/ 371 h 1307"/>
                  <a:gd name="T16" fmla="*/ 1277 w 1306"/>
                  <a:gd name="T17" fmla="*/ 460 h 1307"/>
                  <a:gd name="T18" fmla="*/ 1299 w 1306"/>
                  <a:gd name="T19" fmla="*/ 554 h 1307"/>
                  <a:gd name="T20" fmla="*/ 1306 w 1306"/>
                  <a:gd name="T21" fmla="*/ 654 h 1307"/>
                  <a:gd name="T22" fmla="*/ 1299 w 1306"/>
                  <a:gd name="T23" fmla="*/ 753 h 1307"/>
                  <a:gd name="T24" fmla="*/ 1277 w 1306"/>
                  <a:gd name="T25" fmla="*/ 847 h 1307"/>
                  <a:gd name="T26" fmla="*/ 1242 w 1306"/>
                  <a:gd name="T27" fmla="*/ 936 h 1307"/>
                  <a:gd name="T28" fmla="*/ 1195 w 1306"/>
                  <a:gd name="T29" fmla="*/ 1019 h 1307"/>
                  <a:gd name="T30" fmla="*/ 1136 w 1306"/>
                  <a:gd name="T31" fmla="*/ 1093 h 1307"/>
                  <a:gd name="T32" fmla="*/ 1068 w 1306"/>
                  <a:gd name="T33" fmla="*/ 1157 h 1307"/>
                  <a:gd name="T34" fmla="*/ 992 w 1306"/>
                  <a:gd name="T35" fmla="*/ 1212 h 1307"/>
                  <a:gd name="T36" fmla="*/ 906 w 1306"/>
                  <a:gd name="T37" fmla="*/ 1256 h 1307"/>
                  <a:gd name="T38" fmla="*/ 816 w 1306"/>
                  <a:gd name="T39" fmla="*/ 1287 h 1307"/>
                  <a:gd name="T40" fmla="*/ 720 w 1306"/>
                  <a:gd name="T41" fmla="*/ 1303 h 1307"/>
                  <a:gd name="T42" fmla="*/ 620 w 1306"/>
                  <a:gd name="T43" fmla="*/ 1306 h 1307"/>
                  <a:gd name="T44" fmla="*/ 521 w 1306"/>
                  <a:gd name="T45" fmla="*/ 1294 h 1307"/>
                  <a:gd name="T46" fmla="*/ 429 w 1306"/>
                  <a:gd name="T47" fmla="*/ 1267 h 1307"/>
                  <a:gd name="T48" fmla="*/ 342 w 1306"/>
                  <a:gd name="T49" fmla="*/ 1228 h 1307"/>
                  <a:gd name="T50" fmla="*/ 263 w 1306"/>
                  <a:gd name="T51" fmla="*/ 1177 h 1307"/>
                  <a:gd name="T52" fmla="*/ 192 w 1306"/>
                  <a:gd name="T53" fmla="*/ 1115 h 1307"/>
                  <a:gd name="T54" fmla="*/ 130 w 1306"/>
                  <a:gd name="T55" fmla="*/ 1044 h 1307"/>
                  <a:gd name="T56" fmla="*/ 79 w 1306"/>
                  <a:gd name="T57" fmla="*/ 964 h 1307"/>
                  <a:gd name="T58" fmla="*/ 40 w 1306"/>
                  <a:gd name="T59" fmla="*/ 878 h 1307"/>
                  <a:gd name="T60" fmla="*/ 13 w 1306"/>
                  <a:gd name="T61" fmla="*/ 786 h 1307"/>
                  <a:gd name="T62" fmla="*/ 1 w 1306"/>
                  <a:gd name="T63" fmla="*/ 687 h 1307"/>
                  <a:gd name="T64" fmla="*/ 3 w 1306"/>
                  <a:gd name="T65" fmla="*/ 587 h 1307"/>
                  <a:gd name="T66" fmla="*/ 20 w 1306"/>
                  <a:gd name="T67" fmla="*/ 491 h 1307"/>
                  <a:gd name="T68" fmla="*/ 51 w 1306"/>
                  <a:gd name="T69" fmla="*/ 399 h 1307"/>
                  <a:gd name="T70" fmla="*/ 94 w 1306"/>
                  <a:gd name="T71" fmla="*/ 315 h 1307"/>
                  <a:gd name="T72" fmla="*/ 150 w 1306"/>
                  <a:gd name="T73" fmla="*/ 238 h 1307"/>
                  <a:gd name="T74" fmla="*/ 214 w 1306"/>
                  <a:gd name="T75" fmla="*/ 170 h 1307"/>
                  <a:gd name="T76" fmla="*/ 288 w 1306"/>
                  <a:gd name="T77" fmla="*/ 112 h 1307"/>
                  <a:gd name="T78" fmla="*/ 371 w 1306"/>
                  <a:gd name="T79" fmla="*/ 65 h 1307"/>
                  <a:gd name="T80" fmla="*/ 459 w 1306"/>
                  <a:gd name="T81" fmla="*/ 30 h 1307"/>
                  <a:gd name="T82" fmla="*/ 554 w 1306"/>
                  <a:gd name="T83" fmla="*/ 8 h 1307"/>
                  <a:gd name="T84" fmla="*/ 653 w 1306"/>
                  <a:gd name="T85" fmla="*/ 0 h 1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06"/>
                  <a:gd name="T130" fmla="*/ 0 h 1307"/>
                  <a:gd name="T131" fmla="*/ 1306 w 1306"/>
                  <a:gd name="T132" fmla="*/ 1307 h 1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06" h="1307">
                    <a:moveTo>
                      <a:pt x="653" y="0"/>
                    </a:moveTo>
                    <a:lnTo>
                      <a:pt x="687" y="1"/>
                    </a:lnTo>
                    <a:lnTo>
                      <a:pt x="720" y="4"/>
                    </a:lnTo>
                    <a:lnTo>
                      <a:pt x="752" y="8"/>
                    </a:lnTo>
                    <a:lnTo>
                      <a:pt x="784" y="13"/>
                    </a:lnTo>
                    <a:lnTo>
                      <a:pt x="816" y="21"/>
                    </a:lnTo>
                    <a:lnTo>
                      <a:pt x="847" y="30"/>
                    </a:lnTo>
                    <a:lnTo>
                      <a:pt x="878" y="40"/>
                    </a:lnTo>
                    <a:lnTo>
                      <a:pt x="906" y="52"/>
                    </a:lnTo>
                    <a:lnTo>
                      <a:pt x="936" y="65"/>
                    </a:lnTo>
                    <a:lnTo>
                      <a:pt x="964" y="79"/>
                    </a:lnTo>
                    <a:lnTo>
                      <a:pt x="992" y="95"/>
                    </a:lnTo>
                    <a:lnTo>
                      <a:pt x="1018" y="112"/>
                    </a:lnTo>
                    <a:lnTo>
                      <a:pt x="1043" y="130"/>
                    </a:lnTo>
                    <a:lnTo>
                      <a:pt x="1068" y="150"/>
                    </a:lnTo>
                    <a:lnTo>
                      <a:pt x="1092" y="170"/>
                    </a:lnTo>
                    <a:lnTo>
                      <a:pt x="1115" y="192"/>
                    </a:lnTo>
                    <a:lnTo>
                      <a:pt x="1136" y="215"/>
                    </a:lnTo>
                    <a:lnTo>
                      <a:pt x="1157" y="238"/>
                    </a:lnTo>
                    <a:lnTo>
                      <a:pt x="1177" y="263"/>
                    </a:lnTo>
                    <a:lnTo>
                      <a:pt x="1195" y="288"/>
                    </a:lnTo>
                    <a:lnTo>
                      <a:pt x="1211" y="315"/>
                    </a:lnTo>
                    <a:lnTo>
                      <a:pt x="1227" y="343"/>
                    </a:lnTo>
                    <a:lnTo>
                      <a:pt x="1242" y="371"/>
                    </a:lnTo>
                    <a:lnTo>
                      <a:pt x="1255" y="399"/>
                    </a:lnTo>
                    <a:lnTo>
                      <a:pt x="1267" y="429"/>
                    </a:lnTo>
                    <a:lnTo>
                      <a:pt x="1277" y="460"/>
                    </a:lnTo>
                    <a:lnTo>
                      <a:pt x="1285" y="491"/>
                    </a:lnTo>
                    <a:lnTo>
                      <a:pt x="1293" y="523"/>
                    </a:lnTo>
                    <a:lnTo>
                      <a:pt x="1299" y="554"/>
                    </a:lnTo>
                    <a:lnTo>
                      <a:pt x="1303" y="587"/>
                    </a:lnTo>
                    <a:lnTo>
                      <a:pt x="1306" y="620"/>
                    </a:lnTo>
                    <a:lnTo>
                      <a:pt x="1306" y="654"/>
                    </a:lnTo>
                    <a:lnTo>
                      <a:pt x="1306" y="687"/>
                    </a:lnTo>
                    <a:lnTo>
                      <a:pt x="1303" y="721"/>
                    </a:lnTo>
                    <a:lnTo>
                      <a:pt x="1299" y="753"/>
                    </a:lnTo>
                    <a:lnTo>
                      <a:pt x="1293" y="786"/>
                    </a:lnTo>
                    <a:lnTo>
                      <a:pt x="1285" y="816"/>
                    </a:lnTo>
                    <a:lnTo>
                      <a:pt x="1277" y="847"/>
                    </a:lnTo>
                    <a:lnTo>
                      <a:pt x="1267" y="878"/>
                    </a:lnTo>
                    <a:lnTo>
                      <a:pt x="1255" y="908"/>
                    </a:lnTo>
                    <a:lnTo>
                      <a:pt x="1242" y="936"/>
                    </a:lnTo>
                    <a:lnTo>
                      <a:pt x="1227" y="964"/>
                    </a:lnTo>
                    <a:lnTo>
                      <a:pt x="1211" y="992"/>
                    </a:lnTo>
                    <a:lnTo>
                      <a:pt x="1195" y="1019"/>
                    </a:lnTo>
                    <a:lnTo>
                      <a:pt x="1177" y="1044"/>
                    </a:lnTo>
                    <a:lnTo>
                      <a:pt x="1157" y="1069"/>
                    </a:lnTo>
                    <a:lnTo>
                      <a:pt x="1136" y="1093"/>
                    </a:lnTo>
                    <a:lnTo>
                      <a:pt x="1115" y="1115"/>
                    </a:lnTo>
                    <a:lnTo>
                      <a:pt x="1092" y="1137"/>
                    </a:lnTo>
                    <a:lnTo>
                      <a:pt x="1068" y="1157"/>
                    </a:lnTo>
                    <a:lnTo>
                      <a:pt x="1043" y="1177"/>
                    </a:lnTo>
                    <a:lnTo>
                      <a:pt x="1018" y="1195"/>
                    </a:lnTo>
                    <a:lnTo>
                      <a:pt x="992" y="1212"/>
                    </a:lnTo>
                    <a:lnTo>
                      <a:pt x="964" y="1228"/>
                    </a:lnTo>
                    <a:lnTo>
                      <a:pt x="936" y="1243"/>
                    </a:lnTo>
                    <a:lnTo>
                      <a:pt x="906" y="1256"/>
                    </a:lnTo>
                    <a:lnTo>
                      <a:pt x="878" y="1267"/>
                    </a:lnTo>
                    <a:lnTo>
                      <a:pt x="847" y="1277"/>
                    </a:lnTo>
                    <a:lnTo>
                      <a:pt x="816" y="1287"/>
                    </a:lnTo>
                    <a:lnTo>
                      <a:pt x="784" y="1294"/>
                    </a:lnTo>
                    <a:lnTo>
                      <a:pt x="752" y="1299"/>
                    </a:lnTo>
                    <a:lnTo>
                      <a:pt x="720" y="1303"/>
                    </a:lnTo>
                    <a:lnTo>
                      <a:pt x="687" y="1306"/>
                    </a:lnTo>
                    <a:lnTo>
                      <a:pt x="653" y="1307"/>
                    </a:lnTo>
                    <a:lnTo>
                      <a:pt x="620" y="1306"/>
                    </a:lnTo>
                    <a:lnTo>
                      <a:pt x="586" y="1303"/>
                    </a:lnTo>
                    <a:lnTo>
                      <a:pt x="554" y="1299"/>
                    </a:lnTo>
                    <a:lnTo>
                      <a:pt x="521" y="1294"/>
                    </a:lnTo>
                    <a:lnTo>
                      <a:pt x="491" y="1287"/>
                    </a:lnTo>
                    <a:lnTo>
                      <a:pt x="459" y="1277"/>
                    </a:lnTo>
                    <a:lnTo>
                      <a:pt x="429" y="1267"/>
                    </a:lnTo>
                    <a:lnTo>
                      <a:pt x="399" y="1256"/>
                    </a:lnTo>
                    <a:lnTo>
                      <a:pt x="371" y="1243"/>
                    </a:lnTo>
                    <a:lnTo>
                      <a:pt x="342" y="1228"/>
                    </a:lnTo>
                    <a:lnTo>
                      <a:pt x="315" y="1212"/>
                    </a:lnTo>
                    <a:lnTo>
                      <a:pt x="288" y="1195"/>
                    </a:lnTo>
                    <a:lnTo>
                      <a:pt x="263" y="1177"/>
                    </a:lnTo>
                    <a:lnTo>
                      <a:pt x="238" y="1157"/>
                    </a:lnTo>
                    <a:lnTo>
                      <a:pt x="214" y="1137"/>
                    </a:lnTo>
                    <a:lnTo>
                      <a:pt x="192" y="1115"/>
                    </a:lnTo>
                    <a:lnTo>
                      <a:pt x="170" y="1093"/>
                    </a:lnTo>
                    <a:lnTo>
                      <a:pt x="150" y="1069"/>
                    </a:lnTo>
                    <a:lnTo>
                      <a:pt x="130" y="1044"/>
                    </a:lnTo>
                    <a:lnTo>
                      <a:pt x="112" y="1019"/>
                    </a:lnTo>
                    <a:lnTo>
                      <a:pt x="94" y="992"/>
                    </a:lnTo>
                    <a:lnTo>
                      <a:pt x="79" y="964"/>
                    </a:lnTo>
                    <a:lnTo>
                      <a:pt x="65" y="936"/>
                    </a:lnTo>
                    <a:lnTo>
                      <a:pt x="51" y="908"/>
                    </a:lnTo>
                    <a:lnTo>
                      <a:pt x="40" y="878"/>
                    </a:lnTo>
                    <a:lnTo>
                      <a:pt x="30" y="847"/>
                    </a:lnTo>
                    <a:lnTo>
                      <a:pt x="20" y="816"/>
                    </a:lnTo>
                    <a:lnTo>
                      <a:pt x="13" y="786"/>
                    </a:lnTo>
                    <a:lnTo>
                      <a:pt x="7" y="753"/>
                    </a:lnTo>
                    <a:lnTo>
                      <a:pt x="3" y="721"/>
                    </a:lnTo>
                    <a:lnTo>
                      <a:pt x="1" y="687"/>
                    </a:lnTo>
                    <a:lnTo>
                      <a:pt x="0" y="654"/>
                    </a:lnTo>
                    <a:lnTo>
                      <a:pt x="1" y="620"/>
                    </a:lnTo>
                    <a:lnTo>
                      <a:pt x="3" y="587"/>
                    </a:lnTo>
                    <a:lnTo>
                      <a:pt x="7" y="554"/>
                    </a:lnTo>
                    <a:lnTo>
                      <a:pt x="13" y="523"/>
                    </a:lnTo>
                    <a:lnTo>
                      <a:pt x="20" y="491"/>
                    </a:lnTo>
                    <a:lnTo>
                      <a:pt x="30" y="460"/>
                    </a:lnTo>
                    <a:lnTo>
                      <a:pt x="40" y="429"/>
                    </a:lnTo>
                    <a:lnTo>
                      <a:pt x="51" y="399"/>
                    </a:lnTo>
                    <a:lnTo>
                      <a:pt x="65" y="371"/>
                    </a:lnTo>
                    <a:lnTo>
                      <a:pt x="79" y="343"/>
                    </a:lnTo>
                    <a:lnTo>
                      <a:pt x="94" y="315"/>
                    </a:lnTo>
                    <a:lnTo>
                      <a:pt x="112" y="288"/>
                    </a:lnTo>
                    <a:lnTo>
                      <a:pt x="130" y="263"/>
                    </a:lnTo>
                    <a:lnTo>
                      <a:pt x="150" y="238"/>
                    </a:lnTo>
                    <a:lnTo>
                      <a:pt x="170" y="215"/>
                    </a:lnTo>
                    <a:lnTo>
                      <a:pt x="192" y="192"/>
                    </a:lnTo>
                    <a:lnTo>
                      <a:pt x="214" y="170"/>
                    </a:lnTo>
                    <a:lnTo>
                      <a:pt x="238" y="150"/>
                    </a:lnTo>
                    <a:lnTo>
                      <a:pt x="263" y="130"/>
                    </a:lnTo>
                    <a:lnTo>
                      <a:pt x="288" y="112"/>
                    </a:lnTo>
                    <a:lnTo>
                      <a:pt x="315" y="95"/>
                    </a:lnTo>
                    <a:lnTo>
                      <a:pt x="342" y="79"/>
                    </a:lnTo>
                    <a:lnTo>
                      <a:pt x="371" y="65"/>
                    </a:lnTo>
                    <a:lnTo>
                      <a:pt x="399" y="52"/>
                    </a:lnTo>
                    <a:lnTo>
                      <a:pt x="429" y="40"/>
                    </a:lnTo>
                    <a:lnTo>
                      <a:pt x="459" y="30"/>
                    </a:lnTo>
                    <a:lnTo>
                      <a:pt x="491" y="21"/>
                    </a:lnTo>
                    <a:lnTo>
                      <a:pt x="521" y="13"/>
                    </a:lnTo>
                    <a:lnTo>
                      <a:pt x="554" y="8"/>
                    </a:lnTo>
                    <a:lnTo>
                      <a:pt x="586" y="4"/>
                    </a:lnTo>
                    <a:lnTo>
                      <a:pt x="620" y="1"/>
                    </a:lnTo>
                    <a:lnTo>
                      <a:pt x="653" y="0"/>
                    </a:lnTo>
                  </a:path>
                </a:pathLst>
              </a:cu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66700" name="Text Box 155"/>
            <p:cNvSpPr txBox="1">
              <a:spLocks noChangeArrowheads="1"/>
            </p:cNvSpPr>
            <p:nvPr/>
          </p:nvSpPr>
          <p:spPr bwMode="auto">
            <a:xfrm>
              <a:off x="3574" y="3669"/>
              <a:ext cx="1484" cy="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1800"/>
                <a:t>Torones PT </a:t>
              </a:r>
              <a:r>
                <a:rPr lang="es-ES" sz="1800"/>
                <a:t>omitidos </a:t>
              </a:r>
            </a:p>
            <a:p>
              <a:pPr algn="l" eaLnBrk="0" hangingPunct="0"/>
              <a:r>
                <a:rPr lang="es-ES" sz="1800"/>
                <a:t>       por claridad</a:t>
              </a:r>
            </a:p>
          </p:txBody>
        </p:sp>
        <p:sp>
          <p:nvSpPr>
            <p:cNvPr id="66701" name="Rectangle 156"/>
            <p:cNvSpPr>
              <a:spLocks noChangeArrowheads="1"/>
            </p:cNvSpPr>
            <p:nvPr/>
          </p:nvSpPr>
          <p:spPr bwMode="auto">
            <a:xfrm>
              <a:off x="4447" y="2803"/>
              <a:ext cx="47" cy="47"/>
            </a:xfrm>
            <a:prstGeom prst="rect">
              <a:avLst/>
            </a:prstGeom>
            <a:solidFill>
              <a:srgbClr val="00FFFF"/>
            </a:solidFill>
            <a:ln w="9525">
              <a:solidFill>
                <a:srgbClr val="00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02" name="Rectangle 157"/>
            <p:cNvSpPr>
              <a:spLocks noChangeArrowheads="1"/>
            </p:cNvSpPr>
            <p:nvPr/>
          </p:nvSpPr>
          <p:spPr bwMode="auto">
            <a:xfrm>
              <a:off x="4144" y="2803"/>
              <a:ext cx="47" cy="47"/>
            </a:xfrm>
            <a:prstGeom prst="rect">
              <a:avLst/>
            </a:prstGeom>
            <a:solidFill>
              <a:srgbClr val="00FFFF"/>
            </a:solidFill>
            <a:ln w="9525">
              <a:solidFill>
                <a:srgbClr val="00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03" name="Freeform 158"/>
            <p:cNvSpPr>
              <a:spLocks/>
            </p:cNvSpPr>
            <p:nvPr/>
          </p:nvSpPr>
          <p:spPr bwMode="auto">
            <a:xfrm>
              <a:off x="3899" y="2472"/>
              <a:ext cx="225" cy="30"/>
            </a:xfrm>
            <a:custGeom>
              <a:avLst/>
              <a:gdLst>
                <a:gd name="T0" fmla="*/ 0 w 225"/>
                <a:gd name="T1" fmla="*/ 24 h 30"/>
                <a:gd name="T2" fmla="*/ 12 w 225"/>
                <a:gd name="T3" fmla="*/ 0 h 30"/>
                <a:gd name="T4" fmla="*/ 30 w 225"/>
                <a:gd name="T5" fmla="*/ 27 h 30"/>
                <a:gd name="T6" fmla="*/ 48 w 225"/>
                <a:gd name="T7" fmla="*/ 3 h 30"/>
                <a:gd name="T8" fmla="*/ 66 w 225"/>
                <a:gd name="T9" fmla="*/ 27 h 30"/>
                <a:gd name="T10" fmla="*/ 81 w 225"/>
                <a:gd name="T11" fmla="*/ 9 h 30"/>
                <a:gd name="T12" fmla="*/ 99 w 225"/>
                <a:gd name="T13" fmla="*/ 27 h 30"/>
                <a:gd name="T14" fmla="*/ 111 w 225"/>
                <a:gd name="T15" fmla="*/ 9 h 30"/>
                <a:gd name="T16" fmla="*/ 123 w 225"/>
                <a:gd name="T17" fmla="*/ 27 h 30"/>
                <a:gd name="T18" fmla="*/ 147 w 225"/>
                <a:gd name="T19" fmla="*/ 3 h 30"/>
                <a:gd name="T20" fmla="*/ 159 w 225"/>
                <a:gd name="T21" fmla="*/ 21 h 30"/>
                <a:gd name="T22" fmla="*/ 180 w 225"/>
                <a:gd name="T23" fmla="*/ 3 h 30"/>
                <a:gd name="T24" fmla="*/ 198 w 225"/>
                <a:gd name="T25" fmla="*/ 30 h 30"/>
                <a:gd name="T26" fmla="*/ 210 w 225"/>
                <a:gd name="T27" fmla="*/ 6 h 30"/>
                <a:gd name="T28" fmla="*/ 225 w 225"/>
                <a:gd name="T29" fmla="*/ 21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5"/>
                <a:gd name="T46" fmla="*/ 0 h 30"/>
                <a:gd name="T47" fmla="*/ 225 w 225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5" h="30">
                  <a:moveTo>
                    <a:pt x="0" y="24"/>
                  </a:moveTo>
                  <a:lnTo>
                    <a:pt x="12" y="0"/>
                  </a:lnTo>
                  <a:lnTo>
                    <a:pt x="30" y="27"/>
                  </a:lnTo>
                  <a:lnTo>
                    <a:pt x="48" y="3"/>
                  </a:lnTo>
                  <a:lnTo>
                    <a:pt x="66" y="27"/>
                  </a:lnTo>
                  <a:lnTo>
                    <a:pt x="81" y="9"/>
                  </a:lnTo>
                  <a:lnTo>
                    <a:pt x="99" y="27"/>
                  </a:lnTo>
                  <a:lnTo>
                    <a:pt x="111" y="9"/>
                  </a:lnTo>
                  <a:lnTo>
                    <a:pt x="123" y="27"/>
                  </a:lnTo>
                  <a:lnTo>
                    <a:pt x="147" y="3"/>
                  </a:lnTo>
                  <a:lnTo>
                    <a:pt x="159" y="21"/>
                  </a:lnTo>
                  <a:lnTo>
                    <a:pt x="180" y="3"/>
                  </a:lnTo>
                  <a:lnTo>
                    <a:pt x="198" y="30"/>
                  </a:lnTo>
                  <a:lnTo>
                    <a:pt x="210" y="6"/>
                  </a:lnTo>
                  <a:lnTo>
                    <a:pt x="225" y="21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66704" name="Freeform 159"/>
            <p:cNvSpPr>
              <a:spLocks/>
            </p:cNvSpPr>
            <p:nvPr/>
          </p:nvSpPr>
          <p:spPr bwMode="auto">
            <a:xfrm>
              <a:off x="4217" y="2475"/>
              <a:ext cx="225" cy="30"/>
            </a:xfrm>
            <a:custGeom>
              <a:avLst/>
              <a:gdLst>
                <a:gd name="T0" fmla="*/ 0 w 225"/>
                <a:gd name="T1" fmla="*/ 24 h 30"/>
                <a:gd name="T2" fmla="*/ 12 w 225"/>
                <a:gd name="T3" fmla="*/ 0 h 30"/>
                <a:gd name="T4" fmla="*/ 30 w 225"/>
                <a:gd name="T5" fmla="*/ 27 h 30"/>
                <a:gd name="T6" fmla="*/ 48 w 225"/>
                <a:gd name="T7" fmla="*/ 3 h 30"/>
                <a:gd name="T8" fmla="*/ 66 w 225"/>
                <a:gd name="T9" fmla="*/ 27 h 30"/>
                <a:gd name="T10" fmla="*/ 81 w 225"/>
                <a:gd name="T11" fmla="*/ 9 h 30"/>
                <a:gd name="T12" fmla="*/ 99 w 225"/>
                <a:gd name="T13" fmla="*/ 27 h 30"/>
                <a:gd name="T14" fmla="*/ 111 w 225"/>
                <a:gd name="T15" fmla="*/ 9 h 30"/>
                <a:gd name="T16" fmla="*/ 123 w 225"/>
                <a:gd name="T17" fmla="*/ 27 h 30"/>
                <a:gd name="T18" fmla="*/ 147 w 225"/>
                <a:gd name="T19" fmla="*/ 3 h 30"/>
                <a:gd name="T20" fmla="*/ 159 w 225"/>
                <a:gd name="T21" fmla="*/ 21 h 30"/>
                <a:gd name="T22" fmla="*/ 180 w 225"/>
                <a:gd name="T23" fmla="*/ 3 h 30"/>
                <a:gd name="T24" fmla="*/ 198 w 225"/>
                <a:gd name="T25" fmla="*/ 30 h 30"/>
                <a:gd name="T26" fmla="*/ 210 w 225"/>
                <a:gd name="T27" fmla="*/ 6 h 30"/>
                <a:gd name="T28" fmla="*/ 225 w 225"/>
                <a:gd name="T29" fmla="*/ 21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5"/>
                <a:gd name="T46" fmla="*/ 0 h 30"/>
                <a:gd name="T47" fmla="*/ 225 w 225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5" h="30">
                  <a:moveTo>
                    <a:pt x="0" y="24"/>
                  </a:moveTo>
                  <a:lnTo>
                    <a:pt x="12" y="0"/>
                  </a:lnTo>
                  <a:lnTo>
                    <a:pt x="30" y="27"/>
                  </a:lnTo>
                  <a:lnTo>
                    <a:pt x="48" y="3"/>
                  </a:lnTo>
                  <a:lnTo>
                    <a:pt x="66" y="27"/>
                  </a:lnTo>
                  <a:lnTo>
                    <a:pt x="81" y="9"/>
                  </a:lnTo>
                  <a:lnTo>
                    <a:pt x="99" y="27"/>
                  </a:lnTo>
                  <a:lnTo>
                    <a:pt x="111" y="9"/>
                  </a:lnTo>
                  <a:lnTo>
                    <a:pt x="123" y="27"/>
                  </a:lnTo>
                  <a:lnTo>
                    <a:pt x="147" y="3"/>
                  </a:lnTo>
                  <a:lnTo>
                    <a:pt x="159" y="21"/>
                  </a:lnTo>
                  <a:lnTo>
                    <a:pt x="180" y="3"/>
                  </a:lnTo>
                  <a:lnTo>
                    <a:pt x="198" y="30"/>
                  </a:lnTo>
                  <a:lnTo>
                    <a:pt x="210" y="6"/>
                  </a:lnTo>
                  <a:lnTo>
                    <a:pt x="225" y="21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66705" name="Freeform 160"/>
            <p:cNvSpPr>
              <a:spLocks/>
            </p:cNvSpPr>
            <p:nvPr/>
          </p:nvSpPr>
          <p:spPr bwMode="auto">
            <a:xfrm>
              <a:off x="3899" y="3150"/>
              <a:ext cx="225" cy="30"/>
            </a:xfrm>
            <a:custGeom>
              <a:avLst/>
              <a:gdLst>
                <a:gd name="T0" fmla="*/ 0 w 225"/>
                <a:gd name="T1" fmla="*/ 24 h 30"/>
                <a:gd name="T2" fmla="*/ 12 w 225"/>
                <a:gd name="T3" fmla="*/ 0 h 30"/>
                <a:gd name="T4" fmla="*/ 30 w 225"/>
                <a:gd name="T5" fmla="*/ 27 h 30"/>
                <a:gd name="T6" fmla="*/ 48 w 225"/>
                <a:gd name="T7" fmla="*/ 3 h 30"/>
                <a:gd name="T8" fmla="*/ 66 w 225"/>
                <a:gd name="T9" fmla="*/ 27 h 30"/>
                <a:gd name="T10" fmla="*/ 81 w 225"/>
                <a:gd name="T11" fmla="*/ 9 h 30"/>
                <a:gd name="T12" fmla="*/ 99 w 225"/>
                <a:gd name="T13" fmla="*/ 27 h 30"/>
                <a:gd name="T14" fmla="*/ 111 w 225"/>
                <a:gd name="T15" fmla="*/ 9 h 30"/>
                <a:gd name="T16" fmla="*/ 123 w 225"/>
                <a:gd name="T17" fmla="*/ 27 h 30"/>
                <a:gd name="T18" fmla="*/ 147 w 225"/>
                <a:gd name="T19" fmla="*/ 3 h 30"/>
                <a:gd name="T20" fmla="*/ 159 w 225"/>
                <a:gd name="T21" fmla="*/ 21 h 30"/>
                <a:gd name="T22" fmla="*/ 180 w 225"/>
                <a:gd name="T23" fmla="*/ 3 h 30"/>
                <a:gd name="T24" fmla="*/ 198 w 225"/>
                <a:gd name="T25" fmla="*/ 30 h 30"/>
                <a:gd name="T26" fmla="*/ 210 w 225"/>
                <a:gd name="T27" fmla="*/ 6 h 30"/>
                <a:gd name="T28" fmla="*/ 225 w 225"/>
                <a:gd name="T29" fmla="*/ 21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5"/>
                <a:gd name="T46" fmla="*/ 0 h 30"/>
                <a:gd name="T47" fmla="*/ 225 w 225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5" h="30">
                  <a:moveTo>
                    <a:pt x="0" y="24"/>
                  </a:moveTo>
                  <a:lnTo>
                    <a:pt x="12" y="0"/>
                  </a:lnTo>
                  <a:lnTo>
                    <a:pt x="30" y="27"/>
                  </a:lnTo>
                  <a:lnTo>
                    <a:pt x="48" y="3"/>
                  </a:lnTo>
                  <a:lnTo>
                    <a:pt x="66" y="27"/>
                  </a:lnTo>
                  <a:lnTo>
                    <a:pt x="81" y="9"/>
                  </a:lnTo>
                  <a:lnTo>
                    <a:pt x="99" y="27"/>
                  </a:lnTo>
                  <a:lnTo>
                    <a:pt x="111" y="9"/>
                  </a:lnTo>
                  <a:lnTo>
                    <a:pt x="123" y="27"/>
                  </a:lnTo>
                  <a:lnTo>
                    <a:pt x="147" y="3"/>
                  </a:lnTo>
                  <a:lnTo>
                    <a:pt x="159" y="21"/>
                  </a:lnTo>
                  <a:lnTo>
                    <a:pt x="180" y="3"/>
                  </a:lnTo>
                  <a:lnTo>
                    <a:pt x="198" y="30"/>
                  </a:lnTo>
                  <a:lnTo>
                    <a:pt x="210" y="6"/>
                  </a:lnTo>
                  <a:lnTo>
                    <a:pt x="225" y="21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66706" name="Freeform 161"/>
            <p:cNvSpPr>
              <a:spLocks/>
            </p:cNvSpPr>
            <p:nvPr/>
          </p:nvSpPr>
          <p:spPr bwMode="auto">
            <a:xfrm>
              <a:off x="4217" y="3153"/>
              <a:ext cx="225" cy="30"/>
            </a:xfrm>
            <a:custGeom>
              <a:avLst/>
              <a:gdLst>
                <a:gd name="T0" fmla="*/ 0 w 225"/>
                <a:gd name="T1" fmla="*/ 24 h 30"/>
                <a:gd name="T2" fmla="*/ 12 w 225"/>
                <a:gd name="T3" fmla="*/ 0 h 30"/>
                <a:gd name="T4" fmla="*/ 30 w 225"/>
                <a:gd name="T5" fmla="*/ 27 h 30"/>
                <a:gd name="T6" fmla="*/ 48 w 225"/>
                <a:gd name="T7" fmla="*/ 3 h 30"/>
                <a:gd name="T8" fmla="*/ 66 w 225"/>
                <a:gd name="T9" fmla="*/ 27 h 30"/>
                <a:gd name="T10" fmla="*/ 81 w 225"/>
                <a:gd name="T11" fmla="*/ 9 h 30"/>
                <a:gd name="T12" fmla="*/ 99 w 225"/>
                <a:gd name="T13" fmla="*/ 27 h 30"/>
                <a:gd name="T14" fmla="*/ 111 w 225"/>
                <a:gd name="T15" fmla="*/ 9 h 30"/>
                <a:gd name="T16" fmla="*/ 123 w 225"/>
                <a:gd name="T17" fmla="*/ 27 h 30"/>
                <a:gd name="T18" fmla="*/ 147 w 225"/>
                <a:gd name="T19" fmla="*/ 3 h 30"/>
                <a:gd name="T20" fmla="*/ 159 w 225"/>
                <a:gd name="T21" fmla="*/ 21 h 30"/>
                <a:gd name="T22" fmla="*/ 180 w 225"/>
                <a:gd name="T23" fmla="*/ 3 h 30"/>
                <a:gd name="T24" fmla="*/ 198 w 225"/>
                <a:gd name="T25" fmla="*/ 30 h 30"/>
                <a:gd name="T26" fmla="*/ 210 w 225"/>
                <a:gd name="T27" fmla="*/ 6 h 30"/>
                <a:gd name="T28" fmla="*/ 225 w 225"/>
                <a:gd name="T29" fmla="*/ 21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5"/>
                <a:gd name="T46" fmla="*/ 0 h 30"/>
                <a:gd name="T47" fmla="*/ 225 w 225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5" h="30">
                  <a:moveTo>
                    <a:pt x="0" y="24"/>
                  </a:moveTo>
                  <a:lnTo>
                    <a:pt x="12" y="0"/>
                  </a:lnTo>
                  <a:lnTo>
                    <a:pt x="30" y="27"/>
                  </a:lnTo>
                  <a:lnTo>
                    <a:pt x="48" y="3"/>
                  </a:lnTo>
                  <a:lnTo>
                    <a:pt x="66" y="27"/>
                  </a:lnTo>
                  <a:lnTo>
                    <a:pt x="81" y="9"/>
                  </a:lnTo>
                  <a:lnTo>
                    <a:pt x="99" y="27"/>
                  </a:lnTo>
                  <a:lnTo>
                    <a:pt x="111" y="9"/>
                  </a:lnTo>
                  <a:lnTo>
                    <a:pt x="123" y="27"/>
                  </a:lnTo>
                  <a:lnTo>
                    <a:pt x="147" y="3"/>
                  </a:lnTo>
                  <a:lnTo>
                    <a:pt x="159" y="21"/>
                  </a:lnTo>
                  <a:lnTo>
                    <a:pt x="180" y="3"/>
                  </a:lnTo>
                  <a:lnTo>
                    <a:pt x="198" y="30"/>
                  </a:lnTo>
                  <a:lnTo>
                    <a:pt x="210" y="6"/>
                  </a:lnTo>
                  <a:lnTo>
                    <a:pt x="225" y="21"/>
                  </a:lnTo>
                </a:path>
              </a:pathLst>
            </a:cu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66707" name="Freeform 162"/>
            <p:cNvSpPr>
              <a:spLocks/>
            </p:cNvSpPr>
            <p:nvPr/>
          </p:nvSpPr>
          <p:spPr bwMode="auto">
            <a:xfrm>
              <a:off x="4147" y="2535"/>
              <a:ext cx="23" cy="23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</a:path>
              </a:pathLst>
            </a:custGeom>
            <a:solidFill>
              <a:srgbClr val="00FF00"/>
            </a:solidFill>
            <a:ln w="11176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08" name="Freeform 163"/>
            <p:cNvSpPr>
              <a:spLocks/>
            </p:cNvSpPr>
            <p:nvPr/>
          </p:nvSpPr>
          <p:spPr bwMode="auto">
            <a:xfrm>
              <a:off x="4147" y="3100"/>
              <a:ext cx="23" cy="23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</a:path>
              </a:pathLst>
            </a:custGeom>
            <a:solidFill>
              <a:srgbClr val="00FF00"/>
            </a:solidFill>
            <a:ln w="11176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09" name="Freeform 164"/>
            <p:cNvSpPr>
              <a:spLocks/>
            </p:cNvSpPr>
            <p:nvPr/>
          </p:nvSpPr>
          <p:spPr bwMode="auto">
            <a:xfrm>
              <a:off x="4149" y="2557"/>
              <a:ext cx="23" cy="23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10" name="Freeform 165"/>
            <p:cNvSpPr>
              <a:spLocks/>
            </p:cNvSpPr>
            <p:nvPr/>
          </p:nvSpPr>
          <p:spPr bwMode="auto">
            <a:xfrm>
              <a:off x="4151" y="3073"/>
              <a:ext cx="23" cy="23"/>
            </a:xfrm>
            <a:custGeom>
              <a:avLst/>
              <a:gdLst>
                <a:gd name="T0" fmla="*/ 101 w 182"/>
                <a:gd name="T1" fmla="*/ 182 h 183"/>
                <a:gd name="T2" fmla="*/ 118 w 182"/>
                <a:gd name="T3" fmla="*/ 179 h 183"/>
                <a:gd name="T4" fmla="*/ 135 w 182"/>
                <a:gd name="T5" fmla="*/ 172 h 183"/>
                <a:gd name="T6" fmla="*/ 149 w 182"/>
                <a:gd name="T7" fmla="*/ 161 h 183"/>
                <a:gd name="T8" fmla="*/ 161 w 182"/>
                <a:gd name="T9" fmla="*/ 149 h 183"/>
                <a:gd name="T10" fmla="*/ 172 w 182"/>
                <a:gd name="T11" fmla="*/ 135 h 183"/>
                <a:gd name="T12" fmla="*/ 178 w 182"/>
                <a:gd name="T13" fmla="*/ 118 h 183"/>
                <a:gd name="T14" fmla="*/ 182 w 182"/>
                <a:gd name="T15" fmla="*/ 101 h 183"/>
                <a:gd name="T16" fmla="*/ 182 w 182"/>
                <a:gd name="T17" fmla="*/ 82 h 183"/>
                <a:gd name="T18" fmla="*/ 178 w 182"/>
                <a:gd name="T19" fmla="*/ 65 h 183"/>
                <a:gd name="T20" fmla="*/ 172 w 182"/>
                <a:gd name="T21" fmla="*/ 48 h 183"/>
                <a:gd name="T22" fmla="*/ 161 w 182"/>
                <a:gd name="T23" fmla="*/ 34 h 183"/>
                <a:gd name="T24" fmla="*/ 149 w 182"/>
                <a:gd name="T25" fmla="*/ 22 h 183"/>
                <a:gd name="T26" fmla="*/ 135 w 182"/>
                <a:gd name="T27" fmla="*/ 12 h 183"/>
                <a:gd name="T28" fmla="*/ 118 w 182"/>
                <a:gd name="T29" fmla="*/ 4 h 183"/>
                <a:gd name="T30" fmla="*/ 101 w 182"/>
                <a:gd name="T31" fmla="*/ 1 h 183"/>
                <a:gd name="T32" fmla="*/ 82 w 182"/>
                <a:gd name="T33" fmla="*/ 1 h 183"/>
                <a:gd name="T34" fmla="*/ 65 w 182"/>
                <a:gd name="T35" fmla="*/ 4 h 183"/>
                <a:gd name="T36" fmla="*/ 48 w 182"/>
                <a:gd name="T37" fmla="*/ 12 h 183"/>
                <a:gd name="T38" fmla="*/ 34 w 182"/>
                <a:gd name="T39" fmla="*/ 22 h 183"/>
                <a:gd name="T40" fmla="*/ 22 w 182"/>
                <a:gd name="T41" fmla="*/ 34 h 183"/>
                <a:gd name="T42" fmla="*/ 11 w 182"/>
                <a:gd name="T43" fmla="*/ 48 h 183"/>
                <a:gd name="T44" fmla="*/ 4 w 182"/>
                <a:gd name="T45" fmla="*/ 65 h 183"/>
                <a:gd name="T46" fmla="*/ 1 w 182"/>
                <a:gd name="T47" fmla="*/ 82 h 183"/>
                <a:gd name="T48" fmla="*/ 1 w 182"/>
                <a:gd name="T49" fmla="*/ 101 h 183"/>
                <a:gd name="T50" fmla="*/ 4 w 182"/>
                <a:gd name="T51" fmla="*/ 118 h 183"/>
                <a:gd name="T52" fmla="*/ 11 w 182"/>
                <a:gd name="T53" fmla="*/ 135 h 183"/>
                <a:gd name="T54" fmla="*/ 22 w 182"/>
                <a:gd name="T55" fmla="*/ 149 h 183"/>
                <a:gd name="T56" fmla="*/ 34 w 182"/>
                <a:gd name="T57" fmla="*/ 161 h 183"/>
                <a:gd name="T58" fmla="*/ 48 w 182"/>
                <a:gd name="T59" fmla="*/ 172 h 183"/>
                <a:gd name="T60" fmla="*/ 65 w 182"/>
                <a:gd name="T61" fmla="*/ 179 h 183"/>
                <a:gd name="T62" fmla="*/ 82 w 182"/>
                <a:gd name="T63" fmla="*/ 182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2"/>
                <a:gd name="T97" fmla="*/ 0 h 183"/>
                <a:gd name="T98" fmla="*/ 182 w 182"/>
                <a:gd name="T99" fmla="*/ 183 h 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2" h="183">
                  <a:moveTo>
                    <a:pt x="92" y="183"/>
                  </a:moveTo>
                  <a:lnTo>
                    <a:pt x="101" y="182"/>
                  </a:lnTo>
                  <a:lnTo>
                    <a:pt x="110" y="181"/>
                  </a:lnTo>
                  <a:lnTo>
                    <a:pt x="118" y="179"/>
                  </a:lnTo>
                  <a:lnTo>
                    <a:pt x="126" y="176"/>
                  </a:lnTo>
                  <a:lnTo>
                    <a:pt x="135" y="172"/>
                  </a:lnTo>
                  <a:lnTo>
                    <a:pt x="142" y="167"/>
                  </a:lnTo>
                  <a:lnTo>
                    <a:pt x="149" y="161"/>
                  </a:lnTo>
                  <a:lnTo>
                    <a:pt x="155" y="156"/>
                  </a:lnTo>
                  <a:lnTo>
                    <a:pt x="161" y="149"/>
                  </a:lnTo>
                  <a:lnTo>
                    <a:pt x="166" y="142"/>
                  </a:lnTo>
                  <a:lnTo>
                    <a:pt x="172" y="135"/>
                  </a:lnTo>
                  <a:lnTo>
                    <a:pt x="175" y="127"/>
                  </a:lnTo>
                  <a:lnTo>
                    <a:pt x="178" y="118"/>
                  </a:lnTo>
                  <a:lnTo>
                    <a:pt x="181" y="110"/>
                  </a:lnTo>
                  <a:lnTo>
                    <a:pt x="182" y="101"/>
                  </a:lnTo>
                  <a:lnTo>
                    <a:pt x="182" y="92"/>
                  </a:lnTo>
                  <a:lnTo>
                    <a:pt x="182" y="82"/>
                  </a:lnTo>
                  <a:lnTo>
                    <a:pt x="181" y="73"/>
                  </a:lnTo>
                  <a:lnTo>
                    <a:pt x="178" y="65"/>
                  </a:lnTo>
                  <a:lnTo>
                    <a:pt x="175" y="57"/>
                  </a:lnTo>
                  <a:lnTo>
                    <a:pt x="172" y="48"/>
                  </a:lnTo>
                  <a:lnTo>
                    <a:pt x="166" y="41"/>
                  </a:lnTo>
                  <a:lnTo>
                    <a:pt x="161" y="34"/>
                  </a:lnTo>
                  <a:lnTo>
                    <a:pt x="155" y="27"/>
                  </a:lnTo>
                  <a:lnTo>
                    <a:pt x="149" y="22"/>
                  </a:lnTo>
                  <a:lnTo>
                    <a:pt x="142" y="17"/>
                  </a:lnTo>
                  <a:lnTo>
                    <a:pt x="135" y="12"/>
                  </a:lnTo>
                  <a:lnTo>
                    <a:pt x="126" y="7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1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5" y="4"/>
                  </a:lnTo>
                  <a:lnTo>
                    <a:pt x="56" y="7"/>
                  </a:lnTo>
                  <a:lnTo>
                    <a:pt x="48" y="12"/>
                  </a:lnTo>
                  <a:lnTo>
                    <a:pt x="40" y="17"/>
                  </a:lnTo>
                  <a:lnTo>
                    <a:pt x="34" y="22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7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0"/>
                  </a:lnTo>
                  <a:lnTo>
                    <a:pt x="4" y="118"/>
                  </a:lnTo>
                  <a:lnTo>
                    <a:pt x="7" y="127"/>
                  </a:lnTo>
                  <a:lnTo>
                    <a:pt x="11" y="135"/>
                  </a:lnTo>
                  <a:lnTo>
                    <a:pt x="17" y="142"/>
                  </a:lnTo>
                  <a:lnTo>
                    <a:pt x="22" y="149"/>
                  </a:lnTo>
                  <a:lnTo>
                    <a:pt x="27" y="156"/>
                  </a:lnTo>
                  <a:lnTo>
                    <a:pt x="34" y="161"/>
                  </a:lnTo>
                  <a:lnTo>
                    <a:pt x="40" y="167"/>
                  </a:lnTo>
                  <a:lnTo>
                    <a:pt x="48" y="172"/>
                  </a:lnTo>
                  <a:lnTo>
                    <a:pt x="56" y="176"/>
                  </a:lnTo>
                  <a:lnTo>
                    <a:pt x="65" y="179"/>
                  </a:lnTo>
                  <a:lnTo>
                    <a:pt x="73" y="181"/>
                  </a:lnTo>
                  <a:lnTo>
                    <a:pt x="82" y="182"/>
                  </a:lnTo>
                  <a:lnTo>
                    <a:pt x="92" y="183"/>
                  </a:lnTo>
                </a:path>
              </a:pathLst>
            </a:cu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711" name="Rectangle 166"/>
            <p:cNvSpPr>
              <a:spLocks noChangeArrowheads="1"/>
            </p:cNvSpPr>
            <p:nvPr/>
          </p:nvSpPr>
          <p:spPr bwMode="auto">
            <a:xfrm>
              <a:off x="3597" y="2572"/>
              <a:ext cx="76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1400" b="1"/>
                <a:t>Articulación</a:t>
              </a:r>
            </a:p>
          </p:txBody>
        </p:sp>
        <p:sp>
          <p:nvSpPr>
            <p:cNvPr id="66712" name="Line 167"/>
            <p:cNvSpPr>
              <a:spLocks noChangeShapeType="1"/>
            </p:cNvSpPr>
            <p:nvPr/>
          </p:nvSpPr>
          <p:spPr bwMode="auto">
            <a:xfrm flipV="1">
              <a:off x="3985" y="2580"/>
              <a:ext cx="158" cy="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6584" name="Group 168"/>
          <p:cNvGrpSpPr>
            <a:grpSpLocks/>
          </p:cNvGrpSpPr>
          <p:nvPr/>
        </p:nvGrpSpPr>
        <p:grpSpPr bwMode="auto">
          <a:xfrm>
            <a:off x="3276600" y="1657350"/>
            <a:ext cx="2608263" cy="1714500"/>
            <a:chOff x="1915" y="1317"/>
            <a:chExt cx="1824" cy="1403"/>
          </a:xfrm>
        </p:grpSpPr>
        <p:sp>
          <p:nvSpPr>
            <p:cNvPr id="66585" name="Line 169"/>
            <p:cNvSpPr>
              <a:spLocks noChangeShapeType="1"/>
            </p:cNvSpPr>
            <p:nvPr/>
          </p:nvSpPr>
          <p:spPr bwMode="auto">
            <a:xfrm>
              <a:off x="1963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86" name="Line 170"/>
            <p:cNvSpPr>
              <a:spLocks noChangeShapeType="1"/>
            </p:cNvSpPr>
            <p:nvPr/>
          </p:nvSpPr>
          <p:spPr bwMode="auto">
            <a:xfrm>
              <a:off x="2251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87" name="Line 171"/>
            <p:cNvSpPr>
              <a:spLocks noChangeShapeType="1"/>
            </p:cNvSpPr>
            <p:nvPr/>
          </p:nvSpPr>
          <p:spPr bwMode="auto">
            <a:xfrm flipV="1">
              <a:off x="2539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88" name="Line 172"/>
            <p:cNvSpPr>
              <a:spLocks noChangeShapeType="1"/>
            </p:cNvSpPr>
            <p:nvPr/>
          </p:nvSpPr>
          <p:spPr bwMode="auto">
            <a:xfrm>
              <a:off x="2827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89" name="Line 173"/>
            <p:cNvSpPr>
              <a:spLocks noChangeShapeType="1"/>
            </p:cNvSpPr>
            <p:nvPr/>
          </p:nvSpPr>
          <p:spPr bwMode="auto">
            <a:xfrm flipV="1">
              <a:off x="3115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0" name="Line 174"/>
            <p:cNvSpPr>
              <a:spLocks noChangeShapeType="1"/>
            </p:cNvSpPr>
            <p:nvPr/>
          </p:nvSpPr>
          <p:spPr bwMode="auto">
            <a:xfrm>
              <a:off x="3403" y="1317"/>
              <a:ext cx="1" cy="1349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1" name="Freeform 175"/>
            <p:cNvSpPr>
              <a:spLocks/>
            </p:cNvSpPr>
            <p:nvPr/>
          </p:nvSpPr>
          <p:spPr bwMode="auto">
            <a:xfrm>
              <a:off x="1963" y="1317"/>
              <a:ext cx="1728" cy="1349"/>
            </a:xfrm>
            <a:custGeom>
              <a:avLst/>
              <a:gdLst>
                <a:gd name="T0" fmla="*/ 0 w 11666"/>
                <a:gd name="T1" fmla="*/ 0 h 8095"/>
                <a:gd name="T2" fmla="*/ 11666 w 11666"/>
                <a:gd name="T3" fmla="*/ 0 h 8095"/>
                <a:gd name="T4" fmla="*/ 11666 w 11666"/>
                <a:gd name="T5" fmla="*/ 8095 h 8095"/>
                <a:gd name="T6" fmla="*/ 0 60000 65536"/>
                <a:gd name="T7" fmla="*/ 0 60000 65536"/>
                <a:gd name="T8" fmla="*/ 0 60000 65536"/>
                <a:gd name="T9" fmla="*/ 0 w 11666"/>
                <a:gd name="T10" fmla="*/ 0 h 8095"/>
                <a:gd name="T11" fmla="*/ 11666 w 11666"/>
                <a:gd name="T12" fmla="*/ 8095 h 80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666" h="8095">
                  <a:moveTo>
                    <a:pt x="0" y="0"/>
                  </a:moveTo>
                  <a:lnTo>
                    <a:pt x="11666" y="0"/>
                  </a:lnTo>
                  <a:lnTo>
                    <a:pt x="11666" y="8095"/>
                  </a:lnTo>
                </a:path>
              </a:pathLst>
            </a:cu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592" name="Line 176"/>
            <p:cNvSpPr>
              <a:spLocks noChangeShapeType="1"/>
            </p:cNvSpPr>
            <p:nvPr/>
          </p:nvSpPr>
          <p:spPr bwMode="auto">
            <a:xfrm>
              <a:off x="1963" y="1533"/>
              <a:ext cx="1728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3" name="Line 177"/>
            <p:cNvSpPr>
              <a:spLocks noChangeShapeType="1"/>
            </p:cNvSpPr>
            <p:nvPr/>
          </p:nvSpPr>
          <p:spPr bwMode="auto">
            <a:xfrm>
              <a:off x="1963" y="1749"/>
              <a:ext cx="1728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4" name="Line 178"/>
            <p:cNvSpPr>
              <a:spLocks noChangeShapeType="1"/>
            </p:cNvSpPr>
            <p:nvPr/>
          </p:nvSpPr>
          <p:spPr bwMode="auto">
            <a:xfrm>
              <a:off x="1963" y="1965"/>
              <a:ext cx="1728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5" name="Line 179"/>
            <p:cNvSpPr>
              <a:spLocks noChangeShapeType="1"/>
            </p:cNvSpPr>
            <p:nvPr/>
          </p:nvSpPr>
          <p:spPr bwMode="auto">
            <a:xfrm>
              <a:off x="1963" y="2180"/>
              <a:ext cx="1728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6" name="Line 180"/>
            <p:cNvSpPr>
              <a:spLocks noChangeShapeType="1"/>
            </p:cNvSpPr>
            <p:nvPr/>
          </p:nvSpPr>
          <p:spPr bwMode="auto">
            <a:xfrm>
              <a:off x="1963" y="2396"/>
              <a:ext cx="1728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7" name="Line 181"/>
            <p:cNvSpPr>
              <a:spLocks noChangeShapeType="1"/>
            </p:cNvSpPr>
            <p:nvPr/>
          </p:nvSpPr>
          <p:spPr bwMode="auto">
            <a:xfrm>
              <a:off x="1915" y="2666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598" name="Rectangle 182"/>
            <p:cNvSpPr>
              <a:spLocks noChangeArrowheads="1"/>
            </p:cNvSpPr>
            <p:nvPr/>
          </p:nvSpPr>
          <p:spPr bwMode="auto">
            <a:xfrm>
              <a:off x="1915" y="2666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599" name="Rectangle 183"/>
            <p:cNvSpPr>
              <a:spLocks noChangeArrowheads="1"/>
            </p:cNvSpPr>
            <p:nvPr/>
          </p:nvSpPr>
          <p:spPr bwMode="auto">
            <a:xfrm>
              <a:off x="1915" y="2666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00" name="Line 184"/>
            <p:cNvSpPr>
              <a:spLocks noChangeShapeType="1"/>
            </p:cNvSpPr>
            <p:nvPr/>
          </p:nvSpPr>
          <p:spPr bwMode="auto">
            <a:xfrm>
              <a:off x="1918" y="2667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01" name="Line 185"/>
            <p:cNvSpPr>
              <a:spLocks noChangeShapeType="1"/>
            </p:cNvSpPr>
            <p:nvPr/>
          </p:nvSpPr>
          <p:spPr bwMode="auto">
            <a:xfrm>
              <a:off x="2779" y="2666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02" name="Rectangle 186"/>
            <p:cNvSpPr>
              <a:spLocks noChangeArrowheads="1"/>
            </p:cNvSpPr>
            <p:nvPr/>
          </p:nvSpPr>
          <p:spPr bwMode="auto">
            <a:xfrm>
              <a:off x="2779" y="2666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03" name="Rectangle 187"/>
            <p:cNvSpPr>
              <a:spLocks noChangeArrowheads="1"/>
            </p:cNvSpPr>
            <p:nvPr/>
          </p:nvSpPr>
          <p:spPr bwMode="auto">
            <a:xfrm>
              <a:off x="2779" y="2666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04" name="Line 188"/>
            <p:cNvSpPr>
              <a:spLocks noChangeShapeType="1"/>
            </p:cNvSpPr>
            <p:nvPr/>
          </p:nvSpPr>
          <p:spPr bwMode="auto">
            <a:xfrm>
              <a:off x="2782" y="2667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05" name="Line 189"/>
            <p:cNvSpPr>
              <a:spLocks noChangeShapeType="1"/>
            </p:cNvSpPr>
            <p:nvPr/>
          </p:nvSpPr>
          <p:spPr bwMode="auto">
            <a:xfrm>
              <a:off x="3067" y="2668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06" name="Rectangle 190"/>
            <p:cNvSpPr>
              <a:spLocks noChangeArrowheads="1"/>
            </p:cNvSpPr>
            <p:nvPr/>
          </p:nvSpPr>
          <p:spPr bwMode="auto">
            <a:xfrm>
              <a:off x="3067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07" name="Rectangle 191"/>
            <p:cNvSpPr>
              <a:spLocks noChangeArrowheads="1"/>
            </p:cNvSpPr>
            <p:nvPr/>
          </p:nvSpPr>
          <p:spPr bwMode="auto">
            <a:xfrm>
              <a:off x="3067" y="2668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08" name="Line 192"/>
            <p:cNvSpPr>
              <a:spLocks noChangeShapeType="1"/>
            </p:cNvSpPr>
            <p:nvPr/>
          </p:nvSpPr>
          <p:spPr bwMode="auto">
            <a:xfrm>
              <a:off x="3070" y="2669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09" name="Line 193"/>
            <p:cNvSpPr>
              <a:spLocks noChangeShapeType="1"/>
            </p:cNvSpPr>
            <p:nvPr/>
          </p:nvSpPr>
          <p:spPr bwMode="auto">
            <a:xfrm>
              <a:off x="3355" y="2668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10" name="Rectangle 194"/>
            <p:cNvSpPr>
              <a:spLocks noChangeArrowheads="1"/>
            </p:cNvSpPr>
            <p:nvPr/>
          </p:nvSpPr>
          <p:spPr bwMode="auto">
            <a:xfrm>
              <a:off x="3355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11" name="Rectangle 195"/>
            <p:cNvSpPr>
              <a:spLocks noChangeArrowheads="1"/>
            </p:cNvSpPr>
            <p:nvPr/>
          </p:nvSpPr>
          <p:spPr bwMode="auto">
            <a:xfrm>
              <a:off x="3355" y="2668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12" name="Line 196"/>
            <p:cNvSpPr>
              <a:spLocks noChangeShapeType="1"/>
            </p:cNvSpPr>
            <p:nvPr/>
          </p:nvSpPr>
          <p:spPr bwMode="auto">
            <a:xfrm>
              <a:off x="3358" y="2669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13" name="Line 197"/>
            <p:cNvSpPr>
              <a:spLocks noChangeShapeType="1"/>
            </p:cNvSpPr>
            <p:nvPr/>
          </p:nvSpPr>
          <p:spPr bwMode="auto">
            <a:xfrm>
              <a:off x="3643" y="2668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14" name="Rectangle 198"/>
            <p:cNvSpPr>
              <a:spLocks noChangeArrowheads="1"/>
            </p:cNvSpPr>
            <p:nvPr/>
          </p:nvSpPr>
          <p:spPr bwMode="auto">
            <a:xfrm>
              <a:off x="3643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15" name="Rectangle 199"/>
            <p:cNvSpPr>
              <a:spLocks noChangeArrowheads="1"/>
            </p:cNvSpPr>
            <p:nvPr/>
          </p:nvSpPr>
          <p:spPr bwMode="auto">
            <a:xfrm>
              <a:off x="3643" y="2668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16" name="Line 200"/>
            <p:cNvSpPr>
              <a:spLocks noChangeShapeType="1"/>
            </p:cNvSpPr>
            <p:nvPr/>
          </p:nvSpPr>
          <p:spPr bwMode="auto">
            <a:xfrm>
              <a:off x="3647" y="2669"/>
              <a:ext cx="91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17" name="Line 201"/>
            <p:cNvSpPr>
              <a:spLocks noChangeShapeType="1"/>
            </p:cNvSpPr>
            <p:nvPr/>
          </p:nvSpPr>
          <p:spPr bwMode="auto">
            <a:xfrm>
              <a:off x="2203" y="2668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18" name="Rectangle 202"/>
            <p:cNvSpPr>
              <a:spLocks noChangeArrowheads="1"/>
            </p:cNvSpPr>
            <p:nvPr/>
          </p:nvSpPr>
          <p:spPr bwMode="auto">
            <a:xfrm>
              <a:off x="2203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19" name="Rectangle 203"/>
            <p:cNvSpPr>
              <a:spLocks noChangeArrowheads="1"/>
            </p:cNvSpPr>
            <p:nvPr/>
          </p:nvSpPr>
          <p:spPr bwMode="auto">
            <a:xfrm>
              <a:off x="2203" y="2668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20" name="Line 204"/>
            <p:cNvSpPr>
              <a:spLocks noChangeShapeType="1"/>
            </p:cNvSpPr>
            <p:nvPr/>
          </p:nvSpPr>
          <p:spPr bwMode="auto">
            <a:xfrm>
              <a:off x="2206" y="2669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21" name="Line 205"/>
            <p:cNvSpPr>
              <a:spLocks noChangeShapeType="1"/>
            </p:cNvSpPr>
            <p:nvPr/>
          </p:nvSpPr>
          <p:spPr bwMode="auto">
            <a:xfrm>
              <a:off x="2491" y="2668"/>
              <a:ext cx="96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6622" name="Rectangle 206"/>
            <p:cNvSpPr>
              <a:spLocks noChangeArrowheads="1"/>
            </p:cNvSpPr>
            <p:nvPr/>
          </p:nvSpPr>
          <p:spPr bwMode="auto">
            <a:xfrm>
              <a:off x="2491" y="2668"/>
              <a:ext cx="96" cy="52"/>
            </a:xfrm>
            <a:prstGeom prst="rect">
              <a:avLst/>
            </a:prstGeom>
            <a:solidFill>
              <a:srgbClr val="808080"/>
            </a:solidFill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23" name="Rectangle 207"/>
            <p:cNvSpPr>
              <a:spLocks noChangeArrowheads="1"/>
            </p:cNvSpPr>
            <p:nvPr/>
          </p:nvSpPr>
          <p:spPr bwMode="auto">
            <a:xfrm>
              <a:off x="2491" y="2668"/>
              <a:ext cx="96" cy="52"/>
            </a:xfrm>
            <a:prstGeom prst="rect">
              <a:avLst/>
            </a:prstGeom>
            <a:noFill/>
            <a:ln w="28575">
              <a:solidFill>
                <a:srgbClr val="66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6624" name="Line 208"/>
            <p:cNvSpPr>
              <a:spLocks noChangeShapeType="1"/>
            </p:cNvSpPr>
            <p:nvPr/>
          </p:nvSpPr>
          <p:spPr bwMode="auto">
            <a:xfrm>
              <a:off x="2494" y="2669"/>
              <a:ext cx="92" cy="1"/>
            </a:xfrm>
            <a:prstGeom prst="line">
              <a:avLst/>
            </a:prstGeom>
            <a:noFill/>
            <a:ln w="28575">
              <a:solidFill>
                <a:srgbClr val="66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Line 2"/>
          <p:cNvSpPr>
            <a:spLocks noChangeShapeType="1"/>
          </p:cNvSpPr>
          <p:nvPr/>
        </p:nvSpPr>
        <p:spPr bwMode="auto">
          <a:xfrm flipH="1">
            <a:off x="4616450" y="4913313"/>
            <a:ext cx="1428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87" name="Line 3"/>
          <p:cNvSpPr>
            <a:spLocks noChangeShapeType="1"/>
          </p:cNvSpPr>
          <p:nvPr/>
        </p:nvSpPr>
        <p:spPr bwMode="auto">
          <a:xfrm flipH="1">
            <a:off x="4584700" y="4913313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88" name="Line 4"/>
          <p:cNvSpPr>
            <a:spLocks noChangeShapeType="1"/>
          </p:cNvSpPr>
          <p:nvPr/>
        </p:nvSpPr>
        <p:spPr bwMode="auto">
          <a:xfrm flipH="1">
            <a:off x="4144963" y="4913313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89" name="Line 5"/>
          <p:cNvSpPr>
            <a:spLocks noChangeShapeType="1"/>
          </p:cNvSpPr>
          <p:nvPr/>
        </p:nvSpPr>
        <p:spPr bwMode="auto">
          <a:xfrm flipH="1">
            <a:off x="4727575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0" name="Line 6"/>
          <p:cNvSpPr>
            <a:spLocks noChangeShapeType="1"/>
          </p:cNvSpPr>
          <p:nvPr/>
        </p:nvSpPr>
        <p:spPr bwMode="auto">
          <a:xfrm flipH="1">
            <a:off x="4697413" y="6235700"/>
            <a:ext cx="14287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1" name="Line 7"/>
          <p:cNvSpPr>
            <a:spLocks noChangeShapeType="1"/>
          </p:cNvSpPr>
          <p:nvPr/>
        </p:nvSpPr>
        <p:spPr bwMode="auto">
          <a:xfrm flipH="1">
            <a:off x="466566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2" name="Line 8"/>
          <p:cNvSpPr>
            <a:spLocks noChangeShapeType="1"/>
          </p:cNvSpPr>
          <p:nvPr/>
        </p:nvSpPr>
        <p:spPr bwMode="auto">
          <a:xfrm flipH="1">
            <a:off x="463391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3" name="Line 9"/>
          <p:cNvSpPr>
            <a:spLocks noChangeShapeType="1"/>
          </p:cNvSpPr>
          <p:nvPr/>
        </p:nvSpPr>
        <p:spPr bwMode="auto">
          <a:xfrm flipH="1">
            <a:off x="460216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4" name="Line 10"/>
          <p:cNvSpPr>
            <a:spLocks noChangeShapeType="1"/>
          </p:cNvSpPr>
          <p:nvPr/>
        </p:nvSpPr>
        <p:spPr bwMode="auto">
          <a:xfrm flipH="1">
            <a:off x="457041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5" name="Line 11"/>
          <p:cNvSpPr>
            <a:spLocks noChangeShapeType="1"/>
          </p:cNvSpPr>
          <p:nvPr/>
        </p:nvSpPr>
        <p:spPr bwMode="auto">
          <a:xfrm flipH="1">
            <a:off x="45402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6" name="Line 12"/>
          <p:cNvSpPr>
            <a:spLocks noChangeShapeType="1"/>
          </p:cNvSpPr>
          <p:nvPr/>
        </p:nvSpPr>
        <p:spPr bwMode="auto">
          <a:xfrm flipH="1">
            <a:off x="450850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7" name="Line 13"/>
          <p:cNvSpPr>
            <a:spLocks noChangeShapeType="1"/>
          </p:cNvSpPr>
          <p:nvPr/>
        </p:nvSpPr>
        <p:spPr bwMode="auto">
          <a:xfrm flipH="1">
            <a:off x="44767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8" name="Line 14"/>
          <p:cNvSpPr>
            <a:spLocks noChangeShapeType="1"/>
          </p:cNvSpPr>
          <p:nvPr/>
        </p:nvSpPr>
        <p:spPr bwMode="auto">
          <a:xfrm flipH="1">
            <a:off x="444500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599" name="Line 15"/>
          <p:cNvSpPr>
            <a:spLocks noChangeShapeType="1"/>
          </p:cNvSpPr>
          <p:nvPr/>
        </p:nvSpPr>
        <p:spPr bwMode="auto">
          <a:xfrm flipH="1">
            <a:off x="44132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0" name="Line 16"/>
          <p:cNvSpPr>
            <a:spLocks noChangeShapeType="1"/>
          </p:cNvSpPr>
          <p:nvPr/>
        </p:nvSpPr>
        <p:spPr bwMode="auto">
          <a:xfrm flipH="1">
            <a:off x="4130675" y="5076825"/>
            <a:ext cx="14288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1" name="Line 17"/>
          <p:cNvSpPr>
            <a:spLocks noChangeShapeType="1"/>
          </p:cNvSpPr>
          <p:nvPr/>
        </p:nvSpPr>
        <p:spPr bwMode="auto">
          <a:xfrm flipH="1">
            <a:off x="461803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2" name="Line 18"/>
          <p:cNvSpPr>
            <a:spLocks noChangeShapeType="1"/>
          </p:cNvSpPr>
          <p:nvPr/>
        </p:nvSpPr>
        <p:spPr bwMode="auto">
          <a:xfrm flipH="1">
            <a:off x="458628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3" name="Line 19"/>
          <p:cNvSpPr>
            <a:spLocks noChangeShapeType="1"/>
          </p:cNvSpPr>
          <p:nvPr/>
        </p:nvSpPr>
        <p:spPr bwMode="auto">
          <a:xfrm flipH="1">
            <a:off x="455453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4" name="Line 20"/>
          <p:cNvSpPr>
            <a:spLocks noChangeShapeType="1"/>
          </p:cNvSpPr>
          <p:nvPr/>
        </p:nvSpPr>
        <p:spPr bwMode="auto">
          <a:xfrm flipH="1">
            <a:off x="4524375" y="6072188"/>
            <a:ext cx="1428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5" name="Line 21"/>
          <p:cNvSpPr>
            <a:spLocks noChangeShapeType="1"/>
          </p:cNvSpPr>
          <p:nvPr/>
        </p:nvSpPr>
        <p:spPr bwMode="auto">
          <a:xfrm flipH="1">
            <a:off x="4498975" y="6072188"/>
            <a:ext cx="952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6" name="Line 22"/>
          <p:cNvSpPr>
            <a:spLocks noChangeShapeType="1"/>
          </p:cNvSpPr>
          <p:nvPr/>
        </p:nvSpPr>
        <p:spPr bwMode="auto">
          <a:xfrm flipH="1">
            <a:off x="5902325" y="285273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7" name="Line 23"/>
          <p:cNvSpPr>
            <a:spLocks noChangeShapeType="1"/>
          </p:cNvSpPr>
          <p:nvPr/>
        </p:nvSpPr>
        <p:spPr bwMode="auto">
          <a:xfrm flipH="1">
            <a:off x="3435350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8" name="Line 24"/>
          <p:cNvSpPr>
            <a:spLocks noChangeShapeType="1"/>
          </p:cNvSpPr>
          <p:nvPr/>
        </p:nvSpPr>
        <p:spPr bwMode="auto">
          <a:xfrm flipH="1">
            <a:off x="3403600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09" name="Line 25"/>
          <p:cNvSpPr>
            <a:spLocks noChangeShapeType="1"/>
          </p:cNvSpPr>
          <p:nvPr/>
        </p:nvSpPr>
        <p:spPr bwMode="auto">
          <a:xfrm flipH="1">
            <a:off x="3373438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10" name="Rectangle 26"/>
          <p:cNvSpPr>
            <a:spLocks noChangeArrowheads="1"/>
          </p:cNvSpPr>
          <p:nvPr/>
        </p:nvSpPr>
        <p:spPr bwMode="auto">
          <a:xfrm>
            <a:off x="3863975" y="2773363"/>
            <a:ext cx="431800" cy="100012"/>
          </a:xfrm>
          <a:prstGeom prst="rect">
            <a:avLst/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1" name="Line 27"/>
          <p:cNvSpPr>
            <a:spLocks noChangeShapeType="1"/>
          </p:cNvSpPr>
          <p:nvPr/>
        </p:nvSpPr>
        <p:spPr bwMode="auto">
          <a:xfrm>
            <a:off x="3840163" y="1949450"/>
            <a:ext cx="1390650" cy="158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12" name="Rectangle 28"/>
          <p:cNvSpPr>
            <a:spLocks noChangeArrowheads="1"/>
          </p:cNvSpPr>
          <p:nvPr/>
        </p:nvSpPr>
        <p:spPr bwMode="auto">
          <a:xfrm>
            <a:off x="3760788" y="1909763"/>
            <a:ext cx="79375" cy="100012"/>
          </a:xfrm>
          <a:prstGeom prst="rect">
            <a:avLst/>
          </a:prstGeom>
          <a:solidFill>
            <a:srgbClr val="99FF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3" name="Rectangle 29"/>
          <p:cNvSpPr>
            <a:spLocks noChangeArrowheads="1"/>
          </p:cNvSpPr>
          <p:nvPr/>
        </p:nvSpPr>
        <p:spPr bwMode="auto">
          <a:xfrm>
            <a:off x="3760788" y="1909763"/>
            <a:ext cx="79375" cy="100012"/>
          </a:xfrm>
          <a:prstGeom prst="rect">
            <a:avLst/>
          </a:prstGeom>
          <a:noFill/>
          <a:ln w="9525">
            <a:solidFill>
              <a:srgbClr val="DDDDDD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4" name="Rectangle 30"/>
          <p:cNvSpPr>
            <a:spLocks noChangeArrowheads="1"/>
          </p:cNvSpPr>
          <p:nvPr/>
        </p:nvSpPr>
        <p:spPr bwMode="auto">
          <a:xfrm>
            <a:off x="5175250" y="1909763"/>
            <a:ext cx="77788" cy="100012"/>
          </a:xfrm>
          <a:prstGeom prst="rect">
            <a:avLst/>
          </a:prstGeom>
          <a:solidFill>
            <a:srgbClr val="99FF9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5" name="Rectangle 31"/>
          <p:cNvSpPr>
            <a:spLocks noChangeArrowheads="1"/>
          </p:cNvSpPr>
          <p:nvPr/>
        </p:nvSpPr>
        <p:spPr bwMode="auto">
          <a:xfrm>
            <a:off x="5175250" y="1909763"/>
            <a:ext cx="77788" cy="100012"/>
          </a:xfrm>
          <a:prstGeom prst="rect">
            <a:avLst/>
          </a:prstGeom>
          <a:noFill/>
          <a:ln w="9525">
            <a:solidFill>
              <a:srgbClr val="DDDDDD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6" name="Freeform 32"/>
          <p:cNvSpPr>
            <a:spLocks/>
          </p:cNvSpPr>
          <p:nvPr/>
        </p:nvSpPr>
        <p:spPr bwMode="auto">
          <a:xfrm>
            <a:off x="4483100" y="1909763"/>
            <a:ext cx="63500" cy="80962"/>
          </a:xfrm>
          <a:custGeom>
            <a:avLst/>
            <a:gdLst>
              <a:gd name="T0" fmla="*/ 131 w 238"/>
              <a:gd name="T1" fmla="*/ 1 h 254"/>
              <a:gd name="T2" fmla="*/ 155 w 238"/>
              <a:gd name="T3" fmla="*/ 5 h 254"/>
              <a:gd name="T4" fmla="*/ 176 w 238"/>
              <a:gd name="T5" fmla="*/ 15 h 254"/>
              <a:gd name="T6" fmla="*/ 194 w 238"/>
              <a:gd name="T7" fmla="*/ 29 h 254"/>
              <a:gd name="T8" fmla="*/ 210 w 238"/>
              <a:gd name="T9" fmla="*/ 46 h 254"/>
              <a:gd name="T10" fmla="*/ 223 w 238"/>
              <a:gd name="T11" fmla="*/ 66 h 254"/>
              <a:gd name="T12" fmla="*/ 232 w 238"/>
              <a:gd name="T13" fmla="*/ 89 h 254"/>
              <a:gd name="T14" fmla="*/ 237 w 238"/>
              <a:gd name="T15" fmla="*/ 114 h 254"/>
              <a:gd name="T16" fmla="*/ 237 w 238"/>
              <a:gd name="T17" fmla="*/ 139 h 254"/>
              <a:gd name="T18" fmla="*/ 232 w 238"/>
              <a:gd name="T19" fmla="*/ 164 h 254"/>
              <a:gd name="T20" fmla="*/ 223 w 238"/>
              <a:gd name="T21" fmla="*/ 188 h 254"/>
              <a:gd name="T22" fmla="*/ 210 w 238"/>
              <a:gd name="T23" fmla="*/ 208 h 254"/>
              <a:gd name="T24" fmla="*/ 194 w 238"/>
              <a:gd name="T25" fmla="*/ 224 h 254"/>
              <a:gd name="T26" fmla="*/ 176 w 238"/>
              <a:gd name="T27" fmla="*/ 239 h 254"/>
              <a:gd name="T28" fmla="*/ 155 w 238"/>
              <a:gd name="T29" fmla="*/ 248 h 254"/>
              <a:gd name="T30" fmla="*/ 131 w 238"/>
              <a:gd name="T31" fmla="*/ 253 h 254"/>
              <a:gd name="T32" fmla="*/ 107 w 238"/>
              <a:gd name="T33" fmla="*/ 253 h 254"/>
              <a:gd name="T34" fmla="*/ 84 w 238"/>
              <a:gd name="T35" fmla="*/ 248 h 254"/>
              <a:gd name="T36" fmla="*/ 63 w 238"/>
              <a:gd name="T37" fmla="*/ 239 h 254"/>
              <a:gd name="T38" fmla="*/ 44 w 238"/>
              <a:gd name="T39" fmla="*/ 224 h 254"/>
              <a:gd name="T40" fmla="*/ 27 w 238"/>
              <a:gd name="T41" fmla="*/ 208 h 254"/>
              <a:gd name="T42" fmla="*/ 14 w 238"/>
              <a:gd name="T43" fmla="*/ 188 h 254"/>
              <a:gd name="T44" fmla="*/ 5 w 238"/>
              <a:gd name="T45" fmla="*/ 164 h 254"/>
              <a:gd name="T46" fmla="*/ 1 w 238"/>
              <a:gd name="T47" fmla="*/ 139 h 254"/>
              <a:gd name="T48" fmla="*/ 1 w 238"/>
              <a:gd name="T49" fmla="*/ 114 h 254"/>
              <a:gd name="T50" fmla="*/ 5 w 238"/>
              <a:gd name="T51" fmla="*/ 89 h 254"/>
              <a:gd name="T52" fmla="*/ 14 w 238"/>
              <a:gd name="T53" fmla="*/ 66 h 254"/>
              <a:gd name="T54" fmla="*/ 27 w 238"/>
              <a:gd name="T55" fmla="*/ 46 h 254"/>
              <a:gd name="T56" fmla="*/ 44 w 238"/>
              <a:gd name="T57" fmla="*/ 29 h 254"/>
              <a:gd name="T58" fmla="*/ 63 w 238"/>
              <a:gd name="T59" fmla="*/ 15 h 254"/>
              <a:gd name="T60" fmla="*/ 84 w 238"/>
              <a:gd name="T61" fmla="*/ 5 h 254"/>
              <a:gd name="T62" fmla="*/ 107 w 238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4"/>
              <a:gd name="T98" fmla="*/ 238 w 238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4">
                <a:moveTo>
                  <a:pt x="119" y="0"/>
                </a:moveTo>
                <a:lnTo>
                  <a:pt x="131" y="1"/>
                </a:lnTo>
                <a:lnTo>
                  <a:pt x="142" y="2"/>
                </a:lnTo>
                <a:lnTo>
                  <a:pt x="155" y="5"/>
                </a:lnTo>
                <a:lnTo>
                  <a:pt x="165" y="10"/>
                </a:lnTo>
                <a:lnTo>
                  <a:pt x="176" y="15"/>
                </a:lnTo>
                <a:lnTo>
                  <a:pt x="186" y="22"/>
                </a:lnTo>
                <a:lnTo>
                  <a:pt x="194" y="29"/>
                </a:lnTo>
                <a:lnTo>
                  <a:pt x="203" y="37"/>
                </a:lnTo>
                <a:lnTo>
                  <a:pt x="210" y="46"/>
                </a:lnTo>
                <a:lnTo>
                  <a:pt x="218" y="56"/>
                </a:lnTo>
                <a:lnTo>
                  <a:pt x="223" y="66"/>
                </a:lnTo>
                <a:lnTo>
                  <a:pt x="229" y="78"/>
                </a:lnTo>
                <a:lnTo>
                  <a:pt x="232" y="89"/>
                </a:lnTo>
                <a:lnTo>
                  <a:pt x="235" y="101"/>
                </a:lnTo>
                <a:lnTo>
                  <a:pt x="237" y="114"/>
                </a:lnTo>
                <a:lnTo>
                  <a:pt x="238" y="126"/>
                </a:lnTo>
                <a:lnTo>
                  <a:pt x="237" y="139"/>
                </a:lnTo>
                <a:lnTo>
                  <a:pt x="235" y="152"/>
                </a:lnTo>
                <a:lnTo>
                  <a:pt x="232" y="164"/>
                </a:lnTo>
                <a:lnTo>
                  <a:pt x="229" y="176"/>
                </a:lnTo>
                <a:lnTo>
                  <a:pt x="223" y="188"/>
                </a:lnTo>
                <a:lnTo>
                  <a:pt x="218" y="197"/>
                </a:lnTo>
                <a:lnTo>
                  <a:pt x="210" y="208"/>
                </a:lnTo>
                <a:lnTo>
                  <a:pt x="203" y="216"/>
                </a:lnTo>
                <a:lnTo>
                  <a:pt x="194" y="224"/>
                </a:lnTo>
                <a:lnTo>
                  <a:pt x="186" y="232"/>
                </a:lnTo>
                <a:lnTo>
                  <a:pt x="176" y="239"/>
                </a:lnTo>
                <a:lnTo>
                  <a:pt x="165" y="243"/>
                </a:lnTo>
                <a:lnTo>
                  <a:pt x="155" y="248"/>
                </a:lnTo>
                <a:lnTo>
                  <a:pt x="142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5" y="252"/>
                </a:lnTo>
                <a:lnTo>
                  <a:pt x="84" y="248"/>
                </a:lnTo>
                <a:lnTo>
                  <a:pt x="73" y="243"/>
                </a:lnTo>
                <a:lnTo>
                  <a:pt x="63" y="239"/>
                </a:lnTo>
                <a:lnTo>
                  <a:pt x="53" y="232"/>
                </a:lnTo>
                <a:lnTo>
                  <a:pt x="44" y="224"/>
                </a:lnTo>
                <a:lnTo>
                  <a:pt x="35" y="216"/>
                </a:lnTo>
                <a:lnTo>
                  <a:pt x="27" y="208"/>
                </a:lnTo>
                <a:lnTo>
                  <a:pt x="21" y="197"/>
                </a:lnTo>
                <a:lnTo>
                  <a:pt x="14" y="188"/>
                </a:lnTo>
                <a:lnTo>
                  <a:pt x="10" y="176"/>
                </a:lnTo>
                <a:lnTo>
                  <a:pt x="5" y="164"/>
                </a:lnTo>
                <a:lnTo>
                  <a:pt x="3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3" y="101"/>
                </a:lnTo>
                <a:lnTo>
                  <a:pt x="5" y="89"/>
                </a:lnTo>
                <a:lnTo>
                  <a:pt x="10" y="78"/>
                </a:lnTo>
                <a:lnTo>
                  <a:pt x="14" y="66"/>
                </a:lnTo>
                <a:lnTo>
                  <a:pt x="21" y="56"/>
                </a:lnTo>
                <a:lnTo>
                  <a:pt x="27" y="46"/>
                </a:lnTo>
                <a:lnTo>
                  <a:pt x="35" y="37"/>
                </a:lnTo>
                <a:lnTo>
                  <a:pt x="44" y="29"/>
                </a:lnTo>
                <a:lnTo>
                  <a:pt x="53" y="22"/>
                </a:lnTo>
                <a:lnTo>
                  <a:pt x="63" y="15"/>
                </a:lnTo>
                <a:lnTo>
                  <a:pt x="73" y="10"/>
                </a:lnTo>
                <a:lnTo>
                  <a:pt x="84" y="5"/>
                </a:lnTo>
                <a:lnTo>
                  <a:pt x="95" y="2"/>
                </a:lnTo>
                <a:lnTo>
                  <a:pt x="107" y="1"/>
                </a:lnTo>
                <a:lnTo>
                  <a:pt x="119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7" name="Freeform 33"/>
          <p:cNvSpPr>
            <a:spLocks/>
          </p:cNvSpPr>
          <p:nvPr/>
        </p:nvSpPr>
        <p:spPr bwMode="auto">
          <a:xfrm>
            <a:off x="4483100" y="1909763"/>
            <a:ext cx="63500" cy="80962"/>
          </a:xfrm>
          <a:custGeom>
            <a:avLst/>
            <a:gdLst>
              <a:gd name="T0" fmla="*/ 131 w 238"/>
              <a:gd name="T1" fmla="*/ 1 h 254"/>
              <a:gd name="T2" fmla="*/ 155 w 238"/>
              <a:gd name="T3" fmla="*/ 5 h 254"/>
              <a:gd name="T4" fmla="*/ 176 w 238"/>
              <a:gd name="T5" fmla="*/ 15 h 254"/>
              <a:gd name="T6" fmla="*/ 194 w 238"/>
              <a:gd name="T7" fmla="*/ 29 h 254"/>
              <a:gd name="T8" fmla="*/ 210 w 238"/>
              <a:gd name="T9" fmla="*/ 46 h 254"/>
              <a:gd name="T10" fmla="*/ 223 w 238"/>
              <a:gd name="T11" fmla="*/ 66 h 254"/>
              <a:gd name="T12" fmla="*/ 232 w 238"/>
              <a:gd name="T13" fmla="*/ 89 h 254"/>
              <a:gd name="T14" fmla="*/ 237 w 238"/>
              <a:gd name="T15" fmla="*/ 114 h 254"/>
              <a:gd name="T16" fmla="*/ 237 w 238"/>
              <a:gd name="T17" fmla="*/ 139 h 254"/>
              <a:gd name="T18" fmla="*/ 232 w 238"/>
              <a:gd name="T19" fmla="*/ 164 h 254"/>
              <a:gd name="T20" fmla="*/ 223 w 238"/>
              <a:gd name="T21" fmla="*/ 188 h 254"/>
              <a:gd name="T22" fmla="*/ 210 w 238"/>
              <a:gd name="T23" fmla="*/ 208 h 254"/>
              <a:gd name="T24" fmla="*/ 194 w 238"/>
              <a:gd name="T25" fmla="*/ 224 h 254"/>
              <a:gd name="T26" fmla="*/ 176 w 238"/>
              <a:gd name="T27" fmla="*/ 239 h 254"/>
              <a:gd name="T28" fmla="*/ 155 w 238"/>
              <a:gd name="T29" fmla="*/ 248 h 254"/>
              <a:gd name="T30" fmla="*/ 131 w 238"/>
              <a:gd name="T31" fmla="*/ 253 h 254"/>
              <a:gd name="T32" fmla="*/ 107 w 238"/>
              <a:gd name="T33" fmla="*/ 253 h 254"/>
              <a:gd name="T34" fmla="*/ 84 w 238"/>
              <a:gd name="T35" fmla="*/ 248 h 254"/>
              <a:gd name="T36" fmla="*/ 63 w 238"/>
              <a:gd name="T37" fmla="*/ 239 h 254"/>
              <a:gd name="T38" fmla="*/ 44 w 238"/>
              <a:gd name="T39" fmla="*/ 224 h 254"/>
              <a:gd name="T40" fmla="*/ 27 w 238"/>
              <a:gd name="T41" fmla="*/ 208 h 254"/>
              <a:gd name="T42" fmla="*/ 14 w 238"/>
              <a:gd name="T43" fmla="*/ 188 h 254"/>
              <a:gd name="T44" fmla="*/ 5 w 238"/>
              <a:gd name="T45" fmla="*/ 164 h 254"/>
              <a:gd name="T46" fmla="*/ 1 w 238"/>
              <a:gd name="T47" fmla="*/ 139 h 254"/>
              <a:gd name="T48" fmla="*/ 1 w 238"/>
              <a:gd name="T49" fmla="*/ 114 h 254"/>
              <a:gd name="T50" fmla="*/ 5 w 238"/>
              <a:gd name="T51" fmla="*/ 89 h 254"/>
              <a:gd name="T52" fmla="*/ 14 w 238"/>
              <a:gd name="T53" fmla="*/ 66 h 254"/>
              <a:gd name="T54" fmla="*/ 27 w 238"/>
              <a:gd name="T55" fmla="*/ 46 h 254"/>
              <a:gd name="T56" fmla="*/ 44 w 238"/>
              <a:gd name="T57" fmla="*/ 29 h 254"/>
              <a:gd name="T58" fmla="*/ 63 w 238"/>
              <a:gd name="T59" fmla="*/ 15 h 254"/>
              <a:gd name="T60" fmla="*/ 84 w 238"/>
              <a:gd name="T61" fmla="*/ 5 h 254"/>
              <a:gd name="T62" fmla="*/ 107 w 238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4"/>
              <a:gd name="T98" fmla="*/ 238 w 238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4">
                <a:moveTo>
                  <a:pt x="119" y="0"/>
                </a:moveTo>
                <a:lnTo>
                  <a:pt x="131" y="1"/>
                </a:lnTo>
                <a:lnTo>
                  <a:pt x="142" y="2"/>
                </a:lnTo>
                <a:lnTo>
                  <a:pt x="155" y="5"/>
                </a:lnTo>
                <a:lnTo>
                  <a:pt x="165" y="10"/>
                </a:lnTo>
                <a:lnTo>
                  <a:pt x="176" y="15"/>
                </a:lnTo>
                <a:lnTo>
                  <a:pt x="186" y="22"/>
                </a:lnTo>
                <a:lnTo>
                  <a:pt x="194" y="29"/>
                </a:lnTo>
                <a:lnTo>
                  <a:pt x="203" y="37"/>
                </a:lnTo>
                <a:lnTo>
                  <a:pt x="210" y="46"/>
                </a:lnTo>
                <a:lnTo>
                  <a:pt x="218" y="56"/>
                </a:lnTo>
                <a:lnTo>
                  <a:pt x="223" y="66"/>
                </a:lnTo>
                <a:lnTo>
                  <a:pt x="229" y="78"/>
                </a:lnTo>
                <a:lnTo>
                  <a:pt x="232" y="89"/>
                </a:lnTo>
                <a:lnTo>
                  <a:pt x="235" y="101"/>
                </a:lnTo>
                <a:lnTo>
                  <a:pt x="237" y="114"/>
                </a:lnTo>
                <a:lnTo>
                  <a:pt x="238" y="126"/>
                </a:lnTo>
                <a:lnTo>
                  <a:pt x="237" y="139"/>
                </a:lnTo>
                <a:lnTo>
                  <a:pt x="235" y="152"/>
                </a:lnTo>
                <a:lnTo>
                  <a:pt x="232" y="164"/>
                </a:lnTo>
                <a:lnTo>
                  <a:pt x="229" y="176"/>
                </a:lnTo>
                <a:lnTo>
                  <a:pt x="223" y="188"/>
                </a:lnTo>
                <a:lnTo>
                  <a:pt x="218" y="197"/>
                </a:lnTo>
                <a:lnTo>
                  <a:pt x="210" y="208"/>
                </a:lnTo>
                <a:lnTo>
                  <a:pt x="203" y="216"/>
                </a:lnTo>
                <a:lnTo>
                  <a:pt x="194" y="224"/>
                </a:lnTo>
                <a:lnTo>
                  <a:pt x="186" y="232"/>
                </a:lnTo>
                <a:lnTo>
                  <a:pt x="176" y="239"/>
                </a:lnTo>
                <a:lnTo>
                  <a:pt x="165" y="243"/>
                </a:lnTo>
                <a:lnTo>
                  <a:pt x="155" y="248"/>
                </a:lnTo>
                <a:lnTo>
                  <a:pt x="142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5" y="252"/>
                </a:lnTo>
                <a:lnTo>
                  <a:pt x="84" y="248"/>
                </a:lnTo>
                <a:lnTo>
                  <a:pt x="73" y="243"/>
                </a:lnTo>
                <a:lnTo>
                  <a:pt x="63" y="239"/>
                </a:lnTo>
                <a:lnTo>
                  <a:pt x="53" y="232"/>
                </a:lnTo>
                <a:lnTo>
                  <a:pt x="44" y="224"/>
                </a:lnTo>
                <a:lnTo>
                  <a:pt x="35" y="216"/>
                </a:lnTo>
                <a:lnTo>
                  <a:pt x="27" y="208"/>
                </a:lnTo>
                <a:lnTo>
                  <a:pt x="21" y="197"/>
                </a:lnTo>
                <a:lnTo>
                  <a:pt x="14" y="188"/>
                </a:lnTo>
                <a:lnTo>
                  <a:pt x="10" y="176"/>
                </a:lnTo>
                <a:lnTo>
                  <a:pt x="5" y="164"/>
                </a:lnTo>
                <a:lnTo>
                  <a:pt x="3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3" y="101"/>
                </a:lnTo>
                <a:lnTo>
                  <a:pt x="5" y="89"/>
                </a:lnTo>
                <a:lnTo>
                  <a:pt x="10" y="78"/>
                </a:lnTo>
                <a:lnTo>
                  <a:pt x="14" y="66"/>
                </a:lnTo>
                <a:lnTo>
                  <a:pt x="21" y="56"/>
                </a:lnTo>
                <a:lnTo>
                  <a:pt x="27" y="46"/>
                </a:lnTo>
                <a:lnTo>
                  <a:pt x="35" y="37"/>
                </a:lnTo>
                <a:lnTo>
                  <a:pt x="44" y="29"/>
                </a:lnTo>
                <a:lnTo>
                  <a:pt x="53" y="22"/>
                </a:lnTo>
                <a:lnTo>
                  <a:pt x="63" y="15"/>
                </a:lnTo>
                <a:lnTo>
                  <a:pt x="73" y="10"/>
                </a:lnTo>
                <a:lnTo>
                  <a:pt x="84" y="5"/>
                </a:lnTo>
                <a:lnTo>
                  <a:pt x="95" y="2"/>
                </a:lnTo>
                <a:lnTo>
                  <a:pt x="107" y="1"/>
                </a:lnTo>
                <a:lnTo>
                  <a:pt x="119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8" name="Freeform 34"/>
          <p:cNvSpPr>
            <a:spLocks/>
          </p:cNvSpPr>
          <p:nvPr/>
        </p:nvSpPr>
        <p:spPr bwMode="auto">
          <a:xfrm>
            <a:off x="4719638" y="1909763"/>
            <a:ext cx="61912" cy="80962"/>
          </a:xfrm>
          <a:custGeom>
            <a:avLst/>
            <a:gdLst>
              <a:gd name="T0" fmla="*/ 131 w 237"/>
              <a:gd name="T1" fmla="*/ 1 h 254"/>
              <a:gd name="T2" fmla="*/ 153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3 w 237"/>
              <a:gd name="T11" fmla="*/ 66 h 254"/>
              <a:gd name="T12" fmla="*/ 232 w 237"/>
              <a:gd name="T13" fmla="*/ 89 h 254"/>
              <a:gd name="T14" fmla="*/ 236 w 237"/>
              <a:gd name="T15" fmla="*/ 114 h 254"/>
              <a:gd name="T16" fmla="*/ 236 w 237"/>
              <a:gd name="T17" fmla="*/ 139 h 254"/>
              <a:gd name="T18" fmla="*/ 232 w 237"/>
              <a:gd name="T19" fmla="*/ 164 h 254"/>
              <a:gd name="T20" fmla="*/ 223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3 w 237"/>
              <a:gd name="T29" fmla="*/ 248 h 254"/>
              <a:gd name="T30" fmla="*/ 131 w 237"/>
              <a:gd name="T31" fmla="*/ 253 h 254"/>
              <a:gd name="T32" fmla="*/ 107 w 237"/>
              <a:gd name="T33" fmla="*/ 253 h 254"/>
              <a:gd name="T34" fmla="*/ 84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4 w 237"/>
              <a:gd name="T43" fmla="*/ 188 h 254"/>
              <a:gd name="T44" fmla="*/ 5 w 237"/>
              <a:gd name="T45" fmla="*/ 164 h 254"/>
              <a:gd name="T46" fmla="*/ 1 w 237"/>
              <a:gd name="T47" fmla="*/ 139 h 254"/>
              <a:gd name="T48" fmla="*/ 1 w 237"/>
              <a:gd name="T49" fmla="*/ 114 h 254"/>
              <a:gd name="T50" fmla="*/ 5 w 237"/>
              <a:gd name="T51" fmla="*/ 89 h 254"/>
              <a:gd name="T52" fmla="*/ 14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4 w 237"/>
              <a:gd name="T61" fmla="*/ 5 h 254"/>
              <a:gd name="T62" fmla="*/ 107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9" y="0"/>
                </a:moveTo>
                <a:lnTo>
                  <a:pt x="131" y="1"/>
                </a:lnTo>
                <a:lnTo>
                  <a:pt x="142" y="2"/>
                </a:lnTo>
                <a:lnTo>
                  <a:pt x="153" y="5"/>
                </a:lnTo>
                <a:lnTo>
                  <a:pt x="164" y="10"/>
                </a:lnTo>
                <a:lnTo>
                  <a:pt x="175" y="15"/>
                </a:lnTo>
                <a:lnTo>
                  <a:pt x="184" y="22"/>
                </a:lnTo>
                <a:lnTo>
                  <a:pt x="194" y="29"/>
                </a:lnTo>
                <a:lnTo>
                  <a:pt x="202" y="37"/>
                </a:lnTo>
                <a:lnTo>
                  <a:pt x="210" y="46"/>
                </a:lnTo>
                <a:lnTo>
                  <a:pt x="216" y="56"/>
                </a:lnTo>
                <a:lnTo>
                  <a:pt x="223" y="66"/>
                </a:lnTo>
                <a:lnTo>
                  <a:pt x="227" y="78"/>
                </a:lnTo>
                <a:lnTo>
                  <a:pt x="232" y="89"/>
                </a:lnTo>
                <a:lnTo>
                  <a:pt x="235" y="101"/>
                </a:lnTo>
                <a:lnTo>
                  <a:pt x="236" y="114"/>
                </a:lnTo>
                <a:lnTo>
                  <a:pt x="237" y="126"/>
                </a:lnTo>
                <a:lnTo>
                  <a:pt x="236" y="139"/>
                </a:lnTo>
                <a:lnTo>
                  <a:pt x="235" y="152"/>
                </a:lnTo>
                <a:lnTo>
                  <a:pt x="232" y="164"/>
                </a:lnTo>
                <a:lnTo>
                  <a:pt x="227" y="176"/>
                </a:lnTo>
                <a:lnTo>
                  <a:pt x="223" y="188"/>
                </a:lnTo>
                <a:lnTo>
                  <a:pt x="216" y="197"/>
                </a:lnTo>
                <a:lnTo>
                  <a:pt x="210" y="208"/>
                </a:lnTo>
                <a:lnTo>
                  <a:pt x="202" y="216"/>
                </a:lnTo>
                <a:lnTo>
                  <a:pt x="194" y="224"/>
                </a:lnTo>
                <a:lnTo>
                  <a:pt x="184" y="232"/>
                </a:lnTo>
                <a:lnTo>
                  <a:pt x="175" y="239"/>
                </a:lnTo>
                <a:lnTo>
                  <a:pt x="164" y="243"/>
                </a:lnTo>
                <a:lnTo>
                  <a:pt x="153" y="248"/>
                </a:lnTo>
                <a:lnTo>
                  <a:pt x="142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5" y="252"/>
                </a:lnTo>
                <a:lnTo>
                  <a:pt x="84" y="248"/>
                </a:lnTo>
                <a:lnTo>
                  <a:pt x="73" y="243"/>
                </a:lnTo>
                <a:lnTo>
                  <a:pt x="62" y="239"/>
                </a:lnTo>
                <a:lnTo>
                  <a:pt x="53" y="232"/>
                </a:lnTo>
                <a:lnTo>
                  <a:pt x="43" y="224"/>
                </a:lnTo>
                <a:lnTo>
                  <a:pt x="35" y="216"/>
                </a:lnTo>
                <a:lnTo>
                  <a:pt x="27" y="208"/>
                </a:lnTo>
                <a:lnTo>
                  <a:pt x="21" y="197"/>
                </a:lnTo>
                <a:lnTo>
                  <a:pt x="14" y="188"/>
                </a:lnTo>
                <a:lnTo>
                  <a:pt x="9" y="176"/>
                </a:lnTo>
                <a:lnTo>
                  <a:pt x="5" y="164"/>
                </a:lnTo>
                <a:lnTo>
                  <a:pt x="2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2" y="101"/>
                </a:lnTo>
                <a:lnTo>
                  <a:pt x="5" y="89"/>
                </a:lnTo>
                <a:lnTo>
                  <a:pt x="9" y="78"/>
                </a:lnTo>
                <a:lnTo>
                  <a:pt x="14" y="66"/>
                </a:lnTo>
                <a:lnTo>
                  <a:pt x="21" y="56"/>
                </a:lnTo>
                <a:lnTo>
                  <a:pt x="27" y="46"/>
                </a:lnTo>
                <a:lnTo>
                  <a:pt x="35" y="37"/>
                </a:lnTo>
                <a:lnTo>
                  <a:pt x="43" y="29"/>
                </a:lnTo>
                <a:lnTo>
                  <a:pt x="53" y="22"/>
                </a:lnTo>
                <a:lnTo>
                  <a:pt x="62" y="15"/>
                </a:lnTo>
                <a:lnTo>
                  <a:pt x="73" y="10"/>
                </a:lnTo>
                <a:lnTo>
                  <a:pt x="84" y="5"/>
                </a:lnTo>
                <a:lnTo>
                  <a:pt x="95" y="2"/>
                </a:lnTo>
                <a:lnTo>
                  <a:pt x="107" y="1"/>
                </a:lnTo>
                <a:lnTo>
                  <a:pt x="119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19" name="Freeform 35"/>
          <p:cNvSpPr>
            <a:spLocks/>
          </p:cNvSpPr>
          <p:nvPr/>
        </p:nvSpPr>
        <p:spPr bwMode="auto">
          <a:xfrm>
            <a:off x="4719638" y="1909763"/>
            <a:ext cx="61912" cy="80962"/>
          </a:xfrm>
          <a:custGeom>
            <a:avLst/>
            <a:gdLst>
              <a:gd name="T0" fmla="*/ 131 w 237"/>
              <a:gd name="T1" fmla="*/ 1 h 254"/>
              <a:gd name="T2" fmla="*/ 153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3 w 237"/>
              <a:gd name="T11" fmla="*/ 66 h 254"/>
              <a:gd name="T12" fmla="*/ 232 w 237"/>
              <a:gd name="T13" fmla="*/ 89 h 254"/>
              <a:gd name="T14" fmla="*/ 236 w 237"/>
              <a:gd name="T15" fmla="*/ 114 h 254"/>
              <a:gd name="T16" fmla="*/ 236 w 237"/>
              <a:gd name="T17" fmla="*/ 139 h 254"/>
              <a:gd name="T18" fmla="*/ 232 w 237"/>
              <a:gd name="T19" fmla="*/ 164 h 254"/>
              <a:gd name="T20" fmla="*/ 223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3 w 237"/>
              <a:gd name="T29" fmla="*/ 248 h 254"/>
              <a:gd name="T30" fmla="*/ 131 w 237"/>
              <a:gd name="T31" fmla="*/ 253 h 254"/>
              <a:gd name="T32" fmla="*/ 107 w 237"/>
              <a:gd name="T33" fmla="*/ 253 h 254"/>
              <a:gd name="T34" fmla="*/ 84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4 w 237"/>
              <a:gd name="T43" fmla="*/ 188 h 254"/>
              <a:gd name="T44" fmla="*/ 5 w 237"/>
              <a:gd name="T45" fmla="*/ 164 h 254"/>
              <a:gd name="T46" fmla="*/ 1 w 237"/>
              <a:gd name="T47" fmla="*/ 139 h 254"/>
              <a:gd name="T48" fmla="*/ 1 w 237"/>
              <a:gd name="T49" fmla="*/ 114 h 254"/>
              <a:gd name="T50" fmla="*/ 5 w 237"/>
              <a:gd name="T51" fmla="*/ 89 h 254"/>
              <a:gd name="T52" fmla="*/ 14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4 w 237"/>
              <a:gd name="T61" fmla="*/ 5 h 254"/>
              <a:gd name="T62" fmla="*/ 107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9" y="0"/>
                </a:moveTo>
                <a:lnTo>
                  <a:pt x="131" y="1"/>
                </a:lnTo>
                <a:lnTo>
                  <a:pt x="142" y="2"/>
                </a:lnTo>
                <a:lnTo>
                  <a:pt x="153" y="5"/>
                </a:lnTo>
                <a:lnTo>
                  <a:pt x="164" y="10"/>
                </a:lnTo>
                <a:lnTo>
                  <a:pt x="175" y="15"/>
                </a:lnTo>
                <a:lnTo>
                  <a:pt x="184" y="22"/>
                </a:lnTo>
                <a:lnTo>
                  <a:pt x="194" y="29"/>
                </a:lnTo>
                <a:lnTo>
                  <a:pt x="202" y="37"/>
                </a:lnTo>
                <a:lnTo>
                  <a:pt x="210" y="46"/>
                </a:lnTo>
                <a:lnTo>
                  <a:pt x="216" y="56"/>
                </a:lnTo>
                <a:lnTo>
                  <a:pt x="223" y="66"/>
                </a:lnTo>
                <a:lnTo>
                  <a:pt x="227" y="78"/>
                </a:lnTo>
                <a:lnTo>
                  <a:pt x="232" y="89"/>
                </a:lnTo>
                <a:lnTo>
                  <a:pt x="235" y="101"/>
                </a:lnTo>
                <a:lnTo>
                  <a:pt x="236" y="114"/>
                </a:lnTo>
                <a:lnTo>
                  <a:pt x="237" y="126"/>
                </a:lnTo>
                <a:lnTo>
                  <a:pt x="236" y="139"/>
                </a:lnTo>
                <a:lnTo>
                  <a:pt x="235" y="152"/>
                </a:lnTo>
                <a:lnTo>
                  <a:pt x="232" y="164"/>
                </a:lnTo>
                <a:lnTo>
                  <a:pt x="227" y="176"/>
                </a:lnTo>
                <a:lnTo>
                  <a:pt x="223" y="188"/>
                </a:lnTo>
                <a:lnTo>
                  <a:pt x="216" y="197"/>
                </a:lnTo>
                <a:lnTo>
                  <a:pt x="210" y="208"/>
                </a:lnTo>
                <a:lnTo>
                  <a:pt x="202" y="216"/>
                </a:lnTo>
                <a:lnTo>
                  <a:pt x="194" y="224"/>
                </a:lnTo>
                <a:lnTo>
                  <a:pt x="184" y="232"/>
                </a:lnTo>
                <a:lnTo>
                  <a:pt x="175" y="239"/>
                </a:lnTo>
                <a:lnTo>
                  <a:pt x="164" y="243"/>
                </a:lnTo>
                <a:lnTo>
                  <a:pt x="153" y="248"/>
                </a:lnTo>
                <a:lnTo>
                  <a:pt x="142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5" y="252"/>
                </a:lnTo>
                <a:lnTo>
                  <a:pt x="84" y="248"/>
                </a:lnTo>
                <a:lnTo>
                  <a:pt x="73" y="243"/>
                </a:lnTo>
                <a:lnTo>
                  <a:pt x="62" y="239"/>
                </a:lnTo>
                <a:lnTo>
                  <a:pt x="53" y="232"/>
                </a:lnTo>
                <a:lnTo>
                  <a:pt x="43" y="224"/>
                </a:lnTo>
                <a:lnTo>
                  <a:pt x="35" y="216"/>
                </a:lnTo>
                <a:lnTo>
                  <a:pt x="27" y="208"/>
                </a:lnTo>
                <a:lnTo>
                  <a:pt x="21" y="197"/>
                </a:lnTo>
                <a:lnTo>
                  <a:pt x="14" y="188"/>
                </a:lnTo>
                <a:lnTo>
                  <a:pt x="9" y="176"/>
                </a:lnTo>
                <a:lnTo>
                  <a:pt x="5" y="164"/>
                </a:lnTo>
                <a:lnTo>
                  <a:pt x="2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2" y="101"/>
                </a:lnTo>
                <a:lnTo>
                  <a:pt x="5" y="89"/>
                </a:lnTo>
                <a:lnTo>
                  <a:pt x="9" y="78"/>
                </a:lnTo>
                <a:lnTo>
                  <a:pt x="14" y="66"/>
                </a:lnTo>
                <a:lnTo>
                  <a:pt x="21" y="56"/>
                </a:lnTo>
                <a:lnTo>
                  <a:pt x="27" y="46"/>
                </a:lnTo>
                <a:lnTo>
                  <a:pt x="35" y="37"/>
                </a:lnTo>
                <a:lnTo>
                  <a:pt x="43" y="29"/>
                </a:lnTo>
                <a:lnTo>
                  <a:pt x="53" y="22"/>
                </a:lnTo>
                <a:lnTo>
                  <a:pt x="62" y="15"/>
                </a:lnTo>
                <a:lnTo>
                  <a:pt x="73" y="10"/>
                </a:lnTo>
                <a:lnTo>
                  <a:pt x="84" y="5"/>
                </a:lnTo>
                <a:lnTo>
                  <a:pt x="95" y="2"/>
                </a:lnTo>
                <a:lnTo>
                  <a:pt x="107" y="1"/>
                </a:lnTo>
                <a:lnTo>
                  <a:pt x="119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0" name="Freeform 36"/>
          <p:cNvSpPr>
            <a:spLocks/>
          </p:cNvSpPr>
          <p:nvPr/>
        </p:nvSpPr>
        <p:spPr bwMode="auto">
          <a:xfrm>
            <a:off x="4954588" y="1909763"/>
            <a:ext cx="63500" cy="80962"/>
          </a:xfrm>
          <a:custGeom>
            <a:avLst/>
            <a:gdLst>
              <a:gd name="T0" fmla="*/ 131 w 238"/>
              <a:gd name="T1" fmla="*/ 1 h 254"/>
              <a:gd name="T2" fmla="*/ 154 w 238"/>
              <a:gd name="T3" fmla="*/ 5 h 254"/>
              <a:gd name="T4" fmla="*/ 175 w 238"/>
              <a:gd name="T5" fmla="*/ 15 h 254"/>
              <a:gd name="T6" fmla="*/ 195 w 238"/>
              <a:gd name="T7" fmla="*/ 29 h 254"/>
              <a:gd name="T8" fmla="*/ 211 w 238"/>
              <a:gd name="T9" fmla="*/ 46 h 254"/>
              <a:gd name="T10" fmla="*/ 224 w 238"/>
              <a:gd name="T11" fmla="*/ 66 h 254"/>
              <a:gd name="T12" fmla="*/ 233 w 238"/>
              <a:gd name="T13" fmla="*/ 89 h 254"/>
              <a:gd name="T14" fmla="*/ 237 w 238"/>
              <a:gd name="T15" fmla="*/ 114 h 254"/>
              <a:gd name="T16" fmla="*/ 237 w 238"/>
              <a:gd name="T17" fmla="*/ 139 h 254"/>
              <a:gd name="T18" fmla="*/ 233 w 238"/>
              <a:gd name="T19" fmla="*/ 164 h 254"/>
              <a:gd name="T20" fmla="*/ 224 w 238"/>
              <a:gd name="T21" fmla="*/ 188 h 254"/>
              <a:gd name="T22" fmla="*/ 211 w 238"/>
              <a:gd name="T23" fmla="*/ 208 h 254"/>
              <a:gd name="T24" fmla="*/ 195 w 238"/>
              <a:gd name="T25" fmla="*/ 224 h 254"/>
              <a:gd name="T26" fmla="*/ 175 w 238"/>
              <a:gd name="T27" fmla="*/ 239 h 254"/>
              <a:gd name="T28" fmla="*/ 154 w 238"/>
              <a:gd name="T29" fmla="*/ 248 h 254"/>
              <a:gd name="T30" fmla="*/ 131 w 238"/>
              <a:gd name="T31" fmla="*/ 253 h 254"/>
              <a:gd name="T32" fmla="*/ 107 w 238"/>
              <a:gd name="T33" fmla="*/ 253 h 254"/>
              <a:gd name="T34" fmla="*/ 84 w 238"/>
              <a:gd name="T35" fmla="*/ 248 h 254"/>
              <a:gd name="T36" fmla="*/ 62 w 238"/>
              <a:gd name="T37" fmla="*/ 239 h 254"/>
              <a:gd name="T38" fmla="*/ 44 w 238"/>
              <a:gd name="T39" fmla="*/ 224 h 254"/>
              <a:gd name="T40" fmla="*/ 28 w 238"/>
              <a:gd name="T41" fmla="*/ 208 h 254"/>
              <a:gd name="T42" fmla="*/ 15 w 238"/>
              <a:gd name="T43" fmla="*/ 188 h 254"/>
              <a:gd name="T44" fmla="*/ 6 w 238"/>
              <a:gd name="T45" fmla="*/ 164 h 254"/>
              <a:gd name="T46" fmla="*/ 1 w 238"/>
              <a:gd name="T47" fmla="*/ 139 h 254"/>
              <a:gd name="T48" fmla="*/ 1 w 238"/>
              <a:gd name="T49" fmla="*/ 114 h 254"/>
              <a:gd name="T50" fmla="*/ 6 w 238"/>
              <a:gd name="T51" fmla="*/ 89 h 254"/>
              <a:gd name="T52" fmla="*/ 15 w 238"/>
              <a:gd name="T53" fmla="*/ 66 h 254"/>
              <a:gd name="T54" fmla="*/ 28 w 238"/>
              <a:gd name="T55" fmla="*/ 46 h 254"/>
              <a:gd name="T56" fmla="*/ 44 w 238"/>
              <a:gd name="T57" fmla="*/ 29 h 254"/>
              <a:gd name="T58" fmla="*/ 62 w 238"/>
              <a:gd name="T59" fmla="*/ 15 h 254"/>
              <a:gd name="T60" fmla="*/ 84 w 238"/>
              <a:gd name="T61" fmla="*/ 5 h 254"/>
              <a:gd name="T62" fmla="*/ 107 w 238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4"/>
              <a:gd name="T98" fmla="*/ 238 w 238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4">
                <a:moveTo>
                  <a:pt x="119" y="0"/>
                </a:moveTo>
                <a:lnTo>
                  <a:pt x="131" y="1"/>
                </a:lnTo>
                <a:lnTo>
                  <a:pt x="143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5" y="29"/>
                </a:lnTo>
                <a:lnTo>
                  <a:pt x="203" y="37"/>
                </a:lnTo>
                <a:lnTo>
                  <a:pt x="211" y="46"/>
                </a:lnTo>
                <a:lnTo>
                  <a:pt x="217" y="56"/>
                </a:lnTo>
                <a:lnTo>
                  <a:pt x="224" y="66"/>
                </a:lnTo>
                <a:lnTo>
                  <a:pt x="228" y="78"/>
                </a:lnTo>
                <a:lnTo>
                  <a:pt x="233" y="89"/>
                </a:lnTo>
                <a:lnTo>
                  <a:pt x="236" y="101"/>
                </a:lnTo>
                <a:lnTo>
                  <a:pt x="237" y="114"/>
                </a:lnTo>
                <a:lnTo>
                  <a:pt x="238" y="126"/>
                </a:lnTo>
                <a:lnTo>
                  <a:pt x="237" y="139"/>
                </a:lnTo>
                <a:lnTo>
                  <a:pt x="236" y="152"/>
                </a:lnTo>
                <a:lnTo>
                  <a:pt x="233" y="164"/>
                </a:lnTo>
                <a:lnTo>
                  <a:pt x="228" y="176"/>
                </a:lnTo>
                <a:lnTo>
                  <a:pt x="224" y="188"/>
                </a:lnTo>
                <a:lnTo>
                  <a:pt x="217" y="197"/>
                </a:lnTo>
                <a:lnTo>
                  <a:pt x="211" y="208"/>
                </a:lnTo>
                <a:lnTo>
                  <a:pt x="203" y="216"/>
                </a:lnTo>
                <a:lnTo>
                  <a:pt x="195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3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6" y="252"/>
                </a:lnTo>
                <a:lnTo>
                  <a:pt x="84" y="248"/>
                </a:lnTo>
                <a:lnTo>
                  <a:pt x="73" y="243"/>
                </a:lnTo>
                <a:lnTo>
                  <a:pt x="62" y="239"/>
                </a:lnTo>
                <a:lnTo>
                  <a:pt x="52" y="232"/>
                </a:lnTo>
                <a:lnTo>
                  <a:pt x="44" y="224"/>
                </a:lnTo>
                <a:lnTo>
                  <a:pt x="36" y="216"/>
                </a:lnTo>
                <a:lnTo>
                  <a:pt x="28" y="208"/>
                </a:lnTo>
                <a:lnTo>
                  <a:pt x="20" y="197"/>
                </a:lnTo>
                <a:lnTo>
                  <a:pt x="15" y="188"/>
                </a:lnTo>
                <a:lnTo>
                  <a:pt x="10" y="176"/>
                </a:lnTo>
                <a:lnTo>
                  <a:pt x="6" y="164"/>
                </a:lnTo>
                <a:lnTo>
                  <a:pt x="3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3" y="101"/>
                </a:lnTo>
                <a:lnTo>
                  <a:pt x="6" y="89"/>
                </a:lnTo>
                <a:lnTo>
                  <a:pt x="10" y="78"/>
                </a:lnTo>
                <a:lnTo>
                  <a:pt x="15" y="66"/>
                </a:lnTo>
                <a:lnTo>
                  <a:pt x="20" y="56"/>
                </a:lnTo>
                <a:lnTo>
                  <a:pt x="28" y="46"/>
                </a:lnTo>
                <a:lnTo>
                  <a:pt x="36" y="37"/>
                </a:lnTo>
                <a:lnTo>
                  <a:pt x="44" y="29"/>
                </a:lnTo>
                <a:lnTo>
                  <a:pt x="52" y="22"/>
                </a:lnTo>
                <a:lnTo>
                  <a:pt x="62" y="15"/>
                </a:lnTo>
                <a:lnTo>
                  <a:pt x="73" y="10"/>
                </a:lnTo>
                <a:lnTo>
                  <a:pt x="84" y="5"/>
                </a:lnTo>
                <a:lnTo>
                  <a:pt x="96" y="2"/>
                </a:lnTo>
                <a:lnTo>
                  <a:pt x="107" y="1"/>
                </a:lnTo>
                <a:lnTo>
                  <a:pt x="119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1" name="Freeform 37"/>
          <p:cNvSpPr>
            <a:spLocks/>
          </p:cNvSpPr>
          <p:nvPr/>
        </p:nvSpPr>
        <p:spPr bwMode="auto">
          <a:xfrm>
            <a:off x="4954588" y="1909763"/>
            <a:ext cx="63500" cy="80962"/>
          </a:xfrm>
          <a:custGeom>
            <a:avLst/>
            <a:gdLst>
              <a:gd name="T0" fmla="*/ 131 w 238"/>
              <a:gd name="T1" fmla="*/ 1 h 254"/>
              <a:gd name="T2" fmla="*/ 154 w 238"/>
              <a:gd name="T3" fmla="*/ 5 h 254"/>
              <a:gd name="T4" fmla="*/ 175 w 238"/>
              <a:gd name="T5" fmla="*/ 15 h 254"/>
              <a:gd name="T6" fmla="*/ 195 w 238"/>
              <a:gd name="T7" fmla="*/ 29 h 254"/>
              <a:gd name="T8" fmla="*/ 211 w 238"/>
              <a:gd name="T9" fmla="*/ 46 h 254"/>
              <a:gd name="T10" fmla="*/ 224 w 238"/>
              <a:gd name="T11" fmla="*/ 66 h 254"/>
              <a:gd name="T12" fmla="*/ 233 w 238"/>
              <a:gd name="T13" fmla="*/ 89 h 254"/>
              <a:gd name="T14" fmla="*/ 237 w 238"/>
              <a:gd name="T15" fmla="*/ 114 h 254"/>
              <a:gd name="T16" fmla="*/ 237 w 238"/>
              <a:gd name="T17" fmla="*/ 139 h 254"/>
              <a:gd name="T18" fmla="*/ 233 w 238"/>
              <a:gd name="T19" fmla="*/ 164 h 254"/>
              <a:gd name="T20" fmla="*/ 224 w 238"/>
              <a:gd name="T21" fmla="*/ 188 h 254"/>
              <a:gd name="T22" fmla="*/ 211 w 238"/>
              <a:gd name="T23" fmla="*/ 208 h 254"/>
              <a:gd name="T24" fmla="*/ 195 w 238"/>
              <a:gd name="T25" fmla="*/ 224 h 254"/>
              <a:gd name="T26" fmla="*/ 175 w 238"/>
              <a:gd name="T27" fmla="*/ 239 h 254"/>
              <a:gd name="T28" fmla="*/ 154 w 238"/>
              <a:gd name="T29" fmla="*/ 248 h 254"/>
              <a:gd name="T30" fmla="*/ 131 w 238"/>
              <a:gd name="T31" fmla="*/ 253 h 254"/>
              <a:gd name="T32" fmla="*/ 107 w 238"/>
              <a:gd name="T33" fmla="*/ 253 h 254"/>
              <a:gd name="T34" fmla="*/ 84 w 238"/>
              <a:gd name="T35" fmla="*/ 248 h 254"/>
              <a:gd name="T36" fmla="*/ 62 w 238"/>
              <a:gd name="T37" fmla="*/ 239 h 254"/>
              <a:gd name="T38" fmla="*/ 44 w 238"/>
              <a:gd name="T39" fmla="*/ 224 h 254"/>
              <a:gd name="T40" fmla="*/ 28 w 238"/>
              <a:gd name="T41" fmla="*/ 208 h 254"/>
              <a:gd name="T42" fmla="*/ 15 w 238"/>
              <a:gd name="T43" fmla="*/ 188 h 254"/>
              <a:gd name="T44" fmla="*/ 6 w 238"/>
              <a:gd name="T45" fmla="*/ 164 h 254"/>
              <a:gd name="T46" fmla="*/ 1 w 238"/>
              <a:gd name="T47" fmla="*/ 139 h 254"/>
              <a:gd name="T48" fmla="*/ 1 w 238"/>
              <a:gd name="T49" fmla="*/ 114 h 254"/>
              <a:gd name="T50" fmla="*/ 6 w 238"/>
              <a:gd name="T51" fmla="*/ 89 h 254"/>
              <a:gd name="T52" fmla="*/ 15 w 238"/>
              <a:gd name="T53" fmla="*/ 66 h 254"/>
              <a:gd name="T54" fmla="*/ 28 w 238"/>
              <a:gd name="T55" fmla="*/ 46 h 254"/>
              <a:gd name="T56" fmla="*/ 44 w 238"/>
              <a:gd name="T57" fmla="*/ 29 h 254"/>
              <a:gd name="T58" fmla="*/ 62 w 238"/>
              <a:gd name="T59" fmla="*/ 15 h 254"/>
              <a:gd name="T60" fmla="*/ 84 w 238"/>
              <a:gd name="T61" fmla="*/ 5 h 254"/>
              <a:gd name="T62" fmla="*/ 107 w 238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4"/>
              <a:gd name="T98" fmla="*/ 238 w 238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4">
                <a:moveTo>
                  <a:pt x="119" y="0"/>
                </a:moveTo>
                <a:lnTo>
                  <a:pt x="131" y="1"/>
                </a:lnTo>
                <a:lnTo>
                  <a:pt x="143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5" y="29"/>
                </a:lnTo>
                <a:lnTo>
                  <a:pt x="203" y="37"/>
                </a:lnTo>
                <a:lnTo>
                  <a:pt x="211" y="46"/>
                </a:lnTo>
                <a:lnTo>
                  <a:pt x="217" y="56"/>
                </a:lnTo>
                <a:lnTo>
                  <a:pt x="224" y="66"/>
                </a:lnTo>
                <a:lnTo>
                  <a:pt x="228" y="78"/>
                </a:lnTo>
                <a:lnTo>
                  <a:pt x="233" y="89"/>
                </a:lnTo>
                <a:lnTo>
                  <a:pt x="236" y="101"/>
                </a:lnTo>
                <a:lnTo>
                  <a:pt x="237" y="114"/>
                </a:lnTo>
                <a:lnTo>
                  <a:pt x="238" y="126"/>
                </a:lnTo>
                <a:lnTo>
                  <a:pt x="237" y="139"/>
                </a:lnTo>
                <a:lnTo>
                  <a:pt x="236" y="152"/>
                </a:lnTo>
                <a:lnTo>
                  <a:pt x="233" y="164"/>
                </a:lnTo>
                <a:lnTo>
                  <a:pt x="228" y="176"/>
                </a:lnTo>
                <a:lnTo>
                  <a:pt x="224" y="188"/>
                </a:lnTo>
                <a:lnTo>
                  <a:pt x="217" y="197"/>
                </a:lnTo>
                <a:lnTo>
                  <a:pt x="211" y="208"/>
                </a:lnTo>
                <a:lnTo>
                  <a:pt x="203" y="216"/>
                </a:lnTo>
                <a:lnTo>
                  <a:pt x="195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3" y="252"/>
                </a:lnTo>
                <a:lnTo>
                  <a:pt x="131" y="253"/>
                </a:lnTo>
                <a:lnTo>
                  <a:pt x="119" y="254"/>
                </a:lnTo>
                <a:lnTo>
                  <a:pt x="107" y="253"/>
                </a:lnTo>
                <a:lnTo>
                  <a:pt x="96" y="252"/>
                </a:lnTo>
                <a:lnTo>
                  <a:pt x="84" y="248"/>
                </a:lnTo>
                <a:lnTo>
                  <a:pt x="73" y="243"/>
                </a:lnTo>
                <a:lnTo>
                  <a:pt x="62" y="239"/>
                </a:lnTo>
                <a:lnTo>
                  <a:pt x="52" y="232"/>
                </a:lnTo>
                <a:lnTo>
                  <a:pt x="44" y="224"/>
                </a:lnTo>
                <a:lnTo>
                  <a:pt x="36" y="216"/>
                </a:lnTo>
                <a:lnTo>
                  <a:pt x="28" y="208"/>
                </a:lnTo>
                <a:lnTo>
                  <a:pt x="20" y="197"/>
                </a:lnTo>
                <a:lnTo>
                  <a:pt x="15" y="188"/>
                </a:lnTo>
                <a:lnTo>
                  <a:pt x="10" y="176"/>
                </a:lnTo>
                <a:lnTo>
                  <a:pt x="6" y="164"/>
                </a:lnTo>
                <a:lnTo>
                  <a:pt x="3" y="152"/>
                </a:lnTo>
                <a:lnTo>
                  <a:pt x="1" y="139"/>
                </a:lnTo>
                <a:lnTo>
                  <a:pt x="0" y="126"/>
                </a:lnTo>
                <a:lnTo>
                  <a:pt x="1" y="114"/>
                </a:lnTo>
                <a:lnTo>
                  <a:pt x="3" y="101"/>
                </a:lnTo>
                <a:lnTo>
                  <a:pt x="6" y="89"/>
                </a:lnTo>
                <a:lnTo>
                  <a:pt x="10" y="78"/>
                </a:lnTo>
                <a:lnTo>
                  <a:pt x="15" y="66"/>
                </a:lnTo>
                <a:lnTo>
                  <a:pt x="20" y="56"/>
                </a:lnTo>
                <a:lnTo>
                  <a:pt x="28" y="46"/>
                </a:lnTo>
                <a:lnTo>
                  <a:pt x="36" y="37"/>
                </a:lnTo>
                <a:lnTo>
                  <a:pt x="44" y="29"/>
                </a:lnTo>
                <a:lnTo>
                  <a:pt x="52" y="22"/>
                </a:lnTo>
                <a:lnTo>
                  <a:pt x="62" y="15"/>
                </a:lnTo>
                <a:lnTo>
                  <a:pt x="73" y="10"/>
                </a:lnTo>
                <a:lnTo>
                  <a:pt x="84" y="5"/>
                </a:lnTo>
                <a:lnTo>
                  <a:pt x="96" y="2"/>
                </a:lnTo>
                <a:lnTo>
                  <a:pt x="107" y="1"/>
                </a:lnTo>
                <a:lnTo>
                  <a:pt x="119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2" name="Freeform 38"/>
          <p:cNvSpPr>
            <a:spLocks/>
          </p:cNvSpPr>
          <p:nvPr/>
        </p:nvSpPr>
        <p:spPr bwMode="auto">
          <a:xfrm>
            <a:off x="4248150" y="1909763"/>
            <a:ext cx="61913" cy="80962"/>
          </a:xfrm>
          <a:custGeom>
            <a:avLst/>
            <a:gdLst>
              <a:gd name="T0" fmla="*/ 131 w 237"/>
              <a:gd name="T1" fmla="*/ 1 h 254"/>
              <a:gd name="T2" fmla="*/ 154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2 w 237"/>
              <a:gd name="T11" fmla="*/ 66 h 254"/>
              <a:gd name="T12" fmla="*/ 231 w 237"/>
              <a:gd name="T13" fmla="*/ 89 h 254"/>
              <a:gd name="T14" fmla="*/ 237 w 237"/>
              <a:gd name="T15" fmla="*/ 114 h 254"/>
              <a:gd name="T16" fmla="*/ 237 w 237"/>
              <a:gd name="T17" fmla="*/ 139 h 254"/>
              <a:gd name="T18" fmla="*/ 231 w 237"/>
              <a:gd name="T19" fmla="*/ 164 h 254"/>
              <a:gd name="T20" fmla="*/ 222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4 w 237"/>
              <a:gd name="T29" fmla="*/ 248 h 254"/>
              <a:gd name="T30" fmla="*/ 131 w 237"/>
              <a:gd name="T31" fmla="*/ 253 h 254"/>
              <a:gd name="T32" fmla="*/ 106 w 237"/>
              <a:gd name="T33" fmla="*/ 253 h 254"/>
              <a:gd name="T34" fmla="*/ 83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4 w 237"/>
              <a:gd name="T43" fmla="*/ 188 h 254"/>
              <a:gd name="T44" fmla="*/ 4 w 237"/>
              <a:gd name="T45" fmla="*/ 164 h 254"/>
              <a:gd name="T46" fmla="*/ 0 w 237"/>
              <a:gd name="T47" fmla="*/ 139 h 254"/>
              <a:gd name="T48" fmla="*/ 0 w 237"/>
              <a:gd name="T49" fmla="*/ 114 h 254"/>
              <a:gd name="T50" fmla="*/ 4 w 237"/>
              <a:gd name="T51" fmla="*/ 89 h 254"/>
              <a:gd name="T52" fmla="*/ 14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3 w 237"/>
              <a:gd name="T61" fmla="*/ 5 h 254"/>
              <a:gd name="T62" fmla="*/ 106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8" y="0"/>
                </a:moveTo>
                <a:lnTo>
                  <a:pt x="131" y="1"/>
                </a:lnTo>
                <a:lnTo>
                  <a:pt x="142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4" y="29"/>
                </a:lnTo>
                <a:lnTo>
                  <a:pt x="202" y="37"/>
                </a:lnTo>
                <a:lnTo>
                  <a:pt x="210" y="46"/>
                </a:lnTo>
                <a:lnTo>
                  <a:pt x="217" y="56"/>
                </a:lnTo>
                <a:lnTo>
                  <a:pt x="222" y="66"/>
                </a:lnTo>
                <a:lnTo>
                  <a:pt x="228" y="78"/>
                </a:lnTo>
                <a:lnTo>
                  <a:pt x="231" y="89"/>
                </a:lnTo>
                <a:lnTo>
                  <a:pt x="235" y="101"/>
                </a:lnTo>
                <a:lnTo>
                  <a:pt x="237" y="114"/>
                </a:lnTo>
                <a:lnTo>
                  <a:pt x="237" y="126"/>
                </a:lnTo>
                <a:lnTo>
                  <a:pt x="237" y="139"/>
                </a:lnTo>
                <a:lnTo>
                  <a:pt x="235" y="152"/>
                </a:lnTo>
                <a:lnTo>
                  <a:pt x="231" y="164"/>
                </a:lnTo>
                <a:lnTo>
                  <a:pt x="228" y="176"/>
                </a:lnTo>
                <a:lnTo>
                  <a:pt x="222" y="188"/>
                </a:lnTo>
                <a:lnTo>
                  <a:pt x="217" y="197"/>
                </a:lnTo>
                <a:lnTo>
                  <a:pt x="210" y="208"/>
                </a:lnTo>
                <a:lnTo>
                  <a:pt x="202" y="216"/>
                </a:lnTo>
                <a:lnTo>
                  <a:pt x="194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2" y="252"/>
                </a:lnTo>
                <a:lnTo>
                  <a:pt x="131" y="253"/>
                </a:lnTo>
                <a:lnTo>
                  <a:pt x="118" y="254"/>
                </a:lnTo>
                <a:lnTo>
                  <a:pt x="106" y="253"/>
                </a:lnTo>
                <a:lnTo>
                  <a:pt x="94" y="252"/>
                </a:lnTo>
                <a:lnTo>
                  <a:pt x="83" y="248"/>
                </a:lnTo>
                <a:lnTo>
                  <a:pt x="72" y="243"/>
                </a:lnTo>
                <a:lnTo>
                  <a:pt x="62" y="239"/>
                </a:lnTo>
                <a:lnTo>
                  <a:pt x="52" y="232"/>
                </a:lnTo>
                <a:lnTo>
                  <a:pt x="43" y="224"/>
                </a:lnTo>
                <a:lnTo>
                  <a:pt x="34" y="216"/>
                </a:lnTo>
                <a:lnTo>
                  <a:pt x="27" y="208"/>
                </a:lnTo>
                <a:lnTo>
                  <a:pt x="20" y="197"/>
                </a:lnTo>
                <a:lnTo>
                  <a:pt x="14" y="188"/>
                </a:lnTo>
                <a:lnTo>
                  <a:pt x="9" y="176"/>
                </a:lnTo>
                <a:lnTo>
                  <a:pt x="4" y="164"/>
                </a:lnTo>
                <a:lnTo>
                  <a:pt x="2" y="152"/>
                </a:lnTo>
                <a:lnTo>
                  <a:pt x="0" y="139"/>
                </a:lnTo>
                <a:lnTo>
                  <a:pt x="0" y="126"/>
                </a:lnTo>
                <a:lnTo>
                  <a:pt x="0" y="114"/>
                </a:lnTo>
                <a:lnTo>
                  <a:pt x="2" y="101"/>
                </a:lnTo>
                <a:lnTo>
                  <a:pt x="4" y="89"/>
                </a:lnTo>
                <a:lnTo>
                  <a:pt x="9" y="78"/>
                </a:lnTo>
                <a:lnTo>
                  <a:pt x="14" y="66"/>
                </a:lnTo>
                <a:lnTo>
                  <a:pt x="20" y="56"/>
                </a:lnTo>
                <a:lnTo>
                  <a:pt x="27" y="46"/>
                </a:lnTo>
                <a:lnTo>
                  <a:pt x="34" y="37"/>
                </a:lnTo>
                <a:lnTo>
                  <a:pt x="43" y="29"/>
                </a:lnTo>
                <a:lnTo>
                  <a:pt x="52" y="22"/>
                </a:lnTo>
                <a:lnTo>
                  <a:pt x="62" y="15"/>
                </a:lnTo>
                <a:lnTo>
                  <a:pt x="72" y="10"/>
                </a:lnTo>
                <a:lnTo>
                  <a:pt x="83" y="5"/>
                </a:lnTo>
                <a:lnTo>
                  <a:pt x="94" y="2"/>
                </a:lnTo>
                <a:lnTo>
                  <a:pt x="106" y="1"/>
                </a:lnTo>
                <a:lnTo>
                  <a:pt x="118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3" name="Freeform 39"/>
          <p:cNvSpPr>
            <a:spLocks/>
          </p:cNvSpPr>
          <p:nvPr/>
        </p:nvSpPr>
        <p:spPr bwMode="auto">
          <a:xfrm>
            <a:off x="4248150" y="1909763"/>
            <a:ext cx="61913" cy="80962"/>
          </a:xfrm>
          <a:custGeom>
            <a:avLst/>
            <a:gdLst>
              <a:gd name="T0" fmla="*/ 131 w 237"/>
              <a:gd name="T1" fmla="*/ 1 h 254"/>
              <a:gd name="T2" fmla="*/ 154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2 w 237"/>
              <a:gd name="T11" fmla="*/ 66 h 254"/>
              <a:gd name="T12" fmla="*/ 231 w 237"/>
              <a:gd name="T13" fmla="*/ 89 h 254"/>
              <a:gd name="T14" fmla="*/ 237 w 237"/>
              <a:gd name="T15" fmla="*/ 114 h 254"/>
              <a:gd name="T16" fmla="*/ 237 w 237"/>
              <a:gd name="T17" fmla="*/ 139 h 254"/>
              <a:gd name="T18" fmla="*/ 231 w 237"/>
              <a:gd name="T19" fmla="*/ 164 h 254"/>
              <a:gd name="T20" fmla="*/ 222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4 w 237"/>
              <a:gd name="T29" fmla="*/ 248 h 254"/>
              <a:gd name="T30" fmla="*/ 131 w 237"/>
              <a:gd name="T31" fmla="*/ 253 h 254"/>
              <a:gd name="T32" fmla="*/ 106 w 237"/>
              <a:gd name="T33" fmla="*/ 253 h 254"/>
              <a:gd name="T34" fmla="*/ 83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4 w 237"/>
              <a:gd name="T43" fmla="*/ 188 h 254"/>
              <a:gd name="T44" fmla="*/ 4 w 237"/>
              <a:gd name="T45" fmla="*/ 164 h 254"/>
              <a:gd name="T46" fmla="*/ 0 w 237"/>
              <a:gd name="T47" fmla="*/ 139 h 254"/>
              <a:gd name="T48" fmla="*/ 0 w 237"/>
              <a:gd name="T49" fmla="*/ 114 h 254"/>
              <a:gd name="T50" fmla="*/ 4 w 237"/>
              <a:gd name="T51" fmla="*/ 89 h 254"/>
              <a:gd name="T52" fmla="*/ 14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3 w 237"/>
              <a:gd name="T61" fmla="*/ 5 h 254"/>
              <a:gd name="T62" fmla="*/ 106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8" y="0"/>
                </a:moveTo>
                <a:lnTo>
                  <a:pt x="131" y="1"/>
                </a:lnTo>
                <a:lnTo>
                  <a:pt x="142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4" y="29"/>
                </a:lnTo>
                <a:lnTo>
                  <a:pt x="202" y="37"/>
                </a:lnTo>
                <a:lnTo>
                  <a:pt x="210" y="46"/>
                </a:lnTo>
                <a:lnTo>
                  <a:pt x="217" y="56"/>
                </a:lnTo>
                <a:lnTo>
                  <a:pt x="222" y="66"/>
                </a:lnTo>
                <a:lnTo>
                  <a:pt x="228" y="78"/>
                </a:lnTo>
                <a:lnTo>
                  <a:pt x="231" y="89"/>
                </a:lnTo>
                <a:lnTo>
                  <a:pt x="235" y="101"/>
                </a:lnTo>
                <a:lnTo>
                  <a:pt x="237" y="114"/>
                </a:lnTo>
                <a:lnTo>
                  <a:pt x="237" y="126"/>
                </a:lnTo>
                <a:lnTo>
                  <a:pt x="237" y="139"/>
                </a:lnTo>
                <a:lnTo>
                  <a:pt x="235" y="152"/>
                </a:lnTo>
                <a:lnTo>
                  <a:pt x="231" y="164"/>
                </a:lnTo>
                <a:lnTo>
                  <a:pt x="228" y="176"/>
                </a:lnTo>
                <a:lnTo>
                  <a:pt x="222" y="188"/>
                </a:lnTo>
                <a:lnTo>
                  <a:pt x="217" y="197"/>
                </a:lnTo>
                <a:lnTo>
                  <a:pt x="210" y="208"/>
                </a:lnTo>
                <a:lnTo>
                  <a:pt x="202" y="216"/>
                </a:lnTo>
                <a:lnTo>
                  <a:pt x="194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2" y="252"/>
                </a:lnTo>
                <a:lnTo>
                  <a:pt x="131" y="253"/>
                </a:lnTo>
                <a:lnTo>
                  <a:pt x="118" y="254"/>
                </a:lnTo>
                <a:lnTo>
                  <a:pt x="106" y="253"/>
                </a:lnTo>
                <a:lnTo>
                  <a:pt x="94" y="252"/>
                </a:lnTo>
                <a:lnTo>
                  <a:pt x="83" y="248"/>
                </a:lnTo>
                <a:lnTo>
                  <a:pt x="72" y="243"/>
                </a:lnTo>
                <a:lnTo>
                  <a:pt x="62" y="239"/>
                </a:lnTo>
                <a:lnTo>
                  <a:pt x="52" y="232"/>
                </a:lnTo>
                <a:lnTo>
                  <a:pt x="43" y="224"/>
                </a:lnTo>
                <a:lnTo>
                  <a:pt x="34" y="216"/>
                </a:lnTo>
                <a:lnTo>
                  <a:pt x="27" y="208"/>
                </a:lnTo>
                <a:lnTo>
                  <a:pt x="20" y="197"/>
                </a:lnTo>
                <a:lnTo>
                  <a:pt x="14" y="188"/>
                </a:lnTo>
                <a:lnTo>
                  <a:pt x="9" y="176"/>
                </a:lnTo>
                <a:lnTo>
                  <a:pt x="4" y="164"/>
                </a:lnTo>
                <a:lnTo>
                  <a:pt x="2" y="152"/>
                </a:lnTo>
                <a:lnTo>
                  <a:pt x="0" y="139"/>
                </a:lnTo>
                <a:lnTo>
                  <a:pt x="0" y="126"/>
                </a:lnTo>
                <a:lnTo>
                  <a:pt x="0" y="114"/>
                </a:lnTo>
                <a:lnTo>
                  <a:pt x="2" y="101"/>
                </a:lnTo>
                <a:lnTo>
                  <a:pt x="4" y="89"/>
                </a:lnTo>
                <a:lnTo>
                  <a:pt x="9" y="78"/>
                </a:lnTo>
                <a:lnTo>
                  <a:pt x="14" y="66"/>
                </a:lnTo>
                <a:lnTo>
                  <a:pt x="20" y="56"/>
                </a:lnTo>
                <a:lnTo>
                  <a:pt x="27" y="46"/>
                </a:lnTo>
                <a:lnTo>
                  <a:pt x="34" y="37"/>
                </a:lnTo>
                <a:lnTo>
                  <a:pt x="43" y="29"/>
                </a:lnTo>
                <a:lnTo>
                  <a:pt x="52" y="22"/>
                </a:lnTo>
                <a:lnTo>
                  <a:pt x="62" y="15"/>
                </a:lnTo>
                <a:lnTo>
                  <a:pt x="72" y="10"/>
                </a:lnTo>
                <a:lnTo>
                  <a:pt x="83" y="5"/>
                </a:lnTo>
                <a:lnTo>
                  <a:pt x="94" y="2"/>
                </a:lnTo>
                <a:lnTo>
                  <a:pt x="106" y="1"/>
                </a:lnTo>
                <a:lnTo>
                  <a:pt x="118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4" name="Freeform 40"/>
          <p:cNvSpPr>
            <a:spLocks/>
          </p:cNvSpPr>
          <p:nvPr/>
        </p:nvSpPr>
        <p:spPr bwMode="auto">
          <a:xfrm>
            <a:off x="4011613" y="1909763"/>
            <a:ext cx="63500" cy="80962"/>
          </a:xfrm>
          <a:custGeom>
            <a:avLst/>
            <a:gdLst>
              <a:gd name="T0" fmla="*/ 131 w 237"/>
              <a:gd name="T1" fmla="*/ 1 h 254"/>
              <a:gd name="T2" fmla="*/ 154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3 w 237"/>
              <a:gd name="T11" fmla="*/ 66 h 254"/>
              <a:gd name="T12" fmla="*/ 233 w 237"/>
              <a:gd name="T13" fmla="*/ 89 h 254"/>
              <a:gd name="T14" fmla="*/ 237 w 237"/>
              <a:gd name="T15" fmla="*/ 114 h 254"/>
              <a:gd name="T16" fmla="*/ 237 w 237"/>
              <a:gd name="T17" fmla="*/ 139 h 254"/>
              <a:gd name="T18" fmla="*/ 233 w 237"/>
              <a:gd name="T19" fmla="*/ 164 h 254"/>
              <a:gd name="T20" fmla="*/ 223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4 w 237"/>
              <a:gd name="T29" fmla="*/ 248 h 254"/>
              <a:gd name="T30" fmla="*/ 131 w 237"/>
              <a:gd name="T31" fmla="*/ 253 h 254"/>
              <a:gd name="T32" fmla="*/ 106 w 237"/>
              <a:gd name="T33" fmla="*/ 253 h 254"/>
              <a:gd name="T34" fmla="*/ 83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5 w 237"/>
              <a:gd name="T43" fmla="*/ 188 h 254"/>
              <a:gd name="T44" fmla="*/ 6 w 237"/>
              <a:gd name="T45" fmla="*/ 164 h 254"/>
              <a:gd name="T46" fmla="*/ 0 w 237"/>
              <a:gd name="T47" fmla="*/ 139 h 254"/>
              <a:gd name="T48" fmla="*/ 0 w 237"/>
              <a:gd name="T49" fmla="*/ 114 h 254"/>
              <a:gd name="T50" fmla="*/ 6 w 237"/>
              <a:gd name="T51" fmla="*/ 89 h 254"/>
              <a:gd name="T52" fmla="*/ 15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3 w 237"/>
              <a:gd name="T61" fmla="*/ 5 h 254"/>
              <a:gd name="T62" fmla="*/ 106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9" y="0"/>
                </a:moveTo>
                <a:lnTo>
                  <a:pt x="131" y="1"/>
                </a:lnTo>
                <a:lnTo>
                  <a:pt x="143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4" y="29"/>
                </a:lnTo>
                <a:lnTo>
                  <a:pt x="203" y="37"/>
                </a:lnTo>
                <a:lnTo>
                  <a:pt x="210" y="46"/>
                </a:lnTo>
                <a:lnTo>
                  <a:pt x="217" y="56"/>
                </a:lnTo>
                <a:lnTo>
                  <a:pt x="223" y="66"/>
                </a:lnTo>
                <a:lnTo>
                  <a:pt x="228" y="78"/>
                </a:lnTo>
                <a:lnTo>
                  <a:pt x="233" y="89"/>
                </a:lnTo>
                <a:lnTo>
                  <a:pt x="235" y="101"/>
                </a:lnTo>
                <a:lnTo>
                  <a:pt x="237" y="114"/>
                </a:lnTo>
                <a:lnTo>
                  <a:pt x="237" y="126"/>
                </a:lnTo>
                <a:lnTo>
                  <a:pt x="237" y="139"/>
                </a:lnTo>
                <a:lnTo>
                  <a:pt x="235" y="152"/>
                </a:lnTo>
                <a:lnTo>
                  <a:pt x="233" y="164"/>
                </a:lnTo>
                <a:lnTo>
                  <a:pt x="228" y="176"/>
                </a:lnTo>
                <a:lnTo>
                  <a:pt x="223" y="188"/>
                </a:lnTo>
                <a:lnTo>
                  <a:pt x="217" y="197"/>
                </a:lnTo>
                <a:lnTo>
                  <a:pt x="210" y="208"/>
                </a:lnTo>
                <a:lnTo>
                  <a:pt x="203" y="216"/>
                </a:lnTo>
                <a:lnTo>
                  <a:pt x="194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3" y="252"/>
                </a:lnTo>
                <a:lnTo>
                  <a:pt x="131" y="253"/>
                </a:lnTo>
                <a:lnTo>
                  <a:pt x="119" y="254"/>
                </a:lnTo>
                <a:lnTo>
                  <a:pt x="106" y="253"/>
                </a:lnTo>
                <a:lnTo>
                  <a:pt x="95" y="252"/>
                </a:lnTo>
                <a:lnTo>
                  <a:pt x="83" y="248"/>
                </a:lnTo>
                <a:lnTo>
                  <a:pt x="72" y="243"/>
                </a:lnTo>
                <a:lnTo>
                  <a:pt x="62" y="239"/>
                </a:lnTo>
                <a:lnTo>
                  <a:pt x="52" y="232"/>
                </a:lnTo>
                <a:lnTo>
                  <a:pt x="43" y="224"/>
                </a:lnTo>
                <a:lnTo>
                  <a:pt x="34" y="216"/>
                </a:lnTo>
                <a:lnTo>
                  <a:pt x="27" y="208"/>
                </a:lnTo>
                <a:lnTo>
                  <a:pt x="20" y="197"/>
                </a:lnTo>
                <a:lnTo>
                  <a:pt x="15" y="188"/>
                </a:lnTo>
                <a:lnTo>
                  <a:pt x="9" y="176"/>
                </a:lnTo>
                <a:lnTo>
                  <a:pt x="6" y="164"/>
                </a:lnTo>
                <a:lnTo>
                  <a:pt x="2" y="152"/>
                </a:lnTo>
                <a:lnTo>
                  <a:pt x="0" y="139"/>
                </a:lnTo>
                <a:lnTo>
                  <a:pt x="0" y="126"/>
                </a:lnTo>
                <a:lnTo>
                  <a:pt x="0" y="114"/>
                </a:lnTo>
                <a:lnTo>
                  <a:pt x="2" y="101"/>
                </a:lnTo>
                <a:lnTo>
                  <a:pt x="6" y="89"/>
                </a:lnTo>
                <a:lnTo>
                  <a:pt x="9" y="78"/>
                </a:lnTo>
                <a:lnTo>
                  <a:pt x="15" y="66"/>
                </a:lnTo>
                <a:lnTo>
                  <a:pt x="20" y="56"/>
                </a:lnTo>
                <a:lnTo>
                  <a:pt x="27" y="46"/>
                </a:lnTo>
                <a:lnTo>
                  <a:pt x="34" y="37"/>
                </a:lnTo>
                <a:lnTo>
                  <a:pt x="43" y="29"/>
                </a:lnTo>
                <a:lnTo>
                  <a:pt x="52" y="22"/>
                </a:lnTo>
                <a:lnTo>
                  <a:pt x="62" y="15"/>
                </a:lnTo>
                <a:lnTo>
                  <a:pt x="72" y="10"/>
                </a:lnTo>
                <a:lnTo>
                  <a:pt x="83" y="5"/>
                </a:lnTo>
                <a:lnTo>
                  <a:pt x="95" y="2"/>
                </a:lnTo>
                <a:lnTo>
                  <a:pt x="106" y="1"/>
                </a:lnTo>
                <a:lnTo>
                  <a:pt x="119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5" name="Freeform 41"/>
          <p:cNvSpPr>
            <a:spLocks/>
          </p:cNvSpPr>
          <p:nvPr/>
        </p:nvSpPr>
        <p:spPr bwMode="auto">
          <a:xfrm>
            <a:off x="4011613" y="1909763"/>
            <a:ext cx="63500" cy="80962"/>
          </a:xfrm>
          <a:custGeom>
            <a:avLst/>
            <a:gdLst>
              <a:gd name="T0" fmla="*/ 131 w 237"/>
              <a:gd name="T1" fmla="*/ 1 h 254"/>
              <a:gd name="T2" fmla="*/ 154 w 237"/>
              <a:gd name="T3" fmla="*/ 5 h 254"/>
              <a:gd name="T4" fmla="*/ 175 w 237"/>
              <a:gd name="T5" fmla="*/ 15 h 254"/>
              <a:gd name="T6" fmla="*/ 194 w 237"/>
              <a:gd name="T7" fmla="*/ 29 h 254"/>
              <a:gd name="T8" fmla="*/ 210 w 237"/>
              <a:gd name="T9" fmla="*/ 46 h 254"/>
              <a:gd name="T10" fmla="*/ 223 w 237"/>
              <a:gd name="T11" fmla="*/ 66 h 254"/>
              <a:gd name="T12" fmla="*/ 233 w 237"/>
              <a:gd name="T13" fmla="*/ 89 h 254"/>
              <a:gd name="T14" fmla="*/ 237 w 237"/>
              <a:gd name="T15" fmla="*/ 114 h 254"/>
              <a:gd name="T16" fmla="*/ 237 w 237"/>
              <a:gd name="T17" fmla="*/ 139 h 254"/>
              <a:gd name="T18" fmla="*/ 233 w 237"/>
              <a:gd name="T19" fmla="*/ 164 h 254"/>
              <a:gd name="T20" fmla="*/ 223 w 237"/>
              <a:gd name="T21" fmla="*/ 188 h 254"/>
              <a:gd name="T22" fmla="*/ 210 w 237"/>
              <a:gd name="T23" fmla="*/ 208 h 254"/>
              <a:gd name="T24" fmla="*/ 194 w 237"/>
              <a:gd name="T25" fmla="*/ 224 h 254"/>
              <a:gd name="T26" fmla="*/ 175 w 237"/>
              <a:gd name="T27" fmla="*/ 239 h 254"/>
              <a:gd name="T28" fmla="*/ 154 w 237"/>
              <a:gd name="T29" fmla="*/ 248 h 254"/>
              <a:gd name="T30" fmla="*/ 131 w 237"/>
              <a:gd name="T31" fmla="*/ 253 h 254"/>
              <a:gd name="T32" fmla="*/ 106 w 237"/>
              <a:gd name="T33" fmla="*/ 253 h 254"/>
              <a:gd name="T34" fmla="*/ 83 w 237"/>
              <a:gd name="T35" fmla="*/ 248 h 254"/>
              <a:gd name="T36" fmla="*/ 62 w 237"/>
              <a:gd name="T37" fmla="*/ 239 h 254"/>
              <a:gd name="T38" fmla="*/ 43 w 237"/>
              <a:gd name="T39" fmla="*/ 224 h 254"/>
              <a:gd name="T40" fmla="*/ 27 w 237"/>
              <a:gd name="T41" fmla="*/ 208 h 254"/>
              <a:gd name="T42" fmla="*/ 15 w 237"/>
              <a:gd name="T43" fmla="*/ 188 h 254"/>
              <a:gd name="T44" fmla="*/ 6 w 237"/>
              <a:gd name="T45" fmla="*/ 164 h 254"/>
              <a:gd name="T46" fmla="*/ 0 w 237"/>
              <a:gd name="T47" fmla="*/ 139 h 254"/>
              <a:gd name="T48" fmla="*/ 0 w 237"/>
              <a:gd name="T49" fmla="*/ 114 h 254"/>
              <a:gd name="T50" fmla="*/ 6 w 237"/>
              <a:gd name="T51" fmla="*/ 89 h 254"/>
              <a:gd name="T52" fmla="*/ 15 w 237"/>
              <a:gd name="T53" fmla="*/ 66 h 254"/>
              <a:gd name="T54" fmla="*/ 27 w 237"/>
              <a:gd name="T55" fmla="*/ 46 h 254"/>
              <a:gd name="T56" fmla="*/ 43 w 237"/>
              <a:gd name="T57" fmla="*/ 29 h 254"/>
              <a:gd name="T58" fmla="*/ 62 w 237"/>
              <a:gd name="T59" fmla="*/ 15 h 254"/>
              <a:gd name="T60" fmla="*/ 83 w 237"/>
              <a:gd name="T61" fmla="*/ 5 h 254"/>
              <a:gd name="T62" fmla="*/ 106 w 237"/>
              <a:gd name="T63" fmla="*/ 1 h 2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4"/>
              <a:gd name="T98" fmla="*/ 237 w 237"/>
              <a:gd name="T99" fmla="*/ 254 h 25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4">
                <a:moveTo>
                  <a:pt x="119" y="0"/>
                </a:moveTo>
                <a:lnTo>
                  <a:pt x="131" y="1"/>
                </a:lnTo>
                <a:lnTo>
                  <a:pt x="143" y="2"/>
                </a:lnTo>
                <a:lnTo>
                  <a:pt x="154" y="5"/>
                </a:lnTo>
                <a:lnTo>
                  <a:pt x="165" y="10"/>
                </a:lnTo>
                <a:lnTo>
                  <a:pt x="175" y="15"/>
                </a:lnTo>
                <a:lnTo>
                  <a:pt x="185" y="22"/>
                </a:lnTo>
                <a:lnTo>
                  <a:pt x="194" y="29"/>
                </a:lnTo>
                <a:lnTo>
                  <a:pt x="203" y="37"/>
                </a:lnTo>
                <a:lnTo>
                  <a:pt x="210" y="46"/>
                </a:lnTo>
                <a:lnTo>
                  <a:pt x="217" y="56"/>
                </a:lnTo>
                <a:lnTo>
                  <a:pt x="223" y="66"/>
                </a:lnTo>
                <a:lnTo>
                  <a:pt x="228" y="78"/>
                </a:lnTo>
                <a:lnTo>
                  <a:pt x="233" y="89"/>
                </a:lnTo>
                <a:lnTo>
                  <a:pt x="235" y="101"/>
                </a:lnTo>
                <a:lnTo>
                  <a:pt x="237" y="114"/>
                </a:lnTo>
                <a:lnTo>
                  <a:pt x="237" y="126"/>
                </a:lnTo>
                <a:lnTo>
                  <a:pt x="237" y="139"/>
                </a:lnTo>
                <a:lnTo>
                  <a:pt x="235" y="152"/>
                </a:lnTo>
                <a:lnTo>
                  <a:pt x="233" y="164"/>
                </a:lnTo>
                <a:lnTo>
                  <a:pt x="228" y="176"/>
                </a:lnTo>
                <a:lnTo>
                  <a:pt x="223" y="188"/>
                </a:lnTo>
                <a:lnTo>
                  <a:pt x="217" y="197"/>
                </a:lnTo>
                <a:lnTo>
                  <a:pt x="210" y="208"/>
                </a:lnTo>
                <a:lnTo>
                  <a:pt x="203" y="216"/>
                </a:lnTo>
                <a:lnTo>
                  <a:pt x="194" y="224"/>
                </a:lnTo>
                <a:lnTo>
                  <a:pt x="185" y="232"/>
                </a:lnTo>
                <a:lnTo>
                  <a:pt x="175" y="239"/>
                </a:lnTo>
                <a:lnTo>
                  <a:pt x="165" y="243"/>
                </a:lnTo>
                <a:lnTo>
                  <a:pt x="154" y="248"/>
                </a:lnTo>
                <a:lnTo>
                  <a:pt x="143" y="252"/>
                </a:lnTo>
                <a:lnTo>
                  <a:pt x="131" y="253"/>
                </a:lnTo>
                <a:lnTo>
                  <a:pt x="119" y="254"/>
                </a:lnTo>
                <a:lnTo>
                  <a:pt x="106" y="253"/>
                </a:lnTo>
                <a:lnTo>
                  <a:pt x="95" y="252"/>
                </a:lnTo>
                <a:lnTo>
                  <a:pt x="83" y="248"/>
                </a:lnTo>
                <a:lnTo>
                  <a:pt x="72" y="243"/>
                </a:lnTo>
                <a:lnTo>
                  <a:pt x="62" y="239"/>
                </a:lnTo>
                <a:lnTo>
                  <a:pt x="52" y="232"/>
                </a:lnTo>
                <a:lnTo>
                  <a:pt x="43" y="224"/>
                </a:lnTo>
                <a:lnTo>
                  <a:pt x="34" y="216"/>
                </a:lnTo>
                <a:lnTo>
                  <a:pt x="27" y="208"/>
                </a:lnTo>
                <a:lnTo>
                  <a:pt x="20" y="197"/>
                </a:lnTo>
                <a:lnTo>
                  <a:pt x="15" y="188"/>
                </a:lnTo>
                <a:lnTo>
                  <a:pt x="9" y="176"/>
                </a:lnTo>
                <a:lnTo>
                  <a:pt x="6" y="164"/>
                </a:lnTo>
                <a:lnTo>
                  <a:pt x="2" y="152"/>
                </a:lnTo>
                <a:lnTo>
                  <a:pt x="0" y="139"/>
                </a:lnTo>
                <a:lnTo>
                  <a:pt x="0" y="126"/>
                </a:lnTo>
                <a:lnTo>
                  <a:pt x="0" y="114"/>
                </a:lnTo>
                <a:lnTo>
                  <a:pt x="2" y="101"/>
                </a:lnTo>
                <a:lnTo>
                  <a:pt x="6" y="89"/>
                </a:lnTo>
                <a:lnTo>
                  <a:pt x="9" y="78"/>
                </a:lnTo>
                <a:lnTo>
                  <a:pt x="15" y="66"/>
                </a:lnTo>
                <a:lnTo>
                  <a:pt x="20" y="56"/>
                </a:lnTo>
                <a:lnTo>
                  <a:pt x="27" y="46"/>
                </a:lnTo>
                <a:lnTo>
                  <a:pt x="34" y="37"/>
                </a:lnTo>
                <a:lnTo>
                  <a:pt x="43" y="29"/>
                </a:lnTo>
                <a:lnTo>
                  <a:pt x="52" y="22"/>
                </a:lnTo>
                <a:lnTo>
                  <a:pt x="62" y="15"/>
                </a:lnTo>
                <a:lnTo>
                  <a:pt x="72" y="10"/>
                </a:lnTo>
                <a:lnTo>
                  <a:pt x="83" y="5"/>
                </a:lnTo>
                <a:lnTo>
                  <a:pt x="95" y="2"/>
                </a:lnTo>
                <a:lnTo>
                  <a:pt x="106" y="1"/>
                </a:lnTo>
                <a:lnTo>
                  <a:pt x="119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6" name="Freeform 42"/>
          <p:cNvSpPr>
            <a:spLocks/>
          </p:cNvSpPr>
          <p:nvPr/>
        </p:nvSpPr>
        <p:spPr bwMode="auto">
          <a:xfrm>
            <a:off x="3811588" y="2776538"/>
            <a:ext cx="63500" cy="80962"/>
          </a:xfrm>
          <a:custGeom>
            <a:avLst/>
            <a:gdLst>
              <a:gd name="T0" fmla="*/ 131 w 237"/>
              <a:gd name="T1" fmla="*/ 0 h 255"/>
              <a:gd name="T2" fmla="*/ 154 w 237"/>
              <a:gd name="T3" fmla="*/ 6 h 255"/>
              <a:gd name="T4" fmla="*/ 175 w 237"/>
              <a:gd name="T5" fmla="*/ 16 h 255"/>
              <a:gd name="T6" fmla="*/ 194 w 237"/>
              <a:gd name="T7" fmla="*/ 29 h 255"/>
              <a:gd name="T8" fmla="*/ 211 w 237"/>
              <a:gd name="T9" fmla="*/ 47 h 255"/>
              <a:gd name="T10" fmla="*/ 223 w 237"/>
              <a:gd name="T11" fmla="*/ 67 h 255"/>
              <a:gd name="T12" fmla="*/ 232 w 237"/>
              <a:gd name="T13" fmla="*/ 89 h 255"/>
              <a:gd name="T14" fmla="*/ 237 w 237"/>
              <a:gd name="T15" fmla="*/ 114 h 255"/>
              <a:gd name="T16" fmla="*/ 237 w 237"/>
              <a:gd name="T17" fmla="*/ 140 h 255"/>
              <a:gd name="T18" fmla="*/ 232 w 237"/>
              <a:gd name="T19" fmla="*/ 165 h 255"/>
              <a:gd name="T20" fmla="*/ 223 w 237"/>
              <a:gd name="T21" fmla="*/ 188 h 255"/>
              <a:gd name="T22" fmla="*/ 211 w 237"/>
              <a:gd name="T23" fmla="*/ 208 h 255"/>
              <a:gd name="T24" fmla="*/ 194 w 237"/>
              <a:gd name="T25" fmla="*/ 225 h 255"/>
              <a:gd name="T26" fmla="*/ 175 w 237"/>
              <a:gd name="T27" fmla="*/ 240 h 255"/>
              <a:gd name="T28" fmla="*/ 154 w 237"/>
              <a:gd name="T29" fmla="*/ 249 h 255"/>
              <a:gd name="T30" fmla="*/ 131 w 237"/>
              <a:gd name="T31" fmla="*/ 254 h 255"/>
              <a:gd name="T32" fmla="*/ 107 w 237"/>
              <a:gd name="T33" fmla="*/ 254 h 255"/>
              <a:gd name="T34" fmla="*/ 83 w 237"/>
              <a:gd name="T35" fmla="*/ 249 h 255"/>
              <a:gd name="T36" fmla="*/ 62 w 237"/>
              <a:gd name="T37" fmla="*/ 240 h 255"/>
              <a:gd name="T38" fmla="*/ 43 w 237"/>
              <a:gd name="T39" fmla="*/ 225 h 255"/>
              <a:gd name="T40" fmla="*/ 27 w 237"/>
              <a:gd name="T41" fmla="*/ 208 h 255"/>
              <a:gd name="T42" fmla="*/ 15 w 237"/>
              <a:gd name="T43" fmla="*/ 188 h 255"/>
              <a:gd name="T44" fmla="*/ 5 w 237"/>
              <a:gd name="T45" fmla="*/ 165 h 255"/>
              <a:gd name="T46" fmla="*/ 0 w 237"/>
              <a:gd name="T47" fmla="*/ 140 h 255"/>
              <a:gd name="T48" fmla="*/ 0 w 237"/>
              <a:gd name="T49" fmla="*/ 114 h 255"/>
              <a:gd name="T50" fmla="*/ 5 w 237"/>
              <a:gd name="T51" fmla="*/ 89 h 255"/>
              <a:gd name="T52" fmla="*/ 15 w 237"/>
              <a:gd name="T53" fmla="*/ 67 h 255"/>
              <a:gd name="T54" fmla="*/ 27 w 237"/>
              <a:gd name="T55" fmla="*/ 47 h 255"/>
              <a:gd name="T56" fmla="*/ 43 w 237"/>
              <a:gd name="T57" fmla="*/ 29 h 255"/>
              <a:gd name="T58" fmla="*/ 62 w 237"/>
              <a:gd name="T59" fmla="*/ 16 h 255"/>
              <a:gd name="T60" fmla="*/ 83 w 237"/>
              <a:gd name="T61" fmla="*/ 6 h 255"/>
              <a:gd name="T62" fmla="*/ 107 w 237"/>
              <a:gd name="T63" fmla="*/ 0 h 2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5"/>
              <a:gd name="T98" fmla="*/ 237 w 237"/>
              <a:gd name="T99" fmla="*/ 255 h 2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5">
                <a:moveTo>
                  <a:pt x="119" y="0"/>
                </a:moveTo>
                <a:lnTo>
                  <a:pt x="131" y="0"/>
                </a:lnTo>
                <a:lnTo>
                  <a:pt x="143" y="3"/>
                </a:lnTo>
                <a:lnTo>
                  <a:pt x="154" y="6"/>
                </a:lnTo>
                <a:lnTo>
                  <a:pt x="165" y="10"/>
                </a:lnTo>
                <a:lnTo>
                  <a:pt x="175" y="16"/>
                </a:lnTo>
                <a:lnTo>
                  <a:pt x="185" y="22"/>
                </a:lnTo>
                <a:lnTo>
                  <a:pt x="194" y="29"/>
                </a:lnTo>
                <a:lnTo>
                  <a:pt x="203" y="37"/>
                </a:lnTo>
                <a:lnTo>
                  <a:pt x="211" y="47"/>
                </a:lnTo>
                <a:lnTo>
                  <a:pt x="217" y="56"/>
                </a:lnTo>
                <a:lnTo>
                  <a:pt x="223" y="67"/>
                </a:lnTo>
                <a:lnTo>
                  <a:pt x="228" y="79"/>
                </a:lnTo>
                <a:lnTo>
                  <a:pt x="232" y="89"/>
                </a:lnTo>
                <a:lnTo>
                  <a:pt x="235" y="102"/>
                </a:lnTo>
                <a:lnTo>
                  <a:pt x="237" y="114"/>
                </a:lnTo>
                <a:lnTo>
                  <a:pt x="237" y="127"/>
                </a:lnTo>
                <a:lnTo>
                  <a:pt x="237" y="140"/>
                </a:lnTo>
                <a:lnTo>
                  <a:pt x="235" y="153"/>
                </a:lnTo>
                <a:lnTo>
                  <a:pt x="232" y="165"/>
                </a:lnTo>
                <a:lnTo>
                  <a:pt x="228" y="177"/>
                </a:lnTo>
                <a:lnTo>
                  <a:pt x="223" y="188"/>
                </a:lnTo>
                <a:lnTo>
                  <a:pt x="217" y="198"/>
                </a:lnTo>
                <a:lnTo>
                  <a:pt x="211" y="208"/>
                </a:lnTo>
                <a:lnTo>
                  <a:pt x="203" y="217"/>
                </a:lnTo>
                <a:lnTo>
                  <a:pt x="194" y="225"/>
                </a:lnTo>
                <a:lnTo>
                  <a:pt x="185" y="232"/>
                </a:lnTo>
                <a:lnTo>
                  <a:pt x="175" y="240"/>
                </a:lnTo>
                <a:lnTo>
                  <a:pt x="165" y="244"/>
                </a:lnTo>
                <a:lnTo>
                  <a:pt x="154" y="249"/>
                </a:lnTo>
                <a:lnTo>
                  <a:pt x="143" y="251"/>
                </a:lnTo>
                <a:lnTo>
                  <a:pt x="131" y="254"/>
                </a:lnTo>
                <a:lnTo>
                  <a:pt x="119" y="255"/>
                </a:lnTo>
                <a:lnTo>
                  <a:pt x="107" y="254"/>
                </a:lnTo>
                <a:lnTo>
                  <a:pt x="94" y="251"/>
                </a:lnTo>
                <a:lnTo>
                  <a:pt x="83" y="249"/>
                </a:lnTo>
                <a:lnTo>
                  <a:pt x="72" y="244"/>
                </a:lnTo>
                <a:lnTo>
                  <a:pt x="62" y="240"/>
                </a:lnTo>
                <a:lnTo>
                  <a:pt x="52" y="232"/>
                </a:lnTo>
                <a:lnTo>
                  <a:pt x="43" y="225"/>
                </a:lnTo>
                <a:lnTo>
                  <a:pt x="35" y="217"/>
                </a:lnTo>
                <a:lnTo>
                  <a:pt x="27" y="208"/>
                </a:lnTo>
                <a:lnTo>
                  <a:pt x="20" y="198"/>
                </a:lnTo>
                <a:lnTo>
                  <a:pt x="15" y="188"/>
                </a:lnTo>
                <a:lnTo>
                  <a:pt x="9" y="177"/>
                </a:lnTo>
                <a:lnTo>
                  <a:pt x="5" y="165"/>
                </a:lnTo>
                <a:lnTo>
                  <a:pt x="3" y="153"/>
                </a:lnTo>
                <a:lnTo>
                  <a:pt x="0" y="140"/>
                </a:lnTo>
                <a:lnTo>
                  <a:pt x="0" y="127"/>
                </a:lnTo>
                <a:lnTo>
                  <a:pt x="0" y="114"/>
                </a:lnTo>
                <a:lnTo>
                  <a:pt x="3" y="102"/>
                </a:lnTo>
                <a:lnTo>
                  <a:pt x="5" y="89"/>
                </a:lnTo>
                <a:lnTo>
                  <a:pt x="9" y="79"/>
                </a:lnTo>
                <a:lnTo>
                  <a:pt x="15" y="67"/>
                </a:lnTo>
                <a:lnTo>
                  <a:pt x="20" y="56"/>
                </a:lnTo>
                <a:lnTo>
                  <a:pt x="27" y="47"/>
                </a:lnTo>
                <a:lnTo>
                  <a:pt x="35" y="37"/>
                </a:lnTo>
                <a:lnTo>
                  <a:pt x="43" y="29"/>
                </a:lnTo>
                <a:lnTo>
                  <a:pt x="52" y="22"/>
                </a:lnTo>
                <a:lnTo>
                  <a:pt x="62" y="16"/>
                </a:lnTo>
                <a:lnTo>
                  <a:pt x="72" y="10"/>
                </a:lnTo>
                <a:lnTo>
                  <a:pt x="83" y="6"/>
                </a:lnTo>
                <a:lnTo>
                  <a:pt x="94" y="3"/>
                </a:lnTo>
                <a:lnTo>
                  <a:pt x="107" y="0"/>
                </a:lnTo>
                <a:lnTo>
                  <a:pt x="119" y="0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7" name="Freeform 43"/>
          <p:cNvSpPr>
            <a:spLocks/>
          </p:cNvSpPr>
          <p:nvPr/>
        </p:nvSpPr>
        <p:spPr bwMode="auto">
          <a:xfrm>
            <a:off x="3811588" y="2776538"/>
            <a:ext cx="63500" cy="80962"/>
          </a:xfrm>
          <a:custGeom>
            <a:avLst/>
            <a:gdLst>
              <a:gd name="T0" fmla="*/ 131 w 237"/>
              <a:gd name="T1" fmla="*/ 0 h 255"/>
              <a:gd name="T2" fmla="*/ 154 w 237"/>
              <a:gd name="T3" fmla="*/ 6 h 255"/>
              <a:gd name="T4" fmla="*/ 175 w 237"/>
              <a:gd name="T5" fmla="*/ 16 h 255"/>
              <a:gd name="T6" fmla="*/ 194 w 237"/>
              <a:gd name="T7" fmla="*/ 29 h 255"/>
              <a:gd name="T8" fmla="*/ 211 w 237"/>
              <a:gd name="T9" fmla="*/ 47 h 255"/>
              <a:gd name="T10" fmla="*/ 223 w 237"/>
              <a:gd name="T11" fmla="*/ 67 h 255"/>
              <a:gd name="T12" fmla="*/ 232 w 237"/>
              <a:gd name="T13" fmla="*/ 89 h 255"/>
              <a:gd name="T14" fmla="*/ 237 w 237"/>
              <a:gd name="T15" fmla="*/ 114 h 255"/>
              <a:gd name="T16" fmla="*/ 237 w 237"/>
              <a:gd name="T17" fmla="*/ 140 h 255"/>
              <a:gd name="T18" fmla="*/ 232 w 237"/>
              <a:gd name="T19" fmla="*/ 165 h 255"/>
              <a:gd name="T20" fmla="*/ 223 w 237"/>
              <a:gd name="T21" fmla="*/ 188 h 255"/>
              <a:gd name="T22" fmla="*/ 211 w 237"/>
              <a:gd name="T23" fmla="*/ 208 h 255"/>
              <a:gd name="T24" fmla="*/ 194 w 237"/>
              <a:gd name="T25" fmla="*/ 225 h 255"/>
              <a:gd name="T26" fmla="*/ 175 w 237"/>
              <a:gd name="T27" fmla="*/ 240 h 255"/>
              <a:gd name="T28" fmla="*/ 154 w 237"/>
              <a:gd name="T29" fmla="*/ 249 h 255"/>
              <a:gd name="T30" fmla="*/ 131 w 237"/>
              <a:gd name="T31" fmla="*/ 254 h 255"/>
              <a:gd name="T32" fmla="*/ 107 w 237"/>
              <a:gd name="T33" fmla="*/ 254 h 255"/>
              <a:gd name="T34" fmla="*/ 83 w 237"/>
              <a:gd name="T35" fmla="*/ 249 h 255"/>
              <a:gd name="T36" fmla="*/ 62 w 237"/>
              <a:gd name="T37" fmla="*/ 240 h 255"/>
              <a:gd name="T38" fmla="*/ 43 w 237"/>
              <a:gd name="T39" fmla="*/ 225 h 255"/>
              <a:gd name="T40" fmla="*/ 27 w 237"/>
              <a:gd name="T41" fmla="*/ 208 h 255"/>
              <a:gd name="T42" fmla="*/ 15 w 237"/>
              <a:gd name="T43" fmla="*/ 188 h 255"/>
              <a:gd name="T44" fmla="*/ 5 w 237"/>
              <a:gd name="T45" fmla="*/ 165 h 255"/>
              <a:gd name="T46" fmla="*/ 0 w 237"/>
              <a:gd name="T47" fmla="*/ 140 h 255"/>
              <a:gd name="T48" fmla="*/ 0 w 237"/>
              <a:gd name="T49" fmla="*/ 114 h 255"/>
              <a:gd name="T50" fmla="*/ 5 w 237"/>
              <a:gd name="T51" fmla="*/ 89 h 255"/>
              <a:gd name="T52" fmla="*/ 15 w 237"/>
              <a:gd name="T53" fmla="*/ 67 h 255"/>
              <a:gd name="T54" fmla="*/ 27 w 237"/>
              <a:gd name="T55" fmla="*/ 47 h 255"/>
              <a:gd name="T56" fmla="*/ 43 w 237"/>
              <a:gd name="T57" fmla="*/ 29 h 255"/>
              <a:gd name="T58" fmla="*/ 62 w 237"/>
              <a:gd name="T59" fmla="*/ 16 h 255"/>
              <a:gd name="T60" fmla="*/ 83 w 237"/>
              <a:gd name="T61" fmla="*/ 6 h 255"/>
              <a:gd name="T62" fmla="*/ 107 w 237"/>
              <a:gd name="T63" fmla="*/ 0 h 2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7"/>
              <a:gd name="T97" fmla="*/ 0 h 255"/>
              <a:gd name="T98" fmla="*/ 237 w 237"/>
              <a:gd name="T99" fmla="*/ 255 h 2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7" h="255">
                <a:moveTo>
                  <a:pt x="119" y="0"/>
                </a:moveTo>
                <a:lnTo>
                  <a:pt x="131" y="0"/>
                </a:lnTo>
                <a:lnTo>
                  <a:pt x="143" y="3"/>
                </a:lnTo>
                <a:lnTo>
                  <a:pt x="154" y="6"/>
                </a:lnTo>
                <a:lnTo>
                  <a:pt x="165" y="10"/>
                </a:lnTo>
                <a:lnTo>
                  <a:pt x="175" y="16"/>
                </a:lnTo>
                <a:lnTo>
                  <a:pt x="185" y="22"/>
                </a:lnTo>
                <a:lnTo>
                  <a:pt x="194" y="29"/>
                </a:lnTo>
                <a:lnTo>
                  <a:pt x="203" y="37"/>
                </a:lnTo>
                <a:lnTo>
                  <a:pt x="211" y="47"/>
                </a:lnTo>
                <a:lnTo>
                  <a:pt x="217" y="56"/>
                </a:lnTo>
                <a:lnTo>
                  <a:pt x="223" y="67"/>
                </a:lnTo>
                <a:lnTo>
                  <a:pt x="228" y="79"/>
                </a:lnTo>
                <a:lnTo>
                  <a:pt x="232" y="89"/>
                </a:lnTo>
                <a:lnTo>
                  <a:pt x="235" y="102"/>
                </a:lnTo>
                <a:lnTo>
                  <a:pt x="237" y="114"/>
                </a:lnTo>
                <a:lnTo>
                  <a:pt x="237" y="127"/>
                </a:lnTo>
                <a:lnTo>
                  <a:pt x="237" y="140"/>
                </a:lnTo>
                <a:lnTo>
                  <a:pt x="235" y="153"/>
                </a:lnTo>
                <a:lnTo>
                  <a:pt x="232" y="165"/>
                </a:lnTo>
                <a:lnTo>
                  <a:pt x="228" y="177"/>
                </a:lnTo>
                <a:lnTo>
                  <a:pt x="223" y="188"/>
                </a:lnTo>
                <a:lnTo>
                  <a:pt x="217" y="198"/>
                </a:lnTo>
                <a:lnTo>
                  <a:pt x="211" y="208"/>
                </a:lnTo>
                <a:lnTo>
                  <a:pt x="203" y="217"/>
                </a:lnTo>
                <a:lnTo>
                  <a:pt x="194" y="225"/>
                </a:lnTo>
                <a:lnTo>
                  <a:pt x="185" y="232"/>
                </a:lnTo>
                <a:lnTo>
                  <a:pt x="175" y="240"/>
                </a:lnTo>
                <a:lnTo>
                  <a:pt x="165" y="244"/>
                </a:lnTo>
                <a:lnTo>
                  <a:pt x="154" y="249"/>
                </a:lnTo>
                <a:lnTo>
                  <a:pt x="143" y="251"/>
                </a:lnTo>
                <a:lnTo>
                  <a:pt x="131" y="254"/>
                </a:lnTo>
                <a:lnTo>
                  <a:pt x="119" y="255"/>
                </a:lnTo>
                <a:lnTo>
                  <a:pt x="107" y="254"/>
                </a:lnTo>
                <a:lnTo>
                  <a:pt x="94" y="251"/>
                </a:lnTo>
                <a:lnTo>
                  <a:pt x="83" y="249"/>
                </a:lnTo>
                <a:lnTo>
                  <a:pt x="72" y="244"/>
                </a:lnTo>
                <a:lnTo>
                  <a:pt x="62" y="240"/>
                </a:lnTo>
                <a:lnTo>
                  <a:pt x="52" y="232"/>
                </a:lnTo>
                <a:lnTo>
                  <a:pt x="43" y="225"/>
                </a:lnTo>
                <a:lnTo>
                  <a:pt x="35" y="217"/>
                </a:lnTo>
                <a:lnTo>
                  <a:pt x="27" y="208"/>
                </a:lnTo>
                <a:lnTo>
                  <a:pt x="20" y="198"/>
                </a:lnTo>
                <a:lnTo>
                  <a:pt x="15" y="188"/>
                </a:lnTo>
                <a:lnTo>
                  <a:pt x="9" y="177"/>
                </a:lnTo>
                <a:lnTo>
                  <a:pt x="5" y="165"/>
                </a:lnTo>
                <a:lnTo>
                  <a:pt x="3" y="153"/>
                </a:lnTo>
                <a:lnTo>
                  <a:pt x="0" y="140"/>
                </a:lnTo>
                <a:lnTo>
                  <a:pt x="0" y="127"/>
                </a:lnTo>
                <a:lnTo>
                  <a:pt x="0" y="114"/>
                </a:lnTo>
                <a:lnTo>
                  <a:pt x="3" y="102"/>
                </a:lnTo>
                <a:lnTo>
                  <a:pt x="5" y="89"/>
                </a:lnTo>
                <a:lnTo>
                  <a:pt x="9" y="79"/>
                </a:lnTo>
                <a:lnTo>
                  <a:pt x="15" y="67"/>
                </a:lnTo>
                <a:lnTo>
                  <a:pt x="20" y="56"/>
                </a:lnTo>
                <a:lnTo>
                  <a:pt x="27" y="47"/>
                </a:lnTo>
                <a:lnTo>
                  <a:pt x="35" y="37"/>
                </a:lnTo>
                <a:lnTo>
                  <a:pt x="43" y="29"/>
                </a:lnTo>
                <a:lnTo>
                  <a:pt x="52" y="22"/>
                </a:lnTo>
                <a:lnTo>
                  <a:pt x="62" y="16"/>
                </a:lnTo>
                <a:lnTo>
                  <a:pt x="72" y="10"/>
                </a:lnTo>
                <a:lnTo>
                  <a:pt x="83" y="6"/>
                </a:lnTo>
                <a:lnTo>
                  <a:pt x="94" y="3"/>
                </a:lnTo>
                <a:lnTo>
                  <a:pt x="107" y="0"/>
                </a:lnTo>
                <a:lnTo>
                  <a:pt x="119" y="0"/>
                </a:lnTo>
              </a:path>
            </a:pathLst>
          </a:custGeom>
          <a:solidFill>
            <a:srgbClr val="99FF99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8" name="Freeform 44"/>
          <p:cNvSpPr>
            <a:spLocks/>
          </p:cNvSpPr>
          <p:nvPr/>
        </p:nvSpPr>
        <p:spPr bwMode="auto">
          <a:xfrm>
            <a:off x="4276725" y="2786063"/>
            <a:ext cx="63500" cy="80962"/>
          </a:xfrm>
          <a:custGeom>
            <a:avLst/>
            <a:gdLst>
              <a:gd name="T0" fmla="*/ 130 w 238"/>
              <a:gd name="T1" fmla="*/ 1 h 255"/>
              <a:gd name="T2" fmla="*/ 153 w 238"/>
              <a:gd name="T3" fmla="*/ 6 h 255"/>
              <a:gd name="T4" fmla="*/ 174 w 238"/>
              <a:gd name="T5" fmla="*/ 15 h 255"/>
              <a:gd name="T6" fmla="*/ 193 w 238"/>
              <a:gd name="T7" fmla="*/ 30 h 255"/>
              <a:gd name="T8" fmla="*/ 210 w 238"/>
              <a:gd name="T9" fmla="*/ 46 h 255"/>
              <a:gd name="T10" fmla="*/ 223 w 238"/>
              <a:gd name="T11" fmla="*/ 66 h 255"/>
              <a:gd name="T12" fmla="*/ 232 w 238"/>
              <a:gd name="T13" fmla="*/ 90 h 255"/>
              <a:gd name="T14" fmla="*/ 236 w 238"/>
              <a:gd name="T15" fmla="*/ 115 h 255"/>
              <a:gd name="T16" fmla="*/ 236 w 238"/>
              <a:gd name="T17" fmla="*/ 141 h 255"/>
              <a:gd name="T18" fmla="*/ 232 w 238"/>
              <a:gd name="T19" fmla="*/ 165 h 255"/>
              <a:gd name="T20" fmla="*/ 223 w 238"/>
              <a:gd name="T21" fmla="*/ 188 h 255"/>
              <a:gd name="T22" fmla="*/ 210 w 238"/>
              <a:gd name="T23" fmla="*/ 208 h 255"/>
              <a:gd name="T24" fmla="*/ 193 w 238"/>
              <a:gd name="T25" fmla="*/ 225 h 255"/>
              <a:gd name="T26" fmla="*/ 174 w 238"/>
              <a:gd name="T27" fmla="*/ 239 h 255"/>
              <a:gd name="T28" fmla="*/ 153 w 238"/>
              <a:gd name="T29" fmla="*/ 249 h 255"/>
              <a:gd name="T30" fmla="*/ 130 w 238"/>
              <a:gd name="T31" fmla="*/ 253 h 255"/>
              <a:gd name="T32" fmla="*/ 106 w 238"/>
              <a:gd name="T33" fmla="*/ 253 h 255"/>
              <a:gd name="T34" fmla="*/ 83 w 238"/>
              <a:gd name="T35" fmla="*/ 249 h 255"/>
              <a:gd name="T36" fmla="*/ 62 w 238"/>
              <a:gd name="T37" fmla="*/ 239 h 255"/>
              <a:gd name="T38" fmla="*/ 43 w 238"/>
              <a:gd name="T39" fmla="*/ 225 h 255"/>
              <a:gd name="T40" fmla="*/ 26 w 238"/>
              <a:gd name="T41" fmla="*/ 208 h 255"/>
              <a:gd name="T42" fmla="*/ 14 w 238"/>
              <a:gd name="T43" fmla="*/ 188 h 255"/>
              <a:gd name="T44" fmla="*/ 5 w 238"/>
              <a:gd name="T45" fmla="*/ 165 h 255"/>
              <a:gd name="T46" fmla="*/ 1 w 238"/>
              <a:gd name="T47" fmla="*/ 141 h 255"/>
              <a:gd name="T48" fmla="*/ 1 w 238"/>
              <a:gd name="T49" fmla="*/ 115 h 255"/>
              <a:gd name="T50" fmla="*/ 5 w 238"/>
              <a:gd name="T51" fmla="*/ 90 h 255"/>
              <a:gd name="T52" fmla="*/ 14 w 238"/>
              <a:gd name="T53" fmla="*/ 66 h 255"/>
              <a:gd name="T54" fmla="*/ 26 w 238"/>
              <a:gd name="T55" fmla="*/ 46 h 255"/>
              <a:gd name="T56" fmla="*/ 43 w 238"/>
              <a:gd name="T57" fmla="*/ 30 h 255"/>
              <a:gd name="T58" fmla="*/ 62 w 238"/>
              <a:gd name="T59" fmla="*/ 15 h 255"/>
              <a:gd name="T60" fmla="*/ 83 w 238"/>
              <a:gd name="T61" fmla="*/ 6 h 255"/>
              <a:gd name="T62" fmla="*/ 106 w 238"/>
              <a:gd name="T63" fmla="*/ 1 h 2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5"/>
              <a:gd name="T98" fmla="*/ 238 w 238"/>
              <a:gd name="T99" fmla="*/ 255 h 2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5">
                <a:moveTo>
                  <a:pt x="118" y="0"/>
                </a:moveTo>
                <a:lnTo>
                  <a:pt x="130" y="1"/>
                </a:lnTo>
                <a:lnTo>
                  <a:pt x="142" y="2"/>
                </a:lnTo>
                <a:lnTo>
                  <a:pt x="153" y="6"/>
                </a:lnTo>
                <a:lnTo>
                  <a:pt x="165" y="11"/>
                </a:lnTo>
                <a:lnTo>
                  <a:pt x="174" y="15"/>
                </a:lnTo>
                <a:lnTo>
                  <a:pt x="184" y="23"/>
                </a:lnTo>
                <a:lnTo>
                  <a:pt x="193" y="30"/>
                </a:lnTo>
                <a:lnTo>
                  <a:pt x="202" y="38"/>
                </a:lnTo>
                <a:lnTo>
                  <a:pt x="210" y="46"/>
                </a:lnTo>
                <a:lnTo>
                  <a:pt x="217" y="57"/>
                </a:lnTo>
                <a:lnTo>
                  <a:pt x="223" y="66"/>
                </a:lnTo>
                <a:lnTo>
                  <a:pt x="228" y="78"/>
                </a:lnTo>
                <a:lnTo>
                  <a:pt x="232" y="90"/>
                </a:lnTo>
                <a:lnTo>
                  <a:pt x="234" y="102"/>
                </a:lnTo>
                <a:lnTo>
                  <a:pt x="236" y="115"/>
                </a:lnTo>
                <a:lnTo>
                  <a:pt x="238" y="128"/>
                </a:lnTo>
                <a:lnTo>
                  <a:pt x="236" y="141"/>
                </a:lnTo>
                <a:lnTo>
                  <a:pt x="234" y="153"/>
                </a:lnTo>
                <a:lnTo>
                  <a:pt x="232" y="165"/>
                </a:lnTo>
                <a:lnTo>
                  <a:pt x="228" y="176"/>
                </a:lnTo>
                <a:lnTo>
                  <a:pt x="223" y="188"/>
                </a:lnTo>
                <a:lnTo>
                  <a:pt x="217" y="199"/>
                </a:lnTo>
                <a:lnTo>
                  <a:pt x="210" y="208"/>
                </a:lnTo>
                <a:lnTo>
                  <a:pt x="202" y="217"/>
                </a:lnTo>
                <a:lnTo>
                  <a:pt x="193" y="225"/>
                </a:lnTo>
                <a:lnTo>
                  <a:pt x="184" y="233"/>
                </a:lnTo>
                <a:lnTo>
                  <a:pt x="174" y="239"/>
                </a:lnTo>
                <a:lnTo>
                  <a:pt x="165" y="244"/>
                </a:lnTo>
                <a:lnTo>
                  <a:pt x="153" y="249"/>
                </a:lnTo>
                <a:lnTo>
                  <a:pt x="142" y="252"/>
                </a:lnTo>
                <a:lnTo>
                  <a:pt x="130" y="253"/>
                </a:lnTo>
                <a:lnTo>
                  <a:pt x="118" y="255"/>
                </a:lnTo>
                <a:lnTo>
                  <a:pt x="106" y="253"/>
                </a:lnTo>
                <a:lnTo>
                  <a:pt x="95" y="252"/>
                </a:lnTo>
                <a:lnTo>
                  <a:pt x="83" y="249"/>
                </a:lnTo>
                <a:lnTo>
                  <a:pt x="73" y="244"/>
                </a:lnTo>
                <a:lnTo>
                  <a:pt x="62" y="239"/>
                </a:lnTo>
                <a:lnTo>
                  <a:pt x="52" y="233"/>
                </a:lnTo>
                <a:lnTo>
                  <a:pt x="43" y="225"/>
                </a:lnTo>
                <a:lnTo>
                  <a:pt x="34" y="217"/>
                </a:lnTo>
                <a:lnTo>
                  <a:pt x="26" y="208"/>
                </a:lnTo>
                <a:lnTo>
                  <a:pt x="20" y="199"/>
                </a:lnTo>
                <a:lnTo>
                  <a:pt x="14" y="188"/>
                </a:lnTo>
                <a:lnTo>
                  <a:pt x="8" y="176"/>
                </a:lnTo>
                <a:lnTo>
                  <a:pt x="5" y="165"/>
                </a:lnTo>
                <a:lnTo>
                  <a:pt x="2" y="153"/>
                </a:lnTo>
                <a:lnTo>
                  <a:pt x="1" y="141"/>
                </a:lnTo>
                <a:lnTo>
                  <a:pt x="0" y="128"/>
                </a:lnTo>
                <a:lnTo>
                  <a:pt x="1" y="115"/>
                </a:lnTo>
                <a:lnTo>
                  <a:pt x="2" y="102"/>
                </a:lnTo>
                <a:lnTo>
                  <a:pt x="5" y="90"/>
                </a:lnTo>
                <a:lnTo>
                  <a:pt x="8" y="78"/>
                </a:lnTo>
                <a:lnTo>
                  <a:pt x="14" y="66"/>
                </a:lnTo>
                <a:lnTo>
                  <a:pt x="20" y="57"/>
                </a:lnTo>
                <a:lnTo>
                  <a:pt x="26" y="46"/>
                </a:lnTo>
                <a:lnTo>
                  <a:pt x="34" y="38"/>
                </a:lnTo>
                <a:lnTo>
                  <a:pt x="43" y="30"/>
                </a:lnTo>
                <a:lnTo>
                  <a:pt x="52" y="23"/>
                </a:lnTo>
                <a:lnTo>
                  <a:pt x="62" y="15"/>
                </a:lnTo>
                <a:lnTo>
                  <a:pt x="73" y="11"/>
                </a:lnTo>
                <a:lnTo>
                  <a:pt x="83" y="6"/>
                </a:lnTo>
                <a:lnTo>
                  <a:pt x="95" y="2"/>
                </a:lnTo>
                <a:lnTo>
                  <a:pt x="106" y="1"/>
                </a:lnTo>
                <a:lnTo>
                  <a:pt x="118" y="0"/>
                </a:lnTo>
                <a:close/>
              </a:path>
            </a:pathLst>
          </a:custGeom>
          <a:solidFill>
            <a:srgbClr val="99FF99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29" name="Rectangle 45"/>
          <p:cNvSpPr>
            <a:spLocks noChangeArrowheads="1"/>
          </p:cNvSpPr>
          <p:nvPr/>
        </p:nvSpPr>
        <p:spPr bwMode="auto">
          <a:xfrm>
            <a:off x="3189288" y="1828800"/>
            <a:ext cx="5222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s-ES" sz="1400"/>
              <a:t>Nudo I</a:t>
            </a:r>
            <a:endParaRPr lang="es-ES" sz="2400">
              <a:latin typeface="Times New Roman" pitchFamily="18" charset="0"/>
            </a:endParaRPr>
          </a:p>
        </p:txBody>
      </p:sp>
      <p:sp>
        <p:nvSpPr>
          <p:cNvPr id="67630" name="Rectangle 46"/>
          <p:cNvSpPr>
            <a:spLocks noChangeArrowheads="1"/>
          </p:cNvSpPr>
          <p:nvPr/>
        </p:nvSpPr>
        <p:spPr bwMode="auto">
          <a:xfrm>
            <a:off x="5316538" y="1873250"/>
            <a:ext cx="5619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s-ES" sz="1400"/>
              <a:t>Nudo J</a:t>
            </a:r>
            <a:endParaRPr lang="es-ES" sz="1400">
              <a:latin typeface="Times New Roman" pitchFamily="18" charset="0"/>
            </a:endParaRPr>
          </a:p>
        </p:txBody>
      </p:sp>
      <p:sp>
        <p:nvSpPr>
          <p:cNvPr id="67631" name="Rectangle 47"/>
          <p:cNvSpPr>
            <a:spLocks noChangeArrowheads="1"/>
          </p:cNvSpPr>
          <p:nvPr/>
        </p:nvSpPr>
        <p:spPr bwMode="auto">
          <a:xfrm>
            <a:off x="4335463" y="2171700"/>
            <a:ext cx="80803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s-ES" sz="1400"/>
              <a:t>Segmento</a:t>
            </a:r>
            <a:endParaRPr lang="es-ES" sz="1400">
              <a:latin typeface="Times New Roman" pitchFamily="18" charset="0"/>
            </a:endParaRPr>
          </a:p>
        </p:txBody>
      </p:sp>
      <p:sp>
        <p:nvSpPr>
          <p:cNvPr id="67632" name="Line 48"/>
          <p:cNvSpPr>
            <a:spLocks noChangeShapeType="1"/>
          </p:cNvSpPr>
          <p:nvPr/>
        </p:nvSpPr>
        <p:spPr bwMode="auto">
          <a:xfrm flipV="1">
            <a:off x="3800475" y="1708150"/>
            <a:ext cx="1588" cy="150813"/>
          </a:xfrm>
          <a:prstGeom prst="line">
            <a:avLst/>
          </a:pr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33" name="Line 49"/>
          <p:cNvSpPr>
            <a:spLocks noChangeShapeType="1"/>
          </p:cNvSpPr>
          <p:nvPr/>
        </p:nvSpPr>
        <p:spPr bwMode="auto">
          <a:xfrm flipV="1">
            <a:off x="5213350" y="1708150"/>
            <a:ext cx="1588" cy="150813"/>
          </a:xfrm>
          <a:prstGeom prst="line">
            <a:avLst/>
          </a:pr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34" name="Freeform 50"/>
          <p:cNvSpPr>
            <a:spLocks/>
          </p:cNvSpPr>
          <p:nvPr/>
        </p:nvSpPr>
        <p:spPr bwMode="auto">
          <a:xfrm>
            <a:off x="3800475" y="1722438"/>
            <a:ext cx="88900" cy="58737"/>
          </a:xfrm>
          <a:custGeom>
            <a:avLst/>
            <a:gdLst>
              <a:gd name="T0" fmla="*/ 0 w 338"/>
              <a:gd name="T1" fmla="*/ 93 h 186"/>
              <a:gd name="T2" fmla="*/ 335 w 338"/>
              <a:gd name="T3" fmla="*/ 3 h 186"/>
              <a:gd name="T4" fmla="*/ 331 w 338"/>
              <a:gd name="T5" fmla="*/ 9 h 186"/>
              <a:gd name="T6" fmla="*/ 328 w 338"/>
              <a:gd name="T7" fmla="*/ 15 h 186"/>
              <a:gd name="T8" fmla="*/ 323 w 338"/>
              <a:gd name="T9" fmla="*/ 21 h 186"/>
              <a:gd name="T10" fmla="*/ 320 w 338"/>
              <a:gd name="T11" fmla="*/ 26 h 186"/>
              <a:gd name="T12" fmla="*/ 317 w 338"/>
              <a:gd name="T13" fmla="*/ 32 h 186"/>
              <a:gd name="T14" fmla="*/ 314 w 338"/>
              <a:gd name="T15" fmla="*/ 37 h 186"/>
              <a:gd name="T16" fmla="*/ 313 w 338"/>
              <a:gd name="T17" fmla="*/ 39 h 186"/>
              <a:gd name="T18" fmla="*/ 312 w 338"/>
              <a:gd name="T19" fmla="*/ 43 h 186"/>
              <a:gd name="T20" fmla="*/ 311 w 338"/>
              <a:gd name="T21" fmla="*/ 45 h 186"/>
              <a:gd name="T22" fmla="*/ 310 w 338"/>
              <a:gd name="T23" fmla="*/ 48 h 186"/>
              <a:gd name="T24" fmla="*/ 309 w 338"/>
              <a:gd name="T25" fmla="*/ 51 h 186"/>
              <a:gd name="T26" fmla="*/ 308 w 338"/>
              <a:gd name="T27" fmla="*/ 54 h 186"/>
              <a:gd name="T28" fmla="*/ 307 w 338"/>
              <a:gd name="T29" fmla="*/ 57 h 186"/>
              <a:gd name="T30" fmla="*/ 307 w 338"/>
              <a:gd name="T31" fmla="*/ 60 h 186"/>
              <a:gd name="T32" fmla="*/ 305 w 338"/>
              <a:gd name="T33" fmla="*/ 63 h 186"/>
              <a:gd name="T34" fmla="*/ 304 w 338"/>
              <a:gd name="T35" fmla="*/ 65 h 186"/>
              <a:gd name="T36" fmla="*/ 304 w 338"/>
              <a:gd name="T37" fmla="*/ 69 h 186"/>
              <a:gd name="T38" fmla="*/ 303 w 338"/>
              <a:gd name="T39" fmla="*/ 71 h 186"/>
              <a:gd name="T40" fmla="*/ 303 w 338"/>
              <a:gd name="T41" fmla="*/ 74 h 186"/>
              <a:gd name="T42" fmla="*/ 302 w 338"/>
              <a:gd name="T43" fmla="*/ 77 h 186"/>
              <a:gd name="T44" fmla="*/ 302 w 338"/>
              <a:gd name="T45" fmla="*/ 80 h 186"/>
              <a:gd name="T46" fmla="*/ 302 w 338"/>
              <a:gd name="T47" fmla="*/ 83 h 186"/>
              <a:gd name="T48" fmla="*/ 302 w 338"/>
              <a:gd name="T49" fmla="*/ 86 h 186"/>
              <a:gd name="T50" fmla="*/ 301 w 338"/>
              <a:gd name="T51" fmla="*/ 89 h 186"/>
              <a:gd name="T52" fmla="*/ 301 w 338"/>
              <a:gd name="T53" fmla="*/ 91 h 186"/>
              <a:gd name="T54" fmla="*/ 301 w 338"/>
              <a:gd name="T55" fmla="*/ 95 h 186"/>
              <a:gd name="T56" fmla="*/ 301 w 338"/>
              <a:gd name="T57" fmla="*/ 97 h 186"/>
              <a:gd name="T58" fmla="*/ 302 w 338"/>
              <a:gd name="T59" fmla="*/ 101 h 186"/>
              <a:gd name="T60" fmla="*/ 302 w 338"/>
              <a:gd name="T61" fmla="*/ 103 h 186"/>
              <a:gd name="T62" fmla="*/ 302 w 338"/>
              <a:gd name="T63" fmla="*/ 106 h 186"/>
              <a:gd name="T64" fmla="*/ 302 w 338"/>
              <a:gd name="T65" fmla="*/ 109 h 186"/>
              <a:gd name="T66" fmla="*/ 303 w 338"/>
              <a:gd name="T67" fmla="*/ 112 h 186"/>
              <a:gd name="T68" fmla="*/ 303 w 338"/>
              <a:gd name="T69" fmla="*/ 115 h 186"/>
              <a:gd name="T70" fmla="*/ 304 w 338"/>
              <a:gd name="T71" fmla="*/ 117 h 186"/>
              <a:gd name="T72" fmla="*/ 304 w 338"/>
              <a:gd name="T73" fmla="*/ 121 h 186"/>
              <a:gd name="T74" fmla="*/ 305 w 338"/>
              <a:gd name="T75" fmla="*/ 123 h 186"/>
              <a:gd name="T76" fmla="*/ 307 w 338"/>
              <a:gd name="T77" fmla="*/ 127 h 186"/>
              <a:gd name="T78" fmla="*/ 307 w 338"/>
              <a:gd name="T79" fmla="*/ 129 h 186"/>
              <a:gd name="T80" fmla="*/ 308 w 338"/>
              <a:gd name="T81" fmla="*/ 132 h 186"/>
              <a:gd name="T82" fmla="*/ 309 w 338"/>
              <a:gd name="T83" fmla="*/ 135 h 186"/>
              <a:gd name="T84" fmla="*/ 310 w 338"/>
              <a:gd name="T85" fmla="*/ 138 h 186"/>
              <a:gd name="T86" fmla="*/ 311 w 338"/>
              <a:gd name="T87" fmla="*/ 141 h 186"/>
              <a:gd name="T88" fmla="*/ 312 w 338"/>
              <a:gd name="T89" fmla="*/ 143 h 186"/>
              <a:gd name="T90" fmla="*/ 313 w 338"/>
              <a:gd name="T91" fmla="*/ 147 h 186"/>
              <a:gd name="T92" fmla="*/ 314 w 338"/>
              <a:gd name="T93" fmla="*/ 149 h 186"/>
              <a:gd name="T94" fmla="*/ 317 w 338"/>
              <a:gd name="T95" fmla="*/ 154 h 186"/>
              <a:gd name="T96" fmla="*/ 320 w 338"/>
              <a:gd name="T97" fmla="*/ 160 h 186"/>
              <a:gd name="T98" fmla="*/ 323 w 338"/>
              <a:gd name="T99" fmla="*/ 166 h 186"/>
              <a:gd name="T100" fmla="*/ 328 w 338"/>
              <a:gd name="T101" fmla="*/ 172 h 186"/>
              <a:gd name="T102" fmla="*/ 331 w 338"/>
              <a:gd name="T103" fmla="*/ 176 h 186"/>
              <a:gd name="T104" fmla="*/ 335 w 338"/>
              <a:gd name="T105" fmla="*/ 182 h 186"/>
              <a:gd name="T106" fmla="*/ 0 w 338"/>
              <a:gd name="T107" fmla="*/ 93 h 1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38"/>
              <a:gd name="T163" fmla="*/ 0 h 186"/>
              <a:gd name="T164" fmla="*/ 338 w 338"/>
              <a:gd name="T165" fmla="*/ 186 h 18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38" h="186">
                <a:moveTo>
                  <a:pt x="169" y="93"/>
                </a:moveTo>
                <a:lnTo>
                  <a:pt x="0" y="93"/>
                </a:lnTo>
                <a:lnTo>
                  <a:pt x="338" y="0"/>
                </a:lnTo>
                <a:lnTo>
                  <a:pt x="335" y="3"/>
                </a:lnTo>
                <a:lnTo>
                  <a:pt x="333" y="6"/>
                </a:lnTo>
                <a:lnTo>
                  <a:pt x="331" y="9"/>
                </a:lnTo>
                <a:lnTo>
                  <a:pt x="329" y="12"/>
                </a:lnTo>
                <a:lnTo>
                  <a:pt x="328" y="15"/>
                </a:lnTo>
                <a:lnTo>
                  <a:pt x="325" y="18"/>
                </a:lnTo>
                <a:lnTo>
                  <a:pt x="323" y="21"/>
                </a:lnTo>
                <a:lnTo>
                  <a:pt x="322" y="24"/>
                </a:lnTo>
                <a:lnTo>
                  <a:pt x="320" y="26"/>
                </a:lnTo>
                <a:lnTo>
                  <a:pt x="319" y="29"/>
                </a:lnTo>
                <a:lnTo>
                  <a:pt x="317" y="32"/>
                </a:lnTo>
                <a:lnTo>
                  <a:pt x="315" y="35"/>
                </a:lnTo>
                <a:lnTo>
                  <a:pt x="314" y="37"/>
                </a:lnTo>
                <a:lnTo>
                  <a:pt x="314" y="38"/>
                </a:lnTo>
                <a:lnTo>
                  <a:pt x="313" y="39"/>
                </a:lnTo>
                <a:lnTo>
                  <a:pt x="313" y="41"/>
                </a:lnTo>
                <a:lnTo>
                  <a:pt x="312" y="43"/>
                </a:lnTo>
                <a:lnTo>
                  <a:pt x="312" y="44"/>
                </a:lnTo>
                <a:lnTo>
                  <a:pt x="311" y="45"/>
                </a:lnTo>
                <a:lnTo>
                  <a:pt x="311" y="47"/>
                </a:lnTo>
                <a:lnTo>
                  <a:pt x="310" y="48"/>
                </a:lnTo>
                <a:lnTo>
                  <a:pt x="310" y="50"/>
                </a:lnTo>
                <a:lnTo>
                  <a:pt x="309" y="51"/>
                </a:lnTo>
                <a:lnTo>
                  <a:pt x="309" y="52"/>
                </a:lnTo>
                <a:lnTo>
                  <a:pt x="308" y="54"/>
                </a:lnTo>
                <a:lnTo>
                  <a:pt x="308" y="56"/>
                </a:lnTo>
                <a:lnTo>
                  <a:pt x="307" y="57"/>
                </a:lnTo>
                <a:lnTo>
                  <a:pt x="307" y="58"/>
                </a:lnTo>
                <a:lnTo>
                  <a:pt x="307" y="60"/>
                </a:lnTo>
                <a:lnTo>
                  <a:pt x="305" y="61"/>
                </a:lnTo>
                <a:lnTo>
                  <a:pt x="305" y="63"/>
                </a:lnTo>
                <a:lnTo>
                  <a:pt x="305" y="64"/>
                </a:lnTo>
                <a:lnTo>
                  <a:pt x="304" y="65"/>
                </a:lnTo>
                <a:lnTo>
                  <a:pt x="304" y="67"/>
                </a:lnTo>
                <a:lnTo>
                  <a:pt x="304" y="69"/>
                </a:lnTo>
                <a:lnTo>
                  <a:pt x="303" y="70"/>
                </a:lnTo>
                <a:lnTo>
                  <a:pt x="303" y="71"/>
                </a:lnTo>
                <a:lnTo>
                  <a:pt x="303" y="73"/>
                </a:lnTo>
                <a:lnTo>
                  <a:pt x="303" y="74"/>
                </a:lnTo>
                <a:lnTo>
                  <a:pt x="302" y="76"/>
                </a:lnTo>
                <a:lnTo>
                  <a:pt x="302" y="77"/>
                </a:lnTo>
                <a:lnTo>
                  <a:pt x="302" y="78"/>
                </a:lnTo>
                <a:lnTo>
                  <a:pt x="302" y="80"/>
                </a:lnTo>
                <a:lnTo>
                  <a:pt x="302" y="82"/>
                </a:lnTo>
                <a:lnTo>
                  <a:pt x="302" y="83"/>
                </a:lnTo>
                <a:lnTo>
                  <a:pt x="302" y="84"/>
                </a:lnTo>
                <a:lnTo>
                  <a:pt x="302" y="86"/>
                </a:lnTo>
                <a:lnTo>
                  <a:pt x="301" y="87"/>
                </a:lnTo>
                <a:lnTo>
                  <a:pt x="301" y="89"/>
                </a:lnTo>
                <a:lnTo>
                  <a:pt x="301" y="90"/>
                </a:lnTo>
                <a:lnTo>
                  <a:pt x="301" y="91"/>
                </a:lnTo>
                <a:lnTo>
                  <a:pt x="301" y="93"/>
                </a:lnTo>
                <a:lnTo>
                  <a:pt x="301" y="95"/>
                </a:lnTo>
                <a:lnTo>
                  <a:pt x="301" y="96"/>
                </a:lnTo>
                <a:lnTo>
                  <a:pt x="301" y="97"/>
                </a:lnTo>
                <a:lnTo>
                  <a:pt x="301" y="99"/>
                </a:lnTo>
                <a:lnTo>
                  <a:pt x="302" y="101"/>
                </a:lnTo>
                <a:lnTo>
                  <a:pt x="302" y="102"/>
                </a:lnTo>
                <a:lnTo>
                  <a:pt x="302" y="103"/>
                </a:lnTo>
                <a:lnTo>
                  <a:pt x="302" y="104"/>
                </a:lnTo>
                <a:lnTo>
                  <a:pt x="302" y="106"/>
                </a:lnTo>
                <a:lnTo>
                  <a:pt x="302" y="108"/>
                </a:lnTo>
                <a:lnTo>
                  <a:pt x="302" y="109"/>
                </a:lnTo>
                <a:lnTo>
                  <a:pt x="302" y="110"/>
                </a:lnTo>
                <a:lnTo>
                  <a:pt x="303" y="112"/>
                </a:lnTo>
                <a:lnTo>
                  <a:pt x="303" y="114"/>
                </a:lnTo>
                <a:lnTo>
                  <a:pt x="303" y="115"/>
                </a:lnTo>
                <a:lnTo>
                  <a:pt x="303" y="116"/>
                </a:lnTo>
                <a:lnTo>
                  <a:pt x="304" y="117"/>
                </a:lnTo>
                <a:lnTo>
                  <a:pt x="304" y="119"/>
                </a:lnTo>
                <a:lnTo>
                  <a:pt x="304" y="121"/>
                </a:lnTo>
                <a:lnTo>
                  <a:pt x="305" y="122"/>
                </a:lnTo>
                <a:lnTo>
                  <a:pt x="305" y="123"/>
                </a:lnTo>
                <a:lnTo>
                  <a:pt x="305" y="125"/>
                </a:lnTo>
                <a:lnTo>
                  <a:pt x="307" y="127"/>
                </a:lnTo>
                <a:lnTo>
                  <a:pt x="307" y="128"/>
                </a:lnTo>
                <a:lnTo>
                  <a:pt x="307" y="129"/>
                </a:lnTo>
                <a:lnTo>
                  <a:pt x="308" y="130"/>
                </a:lnTo>
                <a:lnTo>
                  <a:pt x="308" y="132"/>
                </a:lnTo>
                <a:lnTo>
                  <a:pt x="309" y="134"/>
                </a:lnTo>
                <a:lnTo>
                  <a:pt x="309" y="135"/>
                </a:lnTo>
                <a:lnTo>
                  <a:pt x="310" y="136"/>
                </a:lnTo>
                <a:lnTo>
                  <a:pt x="310" y="138"/>
                </a:lnTo>
                <a:lnTo>
                  <a:pt x="311" y="140"/>
                </a:lnTo>
                <a:lnTo>
                  <a:pt x="311" y="141"/>
                </a:lnTo>
                <a:lnTo>
                  <a:pt x="312" y="142"/>
                </a:lnTo>
                <a:lnTo>
                  <a:pt x="312" y="143"/>
                </a:lnTo>
                <a:lnTo>
                  <a:pt x="313" y="145"/>
                </a:lnTo>
                <a:lnTo>
                  <a:pt x="313" y="147"/>
                </a:lnTo>
                <a:lnTo>
                  <a:pt x="314" y="148"/>
                </a:lnTo>
                <a:lnTo>
                  <a:pt x="314" y="149"/>
                </a:lnTo>
                <a:lnTo>
                  <a:pt x="315" y="150"/>
                </a:lnTo>
                <a:lnTo>
                  <a:pt x="317" y="154"/>
                </a:lnTo>
                <a:lnTo>
                  <a:pt x="319" y="156"/>
                </a:lnTo>
                <a:lnTo>
                  <a:pt x="320" y="160"/>
                </a:lnTo>
                <a:lnTo>
                  <a:pt x="322" y="162"/>
                </a:lnTo>
                <a:lnTo>
                  <a:pt x="323" y="166"/>
                </a:lnTo>
                <a:lnTo>
                  <a:pt x="325" y="168"/>
                </a:lnTo>
                <a:lnTo>
                  <a:pt x="328" y="172"/>
                </a:lnTo>
                <a:lnTo>
                  <a:pt x="329" y="174"/>
                </a:lnTo>
                <a:lnTo>
                  <a:pt x="331" y="176"/>
                </a:lnTo>
                <a:lnTo>
                  <a:pt x="333" y="180"/>
                </a:lnTo>
                <a:lnTo>
                  <a:pt x="335" y="182"/>
                </a:lnTo>
                <a:lnTo>
                  <a:pt x="338" y="186"/>
                </a:lnTo>
                <a:lnTo>
                  <a:pt x="0" y="93"/>
                </a:lnTo>
                <a:lnTo>
                  <a:pt x="169" y="93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35" name="Freeform 51"/>
          <p:cNvSpPr>
            <a:spLocks/>
          </p:cNvSpPr>
          <p:nvPr/>
        </p:nvSpPr>
        <p:spPr bwMode="auto">
          <a:xfrm>
            <a:off x="3876675" y="1746250"/>
            <a:ext cx="1263650" cy="11113"/>
          </a:xfrm>
          <a:custGeom>
            <a:avLst/>
            <a:gdLst>
              <a:gd name="T0" fmla="*/ 4779 w 4779"/>
              <a:gd name="T1" fmla="*/ 17 h 35"/>
              <a:gd name="T2" fmla="*/ 4779 w 4779"/>
              <a:gd name="T3" fmla="*/ 0 h 35"/>
              <a:gd name="T4" fmla="*/ 0 w 4779"/>
              <a:gd name="T5" fmla="*/ 0 h 35"/>
              <a:gd name="T6" fmla="*/ 0 w 4779"/>
              <a:gd name="T7" fmla="*/ 35 h 35"/>
              <a:gd name="T8" fmla="*/ 4779 w 4779"/>
              <a:gd name="T9" fmla="*/ 35 h 35"/>
              <a:gd name="T10" fmla="*/ 4779 w 4779"/>
              <a:gd name="T11" fmla="*/ 17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779"/>
              <a:gd name="T19" fmla="*/ 0 h 35"/>
              <a:gd name="T20" fmla="*/ 4779 w 4779"/>
              <a:gd name="T21" fmla="*/ 35 h 3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779" h="35">
                <a:moveTo>
                  <a:pt x="4779" y="17"/>
                </a:moveTo>
                <a:lnTo>
                  <a:pt x="4779" y="0"/>
                </a:lnTo>
                <a:lnTo>
                  <a:pt x="0" y="0"/>
                </a:lnTo>
                <a:lnTo>
                  <a:pt x="0" y="35"/>
                </a:lnTo>
                <a:lnTo>
                  <a:pt x="4779" y="35"/>
                </a:lnTo>
                <a:lnTo>
                  <a:pt x="4779" y="17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36" name="Freeform 52"/>
          <p:cNvSpPr>
            <a:spLocks/>
          </p:cNvSpPr>
          <p:nvPr/>
        </p:nvSpPr>
        <p:spPr bwMode="auto">
          <a:xfrm>
            <a:off x="5127625" y="1722438"/>
            <a:ext cx="88900" cy="58737"/>
          </a:xfrm>
          <a:custGeom>
            <a:avLst/>
            <a:gdLst>
              <a:gd name="T0" fmla="*/ 338 w 338"/>
              <a:gd name="T1" fmla="*/ 93 h 186"/>
              <a:gd name="T2" fmla="*/ 2 w 338"/>
              <a:gd name="T3" fmla="*/ 3 h 186"/>
              <a:gd name="T4" fmla="*/ 7 w 338"/>
              <a:gd name="T5" fmla="*/ 9 h 186"/>
              <a:gd name="T6" fmla="*/ 10 w 338"/>
              <a:gd name="T7" fmla="*/ 15 h 186"/>
              <a:gd name="T8" fmla="*/ 14 w 338"/>
              <a:gd name="T9" fmla="*/ 21 h 186"/>
              <a:gd name="T10" fmla="*/ 18 w 338"/>
              <a:gd name="T11" fmla="*/ 26 h 186"/>
              <a:gd name="T12" fmla="*/ 20 w 338"/>
              <a:gd name="T13" fmla="*/ 32 h 186"/>
              <a:gd name="T14" fmla="*/ 22 w 338"/>
              <a:gd name="T15" fmla="*/ 37 h 186"/>
              <a:gd name="T16" fmla="*/ 24 w 338"/>
              <a:gd name="T17" fmla="*/ 39 h 186"/>
              <a:gd name="T18" fmla="*/ 26 w 338"/>
              <a:gd name="T19" fmla="*/ 43 h 186"/>
              <a:gd name="T20" fmla="*/ 27 w 338"/>
              <a:gd name="T21" fmla="*/ 45 h 186"/>
              <a:gd name="T22" fmla="*/ 28 w 338"/>
              <a:gd name="T23" fmla="*/ 48 h 186"/>
              <a:gd name="T24" fmla="*/ 29 w 338"/>
              <a:gd name="T25" fmla="*/ 51 h 186"/>
              <a:gd name="T26" fmla="*/ 30 w 338"/>
              <a:gd name="T27" fmla="*/ 54 h 186"/>
              <a:gd name="T28" fmla="*/ 31 w 338"/>
              <a:gd name="T29" fmla="*/ 57 h 186"/>
              <a:gd name="T30" fmla="*/ 31 w 338"/>
              <a:gd name="T31" fmla="*/ 60 h 186"/>
              <a:gd name="T32" fmla="*/ 32 w 338"/>
              <a:gd name="T33" fmla="*/ 63 h 186"/>
              <a:gd name="T34" fmla="*/ 33 w 338"/>
              <a:gd name="T35" fmla="*/ 65 h 186"/>
              <a:gd name="T36" fmla="*/ 33 w 338"/>
              <a:gd name="T37" fmla="*/ 69 h 186"/>
              <a:gd name="T38" fmla="*/ 34 w 338"/>
              <a:gd name="T39" fmla="*/ 71 h 186"/>
              <a:gd name="T40" fmla="*/ 34 w 338"/>
              <a:gd name="T41" fmla="*/ 74 h 186"/>
              <a:gd name="T42" fmla="*/ 35 w 338"/>
              <a:gd name="T43" fmla="*/ 77 h 186"/>
              <a:gd name="T44" fmla="*/ 35 w 338"/>
              <a:gd name="T45" fmla="*/ 80 h 186"/>
              <a:gd name="T46" fmla="*/ 35 w 338"/>
              <a:gd name="T47" fmla="*/ 83 h 186"/>
              <a:gd name="T48" fmla="*/ 35 w 338"/>
              <a:gd name="T49" fmla="*/ 86 h 186"/>
              <a:gd name="T50" fmla="*/ 35 w 338"/>
              <a:gd name="T51" fmla="*/ 89 h 186"/>
              <a:gd name="T52" fmla="*/ 37 w 338"/>
              <a:gd name="T53" fmla="*/ 91 h 186"/>
              <a:gd name="T54" fmla="*/ 37 w 338"/>
              <a:gd name="T55" fmla="*/ 95 h 186"/>
              <a:gd name="T56" fmla="*/ 35 w 338"/>
              <a:gd name="T57" fmla="*/ 97 h 186"/>
              <a:gd name="T58" fmla="*/ 35 w 338"/>
              <a:gd name="T59" fmla="*/ 101 h 186"/>
              <a:gd name="T60" fmla="*/ 35 w 338"/>
              <a:gd name="T61" fmla="*/ 103 h 186"/>
              <a:gd name="T62" fmla="*/ 35 w 338"/>
              <a:gd name="T63" fmla="*/ 106 h 186"/>
              <a:gd name="T64" fmla="*/ 35 w 338"/>
              <a:gd name="T65" fmla="*/ 109 h 186"/>
              <a:gd name="T66" fmla="*/ 34 w 338"/>
              <a:gd name="T67" fmla="*/ 112 h 186"/>
              <a:gd name="T68" fmla="*/ 34 w 338"/>
              <a:gd name="T69" fmla="*/ 115 h 186"/>
              <a:gd name="T70" fmla="*/ 33 w 338"/>
              <a:gd name="T71" fmla="*/ 117 h 186"/>
              <a:gd name="T72" fmla="*/ 33 w 338"/>
              <a:gd name="T73" fmla="*/ 121 h 186"/>
              <a:gd name="T74" fmla="*/ 32 w 338"/>
              <a:gd name="T75" fmla="*/ 123 h 186"/>
              <a:gd name="T76" fmla="*/ 31 w 338"/>
              <a:gd name="T77" fmla="*/ 127 h 186"/>
              <a:gd name="T78" fmla="*/ 31 w 338"/>
              <a:gd name="T79" fmla="*/ 129 h 186"/>
              <a:gd name="T80" fmla="*/ 30 w 338"/>
              <a:gd name="T81" fmla="*/ 132 h 186"/>
              <a:gd name="T82" fmla="*/ 29 w 338"/>
              <a:gd name="T83" fmla="*/ 135 h 186"/>
              <a:gd name="T84" fmla="*/ 28 w 338"/>
              <a:gd name="T85" fmla="*/ 138 h 186"/>
              <a:gd name="T86" fmla="*/ 27 w 338"/>
              <a:gd name="T87" fmla="*/ 141 h 186"/>
              <a:gd name="T88" fmla="*/ 26 w 338"/>
              <a:gd name="T89" fmla="*/ 143 h 186"/>
              <a:gd name="T90" fmla="*/ 24 w 338"/>
              <a:gd name="T91" fmla="*/ 147 h 186"/>
              <a:gd name="T92" fmla="*/ 22 w 338"/>
              <a:gd name="T93" fmla="*/ 149 h 186"/>
              <a:gd name="T94" fmla="*/ 20 w 338"/>
              <a:gd name="T95" fmla="*/ 154 h 186"/>
              <a:gd name="T96" fmla="*/ 18 w 338"/>
              <a:gd name="T97" fmla="*/ 160 h 186"/>
              <a:gd name="T98" fmla="*/ 14 w 338"/>
              <a:gd name="T99" fmla="*/ 166 h 186"/>
              <a:gd name="T100" fmla="*/ 10 w 338"/>
              <a:gd name="T101" fmla="*/ 172 h 186"/>
              <a:gd name="T102" fmla="*/ 7 w 338"/>
              <a:gd name="T103" fmla="*/ 176 h 186"/>
              <a:gd name="T104" fmla="*/ 2 w 338"/>
              <a:gd name="T105" fmla="*/ 182 h 186"/>
              <a:gd name="T106" fmla="*/ 338 w 338"/>
              <a:gd name="T107" fmla="*/ 93 h 18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38"/>
              <a:gd name="T163" fmla="*/ 0 h 186"/>
              <a:gd name="T164" fmla="*/ 338 w 338"/>
              <a:gd name="T165" fmla="*/ 186 h 18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38" h="186">
                <a:moveTo>
                  <a:pt x="168" y="93"/>
                </a:moveTo>
                <a:lnTo>
                  <a:pt x="338" y="93"/>
                </a:lnTo>
                <a:lnTo>
                  <a:pt x="0" y="0"/>
                </a:lnTo>
                <a:lnTo>
                  <a:pt x="2" y="3"/>
                </a:lnTo>
                <a:lnTo>
                  <a:pt x="4" y="6"/>
                </a:lnTo>
                <a:lnTo>
                  <a:pt x="7" y="9"/>
                </a:lnTo>
                <a:lnTo>
                  <a:pt x="9" y="12"/>
                </a:lnTo>
                <a:lnTo>
                  <a:pt x="10" y="15"/>
                </a:lnTo>
                <a:lnTo>
                  <a:pt x="12" y="18"/>
                </a:lnTo>
                <a:lnTo>
                  <a:pt x="14" y="21"/>
                </a:lnTo>
                <a:lnTo>
                  <a:pt x="16" y="24"/>
                </a:lnTo>
                <a:lnTo>
                  <a:pt x="18" y="26"/>
                </a:lnTo>
                <a:lnTo>
                  <a:pt x="19" y="29"/>
                </a:lnTo>
                <a:lnTo>
                  <a:pt x="20" y="32"/>
                </a:lnTo>
                <a:lnTo>
                  <a:pt x="22" y="35"/>
                </a:lnTo>
                <a:lnTo>
                  <a:pt x="22" y="37"/>
                </a:lnTo>
                <a:lnTo>
                  <a:pt x="23" y="38"/>
                </a:lnTo>
                <a:lnTo>
                  <a:pt x="24" y="39"/>
                </a:lnTo>
                <a:lnTo>
                  <a:pt x="24" y="41"/>
                </a:lnTo>
                <a:lnTo>
                  <a:pt x="26" y="43"/>
                </a:lnTo>
                <a:lnTo>
                  <a:pt x="26" y="44"/>
                </a:lnTo>
                <a:lnTo>
                  <a:pt x="27" y="45"/>
                </a:lnTo>
                <a:lnTo>
                  <a:pt x="27" y="47"/>
                </a:lnTo>
                <a:lnTo>
                  <a:pt x="28" y="48"/>
                </a:lnTo>
                <a:lnTo>
                  <a:pt x="28" y="50"/>
                </a:lnTo>
                <a:lnTo>
                  <a:pt x="29" y="51"/>
                </a:lnTo>
                <a:lnTo>
                  <a:pt x="29" y="52"/>
                </a:lnTo>
                <a:lnTo>
                  <a:pt x="30" y="54"/>
                </a:lnTo>
                <a:lnTo>
                  <a:pt x="30" y="56"/>
                </a:lnTo>
                <a:lnTo>
                  <a:pt x="31" y="57"/>
                </a:lnTo>
                <a:lnTo>
                  <a:pt x="31" y="58"/>
                </a:lnTo>
                <a:lnTo>
                  <a:pt x="31" y="60"/>
                </a:lnTo>
                <a:lnTo>
                  <a:pt x="32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7"/>
                </a:lnTo>
                <a:lnTo>
                  <a:pt x="33" y="69"/>
                </a:lnTo>
                <a:lnTo>
                  <a:pt x="34" y="70"/>
                </a:lnTo>
                <a:lnTo>
                  <a:pt x="34" y="71"/>
                </a:lnTo>
                <a:lnTo>
                  <a:pt x="34" y="73"/>
                </a:lnTo>
                <a:lnTo>
                  <a:pt x="34" y="74"/>
                </a:lnTo>
                <a:lnTo>
                  <a:pt x="34" y="76"/>
                </a:lnTo>
                <a:lnTo>
                  <a:pt x="35" y="77"/>
                </a:lnTo>
                <a:lnTo>
                  <a:pt x="35" y="78"/>
                </a:lnTo>
                <a:lnTo>
                  <a:pt x="35" y="80"/>
                </a:lnTo>
                <a:lnTo>
                  <a:pt x="35" y="82"/>
                </a:lnTo>
                <a:lnTo>
                  <a:pt x="35" y="83"/>
                </a:lnTo>
                <a:lnTo>
                  <a:pt x="35" y="84"/>
                </a:lnTo>
                <a:lnTo>
                  <a:pt x="35" y="86"/>
                </a:lnTo>
                <a:lnTo>
                  <a:pt x="35" y="87"/>
                </a:lnTo>
                <a:lnTo>
                  <a:pt x="35" y="89"/>
                </a:lnTo>
                <a:lnTo>
                  <a:pt x="37" y="90"/>
                </a:lnTo>
                <a:lnTo>
                  <a:pt x="37" y="91"/>
                </a:lnTo>
                <a:lnTo>
                  <a:pt x="37" y="93"/>
                </a:lnTo>
                <a:lnTo>
                  <a:pt x="37" y="95"/>
                </a:lnTo>
                <a:lnTo>
                  <a:pt x="37" y="96"/>
                </a:lnTo>
                <a:lnTo>
                  <a:pt x="35" y="97"/>
                </a:lnTo>
                <a:lnTo>
                  <a:pt x="35" y="99"/>
                </a:lnTo>
                <a:lnTo>
                  <a:pt x="35" y="101"/>
                </a:lnTo>
                <a:lnTo>
                  <a:pt x="35" y="102"/>
                </a:lnTo>
                <a:lnTo>
                  <a:pt x="35" y="103"/>
                </a:lnTo>
                <a:lnTo>
                  <a:pt x="35" y="104"/>
                </a:lnTo>
                <a:lnTo>
                  <a:pt x="35" y="106"/>
                </a:lnTo>
                <a:lnTo>
                  <a:pt x="35" y="108"/>
                </a:lnTo>
                <a:lnTo>
                  <a:pt x="35" y="109"/>
                </a:lnTo>
                <a:lnTo>
                  <a:pt x="34" y="110"/>
                </a:lnTo>
                <a:lnTo>
                  <a:pt x="34" y="112"/>
                </a:lnTo>
                <a:lnTo>
                  <a:pt x="34" y="114"/>
                </a:lnTo>
                <a:lnTo>
                  <a:pt x="34" y="115"/>
                </a:lnTo>
                <a:lnTo>
                  <a:pt x="34" y="116"/>
                </a:lnTo>
                <a:lnTo>
                  <a:pt x="33" y="117"/>
                </a:lnTo>
                <a:lnTo>
                  <a:pt x="33" y="119"/>
                </a:lnTo>
                <a:lnTo>
                  <a:pt x="33" y="121"/>
                </a:lnTo>
                <a:lnTo>
                  <a:pt x="32" y="122"/>
                </a:lnTo>
                <a:lnTo>
                  <a:pt x="32" y="123"/>
                </a:lnTo>
                <a:lnTo>
                  <a:pt x="32" y="125"/>
                </a:lnTo>
                <a:lnTo>
                  <a:pt x="31" y="127"/>
                </a:lnTo>
                <a:lnTo>
                  <a:pt x="31" y="128"/>
                </a:lnTo>
                <a:lnTo>
                  <a:pt x="31" y="129"/>
                </a:lnTo>
                <a:lnTo>
                  <a:pt x="30" y="130"/>
                </a:lnTo>
                <a:lnTo>
                  <a:pt x="30" y="132"/>
                </a:lnTo>
                <a:lnTo>
                  <a:pt x="29" y="134"/>
                </a:lnTo>
                <a:lnTo>
                  <a:pt x="29" y="135"/>
                </a:lnTo>
                <a:lnTo>
                  <a:pt x="28" y="136"/>
                </a:lnTo>
                <a:lnTo>
                  <a:pt x="28" y="138"/>
                </a:lnTo>
                <a:lnTo>
                  <a:pt x="27" y="140"/>
                </a:lnTo>
                <a:lnTo>
                  <a:pt x="27" y="141"/>
                </a:lnTo>
                <a:lnTo>
                  <a:pt x="26" y="142"/>
                </a:lnTo>
                <a:lnTo>
                  <a:pt x="26" y="143"/>
                </a:lnTo>
                <a:lnTo>
                  <a:pt x="24" y="145"/>
                </a:lnTo>
                <a:lnTo>
                  <a:pt x="24" y="147"/>
                </a:lnTo>
                <a:lnTo>
                  <a:pt x="23" y="148"/>
                </a:lnTo>
                <a:lnTo>
                  <a:pt x="22" y="149"/>
                </a:lnTo>
                <a:lnTo>
                  <a:pt x="22" y="150"/>
                </a:lnTo>
                <a:lnTo>
                  <a:pt x="20" y="154"/>
                </a:lnTo>
                <a:lnTo>
                  <a:pt x="19" y="156"/>
                </a:lnTo>
                <a:lnTo>
                  <a:pt x="18" y="160"/>
                </a:lnTo>
                <a:lnTo>
                  <a:pt x="16" y="162"/>
                </a:lnTo>
                <a:lnTo>
                  <a:pt x="14" y="166"/>
                </a:lnTo>
                <a:lnTo>
                  <a:pt x="12" y="168"/>
                </a:lnTo>
                <a:lnTo>
                  <a:pt x="10" y="172"/>
                </a:lnTo>
                <a:lnTo>
                  <a:pt x="9" y="174"/>
                </a:lnTo>
                <a:lnTo>
                  <a:pt x="7" y="176"/>
                </a:lnTo>
                <a:lnTo>
                  <a:pt x="4" y="180"/>
                </a:lnTo>
                <a:lnTo>
                  <a:pt x="2" y="182"/>
                </a:lnTo>
                <a:lnTo>
                  <a:pt x="0" y="186"/>
                </a:lnTo>
                <a:lnTo>
                  <a:pt x="338" y="93"/>
                </a:lnTo>
                <a:lnTo>
                  <a:pt x="168" y="93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37" name="Freeform 53"/>
          <p:cNvSpPr>
            <a:spLocks/>
          </p:cNvSpPr>
          <p:nvPr/>
        </p:nvSpPr>
        <p:spPr bwMode="auto">
          <a:xfrm>
            <a:off x="4149725" y="2209800"/>
            <a:ext cx="163513" cy="207963"/>
          </a:xfrm>
          <a:custGeom>
            <a:avLst/>
            <a:gdLst>
              <a:gd name="T0" fmla="*/ 0 w 621"/>
              <a:gd name="T1" fmla="*/ 14 h 655"/>
              <a:gd name="T2" fmla="*/ 11 w 621"/>
              <a:gd name="T3" fmla="*/ 40 h 655"/>
              <a:gd name="T4" fmla="*/ 24 w 621"/>
              <a:gd name="T5" fmla="*/ 65 h 655"/>
              <a:gd name="T6" fmla="*/ 38 w 621"/>
              <a:gd name="T7" fmla="*/ 90 h 655"/>
              <a:gd name="T8" fmla="*/ 51 w 621"/>
              <a:gd name="T9" fmla="*/ 114 h 655"/>
              <a:gd name="T10" fmla="*/ 67 w 621"/>
              <a:gd name="T11" fmla="*/ 138 h 655"/>
              <a:gd name="T12" fmla="*/ 82 w 621"/>
              <a:gd name="T13" fmla="*/ 160 h 655"/>
              <a:gd name="T14" fmla="*/ 99 w 621"/>
              <a:gd name="T15" fmla="*/ 183 h 655"/>
              <a:gd name="T16" fmla="*/ 116 w 621"/>
              <a:gd name="T17" fmla="*/ 204 h 655"/>
              <a:gd name="T18" fmla="*/ 133 w 621"/>
              <a:gd name="T19" fmla="*/ 225 h 655"/>
              <a:gd name="T20" fmla="*/ 152 w 621"/>
              <a:gd name="T21" fmla="*/ 245 h 655"/>
              <a:gd name="T22" fmla="*/ 171 w 621"/>
              <a:gd name="T23" fmla="*/ 265 h 655"/>
              <a:gd name="T24" fmla="*/ 189 w 621"/>
              <a:gd name="T25" fmla="*/ 285 h 655"/>
              <a:gd name="T26" fmla="*/ 229 w 621"/>
              <a:gd name="T27" fmla="*/ 325 h 655"/>
              <a:gd name="T28" fmla="*/ 270 w 621"/>
              <a:gd name="T29" fmla="*/ 361 h 655"/>
              <a:gd name="T30" fmla="*/ 354 w 621"/>
              <a:gd name="T31" fmla="*/ 435 h 655"/>
              <a:gd name="T32" fmla="*/ 438 w 621"/>
              <a:gd name="T33" fmla="*/ 506 h 655"/>
              <a:gd name="T34" fmla="*/ 480 w 621"/>
              <a:gd name="T35" fmla="*/ 542 h 655"/>
              <a:gd name="T36" fmla="*/ 520 w 621"/>
              <a:gd name="T37" fmla="*/ 579 h 655"/>
              <a:gd name="T38" fmla="*/ 560 w 621"/>
              <a:gd name="T39" fmla="*/ 617 h 655"/>
              <a:gd name="T40" fmla="*/ 598 w 621"/>
              <a:gd name="T41" fmla="*/ 655 h 655"/>
              <a:gd name="T42" fmla="*/ 621 w 621"/>
              <a:gd name="T43" fmla="*/ 630 h 655"/>
              <a:gd name="T44" fmla="*/ 582 w 621"/>
              <a:gd name="T45" fmla="*/ 591 h 655"/>
              <a:gd name="T46" fmla="*/ 542 w 621"/>
              <a:gd name="T47" fmla="*/ 552 h 655"/>
              <a:gd name="T48" fmla="*/ 501 w 621"/>
              <a:gd name="T49" fmla="*/ 515 h 655"/>
              <a:gd name="T50" fmla="*/ 459 w 621"/>
              <a:gd name="T51" fmla="*/ 478 h 655"/>
              <a:gd name="T52" fmla="*/ 374 w 621"/>
              <a:gd name="T53" fmla="*/ 407 h 655"/>
              <a:gd name="T54" fmla="*/ 291 w 621"/>
              <a:gd name="T55" fmla="*/ 334 h 655"/>
              <a:gd name="T56" fmla="*/ 251 w 621"/>
              <a:gd name="T57" fmla="*/ 297 h 655"/>
              <a:gd name="T58" fmla="*/ 213 w 621"/>
              <a:gd name="T59" fmla="*/ 259 h 655"/>
              <a:gd name="T60" fmla="*/ 194 w 621"/>
              <a:gd name="T61" fmla="*/ 241 h 655"/>
              <a:gd name="T62" fmla="*/ 175 w 621"/>
              <a:gd name="T63" fmla="*/ 222 h 655"/>
              <a:gd name="T64" fmla="*/ 157 w 621"/>
              <a:gd name="T65" fmla="*/ 201 h 655"/>
              <a:gd name="T66" fmla="*/ 141 w 621"/>
              <a:gd name="T67" fmla="*/ 180 h 655"/>
              <a:gd name="T68" fmla="*/ 124 w 621"/>
              <a:gd name="T69" fmla="*/ 160 h 655"/>
              <a:gd name="T70" fmla="*/ 109 w 621"/>
              <a:gd name="T71" fmla="*/ 139 h 655"/>
              <a:gd name="T72" fmla="*/ 93 w 621"/>
              <a:gd name="T73" fmla="*/ 117 h 655"/>
              <a:gd name="T74" fmla="*/ 79 w 621"/>
              <a:gd name="T75" fmla="*/ 95 h 655"/>
              <a:gd name="T76" fmla="*/ 65 w 621"/>
              <a:gd name="T77" fmla="*/ 72 h 655"/>
              <a:gd name="T78" fmla="*/ 53 w 621"/>
              <a:gd name="T79" fmla="*/ 49 h 655"/>
              <a:gd name="T80" fmla="*/ 41 w 621"/>
              <a:gd name="T81" fmla="*/ 25 h 655"/>
              <a:gd name="T82" fmla="*/ 30 w 621"/>
              <a:gd name="T83" fmla="*/ 0 h 655"/>
              <a:gd name="T84" fmla="*/ 0 w 621"/>
              <a:gd name="T85" fmla="*/ 14 h 65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21"/>
              <a:gd name="T130" fmla="*/ 0 h 655"/>
              <a:gd name="T131" fmla="*/ 621 w 621"/>
              <a:gd name="T132" fmla="*/ 655 h 655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21" h="655">
                <a:moveTo>
                  <a:pt x="0" y="14"/>
                </a:moveTo>
                <a:lnTo>
                  <a:pt x="11" y="40"/>
                </a:lnTo>
                <a:lnTo>
                  <a:pt x="24" y="65"/>
                </a:lnTo>
                <a:lnTo>
                  <a:pt x="38" y="90"/>
                </a:lnTo>
                <a:lnTo>
                  <a:pt x="51" y="114"/>
                </a:lnTo>
                <a:lnTo>
                  <a:pt x="67" y="138"/>
                </a:lnTo>
                <a:lnTo>
                  <a:pt x="82" y="160"/>
                </a:lnTo>
                <a:lnTo>
                  <a:pt x="99" y="183"/>
                </a:lnTo>
                <a:lnTo>
                  <a:pt x="116" y="204"/>
                </a:lnTo>
                <a:lnTo>
                  <a:pt x="133" y="225"/>
                </a:lnTo>
                <a:lnTo>
                  <a:pt x="152" y="245"/>
                </a:lnTo>
                <a:lnTo>
                  <a:pt x="171" y="265"/>
                </a:lnTo>
                <a:lnTo>
                  <a:pt x="189" y="285"/>
                </a:lnTo>
                <a:lnTo>
                  <a:pt x="229" y="325"/>
                </a:lnTo>
                <a:lnTo>
                  <a:pt x="270" y="361"/>
                </a:lnTo>
                <a:lnTo>
                  <a:pt x="354" y="435"/>
                </a:lnTo>
                <a:lnTo>
                  <a:pt x="438" y="506"/>
                </a:lnTo>
                <a:lnTo>
                  <a:pt x="480" y="542"/>
                </a:lnTo>
                <a:lnTo>
                  <a:pt x="520" y="579"/>
                </a:lnTo>
                <a:lnTo>
                  <a:pt x="560" y="617"/>
                </a:lnTo>
                <a:lnTo>
                  <a:pt x="598" y="655"/>
                </a:lnTo>
                <a:lnTo>
                  <a:pt x="621" y="630"/>
                </a:lnTo>
                <a:lnTo>
                  <a:pt x="582" y="591"/>
                </a:lnTo>
                <a:lnTo>
                  <a:pt x="542" y="552"/>
                </a:lnTo>
                <a:lnTo>
                  <a:pt x="501" y="515"/>
                </a:lnTo>
                <a:lnTo>
                  <a:pt x="459" y="478"/>
                </a:lnTo>
                <a:lnTo>
                  <a:pt x="374" y="407"/>
                </a:lnTo>
                <a:lnTo>
                  <a:pt x="291" y="334"/>
                </a:lnTo>
                <a:lnTo>
                  <a:pt x="251" y="297"/>
                </a:lnTo>
                <a:lnTo>
                  <a:pt x="213" y="259"/>
                </a:lnTo>
                <a:lnTo>
                  <a:pt x="194" y="241"/>
                </a:lnTo>
                <a:lnTo>
                  <a:pt x="175" y="222"/>
                </a:lnTo>
                <a:lnTo>
                  <a:pt x="157" y="201"/>
                </a:lnTo>
                <a:lnTo>
                  <a:pt x="141" y="180"/>
                </a:lnTo>
                <a:lnTo>
                  <a:pt x="124" y="160"/>
                </a:lnTo>
                <a:lnTo>
                  <a:pt x="109" y="139"/>
                </a:lnTo>
                <a:lnTo>
                  <a:pt x="93" y="117"/>
                </a:lnTo>
                <a:lnTo>
                  <a:pt x="79" y="95"/>
                </a:lnTo>
                <a:lnTo>
                  <a:pt x="65" y="72"/>
                </a:lnTo>
                <a:lnTo>
                  <a:pt x="53" y="49"/>
                </a:lnTo>
                <a:lnTo>
                  <a:pt x="41" y="25"/>
                </a:lnTo>
                <a:lnTo>
                  <a:pt x="30" y="0"/>
                </a:lnTo>
                <a:lnTo>
                  <a:pt x="0" y="14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38" name="Freeform 54"/>
          <p:cNvSpPr>
            <a:spLocks/>
          </p:cNvSpPr>
          <p:nvPr/>
        </p:nvSpPr>
        <p:spPr bwMode="auto">
          <a:xfrm>
            <a:off x="4119563" y="2041525"/>
            <a:ext cx="38100" cy="173038"/>
          </a:xfrm>
          <a:custGeom>
            <a:avLst/>
            <a:gdLst>
              <a:gd name="T0" fmla="*/ 0 w 143"/>
              <a:gd name="T1" fmla="*/ 0 h 542"/>
              <a:gd name="T2" fmla="*/ 0 w 143"/>
              <a:gd name="T3" fmla="*/ 48 h 542"/>
              <a:gd name="T4" fmla="*/ 1 w 143"/>
              <a:gd name="T5" fmla="*/ 89 h 542"/>
              <a:gd name="T6" fmla="*/ 2 w 143"/>
              <a:gd name="T7" fmla="*/ 128 h 542"/>
              <a:gd name="T8" fmla="*/ 4 w 143"/>
              <a:gd name="T9" fmla="*/ 162 h 542"/>
              <a:gd name="T10" fmla="*/ 6 w 143"/>
              <a:gd name="T11" fmla="*/ 194 h 542"/>
              <a:gd name="T12" fmla="*/ 9 w 143"/>
              <a:gd name="T13" fmla="*/ 224 h 542"/>
              <a:gd name="T14" fmla="*/ 14 w 143"/>
              <a:gd name="T15" fmla="*/ 252 h 542"/>
              <a:gd name="T16" fmla="*/ 19 w 143"/>
              <a:gd name="T17" fmla="*/ 281 h 542"/>
              <a:gd name="T18" fmla="*/ 26 w 143"/>
              <a:gd name="T19" fmla="*/ 308 h 542"/>
              <a:gd name="T20" fmla="*/ 33 w 143"/>
              <a:gd name="T21" fmla="*/ 335 h 542"/>
              <a:gd name="T22" fmla="*/ 42 w 143"/>
              <a:gd name="T23" fmla="*/ 364 h 542"/>
              <a:gd name="T24" fmla="*/ 53 w 143"/>
              <a:gd name="T25" fmla="*/ 393 h 542"/>
              <a:gd name="T26" fmla="*/ 80 w 143"/>
              <a:gd name="T27" fmla="*/ 461 h 542"/>
              <a:gd name="T28" fmla="*/ 113 w 143"/>
              <a:gd name="T29" fmla="*/ 542 h 542"/>
              <a:gd name="T30" fmla="*/ 143 w 143"/>
              <a:gd name="T31" fmla="*/ 528 h 542"/>
              <a:gd name="T32" fmla="*/ 110 w 143"/>
              <a:gd name="T33" fmla="*/ 447 h 542"/>
              <a:gd name="T34" fmla="*/ 83 w 143"/>
              <a:gd name="T35" fmla="*/ 380 h 542"/>
              <a:gd name="T36" fmla="*/ 73 w 143"/>
              <a:gd name="T37" fmla="*/ 352 h 542"/>
              <a:gd name="T38" fmla="*/ 64 w 143"/>
              <a:gd name="T39" fmla="*/ 325 h 542"/>
              <a:gd name="T40" fmla="*/ 57 w 143"/>
              <a:gd name="T41" fmla="*/ 297 h 542"/>
              <a:gd name="T42" fmla="*/ 51 w 143"/>
              <a:gd name="T43" fmla="*/ 273 h 542"/>
              <a:gd name="T44" fmla="*/ 46 w 143"/>
              <a:gd name="T45" fmla="*/ 247 h 542"/>
              <a:gd name="T46" fmla="*/ 42 w 143"/>
              <a:gd name="T47" fmla="*/ 219 h 542"/>
              <a:gd name="T48" fmla="*/ 39 w 143"/>
              <a:gd name="T49" fmla="*/ 191 h 542"/>
              <a:gd name="T50" fmla="*/ 37 w 143"/>
              <a:gd name="T51" fmla="*/ 160 h 542"/>
              <a:gd name="T52" fmla="*/ 35 w 143"/>
              <a:gd name="T53" fmla="*/ 127 h 542"/>
              <a:gd name="T54" fmla="*/ 33 w 143"/>
              <a:gd name="T55" fmla="*/ 89 h 542"/>
              <a:gd name="T56" fmla="*/ 33 w 143"/>
              <a:gd name="T57" fmla="*/ 46 h 542"/>
              <a:gd name="T58" fmla="*/ 33 w 143"/>
              <a:gd name="T59" fmla="*/ 0 h 542"/>
              <a:gd name="T60" fmla="*/ 0 w 143"/>
              <a:gd name="T61" fmla="*/ 0 h 5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43"/>
              <a:gd name="T94" fmla="*/ 0 h 542"/>
              <a:gd name="T95" fmla="*/ 143 w 143"/>
              <a:gd name="T96" fmla="*/ 542 h 54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43" h="542">
                <a:moveTo>
                  <a:pt x="0" y="0"/>
                </a:moveTo>
                <a:lnTo>
                  <a:pt x="0" y="48"/>
                </a:lnTo>
                <a:lnTo>
                  <a:pt x="1" y="89"/>
                </a:lnTo>
                <a:lnTo>
                  <a:pt x="2" y="128"/>
                </a:lnTo>
                <a:lnTo>
                  <a:pt x="4" y="162"/>
                </a:lnTo>
                <a:lnTo>
                  <a:pt x="6" y="194"/>
                </a:lnTo>
                <a:lnTo>
                  <a:pt x="9" y="224"/>
                </a:lnTo>
                <a:lnTo>
                  <a:pt x="14" y="252"/>
                </a:lnTo>
                <a:lnTo>
                  <a:pt x="19" y="281"/>
                </a:lnTo>
                <a:lnTo>
                  <a:pt x="26" y="308"/>
                </a:lnTo>
                <a:lnTo>
                  <a:pt x="33" y="335"/>
                </a:lnTo>
                <a:lnTo>
                  <a:pt x="42" y="364"/>
                </a:lnTo>
                <a:lnTo>
                  <a:pt x="53" y="393"/>
                </a:lnTo>
                <a:lnTo>
                  <a:pt x="80" y="461"/>
                </a:lnTo>
                <a:lnTo>
                  <a:pt x="113" y="542"/>
                </a:lnTo>
                <a:lnTo>
                  <a:pt x="143" y="528"/>
                </a:lnTo>
                <a:lnTo>
                  <a:pt x="110" y="447"/>
                </a:lnTo>
                <a:lnTo>
                  <a:pt x="83" y="380"/>
                </a:lnTo>
                <a:lnTo>
                  <a:pt x="73" y="352"/>
                </a:lnTo>
                <a:lnTo>
                  <a:pt x="64" y="325"/>
                </a:lnTo>
                <a:lnTo>
                  <a:pt x="57" y="297"/>
                </a:lnTo>
                <a:lnTo>
                  <a:pt x="51" y="273"/>
                </a:lnTo>
                <a:lnTo>
                  <a:pt x="46" y="247"/>
                </a:lnTo>
                <a:lnTo>
                  <a:pt x="42" y="219"/>
                </a:lnTo>
                <a:lnTo>
                  <a:pt x="39" y="191"/>
                </a:lnTo>
                <a:lnTo>
                  <a:pt x="37" y="160"/>
                </a:lnTo>
                <a:lnTo>
                  <a:pt x="35" y="127"/>
                </a:lnTo>
                <a:lnTo>
                  <a:pt x="33" y="89"/>
                </a:lnTo>
                <a:lnTo>
                  <a:pt x="33" y="46"/>
                </a:lnTo>
                <a:lnTo>
                  <a:pt x="33" y="0"/>
                </a:lnTo>
                <a:lnTo>
                  <a:pt x="0" y="0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39" name="Freeform 55"/>
          <p:cNvSpPr>
            <a:spLocks/>
          </p:cNvSpPr>
          <p:nvPr/>
        </p:nvSpPr>
        <p:spPr bwMode="auto">
          <a:xfrm>
            <a:off x="4100513" y="1944688"/>
            <a:ext cx="46037" cy="115887"/>
          </a:xfrm>
          <a:custGeom>
            <a:avLst/>
            <a:gdLst>
              <a:gd name="T0" fmla="*/ 86 w 172"/>
              <a:gd name="T1" fmla="*/ 0 h 361"/>
              <a:gd name="T2" fmla="*/ 2 w 172"/>
              <a:gd name="T3" fmla="*/ 359 h 361"/>
              <a:gd name="T4" fmla="*/ 7 w 172"/>
              <a:gd name="T5" fmla="*/ 354 h 361"/>
              <a:gd name="T6" fmla="*/ 13 w 172"/>
              <a:gd name="T7" fmla="*/ 349 h 361"/>
              <a:gd name="T8" fmla="*/ 18 w 172"/>
              <a:gd name="T9" fmla="*/ 346 h 361"/>
              <a:gd name="T10" fmla="*/ 24 w 172"/>
              <a:gd name="T11" fmla="*/ 342 h 361"/>
              <a:gd name="T12" fmla="*/ 29 w 172"/>
              <a:gd name="T13" fmla="*/ 338 h 361"/>
              <a:gd name="T14" fmla="*/ 33 w 172"/>
              <a:gd name="T15" fmla="*/ 336 h 361"/>
              <a:gd name="T16" fmla="*/ 36 w 172"/>
              <a:gd name="T17" fmla="*/ 335 h 361"/>
              <a:gd name="T18" fmla="*/ 38 w 172"/>
              <a:gd name="T19" fmla="*/ 334 h 361"/>
              <a:gd name="T20" fmla="*/ 42 w 172"/>
              <a:gd name="T21" fmla="*/ 333 h 361"/>
              <a:gd name="T22" fmla="*/ 44 w 172"/>
              <a:gd name="T23" fmla="*/ 331 h 361"/>
              <a:gd name="T24" fmla="*/ 46 w 172"/>
              <a:gd name="T25" fmla="*/ 330 h 361"/>
              <a:gd name="T26" fmla="*/ 49 w 172"/>
              <a:gd name="T27" fmla="*/ 329 h 361"/>
              <a:gd name="T28" fmla="*/ 52 w 172"/>
              <a:gd name="T29" fmla="*/ 328 h 361"/>
              <a:gd name="T30" fmla="*/ 55 w 172"/>
              <a:gd name="T31" fmla="*/ 327 h 361"/>
              <a:gd name="T32" fmla="*/ 57 w 172"/>
              <a:gd name="T33" fmla="*/ 325 h 361"/>
              <a:gd name="T34" fmla="*/ 60 w 172"/>
              <a:gd name="T35" fmla="*/ 325 h 361"/>
              <a:gd name="T36" fmla="*/ 63 w 172"/>
              <a:gd name="T37" fmla="*/ 324 h 361"/>
              <a:gd name="T38" fmla="*/ 66 w 172"/>
              <a:gd name="T39" fmla="*/ 324 h 361"/>
              <a:gd name="T40" fmla="*/ 68 w 172"/>
              <a:gd name="T41" fmla="*/ 323 h 361"/>
              <a:gd name="T42" fmla="*/ 70 w 172"/>
              <a:gd name="T43" fmla="*/ 323 h 361"/>
              <a:gd name="T44" fmla="*/ 74 w 172"/>
              <a:gd name="T45" fmla="*/ 323 h 361"/>
              <a:gd name="T46" fmla="*/ 76 w 172"/>
              <a:gd name="T47" fmla="*/ 322 h 361"/>
              <a:gd name="T48" fmla="*/ 79 w 172"/>
              <a:gd name="T49" fmla="*/ 322 h 361"/>
              <a:gd name="T50" fmla="*/ 81 w 172"/>
              <a:gd name="T51" fmla="*/ 322 h 361"/>
              <a:gd name="T52" fmla="*/ 85 w 172"/>
              <a:gd name="T53" fmla="*/ 322 h 361"/>
              <a:gd name="T54" fmla="*/ 87 w 172"/>
              <a:gd name="T55" fmla="*/ 322 h 361"/>
              <a:gd name="T56" fmla="*/ 90 w 172"/>
              <a:gd name="T57" fmla="*/ 322 h 361"/>
              <a:gd name="T58" fmla="*/ 93 w 172"/>
              <a:gd name="T59" fmla="*/ 322 h 361"/>
              <a:gd name="T60" fmla="*/ 95 w 172"/>
              <a:gd name="T61" fmla="*/ 322 h 361"/>
              <a:gd name="T62" fmla="*/ 98 w 172"/>
              <a:gd name="T63" fmla="*/ 323 h 361"/>
              <a:gd name="T64" fmla="*/ 100 w 172"/>
              <a:gd name="T65" fmla="*/ 323 h 361"/>
              <a:gd name="T66" fmla="*/ 104 w 172"/>
              <a:gd name="T67" fmla="*/ 323 h 361"/>
              <a:gd name="T68" fmla="*/ 106 w 172"/>
              <a:gd name="T69" fmla="*/ 324 h 361"/>
              <a:gd name="T70" fmla="*/ 109 w 172"/>
              <a:gd name="T71" fmla="*/ 324 h 361"/>
              <a:gd name="T72" fmla="*/ 111 w 172"/>
              <a:gd name="T73" fmla="*/ 325 h 361"/>
              <a:gd name="T74" fmla="*/ 115 w 172"/>
              <a:gd name="T75" fmla="*/ 325 h 361"/>
              <a:gd name="T76" fmla="*/ 117 w 172"/>
              <a:gd name="T77" fmla="*/ 327 h 361"/>
              <a:gd name="T78" fmla="*/ 119 w 172"/>
              <a:gd name="T79" fmla="*/ 328 h 361"/>
              <a:gd name="T80" fmla="*/ 122 w 172"/>
              <a:gd name="T81" fmla="*/ 329 h 361"/>
              <a:gd name="T82" fmla="*/ 125 w 172"/>
              <a:gd name="T83" fmla="*/ 330 h 361"/>
              <a:gd name="T84" fmla="*/ 128 w 172"/>
              <a:gd name="T85" fmla="*/ 331 h 361"/>
              <a:gd name="T86" fmla="*/ 130 w 172"/>
              <a:gd name="T87" fmla="*/ 333 h 361"/>
              <a:gd name="T88" fmla="*/ 133 w 172"/>
              <a:gd name="T89" fmla="*/ 334 h 361"/>
              <a:gd name="T90" fmla="*/ 136 w 172"/>
              <a:gd name="T91" fmla="*/ 335 h 361"/>
              <a:gd name="T92" fmla="*/ 138 w 172"/>
              <a:gd name="T93" fmla="*/ 336 h 361"/>
              <a:gd name="T94" fmla="*/ 142 w 172"/>
              <a:gd name="T95" fmla="*/ 338 h 361"/>
              <a:gd name="T96" fmla="*/ 148 w 172"/>
              <a:gd name="T97" fmla="*/ 342 h 361"/>
              <a:gd name="T98" fmla="*/ 153 w 172"/>
              <a:gd name="T99" fmla="*/ 346 h 361"/>
              <a:gd name="T100" fmla="*/ 159 w 172"/>
              <a:gd name="T101" fmla="*/ 349 h 361"/>
              <a:gd name="T102" fmla="*/ 164 w 172"/>
              <a:gd name="T103" fmla="*/ 354 h 361"/>
              <a:gd name="T104" fmla="*/ 170 w 172"/>
              <a:gd name="T105" fmla="*/ 359 h 361"/>
              <a:gd name="T106" fmla="*/ 86 w 172"/>
              <a:gd name="T107" fmla="*/ 0 h 3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72"/>
              <a:gd name="T163" fmla="*/ 0 h 361"/>
              <a:gd name="T164" fmla="*/ 172 w 172"/>
              <a:gd name="T165" fmla="*/ 361 h 36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72" h="361">
                <a:moveTo>
                  <a:pt x="86" y="180"/>
                </a:moveTo>
                <a:lnTo>
                  <a:pt x="86" y="0"/>
                </a:lnTo>
                <a:lnTo>
                  <a:pt x="0" y="361"/>
                </a:lnTo>
                <a:lnTo>
                  <a:pt x="2" y="359"/>
                </a:lnTo>
                <a:lnTo>
                  <a:pt x="5" y="356"/>
                </a:lnTo>
                <a:lnTo>
                  <a:pt x="7" y="354"/>
                </a:lnTo>
                <a:lnTo>
                  <a:pt x="10" y="351"/>
                </a:lnTo>
                <a:lnTo>
                  <a:pt x="13" y="349"/>
                </a:lnTo>
                <a:lnTo>
                  <a:pt x="15" y="347"/>
                </a:lnTo>
                <a:lnTo>
                  <a:pt x="18" y="346"/>
                </a:lnTo>
                <a:lnTo>
                  <a:pt x="21" y="343"/>
                </a:lnTo>
                <a:lnTo>
                  <a:pt x="24" y="342"/>
                </a:lnTo>
                <a:lnTo>
                  <a:pt x="26" y="340"/>
                </a:lnTo>
                <a:lnTo>
                  <a:pt x="29" y="338"/>
                </a:lnTo>
                <a:lnTo>
                  <a:pt x="32" y="337"/>
                </a:lnTo>
                <a:lnTo>
                  <a:pt x="33" y="336"/>
                </a:lnTo>
                <a:lnTo>
                  <a:pt x="34" y="335"/>
                </a:lnTo>
                <a:lnTo>
                  <a:pt x="36" y="335"/>
                </a:lnTo>
                <a:lnTo>
                  <a:pt x="37" y="334"/>
                </a:lnTo>
                <a:lnTo>
                  <a:pt x="38" y="334"/>
                </a:lnTo>
                <a:lnTo>
                  <a:pt x="39" y="333"/>
                </a:lnTo>
                <a:lnTo>
                  <a:pt x="42" y="333"/>
                </a:lnTo>
                <a:lnTo>
                  <a:pt x="43" y="331"/>
                </a:lnTo>
                <a:lnTo>
                  <a:pt x="44" y="331"/>
                </a:lnTo>
                <a:lnTo>
                  <a:pt x="45" y="330"/>
                </a:lnTo>
                <a:lnTo>
                  <a:pt x="46" y="330"/>
                </a:lnTo>
                <a:lnTo>
                  <a:pt x="48" y="329"/>
                </a:lnTo>
                <a:lnTo>
                  <a:pt x="49" y="329"/>
                </a:lnTo>
                <a:lnTo>
                  <a:pt x="50" y="328"/>
                </a:lnTo>
                <a:lnTo>
                  <a:pt x="52" y="328"/>
                </a:lnTo>
                <a:lnTo>
                  <a:pt x="54" y="327"/>
                </a:lnTo>
                <a:lnTo>
                  <a:pt x="55" y="327"/>
                </a:lnTo>
                <a:lnTo>
                  <a:pt x="56" y="327"/>
                </a:lnTo>
                <a:lnTo>
                  <a:pt x="57" y="325"/>
                </a:lnTo>
                <a:lnTo>
                  <a:pt x="58" y="325"/>
                </a:lnTo>
                <a:lnTo>
                  <a:pt x="60" y="325"/>
                </a:lnTo>
                <a:lnTo>
                  <a:pt x="62" y="324"/>
                </a:lnTo>
                <a:lnTo>
                  <a:pt x="63" y="324"/>
                </a:lnTo>
                <a:lnTo>
                  <a:pt x="64" y="324"/>
                </a:lnTo>
                <a:lnTo>
                  <a:pt x="66" y="324"/>
                </a:lnTo>
                <a:lnTo>
                  <a:pt x="67" y="323"/>
                </a:lnTo>
                <a:lnTo>
                  <a:pt x="68" y="323"/>
                </a:lnTo>
                <a:lnTo>
                  <a:pt x="69" y="323"/>
                </a:lnTo>
                <a:lnTo>
                  <a:pt x="70" y="323"/>
                </a:lnTo>
                <a:lnTo>
                  <a:pt x="73" y="323"/>
                </a:lnTo>
                <a:lnTo>
                  <a:pt x="74" y="323"/>
                </a:lnTo>
                <a:lnTo>
                  <a:pt x="75" y="322"/>
                </a:lnTo>
                <a:lnTo>
                  <a:pt x="76" y="322"/>
                </a:lnTo>
                <a:lnTo>
                  <a:pt x="78" y="322"/>
                </a:lnTo>
                <a:lnTo>
                  <a:pt x="79" y="322"/>
                </a:lnTo>
                <a:lnTo>
                  <a:pt x="80" y="322"/>
                </a:lnTo>
                <a:lnTo>
                  <a:pt x="81" y="322"/>
                </a:lnTo>
                <a:lnTo>
                  <a:pt x="83" y="322"/>
                </a:lnTo>
                <a:lnTo>
                  <a:pt x="85" y="322"/>
                </a:lnTo>
                <a:lnTo>
                  <a:pt x="86" y="322"/>
                </a:lnTo>
                <a:lnTo>
                  <a:pt x="87" y="322"/>
                </a:lnTo>
                <a:lnTo>
                  <a:pt x="88" y="322"/>
                </a:lnTo>
                <a:lnTo>
                  <a:pt x="90" y="322"/>
                </a:lnTo>
                <a:lnTo>
                  <a:pt x="91" y="322"/>
                </a:lnTo>
                <a:lnTo>
                  <a:pt x="93" y="322"/>
                </a:lnTo>
                <a:lnTo>
                  <a:pt x="94" y="322"/>
                </a:lnTo>
                <a:lnTo>
                  <a:pt x="95" y="322"/>
                </a:lnTo>
                <a:lnTo>
                  <a:pt x="97" y="322"/>
                </a:lnTo>
                <a:lnTo>
                  <a:pt x="98" y="323"/>
                </a:lnTo>
                <a:lnTo>
                  <a:pt x="99" y="323"/>
                </a:lnTo>
                <a:lnTo>
                  <a:pt x="100" y="323"/>
                </a:lnTo>
                <a:lnTo>
                  <a:pt x="102" y="323"/>
                </a:lnTo>
                <a:lnTo>
                  <a:pt x="104" y="323"/>
                </a:lnTo>
                <a:lnTo>
                  <a:pt x="105" y="323"/>
                </a:lnTo>
                <a:lnTo>
                  <a:pt x="106" y="324"/>
                </a:lnTo>
                <a:lnTo>
                  <a:pt x="107" y="324"/>
                </a:lnTo>
                <a:lnTo>
                  <a:pt x="109" y="324"/>
                </a:lnTo>
                <a:lnTo>
                  <a:pt x="110" y="324"/>
                </a:lnTo>
                <a:lnTo>
                  <a:pt x="111" y="325"/>
                </a:lnTo>
                <a:lnTo>
                  <a:pt x="112" y="325"/>
                </a:lnTo>
                <a:lnTo>
                  <a:pt x="115" y="325"/>
                </a:lnTo>
                <a:lnTo>
                  <a:pt x="116" y="327"/>
                </a:lnTo>
                <a:lnTo>
                  <a:pt x="117" y="327"/>
                </a:lnTo>
                <a:lnTo>
                  <a:pt x="118" y="327"/>
                </a:lnTo>
                <a:lnTo>
                  <a:pt x="119" y="328"/>
                </a:lnTo>
                <a:lnTo>
                  <a:pt x="121" y="328"/>
                </a:lnTo>
                <a:lnTo>
                  <a:pt x="122" y="329"/>
                </a:lnTo>
                <a:lnTo>
                  <a:pt x="123" y="329"/>
                </a:lnTo>
                <a:lnTo>
                  <a:pt x="125" y="330"/>
                </a:lnTo>
                <a:lnTo>
                  <a:pt x="126" y="330"/>
                </a:lnTo>
                <a:lnTo>
                  <a:pt x="128" y="331"/>
                </a:lnTo>
                <a:lnTo>
                  <a:pt x="129" y="331"/>
                </a:lnTo>
                <a:lnTo>
                  <a:pt x="130" y="333"/>
                </a:lnTo>
                <a:lnTo>
                  <a:pt x="131" y="333"/>
                </a:lnTo>
                <a:lnTo>
                  <a:pt x="133" y="334"/>
                </a:lnTo>
                <a:lnTo>
                  <a:pt x="135" y="334"/>
                </a:lnTo>
                <a:lnTo>
                  <a:pt x="136" y="335"/>
                </a:lnTo>
                <a:lnTo>
                  <a:pt x="137" y="335"/>
                </a:lnTo>
                <a:lnTo>
                  <a:pt x="138" y="336"/>
                </a:lnTo>
                <a:lnTo>
                  <a:pt x="140" y="337"/>
                </a:lnTo>
                <a:lnTo>
                  <a:pt x="142" y="338"/>
                </a:lnTo>
                <a:lnTo>
                  <a:pt x="146" y="340"/>
                </a:lnTo>
                <a:lnTo>
                  <a:pt x="148" y="342"/>
                </a:lnTo>
                <a:lnTo>
                  <a:pt x="150" y="343"/>
                </a:lnTo>
                <a:lnTo>
                  <a:pt x="153" y="346"/>
                </a:lnTo>
                <a:lnTo>
                  <a:pt x="156" y="347"/>
                </a:lnTo>
                <a:lnTo>
                  <a:pt x="159" y="349"/>
                </a:lnTo>
                <a:lnTo>
                  <a:pt x="161" y="351"/>
                </a:lnTo>
                <a:lnTo>
                  <a:pt x="164" y="354"/>
                </a:lnTo>
                <a:lnTo>
                  <a:pt x="167" y="356"/>
                </a:lnTo>
                <a:lnTo>
                  <a:pt x="170" y="359"/>
                </a:lnTo>
                <a:lnTo>
                  <a:pt x="172" y="361"/>
                </a:lnTo>
                <a:lnTo>
                  <a:pt x="86" y="0"/>
                </a:lnTo>
                <a:lnTo>
                  <a:pt x="86" y="180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0" name="Rectangle 56"/>
          <p:cNvSpPr>
            <a:spLocks noChangeArrowheads="1"/>
          </p:cNvSpPr>
          <p:nvPr/>
        </p:nvSpPr>
        <p:spPr bwMode="auto">
          <a:xfrm>
            <a:off x="4064000" y="2774950"/>
            <a:ext cx="22225" cy="95250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1" name="Freeform 57"/>
          <p:cNvSpPr>
            <a:spLocks/>
          </p:cNvSpPr>
          <p:nvPr/>
        </p:nvSpPr>
        <p:spPr bwMode="auto">
          <a:xfrm>
            <a:off x="4024313" y="2409825"/>
            <a:ext cx="282575" cy="127000"/>
          </a:xfrm>
          <a:custGeom>
            <a:avLst/>
            <a:gdLst>
              <a:gd name="T0" fmla="*/ 26 w 1065"/>
              <a:gd name="T1" fmla="*/ 398 h 398"/>
              <a:gd name="T2" fmla="*/ 36 w 1065"/>
              <a:gd name="T3" fmla="*/ 384 h 398"/>
              <a:gd name="T4" fmla="*/ 47 w 1065"/>
              <a:gd name="T5" fmla="*/ 371 h 398"/>
              <a:gd name="T6" fmla="*/ 58 w 1065"/>
              <a:gd name="T7" fmla="*/ 358 h 398"/>
              <a:gd name="T8" fmla="*/ 69 w 1065"/>
              <a:gd name="T9" fmla="*/ 346 h 398"/>
              <a:gd name="T10" fmla="*/ 94 w 1065"/>
              <a:gd name="T11" fmla="*/ 322 h 398"/>
              <a:gd name="T12" fmla="*/ 119 w 1065"/>
              <a:gd name="T13" fmla="*/ 301 h 398"/>
              <a:gd name="T14" fmla="*/ 145 w 1065"/>
              <a:gd name="T15" fmla="*/ 282 h 398"/>
              <a:gd name="T16" fmla="*/ 172 w 1065"/>
              <a:gd name="T17" fmla="*/ 264 h 398"/>
              <a:gd name="T18" fmla="*/ 201 w 1065"/>
              <a:gd name="T19" fmla="*/ 248 h 398"/>
              <a:gd name="T20" fmla="*/ 230 w 1065"/>
              <a:gd name="T21" fmla="*/ 232 h 398"/>
              <a:gd name="T22" fmla="*/ 261 w 1065"/>
              <a:gd name="T23" fmla="*/ 218 h 398"/>
              <a:gd name="T24" fmla="*/ 292 w 1065"/>
              <a:gd name="T25" fmla="*/ 206 h 398"/>
              <a:gd name="T26" fmla="*/ 324 w 1065"/>
              <a:gd name="T27" fmla="*/ 194 h 398"/>
              <a:gd name="T28" fmla="*/ 357 w 1065"/>
              <a:gd name="T29" fmla="*/ 184 h 398"/>
              <a:gd name="T30" fmla="*/ 390 w 1065"/>
              <a:gd name="T31" fmla="*/ 174 h 398"/>
              <a:gd name="T32" fmla="*/ 425 w 1065"/>
              <a:gd name="T33" fmla="*/ 165 h 398"/>
              <a:gd name="T34" fmla="*/ 459 w 1065"/>
              <a:gd name="T35" fmla="*/ 157 h 398"/>
              <a:gd name="T36" fmla="*/ 494 w 1065"/>
              <a:gd name="T37" fmla="*/ 149 h 398"/>
              <a:gd name="T38" fmla="*/ 565 w 1065"/>
              <a:gd name="T39" fmla="*/ 136 h 398"/>
              <a:gd name="T40" fmla="*/ 638 w 1065"/>
              <a:gd name="T41" fmla="*/ 125 h 398"/>
              <a:gd name="T42" fmla="*/ 711 w 1065"/>
              <a:gd name="T43" fmla="*/ 113 h 398"/>
              <a:gd name="T44" fmla="*/ 784 w 1065"/>
              <a:gd name="T45" fmla="*/ 101 h 398"/>
              <a:gd name="T46" fmla="*/ 856 w 1065"/>
              <a:gd name="T47" fmla="*/ 88 h 398"/>
              <a:gd name="T48" fmla="*/ 927 w 1065"/>
              <a:gd name="T49" fmla="*/ 72 h 398"/>
              <a:gd name="T50" fmla="*/ 962 w 1065"/>
              <a:gd name="T51" fmla="*/ 64 h 398"/>
              <a:gd name="T52" fmla="*/ 998 w 1065"/>
              <a:gd name="T53" fmla="*/ 55 h 398"/>
              <a:gd name="T54" fmla="*/ 1032 w 1065"/>
              <a:gd name="T55" fmla="*/ 44 h 398"/>
              <a:gd name="T56" fmla="*/ 1065 w 1065"/>
              <a:gd name="T57" fmla="*/ 33 h 398"/>
              <a:gd name="T58" fmla="*/ 1055 w 1065"/>
              <a:gd name="T59" fmla="*/ 0 h 398"/>
              <a:gd name="T60" fmla="*/ 1022 w 1065"/>
              <a:gd name="T61" fmla="*/ 11 h 398"/>
              <a:gd name="T62" fmla="*/ 989 w 1065"/>
              <a:gd name="T63" fmla="*/ 20 h 398"/>
              <a:gd name="T64" fmla="*/ 955 w 1065"/>
              <a:gd name="T65" fmla="*/ 30 h 398"/>
              <a:gd name="T66" fmla="*/ 922 w 1065"/>
              <a:gd name="T67" fmla="*/ 38 h 398"/>
              <a:gd name="T68" fmla="*/ 851 w 1065"/>
              <a:gd name="T69" fmla="*/ 54 h 398"/>
              <a:gd name="T70" fmla="*/ 779 w 1065"/>
              <a:gd name="T71" fmla="*/ 65 h 398"/>
              <a:gd name="T72" fmla="*/ 706 w 1065"/>
              <a:gd name="T73" fmla="*/ 77 h 398"/>
              <a:gd name="T74" fmla="*/ 633 w 1065"/>
              <a:gd name="T75" fmla="*/ 89 h 398"/>
              <a:gd name="T76" fmla="*/ 561 w 1065"/>
              <a:gd name="T77" fmla="*/ 102 h 398"/>
              <a:gd name="T78" fmla="*/ 488 w 1065"/>
              <a:gd name="T79" fmla="*/ 115 h 398"/>
              <a:gd name="T80" fmla="*/ 452 w 1065"/>
              <a:gd name="T81" fmla="*/ 122 h 398"/>
              <a:gd name="T82" fmla="*/ 417 w 1065"/>
              <a:gd name="T83" fmla="*/ 130 h 398"/>
              <a:gd name="T84" fmla="*/ 383 w 1065"/>
              <a:gd name="T85" fmla="*/ 140 h 398"/>
              <a:gd name="T86" fmla="*/ 348 w 1065"/>
              <a:gd name="T87" fmla="*/ 149 h 398"/>
              <a:gd name="T88" fmla="*/ 314 w 1065"/>
              <a:gd name="T89" fmla="*/ 160 h 398"/>
              <a:gd name="T90" fmla="*/ 281 w 1065"/>
              <a:gd name="T91" fmla="*/ 173 h 398"/>
              <a:gd name="T92" fmla="*/ 249 w 1065"/>
              <a:gd name="T93" fmla="*/ 186 h 398"/>
              <a:gd name="T94" fmla="*/ 217 w 1065"/>
              <a:gd name="T95" fmla="*/ 200 h 398"/>
              <a:gd name="T96" fmla="*/ 186 w 1065"/>
              <a:gd name="T97" fmla="*/ 216 h 398"/>
              <a:gd name="T98" fmla="*/ 156 w 1065"/>
              <a:gd name="T99" fmla="*/ 233 h 398"/>
              <a:gd name="T100" fmla="*/ 127 w 1065"/>
              <a:gd name="T101" fmla="*/ 252 h 398"/>
              <a:gd name="T102" fmla="*/ 99 w 1065"/>
              <a:gd name="T103" fmla="*/ 274 h 398"/>
              <a:gd name="T104" fmla="*/ 73 w 1065"/>
              <a:gd name="T105" fmla="*/ 296 h 398"/>
              <a:gd name="T106" fmla="*/ 47 w 1065"/>
              <a:gd name="T107" fmla="*/ 320 h 398"/>
              <a:gd name="T108" fmla="*/ 35 w 1065"/>
              <a:gd name="T109" fmla="*/ 334 h 398"/>
              <a:gd name="T110" fmla="*/ 23 w 1065"/>
              <a:gd name="T111" fmla="*/ 347 h 398"/>
              <a:gd name="T112" fmla="*/ 11 w 1065"/>
              <a:gd name="T113" fmla="*/ 361 h 398"/>
              <a:gd name="T114" fmla="*/ 0 w 1065"/>
              <a:gd name="T115" fmla="*/ 375 h 398"/>
              <a:gd name="T116" fmla="*/ 26 w 1065"/>
              <a:gd name="T117" fmla="*/ 398 h 39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065"/>
              <a:gd name="T178" fmla="*/ 0 h 398"/>
              <a:gd name="T179" fmla="*/ 1065 w 1065"/>
              <a:gd name="T180" fmla="*/ 398 h 39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065" h="398">
                <a:moveTo>
                  <a:pt x="26" y="398"/>
                </a:moveTo>
                <a:lnTo>
                  <a:pt x="36" y="384"/>
                </a:lnTo>
                <a:lnTo>
                  <a:pt x="47" y="371"/>
                </a:lnTo>
                <a:lnTo>
                  <a:pt x="58" y="358"/>
                </a:lnTo>
                <a:lnTo>
                  <a:pt x="69" y="346"/>
                </a:lnTo>
                <a:lnTo>
                  <a:pt x="94" y="322"/>
                </a:lnTo>
                <a:lnTo>
                  <a:pt x="119" y="301"/>
                </a:lnTo>
                <a:lnTo>
                  <a:pt x="145" y="282"/>
                </a:lnTo>
                <a:lnTo>
                  <a:pt x="172" y="264"/>
                </a:lnTo>
                <a:lnTo>
                  <a:pt x="201" y="248"/>
                </a:lnTo>
                <a:lnTo>
                  <a:pt x="230" y="232"/>
                </a:lnTo>
                <a:lnTo>
                  <a:pt x="261" y="218"/>
                </a:lnTo>
                <a:lnTo>
                  <a:pt x="292" y="206"/>
                </a:lnTo>
                <a:lnTo>
                  <a:pt x="324" y="194"/>
                </a:lnTo>
                <a:lnTo>
                  <a:pt x="357" y="184"/>
                </a:lnTo>
                <a:lnTo>
                  <a:pt x="390" y="174"/>
                </a:lnTo>
                <a:lnTo>
                  <a:pt x="425" y="165"/>
                </a:lnTo>
                <a:lnTo>
                  <a:pt x="459" y="157"/>
                </a:lnTo>
                <a:lnTo>
                  <a:pt x="494" y="149"/>
                </a:lnTo>
                <a:lnTo>
                  <a:pt x="565" y="136"/>
                </a:lnTo>
                <a:lnTo>
                  <a:pt x="638" y="125"/>
                </a:lnTo>
                <a:lnTo>
                  <a:pt x="711" y="113"/>
                </a:lnTo>
                <a:lnTo>
                  <a:pt x="784" y="101"/>
                </a:lnTo>
                <a:lnTo>
                  <a:pt x="856" y="88"/>
                </a:lnTo>
                <a:lnTo>
                  <a:pt x="927" y="72"/>
                </a:lnTo>
                <a:lnTo>
                  <a:pt x="962" y="64"/>
                </a:lnTo>
                <a:lnTo>
                  <a:pt x="998" y="55"/>
                </a:lnTo>
                <a:lnTo>
                  <a:pt x="1032" y="44"/>
                </a:lnTo>
                <a:lnTo>
                  <a:pt x="1065" y="33"/>
                </a:lnTo>
                <a:lnTo>
                  <a:pt x="1055" y="0"/>
                </a:lnTo>
                <a:lnTo>
                  <a:pt x="1022" y="11"/>
                </a:lnTo>
                <a:lnTo>
                  <a:pt x="989" y="20"/>
                </a:lnTo>
                <a:lnTo>
                  <a:pt x="955" y="30"/>
                </a:lnTo>
                <a:lnTo>
                  <a:pt x="922" y="38"/>
                </a:lnTo>
                <a:lnTo>
                  <a:pt x="851" y="54"/>
                </a:lnTo>
                <a:lnTo>
                  <a:pt x="779" y="65"/>
                </a:lnTo>
                <a:lnTo>
                  <a:pt x="706" y="77"/>
                </a:lnTo>
                <a:lnTo>
                  <a:pt x="633" y="89"/>
                </a:lnTo>
                <a:lnTo>
                  <a:pt x="561" y="102"/>
                </a:lnTo>
                <a:lnTo>
                  <a:pt x="488" y="115"/>
                </a:lnTo>
                <a:lnTo>
                  <a:pt x="452" y="122"/>
                </a:lnTo>
                <a:lnTo>
                  <a:pt x="417" y="130"/>
                </a:lnTo>
                <a:lnTo>
                  <a:pt x="383" y="140"/>
                </a:lnTo>
                <a:lnTo>
                  <a:pt x="348" y="149"/>
                </a:lnTo>
                <a:lnTo>
                  <a:pt x="314" y="160"/>
                </a:lnTo>
                <a:lnTo>
                  <a:pt x="281" y="173"/>
                </a:lnTo>
                <a:lnTo>
                  <a:pt x="249" y="186"/>
                </a:lnTo>
                <a:lnTo>
                  <a:pt x="217" y="200"/>
                </a:lnTo>
                <a:lnTo>
                  <a:pt x="186" y="216"/>
                </a:lnTo>
                <a:lnTo>
                  <a:pt x="156" y="233"/>
                </a:lnTo>
                <a:lnTo>
                  <a:pt x="127" y="252"/>
                </a:lnTo>
                <a:lnTo>
                  <a:pt x="99" y="274"/>
                </a:lnTo>
                <a:lnTo>
                  <a:pt x="73" y="296"/>
                </a:lnTo>
                <a:lnTo>
                  <a:pt x="47" y="320"/>
                </a:lnTo>
                <a:lnTo>
                  <a:pt x="35" y="334"/>
                </a:lnTo>
                <a:lnTo>
                  <a:pt x="23" y="347"/>
                </a:lnTo>
                <a:lnTo>
                  <a:pt x="11" y="361"/>
                </a:lnTo>
                <a:lnTo>
                  <a:pt x="0" y="375"/>
                </a:lnTo>
                <a:lnTo>
                  <a:pt x="26" y="398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2" name="Freeform 58"/>
          <p:cNvSpPr>
            <a:spLocks/>
          </p:cNvSpPr>
          <p:nvPr/>
        </p:nvSpPr>
        <p:spPr bwMode="auto">
          <a:xfrm>
            <a:off x="4013200" y="2528888"/>
            <a:ext cx="76200" cy="155575"/>
          </a:xfrm>
          <a:custGeom>
            <a:avLst/>
            <a:gdLst>
              <a:gd name="T0" fmla="*/ 289 w 289"/>
              <a:gd name="T1" fmla="*/ 477 h 489"/>
              <a:gd name="T2" fmla="*/ 281 w 289"/>
              <a:gd name="T3" fmla="*/ 454 h 489"/>
              <a:gd name="T4" fmla="*/ 271 w 289"/>
              <a:gd name="T5" fmla="*/ 433 h 489"/>
              <a:gd name="T6" fmla="*/ 262 w 289"/>
              <a:gd name="T7" fmla="*/ 411 h 489"/>
              <a:gd name="T8" fmla="*/ 250 w 289"/>
              <a:gd name="T9" fmla="*/ 392 h 489"/>
              <a:gd name="T10" fmla="*/ 238 w 289"/>
              <a:gd name="T11" fmla="*/ 373 h 489"/>
              <a:gd name="T12" fmla="*/ 225 w 289"/>
              <a:gd name="T13" fmla="*/ 356 h 489"/>
              <a:gd name="T14" fmla="*/ 212 w 289"/>
              <a:gd name="T15" fmla="*/ 339 h 489"/>
              <a:gd name="T16" fmla="*/ 198 w 289"/>
              <a:gd name="T17" fmla="*/ 322 h 489"/>
              <a:gd name="T18" fmla="*/ 171 w 289"/>
              <a:gd name="T19" fmla="*/ 294 h 489"/>
              <a:gd name="T20" fmla="*/ 143 w 289"/>
              <a:gd name="T21" fmla="*/ 267 h 489"/>
              <a:gd name="T22" fmla="*/ 117 w 289"/>
              <a:gd name="T23" fmla="*/ 242 h 489"/>
              <a:gd name="T24" fmla="*/ 92 w 289"/>
              <a:gd name="T25" fmla="*/ 219 h 489"/>
              <a:gd name="T26" fmla="*/ 81 w 289"/>
              <a:gd name="T27" fmla="*/ 208 h 489"/>
              <a:gd name="T28" fmla="*/ 71 w 289"/>
              <a:gd name="T29" fmla="*/ 197 h 489"/>
              <a:gd name="T30" fmla="*/ 62 w 289"/>
              <a:gd name="T31" fmla="*/ 186 h 489"/>
              <a:gd name="T32" fmla="*/ 55 w 289"/>
              <a:gd name="T33" fmla="*/ 174 h 489"/>
              <a:gd name="T34" fmla="*/ 47 w 289"/>
              <a:gd name="T35" fmla="*/ 164 h 489"/>
              <a:gd name="T36" fmla="*/ 41 w 289"/>
              <a:gd name="T37" fmla="*/ 154 h 489"/>
              <a:gd name="T38" fmla="*/ 38 w 289"/>
              <a:gd name="T39" fmla="*/ 144 h 489"/>
              <a:gd name="T40" fmla="*/ 35 w 289"/>
              <a:gd name="T41" fmla="*/ 133 h 489"/>
              <a:gd name="T42" fmla="*/ 34 w 289"/>
              <a:gd name="T43" fmla="*/ 121 h 489"/>
              <a:gd name="T44" fmla="*/ 34 w 289"/>
              <a:gd name="T45" fmla="*/ 111 h 489"/>
              <a:gd name="T46" fmla="*/ 35 w 289"/>
              <a:gd name="T47" fmla="*/ 99 h 489"/>
              <a:gd name="T48" fmla="*/ 38 w 289"/>
              <a:gd name="T49" fmla="*/ 86 h 489"/>
              <a:gd name="T50" fmla="*/ 42 w 289"/>
              <a:gd name="T51" fmla="*/ 72 h 489"/>
              <a:gd name="T52" fmla="*/ 50 w 289"/>
              <a:gd name="T53" fmla="*/ 56 h 489"/>
              <a:gd name="T54" fmla="*/ 60 w 289"/>
              <a:gd name="T55" fmla="*/ 40 h 489"/>
              <a:gd name="T56" fmla="*/ 72 w 289"/>
              <a:gd name="T57" fmla="*/ 23 h 489"/>
              <a:gd name="T58" fmla="*/ 46 w 289"/>
              <a:gd name="T59" fmla="*/ 0 h 489"/>
              <a:gd name="T60" fmla="*/ 32 w 289"/>
              <a:gd name="T61" fmla="*/ 21 h 489"/>
              <a:gd name="T62" fmla="*/ 21 w 289"/>
              <a:gd name="T63" fmla="*/ 38 h 489"/>
              <a:gd name="T64" fmla="*/ 13 w 289"/>
              <a:gd name="T65" fmla="*/ 57 h 489"/>
              <a:gd name="T66" fmla="*/ 7 w 289"/>
              <a:gd name="T67" fmla="*/ 75 h 489"/>
              <a:gd name="T68" fmla="*/ 3 w 289"/>
              <a:gd name="T69" fmla="*/ 92 h 489"/>
              <a:gd name="T70" fmla="*/ 0 w 289"/>
              <a:gd name="T71" fmla="*/ 108 h 489"/>
              <a:gd name="T72" fmla="*/ 0 w 289"/>
              <a:gd name="T73" fmla="*/ 125 h 489"/>
              <a:gd name="T74" fmla="*/ 3 w 289"/>
              <a:gd name="T75" fmla="*/ 140 h 489"/>
              <a:gd name="T76" fmla="*/ 7 w 289"/>
              <a:gd name="T77" fmla="*/ 156 h 489"/>
              <a:gd name="T78" fmla="*/ 13 w 289"/>
              <a:gd name="T79" fmla="*/ 170 h 489"/>
              <a:gd name="T80" fmla="*/ 19 w 289"/>
              <a:gd name="T81" fmla="*/ 183 h 489"/>
              <a:gd name="T82" fmla="*/ 28 w 289"/>
              <a:gd name="T83" fmla="*/ 196 h 489"/>
              <a:gd name="T84" fmla="*/ 37 w 289"/>
              <a:gd name="T85" fmla="*/ 209 h 489"/>
              <a:gd name="T86" fmla="*/ 47 w 289"/>
              <a:gd name="T87" fmla="*/ 221 h 489"/>
              <a:gd name="T88" fmla="*/ 58 w 289"/>
              <a:gd name="T89" fmla="*/ 232 h 489"/>
              <a:gd name="T90" fmla="*/ 70 w 289"/>
              <a:gd name="T91" fmla="*/ 244 h 489"/>
              <a:gd name="T92" fmla="*/ 96 w 289"/>
              <a:gd name="T93" fmla="*/ 269 h 489"/>
              <a:gd name="T94" fmla="*/ 121 w 289"/>
              <a:gd name="T95" fmla="*/ 294 h 489"/>
              <a:gd name="T96" fmla="*/ 149 w 289"/>
              <a:gd name="T97" fmla="*/ 319 h 489"/>
              <a:gd name="T98" fmla="*/ 175 w 289"/>
              <a:gd name="T99" fmla="*/ 347 h 489"/>
              <a:gd name="T100" fmla="*/ 187 w 289"/>
              <a:gd name="T101" fmla="*/ 363 h 489"/>
              <a:gd name="T102" fmla="*/ 200 w 289"/>
              <a:gd name="T103" fmla="*/ 378 h 489"/>
              <a:gd name="T104" fmla="*/ 212 w 289"/>
              <a:gd name="T105" fmla="*/ 393 h 489"/>
              <a:gd name="T106" fmla="*/ 223 w 289"/>
              <a:gd name="T107" fmla="*/ 411 h 489"/>
              <a:gd name="T108" fmla="*/ 233 w 289"/>
              <a:gd name="T109" fmla="*/ 429 h 489"/>
              <a:gd name="T110" fmla="*/ 243 w 289"/>
              <a:gd name="T111" fmla="*/ 448 h 489"/>
              <a:gd name="T112" fmla="*/ 250 w 289"/>
              <a:gd name="T113" fmla="*/ 468 h 489"/>
              <a:gd name="T114" fmla="*/ 258 w 289"/>
              <a:gd name="T115" fmla="*/ 489 h 489"/>
              <a:gd name="T116" fmla="*/ 289 w 289"/>
              <a:gd name="T117" fmla="*/ 477 h 4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9"/>
              <a:gd name="T178" fmla="*/ 0 h 489"/>
              <a:gd name="T179" fmla="*/ 289 w 289"/>
              <a:gd name="T180" fmla="*/ 489 h 4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9" h="489">
                <a:moveTo>
                  <a:pt x="289" y="477"/>
                </a:moveTo>
                <a:lnTo>
                  <a:pt x="281" y="454"/>
                </a:lnTo>
                <a:lnTo>
                  <a:pt x="271" y="433"/>
                </a:lnTo>
                <a:lnTo>
                  <a:pt x="262" y="411"/>
                </a:lnTo>
                <a:lnTo>
                  <a:pt x="250" y="392"/>
                </a:lnTo>
                <a:lnTo>
                  <a:pt x="238" y="373"/>
                </a:lnTo>
                <a:lnTo>
                  <a:pt x="225" y="356"/>
                </a:lnTo>
                <a:lnTo>
                  <a:pt x="212" y="339"/>
                </a:lnTo>
                <a:lnTo>
                  <a:pt x="198" y="322"/>
                </a:lnTo>
                <a:lnTo>
                  <a:pt x="171" y="294"/>
                </a:lnTo>
                <a:lnTo>
                  <a:pt x="143" y="267"/>
                </a:lnTo>
                <a:lnTo>
                  <a:pt x="117" y="242"/>
                </a:lnTo>
                <a:lnTo>
                  <a:pt x="92" y="219"/>
                </a:lnTo>
                <a:lnTo>
                  <a:pt x="81" y="208"/>
                </a:lnTo>
                <a:lnTo>
                  <a:pt x="71" y="197"/>
                </a:lnTo>
                <a:lnTo>
                  <a:pt x="62" y="186"/>
                </a:lnTo>
                <a:lnTo>
                  <a:pt x="55" y="174"/>
                </a:lnTo>
                <a:lnTo>
                  <a:pt x="47" y="164"/>
                </a:lnTo>
                <a:lnTo>
                  <a:pt x="41" y="154"/>
                </a:lnTo>
                <a:lnTo>
                  <a:pt x="38" y="144"/>
                </a:lnTo>
                <a:lnTo>
                  <a:pt x="35" y="133"/>
                </a:lnTo>
                <a:lnTo>
                  <a:pt x="34" y="121"/>
                </a:lnTo>
                <a:lnTo>
                  <a:pt x="34" y="111"/>
                </a:lnTo>
                <a:lnTo>
                  <a:pt x="35" y="99"/>
                </a:lnTo>
                <a:lnTo>
                  <a:pt x="38" y="86"/>
                </a:lnTo>
                <a:lnTo>
                  <a:pt x="42" y="72"/>
                </a:lnTo>
                <a:lnTo>
                  <a:pt x="50" y="56"/>
                </a:lnTo>
                <a:lnTo>
                  <a:pt x="60" y="40"/>
                </a:lnTo>
                <a:lnTo>
                  <a:pt x="72" y="23"/>
                </a:lnTo>
                <a:lnTo>
                  <a:pt x="46" y="0"/>
                </a:lnTo>
                <a:lnTo>
                  <a:pt x="32" y="21"/>
                </a:lnTo>
                <a:lnTo>
                  <a:pt x="21" y="38"/>
                </a:lnTo>
                <a:lnTo>
                  <a:pt x="13" y="57"/>
                </a:lnTo>
                <a:lnTo>
                  <a:pt x="7" y="75"/>
                </a:lnTo>
                <a:lnTo>
                  <a:pt x="3" y="92"/>
                </a:lnTo>
                <a:lnTo>
                  <a:pt x="0" y="108"/>
                </a:lnTo>
                <a:lnTo>
                  <a:pt x="0" y="125"/>
                </a:lnTo>
                <a:lnTo>
                  <a:pt x="3" y="140"/>
                </a:lnTo>
                <a:lnTo>
                  <a:pt x="7" y="156"/>
                </a:lnTo>
                <a:lnTo>
                  <a:pt x="13" y="170"/>
                </a:lnTo>
                <a:lnTo>
                  <a:pt x="19" y="183"/>
                </a:lnTo>
                <a:lnTo>
                  <a:pt x="28" y="196"/>
                </a:lnTo>
                <a:lnTo>
                  <a:pt x="37" y="209"/>
                </a:lnTo>
                <a:lnTo>
                  <a:pt x="47" y="221"/>
                </a:lnTo>
                <a:lnTo>
                  <a:pt x="58" y="232"/>
                </a:lnTo>
                <a:lnTo>
                  <a:pt x="70" y="244"/>
                </a:lnTo>
                <a:lnTo>
                  <a:pt x="96" y="269"/>
                </a:lnTo>
                <a:lnTo>
                  <a:pt x="121" y="294"/>
                </a:lnTo>
                <a:lnTo>
                  <a:pt x="149" y="319"/>
                </a:lnTo>
                <a:lnTo>
                  <a:pt x="175" y="347"/>
                </a:lnTo>
                <a:lnTo>
                  <a:pt x="187" y="363"/>
                </a:lnTo>
                <a:lnTo>
                  <a:pt x="200" y="378"/>
                </a:lnTo>
                <a:lnTo>
                  <a:pt x="212" y="393"/>
                </a:lnTo>
                <a:lnTo>
                  <a:pt x="223" y="411"/>
                </a:lnTo>
                <a:lnTo>
                  <a:pt x="233" y="429"/>
                </a:lnTo>
                <a:lnTo>
                  <a:pt x="243" y="448"/>
                </a:lnTo>
                <a:lnTo>
                  <a:pt x="250" y="468"/>
                </a:lnTo>
                <a:lnTo>
                  <a:pt x="258" y="489"/>
                </a:lnTo>
                <a:lnTo>
                  <a:pt x="289" y="477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3" name="Freeform 59"/>
          <p:cNvSpPr>
            <a:spLocks/>
          </p:cNvSpPr>
          <p:nvPr/>
        </p:nvSpPr>
        <p:spPr bwMode="auto">
          <a:xfrm>
            <a:off x="4059238" y="2657475"/>
            <a:ext cx="50800" cy="117475"/>
          </a:xfrm>
          <a:custGeom>
            <a:avLst/>
            <a:gdLst>
              <a:gd name="T0" fmla="*/ 192 w 192"/>
              <a:gd name="T1" fmla="*/ 371 h 371"/>
              <a:gd name="T2" fmla="*/ 163 w 192"/>
              <a:gd name="T3" fmla="*/ 3 h 371"/>
              <a:gd name="T4" fmla="*/ 158 w 192"/>
              <a:gd name="T5" fmla="*/ 9 h 371"/>
              <a:gd name="T6" fmla="*/ 155 w 192"/>
              <a:gd name="T7" fmla="*/ 15 h 371"/>
              <a:gd name="T8" fmla="*/ 151 w 192"/>
              <a:gd name="T9" fmla="*/ 21 h 371"/>
              <a:gd name="T10" fmla="*/ 146 w 192"/>
              <a:gd name="T11" fmla="*/ 26 h 371"/>
              <a:gd name="T12" fmla="*/ 143 w 192"/>
              <a:gd name="T13" fmla="*/ 32 h 371"/>
              <a:gd name="T14" fmla="*/ 140 w 192"/>
              <a:gd name="T15" fmla="*/ 35 h 371"/>
              <a:gd name="T16" fmla="*/ 137 w 192"/>
              <a:gd name="T17" fmla="*/ 37 h 371"/>
              <a:gd name="T18" fmla="*/ 135 w 192"/>
              <a:gd name="T19" fmla="*/ 39 h 371"/>
              <a:gd name="T20" fmla="*/ 133 w 192"/>
              <a:gd name="T21" fmla="*/ 41 h 371"/>
              <a:gd name="T22" fmla="*/ 131 w 192"/>
              <a:gd name="T23" fmla="*/ 43 h 371"/>
              <a:gd name="T24" fmla="*/ 129 w 192"/>
              <a:gd name="T25" fmla="*/ 46 h 371"/>
              <a:gd name="T26" fmla="*/ 126 w 192"/>
              <a:gd name="T27" fmla="*/ 47 h 371"/>
              <a:gd name="T28" fmla="*/ 124 w 192"/>
              <a:gd name="T29" fmla="*/ 49 h 371"/>
              <a:gd name="T30" fmla="*/ 122 w 192"/>
              <a:gd name="T31" fmla="*/ 50 h 371"/>
              <a:gd name="T32" fmla="*/ 120 w 192"/>
              <a:gd name="T33" fmla="*/ 53 h 371"/>
              <a:gd name="T34" fmla="*/ 118 w 192"/>
              <a:gd name="T35" fmla="*/ 54 h 371"/>
              <a:gd name="T36" fmla="*/ 115 w 192"/>
              <a:gd name="T37" fmla="*/ 56 h 371"/>
              <a:gd name="T38" fmla="*/ 113 w 192"/>
              <a:gd name="T39" fmla="*/ 58 h 371"/>
              <a:gd name="T40" fmla="*/ 110 w 192"/>
              <a:gd name="T41" fmla="*/ 59 h 371"/>
              <a:gd name="T42" fmla="*/ 108 w 192"/>
              <a:gd name="T43" fmla="*/ 60 h 371"/>
              <a:gd name="T44" fmla="*/ 105 w 192"/>
              <a:gd name="T45" fmla="*/ 61 h 371"/>
              <a:gd name="T46" fmla="*/ 103 w 192"/>
              <a:gd name="T47" fmla="*/ 62 h 371"/>
              <a:gd name="T48" fmla="*/ 101 w 192"/>
              <a:gd name="T49" fmla="*/ 63 h 371"/>
              <a:gd name="T50" fmla="*/ 98 w 192"/>
              <a:gd name="T51" fmla="*/ 65 h 371"/>
              <a:gd name="T52" fmla="*/ 95 w 192"/>
              <a:gd name="T53" fmla="*/ 66 h 371"/>
              <a:gd name="T54" fmla="*/ 93 w 192"/>
              <a:gd name="T55" fmla="*/ 67 h 371"/>
              <a:gd name="T56" fmla="*/ 90 w 192"/>
              <a:gd name="T57" fmla="*/ 68 h 371"/>
              <a:gd name="T58" fmla="*/ 88 w 192"/>
              <a:gd name="T59" fmla="*/ 68 h 371"/>
              <a:gd name="T60" fmla="*/ 85 w 192"/>
              <a:gd name="T61" fmla="*/ 69 h 371"/>
              <a:gd name="T62" fmla="*/ 82 w 192"/>
              <a:gd name="T63" fmla="*/ 71 h 371"/>
              <a:gd name="T64" fmla="*/ 80 w 192"/>
              <a:gd name="T65" fmla="*/ 71 h 371"/>
              <a:gd name="T66" fmla="*/ 77 w 192"/>
              <a:gd name="T67" fmla="*/ 71 h 371"/>
              <a:gd name="T68" fmla="*/ 74 w 192"/>
              <a:gd name="T69" fmla="*/ 72 h 371"/>
              <a:gd name="T70" fmla="*/ 71 w 192"/>
              <a:gd name="T71" fmla="*/ 72 h 371"/>
              <a:gd name="T72" fmla="*/ 69 w 192"/>
              <a:gd name="T73" fmla="*/ 72 h 371"/>
              <a:gd name="T74" fmla="*/ 65 w 192"/>
              <a:gd name="T75" fmla="*/ 73 h 371"/>
              <a:gd name="T76" fmla="*/ 63 w 192"/>
              <a:gd name="T77" fmla="*/ 73 h 371"/>
              <a:gd name="T78" fmla="*/ 60 w 192"/>
              <a:gd name="T79" fmla="*/ 73 h 371"/>
              <a:gd name="T80" fmla="*/ 58 w 192"/>
              <a:gd name="T81" fmla="*/ 73 h 371"/>
              <a:gd name="T82" fmla="*/ 54 w 192"/>
              <a:gd name="T83" fmla="*/ 73 h 371"/>
              <a:gd name="T84" fmla="*/ 51 w 192"/>
              <a:gd name="T85" fmla="*/ 73 h 371"/>
              <a:gd name="T86" fmla="*/ 49 w 192"/>
              <a:gd name="T87" fmla="*/ 72 h 371"/>
              <a:gd name="T88" fmla="*/ 46 w 192"/>
              <a:gd name="T89" fmla="*/ 72 h 371"/>
              <a:gd name="T90" fmla="*/ 43 w 192"/>
              <a:gd name="T91" fmla="*/ 72 h 371"/>
              <a:gd name="T92" fmla="*/ 40 w 192"/>
              <a:gd name="T93" fmla="*/ 72 h 371"/>
              <a:gd name="T94" fmla="*/ 36 w 192"/>
              <a:gd name="T95" fmla="*/ 71 h 371"/>
              <a:gd name="T96" fmla="*/ 29 w 192"/>
              <a:gd name="T97" fmla="*/ 69 h 371"/>
              <a:gd name="T98" fmla="*/ 23 w 192"/>
              <a:gd name="T99" fmla="*/ 67 h 371"/>
              <a:gd name="T100" fmla="*/ 17 w 192"/>
              <a:gd name="T101" fmla="*/ 66 h 371"/>
              <a:gd name="T102" fmla="*/ 10 w 192"/>
              <a:gd name="T103" fmla="*/ 63 h 371"/>
              <a:gd name="T104" fmla="*/ 4 w 192"/>
              <a:gd name="T105" fmla="*/ 61 h 371"/>
              <a:gd name="T106" fmla="*/ 192 w 192"/>
              <a:gd name="T107" fmla="*/ 371 h 3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2"/>
              <a:gd name="T163" fmla="*/ 0 h 371"/>
              <a:gd name="T164" fmla="*/ 192 w 192"/>
              <a:gd name="T165" fmla="*/ 371 h 3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2" h="371">
                <a:moveTo>
                  <a:pt x="137" y="201"/>
                </a:moveTo>
                <a:lnTo>
                  <a:pt x="192" y="371"/>
                </a:lnTo>
                <a:lnTo>
                  <a:pt x="164" y="0"/>
                </a:lnTo>
                <a:lnTo>
                  <a:pt x="163" y="3"/>
                </a:lnTo>
                <a:lnTo>
                  <a:pt x="161" y="7"/>
                </a:lnTo>
                <a:lnTo>
                  <a:pt x="158" y="9"/>
                </a:lnTo>
                <a:lnTo>
                  <a:pt x="156" y="13"/>
                </a:lnTo>
                <a:lnTo>
                  <a:pt x="155" y="15"/>
                </a:lnTo>
                <a:lnTo>
                  <a:pt x="153" y="18"/>
                </a:lnTo>
                <a:lnTo>
                  <a:pt x="151" y="21"/>
                </a:lnTo>
                <a:lnTo>
                  <a:pt x="148" y="23"/>
                </a:lnTo>
                <a:lnTo>
                  <a:pt x="146" y="26"/>
                </a:lnTo>
                <a:lnTo>
                  <a:pt x="145" y="29"/>
                </a:lnTo>
                <a:lnTo>
                  <a:pt x="143" y="32"/>
                </a:lnTo>
                <a:lnTo>
                  <a:pt x="141" y="34"/>
                </a:lnTo>
                <a:lnTo>
                  <a:pt x="140" y="35"/>
                </a:lnTo>
                <a:lnTo>
                  <a:pt x="139" y="36"/>
                </a:lnTo>
                <a:lnTo>
                  <a:pt x="137" y="37"/>
                </a:lnTo>
                <a:lnTo>
                  <a:pt x="136" y="39"/>
                </a:lnTo>
                <a:lnTo>
                  <a:pt x="135" y="39"/>
                </a:lnTo>
                <a:lnTo>
                  <a:pt x="134" y="40"/>
                </a:lnTo>
                <a:lnTo>
                  <a:pt x="133" y="41"/>
                </a:lnTo>
                <a:lnTo>
                  <a:pt x="132" y="42"/>
                </a:lnTo>
                <a:lnTo>
                  <a:pt x="131" y="43"/>
                </a:lnTo>
                <a:lnTo>
                  <a:pt x="130" y="45"/>
                </a:lnTo>
                <a:lnTo>
                  <a:pt x="129" y="46"/>
                </a:lnTo>
                <a:lnTo>
                  <a:pt x="127" y="47"/>
                </a:lnTo>
                <a:lnTo>
                  <a:pt x="126" y="47"/>
                </a:lnTo>
                <a:lnTo>
                  <a:pt x="125" y="48"/>
                </a:lnTo>
                <a:lnTo>
                  <a:pt x="124" y="49"/>
                </a:lnTo>
                <a:lnTo>
                  <a:pt x="123" y="50"/>
                </a:lnTo>
                <a:lnTo>
                  <a:pt x="122" y="50"/>
                </a:lnTo>
                <a:lnTo>
                  <a:pt x="121" y="52"/>
                </a:lnTo>
                <a:lnTo>
                  <a:pt x="120" y="53"/>
                </a:lnTo>
                <a:lnTo>
                  <a:pt x="119" y="54"/>
                </a:lnTo>
                <a:lnTo>
                  <a:pt x="118" y="54"/>
                </a:lnTo>
                <a:lnTo>
                  <a:pt x="116" y="55"/>
                </a:lnTo>
                <a:lnTo>
                  <a:pt x="115" y="56"/>
                </a:lnTo>
                <a:lnTo>
                  <a:pt x="114" y="56"/>
                </a:lnTo>
                <a:lnTo>
                  <a:pt x="113" y="58"/>
                </a:lnTo>
                <a:lnTo>
                  <a:pt x="111" y="59"/>
                </a:lnTo>
                <a:lnTo>
                  <a:pt x="110" y="59"/>
                </a:lnTo>
                <a:lnTo>
                  <a:pt x="109" y="60"/>
                </a:lnTo>
                <a:lnTo>
                  <a:pt x="108" y="60"/>
                </a:lnTo>
                <a:lnTo>
                  <a:pt x="106" y="61"/>
                </a:lnTo>
                <a:lnTo>
                  <a:pt x="105" y="61"/>
                </a:lnTo>
                <a:lnTo>
                  <a:pt x="104" y="62"/>
                </a:lnTo>
                <a:lnTo>
                  <a:pt x="103" y="62"/>
                </a:lnTo>
                <a:lnTo>
                  <a:pt x="102" y="63"/>
                </a:lnTo>
                <a:lnTo>
                  <a:pt x="101" y="63"/>
                </a:lnTo>
                <a:lnTo>
                  <a:pt x="99" y="65"/>
                </a:lnTo>
                <a:lnTo>
                  <a:pt x="98" y="65"/>
                </a:lnTo>
                <a:lnTo>
                  <a:pt x="96" y="66"/>
                </a:lnTo>
                <a:lnTo>
                  <a:pt x="95" y="66"/>
                </a:lnTo>
                <a:lnTo>
                  <a:pt x="94" y="67"/>
                </a:lnTo>
                <a:lnTo>
                  <a:pt x="93" y="67"/>
                </a:lnTo>
                <a:lnTo>
                  <a:pt x="91" y="67"/>
                </a:lnTo>
                <a:lnTo>
                  <a:pt x="90" y="68"/>
                </a:lnTo>
                <a:lnTo>
                  <a:pt x="89" y="68"/>
                </a:lnTo>
                <a:lnTo>
                  <a:pt x="88" y="68"/>
                </a:lnTo>
                <a:lnTo>
                  <a:pt x="87" y="69"/>
                </a:lnTo>
                <a:lnTo>
                  <a:pt x="85" y="69"/>
                </a:lnTo>
                <a:lnTo>
                  <a:pt x="83" y="69"/>
                </a:lnTo>
                <a:lnTo>
                  <a:pt x="82" y="71"/>
                </a:lnTo>
                <a:lnTo>
                  <a:pt x="81" y="71"/>
                </a:lnTo>
                <a:lnTo>
                  <a:pt x="80" y="71"/>
                </a:lnTo>
                <a:lnTo>
                  <a:pt x="79" y="71"/>
                </a:lnTo>
                <a:lnTo>
                  <a:pt x="77" y="71"/>
                </a:lnTo>
                <a:lnTo>
                  <a:pt x="75" y="72"/>
                </a:lnTo>
                <a:lnTo>
                  <a:pt x="74" y="72"/>
                </a:lnTo>
                <a:lnTo>
                  <a:pt x="73" y="72"/>
                </a:lnTo>
                <a:lnTo>
                  <a:pt x="71" y="72"/>
                </a:lnTo>
                <a:lnTo>
                  <a:pt x="70" y="72"/>
                </a:lnTo>
                <a:lnTo>
                  <a:pt x="69" y="72"/>
                </a:lnTo>
                <a:lnTo>
                  <a:pt x="68" y="72"/>
                </a:lnTo>
                <a:lnTo>
                  <a:pt x="65" y="73"/>
                </a:lnTo>
                <a:lnTo>
                  <a:pt x="64" y="73"/>
                </a:lnTo>
                <a:lnTo>
                  <a:pt x="63" y="73"/>
                </a:lnTo>
                <a:lnTo>
                  <a:pt x="62" y="73"/>
                </a:lnTo>
                <a:lnTo>
                  <a:pt x="60" y="73"/>
                </a:lnTo>
                <a:lnTo>
                  <a:pt x="59" y="73"/>
                </a:lnTo>
                <a:lnTo>
                  <a:pt x="58" y="73"/>
                </a:lnTo>
                <a:lnTo>
                  <a:pt x="56" y="73"/>
                </a:lnTo>
                <a:lnTo>
                  <a:pt x="54" y="73"/>
                </a:lnTo>
                <a:lnTo>
                  <a:pt x="53" y="73"/>
                </a:lnTo>
                <a:lnTo>
                  <a:pt x="51" y="73"/>
                </a:lnTo>
                <a:lnTo>
                  <a:pt x="50" y="73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41" y="72"/>
                </a:lnTo>
                <a:lnTo>
                  <a:pt x="40" y="72"/>
                </a:lnTo>
                <a:lnTo>
                  <a:pt x="38" y="71"/>
                </a:lnTo>
                <a:lnTo>
                  <a:pt x="36" y="71"/>
                </a:lnTo>
                <a:lnTo>
                  <a:pt x="32" y="69"/>
                </a:lnTo>
                <a:lnTo>
                  <a:pt x="29" y="69"/>
                </a:lnTo>
                <a:lnTo>
                  <a:pt x="26" y="68"/>
                </a:lnTo>
                <a:lnTo>
                  <a:pt x="23" y="67"/>
                </a:lnTo>
                <a:lnTo>
                  <a:pt x="20" y="67"/>
                </a:lnTo>
                <a:lnTo>
                  <a:pt x="17" y="66"/>
                </a:lnTo>
                <a:lnTo>
                  <a:pt x="13" y="65"/>
                </a:lnTo>
                <a:lnTo>
                  <a:pt x="10" y="63"/>
                </a:lnTo>
                <a:lnTo>
                  <a:pt x="7" y="62"/>
                </a:lnTo>
                <a:lnTo>
                  <a:pt x="4" y="61"/>
                </a:lnTo>
                <a:lnTo>
                  <a:pt x="0" y="60"/>
                </a:lnTo>
                <a:lnTo>
                  <a:pt x="192" y="371"/>
                </a:lnTo>
                <a:lnTo>
                  <a:pt x="137" y="201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4" name="Rectangle 60"/>
          <p:cNvSpPr>
            <a:spLocks noChangeArrowheads="1"/>
          </p:cNvSpPr>
          <p:nvPr/>
        </p:nvSpPr>
        <p:spPr bwMode="auto">
          <a:xfrm>
            <a:off x="4275138" y="3100388"/>
            <a:ext cx="15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endParaRPr lang="es-EC" sz="1400">
              <a:latin typeface="Times New Roman" pitchFamily="18" charset="0"/>
            </a:endParaRPr>
          </a:p>
        </p:txBody>
      </p:sp>
      <p:sp>
        <p:nvSpPr>
          <p:cNvPr id="67645" name="Freeform 61"/>
          <p:cNvSpPr>
            <a:spLocks/>
          </p:cNvSpPr>
          <p:nvPr/>
        </p:nvSpPr>
        <p:spPr bwMode="auto">
          <a:xfrm>
            <a:off x="4981575" y="3173413"/>
            <a:ext cx="41275" cy="52387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1 h 164"/>
              <a:gd name="T6" fmla="*/ 127 w 154"/>
              <a:gd name="T7" fmla="*/ 19 h 164"/>
              <a:gd name="T8" fmla="*/ 138 w 154"/>
              <a:gd name="T9" fmla="*/ 31 h 164"/>
              <a:gd name="T10" fmla="*/ 145 w 154"/>
              <a:gd name="T11" fmla="*/ 44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8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7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7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8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4 h 164"/>
              <a:gd name="T54" fmla="*/ 18 w 154"/>
              <a:gd name="T55" fmla="*/ 31 h 164"/>
              <a:gd name="T56" fmla="*/ 29 w 154"/>
              <a:gd name="T57" fmla="*/ 19 h 164"/>
              <a:gd name="T58" fmla="*/ 41 w 154"/>
              <a:gd name="T59" fmla="*/ 11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1"/>
                </a:lnTo>
                <a:lnTo>
                  <a:pt x="121" y="14"/>
                </a:lnTo>
                <a:lnTo>
                  <a:pt x="127" y="19"/>
                </a:lnTo>
                <a:lnTo>
                  <a:pt x="132" y="25"/>
                </a:lnTo>
                <a:lnTo>
                  <a:pt x="138" y="31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8"/>
                </a:lnTo>
                <a:lnTo>
                  <a:pt x="149" y="115"/>
                </a:lnTo>
                <a:lnTo>
                  <a:pt x="145" y="122"/>
                </a:lnTo>
                <a:lnTo>
                  <a:pt x="142" y="129"/>
                </a:lnTo>
                <a:lnTo>
                  <a:pt x="138" y="135"/>
                </a:lnTo>
                <a:lnTo>
                  <a:pt x="132" y="141"/>
                </a:lnTo>
                <a:lnTo>
                  <a:pt x="127" y="147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7"/>
                </a:lnTo>
                <a:lnTo>
                  <a:pt x="24" y="141"/>
                </a:lnTo>
                <a:lnTo>
                  <a:pt x="18" y="135"/>
                </a:lnTo>
                <a:lnTo>
                  <a:pt x="14" y="129"/>
                </a:lnTo>
                <a:lnTo>
                  <a:pt x="10" y="122"/>
                </a:lnTo>
                <a:lnTo>
                  <a:pt x="7" y="115"/>
                </a:lnTo>
                <a:lnTo>
                  <a:pt x="5" y="108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1"/>
                </a:lnTo>
                <a:lnTo>
                  <a:pt x="24" y="25"/>
                </a:lnTo>
                <a:lnTo>
                  <a:pt x="29" y="19"/>
                </a:lnTo>
                <a:lnTo>
                  <a:pt x="35" y="14"/>
                </a:lnTo>
                <a:lnTo>
                  <a:pt x="41" y="11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6" name="Freeform 62"/>
          <p:cNvSpPr>
            <a:spLocks/>
          </p:cNvSpPr>
          <p:nvPr/>
        </p:nvSpPr>
        <p:spPr bwMode="auto">
          <a:xfrm>
            <a:off x="4981575" y="3173413"/>
            <a:ext cx="41275" cy="52387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1 h 164"/>
              <a:gd name="T6" fmla="*/ 127 w 154"/>
              <a:gd name="T7" fmla="*/ 19 h 164"/>
              <a:gd name="T8" fmla="*/ 138 w 154"/>
              <a:gd name="T9" fmla="*/ 31 h 164"/>
              <a:gd name="T10" fmla="*/ 145 w 154"/>
              <a:gd name="T11" fmla="*/ 44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8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7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7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8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4 h 164"/>
              <a:gd name="T54" fmla="*/ 18 w 154"/>
              <a:gd name="T55" fmla="*/ 31 h 164"/>
              <a:gd name="T56" fmla="*/ 29 w 154"/>
              <a:gd name="T57" fmla="*/ 19 h 164"/>
              <a:gd name="T58" fmla="*/ 41 w 154"/>
              <a:gd name="T59" fmla="*/ 11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1"/>
                </a:lnTo>
                <a:lnTo>
                  <a:pt x="121" y="14"/>
                </a:lnTo>
                <a:lnTo>
                  <a:pt x="127" y="19"/>
                </a:lnTo>
                <a:lnTo>
                  <a:pt x="132" y="25"/>
                </a:lnTo>
                <a:lnTo>
                  <a:pt x="138" y="31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8"/>
                </a:lnTo>
                <a:lnTo>
                  <a:pt x="149" y="115"/>
                </a:lnTo>
                <a:lnTo>
                  <a:pt x="145" y="122"/>
                </a:lnTo>
                <a:lnTo>
                  <a:pt x="142" y="129"/>
                </a:lnTo>
                <a:lnTo>
                  <a:pt x="138" y="135"/>
                </a:lnTo>
                <a:lnTo>
                  <a:pt x="132" y="141"/>
                </a:lnTo>
                <a:lnTo>
                  <a:pt x="127" y="147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7"/>
                </a:lnTo>
                <a:lnTo>
                  <a:pt x="24" y="141"/>
                </a:lnTo>
                <a:lnTo>
                  <a:pt x="18" y="135"/>
                </a:lnTo>
                <a:lnTo>
                  <a:pt x="14" y="129"/>
                </a:lnTo>
                <a:lnTo>
                  <a:pt x="10" y="122"/>
                </a:lnTo>
                <a:lnTo>
                  <a:pt x="7" y="115"/>
                </a:lnTo>
                <a:lnTo>
                  <a:pt x="5" y="108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1"/>
                </a:lnTo>
                <a:lnTo>
                  <a:pt x="24" y="25"/>
                </a:lnTo>
                <a:lnTo>
                  <a:pt x="29" y="19"/>
                </a:lnTo>
                <a:lnTo>
                  <a:pt x="35" y="14"/>
                </a:lnTo>
                <a:lnTo>
                  <a:pt x="41" y="11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7" name="Freeform 63"/>
          <p:cNvSpPr>
            <a:spLocks/>
          </p:cNvSpPr>
          <p:nvPr/>
        </p:nvSpPr>
        <p:spPr bwMode="auto">
          <a:xfrm>
            <a:off x="4981575" y="2930525"/>
            <a:ext cx="41275" cy="52388"/>
          </a:xfrm>
          <a:custGeom>
            <a:avLst/>
            <a:gdLst>
              <a:gd name="T0" fmla="*/ 86 w 154"/>
              <a:gd name="T1" fmla="*/ 0 h 165"/>
              <a:gd name="T2" fmla="*/ 101 w 154"/>
              <a:gd name="T3" fmla="*/ 4 h 165"/>
              <a:gd name="T4" fmla="*/ 114 w 154"/>
              <a:gd name="T5" fmla="*/ 10 h 165"/>
              <a:gd name="T6" fmla="*/ 127 w 154"/>
              <a:gd name="T7" fmla="*/ 19 h 165"/>
              <a:gd name="T8" fmla="*/ 138 w 154"/>
              <a:gd name="T9" fmla="*/ 30 h 165"/>
              <a:gd name="T10" fmla="*/ 145 w 154"/>
              <a:gd name="T11" fmla="*/ 43 h 165"/>
              <a:gd name="T12" fmla="*/ 151 w 154"/>
              <a:gd name="T13" fmla="*/ 58 h 165"/>
              <a:gd name="T14" fmla="*/ 154 w 154"/>
              <a:gd name="T15" fmla="*/ 74 h 165"/>
              <a:gd name="T16" fmla="*/ 154 w 154"/>
              <a:gd name="T17" fmla="*/ 92 h 165"/>
              <a:gd name="T18" fmla="*/ 151 w 154"/>
              <a:gd name="T19" fmla="*/ 107 h 165"/>
              <a:gd name="T20" fmla="*/ 145 w 154"/>
              <a:gd name="T21" fmla="*/ 122 h 165"/>
              <a:gd name="T22" fmla="*/ 138 w 154"/>
              <a:gd name="T23" fmla="*/ 135 h 165"/>
              <a:gd name="T24" fmla="*/ 127 w 154"/>
              <a:gd name="T25" fmla="*/ 146 h 165"/>
              <a:gd name="T26" fmla="*/ 114 w 154"/>
              <a:gd name="T27" fmla="*/ 155 h 165"/>
              <a:gd name="T28" fmla="*/ 101 w 154"/>
              <a:gd name="T29" fmla="*/ 161 h 165"/>
              <a:gd name="T30" fmla="*/ 86 w 154"/>
              <a:gd name="T31" fmla="*/ 165 h 165"/>
              <a:gd name="T32" fmla="*/ 70 w 154"/>
              <a:gd name="T33" fmla="*/ 165 h 165"/>
              <a:gd name="T34" fmla="*/ 55 w 154"/>
              <a:gd name="T35" fmla="*/ 161 h 165"/>
              <a:gd name="T36" fmla="*/ 41 w 154"/>
              <a:gd name="T37" fmla="*/ 155 h 165"/>
              <a:gd name="T38" fmla="*/ 29 w 154"/>
              <a:gd name="T39" fmla="*/ 146 h 165"/>
              <a:gd name="T40" fmla="*/ 18 w 154"/>
              <a:gd name="T41" fmla="*/ 135 h 165"/>
              <a:gd name="T42" fmla="*/ 10 w 154"/>
              <a:gd name="T43" fmla="*/ 122 h 165"/>
              <a:gd name="T44" fmla="*/ 5 w 154"/>
              <a:gd name="T45" fmla="*/ 107 h 165"/>
              <a:gd name="T46" fmla="*/ 1 w 154"/>
              <a:gd name="T47" fmla="*/ 92 h 165"/>
              <a:gd name="T48" fmla="*/ 1 w 154"/>
              <a:gd name="T49" fmla="*/ 74 h 165"/>
              <a:gd name="T50" fmla="*/ 5 w 154"/>
              <a:gd name="T51" fmla="*/ 58 h 165"/>
              <a:gd name="T52" fmla="*/ 10 w 154"/>
              <a:gd name="T53" fmla="*/ 43 h 165"/>
              <a:gd name="T54" fmla="*/ 18 w 154"/>
              <a:gd name="T55" fmla="*/ 30 h 165"/>
              <a:gd name="T56" fmla="*/ 29 w 154"/>
              <a:gd name="T57" fmla="*/ 19 h 165"/>
              <a:gd name="T58" fmla="*/ 41 w 154"/>
              <a:gd name="T59" fmla="*/ 10 h 165"/>
              <a:gd name="T60" fmla="*/ 55 w 154"/>
              <a:gd name="T61" fmla="*/ 4 h 165"/>
              <a:gd name="T62" fmla="*/ 70 w 154"/>
              <a:gd name="T63" fmla="*/ 0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5"/>
              <a:gd name="T98" fmla="*/ 154 w 154"/>
              <a:gd name="T99" fmla="*/ 165 h 16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5">
                <a:moveTo>
                  <a:pt x="78" y="0"/>
                </a:moveTo>
                <a:lnTo>
                  <a:pt x="86" y="0"/>
                </a:lnTo>
                <a:lnTo>
                  <a:pt x="93" y="2"/>
                </a:lnTo>
                <a:lnTo>
                  <a:pt x="101" y="4"/>
                </a:lnTo>
                <a:lnTo>
                  <a:pt x="108" y="6"/>
                </a:lnTo>
                <a:lnTo>
                  <a:pt x="114" y="10"/>
                </a:lnTo>
                <a:lnTo>
                  <a:pt x="121" y="15"/>
                </a:lnTo>
                <a:lnTo>
                  <a:pt x="127" y="19"/>
                </a:lnTo>
                <a:lnTo>
                  <a:pt x="132" y="24"/>
                </a:lnTo>
                <a:lnTo>
                  <a:pt x="138" y="30"/>
                </a:lnTo>
                <a:lnTo>
                  <a:pt x="142" y="37"/>
                </a:lnTo>
                <a:lnTo>
                  <a:pt x="145" y="43"/>
                </a:lnTo>
                <a:lnTo>
                  <a:pt x="149" y="50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2"/>
                </a:lnTo>
                <a:lnTo>
                  <a:pt x="154" y="92"/>
                </a:lnTo>
                <a:lnTo>
                  <a:pt x="153" y="99"/>
                </a:lnTo>
                <a:lnTo>
                  <a:pt x="151" y="107"/>
                </a:lnTo>
                <a:lnTo>
                  <a:pt x="149" y="114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4"/>
                </a:lnTo>
                <a:lnTo>
                  <a:pt x="86" y="165"/>
                </a:lnTo>
                <a:lnTo>
                  <a:pt x="78" y="165"/>
                </a:lnTo>
                <a:lnTo>
                  <a:pt x="70" y="165"/>
                </a:lnTo>
                <a:lnTo>
                  <a:pt x="62" y="164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4"/>
                </a:lnTo>
                <a:lnTo>
                  <a:pt x="5" y="107"/>
                </a:lnTo>
                <a:lnTo>
                  <a:pt x="3" y="99"/>
                </a:lnTo>
                <a:lnTo>
                  <a:pt x="1" y="92"/>
                </a:lnTo>
                <a:lnTo>
                  <a:pt x="0" y="82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0"/>
                </a:lnTo>
                <a:lnTo>
                  <a:pt x="10" y="43"/>
                </a:lnTo>
                <a:lnTo>
                  <a:pt x="14" y="37"/>
                </a:lnTo>
                <a:lnTo>
                  <a:pt x="18" y="30"/>
                </a:lnTo>
                <a:lnTo>
                  <a:pt x="24" y="24"/>
                </a:lnTo>
                <a:lnTo>
                  <a:pt x="29" y="19"/>
                </a:lnTo>
                <a:lnTo>
                  <a:pt x="35" y="15"/>
                </a:lnTo>
                <a:lnTo>
                  <a:pt x="41" y="10"/>
                </a:lnTo>
                <a:lnTo>
                  <a:pt x="48" y="6"/>
                </a:lnTo>
                <a:lnTo>
                  <a:pt x="55" y="4"/>
                </a:lnTo>
                <a:lnTo>
                  <a:pt x="62" y="2"/>
                </a:lnTo>
                <a:lnTo>
                  <a:pt x="7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8" name="Freeform 64"/>
          <p:cNvSpPr>
            <a:spLocks/>
          </p:cNvSpPr>
          <p:nvPr/>
        </p:nvSpPr>
        <p:spPr bwMode="auto">
          <a:xfrm>
            <a:off x="4981575" y="2930525"/>
            <a:ext cx="41275" cy="52388"/>
          </a:xfrm>
          <a:custGeom>
            <a:avLst/>
            <a:gdLst>
              <a:gd name="T0" fmla="*/ 86 w 154"/>
              <a:gd name="T1" fmla="*/ 0 h 165"/>
              <a:gd name="T2" fmla="*/ 101 w 154"/>
              <a:gd name="T3" fmla="*/ 4 h 165"/>
              <a:gd name="T4" fmla="*/ 114 w 154"/>
              <a:gd name="T5" fmla="*/ 10 h 165"/>
              <a:gd name="T6" fmla="*/ 127 w 154"/>
              <a:gd name="T7" fmla="*/ 19 h 165"/>
              <a:gd name="T8" fmla="*/ 138 w 154"/>
              <a:gd name="T9" fmla="*/ 30 h 165"/>
              <a:gd name="T10" fmla="*/ 145 w 154"/>
              <a:gd name="T11" fmla="*/ 43 h 165"/>
              <a:gd name="T12" fmla="*/ 151 w 154"/>
              <a:gd name="T13" fmla="*/ 58 h 165"/>
              <a:gd name="T14" fmla="*/ 154 w 154"/>
              <a:gd name="T15" fmla="*/ 74 h 165"/>
              <a:gd name="T16" fmla="*/ 154 w 154"/>
              <a:gd name="T17" fmla="*/ 92 h 165"/>
              <a:gd name="T18" fmla="*/ 151 w 154"/>
              <a:gd name="T19" fmla="*/ 107 h 165"/>
              <a:gd name="T20" fmla="*/ 145 w 154"/>
              <a:gd name="T21" fmla="*/ 122 h 165"/>
              <a:gd name="T22" fmla="*/ 138 w 154"/>
              <a:gd name="T23" fmla="*/ 135 h 165"/>
              <a:gd name="T24" fmla="*/ 127 w 154"/>
              <a:gd name="T25" fmla="*/ 146 h 165"/>
              <a:gd name="T26" fmla="*/ 114 w 154"/>
              <a:gd name="T27" fmla="*/ 155 h 165"/>
              <a:gd name="T28" fmla="*/ 101 w 154"/>
              <a:gd name="T29" fmla="*/ 161 h 165"/>
              <a:gd name="T30" fmla="*/ 86 w 154"/>
              <a:gd name="T31" fmla="*/ 165 h 165"/>
              <a:gd name="T32" fmla="*/ 70 w 154"/>
              <a:gd name="T33" fmla="*/ 165 h 165"/>
              <a:gd name="T34" fmla="*/ 55 w 154"/>
              <a:gd name="T35" fmla="*/ 161 h 165"/>
              <a:gd name="T36" fmla="*/ 41 w 154"/>
              <a:gd name="T37" fmla="*/ 155 h 165"/>
              <a:gd name="T38" fmla="*/ 29 w 154"/>
              <a:gd name="T39" fmla="*/ 146 h 165"/>
              <a:gd name="T40" fmla="*/ 18 w 154"/>
              <a:gd name="T41" fmla="*/ 135 h 165"/>
              <a:gd name="T42" fmla="*/ 10 w 154"/>
              <a:gd name="T43" fmla="*/ 122 h 165"/>
              <a:gd name="T44" fmla="*/ 5 w 154"/>
              <a:gd name="T45" fmla="*/ 107 h 165"/>
              <a:gd name="T46" fmla="*/ 1 w 154"/>
              <a:gd name="T47" fmla="*/ 92 h 165"/>
              <a:gd name="T48" fmla="*/ 1 w 154"/>
              <a:gd name="T49" fmla="*/ 74 h 165"/>
              <a:gd name="T50" fmla="*/ 5 w 154"/>
              <a:gd name="T51" fmla="*/ 58 h 165"/>
              <a:gd name="T52" fmla="*/ 10 w 154"/>
              <a:gd name="T53" fmla="*/ 43 h 165"/>
              <a:gd name="T54" fmla="*/ 18 w 154"/>
              <a:gd name="T55" fmla="*/ 30 h 165"/>
              <a:gd name="T56" fmla="*/ 29 w 154"/>
              <a:gd name="T57" fmla="*/ 19 h 165"/>
              <a:gd name="T58" fmla="*/ 41 w 154"/>
              <a:gd name="T59" fmla="*/ 10 h 165"/>
              <a:gd name="T60" fmla="*/ 55 w 154"/>
              <a:gd name="T61" fmla="*/ 4 h 165"/>
              <a:gd name="T62" fmla="*/ 70 w 154"/>
              <a:gd name="T63" fmla="*/ 0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5"/>
              <a:gd name="T98" fmla="*/ 154 w 154"/>
              <a:gd name="T99" fmla="*/ 165 h 16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5">
                <a:moveTo>
                  <a:pt x="78" y="0"/>
                </a:moveTo>
                <a:lnTo>
                  <a:pt x="86" y="0"/>
                </a:lnTo>
                <a:lnTo>
                  <a:pt x="93" y="2"/>
                </a:lnTo>
                <a:lnTo>
                  <a:pt x="101" y="4"/>
                </a:lnTo>
                <a:lnTo>
                  <a:pt x="108" y="6"/>
                </a:lnTo>
                <a:lnTo>
                  <a:pt x="114" y="10"/>
                </a:lnTo>
                <a:lnTo>
                  <a:pt x="121" y="15"/>
                </a:lnTo>
                <a:lnTo>
                  <a:pt x="127" y="19"/>
                </a:lnTo>
                <a:lnTo>
                  <a:pt x="132" y="24"/>
                </a:lnTo>
                <a:lnTo>
                  <a:pt x="138" y="30"/>
                </a:lnTo>
                <a:lnTo>
                  <a:pt x="142" y="37"/>
                </a:lnTo>
                <a:lnTo>
                  <a:pt x="145" y="43"/>
                </a:lnTo>
                <a:lnTo>
                  <a:pt x="149" y="50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2"/>
                </a:lnTo>
                <a:lnTo>
                  <a:pt x="154" y="92"/>
                </a:lnTo>
                <a:lnTo>
                  <a:pt x="153" y="99"/>
                </a:lnTo>
                <a:lnTo>
                  <a:pt x="151" y="107"/>
                </a:lnTo>
                <a:lnTo>
                  <a:pt x="149" y="114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4"/>
                </a:lnTo>
                <a:lnTo>
                  <a:pt x="86" y="165"/>
                </a:lnTo>
                <a:lnTo>
                  <a:pt x="78" y="165"/>
                </a:lnTo>
                <a:lnTo>
                  <a:pt x="70" y="165"/>
                </a:lnTo>
                <a:lnTo>
                  <a:pt x="62" y="164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4"/>
                </a:lnTo>
                <a:lnTo>
                  <a:pt x="5" y="107"/>
                </a:lnTo>
                <a:lnTo>
                  <a:pt x="3" y="99"/>
                </a:lnTo>
                <a:lnTo>
                  <a:pt x="1" y="92"/>
                </a:lnTo>
                <a:lnTo>
                  <a:pt x="0" y="82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0"/>
                </a:lnTo>
                <a:lnTo>
                  <a:pt x="10" y="43"/>
                </a:lnTo>
                <a:lnTo>
                  <a:pt x="14" y="37"/>
                </a:lnTo>
                <a:lnTo>
                  <a:pt x="18" y="30"/>
                </a:lnTo>
                <a:lnTo>
                  <a:pt x="24" y="24"/>
                </a:lnTo>
                <a:lnTo>
                  <a:pt x="29" y="19"/>
                </a:lnTo>
                <a:lnTo>
                  <a:pt x="35" y="15"/>
                </a:lnTo>
                <a:lnTo>
                  <a:pt x="41" y="10"/>
                </a:lnTo>
                <a:lnTo>
                  <a:pt x="48" y="6"/>
                </a:lnTo>
                <a:lnTo>
                  <a:pt x="55" y="4"/>
                </a:lnTo>
                <a:lnTo>
                  <a:pt x="62" y="2"/>
                </a:lnTo>
                <a:lnTo>
                  <a:pt x="70" y="0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49" name="Freeform 65"/>
          <p:cNvSpPr>
            <a:spLocks/>
          </p:cNvSpPr>
          <p:nvPr/>
        </p:nvSpPr>
        <p:spPr bwMode="auto">
          <a:xfrm>
            <a:off x="4981575" y="3328988"/>
            <a:ext cx="41275" cy="52387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9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8 h 164"/>
              <a:gd name="T14" fmla="*/ 154 w 154"/>
              <a:gd name="T15" fmla="*/ 73 h 164"/>
              <a:gd name="T16" fmla="*/ 154 w 154"/>
              <a:gd name="T17" fmla="*/ 91 h 164"/>
              <a:gd name="T18" fmla="*/ 151 w 154"/>
              <a:gd name="T19" fmla="*/ 106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5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5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6 h 164"/>
              <a:gd name="T46" fmla="*/ 1 w 154"/>
              <a:gd name="T47" fmla="*/ 91 h 164"/>
              <a:gd name="T48" fmla="*/ 1 w 154"/>
              <a:gd name="T49" fmla="*/ 73 h 164"/>
              <a:gd name="T50" fmla="*/ 5 w 154"/>
              <a:gd name="T51" fmla="*/ 58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9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7"/>
                </a:lnTo>
                <a:lnTo>
                  <a:pt x="114" y="9"/>
                </a:lnTo>
                <a:lnTo>
                  <a:pt x="121" y="14"/>
                </a:lnTo>
                <a:lnTo>
                  <a:pt x="127" y="19"/>
                </a:lnTo>
                <a:lnTo>
                  <a:pt x="132" y="24"/>
                </a:lnTo>
                <a:lnTo>
                  <a:pt x="138" y="29"/>
                </a:lnTo>
                <a:lnTo>
                  <a:pt x="142" y="37"/>
                </a:lnTo>
                <a:lnTo>
                  <a:pt x="145" y="42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3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6"/>
                </a:lnTo>
                <a:lnTo>
                  <a:pt x="149" y="115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5"/>
                </a:lnTo>
                <a:lnTo>
                  <a:pt x="121" y="150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0"/>
                </a:lnTo>
                <a:lnTo>
                  <a:pt x="29" y="145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5"/>
                </a:lnTo>
                <a:lnTo>
                  <a:pt x="5" y="106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3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2"/>
                </a:lnTo>
                <a:lnTo>
                  <a:pt x="14" y="37"/>
                </a:lnTo>
                <a:lnTo>
                  <a:pt x="18" y="29"/>
                </a:lnTo>
                <a:lnTo>
                  <a:pt x="24" y="24"/>
                </a:lnTo>
                <a:lnTo>
                  <a:pt x="29" y="19"/>
                </a:lnTo>
                <a:lnTo>
                  <a:pt x="35" y="14"/>
                </a:lnTo>
                <a:lnTo>
                  <a:pt x="41" y="9"/>
                </a:lnTo>
                <a:lnTo>
                  <a:pt x="48" y="7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0" name="Freeform 66"/>
          <p:cNvSpPr>
            <a:spLocks/>
          </p:cNvSpPr>
          <p:nvPr/>
        </p:nvSpPr>
        <p:spPr bwMode="auto">
          <a:xfrm>
            <a:off x="4981575" y="3328988"/>
            <a:ext cx="41275" cy="52387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9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8 h 164"/>
              <a:gd name="T14" fmla="*/ 154 w 154"/>
              <a:gd name="T15" fmla="*/ 73 h 164"/>
              <a:gd name="T16" fmla="*/ 154 w 154"/>
              <a:gd name="T17" fmla="*/ 91 h 164"/>
              <a:gd name="T18" fmla="*/ 151 w 154"/>
              <a:gd name="T19" fmla="*/ 106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5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5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6 h 164"/>
              <a:gd name="T46" fmla="*/ 1 w 154"/>
              <a:gd name="T47" fmla="*/ 91 h 164"/>
              <a:gd name="T48" fmla="*/ 1 w 154"/>
              <a:gd name="T49" fmla="*/ 73 h 164"/>
              <a:gd name="T50" fmla="*/ 5 w 154"/>
              <a:gd name="T51" fmla="*/ 58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9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7"/>
                </a:lnTo>
                <a:lnTo>
                  <a:pt x="114" y="9"/>
                </a:lnTo>
                <a:lnTo>
                  <a:pt x="121" y="14"/>
                </a:lnTo>
                <a:lnTo>
                  <a:pt x="127" y="19"/>
                </a:lnTo>
                <a:lnTo>
                  <a:pt x="132" y="24"/>
                </a:lnTo>
                <a:lnTo>
                  <a:pt x="138" y="29"/>
                </a:lnTo>
                <a:lnTo>
                  <a:pt x="142" y="37"/>
                </a:lnTo>
                <a:lnTo>
                  <a:pt x="145" y="42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3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6"/>
                </a:lnTo>
                <a:lnTo>
                  <a:pt x="149" y="115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5"/>
                </a:lnTo>
                <a:lnTo>
                  <a:pt x="121" y="150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0"/>
                </a:lnTo>
                <a:lnTo>
                  <a:pt x="29" y="145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5"/>
                </a:lnTo>
                <a:lnTo>
                  <a:pt x="5" y="106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3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2"/>
                </a:lnTo>
                <a:lnTo>
                  <a:pt x="14" y="37"/>
                </a:lnTo>
                <a:lnTo>
                  <a:pt x="18" y="29"/>
                </a:lnTo>
                <a:lnTo>
                  <a:pt x="24" y="24"/>
                </a:lnTo>
                <a:lnTo>
                  <a:pt x="29" y="19"/>
                </a:lnTo>
                <a:lnTo>
                  <a:pt x="35" y="14"/>
                </a:lnTo>
                <a:lnTo>
                  <a:pt x="41" y="9"/>
                </a:lnTo>
                <a:lnTo>
                  <a:pt x="48" y="7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1" name="Freeform 67"/>
          <p:cNvSpPr>
            <a:spLocks/>
          </p:cNvSpPr>
          <p:nvPr/>
        </p:nvSpPr>
        <p:spPr bwMode="auto">
          <a:xfrm>
            <a:off x="4981575" y="3094038"/>
            <a:ext cx="41275" cy="50800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1 h 164"/>
              <a:gd name="T6" fmla="*/ 127 w 154"/>
              <a:gd name="T7" fmla="*/ 19 h 164"/>
              <a:gd name="T8" fmla="*/ 138 w 154"/>
              <a:gd name="T9" fmla="*/ 31 h 164"/>
              <a:gd name="T10" fmla="*/ 145 w 154"/>
              <a:gd name="T11" fmla="*/ 44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6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6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6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6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4 h 164"/>
              <a:gd name="T54" fmla="*/ 18 w 154"/>
              <a:gd name="T55" fmla="*/ 31 h 164"/>
              <a:gd name="T56" fmla="*/ 29 w 154"/>
              <a:gd name="T57" fmla="*/ 19 h 164"/>
              <a:gd name="T58" fmla="*/ 41 w 154"/>
              <a:gd name="T59" fmla="*/ 11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1"/>
                </a:lnTo>
                <a:lnTo>
                  <a:pt x="121" y="14"/>
                </a:lnTo>
                <a:lnTo>
                  <a:pt x="127" y="19"/>
                </a:lnTo>
                <a:lnTo>
                  <a:pt x="132" y="25"/>
                </a:lnTo>
                <a:lnTo>
                  <a:pt x="138" y="31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6"/>
                </a:lnTo>
                <a:lnTo>
                  <a:pt x="149" y="115"/>
                </a:lnTo>
                <a:lnTo>
                  <a:pt x="145" y="122"/>
                </a:lnTo>
                <a:lnTo>
                  <a:pt x="142" y="129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0"/>
                </a:lnTo>
                <a:lnTo>
                  <a:pt x="114" y="155"/>
                </a:lnTo>
                <a:lnTo>
                  <a:pt x="108" y="159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9"/>
                </a:lnTo>
                <a:lnTo>
                  <a:pt x="41" y="155"/>
                </a:lnTo>
                <a:lnTo>
                  <a:pt x="35" y="150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9"/>
                </a:lnTo>
                <a:lnTo>
                  <a:pt x="10" y="122"/>
                </a:lnTo>
                <a:lnTo>
                  <a:pt x="7" y="115"/>
                </a:lnTo>
                <a:lnTo>
                  <a:pt x="5" y="106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1"/>
                </a:lnTo>
                <a:lnTo>
                  <a:pt x="24" y="25"/>
                </a:lnTo>
                <a:lnTo>
                  <a:pt x="29" y="19"/>
                </a:lnTo>
                <a:lnTo>
                  <a:pt x="35" y="14"/>
                </a:lnTo>
                <a:lnTo>
                  <a:pt x="41" y="11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2" name="Freeform 68"/>
          <p:cNvSpPr>
            <a:spLocks/>
          </p:cNvSpPr>
          <p:nvPr/>
        </p:nvSpPr>
        <p:spPr bwMode="auto">
          <a:xfrm>
            <a:off x="4981575" y="3094038"/>
            <a:ext cx="41275" cy="50800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1 h 164"/>
              <a:gd name="T6" fmla="*/ 127 w 154"/>
              <a:gd name="T7" fmla="*/ 19 h 164"/>
              <a:gd name="T8" fmla="*/ 138 w 154"/>
              <a:gd name="T9" fmla="*/ 31 h 164"/>
              <a:gd name="T10" fmla="*/ 145 w 154"/>
              <a:gd name="T11" fmla="*/ 44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6 h 164"/>
              <a:gd name="T20" fmla="*/ 145 w 154"/>
              <a:gd name="T21" fmla="*/ 122 h 164"/>
              <a:gd name="T22" fmla="*/ 138 w 154"/>
              <a:gd name="T23" fmla="*/ 135 h 164"/>
              <a:gd name="T24" fmla="*/ 127 w 154"/>
              <a:gd name="T25" fmla="*/ 146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6 h 164"/>
              <a:gd name="T40" fmla="*/ 18 w 154"/>
              <a:gd name="T41" fmla="*/ 135 h 164"/>
              <a:gd name="T42" fmla="*/ 10 w 154"/>
              <a:gd name="T43" fmla="*/ 122 h 164"/>
              <a:gd name="T44" fmla="*/ 5 w 154"/>
              <a:gd name="T45" fmla="*/ 106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4 h 164"/>
              <a:gd name="T54" fmla="*/ 18 w 154"/>
              <a:gd name="T55" fmla="*/ 31 h 164"/>
              <a:gd name="T56" fmla="*/ 29 w 154"/>
              <a:gd name="T57" fmla="*/ 19 h 164"/>
              <a:gd name="T58" fmla="*/ 41 w 154"/>
              <a:gd name="T59" fmla="*/ 11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1"/>
                </a:lnTo>
                <a:lnTo>
                  <a:pt x="121" y="14"/>
                </a:lnTo>
                <a:lnTo>
                  <a:pt x="127" y="19"/>
                </a:lnTo>
                <a:lnTo>
                  <a:pt x="132" y="25"/>
                </a:lnTo>
                <a:lnTo>
                  <a:pt x="138" y="31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3"/>
                </a:lnTo>
                <a:lnTo>
                  <a:pt x="154" y="91"/>
                </a:lnTo>
                <a:lnTo>
                  <a:pt x="153" y="99"/>
                </a:lnTo>
                <a:lnTo>
                  <a:pt x="151" y="106"/>
                </a:lnTo>
                <a:lnTo>
                  <a:pt x="149" y="115"/>
                </a:lnTo>
                <a:lnTo>
                  <a:pt x="145" y="122"/>
                </a:lnTo>
                <a:lnTo>
                  <a:pt x="142" y="129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0"/>
                </a:lnTo>
                <a:lnTo>
                  <a:pt x="114" y="155"/>
                </a:lnTo>
                <a:lnTo>
                  <a:pt x="108" y="159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9"/>
                </a:lnTo>
                <a:lnTo>
                  <a:pt x="41" y="155"/>
                </a:lnTo>
                <a:lnTo>
                  <a:pt x="35" y="150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9"/>
                </a:lnTo>
                <a:lnTo>
                  <a:pt x="10" y="122"/>
                </a:lnTo>
                <a:lnTo>
                  <a:pt x="7" y="115"/>
                </a:lnTo>
                <a:lnTo>
                  <a:pt x="5" y="106"/>
                </a:lnTo>
                <a:lnTo>
                  <a:pt x="3" y="99"/>
                </a:lnTo>
                <a:lnTo>
                  <a:pt x="1" y="91"/>
                </a:lnTo>
                <a:lnTo>
                  <a:pt x="0" y="83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1"/>
                </a:lnTo>
                <a:lnTo>
                  <a:pt x="24" y="25"/>
                </a:lnTo>
                <a:lnTo>
                  <a:pt x="29" y="19"/>
                </a:lnTo>
                <a:lnTo>
                  <a:pt x="35" y="14"/>
                </a:lnTo>
                <a:lnTo>
                  <a:pt x="41" y="11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3" name="Freeform 69"/>
          <p:cNvSpPr>
            <a:spLocks/>
          </p:cNvSpPr>
          <p:nvPr/>
        </p:nvSpPr>
        <p:spPr bwMode="auto">
          <a:xfrm>
            <a:off x="4981575" y="3409950"/>
            <a:ext cx="41275" cy="52388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0 h 164"/>
              <a:gd name="T6" fmla="*/ 127 w 154"/>
              <a:gd name="T7" fmla="*/ 18 h 164"/>
              <a:gd name="T8" fmla="*/ 138 w 154"/>
              <a:gd name="T9" fmla="*/ 30 h 164"/>
              <a:gd name="T10" fmla="*/ 145 w 154"/>
              <a:gd name="T11" fmla="*/ 43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7 h 164"/>
              <a:gd name="T20" fmla="*/ 145 w 154"/>
              <a:gd name="T21" fmla="*/ 121 h 164"/>
              <a:gd name="T22" fmla="*/ 138 w 154"/>
              <a:gd name="T23" fmla="*/ 134 h 164"/>
              <a:gd name="T24" fmla="*/ 127 w 154"/>
              <a:gd name="T25" fmla="*/ 146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6 h 164"/>
              <a:gd name="T40" fmla="*/ 18 w 154"/>
              <a:gd name="T41" fmla="*/ 134 h 164"/>
              <a:gd name="T42" fmla="*/ 10 w 154"/>
              <a:gd name="T43" fmla="*/ 121 h 164"/>
              <a:gd name="T44" fmla="*/ 5 w 154"/>
              <a:gd name="T45" fmla="*/ 107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3 h 164"/>
              <a:gd name="T54" fmla="*/ 18 w 154"/>
              <a:gd name="T55" fmla="*/ 30 h 164"/>
              <a:gd name="T56" fmla="*/ 29 w 154"/>
              <a:gd name="T57" fmla="*/ 18 h 164"/>
              <a:gd name="T58" fmla="*/ 41 w 154"/>
              <a:gd name="T59" fmla="*/ 10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0"/>
                </a:lnTo>
                <a:lnTo>
                  <a:pt x="121" y="14"/>
                </a:lnTo>
                <a:lnTo>
                  <a:pt x="127" y="18"/>
                </a:lnTo>
                <a:lnTo>
                  <a:pt x="132" y="24"/>
                </a:lnTo>
                <a:lnTo>
                  <a:pt x="138" y="30"/>
                </a:lnTo>
                <a:lnTo>
                  <a:pt x="142" y="36"/>
                </a:lnTo>
                <a:lnTo>
                  <a:pt x="145" y="43"/>
                </a:lnTo>
                <a:lnTo>
                  <a:pt x="149" y="50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2"/>
                </a:lnTo>
                <a:lnTo>
                  <a:pt x="154" y="91"/>
                </a:lnTo>
                <a:lnTo>
                  <a:pt x="153" y="99"/>
                </a:lnTo>
                <a:lnTo>
                  <a:pt x="151" y="107"/>
                </a:lnTo>
                <a:lnTo>
                  <a:pt x="149" y="114"/>
                </a:lnTo>
                <a:lnTo>
                  <a:pt x="145" y="121"/>
                </a:lnTo>
                <a:lnTo>
                  <a:pt x="142" y="129"/>
                </a:lnTo>
                <a:lnTo>
                  <a:pt x="138" y="134"/>
                </a:lnTo>
                <a:lnTo>
                  <a:pt x="132" y="140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0"/>
                </a:lnTo>
                <a:lnTo>
                  <a:pt x="18" y="134"/>
                </a:lnTo>
                <a:lnTo>
                  <a:pt x="14" y="129"/>
                </a:lnTo>
                <a:lnTo>
                  <a:pt x="10" y="121"/>
                </a:lnTo>
                <a:lnTo>
                  <a:pt x="7" y="114"/>
                </a:lnTo>
                <a:lnTo>
                  <a:pt x="5" y="107"/>
                </a:lnTo>
                <a:lnTo>
                  <a:pt x="3" y="99"/>
                </a:lnTo>
                <a:lnTo>
                  <a:pt x="1" y="91"/>
                </a:lnTo>
                <a:lnTo>
                  <a:pt x="0" y="82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0"/>
                </a:lnTo>
                <a:lnTo>
                  <a:pt x="10" y="43"/>
                </a:lnTo>
                <a:lnTo>
                  <a:pt x="14" y="36"/>
                </a:lnTo>
                <a:lnTo>
                  <a:pt x="18" y="30"/>
                </a:lnTo>
                <a:lnTo>
                  <a:pt x="24" y="24"/>
                </a:lnTo>
                <a:lnTo>
                  <a:pt x="29" y="18"/>
                </a:lnTo>
                <a:lnTo>
                  <a:pt x="35" y="14"/>
                </a:lnTo>
                <a:lnTo>
                  <a:pt x="41" y="10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4" name="Freeform 70"/>
          <p:cNvSpPr>
            <a:spLocks/>
          </p:cNvSpPr>
          <p:nvPr/>
        </p:nvSpPr>
        <p:spPr bwMode="auto">
          <a:xfrm>
            <a:off x="4981575" y="3409950"/>
            <a:ext cx="41275" cy="52388"/>
          </a:xfrm>
          <a:custGeom>
            <a:avLst/>
            <a:gdLst>
              <a:gd name="T0" fmla="*/ 86 w 154"/>
              <a:gd name="T1" fmla="*/ 1 h 164"/>
              <a:gd name="T2" fmla="*/ 101 w 154"/>
              <a:gd name="T3" fmla="*/ 3 h 164"/>
              <a:gd name="T4" fmla="*/ 114 w 154"/>
              <a:gd name="T5" fmla="*/ 10 h 164"/>
              <a:gd name="T6" fmla="*/ 127 w 154"/>
              <a:gd name="T7" fmla="*/ 18 h 164"/>
              <a:gd name="T8" fmla="*/ 138 w 154"/>
              <a:gd name="T9" fmla="*/ 30 h 164"/>
              <a:gd name="T10" fmla="*/ 145 w 154"/>
              <a:gd name="T11" fmla="*/ 43 h 164"/>
              <a:gd name="T12" fmla="*/ 151 w 154"/>
              <a:gd name="T13" fmla="*/ 58 h 164"/>
              <a:gd name="T14" fmla="*/ 154 w 154"/>
              <a:gd name="T15" fmla="*/ 74 h 164"/>
              <a:gd name="T16" fmla="*/ 154 w 154"/>
              <a:gd name="T17" fmla="*/ 91 h 164"/>
              <a:gd name="T18" fmla="*/ 151 w 154"/>
              <a:gd name="T19" fmla="*/ 107 h 164"/>
              <a:gd name="T20" fmla="*/ 145 w 154"/>
              <a:gd name="T21" fmla="*/ 121 h 164"/>
              <a:gd name="T22" fmla="*/ 138 w 154"/>
              <a:gd name="T23" fmla="*/ 134 h 164"/>
              <a:gd name="T24" fmla="*/ 127 w 154"/>
              <a:gd name="T25" fmla="*/ 146 h 164"/>
              <a:gd name="T26" fmla="*/ 114 w 154"/>
              <a:gd name="T27" fmla="*/ 155 h 164"/>
              <a:gd name="T28" fmla="*/ 101 w 154"/>
              <a:gd name="T29" fmla="*/ 161 h 164"/>
              <a:gd name="T30" fmla="*/ 86 w 154"/>
              <a:gd name="T31" fmla="*/ 164 h 164"/>
              <a:gd name="T32" fmla="*/ 70 w 154"/>
              <a:gd name="T33" fmla="*/ 164 h 164"/>
              <a:gd name="T34" fmla="*/ 55 w 154"/>
              <a:gd name="T35" fmla="*/ 161 h 164"/>
              <a:gd name="T36" fmla="*/ 41 w 154"/>
              <a:gd name="T37" fmla="*/ 155 h 164"/>
              <a:gd name="T38" fmla="*/ 29 w 154"/>
              <a:gd name="T39" fmla="*/ 146 h 164"/>
              <a:gd name="T40" fmla="*/ 18 w 154"/>
              <a:gd name="T41" fmla="*/ 134 h 164"/>
              <a:gd name="T42" fmla="*/ 10 w 154"/>
              <a:gd name="T43" fmla="*/ 121 h 164"/>
              <a:gd name="T44" fmla="*/ 5 w 154"/>
              <a:gd name="T45" fmla="*/ 107 h 164"/>
              <a:gd name="T46" fmla="*/ 1 w 154"/>
              <a:gd name="T47" fmla="*/ 91 h 164"/>
              <a:gd name="T48" fmla="*/ 1 w 154"/>
              <a:gd name="T49" fmla="*/ 74 h 164"/>
              <a:gd name="T50" fmla="*/ 5 w 154"/>
              <a:gd name="T51" fmla="*/ 58 h 164"/>
              <a:gd name="T52" fmla="*/ 10 w 154"/>
              <a:gd name="T53" fmla="*/ 43 h 164"/>
              <a:gd name="T54" fmla="*/ 18 w 154"/>
              <a:gd name="T55" fmla="*/ 30 h 164"/>
              <a:gd name="T56" fmla="*/ 29 w 154"/>
              <a:gd name="T57" fmla="*/ 18 h 164"/>
              <a:gd name="T58" fmla="*/ 41 w 154"/>
              <a:gd name="T59" fmla="*/ 10 h 164"/>
              <a:gd name="T60" fmla="*/ 55 w 154"/>
              <a:gd name="T61" fmla="*/ 3 h 164"/>
              <a:gd name="T62" fmla="*/ 70 w 154"/>
              <a:gd name="T63" fmla="*/ 1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1"/>
                </a:lnTo>
                <a:lnTo>
                  <a:pt x="93" y="2"/>
                </a:lnTo>
                <a:lnTo>
                  <a:pt x="101" y="3"/>
                </a:lnTo>
                <a:lnTo>
                  <a:pt x="108" y="7"/>
                </a:lnTo>
                <a:lnTo>
                  <a:pt x="114" y="10"/>
                </a:lnTo>
                <a:lnTo>
                  <a:pt x="121" y="14"/>
                </a:lnTo>
                <a:lnTo>
                  <a:pt x="127" y="18"/>
                </a:lnTo>
                <a:lnTo>
                  <a:pt x="132" y="24"/>
                </a:lnTo>
                <a:lnTo>
                  <a:pt x="138" y="30"/>
                </a:lnTo>
                <a:lnTo>
                  <a:pt x="142" y="36"/>
                </a:lnTo>
                <a:lnTo>
                  <a:pt x="145" y="43"/>
                </a:lnTo>
                <a:lnTo>
                  <a:pt x="149" y="50"/>
                </a:lnTo>
                <a:lnTo>
                  <a:pt x="151" y="58"/>
                </a:lnTo>
                <a:lnTo>
                  <a:pt x="153" y="66"/>
                </a:lnTo>
                <a:lnTo>
                  <a:pt x="154" y="74"/>
                </a:lnTo>
                <a:lnTo>
                  <a:pt x="154" y="82"/>
                </a:lnTo>
                <a:lnTo>
                  <a:pt x="154" y="91"/>
                </a:lnTo>
                <a:lnTo>
                  <a:pt x="153" y="99"/>
                </a:lnTo>
                <a:lnTo>
                  <a:pt x="151" y="107"/>
                </a:lnTo>
                <a:lnTo>
                  <a:pt x="149" y="114"/>
                </a:lnTo>
                <a:lnTo>
                  <a:pt x="145" y="121"/>
                </a:lnTo>
                <a:lnTo>
                  <a:pt x="142" y="129"/>
                </a:lnTo>
                <a:lnTo>
                  <a:pt x="138" y="134"/>
                </a:lnTo>
                <a:lnTo>
                  <a:pt x="132" y="140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8"/>
                </a:lnTo>
                <a:lnTo>
                  <a:pt x="101" y="161"/>
                </a:lnTo>
                <a:lnTo>
                  <a:pt x="93" y="163"/>
                </a:lnTo>
                <a:lnTo>
                  <a:pt x="86" y="164"/>
                </a:lnTo>
                <a:lnTo>
                  <a:pt x="78" y="164"/>
                </a:lnTo>
                <a:lnTo>
                  <a:pt x="70" y="164"/>
                </a:lnTo>
                <a:lnTo>
                  <a:pt x="62" y="163"/>
                </a:lnTo>
                <a:lnTo>
                  <a:pt x="55" y="161"/>
                </a:lnTo>
                <a:lnTo>
                  <a:pt x="48" y="158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0"/>
                </a:lnTo>
                <a:lnTo>
                  <a:pt x="18" y="134"/>
                </a:lnTo>
                <a:lnTo>
                  <a:pt x="14" y="129"/>
                </a:lnTo>
                <a:lnTo>
                  <a:pt x="10" y="121"/>
                </a:lnTo>
                <a:lnTo>
                  <a:pt x="7" y="114"/>
                </a:lnTo>
                <a:lnTo>
                  <a:pt x="5" y="107"/>
                </a:lnTo>
                <a:lnTo>
                  <a:pt x="3" y="99"/>
                </a:lnTo>
                <a:lnTo>
                  <a:pt x="1" y="91"/>
                </a:lnTo>
                <a:lnTo>
                  <a:pt x="0" y="82"/>
                </a:lnTo>
                <a:lnTo>
                  <a:pt x="1" y="74"/>
                </a:lnTo>
                <a:lnTo>
                  <a:pt x="3" y="66"/>
                </a:lnTo>
                <a:lnTo>
                  <a:pt x="5" y="58"/>
                </a:lnTo>
                <a:lnTo>
                  <a:pt x="7" y="50"/>
                </a:lnTo>
                <a:lnTo>
                  <a:pt x="10" y="43"/>
                </a:lnTo>
                <a:lnTo>
                  <a:pt x="14" y="36"/>
                </a:lnTo>
                <a:lnTo>
                  <a:pt x="18" y="30"/>
                </a:lnTo>
                <a:lnTo>
                  <a:pt x="24" y="24"/>
                </a:lnTo>
                <a:lnTo>
                  <a:pt x="29" y="18"/>
                </a:lnTo>
                <a:lnTo>
                  <a:pt x="35" y="14"/>
                </a:lnTo>
                <a:lnTo>
                  <a:pt x="41" y="10"/>
                </a:lnTo>
                <a:lnTo>
                  <a:pt x="48" y="7"/>
                </a:lnTo>
                <a:lnTo>
                  <a:pt x="55" y="3"/>
                </a:lnTo>
                <a:lnTo>
                  <a:pt x="62" y="2"/>
                </a:lnTo>
                <a:lnTo>
                  <a:pt x="70" y="1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5" name="Freeform 71"/>
          <p:cNvSpPr>
            <a:spLocks/>
          </p:cNvSpPr>
          <p:nvPr/>
        </p:nvSpPr>
        <p:spPr bwMode="auto">
          <a:xfrm>
            <a:off x="4981575" y="3252788"/>
            <a:ext cx="41275" cy="52387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7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6 h 164"/>
              <a:gd name="T14" fmla="*/ 154 w 154"/>
              <a:gd name="T15" fmla="*/ 73 h 164"/>
              <a:gd name="T16" fmla="*/ 154 w 154"/>
              <a:gd name="T17" fmla="*/ 90 h 164"/>
              <a:gd name="T18" fmla="*/ 151 w 154"/>
              <a:gd name="T19" fmla="*/ 106 h 164"/>
              <a:gd name="T20" fmla="*/ 145 w 154"/>
              <a:gd name="T21" fmla="*/ 120 h 164"/>
              <a:gd name="T22" fmla="*/ 138 w 154"/>
              <a:gd name="T23" fmla="*/ 133 h 164"/>
              <a:gd name="T24" fmla="*/ 127 w 154"/>
              <a:gd name="T25" fmla="*/ 145 h 164"/>
              <a:gd name="T26" fmla="*/ 114 w 154"/>
              <a:gd name="T27" fmla="*/ 153 h 164"/>
              <a:gd name="T28" fmla="*/ 101 w 154"/>
              <a:gd name="T29" fmla="*/ 159 h 164"/>
              <a:gd name="T30" fmla="*/ 86 w 154"/>
              <a:gd name="T31" fmla="*/ 163 h 164"/>
              <a:gd name="T32" fmla="*/ 70 w 154"/>
              <a:gd name="T33" fmla="*/ 163 h 164"/>
              <a:gd name="T34" fmla="*/ 55 w 154"/>
              <a:gd name="T35" fmla="*/ 159 h 164"/>
              <a:gd name="T36" fmla="*/ 41 w 154"/>
              <a:gd name="T37" fmla="*/ 153 h 164"/>
              <a:gd name="T38" fmla="*/ 29 w 154"/>
              <a:gd name="T39" fmla="*/ 145 h 164"/>
              <a:gd name="T40" fmla="*/ 18 w 154"/>
              <a:gd name="T41" fmla="*/ 133 h 164"/>
              <a:gd name="T42" fmla="*/ 10 w 154"/>
              <a:gd name="T43" fmla="*/ 120 h 164"/>
              <a:gd name="T44" fmla="*/ 5 w 154"/>
              <a:gd name="T45" fmla="*/ 106 h 164"/>
              <a:gd name="T46" fmla="*/ 1 w 154"/>
              <a:gd name="T47" fmla="*/ 90 h 164"/>
              <a:gd name="T48" fmla="*/ 1 w 154"/>
              <a:gd name="T49" fmla="*/ 73 h 164"/>
              <a:gd name="T50" fmla="*/ 5 w 154"/>
              <a:gd name="T51" fmla="*/ 56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7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6"/>
                </a:lnTo>
                <a:lnTo>
                  <a:pt x="114" y="9"/>
                </a:lnTo>
                <a:lnTo>
                  <a:pt x="121" y="13"/>
                </a:lnTo>
                <a:lnTo>
                  <a:pt x="127" y="17"/>
                </a:lnTo>
                <a:lnTo>
                  <a:pt x="132" y="23"/>
                </a:lnTo>
                <a:lnTo>
                  <a:pt x="138" y="29"/>
                </a:lnTo>
                <a:lnTo>
                  <a:pt x="142" y="35"/>
                </a:lnTo>
                <a:lnTo>
                  <a:pt x="145" y="42"/>
                </a:lnTo>
                <a:lnTo>
                  <a:pt x="149" y="49"/>
                </a:lnTo>
                <a:lnTo>
                  <a:pt x="151" y="56"/>
                </a:lnTo>
                <a:lnTo>
                  <a:pt x="153" y="65"/>
                </a:lnTo>
                <a:lnTo>
                  <a:pt x="154" y="73"/>
                </a:lnTo>
                <a:lnTo>
                  <a:pt x="154" y="81"/>
                </a:lnTo>
                <a:lnTo>
                  <a:pt x="154" y="90"/>
                </a:lnTo>
                <a:lnTo>
                  <a:pt x="153" y="98"/>
                </a:lnTo>
                <a:lnTo>
                  <a:pt x="151" y="106"/>
                </a:lnTo>
                <a:lnTo>
                  <a:pt x="149" y="113"/>
                </a:lnTo>
                <a:lnTo>
                  <a:pt x="145" y="120"/>
                </a:lnTo>
                <a:lnTo>
                  <a:pt x="142" y="127"/>
                </a:lnTo>
                <a:lnTo>
                  <a:pt x="138" y="133"/>
                </a:lnTo>
                <a:lnTo>
                  <a:pt x="132" y="139"/>
                </a:lnTo>
                <a:lnTo>
                  <a:pt x="127" y="145"/>
                </a:lnTo>
                <a:lnTo>
                  <a:pt x="121" y="150"/>
                </a:lnTo>
                <a:lnTo>
                  <a:pt x="114" y="153"/>
                </a:lnTo>
                <a:lnTo>
                  <a:pt x="108" y="157"/>
                </a:lnTo>
                <a:lnTo>
                  <a:pt x="101" y="159"/>
                </a:lnTo>
                <a:lnTo>
                  <a:pt x="93" y="162"/>
                </a:lnTo>
                <a:lnTo>
                  <a:pt x="86" y="163"/>
                </a:lnTo>
                <a:lnTo>
                  <a:pt x="78" y="164"/>
                </a:lnTo>
                <a:lnTo>
                  <a:pt x="70" y="163"/>
                </a:lnTo>
                <a:lnTo>
                  <a:pt x="62" y="162"/>
                </a:lnTo>
                <a:lnTo>
                  <a:pt x="55" y="159"/>
                </a:lnTo>
                <a:lnTo>
                  <a:pt x="48" y="157"/>
                </a:lnTo>
                <a:lnTo>
                  <a:pt x="41" y="153"/>
                </a:lnTo>
                <a:lnTo>
                  <a:pt x="35" y="150"/>
                </a:lnTo>
                <a:lnTo>
                  <a:pt x="29" y="145"/>
                </a:lnTo>
                <a:lnTo>
                  <a:pt x="24" y="139"/>
                </a:lnTo>
                <a:lnTo>
                  <a:pt x="18" y="133"/>
                </a:lnTo>
                <a:lnTo>
                  <a:pt x="14" y="127"/>
                </a:lnTo>
                <a:lnTo>
                  <a:pt x="10" y="120"/>
                </a:lnTo>
                <a:lnTo>
                  <a:pt x="7" y="113"/>
                </a:lnTo>
                <a:lnTo>
                  <a:pt x="5" y="106"/>
                </a:lnTo>
                <a:lnTo>
                  <a:pt x="3" y="98"/>
                </a:lnTo>
                <a:lnTo>
                  <a:pt x="1" y="90"/>
                </a:lnTo>
                <a:lnTo>
                  <a:pt x="0" y="81"/>
                </a:lnTo>
                <a:lnTo>
                  <a:pt x="1" y="73"/>
                </a:lnTo>
                <a:lnTo>
                  <a:pt x="3" y="65"/>
                </a:lnTo>
                <a:lnTo>
                  <a:pt x="5" y="56"/>
                </a:lnTo>
                <a:lnTo>
                  <a:pt x="7" y="49"/>
                </a:lnTo>
                <a:lnTo>
                  <a:pt x="10" y="42"/>
                </a:lnTo>
                <a:lnTo>
                  <a:pt x="14" y="35"/>
                </a:lnTo>
                <a:lnTo>
                  <a:pt x="18" y="29"/>
                </a:lnTo>
                <a:lnTo>
                  <a:pt x="24" y="23"/>
                </a:lnTo>
                <a:lnTo>
                  <a:pt x="29" y="17"/>
                </a:lnTo>
                <a:lnTo>
                  <a:pt x="35" y="13"/>
                </a:lnTo>
                <a:lnTo>
                  <a:pt x="41" y="9"/>
                </a:lnTo>
                <a:lnTo>
                  <a:pt x="48" y="6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6" name="Freeform 72"/>
          <p:cNvSpPr>
            <a:spLocks/>
          </p:cNvSpPr>
          <p:nvPr/>
        </p:nvSpPr>
        <p:spPr bwMode="auto">
          <a:xfrm>
            <a:off x="4981575" y="3252788"/>
            <a:ext cx="41275" cy="52387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7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6 h 164"/>
              <a:gd name="T14" fmla="*/ 154 w 154"/>
              <a:gd name="T15" fmla="*/ 73 h 164"/>
              <a:gd name="T16" fmla="*/ 154 w 154"/>
              <a:gd name="T17" fmla="*/ 90 h 164"/>
              <a:gd name="T18" fmla="*/ 151 w 154"/>
              <a:gd name="T19" fmla="*/ 106 h 164"/>
              <a:gd name="T20" fmla="*/ 145 w 154"/>
              <a:gd name="T21" fmla="*/ 120 h 164"/>
              <a:gd name="T22" fmla="*/ 138 w 154"/>
              <a:gd name="T23" fmla="*/ 133 h 164"/>
              <a:gd name="T24" fmla="*/ 127 w 154"/>
              <a:gd name="T25" fmla="*/ 145 h 164"/>
              <a:gd name="T26" fmla="*/ 114 w 154"/>
              <a:gd name="T27" fmla="*/ 153 h 164"/>
              <a:gd name="T28" fmla="*/ 101 w 154"/>
              <a:gd name="T29" fmla="*/ 159 h 164"/>
              <a:gd name="T30" fmla="*/ 86 w 154"/>
              <a:gd name="T31" fmla="*/ 163 h 164"/>
              <a:gd name="T32" fmla="*/ 70 w 154"/>
              <a:gd name="T33" fmla="*/ 163 h 164"/>
              <a:gd name="T34" fmla="*/ 55 w 154"/>
              <a:gd name="T35" fmla="*/ 159 h 164"/>
              <a:gd name="T36" fmla="*/ 41 w 154"/>
              <a:gd name="T37" fmla="*/ 153 h 164"/>
              <a:gd name="T38" fmla="*/ 29 w 154"/>
              <a:gd name="T39" fmla="*/ 145 h 164"/>
              <a:gd name="T40" fmla="*/ 18 w 154"/>
              <a:gd name="T41" fmla="*/ 133 h 164"/>
              <a:gd name="T42" fmla="*/ 10 w 154"/>
              <a:gd name="T43" fmla="*/ 120 h 164"/>
              <a:gd name="T44" fmla="*/ 5 w 154"/>
              <a:gd name="T45" fmla="*/ 106 h 164"/>
              <a:gd name="T46" fmla="*/ 1 w 154"/>
              <a:gd name="T47" fmla="*/ 90 h 164"/>
              <a:gd name="T48" fmla="*/ 1 w 154"/>
              <a:gd name="T49" fmla="*/ 73 h 164"/>
              <a:gd name="T50" fmla="*/ 5 w 154"/>
              <a:gd name="T51" fmla="*/ 56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7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6"/>
                </a:lnTo>
                <a:lnTo>
                  <a:pt x="114" y="9"/>
                </a:lnTo>
                <a:lnTo>
                  <a:pt x="121" y="13"/>
                </a:lnTo>
                <a:lnTo>
                  <a:pt x="127" y="17"/>
                </a:lnTo>
                <a:lnTo>
                  <a:pt x="132" y="23"/>
                </a:lnTo>
                <a:lnTo>
                  <a:pt x="138" y="29"/>
                </a:lnTo>
                <a:lnTo>
                  <a:pt x="142" y="35"/>
                </a:lnTo>
                <a:lnTo>
                  <a:pt x="145" y="42"/>
                </a:lnTo>
                <a:lnTo>
                  <a:pt x="149" y="49"/>
                </a:lnTo>
                <a:lnTo>
                  <a:pt x="151" y="56"/>
                </a:lnTo>
                <a:lnTo>
                  <a:pt x="153" y="65"/>
                </a:lnTo>
                <a:lnTo>
                  <a:pt x="154" y="73"/>
                </a:lnTo>
                <a:lnTo>
                  <a:pt x="154" y="81"/>
                </a:lnTo>
                <a:lnTo>
                  <a:pt x="154" y="90"/>
                </a:lnTo>
                <a:lnTo>
                  <a:pt x="153" y="98"/>
                </a:lnTo>
                <a:lnTo>
                  <a:pt x="151" y="106"/>
                </a:lnTo>
                <a:lnTo>
                  <a:pt x="149" y="113"/>
                </a:lnTo>
                <a:lnTo>
                  <a:pt x="145" y="120"/>
                </a:lnTo>
                <a:lnTo>
                  <a:pt x="142" y="127"/>
                </a:lnTo>
                <a:lnTo>
                  <a:pt x="138" y="133"/>
                </a:lnTo>
                <a:lnTo>
                  <a:pt x="132" y="139"/>
                </a:lnTo>
                <a:lnTo>
                  <a:pt x="127" y="145"/>
                </a:lnTo>
                <a:lnTo>
                  <a:pt x="121" y="150"/>
                </a:lnTo>
                <a:lnTo>
                  <a:pt x="114" y="153"/>
                </a:lnTo>
                <a:lnTo>
                  <a:pt x="108" y="157"/>
                </a:lnTo>
                <a:lnTo>
                  <a:pt x="101" y="159"/>
                </a:lnTo>
                <a:lnTo>
                  <a:pt x="93" y="162"/>
                </a:lnTo>
                <a:lnTo>
                  <a:pt x="86" y="163"/>
                </a:lnTo>
                <a:lnTo>
                  <a:pt x="78" y="164"/>
                </a:lnTo>
                <a:lnTo>
                  <a:pt x="70" y="163"/>
                </a:lnTo>
                <a:lnTo>
                  <a:pt x="62" y="162"/>
                </a:lnTo>
                <a:lnTo>
                  <a:pt x="55" y="159"/>
                </a:lnTo>
                <a:lnTo>
                  <a:pt x="48" y="157"/>
                </a:lnTo>
                <a:lnTo>
                  <a:pt x="41" y="153"/>
                </a:lnTo>
                <a:lnTo>
                  <a:pt x="35" y="150"/>
                </a:lnTo>
                <a:lnTo>
                  <a:pt x="29" y="145"/>
                </a:lnTo>
                <a:lnTo>
                  <a:pt x="24" y="139"/>
                </a:lnTo>
                <a:lnTo>
                  <a:pt x="18" y="133"/>
                </a:lnTo>
                <a:lnTo>
                  <a:pt x="14" y="127"/>
                </a:lnTo>
                <a:lnTo>
                  <a:pt x="10" y="120"/>
                </a:lnTo>
                <a:lnTo>
                  <a:pt x="7" y="113"/>
                </a:lnTo>
                <a:lnTo>
                  <a:pt x="5" y="106"/>
                </a:lnTo>
                <a:lnTo>
                  <a:pt x="3" y="98"/>
                </a:lnTo>
                <a:lnTo>
                  <a:pt x="1" y="90"/>
                </a:lnTo>
                <a:lnTo>
                  <a:pt x="0" y="81"/>
                </a:lnTo>
                <a:lnTo>
                  <a:pt x="1" y="73"/>
                </a:lnTo>
                <a:lnTo>
                  <a:pt x="3" y="65"/>
                </a:lnTo>
                <a:lnTo>
                  <a:pt x="5" y="56"/>
                </a:lnTo>
                <a:lnTo>
                  <a:pt x="7" y="49"/>
                </a:lnTo>
                <a:lnTo>
                  <a:pt x="10" y="42"/>
                </a:lnTo>
                <a:lnTo>
                  <a:pt x="14" y="35"/>
                </a:lnTo>
                <a:lnTo>
                  <a:pt x="18" y="29"/>
                </a:lnTo>
                <a:lnTo>
                  <a:pt x="24" y="23"/>
                </a:lnTo>
                <a:lnTo>
                  <a:pt x="29" y="17"/>
                </a:lnTo>
                <a:lnTo>
                  <a:pt x="35" y="13"/>
                </a:lnTo>
                <a:lnTo>
                  <a:pt x="41" y="9"/>
                </a:lnTo>
                <a:lnTo>
                  <a:pt x="48" y="6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7" name="Freeform 73"/>
          <p:cNvSpPr>
            <a:spLocks/>
          </p:cNvSpPr>
          <p:nvPr/>
        </p:nvSpPr>
        <p:spPr bwMode="auto">
          <a:xfrm>
            <a:off x="4981575" y="3490913"/>
            <a:ext cx="41275" cy="52387"/>
          </a:xfrm>
          <a:custGeom>
            <a:avLst/>
            <a:gdLst>
              <a:gd name="T0" fmla="*/ 86 w 154"/>
              <a:gd name="T1" fmla="*/ 0 h 165"/>
              <a:gd name="T2" fmla="*/ 101 w 154"/>
              <a:gd name="T3" fmla="*/ 4 h 165"/>
              <a:gd name="T4" fmla="*/ 114 w 154"/>
              <a:gd name="T5" fmla="*/ 10 h 165"/>
              <a:gd name="T6" fmla="*/ 127 w 154"/>
              <a:gd name="T7" fmla="*/ 19 h 165"/>
              <a:gd name="T8" fmla="*/ 138 w 154"/>
              <a:gd name="T9" fmla="*/ 30 h 165"/>
              <a:gd name="T10" fmla="*/ 145 w 154"/>
              <a:gd name="T11" fmla="*/ 44 h 165"/>
              <a:gd name="T12" fmla="*/ 151 w 154"/>
              <a:gd name="T13" fmla="*/ 58 h 165"/>
              <a:gd name="T14" fmla="*/ 154 w 154"/>
              <a:gd name="T15" fmla="*/ 75 h 165"/>
              <a:gd name="T16" fmla="*/ 154 w 154"/>
              <a:gd name="T17" fmla="*/ 92 h 165"/>
              <a:gd name="T18" fmla="*/ 151 w 154"/>
              <a:gd name="T19" fmla="*/ 107 h 165"/>
              <a:gd name="T20" fmla="*/ 145 w 154"/>
              <a:gd name="T21" fmla="*/ 122 h 165"/>
              <a:gd name="T22" fmla="*/ 138 w 154"/>
              <a:gd name="T23" fmla="*/ 135 h 165"/>
              <a:gd name="T24" fmla="*/ 127 w 154"/>
              <a:gd name="T25" fmla="*/ 146 h 165"/>
              <a:gd name="T26" fmla="*/ 114 w 154"/>
              <a:gd name="T27" fmla="*/ 155 h 165"/>
              <a:gd name="T28" fmla="*/ 101 w 154"/>
              <a:gd name="T29" fmla="*/ 161 h 165"/>
              <a:gd name="T30" fmla="*/ 86 w 154"/>
              <a:gd name="T31" fmla="*/ 165 h 165"/>
              <a:gd name="T32" fmla="*/ 70 w 154"/>
              <a:gd name="T33" fmla="*/ 165 h 165"/>
              <a:gd name="T34" fmla="*/ 55 w 154"/>
              <a:gd name="T35" fmla="*/ 161 h 165"/>
              <a:gd name="T36" fmla="*/ 41 w 154"/>
              <a:gd name="T37" fmla="*/ 155 h 165"/>
              <a:gd name="T38" fmla="*/ 29 w 154"/>
              <a:gd name="T39" fmla="*/ 146 h 165"/>
              <a:gd name="T40" fmla="*/ 18 w 154"/>
              <a:gd name="T41" fmla="*/ 135 h 165"/>
              <a:gd name="T42" fmla="*/ 10 w 154"/>
              <a:gd name="T43" fmla="*/ 122 h 165"/>
              <a:gd name="T44" fmla="*/ 5 w 154"/>
              <a:gd name="T45" fmla="*/ 107 h 165"/>
              <a:gd name="T46" fmla="*/ 1 w 154"/>
              <a:gd name="T47" fmla="*/ 92 h 165"/>
              <a:gd name="T48" fmla="*/ 1 w 154"/>
              <a:gd name="T49" fmla="*/ 75 h 165"/>
              <a:gd name="T50" fmla="*/ 5 w 154"/>
              <a:gd name="T51" fmla="*/ 58 h 165"/>
              <a:gd name="T52" fmla="*/ 10 w 154"/>
              <a:gd name="T53" fmla="*/ 44 h 165"/>
              <a:gd name="T54" fmla="*/ 18 w 154"/>
              <a:gd name="T55" fmla="*/ 30 h 165"/>
              <a:gd name="T56" fmla="*/ 29 w 154"/>
              <a:gd name="T57" fmla="*/ 19 h 165"/>
              <a:gd name="T58" fmla="*/ 41 w 154"/>
              <a:gd name="T59" fmla="*/ 10 h 165"/>
              <a:gd name="T60" fmla="*/ 55 w 154"/>
              <a:gd name="T61" fmla="*/ 4 h 165"/>
              <a:gd name="T62" fmla="*/ 70 w 154"/>
              <a:gd name="T63" fmla="*/ 0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5"/>
              <a:gd name="T98" fmla="*/ 154 w 154"/>
              <a:gd name="T99" fmla="*/ 165 h 16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5">
                <a:moveTo>
                  <a:pt x="78" y="0"/>
                </a:moveTo>
                <a:lnTo>
                  <a:pt x="86" y="0"/>
                </a:lnTo>
                <a:lnTo>
                  <a:pt x="93" y="2"/>
                </a:lnTo>
                <a:lnTo>
                  <a:pt x="101" y="4"/>
                </a:lnTo>
                <a:lnTo>
                  <a:pt x="108" y="7"/>
                </a:lnTo>
                <a:lnTo>
                  <a:pt x="114" y="10"/>
                </a:lnTo>
                <a:lnTo>
                  <a:pt x="121" y="15"/>
                </a:lnTo>
                <a:lnTo>
                  <a:pt x="127" y="19"/>
                </a:lnTo>
                <a:lnTo>
                  <a:pt x="132" y="24"/>
                </a:lnTo>
                <a:lnTo>
                  <a:pt x="138" y="30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7"/>
                </a:lnTo>
                <a:lnTo>
                  <a:pt x="154" y="75"/>
                </a:lnTo>
                <a:lnTo>
                  <a:pt x="154" y="83"/>
                </a:lnTo>
                <a:lnTo>
                  <a:pt x="154" y="92"/>
                </a:lnTo>
                <a:lnTo>
                  <a:pt x="153" y="100"/>
                </a:lnTo>
                <a:lnTo>
                  <a:pt x="151" y="107"/>
                </a:lnTo>
                <a:lnTo>
                  <a:pt x="149" y="115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9"/>
                </a:lnTo>
                <a:lnTo>
                  <a:pt x="101" y="161"/>
                </a:lnTo>
                <a:lnTo>
                  <a:pt x="93" y="164"/>
                </a:lnTo>
                <a:lnTo>
                  <a:pt x="86" y="165"/>
                </a:lnTo>
                <a:lnTo>
                  <a:pt x="78" y="165"/>
                </a:lnTo>
                <a:lnTo>
                  <a:pt x="70" y="165"/>
                </a:lnTo>
                <a:lnTo>
                  <a:pt x="62" y="164"/>
                </a:lnTo>
                <a:lnTo>
                  <a:pt x="55" y="161"/>
                </a:lnTo>
                <a:lnTo>
                  <a:pt x="48" y="159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5"/>
                </a:lnTo>
                <a:lnTo>
                  <a:pt x="5" y="107"/>
                </a:lnTo>
                <a:lnTo>
                  <a:pt x="3" y="100"/>
                </a:lnTo>
                <a:lnTo>
                  <a:pt x="1" y="92"/>
                </a:lnTo>
                <a:lnTo>
                  <a:pt x="0" y="83"/>
                </a:lnTo>
                <a:lnTo>
                  <a:pt x="1" y="75"/>
                </a:lnTo>
                <a:lnTo>
                  <a:pt x="3" y="67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0"/>
                </a:lnTo>
                <a:lnTo>
                  <a:pt x="24" y="24"/>
                </a:lnTo>
                <a:lnTo>
                  <a:pt x="29" y="19"/>
                </a:lnTo>
                <a:lnTo>
                  <a:pt x="35" y="15"/>
                </a:lnTo>
                <a:lnTo>
                  <a:pt x="41" y="10"/>
                </a:lnTo>
                <a:lnTo>
                  <a:pt x="48" y="7"/>
                </a:lnTo>
                <a:lnTo>
                  <a:pt x="55" y="4"/>
                </a:lnTo>
                <a:lnTo>
                  <a:pt x="62" y="2"/>
                </a:lnTo>
                <a:lnTo>
                  <a:pt x="7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8" name="Freeform 74"/>
          <p:cNvSpPr>
            <a:spLocks/>
          </p:cNvSpPr>
          <p:nvPr/>
        </p:nvSpPr>
        <p:spPr bwMode="auto">
          <a:xfrm>
            <a:off x="4981575" y="3490913"/>
            <a:ext cx="41275" cy="52387"/>
          </a:xfrm>
          <a:custGeom>
            <a:avLst/>
            <a:gdLst>
              <a:gd name="T0" fmla="*/ 86 w 154"/>
              <a:gd name="T1" fmla="*/ 0 h 165"/>
              <a:gd name="T2" fmla="*/ 101 w 154"/>
              <a:gd name="T3" fmla="*/ 4 h 165"/>
              <a:gd name="T4" fmla="*/ 114 w 154"/>
              <a:gd name="T5" fmla="*/ 10 h 165"/>
              <a:gd name="T6" fmla="*/ 127 w 154"/>
              <a:gd name="T7" fmla="*/ 19 h 165"/>
              <a:gd name="T8" fmla="*/ 138 w 154"/>
              <a:gd name="T9" fmla="*/ 30 h 165"/>
              <a:gd name="T10" fmla="*/ 145 w 154"/>
              <a:gd name="T11" fmla="*/ 44 h 165"/>
              <a:gd name="T12" fmla="*/ 151 w 154"/>
              <a:gd name="T13" fmla="*/ 58 h 165"/>
              <a:gd name="T14" fmla="*/ 154 w 154"/>
              <a:gd name="T15" fmla="*/ 75 h 165"/>
              <a:gd name="T16" fmla="*/ 154 w 154"/>
              <a:gd name="T17" fmla="*/ 92 h 165"/>
              <a:gd name="T18" fmla="*/ 151 w 154"/>
              <a:gd name="T19" fmla="*/ 107 h 165"/>
              <a:gd name="T20" fmla="*/ 145 w 154"/>
              <a:gd name="T21" fmla="*/ 122 h 165"/>
              <a:gd name="T22" fmla="*/ 138 w 154"/>
              <a:gd name="T23" fmla="*/ 135 h 165"/>
              <a:gd name="T24" fmla="*/ 127 w 154"/>
              <a:gd name="T25" fmla="*/ 146 h 165"/>
              <a:gd name="T26" fmla="*/ 114 w 154"/>
              <a:gd name="T27" fmla="*/ 155 h 165"/>
              <a:gd name="T28" fmla="*/ 101 w 154"/>
              <a:gd name="T29" fmla="*/ 161 h 165"/>
              <a:gd name="T30" fmla="*/ 86 w 154"/>
              <a:gd name="T31" fmla="*/ 165 h 165"/>
              <a:gd name="T32" fmla="*/ 70 w 154"/>
              <a:gd name="T33" fmla="*/ 165 h 165"/>
              <a:gd name="T34" fmla="*/ 55 w 154"/>
              <a:gd name="T35" fmla="*/ 161 h 165"/>
              <a:gd name="T36" fmla="*/ 41 w 154"/>
              <a:gd name="T37" fmla="*/ 155 h 165"/>
              <a:gd name="T38" fmla="*/ 29 w 154"/>
              <a:gd name="T39" fmla="*/ 146 h 165"/>
              <a:gd name="T40" fmla="*/ 18 w 154"/>
              <a:gd name="T41" fmla="*/ 135 h 165"/>
              <a:gd name="T42" fmla="*/ 10 w 154"/>
              <a:gd name="T43" fmla="*/ 122 h 165"/>
              <a:gd name="T44" fmla="*/ 5 w 154"/>
              <a:gd name="T45" fmla="*/ 107 h 165"/>
              <a:gd name="T46" fmla="*/ 1 w 154"/>
              <a:gd name="T47" fmla="*/ 92 h 165"/>
              <a:gd name="T48" fmla="*/ 1 w 154"/>
              <a:gd name="T49" fmla="*/ 75 h 165"/>
              <a:gd name="T50" fmla="*/ 5 w 154"/>
              <a:gd name="T51" fmla="*/ 58 h 165"/>
              <a:gd name="T52" fmla="*/ 10 w 154"/>
              <a:gd name="T53" fmla="*/ 44 h 165"/>
              <a:gd name="T54" fmla="*/ 18 w 154"/>
              <a:gd name="T55" fmla="*/ 30 h 165"/>
              <a:gd name="T56" fmla="*/ 29 w 154"/>
              <a:gd name="T57" fmla="*/ 19 h 165"/>
              <a:gd name="T58" fmla="*/ 41 w 154"/>
              <a:gd name="T59" fmla="*/ 10 h 165"/>
              <a:gd name="T60" fmla="*/ 55 w 154"/>
              <a:gd name="T61" fmla="*/ 4 h 165"/>
              <a:gd name="T62" fmla="*/ 70 w 154"/>
              <a:gd name="T63" fmla="*/ 0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5"/>
              <a:gd name="T98" fmla="*/ 154 w 154"/>
              <a:gd name="T99" fmla="*/ 165 h 16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5">
                <a:moveTo>
                  <a:pt x="78" y="0"/>
                </a:moveTo>
                <a:lnTo>
                  <a:pt x="86" y="0"/>
                </a:lnTo>
                <a:lnTo>
                  <a:pt x="93" y="2"/>
                </a:lnTo>
                <a:lnTo>
                  <a:pt x="101" y="4"/>
                </a:lnTo>
                <a:lnTo>
                  <a:pt x="108" y="7"/>
                </a:lnTo>
                <a:lnTo>
                  <a:pt x="114" y="10"/>
                </a:lnTo>
                <a:lnTo>
                  <a:pt x="121" y="15"/>
                </a:lnTo>
                <a:lnTo>
                  <a:pt x="127" y="19"/>
                </a:lnTo>
                <a:lnTo>
                  <a:pt x="132" y="24"/>
                </a:lnTo>
                <a:lnTo>
                  <a:pt x="138" y="30"/>
                </a:lnTo>
                <a:lnTo>
                  <a:pt x="142" y="37"/>
                </a:lnTo>
                <a:lnTo>
                  <a:pt x="145" y="44"/>
                </a:lnTo>
                <a:lnTo>
                  <a:pt x="149" y="51"/>
                </a:lnTo>
                <a:lnTo>
                  <a:pt x="151" y="58"/>
                </a:lnTo>
                <a:lnTo>
                  <a:pt x="153" y="67"/>
                </a:lnTo>
                <a:lnTo>
                  <a:pt x="154" y="75"/>
                </a:lnTo>
                <a:lnTo>
                  <a:pt x="154" y="83"/>
                </a:lnTo>
                <a:lnTo>
                  <a:pt x="154" y="92"/>
                </a:lnTo>
                <a:lnTo>
                  <a:pt x="153" y="100"/>
                </a:lnTo>
                <a:lnTo>
                  <a:pt x="151" y="107"/>
                </a:lnTo>
                <a:lnTo>
                  <a:pt x="149" y="115"/>
                </a:lnTo>
                <a:lnTo>
                  <a:pt x="145" y="122"/>
                </a:lnTo>
                <a:lnTo>
                  <a:pt x="142" y="128"/>
                </a:lnTo>
                <a:lnTo>
                  <a:pt x="138" y="135"/>
                </a:lnTo>
                <a:lnTo>
                  <a:pt x="132" y="141"/>
                </a:lnTo>
                <a:lnTo>
                  <a:pt x="127" y="146"/>
                </a:lnTo>
                <a:lnTo>
                  <a:pt x="121" y="151"/>
                </a:lnTo>
                <a:lnTo>
                  <a:pt x="114" y="155"/>
                </a:lnTo>
                <a:lnTo>
                  <a:pt x="108" y="159"/>
                </a:lnTo>
                <a:lnTo>
                  <a:pt x="101" y="161"/>
                </a:lnTo>
                <a:lnTo>
                  <a:pt x="93" y="164"/>
                </a:lnTo>
                <a:lnTo>
                  <a:pt x="86" y="165"/>
                </a:lnTo>
                <a:lnTo>
                  <a:pt x="78" y="165"/>
                </a:lnTo>
                <a:lnTo>
                  <a:pt x="70" y="165"/>
                </a:lnTo>
                <a:lnTo>
                  <a:pt x="62" y="164"/>
                </a:lnTo>
                <a:lnTo>
                  <a:pt x="55" y="161"/>
                </a:lnTo>
                <a:lnTo>
                  <a:pt x="48" y="159"/>
                </a:lnTo>
                <a:lnTo>
                  <a:pt x="41" y="155"/>
                </a:lnTo>
                <a:lnTo>
                  <a:pt x="35" y="151"/>
                </a:lnTo>
                <a:lnTo>
                  <a:pt x="29" y="146"/>
                </a:lnTo>
                <a:lnTo>
                  <a:pt x="24" y="141"/>
                </a:lnTo>
                <a:lnTo>
                  <a:pt x="18" y="135"/>
                </a:lnTo>
                <a:lnTo>
                  <a:pt x="14" y="128"/>
                </a:lnTo>
                <a:lnTo>
                  <a:pt x="10" y="122"/>
                </a:lnTo>
                <a:lnTo>
                  <a:pt x="7" y="115"/>
                </a:lnTo>
                <a:lnTo>
                  <a:pt x="5" y="107"/>
                </a:lnTo>
                <a:lnTo>
                  <a:pt x="3" y="100"/>
                </a:lnTo>
                <a:lnTo>
                  <a:pt x="1" y="92"/>
                </a:lnTo>
                <a:lnTo>
                  <a:pt x="0" y="83"/>
                </a:lnTo>
                <a:lnTo>
                  <a:pt x="1" y="75"/>
                </a:lnTo>
                <a:lnTo>
                  <a:pt x="3" y="67"/>
                </a:lnTo>
                <a:lnTo>
                  <a:pt x="5" y="58"/>
                </a:lnTo>
                <a:lnTo>
                  <a:pt x="7" y="51"/>
                </a:lnTo>
                <a:lnTo>
                  <a:pt x="10" y="44"/>
                </a:lnTo>
                <a:lnTo>
                  <a:pt x="14" y="37"/>
                </a:lnTo>
                <a:lnTo>
                  <a:pt x="18" y="30"/>
                </a:lnTo>
                <a:lnTo>
                  <a:pt x="24" y="24"/>
                </a:lnTo>
                <a:lnTo>
                  <a:pt x="29" y="19"/>
                </a:lnTo>
                <a:lnTo>
                  <a:pt x="35" y="15"/>
                </a:lnTo>
                <a:lnTo>
                  <a:pt x="41" y="10"/>
                </a:lnTo>
                <a:lnTo>
                  <a:pt x="48" y="7"/>
                </a:lnTo>
                <a:lnTo>
                  <a:pt x="55" y="4"/>
                </a:lnTo>
                <a:lnTo>
                  <a:pt x="62" y="2"/>
                </a:lnTo>
                <a:lnTo>
                  <a:pt x="70" y="0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59" name="Freeform 75"/>
          <p:cNvSpPr>
            <a:spLocks/>
          </p:cNvSpPr>
          <p:nvPr/>
        </p:nvSpPr>
        <p:spPr bwMode="auto">
          <a:xfrm>
            <a:off x="4981575" y="3017838"/>
            <a:ext cx="41275" cy="50800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9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8 h 164"/>
              <a:gd name="T14" fmla="*/ 154 w 154"/>
              <a:gd name="T15" fmla="*/ 73 h 164"/>
              <a:gd name="T16" fmla="*/ 154 w 154"/>
              <a:gd name="T17" fmla="*/ 90 h 164"/>
              <a:gd name="T18" fmla="*/ 151 w 154"/>
              <a:gd name="T19" fmla="*/ 106 h 164"/>
              <a:gd name="T20" fmla="*/ 145 w 154"/>
              <a:gd name="T21" fmla="*/ 120 h 164"/>
              <a:gd name="T22" fmla="*/ 138 w 154"/>
              <a:gd name="T23" fmla="*/ 133 h 164"/>
              <a:gd name="T24" fmla="*/ 127 w 154"/>
              <a:gd name="T25" fmla="*/ 145 h 164"/>
              <a:gd name="T26" fmla="*/ 114 w 154"/>
              <a:gd name="T27" fmla="*/ 154 h 164"/>
              <a:gd name="T28" fmla="*/ 101 w 154"/>
              <a:gd name="T29" fmla="*/ 161 h 164"/>
              <a:gd name="T30" fmla="*/ 86 w 154"/>
              <a:gd name="T31" fmla="*/ 163 h 164"/>
              <a:gd name="T32" fmla="*/ 70 w 154"/>
              <a:gd name="T33" fmla="*/ 163 h 164"/>
              <a:gd name="T34" fmla="*/ 55 w 154"/>
              <a:gd name="T35" fmla="*/ 161 h 164"/>
              <a:gd name="T36" fmla="*/ 41 w 154"/>
              <a:gd name="T37" fmla="*/ 154 h 164"/>
              <a:gd name="T38" fmla="*/ 29 w 154"/>
              <a:gd name="T39" fmla="*/ 145 h 164"/>
              <a:gd name="T40" fmla="*/ 18 w 154"/>
              <a:gd name="T41" fmla="*/ 133 h 164"/>
              <a:gd name="T42" fmla="*/ 10 w 154"/>
              <a:gd name="T43" fmla="*/ 120 h 164"/>
              <a:gd name="T44" fmla="*/ 5 w 154"/>
              <a:gd name="T45" fmla="*/ 106 h 164"/>
              <a:gd name="T46" fmla="*/ 1 w 154"/>
              <a:gd name="T47" fmla="*/ 90 h 164"/>
              <a:gd name="T48" fmla="*/ 1 w 154"/>
              <a:gd name="T49" fmla="*/ 73 h 164"/>
              <a:gd name="T50" fmla="*/ 5 w 154"/>
              <a:gd name="T51" fmla="*/ 58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9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6"/>
                </a:lnTo>
                <a:lnTo>
                  <a:pt x="114" y="9"/>
                </a:lnTo>
                <a:lnTo>
                  <a:pt x="121" y="14"/>
                </a:lnTo>
                <a:lnTo>
                  <a:pt x="127" y="19"/>
                </a:lnTo>
                <a:lnTo>
                  <a:pt x="132" y="23"/>
                </a:lnTo>
                <a:lnTo>
                  <a:pt x="138" y="29"/>
                </a:lnTo>
                <a:lnTo>
                  <a:pt x="142" y="35"/>
                </a:lnTo>
                <a:lnTo>
                  <a:pt x="145" y="42"/>
                </a:lnTo>
                <a:lnTo>
                  <a:pt x="149" y="49"/>
                </a:lnTo>
                <a:lnTo>
                  <a:pt x="151" y="58"/>
                </a:lnTo>
                <a:lnTo>
                  <a:pt x="153" y="65"/>
                </a:lnTo>
                <a:lnTo>
                  <a:pt x="154" y="73"/>
                </a:lnTo>
                <a:lnTo>
                  <a:pt x="154" y="81"/>
                </a:lnTo>
                <a:lnTo>
                  <a:pt x="154" y="90"/>
                </a:lnTo>
                <a:lnTo>
                  <a:pt x="153" y="98"/>
                </a:lnTo>
                <a:lnTo>
                  <a:pt x="151" y="106"/>
                </a:lnTo>
                <a:lnTo>
                  <a:pt x="149" y="113"/>
                </a:lnTo>
                <a:lnTo>
                  <a:pt x="145" y="120"/>
                </a:lnTo>
                <a:lnTo>
                  <a:pt x="142" y="127"/>
                </a:lnTo>
                <a:lnTo>
                  <a:pt x="138" y="133"/>
                </a:lnTo>
                <a:lnTo>
                  <a:pt x="132" y="139"/>
                </a:lnTo>
                <a:lnTo>
                  <a:pt x="127" y="145"/>
                </a:lnTo>
                <a:lnTo>
                  <a:pt x="121" y="150"/>
                </a:lnTo>
                <a:lnTo>
                  <a:pt x="114" y="154"/>
                </a:lnTo>
                <a:lnTo>
                  <a:pt x="108" y="157"/>
                </a:lnTo>
                <a:lnTo>
                  <a:pt x="101" y="161"/>
                </a:lnTo>
                <a:lnTo>
                  <a:pt x="93" y="162"/>
                </a:lnTo>
                <a:lnTo>
                  <a:pt x="86" y="163"/>
                </a:lnTo>
                <a:lnTo>
                  <a:pt x="78" y="164"/>
                </a:lnTo>
                <a:lnTo>
                  <a:pt x="70" y="163"/>
                </a:lnTo>
                <a:lnTo>
                  <a:pt x="62" y="162"/>
                </a:lnTo>
                <a:lnTo>
                  <a:pt x="55" y="161"/>
                </a:lnTo>
                <a:lnTo>
                  <a:pt x="48" y="157"/>
                </a:lnTo>
                <a:lnTo>
                  <a:pt x="41" y="154"/>
                </a:lnTo>
                <a:lnTo>
                  <a:pt x="35" y="150"/>
                </a:lnTo>
                <a:lnTo>
                  <a:pt x="29" y="145"/>
                </a:lnTo>
                <a:lnTo>
                  <a:pt x="24" y="139"/>
                </a:lnTo>
                <a:lnTo>
                  <a:pt x="18" y="133"/>
                </a:lnTo>
                <a:lnTo>
                  <a:pt x="14" y="127"/>
                </a:lnTo>
                <a:lnTo>
                  <a:pt x="10" y="120"/>
                </a:lnTo>
                <a:lnTo>
                  <a:pt x="7" y="113"/>
                </a:lnTo>
                <a:lnTo>
                  <a:pt x="5" y="106"/>
                </a:lnTo>
                <a:lnTo>
                  <a:pt x="3" y="98"/>
                </a:lnTo>
                <a:lnTo>
                  <a:pt x="1" y="90"/>
                </a:lnTo>
                <a:lnTo>
                  <a:pt x="0" y="81"/>
                </a:lnTo>
                <a:lnTo>
                  <a:pt x="1" y="73"/>
                </a:lnTo>
                <a:lnTo>
                  <a:pt x="3" y="65"/>
                </a:lnTo>
                <a:lnTo>
                  <a:pt x="5" y="58"/>
                </a:lnTo>
                <a:lnTo>
                  <a:pt x="7" y="49"/>
                </a:lnTo>
                <a:lnTo>
                  <a:pt x="10" y="42"/>
                </a:lnTo>
                <a:lnTo>
                  <a:pt x="14" y="35"/>
                </a:lnTo>
                <a:lnTo>
                  <a:pt x="18" y="29"/>
                </a:lnTo>
                <a:lnTo>
                  <a:pt x="24" y="23"/>
                </a:lnTo>
                <a:lnTo>
                  <a:pt x="29" y="19"/>
                </a:lnTo>
                <a:lnTo>
                  <a:pt x="35" y="14"/>
                </a:lnTo>
                <a:lnTo>
                  <a:pt x="41" y="9"/>
                </a:lnTo>
                <a:lnTo>
                  <a:pt x="48" y="6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60" name="Freeform 76"/>
          <p:cNvSpPr>
            <a:spLocks/>
          </p:cNvSpPr>
          <p:nvPr/>
        </p:nvSpPr>
        <p:spPr bwMode="auto">
          <a:xfrm>
            <a:off x="4981575" y="3017838"/>
            <a:ext cx="41275" cy="50800"/>
          </a:xfrm>
          <a:custGeom>
            <a:avLst/>
            <a:gdLst>
              <a:gd name="T0" fmla="*/ 86 w 154"/>
              <a:gd name="T1" fmla="*/ 0 h 164"/>
              <a:gd name="T2" fmla="*/ 101 w 154"/>
              <a:gd name="T3" fmla="*/ 3 h 164"/>
              <a:gd name="T4" fmla="*/ 114 w 154"/>
              <a:gd name="T5" fmla="*/ 9 h 164"/>
              <a:gd name="T6" fmla="*/ 127 w 154"/>
              <a:gd name="T7" fmla="*/ 19 h 164"/>
              <a:gd name="T8" fmla="*/ 138 w 154"/>
              <a:gd name="T9" fmla="*/ 29 h 164"/>
              <a:gd name="T10" fmla="*/ 145 w 154"/>
              <a:gd name="T11" fmla="*/ 42 h 164"/>
              <a:gd name="T12" fmla="*/ 151 w 154"/>
              <a:gd name="T13" fmla="*/ 58 h 164"/>
              <a:gd name="T14" fmla="*/ 154 w 154"/>
              <a:gd name="T15" fmla="*/ 73 h 164"/>
              <a:gd name="T16" fmla="*/ 154 w 154"/>
              <a:gd name="T17" fmla="*/ 90 h 164"/>
              <a:gd name="T18" fmla="*/ 151 w 154"/>
              <a:gd name="T19" fmla="*/ 106 h 164"/>
              <a:gd name="T20" fmla="*/ 145 w 154"/>
              <a:gd name="T21" fmla="*/ 120 h 164"/>
              <a:gd name="T22" fmla="*/ 138 w 154"/>
              <a:gd name="T23" fmla="*/ 133 h 164"/>
              <a:gd name="T24" fmla="*/ 127 w 154"/>
              <a:gd name="T25" fmla="*/ 145 h 164"/>
              <a:gd name="T26" fmla="*/ 114 w 154"/>
              <a:gd name="T27" fmla="*/ 154 h 164"/>
              <a:gd name="T28" fmla="*/ 101 w 154"/>
              <a:gd name="T29" fmla="*/ 161 h 164"/>
              <a:gd name="T30" fmla="*/ 86 w 154"/>
              <a:gd name="T31" fmla="*/ 163 h 164"/>
              <a:gd name="T32" fmla="*/ 70 w 154"/>
              <a:gd name="T33" fmla="*/ 163 h 164"/>
              <a:gd name="T34" fmla="*/ 55 w 154"/>
              <a:gd name="T35" fmla="*/ 161 h 164"/>
              <a:gd name="T36" fmla="*/ 41 w 154"/>
              <a:gd name="T37" fmla="*/ 154 h 164"/>
              <a:gd name="T38" fmla="*/ 29 w 154"/>
              <a:gd name="T39" fmla="*/ 145 h 164"/>
              <a:gd name="T40" fmla="*/ 18 w 154"/>
              <a:gd name="T41" fmla="*/ 133 h 164"/>
              <a:gd name="T42" fmla="*/ 10 w 154"/>
              <a:gd name="T43" fmla="*/ 120 h 164"/>
              <a:gd name="T44" fmla="*/ 5 w 154"/>
              <a:gd name="T45" fmla="*/ 106 h 164"/>
              <a:gd name="T46" fmla="*/ 1 w 154"/>
              <a:gd name="T47" fmla="*/ 90 h 164"/>
              <a:gd name="T48" fmla="*/ 1 w 154"/>
              <a:gd name="T49" fmla="*/ 73 h 164"/>
              <a:gd name="T50" fmla="*/ 5 w 154"/>
              <a:gd name="T51" fmla="*/ 58 h 164"/>
              <a:gd name="T52" fmla="*/ 10 w 154"/>
              <a:gd name="T53" fmla="*/ 42 h 164"/>
              <a:gd name="T54" fmla="*/ 18 w 154"/>
              <a:gd name="T55" fmla="*/ 29 h 164"/>
              <a:gd name="T56" fmla="*/ 29 w 154"/>
              <a:gd name="T57" fmla="*/ 19 h 164"/>
              <a:gd name="T58" fmla="*/ 41 w 154"/>
              <a:gd name="T59" fmla="*/ 9 h 164"/>
              <a:gd name="T60" fmla="*/ 55 w 154"/>
              <a:gd name="T61" fmla="*/ 3 h 164"/>
              <a:gd name="T62" fmla="*/ 70 w 154"/>
              <a:gd name="T63" fmla="*/ 0 h 1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64"/>
              <a:gd name="T98" fmla="*/ 154 w 154"/>
              <a:gd name="T99" fmla="*/ 164 h 1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64">
                <a:moveTo>
                  <a:pt x="78" y="0"/>
                </a:moveTo>
                <a:lnTo>
                  <a:pt x="86" y="0"/>
                </a:lnTo>
                <a:lnTo>
                  <a:pt x="93" y="1"/>
                </a:lnTo>
                <a:lnTo>
                  <a:pt x="101" y="3"/>
                </a:lnTo>
                <a:lnTo>
                  <a:pt x="108" y="6"/>
                </a:lnTo>
                <a:lnTo>
                  <a:pt x="114" y="9"/>
                </a:lnTo>
                <a:lnTo>
                  <a:pt x="121" y="14"/>
                </a:lnTo>
                <a:lnTo>
                  <a:pt x="127" y="19"/>
                </a:lnTo>
                <a:lnTo>
                  <a:pt x="132" y="23"/>
                </a:lnTo>
                <a:lnTo>
                  <a:pt x="138" y="29"/>
                </a:lnTo>
                <a:lnTo>
                  <a:pt x="142" y="35"/>
                </a:lnTo>
                <a:lnTo>
                  <a:pt x="145" y="42"/>
                </a:lnTo>
                <a:lnTo>
                  <a:pt x="149" y="49"/>
                </a:lnTo>
                <a:lnTo>
                  <a:pt x="151" y="58"/>
                </a:lnTo>
                <a:lnTo>
                  <a:pt x="153" y="65"/>
                </a:lnTo>
                <a:lnTo>
                  <a:pt x="154" y="73"/>
                </a:lnTo>
                <a:lnTo>
                  <a:pt x="154" y="81"/>
                </a:lnTo>
                <a:lnTo>
                  <a:pt x="154" y="90"/>
                </a:lnTo>
                <a:lnTo>
                  <a:pt x="153" y="98"/>
                </a:lnTo>
                <a:lnTo>
                  <a:pt x="151" y="106"/>
                </a:lnTo>
                <a:lnTo>
                  <a:pt x="149" y="113"/>
                </a:lnTo>
                <a:lnTo>
                  <a:pt x="145" y="120"/>
                </a:lnTo>
                <a:lnTo>
                  <a:pt x="142" y="127"/>
                </a:lnTo>
                <a:lnTo>
                  <a:pt x="138" y="133"/>
                </a:lnTo>
                <a:lnTo>
                  <a:pt x="132" y="139"/>
                </a:lnTo>
                <a:lnTo>
                  <a:pt x="127" y="145"/>
                </a:lnTo>
                <a:lnTo>
                  <a:pt x="121" y="150"/>
                </a:lnTo>
                <a:lnTo>
                  <a:pt x="114" y="154"/>
                </a:lnTo>
                <a:lnTo>
                  <a:pt x="108" y="157"/>
                </a:lnTo>
                <a:lnTo>
                  <a:pt x="101" y="161"/>
                </a:lnTo>
                <a:lnTo>
                  <a:pt x="93" y="162"/>
                </a:lnTo>
                <a:lnTo>
                  <a:pt x="86" y="163"/>
                </a:lnTo>
                <a:lnTo>
                  <a:pt x="78" y="164"/>
                </a:lnTo>
                <a:lnTo>
                  <a:pt x="70" y="163"/>
                </a:lnTo>
                <a:lnTo>
                  <a:pt x="62" y="162"/>
                </a:lnTo>
                <a:lnTo>
                  <a:pt x="55" y="161"/>
                </a:lnTo>
                <a:lnTo>
                  <a:pt x="48" y="157"/>
                </a:lnTo>
                <a:lnTo>
                  <a:pt x="41" y="154"/>
                </a:lnTo>
                <a:lnTo>
                  <a:pt x="35" y="150"/>
                </a:lnTo>
                <a:lnTo>
                  <a:pt x="29" y="145"/>
                </a:lnTo>
                <a:lnTo>
                  <a:pt x="24" y="139"/>
                </a:lnTo>
                <a:lnTo>
                  <a:pt x="18" y="133"/>
                </a:lnTo>
                <a:lnTo>
                  <a:pt x="14" y="127"/>
                </a:lnTo>
                <a:lnTo>
                  <a:pt x="10" y="120"/>
                </a:lnTo>
                <a:lnTo>
                  <a:pt x="7" y="113"/>
                </a:lnTo>
                <a:lnTo>
                  <a:pt x="5" y="106"/>
                </a:lnTo>
                <a:lnTo>
                  <a:pt x="3" y="98"/>
                </a:lnTo>
                <a:lnTo>
                  <a:pt x="1" y="90"/>
                </a:lnTo>
                <a:lnTo>
                  <a:pt x="0" y="81"/>
                </a:lnTo>
                <a:lnTo>
                  <a:pt x="1" y="73"/>
                </a:lnTo>
                <a:lnTo>
                  <a:pt x="3" y="65"/>
                </a:lnTo>
                <a:lnTo>
                  <a:pt x="5" y="58"/>
                </a:lnTo>
                <a:lnTo>
                  <a:pt x="7" y="49"/>
                </a:lnTo>
                <a:lnTo>
                  <a:pt x="10" y="42"/>
                </a:lnTo>
                <a:lnTo>
                  <a:pt x="14" y="35"/>
                </a:lnTo>
                <a:lnTo>
                  <a:pt x="18" y="29"/>
                </a:lnTo>
                <a:lnTo>
                  <a:pt x="24" y="23"/>
                </a:lnTo>
                <a:lnTo>
                  <a:pt x="29" y="19"/>
                </a:lnTo>
                <a:lnTo>
                  <a:pt x="35" y="14"/>
                </a:lnTo>
                <a:lnTo>
                  <a:pt x="41" y="9"/>
                </a:lnTo>
                <a:lnTo>
                  <a:pt x="48" y="6"/>
                </a:lnTo>
                <a:lnTo>
                  <a:pt x="55" y="3"/>
                </a:lnTo>
                <a:lnTo>
                  <a:pt x="62" y="1"/>
                </a:lnTo>
                <a:lnTo>
                  <a:pt x="70" y="0"/>
                </a:lnTo>
                <a:lnTo>
                  <a:pt x="78" y="0"/>
                </a:lnTo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61" name="Line 77"/>
          <p:cNvSpPr>
            <a:spLocks noChangeShapeType="1"/>
          </p:cNvSpPr>
          <p:nvPr/>
        </p:nvSpPr>
        <p:spPr bwMode="auto">
          <a:xfrm>
            <a:off x="4816475" y="2841625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2" name="Freeform 78"/>
          <p:cNvSpPr>
            <a:spLocks/>
          </p:cNvSpPr>
          <p:nvPr/>
        </p:nvSpPr>
        <p:spPr bwMode="auto">
          <a:xfrm>
            <a:off x="4816475" y="2762250"/>
            <a:ext cx="439738" cy="885825"/>
          </a:xfrm>
          <a:custGeom>
            <a:avLst/>
            <a:gdLst>
              <a:gd name="T0" fmla="*/ 0 w 1662"/>
              <a:gd name="T1" fmla="*/ 253 h 2794"/>
              <a:gd name="T2" fmla="*/ 238 w 1662"/>
              <a:gd name="T3" fmla="*/ 0 h 2794"/>
              <a:gd name="T4" fmla="*/ 1662 w 1662"/>
              <a:gd name="T5" fmla="*/ 508 h 2794"/>
              <a:gd name="T6" fmla="*/ 1425 w 1662"/>
              <a:gd name="T7" fmla="*/ 762 h 2794"/>
              <a:gd name="T8" fmla="*/ 1425 w 1662"/>
              <a:gd name="T9" fmla="*/ 2794 h 27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62"/>
              <a:gd name="T16" fmla="*/ 0 h 2794"/>
              <a:gd name="T17" fmla="*/ 1662 w 1662"/>
              <a:gd name="T18" fmla="*/ 2794 h 27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62" h="2794">
                <a:moveTo>
                  <a:pt x="0" y="253"/>
                </a:moveTo>
                <a:lnTo>
                  <a:pt x="238" y="0"/>
                </a:lnTo>
                <a:lnTo>
                  <a:pt x="1662" y="508"/>
                </a:lnTo>
                <a:lnTo>
                  <a:pt x="1425" y="762"/>
                </a:lnTo>
                <a:lnTo>
                  <a:pt x="1425" y="2794"/>
                </a:lnTo>
              </a:path>
            </a:pathLst>
          </a:cu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63" name="Freeform 79"/>
          <p:cNvSpPr>
            <a:spLocks/>
          </p:cNvSpPr>
          <p:nvPr/>
        </p:nvSpPr>
        <p:spPr bwMode="auto">
          <a:xfrm>
            <a:off x="4816475" y="2841625"/>
            <a:ext cx="439738" cy="806450"/>
          </a:xfrm>
          <a:custGeom>
            <a:avLst/>
            <a:gdLst>
              <a:gd name="T0" fmla="*/ 1662 w 1662"/>
              <a:gd name="T1" fmla="*/ 255 h 2541"/>
              <a:gd name="T2" fmla="*/ 1662 w 1662"/>
              <a:gd name="T3" fmla="*/ 2287 h 2541"/>
              <a:gd name="T4" fmla="*/ 1425 w 1662"/>
              <a:gd name="T5" fmla="*/ 2541 h 2541"/>
              <a:gd name="T6" fmla="*/ 0 w 1662"/>
              <a:gd name="T7" fmla="*/ 2032 h 2541"/>
              <a:gd name="T8" fmla="*/ 0 w 1662"/>
              <a:gd name="T9" fmla="*/ 0 h 25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62"/>
              <a:gd name="T16" fmla="*/ 0 h 2541"/>
              <a:gd name="T17" fmla="*/ 1662 w 1662"/>
              <a:gd name="T18" fmla="*/ 2541 h 25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62" h="2541">
                <a:moveTo>
                  <a:pt x="1662" y="255"/>
                </a:moveTo>
                <a:lnTo>
                  <a:pt x="1662" y="2287"/>
                </a:lnTo>
                <a:lnTo>
                  <a:pt x="1425" y="2541"/>
                </a:lnTo>
                <a:lnTo>
                  <a:pt x="0" y="2032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64" name="Line 80"/>
          <p:cNvSpPr>
            <a:spLocks noChangeShapeType="1"/>
          </p:cNvSpPr>
          <p:nvPr/>
        </p:nvSpPr>
        <p:spPr bwMode="auto">
          <a:xfrm>
            <a:off x="4816475" y="2922588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5" name="Line 81"/>
          <p:cNvSpPr>
            <a:spLocks noChangeShapeType="1"/>
          </p:cNvSpPr>
          <p:nvPr/>
        </p:nvSpPr>
        <p:spPr bwMode="auto">
          <a:xfrm>
            <a:off x="4816475" y="3003550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6" name="Line 82"/>
          <p:cNvSpPr>
            <a:spLocks noChangeShapeType="1"/>
          </p:cNvSpPr>
          <p:nvPr/>
        </p:nvSpPr>
        <p:spPr bwMode="auto">
          <a:xfrm flipH="1" flipV="1">
            <a:off x="4816475" y="3084513"/>
            <a:ext cx="377825" cy="160337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7" name="Line 83"/>
          <p:cNvSpPr>
            <a:spLocks noChangeShapeType="1"/>
          </p:cNvSpPr>
          <p:nvPr/>
        </p:nvSpPr>
        <p:spPr bwMode="auto">
          <a:xfrm>
            <a:off x="4816475" y="3165475"/>
            <a:ext cx="377825" cy="160338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8" name="Line 84"/>
          <p:cNvSpPr>
            <a:spLocks noChangeShapeType="1"/>
          </p:cNvSpPr>
          <p:nvPr/>
        </p:nvSpPr>
        <p:spPr bwMode="auto">
          <a:xfrm flipH="1" flipV="1">
            <a:off x="4816475" y="3244850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69" name="Line 85"/>
          <p:cNvSpPr>
            <a:spLocks noChangeShapeType="1"/>
          </p:cNvSpPr>
          <p:nvPr/>
        </p:nvSpPr>
        <p:spPr bwMode="auto">
          <a:xfrm>
            <a:off x="4816475" y="3325813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0" name="Line 86"/>
          <p:cNvSpPr>
            <a:spLocks noChangeShapeType="1"/>
          </p:cNvSpPr>
          <p:nvPr/>
        </p:nvSpPr>
        <p:spPr bwMode="auto">
          <a:xfrm flipH="1" flipV="1">
            <a:off x="4816475" y="3406775"/>
            <a:ext cx="377825" cy="16192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1" name="Line 87"/>
          <p:cNvSpPr>
            <a:spLocks noChangeShapeType="1"/>
          </p:cNvSpPr>
          <p:nvPr/>
        </p:nvSpPr>
        <p:spPr bwMode="auto">
          <a:xfrm flipV="1">
            <a:off x="5194300" y="3003550"/>
            <a:ext cx="61913" cy="80963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2" name="Line 88"/>
          <p:cNvSpPr>
            <a:spLocks noChangeShapeType="1"/>
          </p:cNvSpPr>
          <p:nvPr/>
        </p:nvSpPr>
        <p:spPr bwMode="auto">
          <a:xfrm flipV="1">
            <a:off x="5194300" y="3084513"/>
            <a:ext cx="61913" cy="80962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3" name="Line 89"/>
          <p:cNvSpPr>
            <a:spLocks noChangeShapeType="1"/>
          </p:cNvSpPr>
          <p:nvPr/>
        </p:nvSpPr>
        <p:spPr bwMode="auto">
          <a:xfrm flipV="1">
            <a:off x="5194300" y="3165475"/>
            <a:ext cx="61913" cy="7937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4" name="Line 90"/>
          <p:cNvSpPr>
            <a:spLocks noChangeShapeType="1"/>
          </p:cNvSpPr>
          <p:nvPr/>
        </p:nvSpPr>
        <p:spPr bwMode="auto">
          <a:xfrm flipV="1">
            <a:off x="5194300" y="3244850"/>
            <a:ext cx="61913" cy="80963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5" name="Line 91"/>
          <p:cNvSpPr>
            <a:spLocks noChangeShapeType="1"/>
          </p:cNvSpPr>
          <p:nvPr/>
        </p:nvSpPr>
        <p:spPr bwMode="auto">
          <a:xfrm flipV="1">
            <a:off x="5194300" y="3325813"/>
            <a:ext cx="61913" cy="80962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6" name="Line 92"/>
          <p:cNvSpPr>
            <a:spLocks noChangeShapeType="1"/>
          </p:cNvSpPr>
          <p:nvPr/>
        </p:nvSpPr>
        <p:spPr bwMode="auto">
          <a:xfrm flipV="1">
            <a:off x="5194300" y="3406775"/>
            <a:ext cx="61913" cy="80963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67677" name="Line 93"/>
          <p:cNvSpPr>
            <a:spLocks noChangeShapeType="1"/>
          </p:cNvSpPr>
          <p:nvPr/>
        </p:nvSpPr>
        <p:spPr bwMode="auto">
          <a:xfrm flipV="1">
            <a:off x="5194300" y="3487738"/>
            <a:ext cx="61913" cy="80962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7678" name="Group 94"/>
          <p:cNvGrpSpPr>
            <a:grpSpLocks/>
          </p:cNvGrpSpPr>
          <p:nvPr/>
        </p:nvGrpSpPr>
        <p:grpSpPr bwMode="auto">
          <a:xfrm>
            <a:off x="4375150" y="2982913"/>
            <a:ext cx="419100" cy="233362"/>
            <a:chOff x="1772" y="2289"/>
            <a:chExt cx="264" cy="147"/>
          </a:xfrm>
        </p:grpSpPr>
        <p:sp>
          <p:nvSpPr>
            <p:cNvPr id="67780" name="Freeform 95"/>
            <p:cNvSpPr>
              <a:spLocks/>
            </p:cNvSpPr>
            <p:nvPr/>
          </p:nvSpPr>
          <p:spPr bwMode="auto">
            <a:xfrm>
              <a:off x="1772" y="2299"/>
              <a:ext cx="118" cy="136"/>
            </a:xfrm>
            <a:custGeom>
              <a:avLst/>
              <a:gdLst>
                <a:gd name="T0" fmla="*/ 708 w 708"/>
                <a:gd name="T1" fmla="*/ 644 h 679"/>
                <a:gd name="T2" fmla="*/ 678 w 708"/>
                <a:gd name="T3" fmla="*/ 637 h 679"/>
                <a:gd name="T4" fmla="*/ 648 w 708"/>
                <a:gd name="T5" fmla="*/ 629 h 679"/>
                <a:gd name="T6" fmla="*/ 619 w 708"/>
                <a:gd name="T7" fmla="*/ 619 h 679"/>
                <a:gd name="T8" fmla="*/ 593 w 708"/>
                <a:gd name="T9" fmla="*/ 608 h 679"/>
                <a:gd name="T10" fmla="*/ 566 w 708"/>
                <a:gd name="T11" fmla="*/ 596 h 679"/>
                <a:gd name="T12" fmla="*/ 542 w 708"/>
                <a:gd name="T13" fmla="*/ 583 h 679"/>
                <a:gd name="T14" fmla="*/ 518 w 708"/>
                <a:gd name="T15" fmla="*/ 568 h 679"/>
                <a:gd name="T16" fmla="*/ 494 w 708"/>
                <a:gd name="T17" fmla="*/ 554 h 679"/>
                <a:gd name="T18" fmla="*/ 471 w 708"/>
                <a:gd name="T19" fmla="*/ 538 h 679"/>
                <a:gd name="T20" fmla="*/ 450 w 708"/>
                <a:gd name="T21" fmla="*/ 521 h 679"/>
                <a:gd name="T22" fmla="*/ 429 w 708"/>
                <a:gd name="T23" fmla="*/ 503 h 679"/>
                <a:gd name="T24" fmla="*/ 408 w 708"/>
                <a:gd name="T25" fmla="*/ 484 h 679"/>
                <a:gd name="T26" fmla="*/ 388 w 708"/>
                <a:gd name="T27" fmla="*/ 464 h 679"/>
                <a:gd name="T28" fmla="*/ 368 w 708"/>
                <a:gd name="T29" fmla="*/ 444 h 679"/>
                <a:gd name="T30" fmla="*/ 349 w 708"/>
                <a:gd name="T31" fmla="*/ 424 h 679"/>
                <a:gd name="T32" fmla="*/ 331 w 708"/>
                <a:gd name="T33" fmla="*/ 402 h 679"/>
                <a:gd name="T34" fmla="*/ 293 w 708"/>
                <a:gd name="T35" fmla="*/ 357 h 679"/>
                <a:gd name="T36" fmla="*/ 256 w 708"/>
                <a:gd name="T37" fmla="*/ 309 h 679"/>
                <a:gd name="T38" fmla="*/ 221 w 708"/>
                <a:gd name="T39" fmla="*/ 261 h 679"/>
                <a:gd name="T40" fmla="*/ 185 w 708"/>
                <a:gd name="T41" fmla="*/ 210 h 679"/>
                <a:gd name="T42" fmla="*/ 147 w 708"/>
                <a:gd name="T43" fmla="*/ 158 h 679"/>
                <a:gd name="T44" fmla="*/ 108 w 708"/>
                <a:gd name="T45" fmla="*/ 106 h 679"/>
                <a:gd name="T46" fmla="*/ 67 w 708"/>
                <a:gd name="T47" fmla="*/ 52 h 679"/>
                <a:gd name="T48" fmla="*/ 24 w 708"/>
                <a:gd name="T49" fmla="*/ 0 h 679"/>
                <a:gd name="T50" fmla="*/ 0 w 708"/>
                <a:gd name="T51" fmla="*/ 24 h 679"/>
                <a:gd name="T52" fmla="*/ 42 w 708"/>
                <a:gd name="T53" fmla="*/ 76 h 679"/>
                <a:gd name="T54" fmla="*/ 83 w 708"/>
                <a:gd name="T55" fmla="*/ 128 h 679"/>
                <a:gd name="T56" fmla="*/ 120 w 708"/>
                <a:gd name="T57" fmla="*/ 179 h 679"/>
                <a:gd name="T58" fmla="*/ 158 w 708"/>
                <a:gd name="T59" fmla="*/ 231 h 679"/>
                <a:gd name="T60" fmla="*/ 195 w 708"/>
                <a:gd name="T61" fmla="*/ 282 h 679"/>
                <a:gd name="T62" fmla="*/ 231 w 708"/>
                <a:gd name="T63" fmla="*/ 332 h 679"/>
                <a:gd name="T64" fmla="*/ 269 w 708"/>
                <a:gd name="T65" fmla="*/ 379 h 679"/>
                <a:gd name="T66" fmla="*/ 306 w 708"/>
                <a:gd name="T67" fmla="*/ 425 h 679"/>
                <a:gd name="T68" fmla="*/ 325 w 708"/>
                <a:gd name="T69" fmla="*/ 448 h 679"/>
                <a:gd name="T70" fmla="*/ 345 w 708"/>
                <a:gd name="T71" fmla="*/ 469 h 679"/>
                <a:gd name="T72" fmla="*/ 365 w 708"/>
                <a:gd name="T73" fmla="*/ 490 h 679"/>
                <a:gd name="T74" fmla="*/ 386 w 708"/>
                <a:gd name="T75" fmla="*/ 510 h 679"/>
                <a:gd name="T76" fmla="*/ 408 w 708"/>
                <a:gd name="T77" fmla="*/ 531 h 679"/>
                <a:gd name="T78" fmla="*/ 430 w 708"/>
                <a:gd name="T79" fmla="*/ 548 h 679"/>
                <a:gd name="T80" fmla="*/ 452 w 708"/>
                <a:gd name="T81" fmla="*/ 566 h 679"/>
                <a:gd name="T82" fmla="*/ 477 w 708"/>
                <a:gd name="T83" fmla="*/ 584 h 679"/>
                <a:gd name="T84" fmla="*/ 501 w 708"/>
                <a:gd name="T85" fmla="*/ 599 h 679"/>
                <a:gd name="T86" fmla="*/ 526 w 708"/>
                <a:gd name="T87" fmla="*/ 615 h 679"/>
                <a:gd name="T88" fmla="*/ 553 w 708"/>
                <a:gd name="T89" fmla="*/ 628 h 679"/>
                <a:gd name="T90" fmla="*/ 581 w 708"/>
                <a:gd name="T91" fmla="*/ 641 h 679"/>
                <a:gd name="T92" fmla="*/ 609 w 708"/>
                <a:gd name="T93" fmla="*/ 653 h 679"/>
                <a:gd name="T94" fmla="*/ 639 w 708"/>
                <a:gd name="T95" fmla="*/ 662 h 679"/>
                <a:gd name="T96" fmla="*/ 670 w 708"/>
                <a:gd name="T97" fmla="*/ 671 h 679"/>
                <a:gd name="T98" fmla="*/ 702 w 708"/>
                <a:gd name="T99" fmla="*/ 679 h 679"/>
                <a:gd name="T100" fmla="*/ 708 w 708"/>
                <a:gd name="T101" fmla="*/ 644 h 6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8"/>
                <a:gd name="T154" fmla="*/ 0 h 679"/>
                <a:gd name="T155" fmla="*/ 708 w 708"/>
                <a:gd name="T156" fmla="*/ 679 h 67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8" h="679">
                  <a:moveTo>
                    <a:pt x="708" y="644"/>
                  </a:moveTo>
                  <a:lnTo>
                    <a:pt x="678" y="637"/>
                  </a:lnTo>
                  <a:lnTo>
                    <a:pt x="648" y="629"/>
                  </a:lnTo>
                  <a:lnTo>
                    <a:pt x="619" y="619"/>
                  </a:lnTo>
                  <a:lnTo>
                    <a:pt x="593" y="608"/>
                  </a:lnTo>
                  <a:lnTo>
                    <a:pt x="566" y="596"/>
                  </a:lnTo>
                  <a:lnTo>
                    <a:pt x="542" y="583"/>
                  </a:lnTo>
                  <a:lnTo>
                    <a:pt x="518" y="568"/>
                  </a:lnTo>
                  <a:lnTo>
                    <a:pt x="494" y="554"/>
                  </a:lnTo>
                  <a:lnTo>
                    <a:pt x="471" y="538"/>
                  </a:lnTo>
                  <a:lnTo>
                    <a:pt x="450" y="521"/>
                  </a:lnTo>
                  <a:lnTo>
                    <a:pt x="429" y="503"/>
                  </a:lnTo>
                  <a:lnTo>
                    <a:pt x="408" y="484"/>
                  </a:lnTo>
                  <a:lnTo>
                    <a:pt x="388" y="464"/>
                  </a:lnTo>
                  <a:lnTo>
                    <a:pt x="368" y="444"/>
                  </a:lnTo>
                  <a:lnTo>
                    <a:pt x="349" y="424"/>
                  </a:lnTo>
                  <a:lnTo>
                    <a:pt x="331" y="402"/>
                  </a:lnTo>
                  <a:lnTo>
                    <a:pt x="293" y="357"/>
                  </a:lnTo>
                  <a:lnTo>
                    <a:pt x="256" y="309"/>
                  </a:lnTo>
                  <a:lnTo>
                    <a:pt x="221" y="261"/>
                  </a:lnTo>
                  <a:lnTo>
                    <a:pt x="185" y="210"/>
                  </a:lnTo>
                  <a:lnTo>
                    <a:pt x="147" y="158"/>
                  </a:lnTo>
                  <a:lnTo>
                    <a:pt x="108" y="106"/>
                  </a:lnTo>
                  <a:lnTo>
                    <a:pt x="67" y="52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42" y="76"/>
                  </a:lnTo>
                  <a:lnTo>
                    <a:pt x="83" y="128"/>
                  </a:lnTo>
                  <a:lnTo>
                    <a:pt x="120" y="179"/>
                  </a:lnTo>
                  <a:lnTo>
                    <a:pt x="158" y="231"/>
                  </a:lnTo>
                  <a:lnTo>
                    <a:pt x="195" y="282"/>
                  </a:lnTo>
                  <a:lnTo>
                    <a:pt x="231" y="332"/>
                  </a:lnTo>
                  <a:lnTo>
                    <a:pt x="269" y="379"/>
                  </a:lnTo>
                  <a:lnTo>
                    <a:pt x="306" y="425"/>
                  </a:lnTo>
                  <a:lnTo>
                    <a:pt x="325" y="448"/>
                  </a:lnTo>
                  <a:lnTo>
                    <a:pt x="345" y="469"/>
                  </a:lnTo>
                  <a:lnTo>
                    <a:pt x="365" y="490"/>
                  </a:lnTo>
                  <a:lnTo>
                    <a:pt x="386" y="510"/>
                  </a:lnTo>
                  <a:lnTo>
                    <a:pt x="408" y="531"/>
                  </a:lnTo>
                  <a:lnTo>
                    <a:pt x="430" y="548"/>
                  </a:lnTo>
                  <a:lnTo>
                    <a:pt x="452" y="566"/>
                  </a:lnTo>
                  <a:lnTo>
                    <a:pt x="477" y="584"/>
                  </a:lnTo>
                  <a:lnTo>
                    <a:pt x="501" y="599"/>
                  </a:lnTo>
                  <a:lnTo>
                    <a:pt x="526" y="615"/>
                  </a:lnTo>
                  <a:lnTo>
                    <a:pt x="553" y="628"/>
                  </a:lnTo>
                  <a:lnTo>
                    <a:pt x="581" y="641"/>
                  </a:lnTo>
                  <a:lnTo>
                    <a:pt x="609" y="653"/>
                  </a:lnTo>
                  <a:lnTo>
                    <a:pt x="639" y="662"/>
                  </a:lnTo>
                  <a:lnTo>
                    <a:pt x="670" y="671"/>
                  </a:lnTo>
                  <a:lnTo>
                    <a:pt x="702" y="679"/>
                  </a:lnTo>
                  <a:lnTo>
                    <a:pt x="708" y="64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81" name="Freeform 96"/>
            <p:cNvSpPr>
              <a:spLocks/>
            </p:cNvSpPr>
            <p:nvPr/>
          </p:nvSpPr>
          <p:spPr bwMode="auto">
            <a:xfrm>
              <a:off x="1889" y="2317"/>
              <a:ext cx="107" cy="119"/>
            </a:xfrm>
            <a:custGeom>
              <a:avLst/>
              <a:gdLst>
                <a:gd name="T0" fmla="*/ 599 w 641"/>
                <a:gd name="T1" fmla="*/ 18 h 595"/>
                <a:gd name="T2" fmla="*/ 552 w 641"/>
                <a:gd name="T3" fmla="*/ 57 h 595"/>
                <a:gd name="T4" fmla="*/ 509 w 641"/>
                <a:gd name="T5" fmla="*/ 101 h 595"/>
                <a:gd name="T6" fmla="*/ 470 w 641"/>
                <a:gd name="T7" fmla="*/ 148 h 595"/>
                <a:gd name="T8" fmla="*/ 383 w 641"/>
                <a:gd name="T9" fmla="*/ 274 h 595"/>
                <a:gd name="T10" fmla="*/ 304 w 641"/>
                <a:gd name="T11" fmla="*/ 395 h 595"/>
                <a:gd name="T12" fmla="*/ 270 w 641"/>
                <a:gd name="T13" fmla="*/ 437 h 595"/>
                <a:gd name="T14" fmla="*/ 237 w 641"/>
                <a:gd name="T15" fmla="*/ 475 h 595"/>
                <a:gd name="T16" fmla="*/ 203 w 641"/>
                <a:gd name="T17" fmla="*/ 507 h 595"/>
                <a:gd name="T18" fmla="*/ 165 w 641"/>
                <a:gd name="T19" fmla="*/ 532 h 595"/>
                <a:gd name="T20" fmla="*/ 137 w 641"/>
                <a:gd name="T21" fmla="*/ 546 h 595"/>
                <a:gd name="T22" fmla="*/ 116 w 641"/>
                <a:gd name="T23" fmla="*/ 553 h 595"/>
                <a:gd name="T24" fmla="*/ 93 w 641"/>
                <a:gd name="T25" fmla="*/ 557 h 595"/>
                <a:gd name="T26" fmla="*/ 70 w 641"/>
                <a:gd name="T27" fmla="*/ 559 h 595"/>
                <a:gd name="T28" fmla="*/ 46 w 641"/>
                <a:gd name="T29" fmla="*/ 559 h 595"/>
                <a:gd name="T30" fmla="*/ 20 w 641"/>
                <a:gd name="T31" fmla="*/ 556 h 595"/>
                <a:gd name="T32" fmla="*/ 0 w 641"/>
                <a:gd name="T33" fmla="*/ 588 h 595"/>
                <a:gd name="T34" fmla="*/ 29 w 641"/>
                <a:gd name="T35" fmla="*/ 592 h 595"/>
                <a:gd name="T36" fmla="*/ 58 w 641"/>
                <a:gd name="T37" fmla="*/ 595 h 595"/>
                <a:gd name="T38" fmla="*/ 85 w 641"/>
                <a:gd name="T39" fmla="*/ 593 h 595"/>
                <a:gd name="T40" fmla="*/ 110 w 641"/>
                <a:gd name="T41" fmla="*/ 590 h 595"/>
                <a:gd name="T42" fmla="*/ 135 w 641"/>
                <a:gd name="T43" fmla="*/ 584 h 595"/>
                <a:gd name="T44" fmla="*/ 159 w 641"/>
                <a:gd name="T45" fmla="*/ 575 h 595"/>
                <a:gd name="T46" fmla="*/ 202 w 641"/>
                <a:gd name="T47" fmla="*/ 551 h 595"/>
                <a:gd name="T48" fmla="*/ 242 w 641"/>
                <a:gd name="T49" fmla="*/ 519 h 595"/>
                <a:gd name="T50" fmla="*/ 278 w 641"/>
                <a:gd name="T51" fmla="*/ 481 h 595"/>
                <a:gd name="T52" fmla="*/ 313 w 641"/>
                <a:gd name="T53" fmla="*/ 438 h 595"/>
                <a:gd name="T54" fmla="*/ 346 w 641"/>
                <a:gd name="T55" fmla="*/ 392 h 595"/>
                <a:gd name="T56" fmla="*/ 477 w 641"/>
                <a:gd name="T57" fmla="*/ 195 h 595"/>
                <a:gd name="T58" fmla="*/ 514 w 641"/>
                <a:gd name="T59" fmla="*/ 147 h 595"/>
                <a:gd name="T60" fmla="*/ 553 w 641"/>
                <a:gd name="T61" fmla="*/ 105 h 595"/>
                <a:gd name="T62" fmla="*/ 595 w 641"/>
                <a:gd name="T63" fmla="*/ 64 h 595"/>
                <a:gd name="T64" fmla="*/ 641 w 641"/>
                <a:gd name="T65" fmla="*/ 31 h 5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41"/>
                <a:gd name="T100" fmla="*/ 0 h 595"/>
                <a:gd name="T101" fmla="*/ 641 w 641"/>
                <a:gd name="T102" fmla="*/ 595 h 5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41" h="595">
                  <a:moveTo>
                    <a:pt x="625" y="0"/>
                  </a:moveTo>
                  <a:lnTo>
                    <a:pt x="599" y="18"/>
                  </a:lnTo>
                  <a:lnTo>
                    <a:pt x="575" y="37"/>
                  </a:lnTo>
                  <a:lnTo>
                    <a:pt x="552" y="57"/>
                  </a:lnTo>
                  <a:lnTo>
                    <a:pt x="529" y="79"/>
                  </a:lnTo>
                  <a:lnTo>
                    <a:pt x="509" y="101"/>
                  </a:lnTo>
                  <a:lnTo>
                    <a:pt x="488" y="125"/>
                  </a:lnTo>
                  <a:lnTo>
                    <a:pt x="470" y="148"/>
                  </a:lnTo>
                  <a:lnTo>
                    <a:pt x="451" y="173"/>
                  </a:lnTo>
                  <a:lnTo>
                    <a:pt x="383" y="274"/>
                  </a:lnTo>
                  <a:lnTo>
                    <a:pt x="319" y="372"/>
                  </a:lnTo>
                  <a:lnTo>
                    <a:pt x="304" y="395"/>
                  </a:lnTo>
                  <a:lnTo>
                    <a:pt x="287" y="416"/>
                  </a:lnTo>
                  <a:lnTo>
                    <a:pt x="270" y="437"/>
                  </a:lnTo>
                  <a:lnTo>
                    <a:pt x="255" y="456"/>
                  </a:lnTo>
                  <a:lnTo>
                    <a:pt x="237" y="475"/>
                  </a:lnTo>
                  <a:lnTo>
                    <a:pt x="221" y="492"/>
                  </a:lnTo>
                  <a:lnTo>
                    <a:pt x="203" y="507"/>
                  </a:lnTo>
                  <a:lnTo>
                    <a:pt x="184" y="520"/>
                  </a:lnTo>
                  <a:lnTo>
                    <a:pt x="165" y="532"/>
                  </a:lnTo>
                  <a:lnTo>
                    <a:pt x="145" y="543"/>
                  </a:lnTo>
                  <a:lnTo>
                    <a:pt x="137" y="546"/>
                  </a:lnTo>
                  <a:lnTo>
                    <a:pt x="125" y="550"/>
                  </a:lnTo>
                  <a:lnTo>
                    <a:pt x="116" y="553"/>
                  </a:lnTo>
                  <a:lnTo>
                    <a:pt x="104" y="556"/>
                  </a:lnTo>
                  <a:lnTo>
                    <a:pt x="93" y="557"/>
                  </a:lnTo>
                  <a:lnTo>
                    <a:pt x="82" y="558"/>
                  </a:lnTo>
                  <a:lnTo>
                    <a:pt x="70" y="559"/>
                  </a:lnTo>
                  <a:lnTo>
                    <a:pt x="58" y="559"/>
                  </a:lnTo>
                  <a:lnTo>
                    <a:pt x="46" y="559"/>
                  </a:lnTo>
                  <a:lnTo>
                    <a:pt x="34" y="558"/>
                  </a:lnTo>
                  <a:lnTo>
                    <a:pt x="20" y="556"/>
                  </a:lnTo>
                  <a:lnTo>
                    <a:pt x="6" y="553"/>
                  </a:lnTo>
                  <a:lnTo>
                    <a:pt x="0" y="588"/>
                  </a:lnTo>
                  <a:lnTo>
                    <a:pt x="15" y="591"/>
                  </a:lnTo>
                  <a:lnTo>
                    <a:pt x="29" y="592"/>
                  </a:lnTo>
                  <a:lnTo>
                    <a:pt x="44" y="595"/>
                  </a:lnTo>
                  <a:lnTo>
                    <a:pt x="58" y="595"/>
                  </a:lnTo>
                  <a:lnTo>
                    <a:pt x="71" y="595"/>
                  </a:lnTo>
                  <a:lnTo>
                    <a:pt x="85" y="593"/>
                  </a:lnTo>
                  <a:lnTo>
                    <a:pt x="98" y="592"/>
                  </a:lnTo>
                  <a:lnTo>
                    <a:pt x="110" y="590"/>
                  </a:lnTo>
                  <a:lnTo>
                    <a:pt x="123" y="586"/>
                  </a:lnTo>
                  <a:lnTo>
                    <a:pt x="135" y="584"/>
                  </a:lnTo>
                  <a:lnTo>
                    <a:pt x="147" y="579"/>
                  </a:lnTo>
                  <a:lnTo>
                    <a:pt x="159" y="575"/>
                  </a:lnTo>
                  <a:lnTo>
                    <a:pt x="181" y="564"/>
                  </a:lnTo>
                  <a:lnTo>
                    <a:pt x="202" y="551"/>
                  </a:lnTo>
                  <a:lnTo>
                    <a:pt x="223" y="535"/>
                  </a:lnTo>
                  <a:lnTo>
                    <a:pt x="242" y="519"/>
                  </a:lnTo>
                  <a:lnTo>
                    <a:pt x="261" y="500"/>
                  </a:lnTo>
                  <a:lnTo>
                    <a:pt x="278" y="481"/>
                  </a:lnTo>
                  <a:lnTo>
                    <a:pt x="296" y="460"/>
                  </a:lnTo>
                  <a:lnTo>
                    <a:pt x="313" y="438"/>
                  </a:lnTo>
                  <a:lnTo>
                    <a:pt x="329" y="416"/>
                  </a:lnTo>
                  <a:lnTo>
                    <a:pt x="346" y="392"/>
                  </a:lnTo>
                  <a:lnTo>
                    <a:pt x="410" y="294"/>
                  </a:lnTo>
                  <a:lnTo>
                    <a:pt x="477" y="195"/>
                  </a:lnTo>
                  <a:lnTo>
                    <a:pt x="495" y="171"/>
                  </a:lnTo>
                  <a:lnTo>
                    <a:pt x="514" y="147"/>
                  </a:lnTo>
                  <a:lnTo>
                    <a:pt x="533" y="126"/>
                  </a:lnTo>
                  <a:lnTo>
                    <a:pt x="553" y="105"/>
                  </a:lnTo>
                  <a:lnTo>
                    <a:pt x="574" y="85"/>
                  </a:lnTo>
                  <a:lnTo>
                    <a:pt x="595" y="64"/>
                  </a:lnTo>
                  <a:lnTo>
                    <a:pt x="618" y="48"/>
                  </a:lnTo>
                  <a:lnTo>
                    <a:pt x="641" y="31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82" name="Freeform 97"/>
            <p:cNvSpPr>
              <a:spLocks/>
            </p:cNvSpPr>
            <p:nvPr/>
          </p:nvSpPr>
          <p:spPr bwMode="auto">
            <a:xfrm>
              <a:off x="1980" y="2289"/>
              <a:ext cx="56" cy="53"/>
            </a:xfrm>
            <a:custGeom>
              <a:avLst/>
              <a:gdLst>
                <a:gd name="T0" fmla="*/ 334 w 334"/>
                <a:gd name="T1" fmla="*/ 0 h 264"/>
                <a:gd name="T2" fmla="*/ 3 w 334"/>
                <a:gd name="T3" fmla="*/ 106 h 264"/>
                <a:gd name="T4" fmla="*/ 9 w 334"/>
                <a:gd name="T5" fmla="*/ 109 h 264"/>
                <a:gd name="T6" fmla="*/ 15 w 334"/>
                <a:gd name="T7" fmla="*/ 111 h 264"/>
                <a:gd name="T8" fmla="*/ 21 w 334"/>
                <a:gd name="T9" fmla="*/ 114 h 264"/>
                <a:gd name="T10" fmla="*/ 26 w 334"/>
                <a:gd name="T11" fmla="*/ 118 h 264"/>
                <a:gd name="T12" fmla="*/ 32 w 334"/>
                <a:gd name="T13" fmla="*/ 120 h 264"/>
                <a:gd name="T14" fmla="*/ 36 w 334"/>
                <a:gd name="T15" fmla="*/ 123 h 264"/>
                <a:gd name="T16" fmla="*/ 39 w 334"/>
                <a:gd name="T17" fmla="*/ 125 h 264"/>
                <a:gd name="T18" fmla="*/ 41 w 334"/>
                <a:gd name="T19" fmla="*/ 126 h 264"/>
                <a:gd name="T20" fmla="*/ 44 w 334"/>
                <a:gd name="T21" fmla="*/ 129 h 264"/>
                <a:gd name="T22" fmla="*/ 46 w 334"/>
                <a:gd name="T23" fmla="*/ 131 h 264"/>
                <a:gd name="T24" fmla="*/ 49 w 334"/>
                <a:gd name="T25" fmla="*/ 132 h 264"/>
                <a:gd name="T26" fmla="*/ 51 w 334"/>
                <a:gd name="T27" fmla="*/ 135 h 264"/>
                <a:gd name="T28" fmla="*/ 53 w 334"/>
                <a:gd name="T29" fmla="*/ 137 h 264"/>
                <a:gd name="T30" fmla="*/ 55 w 334"/>
                <a:gd name="T31" fmla="*/ 138 h 264"/>
                <a:gd name="T32" fmla="*/ 56 w 334"/>
                <a:gd name="T33" fmla="*/ 140 h 264"/>
                <a:gd name="T34" fmla="*/ 59 w 334"/>
                <a:gd name="T35" fmla="*/ 143 h 264"/>
                <a:gd name="T36" fmla="*/ 61 w 334"/>
                <a:gd name="T37" fmla="*/ 145 h 264"/>
                <a:gd name="T38" fmla="*/ 63 w 334"/>
                <a:gd name="T39" fmla="*/ 146 h 264"/>
                <a:gd name="T40" fmla="*/ 64 w 334"/>
                <a:gd name="T41" fmla="*/ 149 h 264"/>
                <a:gd name="T42" fmla="*/ 66 w 334"/>
                <a:gd name="T43" fmla="*/ 151 h 264"/>
                <a:gd name="T44" fmla="*/ 67 w 334"/>
                <a:gd name="T45" fmla="*/ 153 h 264"/>
                <a:gd name="T46" fmla="*/ 70 w 334"/>
                <a:gd name="T47" fmla="*/ 156 h 264"/>
                <a:gd name="T48" fmla="*/ 71 w 334"/>
                <a:gd name="T49" fmla="*/ 158 h 264"/>
                <a:gd name="T50" fmla="*/ 73 w 334"/>
                <a:gd name="T51" fmla="*/ 161 h 264"/>
                <a:gd name="T52" fmla="*/ 74 w 334"/>
                <a:gd name="T53" fmla="*/ 163 h 264"/>
                <a:gd name="T54" fmla="*/ 75 w 334"/>
                <a:gd name="T55" fmla="*/ 165 h 264"/>
                <a:gd name="T56" fmla="*/ 76 w 334"/>
                <a:gd name="T57" fmla="*/ 168 h 264"/>
                <a:gd name="T58" fmla="*/ 78 w 334"/>
                <a:gd name="T59" fmla="*/ 171 h 264"/>
                <a:gd name="T60" fmla="*/ 80 w 334"/>
                <a:gd name="T61" fmla="*/ 174 h 264"/>
                <a:gd name="T62" fmla="*/ 81 w 334"/>
                <a:gd name="T63" fmla="*/ 176 h 264"/>
                <a:gd name="T64" fmla="*/ 82 w 334"/>
                <a:gd name="T65" fmla="*/ 178 h 264"/>
                <a:gd name="T66" fmla="*/ 83 w 334"/>
                <a:gd name="T67" fmla="*/ 182 h 264"/>
                <a:gd name="T68" fmla="*/ 83 w 334"/>
                <a:gd name="T69" fmla="*/ 184 h 264"/>
                <a:gd name="T70" fmla="*/ 84 w 334"/>
                <a:gd name="T71" fmla="*/ 187 h 264"/>
                <a:gd name="T72" fmla="*/ 85 w 334"/>
                <a:gd name="T73" fmla="*/ 190 h 264"/>
                <a:gd name="T74" fmla="*/ 86 w 334"/>
                <a:gd name="T75" fmla="*/ 193 h 264"/>
                <a:gd name="T76" fmla="*/ 86 w 334"/>
                <a:gd name="T77" fmla="*/ 196 h 264"/>
                <a:gd name="T78" fmla="*/ 87 w 334"/>
                <a:gd name="T79" fmla="*/ 198 h 264"/>
                <a:gd name="T80" fmla="*/ 87 w 334"/>
                <a:gd name="T81" fmla="*/ 202 h 264"/>
                <a:gd name="T82" fmla="*/ 88 w 334"/>
                <a:gd name="T83" fmla="*/ 204 h 264"/>
                <a:gd name="T84" fmla="*/ 88 w 334"/>
                <a:gd name="T85" fmla="*/ 208 h 264"/>
                <a:gd name="T86" fmla="*/ 90 w 334"/>
                <a:gd name="T87" fmla="*/ 210 h 264"/>
                <a:gd name="T88" fmla="*/ 90 w 334"/>
                <a:gd name="T89" fmla="*/ 214 h 264"/>
                <a:gd name="T90" fmla="*/ 90 w 334"/>
                <a:gd name="T91" fmla="*/ 217 h 264"/>
                <a:gd name="T92" fmla="*/ 90 w 334"/>
                <a:gd name="T93" fmla="*/ 220 h 264"/>
                <a:gd name="T94" fmla="*/ 91 w 334"/>
                <a:gd name="T95" fmla="*/ 226 h 264"/>
                <a:gd name="T96" fmla="*/ 91 w 334"/>
                <a:gd name="T97" fmla="*/ 232 h 264"/>
                <a:gd name="T98" fmla="*/ 91 w 334"/>
                <a:gd name="T99" fmla="*/ 239 h 264"/>
                <a:gd name="T100" fmla="*/ 90 w 334"/>
                <a:gd name="T101" fmla="*/ 246 h 264"/>
                <a:gd name="T102" fmla="*/ 90 w 334"/>
                <a:gd name="T103" fmla="*/ 253 h 264"/>
                <a:gd name="T104" fmla="*/ 88 w 334"/>
                <a:gd name="T105" fmla="*/ 260 h 264"/>
                <a:gd name="T106" fmla="*/ 334 w 334"/>
                <a:gd name="T107" fmla="*/ 0 h 26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4"/>
                <a:gd name="T163" fmla="*/ 0 h 264"/>
                <a:gd name="T164" fmla="*/ 334 w 334"/>
                <a:gd name="T165" fmla="*/ 264 h 26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4" h="264">
                  <a:moveTo>
                    <a:pt x="189" y="92"/>
                  </a:moveTo>
                  <a:lnTo>
                    <a:pt x="334" y="0"/>
                  </a:lnTo>
                  <a:lnTo>
                    <a:pt x="0" y="105"/>
                  </a:lnTo>
                  <a:lnTo>
                    <a:pt x="3" y="106"/>
                  </a:lnTo>
                  <a:lnTo>
                    <a:pt x="7" y="107"/>
                  </a:lnTo>
                  <a:lnTo>
                    <a:pt x="9" y="109"/>
                  </a:lnTo>
                  <a:lnTo>
                    <a:pt x="12" y="110"/>
                  </a:lnTo>
                  <a:lnTo>
                    <a:pt x="15" y="111"/>
                  </a:lnTo>
                  <a:lnTo>
                    <a:pt x="19" y="113"/>
                  </a:lnTo>
                  <a:lnTo>
                    <a:pt x="21" y="114"/>
                  </a:lnTo>
                  <a:lnTo>
                    <a:pt x="24" y="116"/>
                  </a:lnTo>
                  <a:lnTo>
                    <a:pt x="26" y="118"/>
                  </a:lnTo>
                  <a:lnTo>
                    <a:pt x="30" y="119"/>
                  </a:lnTo>
                  <a:lnTo>
                    <a:pt x="32" y="120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4"/>
                  </a:lnTo>
                  <a:lnTo>
                    <a:pt x="39" y="125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7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6" y="131"/>
                  </a:lnTo>
                  <a:lnTo>
                    <a:pt x="47" y="131"/>
                  </a:lnTo>
                  <a:lnTo>
                    <a:pt x="49" y="132"/>
                  </a:lnTo>
                  <a:lnTo>
                    <a:pt x="50" y="133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3" y="137"/>
                  </a:lnTo>
                  <a:lnTo>
                    <a:pt x="54" y="137"/>
                  </a:lnTo>
                  <a:lnTo>
                    <a:pt x="55" y="138"/>
                  </a:lnTo>
                  <a:lnTo>
                    <a:pt x="56" y="139"/>
                  </a:lnTo>
                  <a:lnTo>
                    <a:pt x="56" y="140"/>
                  </a:lnTo>
                  <a:lnTo>
                    <a:pt x="57" y="142"/>
                  </a:lnTo>
                  <a:lnTo>
                    <a:pt x="59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2" y="145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49"/>
                  </a:lnTo>
                  <a:lnTo>
                    <a:pt x="65" y="150"/>
                  </a:lnTo>
                  <a:lnTo>
                    <a:pt x="66" y="151"/>
                  </a:lnTo>
                  <a:lnTo>
                    <a:pt x="67" y="152"/>
                  </a:lnTo>
                  <a:lnTo>
                    <a:pt x="67" y="153"/>
                  </a:lnTo>
                  <a:lnTo>
                    <a:pt x="69" y="155"/>
                  </a:lnTo>
                  <a:lnTo>
                    <a:pt x="70" y="156"/>
                  </a:lnTo>
                  <a:lnTo>
                    <a:pt x="71" y="157"/>
                  </a:lnTo>
                  <a:lnTo>
                    <a:pt x="71" y="158"/>
                  </a:lnTo>
                  <a:lnTo>
                    <a:pt x="72" y="159"/>
                  </a:lnTo>
                  <a:lnTo>
                    <a:pt x="73" y="161"/>
                  </a:lnTo>
                  <a:lnTo>
                    <a:pt x="73" y="162"/>
                  </a:lnTo>
                  <a:lnTo>
                    <a:pt x="74" y="163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6" y="167"/>
                  </a:lnTo>
                  <a:lnTo>
                    <a:pt x="76" y="168"/>
                  </a:lnTo>
                  <a:lnTo>
                    <a:pt x="77" y="170"/>
                  </a:lnTo>
                  <a:lnTo>
                    <a:pt x="78" y="171"/>
                  </a:lnTo>
                  <a:lnTo>
                    <a:pt x="78" y="172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1" y="176"/>
                  </a:lnTo>
                  <a:lnTo>
                    <a:pt x="81" y="177"/>
                  </a:lnTo>
                  <a:lnTo>
                    <a:pt x="82" y="178"/>
                  </a:lnTo>
                  <a:lnTo>
                    <a:pt x="82" y="180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3" y="184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91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6"/>
                  </a:lnTo>
                  <a:lnTo>
                    <a:pt x="87" y="197"/>
                  </a:lnTo>
                  <a:lnTo>
                    <a:pt x="87" y="198"/>
                  </a:lnTo>
                  <a:lnTo>
                    <a:pt x="87" y="200"/>
                  </a:lnTo>
                  <a:lnTo>
                    <a:pt x="87" y="202"/>
                  </a:lnTo>
                  <a:lnTo>
                    <a:pt x="88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8" y="209"/>
                  </a:lnTo>
                  <a:lnTo>
                    <a:pt x="90" y="210"/>
                  </a:lnTo>
                  <a:lnTo>
                    <a:pt x="90" y="213"/>
                  </a:lnTo>
                  <a:lnTo>
                    <a:pt x="90" y="214"/>
                  </a:lnTo>
                  <a:lnTo>
                    <a:pt x="90" y="215"/>
                  </a:lnTo>
                  <a:lnTo>
                    <a:pt x="90" y="217"/>
                  </a:lnTo>
                  <a:lnTo>
                    <a:pt x="90" y="219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1" y="226"/>
                  </a:lnTo>
                  <a:lnTo>
                    <a:pt x="91" y="228"/>
                  </a:lnTo>
                  <a:lnTo>
                    <a:pt x="91" y="232"/>
                  </a:lnTo>
                  <a:lnTo>
                    <a:pt x="91" y="235"/>
                  </a:lnTo>
                  <a:lnTo>
                    <a:pt x="91" y="239"/>
                  </a:lnTo>
                  <a:lnTo>
                    <a:pt x="90" y="242"/>
                  </a:lnTo>
                  <a:lnTo>
                    <a:pt x="90" y="246"/>
                  </a:lnTo>
                  <a:lnTo>
                    <a:pt x="90" y="249"/>
                  </a:lnTo>
                  <a:lnTo>
                    <a:pt x="90" y="253"/>
                  </a:lnTo>
                  <a:lnTo>
                    <a:pt x="88" y="256"/>
                  </a:lnTo>
                  <a:lnTo>
                    <a:pt x="88" y="260"/>
                  </a:lnTo>
                  <a:lnTo>
                    <a:pt x="87" y="264"/>
                  </a:lnTo>
                  <a:lnTo>
                    <a:pt x="334" y="0"/>
                  </a:lnTo>
                  <a:lnTo>
                    <a:pt x="189" y="9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sp>
        <p:nvSpPr>
          <p:cNvPr id="67679" name="Rectangle 98"/>
          <p:cNvSpPr>
            <a:spLocks noChangeArrowheads="1"/>
          </p:cNvSpPr>
          <p:nvPr/>
        </p:nvSpPr>
        <p:spPr bwMode="auto">
          <a:xfrm>
            <a:off x="5291138" y="2497138"/>
            <a:ext cx="403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s-ES" sz="1400"/>
              <a:t>Fibra</a:t>
            </a:r>
            <a:endParaRPr lang="es-ES" sz="1400">
              <a:latin typeface="Times New Roman" pitchFamily="18" charset="0"/>
            </a:endParaRPr>
          </a:p>
        </p:txBody>
      </p:sp>
      <p:sp>
        <p:nvSpPr>
          <p:cNvPr id="67680" name="Freeform 99"/>
          <p:cNvSpPr>
            <a:spLocks/>
          </p:cNvSpPr>
          <p:nvPr/>
        </p:nvSpPr>
        <p:spPr bwMode="auto">
          <a:xfrm>
            <a:off x="4914900" y="2495550"/>
            <a:ext cx="338138" cy="60325"/>
          </a:xfrm>
          <a:custGeom>
            <a:avLst/>
            <a:gdLst>
              <a:gd name="T0" fmla="*/ 35 w 1282"/>
              <a:gd name="T1" fmla="*/ 139 h 188"/>
              <a:gd name="T2" fmla="*/ 66 w 1282"/>
              <a:gd name="T3" fmla="*/ 117 h 188"/>
              <a:gd name="T4" fmla="*/ 98 w 1282"/>
              <a:gd name="T5" fmla="*/ 98 h 188"/>
              <a:gd name="T6" fmla="*/ 130 w 1282"/>
              <a:gd name="T7" fmla="*/ 81 h 188"/>
              <a:gd name="T8" fmla="*/ 165 w 1282"/>
              <a:gd name="T9" fmla="*/ 67 h 188"/>
              <a:gd name="T10" fmla="*/ 199 w 1282"/>
              <a:gd name="T11" fmla="*/ 57 h 188"/>
              <a:gd name="T12" fmla="*/ 234 w 1282"/>
              <a:gd name="T13" fmla="*/ 48 h 188"/>
              <a:gd name="T14" fmla="*/ 271 w 1282"/>
              <a:gd name="T15" fmla="*/ 41 h 188"/>
              <a:gd name="T16" fmla="*/ 327 w 1282"/>
              <a:gd name="T17" fmla="*/ 36 h 188"/>
              <a:gd name="T18" fmla="*/ 404 w 1282"/>
              <a:gd name="T19" fmla="*/ 35 h 188"/>
              <a:gd name="T20" fmla="*/ 484 w 1282"/>
              <a:gd name="T21" fmla="*/ 42 h 188"/>
              <a:gd name="T22" fmla="*/ 565 w 1282"/>
              <a:gd name="T23" fmla="*/ 53 h 188"/>
              <a:gd name="T24" fmla="*/ 691 w 1282"/>
              <a:gd name="T25" fmla="*/ 78 h 188"/>
              <a:gd name="T26" fmla="*/ 862 w 1282"/>
              <a:gd name="T27" fmla="*/ 118 h 188"/>
              <a:gd name="T28" fmla="*/ 989 w 1282"/>
              <a:gd name="T29" fmla="*/ 148 h 188"/>
              <a:gd name="T30" fmla="*/ 1074 w 1282"/>
              <a:gd name="T31" fmla="*/ 164 h 188"/>
              <a:gd name="T32" fmla="*/ 1158 w 1282"/>
              <a:gd name="T33" fmla="*/ 179 h 188"/>
              <a:gd name="T34" fmla="*/ 1240 w 1282"/>
              <a:gd name="T35" fmla="*/ 187 h 188"/>
              <a:gd name="T36" fmla="*/ 1282 w 1282"/>
              <a:gd name="T37" fmla="*/ 154 h 188"/>
              <a:gd name="T38" fmla="*/ 1203 w 1282"/>
              <a:gd name="T39" fmla="*/ 148 h 188"/>
              <a:gd name="T40" fmla="*/ 1121 w 1282"/>
              <a:gd name="T41" fmla="*/ 137 h 188"/>
              <a:gd name="T42" fmla="*/ 1038 w 1282"/>
              <a:gd name="T43" fmla="*/ 122 h 188"/>
              <a:gd name="T44" fmla="*/ 954 w 1282"/>
              <a:gd name="T45" fmla="*/ 104 h 188"/>
              <a:gd name="T46" fmla="*/ 783 w 1282"/>
              <a:gd name="T47" fmla="*/ 64 h 188"/>
              <a:gd name="T48" fmla="*/ 613 w 1282"/>
              <a:gd name="T49" fmla="*/ 26 h 188"/>
              <a:gd name="T50" fmla="*/ 529 w 1282"/>
              <a:gd name="T51" fmla="*/ 13 h 188"/>
              <a:gd name="T52" fmla="*/ 446 w 1282"/>
              <a:gd name="T53" fmla="*/ 3 h 188"/>
              <a:gd name="T54" fmla="*/ 365 w 1282"/>
              <a:gd name="T55" fmla="*/ 0 h 188"/>
              <a:gd name="T56" fmla="*/ 286 w 1282"/>
              <a:gd name="T57" fmla="*/ 5 h 188"/>
              <a:gd name="T58" fmla="*/ 248 w 1282"/>
              <a:gd name="T59" fmla="*/ 9 h 188"/>
              <a:gd name="T60" fmla="*/ 209 w 1282"/>
              <a:gd name="T61" fmla="*/ 18 h 188"/>
              <a:gd name="T62" fmla="*/ 172 w 1282"/>
              <a:gd name="T63" fmla="*/ 28 h 188"/>
              <a:gd name="T64" fmla="*/ 136 w 1282"/>
              <a:gd name="T65" fmla="*/ 41 h 188"/>
              <a:gd name="T66" fmla="*/ 100 w 1282"/>
              <a:gd name="T67" fmla="*/ 58 h 188"/>
              <a:gd name="T68" fmla="*/ 65 w 1282"/>
              <a:gd name="T69" fmla="*/ 77 h 188"/>
              <a:gd name="T70" fmla="*/ 32 w 1282"/>
              <a:gd name="T71" fmla="*/ 99 h 188"/>
              <a:gd name="T72" fmla="*/ 0 w 1282"/>
              <a:gd name="T73" fmla="*/ 125 h 1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282"/>
              <a:gd name="T112" fmla="*/ 0 h 188"/>
              <a:gd name="T113" fmla="*/ 1282 w 1282"/>
              <a:gd name="T114" fmla="*/ 188 h 1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282" h="188">
                <a:moveTo>
                  <a:pt x="20" y="152"/>
                </a:moveTo>
                <a:lnTo>
                  <a:pt x="35" y="139"/>
                </a:lnTo>
                <a:lnTo>
                  <a:pt x="51" y="129"/>
                </a:lnTo>
                <a:lnTo>
                  <a:pt x="66" y="117"/>
                </a:lnTo>
                <a:lnTo>
                  <a:pt x="82" y="107"/>
                </a:lnTo>
                <a:lnTo>
                  <a:pt x="98" y="98"/>
                </a:lnTo>
                <a:lnTo>
                  <a:pt x="114" y="90"/>
                </a:lnTo>
                <a:lnTo>
                  <a:pt x="130" y="81"/>
                </a:lnTo>
                <a:lnTo>
                  <a:pt x="147" y="74"/>
                </a:lnTo>
                <a:lnTo>
                  <a:pt x="165" y="67"/>
                </a:lnTo>
                <a:lnTo>
                  <a:pt x="181" y="61"/>
                </a:lnTo>
                <a:lnTo>
                  <a:pt x="199" y="57"/>
                </a:lnTo>
                <a:lnTo>
                  <a:pt x="217" y="52"/>
                </a:lnTo>
                <a:lnTo>
                  <a:pt x="234" y="48"/>
                </a:lnTo>
                <a:lnTo>
                  <a:pt x="252" y="45"/>
                </a:lnTo>
                <a:lnTo>
                  <a:pt x="271" y="41"/>
                </a:lnTo>
                <a:lnTo>
                  <a:pt x="290" y="39"/>
                </a:lnTo>
                <a:lnTo>
                  <a:pt x="327" y="36"/>
                </a:lnTo>
                <a:lnTo>
                  <a:pt x="365" y="35"/>
                </a:lnTo>
                <a:lnTo>
                  <a:pt x="404" y="35"/>
                </a:lnTo>
                <a:lnTo>
                  <a:pt x="443" y="38"/>
                </a:lnTo>
                <a:lnTo>
                  <a:pt x="484" y="42"/>
                </a:lnTo>
                <a:lnTo>
                  <a:pt x="524" y="47"/>
                </a:lnTo>
                <a:lnTo>
                  <a:pt x="565" y="53"/>
                </a:lnTo>
                <a:lnTo>
                  <a:pt x="607" y="61"/>
                </a:lnTo>
                <a:lnTo>
                  <a:pt x="691" y="78"/>
                </a:lnTo>
                <a:lnTo>
                  <a:pt x="777" y="98"/>
                </a:lnTo>
                <a:lnTo>
                  <a:pt x="862" y="118"/>
                </a:lnTo>
                <a:lnTo>
                  <a:pt x="947" y="138"/>
                </a:lnTo>
                <a:lnTo>
                  <a:pt x="989" y="148"/>
                </a:lnTo>
                <a:lnTo>
                  <a:pt x="1032" y="157"/>
                </a:lnTo>
                <a:lnTo>
                  <a:pt x="1074" y="164"/>
                </a:lnTo>
                <a:lnTo>
                  <a:pt x="1116" y="173"/>
                </a:lnTo>
                <a:lnTo>
                  <a:pt x="1158" y="179"/>
                </a:lnTo>
                <a:lnTo>
                  <a:pt x="1199" y="183"/>
                </a:lnTo>
                <a:lnTo>
                  <a:pt x="1240" y="187"/>
                </a:lnTo>
                <a:lnTo>
                  <a:pt x="1281" y="188"/>
                </a:lnTo>
                <a:lnTo>
                  <a:pt x="1282" y="154"/>
                </a:lnTo>
                <a:lnTo>
                  <a:pt x="1242" y="151"/>
                </a:lnTo>
                <a:lnTo>
                  <a:pt x="1203" y="148"/>
                </a:lnTo>
                <a:lnTo>
                  <a:pt x="1162" y="143"/>
                </a:lnTo>
                <a:lnTo>
                  <a:pt x="1121" y="137"/>
                </a:lnTo>
                <a:lnTo>
                  <a:pt x="1080" y="130"/>
                </a:lnTo>
                <a:lnTo>
                  <a:pt x="1038" y="122"/>
                </a:lnTo>
                <a:lnTo>
                  <a:pt x="996" y="113"/>
                </a:lnTo>
                <a:lnTo>
                  <a:pt x="954" y="104"/>
                </a:lnTo>
                <a:lnTo>
                  <a:pt x="868" y="84"/>
                </a:lnTo>
                <a:lnTo>
                  <a:pt x="783" y="64"/>
                </a:lnTo>
                <a:lnTo>
                  <a:pt x="698" y="44"/>
                </a:lnTo>
                <a:lnTo>
                  <a:pt x="613" y="26"/>
                </a:lnTo>
                <a:lnTo>
                  <a:pt x="571" y="19"/>
                </a:lnTo>
                <a:lnTo>
                  <a:pt x="529" y="13"/>
                </a:lnTo>
                <a:lnTo>
                  <a:pt x="488" y="7"/>
                </a:lnTo>
                <a:lnTo>
                  <a:pt x="446" y="3"/>
                </a:lnTo>
                <a:lnTo>
                  <a:pt x="406" y="1"/>
                </a:lnTo>
                <a:lnTo>
                  <a:pt x="365" y="0"/>
                </a:lnTo>
                <a:lnTo>
                  <a:pt x="325" y="1"/>
                </a:lnTo>
                <a:lnTo>
                  <a:pt x="286" y="5"/>
                </a:lnTo>
                <a:lnTo>
                  <a:pt x="266" y="7"/>
                </a:lnTo>
                <a:lnTo>
                  <a:pt x="248" y="9"/>
                </a:lnTo>
                <a:lnTo>
                  <a:pt x="228" y="13"/>
                </a:lnTo>
                <a:lnTo>
                  <a:pt x="209" y="18"/>
                </a:lnTo>
                <a:lnTo>
                  <a:pt x="190" y="22"/>
                </a:lnTo>
                <a:lnTo>
                  <a:pt x="172" y="28"/>
                </a:lnTo>
                <a:lnTo>
                  <a:pt x="153" y="34"/>
                </a:lnTo>
                <a:lnTo>
                  <a:pt x="136" y="41"/>
                </a:lnTo>
                <a:lnTo>
                  <a:pt x="118" y="49"/>
                </a:lnTo>
                <a:lnTo>
                  <a:pt x="100" y="58"/>
                </a:lnTo>
                <a:lnTo>
                  <a:pt x="83" y="66"/>
                </a:lnTo>
                <a:lnTo>
                  <a:pt x="65" y="77"/>
                </a:lnTo>
                <a:lnTo>
                  <a:pt x="48" y="87"/>
                </a:lnTo>
                <a:lnTo>
                  <a:pt x="32" y="99"/>
                </a:lnTo>
                <a:lnTo>
                  <a:pt x="15" y="112"/>
                </a:lnTo>
                <a:lnTo>
                  <a:pt x="0" y="125"/>
                </a:lnTo>
                <a:lnTo>
                  <a:pt x="20" y="152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81" name="Freeform 100"/>
          <p:cNvSpPr>
            <a:spLocks/>
          </p:cNvSpPr>
          <p:nvPr/>
        </p:nvSpPr>
        <p:spPr bwMode="auto">
          <a:xfrm>
            <a:off x="4879975" y="2535238"/>
            <a:ext cx="41275" cy="365125"/>
          </a:xfrm>
          <a:custGeom>
            <a:avLst/>
            <a:gdLst>
              <a:gd name="T0" fmla="*/ 154 w 155"/>
              <a:gd name="T1" fmla="*/ 1113 h 1150"/>
              <a:gd name="T2" fmla="*/ 149 w 155"/>
              <a:gd name="T3" fmla="*/ 1038 h 1150"/>
              <a:gd name="T4" fmla="*/ 138 w 155"/>
              <a:gd name="T5" fmla="*/ 961 h 1150"/>
              <a:gd name="T6" fmla="*/ 124 w 155"/>
              <a:gd name="T7" fmla="*/ 882 h 1150"/>
              <a:gd name="T8" fmla="*/ 99 w 155"/>
              <a:gd name="T9" fmla="*/ 762 h 1150"/>
              <a:gd name="T10" fmla="*/ 66 w 155"/>
              <a:gd name="T11" fmla="*/ 604 h 1150"/>
              <a:gd name="T12" fmla="*/ 46 w 155"/>
              <a:gd name="T13" fmla="*/ 488 h 1150"/>
              <a:gd name="T14" fmla="*/ 37 w 155"/>
              <a:gd name="T15" fmla="*/ 413 h 1150"/>
              <a:gd name="T16" fmla="*/ 33 w 155"/>
              <a:gd name="T17" fmla="*/ 342 h 1150"/>
              <a:gd name="T18" fmla="*/ 36 w 155"/>
              <a:gd name="T19" fmla="*/ 274 h 1150"/>
              <a:gd name="T20" fmla="*/ 41 w 155"/>
              <a:gd name="T21" fmla="*/ 225 h 1150"/>
              <a:gd name="T22" fmla="*/ 48 w 155"/>
              <a:gd name="T23" fmla="*/ 196 h 1150"/>
              <a:gd name="T24" fmla="*/ 57 w 155"/>
              <a:gd name="T25" fmla="*/ 166 h 1150"/>
              <a:gd name="T26" fmla="*/ 68 w 155"/>
              <a:gd name="T27" fmla="*/ 138 h 1150"/>
              <a:gd name="T28" fmla="*/ 81 w 155"/>
              <a:gd name="T29" fmla="*/ 110 h 1150"/>
              <a:gd name="T30" fmla="*/ 97 w 155"/>
              <a:gd name="T31" fmla="*/ 85 h 1150"/>
              <a:gd name="T32" fmla="*/ 115 w 155"/>
              <a:gd name="T33" fmla="*/ 61 h 1150"/>
              <a:gd name="T34" fmla="*/ 138 w 155"/>
              <a:gd name="T35" fmla="*/ 38 h 1150"/>
              <a:gd name="T36" fmla="*/ 129 w 155"/>
              <a:gd name="T37" fmla="*/ 0 h 1150"/>
              <a:gd name="T38" fmla="*/ 103 w 155"/>
              <a:gd name="T39" fmla="*/ 24 h 1150"/>
              <a:gd name="T40" fmla="*/ 81 w 155"/>
              <a:gd name="T41" fmla="*/ 51 h 1150"/>
              <a:gd name="T42" fmla="*/ 61 w 155"/>
              <a:gd name="T43" fmla="*/ 78 h 1150"/>
              <a:gd name="T44" fmla="*/ 46 w 155"/>
              <a:gd name="T45" fmla="*/ 107 h 1150"/>
              <a:gd name="T46" fmla="*/ 31 w 155"/>
              <a:gd name="T47" fmla="*/ 138 h 1150"/>
              <a:gd name="T48" fmla="*/ 21 w 155"/>
              <a:gd name="T49" fmla="*/ 170 h 1150"/>
              <a:gd name="T50" fmla="*/ 12 w 155"/>
              <a:gd name="T51" fmla="*/ 203 h 1150"/>
              <a:gd name="T52" fmla="*/ 6 w 155"/>
              <a:gd name="T53" fmla="*/ 236 h 1150"/>
              <a:gd name="T54" fmla="*/ 0 w 155"/>
              <a:gd name="T55" fmla="*/ 307 h 1150"/>
              <a:gd name="T56" fmla="*/ 1 w 155"/>
              <a:gd name="T57" fmla="*/ 379 h 1150"/>
              <a:gd name="T58" fmla="*/ 8 w 155"/>
              <a:gd name="T59" fmla="*/ 455 h 1150"/>
              <a:gd name="T60" fmla="*/ 19 w 155"/>
              <a:gd name="T61" fmla="*/ 533 h 1150"/>
              <a:gd name="T62" fmla="*/ 50 w 155"/>
              <a:gd name="T63" fmla="*/ 690 h 1150"/>
              <a:gd name="T64" fmla="*/ 84 w 155"/>
              <a:gd name="T65" fmla="*/ 850 h 1150"/>
              <a:gd name="T66" fmla="*/ 99 w 155"/>
              <a:gd name="T67" fmla="*/ 928 h 1150"/>
              <a:gd name="T68" fmla="*/ 111 w 155"/>
              <a:gd name="T69" fmla="*/ 1005 h 1150"/>
              <a:gd name="T70" fmla="*/ 119 w 155"/>
              <a:gd name="T71" fmla="*/ 1079 h 1150"/>
              <a:gd name="T72" fmla="*/ 122 w 155"/>
              <a:gd name="T73" fmla="*/ 1150 h 11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5"/>
              <a:gd name="T112" fmla="*/ 0 h 1150"/>
              <a:gd name="T113" fmla="*/ 155 w 155"/>
              <a:gd name="T114" fmla="*/ 1150 h 11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5" h="1150">
                <a:moveTo>
                  <a:pt x="155" y="1150"/>
                </a:moveTo>
                <a:lnTo>
                  <a:pt x="154" y="1113"/>
                </a:lnTo>
                <a:lnTo>
                  <a:pt x="152" y="1076"/>
                </a:lnTo>
                <a:lnTo>
                  <a:pt x="149" y="1038"/>
                </a:lnTo>
                <a:lnTo>
                  <a:pt x="144" y="999"/>
                </a:lnTo>
                <a:lnTo>
                  <a:pt x="138" y="961"/>
                </a:lnTo>
                <a:lnTo>
                  <a:pt x="131" y="921"/>
                </a:lnTo>
                <a:lnTo>
                  <a:pt x="124" y="882"/>
                </a:lnTo>
                <a:lnTo>
                  <a:pt x="116" y="843"/>
                </a:lnTo>
                <a:lnTo>
                  <a:pt x="99" y="762"/>
                </a:lnTo>
                <a:lnTo>
                  <a:pt x="82" y="683"/>
                </a:lnTo>
                <a:lnTo>
                  <a:pt x="66" y="604"/>
                </a:lnTo>
                <a:lnTo>
                  <a:pt x="51" y="526"/>
                </a:lnTo>
                <a:lnTo>
                  <a:pt x="46" y="488"/>
                </a:lnTo>
                <a:lnTo>
                  <a:pt x="41" y="450"/>
                </a:lnTo>
                <a:lnTo>
                  <a:pt x="37" y="413"/>
                </a:lnTo>
                <a:lnTo>
                  <a:pt x="35" y="378"/>
                </a:lnTo>
                <a:lnTo>
                  <a:pt x="33" y="342"/>
                </a:lnTo>
                <a:lnTo>
                  <a:pt x="33" y="307"/>
                </a:lnTo>
                <a:lnTo>
                  <a:pt x="36" y="274"/>
                </a:lnTo>
                <a:lnTo>
                  <a:pt x="39" y="242"/>
                </a:lnTo>
                <a:lnTo>
                  <a:pt x="41" y="225"/>
                </a:lnTo>
                <a:lnTo>
                  <a:pt x="45" y="210"/>
                </a:lnTo>
                <a:lnTo>
                  <a:pt x="48" y="196"/>
                </a:lnTo>
                <a:lnTo>
                  <a:pt x="52" y="180"/>
                </a:lnTo>
                <a:lnTo>
                  <a:pt x="57" y="166"/>
                </a:lnTo>
                <a:lnTo>
                  <a:pt x="62" y="152"/>
                </a:lnTo>
                <a:lnTo>
                  <a:pt x="68" y="138"/>
                </a:lnTo>
                <a:lnTo>
                  <a:pt x="74" y="123"/>
                </a:lnTo>
                <a:lnTo>
                  <a:pt x="81" y="110"/>
                </a:lnTo>
                <a:lnTo>
                  <a:pt x="89" y="97"/>
                </a:lnTo>
                <a:lnTo>
                  <a:pt x="97" y="85"/>
                </a:lnTo>
                <a:lnTo>
                  <a:pt x="107" y="72"/>
                </a:lnTo>
                <a:lnTo>
                  <a:pt x="115" y="61"/>
                </a:lnTo>
                <a:lnTo>
                  <a:pt x="126" y="50"/>
                </a:lnTo>
                <a:lnTo>
                  <a:pt x="138" y="38"/>
                </a:lnTo>
                <a:lnTo>
                  <a:pt x="149" y="27"/>
                </a:lnTo>
                <a:lnTo>
                  <a:pt x="129" y="0"/>
                </a:lnTo>
                <a:lnTo>
                  <a:pt x="115" y="12"/>
                </a:lnTo>
                <a:lnTo>
                  <a:pt x="103" y="24"/>
                </a:lnTo>
                <a:lnTo>
                  <a:pt x="91" y="37"/>
                </a:lnTo>
                <a:lnTo>
                  <a:pt x="81" y="51"/>
                </a:lnTo>
                <a:lnTo>
                  <a:pt x="71" y="64"/>
                </a:lnTo>
                <a:lnTo>
                  <a:pt x="61" y="78"/>
                </a:lnTo>
                <a:lnTo>
                  <a:pt x="53" y="93"/>
                </a:lnTo>
                <a:lnTo>
                  <a:pt x="46" y="107"/>
                </a:lnTo>
                <a:lnTo>
                  <a:pt x="38" y="122"/>
                </a:lnTo>
                <a:lnTo>
                  <a:pt x="31" y="138"/>
                </a:lnTo>
                <a:lnTo>
                  <a:pt x="26" y="154"/>
                </a:lnTo>
                <a:lnTo>
                  <a:pt x="21" y="170"/>
                </a:lnTo>
                <a:lnTo>
                  <a:pt x="17" y="186"/>
                </a:lnTo>
                <a:lnTo>
                  <a:pt x="12" y="203"/>
                </a:lnTo>
                <a:lnTo>
                  <a:pt x="9" y="219"/>
                </a:lnTo>
                <a:lnTo>
                  <a:pt x="6" y="236"/>
                </a:lnTo>
                <a:lnTo>
                  <a:pt x="2" y="271"/>
                </a:lnTo>
                <a:lnTo>
                  <a:pt x="0" y="307"/>
                </a:lnTo>
                <a:lnTo>
                  <a:pt x="0" y="342"/>
                </a:lnTo>
                <a:lnTo>
                  <a:pt x="1" y="379"/>
                </a:lnTo>
                <a:lnTo>
                  <a:pt x="4" y="417"/>
                </a:lnTo>
                <a:lnTo>
                  <a:pt x="8" y="455"/>
                </a:lnTo>
                <a:lnTo>
                  <a:pt x="14" y="494"/>
                </a:lnTo>
                <a:lnTo>
                  <a:pt x="19" y="533"/>
                </a:lnTo>
                <a:lnTo>
                  <a:pt x="33" y="611"/>
                </a:lnTo>
                <a:lnTo>
                  <a:pt x="50" y="690"/>
                </a:lnTo>
                <a:lnTo>
                  <a:pt x="67" y="771"/>
                </a:lnTo>
                <a:lnTo>
                  <a:pt x="84" y="850"/>
                </a:lnTo>
                <a:lnTo>
                  <a:pt x="92" y="889"/>
                </a:lnTo>
                <a:lnTo>
                  <a:pt x="99" y="928"/>
                </a:lnTo>
                <a:lnTo>
                  <a:pt x="105" y="966"/>
                </a:lnTo>
                <a:lnTo>
                  <a:pt x="111" y="1005"/>
                </a:lnTo>
                <a:lnTo>
                  <a:pt x="115" y="1042"/>
                </a:lnTo>
                <a:lnTo>
                  <a:pt x="119" y="1079"/>
                </a:lnTo>
                <a:lnTo>
                  <a:pt x="121" y="1115"/>
                </a:lnTo>
                <a:lnTo>
                  <a:pt x="122" y="1150"/>
                </a:lnTo>
                <a:lnTo>
                  <a:pt x="155" y="1150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82" name="Freeform 101"/>
          <p:cNvSpPr>
            <a:spLocks/>
          </p:cNvSpPr>
          <p:nvPr/>
        </p:nvSpPr>
        <p:spPr bwMode="auto">
          <a:xfrm>
            <a:off x="4895850" y="2898775"/>
            <a:ext cx="42863" cy="41275"/>
          </a:xfrm>
          <a:custGeom>
            <a:avLst/>
            <a:gdLst>
              <a:gd name="T0" fmla="*/ 80 w 159"/>
              <a:gd name="T1" fmla="*/ 65 h 131"/>
              <a:gd name="T2" fmla="*/ 159 w 159"/>
              <a:gd name="T3" fmla="*/ 0 h 131"/>
              <a:gd name="T4" fmla="*/ 80 w 159"/>
              <a:gd name="T5" fmla="*/ 131 h 131"/>
              <a:gd name="T6" fmla="*/ 0 w 159"/>
              <a:gd name="T7" fmla="*/ 0 h 131"/>
              <a:gd name="T8" fmla="*/ 159 w 159"/>
              <a:gd name="T9" fmla="*/ 0 h 131"/>
              <a:gd name="T10" fmla="*/ 80 w 159"/>
              <a:gd name="T11" fmla="*/ 65 h 1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"/>
              <a:gd name="T19" fmla="*/ 0 h 131"/>
              <a:gd name="T20" fmla="*/ 159 w 159"/>
              <a:gd name="T21" fmla="*/ 131 h 1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" h="131">
                <a:moveTo>
                  <a:pt x="80" y="65"/>
                </a:moveTo>
                <a:lnTo>
                  <a:pt x="159" y="0"/>
                </a:lnTo>
                <a:lnTo>
                  <a:pt x="80" y="131"/>
                </a:lnTo>
                <a:lnTo>
                  <a:pt x="0" y="0"/>
                </a:lnTo>
                <a:lnTo>
                  <a:pt x="159" y="0"/>
                </a:lnTo>
                <a:lnTo>
                  <a:pt x="80" y="65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83" name="Freeform 102"/>
          <p:cNvSpPr>
            <a:spLocks/>
          </p:cNvSpPr>
          <p:nvPr/>
        </p:nvSpPr>
        <p:spPr bwMode="auto">
          <a:xfrm>
            <a:off x="4895850" y="2935288"/>
            <a:ext cx="42863" cy="11112"/>
          </a:xfrm>
          <a:custGeom>
            <a:avLst/>
            <a:gdLst>
              <a:gd name="T0" fmla="*/ 0 w 160"/>
              <a:gd name="T1" fmla="*/ 17 h 35"/>
              <a:gd name="T2" fmla="*/ 0 w 160"/>
              <a:gd name="T3" fmla="*/ 35 h 35"/>
              <a:gd name="T4" fmla="*/ 160 w 160"/>
              <a:gd name="T5" fmla="*/ 35 h 35"/>
              <a:gd name="T6" fmla="*/ 160 w 160"/>
              <a:gd name="T7" fmla="*/ 0 h 35"/>
              <a:gd name="T8" fmla="*/ 0 w 160"/>
              <a:gd name="T9" fmla="*/ 0 h 35"/>
              <a:gd name="T10" fmla="*/ 0 w 160"/>
              <a:gd name="T11" fmla="*/ 17 h 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0"/>
              <a:gd name="T19" fmla="*/ 0 h 35"/>
              <a:gd name="T20" fmla="*/ 160 w 160"/>
              <a:gd name="T21" fmla="*/ 35 h 3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0" h="35">
                <a:moveTo>
                  <a:pt x="0" y="17"/>
                </a:moveTo>
                <a:lnTo>
                  <a:pt x="0" y="35"/>
                </a:lnTo>
                <a:lnTo>
                  <a:pt x="160" y="35"/>
                </a:lnTo>
                <a:lnTo>
                  <a:pt x="160" y="0"/>
                </a:lnTo>
                <a:lnTo>
                  <a:pt x="0" y="0"/>
                </a:lnTo>
                <a:lnTo>
                  <a:pt x="0" y="17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67684" name="Text Box 103"/>
          <p:cNvSpPr txBox="1">
            <a:spLocks noChangeArrowheads="1"/>
          </p:cNvSpPr>
          <p:nvPr/>
        </p:nvSpPr>
        <p:spPr bwMode="auto">
          <a:xfrm>
            <a:off x="3616325" y="1262063"/>
            <a:ext cx="190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s-ES" sz="2000">
                <a:solidFill>
                  <a:srgbClr val="FFFF00"/>
                </a:solidFill>
              </a:rPr>
              <a:t>Elemento Fibra</a:t>
            </a:r>
          </a:p>
        </p:txBody>
      </p:sp>
      <p:sp>
        <p:nvSpPr>
          <p:cNvPr id="67685" name="Freeform 104"/>
          <p:cNvSpPr>
            <a:spLocks/>
          </p:cNvSpPr>
          <p:nvPr/>
        </p:nvSpPr>
        <p:spPr bwMode="auto">
          <a:xfrm>
            <a:off x="4276725" y="2786063"/>
            <a:ext cx="63500" cy="80962"/>
          </a:xfrm>
          <a:custGeom>
            <a:avLst/>
            <a:gdLst>
              <a:gd name="T0" fmla="*/ 130 w 238"/>
              <a:gd name="T1" fmla="*/ 1 h 255"/>
              <a:gd name="T2" fmla="*/ 153 w 238"/>
              <a:gd name="T3" fmla="*/ 6 h 255"/>
              <a:gd name="T4" fmla="*/ 174 w 238"/>
              <a:gd name="T5" fmla="*/ 15 h 255"/>
              <a:gd name="T6" fmla="*/ 193 w 238"/>
              <a:gd name="T7" fmla="*/ 30 h 255"/>
              <a:gd name="T8" fmla="*/ 210 w 238"/>
              <a:gd name="T9" fmla="*/ 46 h 255"/>
              <a:gd name="T10" fmla="*/ 223 w 238"/>
              <a:gd name="T11" fmla="*/ 66 h 255"/>
              <a:gd name="T12" fmla="*/ 232 w 238"/>
              <a:gd name="T13" fmla="*/ 90 h 255"/>
              <a:gd name="T14" fmla="*/ 236 w 238"/>
              <a:gd name="T15" fmla="*/ 115 h 255"/>
              <a:gd name="T16" fmla="*/ 236 w 238"/>
              <a:gd name="T17" fmla="*/ 141 h 255"/>
              <a:gd name="T18" fmla="*/ 232 w 238"/>
              <a:gd name="T19" fmla="*/ 165 h 255"/>
              <a:gd name="T20" fmla="*/ 223 w 238"/>
              <a:gd name="T21" fmla="*/ 188 h 255"/>
              <a:gd name="T22" fmla="*/ 210 w 238"/>
              <a:gd name="T23" fmla="*/ 208 h 255"/>
              <a:gd name="T24" fmla="*/ 193 w 238"/>
              <a:gd name="T25" fmla="*/ 225 h 255"/>
              <a:gd name="T26" fmla="*/ 174 w 238"/>
              <a:gd name="T27" fmla="*/ 239 h 255"/>
              <a:gd name="T28" fmla="*/ 153 w 238"/>
              <a:gd name="T29" fmla="*/ 249 h 255"/>
              <a:gd name="T30" fmla="*/ 130 w 238"/>
              <a:gd name="T31" fmla="*/ 253 h 255"/>
              <a:gd name="T32" fmla="*/ 106 w 238"/>
              <a:gd name="T33" fmla="*/ 253 h 255"/>
              <a:gd name="T34" fmla="*/ 83 w 238"/>
              <a:gd name="T35" fmla="*/ 249 h 255"/>
              <a:gd name="T36" fmla="*/ 62 w 238"/>
              <a:gd name="T37" fmla="*/ 239 h 255"/>
              <a:gd name="T38" fmla="*/ 43 w 238"/>
              <a:gd name="T39" fmla="*/ 225 h 255"/>
              <a:gd name="T40" fmla="*/ 26 w 238"/>
              <a:gd name="T41" fmla="*/ 208 h 255"/>
              <a:gd name="T42" fmla="*/ 14 w 238"/>
              <a:gd name="T43" fmla="*/ 188 h 255"/>
              <a:gd name="T44" fmla="*/ 5 w 238"/>
              <a:gd name="T45" fmla="*/ 165 h 255"/>
              <a:gd name="T46" fmla="*/ 1 w 238"/>
              <a:gd name="T47" fmla="*/ 141 h 255"/>
              <a:gd name="T48" fmla="*/ 1 w 238"/>
              <a:gd name="T49" fmla="*/ 115 h 255"/>
              <a:gd name="T50" fmla="*/ 5 w 238"/>
              <a:gd name="T51" fmla="*/ 90 h 255"/>
              <a:gd name="T52" fmla="*/ 14 w 238"/>
              <a:gd name="T53" fmla="*/ 66 h 255"/>
              <a:gd name="T54" fmla="*/ 26 w 238"/>
              <a:gd name="T55" fmla="*/ 46 h 255"/>
              <a:gd name="T56" fmla="*/ 43 w 238"/>
              <a:gd name="T57" fmla="*/ 30 h 255"/>
              <a:gd name="T58" fmla="*/ 62 w 238"/>
              <a:gd name="T59" fmla="*/ 15 h 255"/>
              <a:gd name="T60" fmla="*/ 83 w 238"/>
              <a:gd name="T61" fmla="*/ 6 h 255"/>
              <a:gd name="T62" fmla="*/ 106 w 238"/>
              <a:gd name="T63" fmla="*/ 1 h 2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8"/>
              <a:gd name="T97" fmla="*/ 0 h 255"/>
              <a:gd name="T98" fmla="*/ 238 w 238"/>
              <a:gd name="T99" fmla="*/ 255 h 2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8" h="255">
                <a:moveTo>
                  <a:pt x="118" y="0"/>
                </a:moveTo>
                <a:lnTo>
                  <a:pt x="130" y="1"/>
                </a:lnTo>
                <a:lnTo>
                  <a:pt x="142" y="2"/>
                </a:lnTo>
                <a:lnTo>
                  <a:pt x="153" y="6"/>
                </a:lnTo>
                <a:lnTo>
                  <a:pt x="165" y="11"/>
                </a:lnTo>
                <a:lnTo>
                  <a:pt x="174" y="15"/>
                </a:lnTo>
                <a:lnTo>
                  <a:pt x="184" y="23"/>
                </a:lnTo>
                <a:lnTo>
                  <a:pt x="193" y="30"/>
                </a:lnTo>
                <a:lnTo>
                  <a:pt x="202" y="38"/>
                </a:lnTo>
                <a:lnTo>
                  <a:pt x="210" y="46"/>
                </a:lnTo>
                <a:lnTo>
                  <a:pt x="217" y="57"/>
                </a:lnTo>
                <a:lnTo>
                  <a:pt x="223" y="66"/>
                </a:lnTo>
                <a:lnTo>
                  <a:pt x="228" y="78"/>
                </a:lnTo>
                <a:lnTo>
                  <a:pt x="232" y="90"/>
                </a:lnTo>
                <a:lnTo>
                  <a:pt x="234" y="102"/>
                </a:lnTo>
                <a:lnTo>
                  <a:pt x="236" y="115"/>
                </a:lnTo>
                <a:lnTo>
                  <a:pt x="238" y="128"/>
                </a:lnTo>
                <a:lnTo>
                  <a:pt x="236" y="141"/>
                </a:lnTo>
                <a:lnTo>
                  <a:pt x="234" y="153"/>
                </a:lnTo>
                <a:lnTo>
                  <a:pt x="232" y="165"/>
                </a:lnTo>
                <a:lnTo>
                  <a:pt x="228" y="176"/>
                </a:lnTo>
                <a:lnTo>
                  <a:pt x="223" y="188"/>
                </a:lnTo>
                <a:lnTo>
                  <a:pt x="217" y="199"/>
                </a:lnTo>
                <a:lnTo>
                  <a:pt x="210" y="208"/>
                </a:lnTo>
                <a:lnTo>
                  <a:pt x="202" y="217"/>
                </a:lnTo>
                <a:lnTo>
                  <a:pt x="193" y="225"/>
                </a:lnTo>
                <a:lnTo>
                  <a:pt x="184" y="233"/>
                </a:lnTo>
                <a:lnTo>
                  <a:pt x="174" y="239"/>
                </a:lnTo>
                <a:lnTo>
                  <a:pt x="165" y="244"/>
                </a:lnTo>
                <a:lnTo>
                  <a:pt x="153" y="249"/>
                </a:lnTo>
                <a:lnTo>
                  <a:pt x="142" y="252"/>
                </a:lnTo>
                <a:lnTo>
                  <a:pt x="130" y="253"/>
                </a:lnTo>
                <a:lnTo>
                  <a:pt x="118" y="255"/>
                </a:lnTo>
                <a:lnTo>
                  <a:pt x="106" y="253"/>
                </a:lnTo>
                <a:lnTo>
                  <a:pt x="95" y="252"/>
                </a:lnTo>
                <a:lnTo>
                  <a:pt x="83" y="249"/>
                </a:lnTo>
                <a:lnTo>
                  <a:pt x="73" y="244"/>
                </a:lnTo>
                <a:lnTo>
                  <a:pt x="62" y="239"/>
                </a:lnTo>
                <a:lnTo>
                  <a:pt x="52" y="233"/>
                </a:lnTo>
                <a:lnTo>
                  <a:pt x="43" y="225"/>
                </a:lnTo>
                <a:lnTo>
                  <a:pt x="34" y="217"/>
                </a:lnTo>
                <a:lnTo>
                  <a:pt x="26" y="208"/>
                </a:lnTo>
                <a:lnTo>
                  <a:pt x="20" y="199"/>
                </a:lnTo>
                <a:lnTo>
                  <a:pt x="14" y="188"/>
                </a:lnTo>
                <a:lnTo>
                  <a:pt x="8" y="176"/>
                </a:lnTo>
                <a:lnTo>
                  <a:pt x="5" y="165"/>
                </a:lnTo>
                <a:lnTo>
                  <a:pt x="2" y="153"/>
                </a:lnTo>
                <a:lnTo>
                  <a:pt x="1" y="141"/>
                </a:lnTo>
                <a:lnTo>
                  <a:pt x="0" y="128"/>
                </a:lnTo>
                <a:lnTo>
                  <a:pt x="1" y="115"/>
                </a:lnTo>
                <a:lnTo>
                  <a:pt x="2" y="102"/>
                </a:lnTo>
                <a:lnTo>
                  <a:pt x="5" y="90"/>
                </a:lnTo>
                <a:lnTo>
                  <a:pt x="8" y="78"/>
                </a:lnTo>
                <a:lnTo>
                  <a:pt x="14" y="66"/>
                </a:lnTo>
                <a:lnTo>
                  <a:pt x="20" y="57"/>
                </a:lnTo>
                <a:lnTo>
                  <a:pt x="26" y="46"/>
                </a:lnTo>
                <a:lnTo>
                  <a:pt x="34" y="38"/>
                </a:lnTo>
                <a:lnTo>
                  <a:pt x="43" y="30"/>
                </a:lnTo>
                <a:lnTo>
                  <a:pt x="52" y="23"/>
                </a:lnTo>
                <a:lnTo>
                  <a:pt x="62" y="15"/>
                </a:lnTo>
                <a:lnTo>
                  <a:pt x="73" y="11"/>
                </a:lnTo>
                <a:lnTo>
                  <a:pt x="83" y="6"/>
                </a:lnTo>
                <a:lnTo>
                  <a:pt x="95" y="2"/>
                </a:lnTo>
                <a:lnTo>
                  <a:pt x="106" y="1"/>
                </a:lnTo>
                <a:lnTo>
                  <a:pt x="118" y="0"/>
                </a:lnTo>
              </a:path>
            </a:pathLst>
          </a:custGeom>
          <a:noFill/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grpSp>
        <p:nvGrpSpPr>
          <p:cNvPr id="3" name="Group 105"/>
          <p:cNvGrpSpPr>
            <a:grpSpLocks/>
          </p:cNvGrpSpPr>
          <p:nvPr/>
        </p:nvGrpSpPr>
        <p:grpSpPr bwMode="auto">
          <a:xfrm>
            <a:off x="615950" y="3857625"/>
            <a:ext cx="3813175" cy="2830513"/>
            <a:chOff x="388" y="2187"/>
            <a:chExt cx="2402" cy="1783"/>
          </a:xfrm>
        </p:grpSpPr>
        <p:sp>
          <p:nvSpPr>
            <p:cNvPr id="67725" name="Line 106"/>
            <p:cNvSpPr>
              <a:spLocks noChangeShapeType="1"/>
            </p:cNvSpPr>
            <p:nvPr/>
          </p:nvSpPr>
          <p:spPr bwMode="auto">
            <a:xfrm>
              <a:off x="1423" y="2827"/>
              <a:ext cx="1" cy="107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7726" name="Line 107"/>
            <p:cNvSpPr>
              <a:spLocks noChangeShapeType="1"/>
            </p:cNvSpPr>
            <p:nvPr/>
          </p:nvSpPr>
          <p:spPr bwMode="auto">
            <a:xfrm>
              <a:off x="853" y="3377"/>
              <a:ext cx="1201" cy="1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7727" name="Freeform 108"/>
            <p:cNvSpPr>
              <a:spLocks/>
            </p:cNvSpPr>
            <p:nvPr/>
          </p:nvSpPr>
          <p:spPr bwMode="auto">
            <a:xfrm>
              <a:off x="2046" y="3358"/>
              <a:ext cx="56" cy="37"/>
            </a:xfrm>
            <a:custGeom>
              <a:avLst/>
              <a:gdLst>
                <a:gd name="T0" fmla="*/ 336 w 336"/>
                <a:gd name="T1" fmla="*/ 93 h 185"/>
                <a:gd name="T2" fmla="*/ 2 w 336"/>
                <a:gd name="T3" fmla="*/ 3 h 185"/>
                <a:gd name="T4" fmla="*/ 5 w 336"/>
                <a:gd name="T5" fmla="*/ 9 h 185"/>
                <a:gd name="T6" fmla="*/ 10 w 336"/>
                <a:gd name="T7" fmla="*/ 15 h 185"/>
                <a:gd name="T8" fmla="*/ 13 w 336"/>
                <a:gd name="T9" fmla="*/ 21 h 185"/>
                <a:gd name="T10" fmla="*/ 16 w 336"/>
                <a:gd name="T11" fmla="*/ 26 h 185"/>
                <a:gd name="T12" fmla="*/ 20 w 336"/>
                <a:gd name="T13" fmla="*/ 32 h 185"/>
                <a:gd name="T14" fmla="*/ 22 w 336"/>
                <a:gd name="T15" fmla="*/ 36 h 185"/>
                <a:gd name="T16" fmla="*/ 23 w 336"/>
                <a:gd name="T17" fmla="*/ 39 h 185"/>
                <a:gd name="T18" fmla="*/ 24 w 336"/>
                <a:gd name="T19" fmla="*/ 42 h 185"/>
                <a:gd name="T20" fmla="*/ 26 w 336"/>
                <a:gd name="T21" fmla="*/ 45 h 185"/>
                <a:gd name="T22" fmla="*/ 27 w 336"/>
                <a:gd name="T23" fmla="*/ 48 h 185"/>
                <a:gd name="T24" fmla="*/ 27 w 336"/>
                <a:gd name="T25" fmla="*/ 51 h 185"/>
                <a:gd name="T26" fmla="*/ 28 w 336"/>
                <a:gd name="T27" fmla="*/ 54 h 185"/>
                <a:gd name="T28" fmla="*/ 29 w 336"/>
                <a:gd name="T29" fmla="*/ 57 h 185"/>
                <a:gd name="T30" fmla="*/ 31 w 336"/>
                <a:gd name="T31" fmla="*/ 60 h 185"/>
                <a:gd name="T32" fmla="*/ 32 w 336"/>
                <a:gd name="T33" fmla="*/ 62 h 185"/>
                <a:gd name="T34" fmla="*/ 32 w 336"/>
                <a:gd name="T35" fmla="*/ 66 h 185"/>
                <a:gd name="T36" fmla="*/ 33 w 336"/>
                <a:gd name="T37" fmla="*/ 68 h 185"/>
                <a:gd name="T38" fmla="*/ 33 w 336"/>
                <a:gd name="T39" fmla="*/ 71 h 185"/>
                <a:gd name="T40" fmla="*/ 34 w 336"/>
                <a:gd name="T41" fmla="*/ 74 h 185"/>
                <a:gd name="T42" fmla="*/ 34 w 336"/>
                <a:gd name="T43" fmla="*/ 77 h 185"/>
                <a:gd name="T44" fmla="*/ 35 w 336"/>
                <a:gd name="T45" fmla="*/ 80 h 185"/>
                <a:gd name="T46" fmla="*/ 35 w 336"/>
                <a:gd name="T47" fmla="*/ 82 h 185"/>
                <a:gd name="T48" fmla="*/ 35 w 336"/>
                <a:gd name="T49" fmla="*/ 86 h 185"/>
                <a:gd name="T50" fmla="*/ 35 w 336"/>
                <a:gd name="T51" fmla="*/ 88 h 185"/>
                <a:gd name="T52" fmla="*/ 35 w 336"/>
                <a:gd name="T53" fmla="*/ 92 h 185"/>
                <a:gd name="T54" fmla="*/ 35 w 336"/>
                <a:gd name="T55" fmla="*/ 94 h 185"/>
                <a:gd name="T56" fmla="*/ 35 w 336"/>
                <a:gd name="T57" fmla="*/ 97 h 185"/>
                <a:gd name="T58" fmla="*/ 35 w 336"/>
                <a:gd name="T59" fmla="*/ 100 h 185"/>
                <a:gd name="T60" fmla="*/ 35 w 336"/>
                <a:gd name="T61" fmla="*/ 103 h 185"/>
                <a:gd name="T62" fmla="*/ 35 w 336"/>
                <a:gd name="T63" fmla="*/ 106 h 185"/>
                <a:gd name="T64" fmla="*/ 34 w 336"/>
                <a:gd name="T65" fmla="*/ 108 h 185"/>
                <a:gd name="T66" fmla="*/ 34 w 336"/>
                <a:gd name="T67" fmla="*/ 112 h 185"/>
                <a:gd name="T68" fmla="*/ 33 w 336"/>
                <a:gd name="T69" fmla="*/ 114 h 185"/>
                <a:gd name="T70" fmla="*/ 33 w 336"/>
                <a:gd name="T71" fmla="*/ 118 h 185"/>
                <a:gd name="T72" fmla="*/ 32 w 336"/>
                <a:gd name="T73" fmla="*/ 120 h 185"/>
                <a:gd name="T74" fmla="*/ 32 w 336"/>
                <a:gd name="T75" fmla="*/ 124 h 185"/>
                <a:gd name="T76" fmla="*/ 31 w 336"/>
                <a:gd name="T77" fmla="*/ 126 h 185"/>
                <a:gd name="T78" fmla="*/ 29 w 336"/>
                <a:gd name="T79" fmla="*/ 129 h 185"/>
                <a:gd name="T80" fmla="*/ 28 w 336"/>
                <a:gd name="T81" fmla="*/ 132 h 185"/>
                <a:gd name="T82" fmla="*/ 27 w 336"/>
                <a:gd name="T83" fmla="*/ 134 h 185"/>
                <a:gd name="T84" fmla="*/ 27 w 336"/>
                <a:gd name="T85" fmla="*/ 138 h 185"/>
                <a:gd name="T86" fmla="*/ 26 w 336"/>
                <a:gd name="T87" fmla="*/ 140 h 185"/>
                <a:gd name="T88" fmla="*/ 24 w 336"/>
                <a:gd name="T89" fmla="*/ 144 h 185"/>
                <a:gd name="T90" fmla="*/ 23 w 336"/>
                <a:gd name="T91" fmla="*/ 146 h 185"/>
                <a:gd name="T92" fmla="*/ 22 w 336"/>
                <a:gd name="T93" fmla="*/ 150 h 185"/>
                <a:gd name="T94" fmla="*/ 20 w 336"/>
                <a:gd name="T95" fmla="*/ 153 h 185"/>
                <a:gd name="T96" fmla="*/ 16 w 336"/>
                <a:gd name="T97" fmla="*/ 159 h 185"/>
                <a:gd name="T98" fmla="*/ 13 w 336"/>
                <a:gd name="T99" fmla="*/ 165 h 185"/>
                <a:gd name="T100" fmla="*/ 10 w 336"/>
                <a:gd name="T101" fmla="*/ 171 h 185"/>
                <a:gd name="T102" fmla="*/ 5 w 336"/>
                <a:gd name="T103" fmla="*/ 177 h 185"/>
                <a:gd name="T104" fmla="*/ 2 w 336"/>
                <a:gd name="T105" fmla="*/ 183 h 185"/>
                <a:gd name="T106" fmla="*/ 336 w 336"/>
                <a:gd name="T107" fmla="*/ 93 h 1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6"/>
                <a:gd name="T163" fmla="*/ 0 h 185"/>
                <a:gd name="T164" fmla="*/ 336 w 336"/>
                <a:gd name="T165" fmla="*/ 185 h 18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6" h="185">
                  <a:moveTo>
                    <a:pt x="168" y="93"/>
                  </a:moveTo>
                  <a:lnTo>
                    <a:pt x="336" y="93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9"/>
                  </a:lnTo>
                  <a:lnTo>
                    <a:pt x="7" y="12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21" y="35"/>
                  </a:lnTo>
                  <a:lnTo>
                    <a:pt x="22" y="36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5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1" y="61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4" y="73"/>
                  </a:lnTo>
                  <a:lnTo>
                    <a:pt x="34" y="74"/>
                  </a:lnTo>
                  <a:lnTo>
                    <a:pt x="34" y="75"/>
                  </a:lnTo>
                  <a:lnTo>
                    <a:pt x="34" y="77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1"/>
                  </a:lnTo>
                  <a:lnTo>
                    <a:pt x="35" y="82"/>
                  </a:lnTo>
                  <a:lnTo>
                    <a:pt x="35" y="84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100"/>
                  </a:lnTo>
                  <a:lnTo>
                    <a:pt x="35" y="101"/>
                  </a:lnTo>
                  <a:lnTo>
                    <a:pt x="35" y="103"/>
                  </a:lnTo>
                  <a:lnTo>
                    <a:pt x="35" y="105"/>
                  </a:lnTo>
                  <a:lnTo>
                    <a:pt x="35" y="106"/>
                  </a:lnTo>
                  <a:lnTo>
                    <a:pt x="34" y="107"/>
                  </a:lnTo>
                  <a:lnTo>
                    <a:pt x="34" y="108"/>
                  </a:lnTo>
                  <a:lnTo>
                    <a:pt x="34" y="111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2" y="120"/>
                  </a:lnTo>
                  <a:lnTo>
                    <a:pt x="32" y="121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8" y="132"/>
                  </a:lnTo>
                  <a:lnTo>
                    <a:pt x="28" y="133"/>
                  </a:lnTo>
                  <a:lnTo>
                    <a:pt x="27" y="134"/>
                  </a:lnTo>
                  <a:lnTo>
                    <a:pt x="27" y="137"/>
                  </a:lnTo>
                  <a:lnTo>
                    <a:pt x="27" y="138"/>
                  </a:lnTo>
                  <a:lnTo>
                    <a:pt x="26" y="139"/>
                  </a:lnTo>
                  <a:lnTo>
                    <a:pt x="26" y="140"/>
                  </a:lnTo>
                  <a:lnTo>
                    <a:pt x="25" y="142"/>
                  </a:lnTo>
                  <a:lnTo>
                    <a:pt x="24" y="144"/>
                  </a:lnTo>
                  <a:lnTo>
                    <a:pt x="24" y="145"/>
                  </a:lnTo>
                  <a:lnTo>
                    <a:pt x="23" y="146"/>
                  </a:lnTo>
                  <a:lnTo>
                    <a:pt x="23" y="147"/>
                  </a:lnTo>
                  <a:lnTo>
                    <a:pt x="22" y="150"/>
                  </a:lnTo>
                  <a:lnTo>
                    <a:pt x="21" y="151"/>
                  </a:lnTo>
                  <a:lnTo>
                    <a:pt x="20" y="153"/>
                  </a:lnTo>
                  <a:lnTo>
                    <a:pt x="18" y="157"/>
                  </a:lnTo>
                  <a:lnTo>
                    <a:pt x="16" y="159"/>
                  </a:lnTo>
                  <a:lnTo>
                    <a:pt x="15" y="163"/>
                  </a:lnTo>
                  <a:lnTo>
                    <a:pt x="13" y="165"/>
                  </a:lnTo>
                  <a:lnTo>
                    <a:pt x="12" y="169"/>
                  </a:lnTo>
                  <a:lnTo>
                    <a:pt x="10" y="171"/>
                  </a:lnTo>
                  <a:lnTo>
                    <a:pt x="7" y="173"/>
                  </a:lnTo>
                  <a:lnTo>
                    <a:pt x="5" y="177"/>
                  </a:lnTo>
                  <a:lnTo>
                    <a:pt x="3" y="179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336" y="93"/>
                  </a:lnTo>
                  <a:lnTo>
                    <a:pt x="168" y="93"/>
                  </a:lnTo>
                  <a:close/>
                </a:path>
              </a:pathLst>
            </a:custGeom>
            <a:solidFill>
              <a:srgbClr val="FFFF00"/>
            </a:solidFill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28" name="Freeform 109"/>
            <p:cNvSpPr>
              <a:spLocks/>
            </p:cNvSpPr>
            <p:nvPr/>
          </p:nvSpPr>
          <p:spPr bwMode="auto">
            <a:xfrm>
              <a:off x="1418" y="3057"/>
              <a:ext cx="172" cy="324"/>
            </a:xfrm>
            <a:custGeom>
              <a:avLst/>
              <a:gdLst>
                <a:gd name="T0" fmla="*/ 989 w 1031"/>
                <a:gd name="T1" fmla="*/ 0 h 1618"/>
                <a:gd name="T2" fmla="*/ 977 w 1031"/>
                <a:gd name="T3" fmla="*/ 12 h 1618"/>
                <a:gd name="T4" fmla="*/ 0 w 1031"/>
                <a:gd name="T5" fmla="*/ 1579 h 1618"/>
                <a:gd name="T6" fmla="*/ 55 w 1031"/>
                <a:gd name="T7" fmla="*/ 1618 h 1618"/>
                <a:gd name="T8" fmla="*/ 1031 w 1031"/>
                <a:gd name="T9" fmla="*/ 51 h 1618"/>
                <a:gd name="T10" fmla="*/ 1019 w 1031"/>
                <a:gd name="T11" fmla="*/ 63 h 1618"/>
                <a:gd name="T12" fmla="*/ 989 w 1031"/>
                <a:gd name="T13" fmla="*/ 0 h 1618"/>
                <a:gd name="T14" fmla="*/ 981 w 1031"/>
                <a:gd name="T15" fmla="*/ 3 h 1618"/>
                <a:gd name="T16" fmla="*/ 977 w 1031"/>
                <a:gd name="T17" fmla="*/ 12 h 1618"/>
                <a:gd name="T18" fmla="*/ 989 w 1031"/>
                <a:gd name="T19" fmla="*/ 0 h 16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1"/>
                <a:gd name="T31" fmla="*/ 0 h 1618"/>
                <a:gd name="T32" fmla="*/ 1031 w 1031"/>
                <a:gd name="T33" fmla="*/ 1618 h 16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1" h="1618">
                  <a:moveTo>
                    <a:pt x="989" y="0"/>
                  </a:moveTo>
                  <a:lnTo>
                    <a:pt x="977" y="12"/>
                  </a:lnTo>
                  <a:lnTo>
                    <a:pt x="0" y="1579"/>
                  </a:lnTo>
                  <a:lnTo>
                    <a:pt x="55" y="1618"/>
                  </a:lnTo>
                  <a:lnTo>
                    <a:pt x="1031" y="51"/>
                  </a:lnTo>
                  <a:lnTo>
                    <a:pt x="1019" y="63"/>
                  </a:lnTo>
                  <a:lnTo>
                    <a:pt x="989" y="0"/>
                  </a:lnTo>
                  <a:lnTo>
                    <a:pt x="981" y="3"/>
                  </a:lnTo>
                  <a:lnTo>
                    <a:pt x="977" y="12"/>
                  </a:lnTo>
                  <a:lnTo>
                    <a:pt x="98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29" name="Freeform 110"/>
            <p:cNvSpPr>
              <a:spLocks/>
            </p:cNvSpPr>
            <p:nvPr/>
          </p:nvSpPr>
          <p:spPr bwMode="auto">
            <a:xfrm>
              <a:off x="1583" y="2952"/>
              <a:ext cx="167" cy="118"/>
            </a:xfrm>
            <a:custGeom>
              <a:avLst/>
              <a:gdLst>
                <a:gd name="T0" fmla="*/ 992 w 1006"/>
                <a:gd name="T1" fmla="*/ 0 h 590"/>
                <a:gd name="T2" fmla="*/ 977 w 1006"/>
                <a:gd name="T3" fmla="*/ 4 h 590"/>
                <a:gd name="T4" fmla="*/ 0 w 1006"/>
                <a:gd name="T5" fmla="*/ 527 h 590"/>
                <a:gd name="T6" fmla="*/ 30 w 1006"/>
                <a:gd name="T7" fmla="*/ 590 h 590"/>
                <a:gd name="T8" fmla="*/ 1006 w 1006"/>
                <a:gd name="T9" fmla="*/ 68 h 590"/>
                <a:gd name="T10" fmla="*/ 992 w 1006"/>
                <a:gd name="T11" fmla="*/ 71 h 590"/>
                <a:gd name="T12" fmla="*/ 992 w 1006"/>
                <a:gd name="T13" fmla="*/ 0 h 590"/>
                <a:gd name="T14" fmla="*/ 984 w 1006"/>
                <a:gd name="T15" fmla="*/ 0 h 590"/>
                <a:gd name="T16" fmla="*/ 977 w 1006"/>
                <a:gd name="T17" fmla="*/ 4 h 590"/>
                <a:gd name="T18" fmla="*/ 992 w 1006"/>
                <a:gd name="T19" fmla="*/ 0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6"/>
                <a:gd name="T31" fmla="*/ 0 h 590"/>
                <a:gd name="T32" fmla="*/ 1006 w 1006"/>
                <a:gd name="T33" fmla="*/ 590 h 5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6" h="590">
                  <a:moveTo>
                    <a:pt x="992" y="0"/>
                  </a:moveTo>
                  <a:lnTo>
                    <a:pt x="977" y="4"/>
                  </a:lnTo>
                  <a:lnTo>
                    <a:pt x="0" y="527"/>
                  </a:lnTo>
                  <a:lnTo>
                    <a:pt x="30" y="590"/>
                  </a:lnTo>
                  <a:lnTo>
                    <a:pt x="1006" y="68"/>
                  </a:lnTo>
                  <a:lnTo>
                    <a:pt x="992" y="71"/>
                  </a:lnTo>
                  <a:lnTo>
                    <a:pt x="992" y="0"/>
                  </a:lnTo>
                  <a:lnTo>
                    <a:pt x="984" y="0"/>
                  </a:lnTo>
                  <a:lnTo>
                    <a:pt x="977" y="4"/>
                  </a:lnTo>
                  <a:lnTo>
                    <a:pt x="99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0" name="Freeform 111"/>
            <p:cNvSpPr>
              <a:spLocks/>
            </p:cNvSpPr>
            <p:nvPr/>
          </p:nvSpPr>
          <p:spPr bwMode="auto">
            <a:xfrm>
              <a:off x="1748" y="2948"/>
              <a:ext cx="266" cy="18"/>
            </a:xfrm>
            <a:custGeom>
              <a:avLst/>
              <a:gdLst>
                <a:gd name="T0" fmla="*/ 1595 w 1595"/>
                <a:gd name="T1" fmla="*/ 36 h 91"/>
                <a:gd name="T2" fmla="*/ 1595 w 1595"/>
                <a:gd name="T3" fmla="*/ 0 h 91"/>
                <a:gd name="T4" fmla="*/ 0 w 1595"/>
                <a:gd name="T5" fmla="*/ 20 h 91"/>
                <a:gd name="T6" fmla="*/ 0 w 1595"/>
                <a:gd name="T7" fmla="*/ 91 h 91"/>
                <a:gd name="T8" fmla="*/ 1595 w 1595"/>
                <a:gd name="T9" fmla="*/ 71 h 91"/>
                <a:gd name="T10" fmla="*/ 1595 w 1595"/>
                <a:gd name="T11" fmla="*/ 36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91"/>
                <a:gd name="T20" fmla="*/ 1595 w 1595"/>
                <a:gd name="T21" fmla="*/ 91 h 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91">
                  <a:moveTo>
                    <a:pt x="1595" y="36"/>
                  </a:moveTo>
                  <a:lnTo>
                    <a:pt x="1595" y="0"/>
                  </a:lnTo>
                  <a:lnTo>
                    <a:pt x="0" y="20"/>
                  </a:lnTo>
                  <a:lnTo>
                    <a:pt x="0" y="91"/>
                  </a:lnTo>
                  <a:lnTo>
                    <a:pt x="1595" y="71"/>
                  </a:lnTo>
                  <a:lnTo>
                    <a:pt x="1595" y="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1" name="Freeform 112"/>
            <p:cNvSpPr>
              <a:spLocks/>
            </p:cNvSpPr>
            <p:nvPr/>
          </p:nvSpPr>
          <p:spPr bwMode="auto">
            <a:xfrm>
              <a:off x="1255" y="3373"/>
              <a:ext cx="172" cy="323"/>
            </a:xfrm>
            <a:custGeom>
              <a:avLst/>
              <a:gdLst>
                <a:gd name="T0" fmla="*/ 42 w 1031"/>
                <a:gd name="T1" fmla="*/ 1618 h 1618"/>
                <a:gd name="T2" fmla="*/ 55 w 1031"/>
                <a:gd name="T3" fmla="*/ 1605 h 1618"/>
                <a:gd name="T4" fmla="*/ 1031 w 1031"/>
                <a:gd name="T5" fmla="*/ 38 h 1618"/>
                <a:gd name="T6" fmla="*/ 976 w 1031"/>
                <a:gd name="T7" fmla="*/ 0 h 1618"/>
                <a:gd name="T8" fmla="*/ 0 w 1031"/>
                <a:gd name="T9" fmla="*/ 1567 h 1618"/>
                <a:gd name="T10" fmla="*/ 13 w 1031"/>
                <a:gd name="T11" fmla="*/ 1554 h 1618"/>
                <a:gd name="T12" fmla="*/ 42 w 1031"/>
                <a:gd name="T13" fmla="*/ 1618 h 1618"/>
                <a:gd name="T14" fmla="*/ 50 w 1031"/>
                <a:gd name="T15" fmla="*/ 1613 h 1618"/>
                <a:gd name="T16" fmla="*/ 55 w 1031"/>
                <a:gd name="T17" fmla="*/ 1605 h 1618"/>
                <a:gd name="T18" fmla="*/ 42 w 1031"/>
                <a:gd name="T19" fmla="*/ 1618 h 16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1"/>
                <a:gd name="T31" fmla="*/ 0 h 1618"/>
                <a:gd name="T32" fmla="*/ 1031 w 1031"/>
                <a:gd name="T33" fmla="*/ 1618 h 16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1" h="1618">
                  <a:moveTo>
                    <a:pt x="42" y="1618"/>
                  </a:moveTo>
                  <a:lnTo>
                    <a:pt x="55" y="1605"/>
                  </a:lnTo>
                  <a:lnTo>
                    <a:pt x="1031" y="38"/>
                  </a:lnTo>
                  <a:lnTo>
                    <a:pt x="976" y="0"/>
                  </a:lnTo>
                  <a:lnTo>
                    <a:pt x="0" y="1567"/>
                  </a:lnTo>
                  <a:lnTo>
                    <a:pt x="13" y="1554"/>
                  </a:lnTo>
                  <a:lnTo>
                    <a:pt x="42" y="1618"/>
                  </a:lnTo>
                  <a:lnTo>
                    <a:pt x="50" y="1613"/>
                  </a:lnTo>
                  <a:lnTo>
                    <a:pt x="55" y="1605"/>
                  </a:lnTo>
                  <a:lnTo>
                    <a:pt x="42" y="16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2" name="Freeform 113"/>
            <p:cNvSpPr>
              <a:spLocks/>
            </p:cNvSpPr>
            <p:nvPr/>
          </p:nvSpPr>
          <p:spPr bwMode="auto">
            <a:xfrm>
              <a:off x="1095" y="3684"/>
              <a:ext cx="167" cy="117"/>
            </a:xfrm>
            <a:custGeom>
              <a:avLst/>
              <a:gdLst>
                <a:gd name="T0" fmla="*/ 14 w 1006"/>
                <a:gd name="T1" fmla="*/ 589 h 589"/>
                <a:gd name="T2" fmla="*/ 30 w 1006"/>
                <a:gd name="T3" fmla="*/ 586 h 589"/>
                <a:gd name="T4" fmla="*/ 1006 w 1006"/>
                <a:gd name="T5" fmla="*/ 64 h 589"/>
                <a:gd name="T6" fmla="*/ 977 w 1006"/>
                <a:gd name="T7" fmla="*/ 0 h 589"/>
                <a:gd name="T8" fmla="*/ 0 w 1006"/>
                <a:gd name="T9" fmla="*/ 523 h 589"/>
                <a:gd name="T10" fmla="*/ 14 w 1006"/>
                <a:gd name="T11" fmla="*/ 520 h 589"/>
                <a:gd name="T12" fmla="*/ 14 w 1006"/>
                <a:gd name="T13" fmla="*/ 589 h 589"/>
                <a:gd name="T14" fmla="*/ 22 w 1006"/>
                <a:gd name="T15" fmla="*/ 589 h 589"/>
                <a:gd name="T16" fmla="*/ 30 w 1006"/>
                <a:gd name="T17" fmla="*/ 586 h 589"/>
                <a:gd name="T18" fmla="*/ 14 w 1006"/>
                <a:gd name="T19" fmla="*/ 589 h 5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6"/>
                <a:gd name="T31" fmla="*/ 0 h 589"/>
                <a:gd name="T32" fmla="*/ 1006 w 1006"/>
                <a:gd name="T33" fmla="*/ 589 h 5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6" h="589">
                  <a:moveTo>
                    <a:pt x="14" y="589"/>
                  </a:moveTo>
                  <a:lnTo>
                    <a:pt x="30" y="586"/>
                  </a:lnTo>
                  <a:lnTo>
                    <a:pt x="1006" y="64"/>
                  </a:lnTo>
                  <a:lnTo>
                    <a:pt x="977" y="0"/>
                  </a:lnTo>
                  <a:lnTo>
                    <a:pt x="0" y="523"/>
                  </a:lnTo>
                  <a:lnTo>
                    <a:pt x="14" y="520"/>
                  </a:lnTo>
                  <a:lnTo>
                    <a:pt x="14" y="589"/>
                  </a:lnTo>
                  <a:lnTo>
                    <a:pt x="22" y="589"/>
                  </a:lnTo>
                  <a:lnTo>
                    <a:pt x="30" y="586"/>
                  </a:lnTo>
                  <a:lnTo>
                    <a:pt x="14" y="58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3" name="Freeform 114"/>
            <p:cNvSpPr>
              <a:spLocks/>
            </p:cNvSpPr>
            <p:nvPr/>
          </p:nvSpPr>
          <p:spPr bwMode="auto">
            <a:xfrm>
              <a:off x="853" y="3788"/>
              <a:ext cx="244" cy="14"/>
            </a:xfrm>
            <a:custGeom>
              <a:avLst/>
              <a:gdLst>
                <a:gd name="T0" fmla="*/ 0 w 1464"/>
                <a:gd name="T1" fmla="*/ 35 h 71"/>
                <a:gd name="T2" fmla="*/ 0 w 1464"/>
                <a:gd name="T3" fmla="*/ 71 h 71"/>
                <a:gd name="T4" fmla="*/ 1464 w 1464"/>
                <a:gd name="T5" fmla="*/ 69 h 71"/>
                <a:gd name="T6" fmla="*/ 1464 w 1464"/>
                <a:gd name="T7" fmla="*/ 0 h 71"/>
                <a:gd name="T8" fmla="*/ 0 w 1464"/>
                <a:gd name="T9" fmla="*/ 0 h 71"/>
                <a:gd name="T10" fmla="*/ 0 w 1464"/>
                <a:gd name="T11" fmla="*/ 35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64"/>
                <a:gd name="T19" fmla="*/ 0 h 71"/>
                <a:gd name="T20" fmla="*/ 1464 w 1464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64" h="71">
                  <a:moveTo>
                    <a:pt x="0" y="35"/>
                  </a:moveTo>
                  <a:lnTo>
                    <a:pt x="0" y="71"/>
                  </a:lnTo>
                  <a:lnTo>
                    <a:pt x="1464" y="69"/>
                  </a:lnTo>
                  <a:lnTo>
                    <a:pt x="1464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4" name="Freeform 115"/>
            <p:cNvSpPr>
              <a:spLocks/>
            </p:cNvSpPr>
            <p:nvPr/>
          </p:nvSpPr>
          <p:spPr bwMode="auto">
            <a:xfrm>
              <a:off x="1632" y="2950"/>
              <a:ext cx="386" cy="743"/>
            </a:xfrm>
            <a:custGeom>
              <a:avLst/>
              <a:gdLst>
                <a:gd name="T0" fmla="*/ 42 w 2321"/>
                <a:gd name="T1" fmla="*/ 3718 h 3718"/>
                <a:gd name="T2" fmla="*/ 55 w 2321"/>
                <a:gd name="T3" fmla="*/ 3707 h 3718"/>
                <a:gd name="T4" fmla="*/ 2321 w 2321"/>
                <a:gd name="T5" fmla="*/ 39 h 3718"/>
                <a:gd name="T6" fmla="*/ 2267 w 2321"/>
                <a:gd name="T7" fmla="*/ 0 h 3718"/>
                <a:gd name="T8" fmla="*/ 0 w 2321"/>
                <a:gd name="T9" fmla="*/ 3668 h 3718"/>
                <a:gd name="T10" fmla="*/ 13 w 2321"/>
                <a:gd name="T11" fmla="*/ 3656 h 3718"/>
                <a:gd name="T12" fmla="*/ 42 w 2321"/>
                <a:gd name="T13" fmla="*/ 3718 h 3718"/>
                <a:gd name="T14" fmla="*/ 50 w 2321"/>
                <a:gd name="T15" fmla="*/ 3714 h 3718"/>
                <a:gd name="T16" fmla="*/ 55 w 2321"/>
                <a:gd name="T17" fmla="*/ 3707 h 3718"/>
                <a:gd name="T18" fmla="*/ 42 w 2321"/>
                <a:gd name="T19" fmla="*/ 3718 h 37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21"/>
                <a:gd name="T31" fmla="*/ 0 h 3718"/>
                <a:gd name="T32" fmla="*/ 2321 w 2321"/>
                <a:gd name="T33" fmla="*/ 3718 h 37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21" h="3718">
                  <a:moveTo>
                    <a:pt x="42" y="3718"/>
                  </a:moveTo>
                  <a:lnTo>
                    <a:pt x="55" y="3707"/>
                  </a:lnTo>
                  <a:lnTo>
                    <a:pt x="2321" y="39"/>
                  </a:lnTo>
                  <a:lnTo>
                    <a:pt x="2267" y="0"/>
                  </a:lnTo>
                  <a:lnTo>
                    <a:pt x="0" y="3668"/>
                  </a:lnTo>
                  <a:lnTo>
                    <a:pt x="13" y="3656"/>
                  </a:lnTo>
                  <a:lnTo>
                    <a:pt x="42" y="3718"/>
                  </a:lnTo>
                  <a:lnTo>
                    <a:pt x="50" y="3714"/>
                  </a:lnTo>
                  <a:lnTo>
                    <a:pt x="55" y="3707"/>
                  </a:lnTo>
                  <a:lnTo>
                    <a:pt x="42" y="37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5" name="Freeform 116"/>
            <p:cNvSpPr>
              <a:spLocks/>
            </p:cNvSpPr>
            <p:nvPr/>
          </p:nvSpPr>
          <p:spPr bwMode="auto">
            <a:xfrm>
              <a:off x="1471" y="3681"/>
              <a:ext cx="168" cy="118"/>
            </a:xfrm>
            <a:custGeom>
              <a:avLst/>
              <a:gdLst>
                <a:gd name="T0" fmla="*/ 15 w 1006"/>
                <a:gd name="T1" fmla="*/ 589 h 589"/>
                <a:gd name="T2" fmla="*/ 29 w 1006"/>
                <a:gd name="T3" fmla="*/ 584 h 589"/>
                <a:gd name="T4" fmla="*/ 1006 w 1006"/>
                <a:gd name="T5" fmla="*/ 62 h 589"/>
                <a:gd name="T6" fmla="*/ 977 w 1006"/>
                <a:gd name="T7" fmla="*/ 0 h 589"/>
                <a:gd name="T8" fmla="*/ 0 w 1006"/>
                <a:gd name="T9" fmla="*/ 522 h 589"/>
                <a:gd name="T10" fmla="*/ 15 w 1006"/>
                <a:gd name="T11" fmla="*/ 518 h 589"/>
                <a:gd name="T12" fmla="*/ 15 w 1006"/>
                <a:gd name="T13" fmla="*/ 589 h 589"/>
                <a:gd name="T14" fmla="*/ 23 w 1006"/>
                <a:gd name="T15" fmla="*/ 589 h 589"/>
                <a:gd name="T16" fmla="*/ 29 w 1006"/>
                <a:gd name="T17" fmla="*/ 584 h 589"/>
                <a:gd name="T18" fmla="*/ 15 w 1006"/>
                <a:gd name="T19" fmla="*/ 589 h 5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6"/>
                <a:gd name="T31" fmla="*/ 0 h 589"/>
                <a:gd name="T32" fmla="*/ 1006 w 1006"/>
                <a:gd name="T33" fmla="*/ 589 h 5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6" h="589">
                  <a:moveTo>
                    <a:pt x="15" y="589"/>
                  </a:moveTo>
                  <a:lnTo>
                    <a:pt x="29" y="584"/>
                  </a:lnTo>
                  <a:lnTo>
                    <a:pt x="1006" y="62"/>
                  </a:lnTo>
                  <a:lnTo>
                    <a:pt x="977" y="0"/>
                  </a:lnTo>
                  <a:lnTo>
                    <a:pt x="0" y="522"/>
                  </a:lnTo>
                  <a:lnTo>
                    <a:pt x="15" y="518"/>
                  </a:lnTo>
                  <a:lnTo>
                    <a:pt x="15" y="589"/>
                  </a:lnTo>
                  <a:lnTo>
                    <a:pt x="23" y="589"/>
                  </a:lnTo>
                  <a:lnTo>
                    <a:pt x="29" y="584"/>
                  </a:lnTo>
                  <a:lnTo>
                    <a:pt x="15" y="58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6" name="Freeform 117"/>
            <p:cNvSpPr>
              <a:spLocks/>
            </p:cNvSpPr>
            <p:nvPr/>
          </p:nvSpPr>
          <p:spPr bwMode="auto">
            <a:xfrm>
              <a:off x="1332" y="3784"/>
              <a:ext cx="141" cy="15"/>
            </a:xfrm>
            <a:custGeom>
              <a:avLst/>
              <a:gdLst>
                <a:gd name="T0" fmla="*/ 0 w 848"/>
                <a:gd name="T1" fmla="*/ 36 h 71"/>
                <a:gd name="T2" fmla="*/ 0 w 848"/>
                <a:gd name="T3" fmla="*/ 71 h 71"/>
                <a:gd name="T4" fmla="*/ 848 w 848"/>
                <a:gd name="T5" fmla="*/ 71 h 71"/>
                <a:gd name="T6" fmla="*/ 848 w 848"/>
                <a:gd name="T7" fmla="*/ 0 h 71"/>
                <a:gd name="T8" fmla="*/ 0 w 848"/>
                <a:gd name="T9" fmla="*/ 0 h 71"/>
                <a:gd name="T10" fmla="*/ 0 w 848"/>
                <a:gd name="T11" fmla="*/ 36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8"/>
                <a:gd name="T19" fmla="*/ 0 h 71"/>
                <a:gd name="T20" fmla="*/ 848 w 848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8" h="71">
                  <a:moveTo>
                    <a:pt x="0" y="36"/>
                  </a:moveTo>
                  <a:lnTo>
                    <a:pt x="0" y="71"/>
                  </a:lnTo>
                  <a:lnTo>
                    <a:pt x="848" y="71"/>
                  </a:lnTo>
                  <a:lnTo>
                    <a:pt x="848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37" name="Rectangle 118"/>
            <p:cNvSpPr>
              <a:spLocks noChangeArrowheads="1"/>
            </p:cNvSpPr>
            <p:nvPr/>
          </p:nvSpPr>
          <p:spPr bwMode="auto">
            <a:xfrm>
              <a:off x="2157" y="3302"/>
              <a:ext cx="633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Deformación</a:t>
              </a:r>
            </a:p>
          </p:txBody>
        </p:sp>
        <p:sp>
          <p:nvSpPr>
            <p:cNvPr id="67738" name="Rectangle 119"/>
            <p:cNvSpPr>
              <a:spLocks noChangeArrowheads="1"/>
            </p:cNvSpPr>
            <p:nvPr/>
          </p:nvSpPr>
          <p:spPr bwMode="auto">
            <a:xfrm>
              <a:off x="2122" y="2783"/>
              <a:ext cx="602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Compresión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739" name="Rectangle 120"/>
            <p:cNvSpPr>
              <a:spLocks noChangeArrowheads="1"/>
            </p:cNvSpPr>
            <p:nvPr/>
          </p:nvSpPr>
          <p:spPr bwMode="auto">
            <a:xfrm>
              <a:off x="388" y="3806"/>
              <a:ext cx="39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Tensión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740" name="Freeform 121"/>
            <p:cNvSpPr>
              <a:spLocks/>
            </p:cNvSpPr>
            <p:nvPr/>
          </p:nvSpPr>
          <p:spPr bwMode="auto">
            <a:xfrm>
              <a:off x="848" y="3295"/>
              <a:ext cx="274" cy="500"/>
            </a:xfrm>
            <a:custGeom>
              <a:avLst/>
              <a:gdLst>
                <a:gd name="T0" fmla="*/ 1617 w 1644"/>
                <a:gd name="T1" fmla="*/ 20 h 2497"/>
                <a:gd name="T2" fmla="*/ 1590 w 1644"/>
                <a:gd name="T3" fmla="*/ 0 h 2497"/>
                <a:gd name="T4" fmla="*/ 0 w 1644"/>
                <a:gd name="T5" fmla="*/ 2457 h 2497"/>
                <a:gd name="T6" fmla="*/ 55 w 1644"/>
                <a:gd name="T7" fmla="*/ 2497 h 2497"/>
                <a:gd name="T8" fmla="*/ 1644 w 1644"/>
                <a:gd name="T9" fmla="*/ 40 h 2497"/>
                <a:gd name="T10" fmla="*/ 1617 w 1644"/>
                <a:gd name="T11" fmla="*/ 20 h 24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44"/>
                <a:gd name="T19" fmla="*/ 0 h 2497"/>
                <a:gd name="T20" fmla="*/ 1644 w 1644"/>
                <a:gd name="T21" fmla="*/ 2497 h 24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44" h="2497">
                  <a:moveTo>
                    <a:pt x="1617" y="20"/>
                  </a:moveTo>
                  <a:lnTo>
                    <a:pt x="1590" y="0"/>
                  </a:lnTo>
                  <a:lnTo>
                    <a:pt x="0" y="2457"/>
                  </a:lnTo>
                  <a:lnTo>
                    <a:pt x="55" y="2497"/>
                  </a:lnTo>
                  <a:lnTo>
                    <a:pt x="1644" y="40"/>
                  </a:lnTo>
                  <a:lnTo>
                    <a:pt x="1617" y="2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1" name="Freeform 122"/>
            <p:cNvSpPr>
              <a:spLocks/>
            </p:cNvSpPr>
            <p:nvPr/>
          </p:nvSpPr>
          <p:spPr bwMode="auto">
            <a:xfrm>
              <a:off x="1085" y="3200"/>
              <a:ext cx="86" cy="138"/>
            </a:xfrm>
            <a:custGeom>
              <a:avLst/>
              <a:gdLst>
                <a:gd name="T0" fmla="*/ 520 w 520"/>
                <a:gd name="T1" fmla="*/ 0 h 691"/>
                <a:gd name="T2" fmla="*/ 7 w 520"/>
                <a:gd name="T3" fmla="*/ 483 h 691"/>
                <a:gd name="T4" fmla="*/ 20 w 520"/>
                <a:gd name="T5" fmla="*/ 482 h 691"/>
                <a:gd name="T6" fmla="*/ 33 w 520"/>
                <a:gd name="T7" fmla="*/ 482 h 691"/>
                <a:gd name="T8" fmla="*/ 47 w 520"/>
                <a:gd name="T9" fmla="*/ 482 h 691"/>
                <a:gd name="T10" fmla="*/ 60 w 520"/>
                <a:gd name="T11" fmla="*/ 482 h 691"/>
                <a:gd name="T12" fmla="*/ 72 w 520"/>
                <a:gd name="T13" fmla="*/ 483 h 691"/>
                <a:gd name="T14" fmla="*/ 81 w 520"/>
                <a:gd name="T15" fmla="*/ 484 h 691"/>
                <a:gd name="T16" fmla="*/ 86 w 520"/>
                <a:gd name="T17" fmla="*/ 485 h 691"/>
                <a:gd name="T18" fmla="*/ 92 w 520"/>
                <a:gd name="T19" fmla="*/ 486 h 691"/>
                <a:gd name="T20" fmla="*/ 99 w 520"/>
                <a:gd name="T21" fmla="*/ 487 h 691"/>
                <a:gd name="T22" fmla="*/ 104 w 520"/>
                <a:gd name="T23" fmla="*/ 489 h 691"/>
                <a:gd name="T24" fmla="*/ 110 w 520"/>
                <a:gd name="T25" fmla="*/ 490 h 691"/>
                <a:gd name="T26" fmla="*/ 115 w 520"/>
                <a:gd name="T27" fmla="*/ 492 h 691"/>
                <a:gd name="T28" fmla="*/ 121 w 520"/>
                <a:gd name="T29" fmla="*/ 493 h 691"/>
                <a:gd name="T30" fmla="*/ 125 w 520"/>
                <a:gd name="T31" fmla="*/ 495 h 691"/>
                <a:gd name="T32" fmla="*/ 131 w 520"/>
                <a:gd name="T33" fmla="*/ 497 h 691"/>
                <a:gd name="T34" fmla="*/ 136 w 520"/>
                <a:gd name="T35" fmla="*/ 499 h 691"/>
                <a:gd name="T36" fmla="*/ 142 w 520"/>
                <a:gd name="T37" fmla="*/ 502 h 691"/>
                <a:gd name="T38" fmla="*/ 146 w 520"/>
                <a:gd name="T39" fmla="*/ 503 h 691"/>
                <a:gd name="T40" fmla="*/ 152 w 520"/>
                <a:gd name="T41" fmla="*/ 506 h 691"/>
                <a:gd name="T42" fmla="*/ 156 w 520"/>
                <a:gd name="T43" fmla="*/ 509 h 691"/>
                <a:gd name="T44" fmla="*/ 161 w 520"/>
                <a:gd name="T45" fmla="*/ 511 h 691"/>
                <a:gd name="T46" fmla="*/ 166 w 520"/>
                <a:gd name="T47" fmla="*/ 513 h 691"/>
                <a:gd name="T48" fmla="*/ 171 w 520"/>
                <a:gd name="T49" fmla="*/ 517 h 691"/>
                <a:gd name="T50" fmla="*/ 175 w 520"/>
                <a:gd name="T51" fmla="*/ 519 h 691"/>
                <a:gd name="T52" fmla="*/ 179 w 520"/>
                <a:gd name="T53" fmla="*/ 523 h 691"/>
                <a:gd name="T54" fmla="*/ 184 w 520"/>
                <a:gd name="T55" fmla="*/ 526 h 691"/>
                <a:gd name="T56" fmla="*/ 188 w 520"/>
                <a:gd name="T57" fmla="*/ 529 h 691"/>
                <a:gd name="T58" fmla="*/ 193 w 520"/>
                <a:gd name="T59" fmla="*/ 532 h 691"/>
                <a:gd name="T60" fmla="*/ 196 w 520"/>
                <a:gd name="T61" fmla="*/ 536 h 691"/>
                <a:gd name="T62" fmla="*/ 200 w 520"/>
                <a:gd name="T63" fmla="*/ 541 h 691"/>
                <a:gd name="T64" fmla="*/ 205 w 520"/>
                <a:gd name="T65" fmla="*/ 544 h 691"/>
                <a:gd name="T66" fmla="*/ 208 w 520"/>
                <a:gd name="T67" fmla="*/ 548 h 691"/>
                <a:gd name="T68" fmla="*/ 213 w 520"/>
                <a:gd name="T69" fmla="*/ 553 h 691"/>
                <a:gd name="T70" fmla="*/ 216 w 520"/>
                <a:gd name="T71" fmla="*/ 556 h 691"/>
                <a:gd name="T72" fmla="*/ 219 w 520"/>
                <a:gd name="T73" fmla="*/ 561 h 691"/>
                <a:gd name="T74" fmla="*/ 224 w 520"/>
                <a:gd name="T75" fmla="*/ 566 h 691"/>
                <a:gd name="T76" fmla="*/ 227 w 520"/>
                <a:gd name="T77" fmla="*/ 570 h 691"/>
                <a:gd name="T78" fmla="*/ 230 w 520"/>
                <a:gd name="T79" fmla="*/ 575 h 691"/>
                <a:gd name="T80" fmla="*/ 234 w 520"/>
                <a:gd name="T81" fmla="*/ 580 h 691"/>
                <a:gd name="T82" fmla="*/ 237 w 520"/>
                <a:gd name="T83" fmla="*/ 584 h 691"/>
                <a:gd name="T84" fmla="*/ 240 w 520"/>
                <a:gd name="T85" fmla="*/ 589 h 691"/>
                <a:gd name="T86" fmla="*/ 244 w 520"/>
                <a:gd name="T87" fmla="*/ 595 h 691"/>
                <a:gd name="T88" fmla="*/ 246 w 520"/>
                <a:gd name="T89" fmla="*/ 600 h 691"/>
                <a:gd name="T90" fmla="*/ 249 w 520"/>
                <a:gd name="T91" fmla="*/ 606 h 691"/>
                <a:gd name="T92" fmla="*/ 252 w 520"/>
                <a:gd name="T93" fmla="*/ 612 h 691"/>
                <a:gd name="T94" fmla="*/ 257 w 520"/>
                <a:gd name="T95" fmla="*/ 620 h 691"/>
                <a:gd name="T96" fmla="*/ 261 w 520"/>
                <a:gd name="T97" fmla="*/ 632 h 691"/>
                <a:gd name="T98" fmla="*/ 267 w 520"/>
                <a:gd name="T99" fmla="*/ 644 h 691"/>
                <a:gd name="T100" fmla="*/ 271 w 520"/>
                <a:gd name="T101" fmla="*/ 657 h 691"/>
                <a:gd name="T102" fmla="*/ 276 w 520"/>
                <a:gd name="T103" fmla="*/ 671 h 691"/>
                <a:gd name="T104" fmla="*/ 280 w 520"/>
                <a:gd name="T105" fmla="*/ 684 h 691"/>
                <a:gd name="T106" fmla="*/ 520 w 520"/>
                <a:gd name="T107" fmla="*/ 0 h 6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0"/>
                <a:gd name="T163" fmla="*/ 0 h 691"/>
                <a:gd name="T164" fmla="*/ 520 w 520"/>
                <a:gd name="T165" fmla="*/ 691 h 6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0" h="691">
                  <a:moveTo>
                    <a:pt x="331" y="293"/>
                  </a:moveTo>
                  <a:lnTo>
                    <a:pt x="520" y="0"/>
                  </a:lnTo>
                  <a:lnTo>
                    <a:pt x="0" y="483"/>
                  </a:lnTo>
                  <a:lnTo>
                    <a:pt x="7" y="483"/>
                  </a:lnTo>
                  <a:lnTo>
                    <a:pt x="13" y="482"/>
                  </a:lnTo>
                  <a:lnTo>
                    <a:pt x="20" y="482"/>
                  </a:lnTo>
                  <a:lnTo>
                    <a:pt x="28" y="482"/>
                  </a:lnTo>
                  <a:lnTo>
                    <a:pt x="33" y="482"/>
                  </a:lnTo>
                  <a:lnTo>
                    <a:pt x="40" y="482"/>
                  </a:lnTo>
                  <a:lnTo>
                    <a:pt x="47" y="482"/>
                  </a:lnTo>
                  <a:lnTo>
                    <a:pt x="53" y="482"/>
                  </a:lnTo>
                  <a:lnTo>
                    <a:pt x="60" y="482"/>
                  </a:lnTo>
                  <a:lnTo>
                    <a:pt x="65" y="483"/>
                  </a:lnTo>
                  <a:lnTo>
                    <a:pt x="72" y="483"/>
                  </a:lnTo>
                  <a:lnTo>
                    <a:pt x="78" y="484"/>
                  </a:lnTo>
                  <a:lnTo>
                    <a:pt x="81" y="484"/>
                  </a:lnTo>
                  <a:lnTo>
                    <a:pt x="83" y="485"/>
                  </a:lnTo>
                  <a:lnTo>
                    <a:pt x="86" y="485"/>
                  </a:lnTo>
                  <a:lnTo>
                    <a:pt x="90" y="486"/>
                  </a:lnTo>
                  <a:lnTo>
                    <a:pt x="92" y="486"/>
                  </a:lnTo>
                  <a:lnTo>
                    <a:pt x="95" y="486"/>
                  </a:lnTo>
                  <a:lnTo>
                    <a:pt x="99" y="487"/>
                  </a:lnTo>
                  <a:lnTo>
                    <a:pt x="101" y="487"/>
                  </a:lnTo>
                  <a:lnTo>
                    <a:pt x="104" y="489"/>
                  </a:lnTo>
                  <a:lnTo>
                    <a:pt x="106" y="490"/>
                  </a:lnTo>
                  <a:lnTo>
                    <a:pt x="110" y="490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7" y="492"/>
                  </a:lnTo>
                  <a:lnTo>
                    <a:pt x="121" y="493"/>
                  </a:lnTo>
                  <a:lnTo>
                    <a:pt x="123" y="495"/>
                  </a:lnTo>
                  <a:lnTo>
                    <a:pt x="125" y="495"/>
                  </a:lnTo>
                  <a:lnTo>
                    <a:pt x="128" y="496"/>
                  </a:lnTo>
                  <a:lnTo>
                    <a:pt x="131" y="497"/>
                  </a:lnTo>
                  <a:lnTo>
                    <a:pt x="134" y="498"/>
                  </a:lnTo>
                  <a:lnTo>
                    <a:pt x="136" y="499"/>
                  </a:lnTo>
                  <a:lnTo>
                    <a:pt x="138" y="500"/>
                  </a:lnTo>
                  <a:lnTo>
                    <a:pt x="142" y="502"/>
                  </a:lnTo>
                  <a:lnTo>
                    <a:pt x="144" y="503"/>
                  </a:lnTo>
                  <a:lnTo>
                    <a:pt x="146" y="503"/>
                  </a:lnTo>
                  <a:lnTo>
                    <a:pt x="148" y="504"/>
                  </a:lnTo>
                  <a:lnTo>
                    <a:pt x="152" y="506"/>
                  </a:lnTo>
                  <a:lnTo>
                    <a:pt x="154" y="508"/>
                  </a:lnTo>
                  <a:lnTo>
                    <a:pt x="156" y="509"/>
                  </a:lnTo>
                  <a:lnTo>
                    <a:pt x="158" y="510"/>
                  </a:lnTo>
                  <a:lnTo>
                    <a:pt x="161" y="511"/>
                  </a:lnTo>
                  <a:lnTo>
                    <a:pt x="163" y="512"/>
                  </a:lnTo>
                  <a:lnTo>
                    <a:pt x="166" y="513"/>
                  </a:lnTo>
                  <a:lnTo>
                    <a:pt x="168" y="515"/>
                  </a:lnTo>
                  <a:lnTo>
                    <a:pt x="171" y="517"/>
                  </a:lnTo>
                  <a:lnTo>
                    <a:pt x="173" y="518"/>
                  </a:lnTo>
                  <a:lnTo>
                    <a:pt x="175" y="519"/>
                  </a:lnTo>
                  <a:lnTo>
                    <a:pt x="177" y="521"/>
                  </a:lnTo>
                  <a:lnTo>
                    <a:pt x="179" y="523"/>
                  </a:lnTo>
                  <a:lnTo>
                    <a:pt x="182" y="524"/>
                  </a:lnTo>
                  <a:lnTo>
                    <a:pt x="184" y="526"/>
                  </a:lnTo>
                  <a:lnTo>
                    <a:pt x="186" y="528"/>
                  </a:lnTo>
                  <a:lnTo>
                    <a:pt x="188" y="529"/>
                  </a:lnTo>
                  <a:lnTo>
                    <a:pt x="190" y="531"/>
                  </a:lnTo>
                  <a:lnTo>
                    <a:pt x="193" y="532"/>
                  </a:lnTo>
                  <a:lnTo>
                    <a:pt x="195" y="535"/>
                  </a:lnTo>
                  <a:lnTo>
                    <a:pt x="196" y="536"/>
                  </a:lnTo>
                  <a:lnTo>
                    <a:pt x="198" y="538"/>
                  </a:lnTo>
                  <a:lnTo>
                    <a:pt x="200" y="541"/>
                  </a:lnTo>
                  <a:lnTo>
                    <a:pt x="203" y="542"/>
                  </a:lnTo>
                  <a:lnTo>
                    <a:pt x="205" y="544"/>
                  </a:lnTo>
                  <a:lnTo>
                    <a:pt x="206" y="547"/>
                  </a:lnTo>
                  <a:lnTo>
                    <a:pt x="208" y="548"/>
                  </a:lnTo>
                  <a:lnTo>
                    <a:pt x="210" y="550"/>
                  </a:lnTo>
                  <a:lnTo>
                    <a:pt x="213" y="553"/>
                  </a:lnTo>
                  <a:lnTo>
                    <a:pt x="214" y="554"/>
                  </a:lnTo>
                  <a:lnTo>
                    <a:pt x="216" y="556"/>
                  </a:lnTo>
                  <a:lnTo>
                    <a:pt x="218" y="558"/>
                  </a:lnTo>
                  <a:lnTo>
                    <a:pt x="219" y="561"/>
                  </a:lnTo>
                  <a:lnTo>
                    <a:pt x="221" y="563"/>
                  </a:lnTo>
                  <a:lnTo>
                    <a:pt x="224" y="566"/>
                  </a:lnTo>
                  <a:lnTo>
                    <a:pt x="225" y="568"/>
                  </a:lnTo>
                  <a:lnTo>
                    <a:pt x="227" y="570"/>
                  </a:lnTo>
                  <a:lnTo>
                    <a:pt x="228" y="573"/>
                  </a:lnTo>
                  <a:lnTo>
                    <a:pt x="230" y="575"/>
                  </a:lnTo>
                  <a:lnTo>
                    <a:pt x="232" y="577"/>
                  </a:lnTo>
                  <a:lnTo>
                    <a:pt x="234" y="580"/>
                  </a:lnTo>
                  <a:lnTo>
                    <a:pt x="236" y="582"/>
                  </a:lnTo>
                  <a:lnTo>
                    <a:pt x="237" y="584"/>
                  </a:lnTo>
                  <a:lnTo>
                    <a:pt x="238" y="587"/>
                  </a:lnTo>
                  <a:lnTo>
                    <a:pt x="240" y="589"/>
                  </a:lnTo>
                  <a:lnTo>
                    <a:pt x="241" y="592"/>
                  </a:lnTo>
                  <a:lnTo>
                    <a:pt x="244" y="595"/>
                  </a:lnTo>
                  <a:lnTo>
                    <a:pt x="245" y="597"/>
                  </a:lnTo>
                  <a:lnTo>
                    <a:pt x="246" y="600"/>
                  </a:lnTo>
                  <a:lnTo>
                    <a:pt x="248" y="602"/>
                  </a:lnTo>
                  <a:lnTo>
                    <a:pt x="249" y="606"/>
                  </a:lnTo>
                  <a:lnTo>
                    <a:pt x="250" y="608"/>
                  </a:lnTo>
                  <a:lnTo>
                    <a:pt x="252" y="612"/>
                  </a:lnTo>
                  <a:lnTo>
                    <a:pt x="253" y="614"/>
                  </a:lnTo>
                  <a:lnTo>
                    <a:pt x="257" y="620"/>
                  </a:lnTo>
                  <a:lnTo>
                    <a:pt x="259" y="626"/>
                  </a:lnTo>
                  <a:lnTo>
                    <a:pt x="261" y="632"/>
                  </a:lnTo>
                  <a:lnTo>
                    <a:pt x="265" y="638"/>
                  </a:lnTo>
                  <a:lnTo>
                    <a:pt x="267" y="644"/>
                  </a:lnTo>
                  <a:lnTo>
                    <a:pt x="269" y="651"/>
                  </a:lnTo>
                  <a:lnTo>
                    <a:pt x="271" y="657"/>
                  </a:lnTo>
                  <a:lnTo>
                    <a:pt x="273" y="664"/>
                  </a:lnTo>
                  <a:lnTo>
                    <a:pt x="276" y="671"/>
                  </a:lnTo>
                  <a:lnTo>
                    <a:pt x="278" y="677"/>
                  </a:lnTo>
                  <a:lnTo>
                    <a:pt x="280" y="684"/>
                  </a:lnTo>
                  <a:lnTo>
                    <a:pt x="281" y="691"/>
                  </a:lnTo>
                  <a:lnTo>
                    <a:pt x="520" y="0"/>
                  </a:lnTo>
                  <a:lnTo>
                    <a:pt x="331" y="293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2" name="Freeform 123"/>
            <p:cNvSpPr>
              <a:spLocks/>
            </p:cNvSpPr>
            <p:nvPr/>
          </p:nvSpPr>
          <p:spPr bwMode="auto">
            <a:xfrm>
              <a:off x="1332" y="3532"/>
              <a:ext cx="137" cy="259"/>
            </a:xfrm>
            <a:custGeom>
              <a:avLst/>
              <a:gdLst>
                <a:gd name="T0" fmla="*/ 798 w 825"/>
                <a:gd name="T1" fmla="*/ 19 h 1291"/>
                <a:gd name="T2" fmla="*/ 770 w 825"/>
                <a:gd name="T3" fmla="*/ 0 h 1291"/>
                <a:gd name="T4" fmla="*/ 0 w 825"/>
                <a:gd name="T5" fmla="*/ 1253 h 1291"/>
                <a:gd name="T6" fmla="*/ 54 w 825"/>
                <a:gd name="T7" fmla="*/ 1291 h 1291"/>
                <a:gd name="T8" fmla="*/ 825 w 825"/>
                <a:gd name="T9" fmla="*/ 37 h 1291"/>
                <a:gd name="T10" fmla="*/ 798 w 825"/>
                <a:gd name="T11" fmla="*/ 19 h 1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5"/>
                <a:gd name="T19" fmla="*/ 0 h 1291"/>
                <a:gd name="T20" fmla="*/ 825 w 825"/>
                <a:gd name="T21" fmla="*/ 1291 h 12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5" h="1291">
                  <a:moveTo>
                    <a:pt x="798" y="19"/>
                  </a:moveTo>
                  <a:lnTo>
                    <a:pt x="770" y="0"/>
                  </a:lnTo>
                  <a:lnTo>
                    <a:pt x="0" y="1253"/>
                  </a:lnTo>
                  <a:lnTo>
                    <a:pt x="54" y="1291"/>
                  </a:lnTo>
                  <a:lnTo>
                    <a:pt x="825" y="37"/>
                  </a:lnTo>
                  <a:lnTo>
                    <a:pt x="798" y="1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3" name="Freeform 124"/>
            <p:cNvSpPr>
              <a:spLocks/>
            </p:cNvSpPr>
            <p:nvPr/>
          </p:nvSpPr>
          <p:spPr bwMode="auto">
            <a:xfrm>
              <a:off x="1431" y="3435"/>
              <a:ext cx="85" cy="139"/>
            </a:xfrm>
            <a:custGeom>
              <a:avLst/>
              <a:gdLst>
                <a:gd name="T0" fmla="*/ 509 w 509"/>
                <a:gd name="T1" fmla="*/ 0 h 696"/>
                <a:gd name="T2" fmla="*/ 6 w 509"/>
                <a:gd name="T3" fmla="*/ 495 h 696"/>
                <a:gd name="T4" fmla="*/ 19 w 509"/>
                <a:gd name="T5" fmla="*/ 494 h 696"/>
                <a:gd name="T6" fmla="*/ 33 w 509"/>
                <a:gd name="T7" fmla="*/ 493 h 696"/>
                <a:gd name="T8" fmla="*/ 46 w 509"/>
                <a:gd name="T9" fmla="*/ 493 h 696"/>
                <a:gd name="T10" fmla="*/ 58 w 509"/>
                <a:gd name="T11" fmla="*/ 493 h 696"/>
                <a:gd name="T12" fmla="*/ 71 w 509"/>
                <a:gd name="T13" fmla="*/ 494 h 696"/>
                <a:gd name="T14" fmla="*/ 80 w 509"/>
                <a:gd name="T15" fmla="*/ 494 h 696"/>
                <a:gd name="T16" fmla="*/ 86 w 509"/>
                <a:gd name="T17" fmla="*/ 495 h 696"/>
                <a:gd name="T18" fmla="*/ 91 w 509"/>
                <a:gd name="T19" fmla="*/ 496 h 696"/>
                <a:gd name="T20" fmla="*/ 98 w 509"/>
                <a:gd name="T21" fmla="*/ 497 h 696"/>
                <a:gd name="T22" fmla="*/ 104 w 509"/>
                <a:gd name="T23" fmla="*/ 499 h 696"/>
                <a:gd name="T24" fmla="*/ 109 w 509"/>
                <a:gd name="T25" fmla="*/ 500 h 696"/>
                <a:gd name="T26" fmla="*/ 115 w 509"/>
                <a:gd name="T27" fmla="*/ 501 h 696"/>
                <a:gd name="T28" fmla="*/ 120 w 509"/>
                <a:gd name="T29" fmla="*/ 502 h 696"/>
                <a:gd name="T30" fmla="*/ 126 w 509"/>
                <a:gd name="T31" fmla="*/ 505 h 696"/>
                <a:gd name="T32" fmla="*/ 130 w 509"/>
                <a:gd name="T33" fmla="*/ 506 h 696"/>
                <a:gd name="T34" fmla="*/ 136 w 509"/>
                <a:gd name="T35" fmla="*/ 508 h 696"/>
                <a:gd name="T36" fmla="*/ 141 w 509"/>
                <a:gd name="T37" fmla="*/ 509 h 696"/>
                <a:gd name="T38" fmla="*/ 146 w 509"/>
                <a:gd name="T39" fmla="*/ 512 h 696"/>
                <a:gd name="T40" fmla="*/ 151 w 509"/>
                <a:gd name="T41" fmla="*/ 514 h 696"/>
                <a:gd name="T42" fmla="*/ 156 w 509"/>
                <a:gd name="T43" fmla="*/ 516 h 696"/>
                <a:gd name="T44" fmla="*/ 161 w 509"/>
                <a:gd name="T45" fmla="*/ 519 h 696"/>
                <a:gd name="T46" fmla="*/ 166 w 509"/>
                <a:gd name="T47" fmla="*/ 521 h 696"/>
                <a:gd name="T48" fmla="*/ 170 w 509"/>
                <a:gd name="T49" fmla="*/ 525 h 696"/>
                <a:gd name="T50" fmla="*/ 174 w 509"/>
                <a:gd name="T51" fmla="*/ 527 h 696"/>
                <a:gd name="T52" fmla="*/ 179 w 509"/>
                <a:gd name="T53" fmla="*/ 531 h 696"/>
                <a:gd name="T54" fmla="*/ 184 w 509"/>
                <a:gd name="T55" fmla="*/ 533 h 696"/>
                <a:gd name="T56" fmla="*/ 188 w 509"/>
                <a:gd name="T57" fmla="*/ 536 h 696"/>
                <a:gd name="T58" fmla="*/ 192 w 509"/>
                <a:gd name="T59" fmla="*/ 540 h 696"/>
                <a:gd name="T60" fmla="*/ 197 w 509"/>
                <a:gd name="T61" fmla="*/ 544 h 696"/>
                <a:gd name="T62" fmla="*/ 201 w 509"/>
                <a:gd name="T63" fmla="*/ 547 h 696"/>
                <a:gd name="T64" fmla="*/ 205 w 509"/>
                <a:gd name="T65" fmla="*/ 551 h 696"/>
                <a:gd name="T66" fmla="*/ 209 w 509"/>
                <a:gd name="T67" fmla="*/ 555 h 696"/>
                <a:gd name="T68" fmla="*/ 213 w 509"/>
                <a:gd name="T69" fmla="*/ 559 h 696"/>
                <a:gd name="T70" fmla="*/ 216 w 509"/>
                <a:gd name="T71" fmla="*/ 563 h 696"/>
                <a:gd name="T72" fmla="*/ 221 w 509"/>
                <a:gd name="T73" fmla="*/ 567 h 696"/>
                <a:gd name="T74" fmla="*/ 224 w 509"/>
                <a:gd name="T75" fmla="*/ 572 h 696"/>
                <a:gd name="T76" fmla="*/ 228 w 509"/>
                <a:gd name="T77" fmla="*/ 577 h 696"/>
                <a:gd name="T78" fmla="*/ 231 w 509"/>
                <a:gd name="T79" fmla="*/ 580 h 696"/>
                <a:gd name="T80" fmla="*/ 235 w 509"/>
                <a:gd name="T81" fmla="*/ 586 h 696"/>
                <a:gd name="T82" fmla="*/ 239 w 509"/>
                <a:gd name="T83" fmla="*/ 591 h 696"/>
                <a:gd name="T84" fmla="*/ 242 w 509"/>
                <a:gd name="T85" fmla="*/ 596 h 696"/>
                <a:gd name="T86" fmla="*/ 245 w 509"/>
                <a:gd name="T87" fmla="*/ 600 h 696"/>
                <a:gd name="T88" fmla="*/ 247 w 509"/>
                <a:gd name="T89" fmla="*/ 606 h 696"/>
                <a:gd name="T90" fmla="*/ 251 w 509"/>
                <a:gd name="T91" fmla="*/ 611 h 696"/>
                <a:gd name="T92" fmla="*/ 254 w 509"/>
                <a:gd name="T93" fmla="*/ 617 h 696"/>
                <a:gd name="T94" fmla="*/ 258 w 509"/>
                <a:gd name="T95" fmla="*/ 625 h 696"/>
                <a:gd name="T96" fmla="*/ 264 w 509"/>
                <a:gd name="T97" fmla="*/ 637 h 696"/>
                <a:gd name="T98" fmla="*/ 270 w 509"/>
                <a:gd name="T99" fmla="*/ 649 h 696"/>
                <a:gd name="T100" fmla="*/ 274 w 509"/>
                <a:gd name="T101" fmla="*/ 662 h 696"/>
                <a:gd name="T102" fmla="*/ 278 w 509"/>
                <a:gd name="T103" fmla="*/ 675 h 696"/>
                <a:gd name="T104" fmla="*/ 283 w 509"/>
                <a:gd name="T105" fmla="*/ 689 h 696"/>
                <a:gd name="T106" fmla="*/ 509 w 509"/>
                <a:gd name="T107" fmla="*/ 0 h 6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09"/>
                <a:gd name="T163" fmla="*/ 0 h 696"/>
                <a:gd name="T164" fmla="*/ 509 w 509"/>
                <a:gd name="T165" fmla="*/ 696 h 69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09" h="696">
                  <a:moveTo>
                    <a:pt x="325" y="297"/>
                  </a:moveTo>
                  <a:lnTo>
                    <a:pt x="509" y="0"/>
                  </a:lnTo>
                  <a:lnTo>
                    <a:pt x="0" y="495"/>
                  </a:lnTo>
                  <a:lnTo>
                    <a:pt x="6" y="495"/>
                  </a:lnTo>
                  <a:lnTo>
                    <a:pt x="13" y="494"/>
                  </a:lnTo>
                  <a:lnTo>
                    <a:pt x="19" y="494"/>
                  </a:lnTo>
                  <a:lnTo>
                    <a:pt x="26" y="493"/>
                  </a:lnTo>
                  <a:lnTo>
                    <a:pt x="33" y="493"/>
                  </a:lnTo>
                  <a:lnTo>
                    <a:pt x="39" y="493"/>
                  </a:lnTo>
                  <a:lnTo>
                    <a:pt x="46" y="493"/>
                  </a:lnTo>
                  <a:lnTo>
                    <a:pt x="53" y="493"/>
                  </a:lnTo>
                  <a:lnTo>
                    <a:pt x="58" y="493"/>
                  </a:lnTo>
                  <a:lnTo>
                    <a:pt x="65" y="493"/>
                  </a:lnTo>
                  <a:lnTo>
                    <a:pt x="71" y="494"/>
                  </a:lnTo>
                  <a:lnTo>
                    <a:pt x="77" y="494"/>
                  </a:lnTo>
                  <a:lnTo>
                    <a:pt x="80" y="494"/>
                  </a:lnTo>
                  <a:lnTo>
                    <a:pt x="83" y="495"/>
                  </a:lnTo>
                  <a:lnTo>
                    <a:pt x="86" y="495"/>
                  </a:lnTo>
                  <a:lnTo>
                    <a:pt x="89" y="495"/>
                  </a:lnTo>
                  <a:lnTo>
                    <a:pt x="91" y="496"/>
                  </a:lnTo>
                  <a:lnTo>
                    <a:pt x="95" y="496"/>
                  </a:lnTo>
                  <a:lnTo>
                    <a:pt x="98" y="497"/>
                  </a:lnTo>
                  <a:lnTo>
                    <a:pt x="100" y="497"/>
                  </a:lnTo>
                  <a:lnTo>
                    <a:pt x="104" y="499"/>
                  </a:lnTo>
                  <a:lnTo>
                    <a:pt x="106" y="499"/>
                  </a:lnTo>
                  <a:lnTo>
                    <a:pt x="109" y="500"/>
                  </a:lnTo>
                  <a:lnTo>
                    <a:pt x="111" y="500"/>
                  </a:lnTo>
                  <a:lnTo>
                    <a:pt x="115" y="501"/>
                  </a:lnTo>
                  <a:lnTo>
                    <a:pt x="117" y="502"/>
                  </a:lnTo>
                  <a:lnTo>
                    <a:pt x="120" y="502"/>
                  </a:lnTo>
                  <a:lnTo>
                    <a:pt x="122" y="503"/>
                  </a:lnTo>
                  <a:lnTo>
                    <a:pt x="126" y="505"/>
                  </a:lnTo>
                  <a:lnTo>
                    <a:pt x="128" y="505"/>
                  </a:lnTo>
                  <a:lnTo>
                    <a:pt x="130" y="506"/>
                  </a:lnTo>
                  <a:lnTo>
                    <a:pt x="133" y="507"/>
                  </a:lnTo>
                  <a:lnTo>
                    <a:pt x="136" y="508"/>
                  </a:lnTo>
                  <a:lnTo>
                    <a:pt x="138" y="509"/>
                  </a:lnTo>
                  <a:lnTo>
                    <a:pt x="141" y="509"/>
                  </a:lnTo>
                  <a:lnTo>
                    <a:pt x="143" y="510"/>
                  </a:lnTo>
                  <a:lnTo>
                    <a:pt x="146" y="512"/>
                  </a:lnTo>
                  <a:lnTo>
                    <a:pt x="149" y="513"/>
                  </a:lnTo>
                  <a:lnTo>
                    <a:pt x="151" y="514"/>
                  </a:lnTo>
                  <a:lnTo>
                    <a:pt x="153" y="515"/>
                  </a:lnTo>
                  <a:lnTo>
                    <a:pt x="156" y="516"/>
                  </a:lnTo>
                  <a:lnTo>
                    <a:pt x="158" y="518"/>
                  </a:lnTo>
                  <a:lnTo>
                    <a:pt x="161" y="519"/>
                  </a:lnTo>
                  <a:lnTo>
                    <a:pt x="163" y="520"/>
                  </a:lnTo>
                  <a:lnTo>
                    <a:pt x="166" y="521"/>
                  </a:lnTo>
                  <a:lnTo>
                    <a:pt x="168" y="523"/>
                  </a:lnTo>
                  <a:lnTo>
                    <a:pt x="170" y="525"/>
                  </a:lnTo>
                  <a:lnTo>
                    <a:pt x="172" y="526"/>
                  </a:lnTo>
                  <a:lnTo>
                    <a:pt x="174" y="527"/>
                  </a:lnTo>
                  <a:lnTo>
                    <a:pt x="177" y="529"/>
                  </a:lnTo>
                  <a:lnTo>
                    <a:pt x="179" y="531"/>
                  </a:lnTo>
                  <a:lnTo>
                    <a:pt x="181" y="532"/>
                  </a:lnTo>
                  <a:lnTo>
                    <a:pt x="184" y="533"/>
                  </a:lnTo>
                  <a:lnTo>
                    <a:pt x="185" y="535"/>
                  </a:lnTo>
                  <a:lnTo>
                    <a:pt x="188" y="536"/>
                  </a:lnTo>
                  <a:lnTo>
                    <a:pt x="190" y="539"/>
                  </a:lnTo>
                  <a:lnTo>
                    <a:pt x="192" y="540"/>
                  </a:lnTo>
                  <a:lnTo>
                    <a:pt x="194" y="542"/>
                  </a:lnTo>
                  <a:lnTo>
                    <a:pt x="197" y="544"/>
                  </a:lnTo>
                  <a:lnTo>
                    <a:pt x="199" y="546"/>
                  </a:lnTo>
                  <a:lnTo>
                    <a:pt x="201" y="547"/>
                  </a:lnTo>
                  <a:lnTo>
                    <a:pt x="203" y="549"/>
                  </a:lnTo>
                  <a:lnTo>
                    <a:pt x="205" y="551"/>
                  </a:lnTo>
                  <a:lnTo>
                    <a:pt x="206" y="553"/>
                  </a:lnTo>
                  <a:lnTo>
                    <a:pt x="209" y="555"/>
                  </a:lnTo>
                  <a:lnTo>
                    <a:pt x="211" y="557"/>
                  </a:lnTo>
                  <a:lnTo>
                    <a:pt x="213" y="559"/>
                  </a:lnTo>
                  <a:lnTo>
                    <a:pt x="215" y="561"/>
                  </a:lnTo>
                  <a:lnTo>
                    <a:pt x="216" y="563"/>
                  </a:lnTo>
                  <a:lnTo>
                    <a:pt x="219" y="565"/>
                  </a:lnTo>
                  <a:lnTo>
                    <a:pt x="221" y="567"/>
                  </a:lnTo>
                  <a:lnTo>
                    <a:pt x="222" y="570"/>
                  </a:lnTo>
                  <a:lnTo>
                    <a:pt x="224" y="572"/>
                  </a:lnTo>
                  <a:lnTo>
                    <a:pt x="226" y="574"/>
                  </a:lnTo>
                  <a:lnTo>
                    <a:pt x="228" y="577"/>
                  </a:lnTo>
                  <a:lnTo>
                    <a:pt x="230" y="579"/>
                  </a:lnTo>
                  <a:lnTo>
                    <a:pt x="231" y="580"/>
                  </a:lnTo>
                  <a:lnTo>
                    <a:pt x="233" y="583"/>
                  </a:lnTo>
                  <a:lnTo>
                    <a:pt x="235" y="586"/>
                  </a:lnTo>
                  <a:lnTo>
                    <a:pt x="236" y="589"/>
                  </a:lnTo>
                  <a:lnTo>
                    <a:pt x="239" y="591"/>
                  </a:lnTo>
                  <a:lnTo>
                    <a:pt x="240" y="593"/>
                  </a:lnTo>
                  <a:lnTo>
                    <a:pt x="242" y="596"/>
                  </a:lnTo>
                  <a:lnTo>
                    <a:pt x="243" y="598"/>
                  </a:lnTo>
                  <a:lnTo>
                    <a:pt x="245" y="600"/>
                  </a:lnTo>
                  <a:lnTo>
                    <a:pt x="246" y="603"/>
                  </a:lnTo>
                  <a:lnTo>
                    <a:pt x="247" y="606"/>
                  </a:lnTo>
                  <a:lnTo>
                    <a:pt x="250" y="609"/>
                  </a:lnTo>
                  <a:lnTo>
                    <a:pt x="251" y="611"/>
                  </a:lnTo>
                  <a:lnTo>
                    <a:pt x="253" y="615"/>
                  </a:lnTo>
                  <a:lnTo>
                    <a:pt x="254" y="617"/>
                  </a:lnTo>
                  <a:lnTo>
                    <a:pt x="255" y="619"/>
                  </a:lnTo>
                  <a:lnTo>
                    <a:pt x="258" y="625"/>
                  </a:lnTo>
                  <a:lnTo>
                    <a:pt x="261" y="631"/>
                  </a:lnTo>
                  <a:lnTo>
                    <a:pt x="264" y="637"/>
                  </a:lnTo>
                  <a:lnTo>
                    <a:pt x="266" y="643"/>
                  </a:lnTo>
                  <a:lnTo>
                    <a:pt x="270" y="649"/>
                  </a:lnTo>
                  <a:lnTo>
                    <a:pt x="272" y="656"/>
                  </a:lnTo>
                  <a:lnTo>
                    <a:pt x="274" y="662"/>
                  </a:lnTo>
                  <a:lnTo>
                    <a:pt x="276" y="669"/>
                  </a:lnTo>
                  <a:lnTo>
                    <a:pt x="278" y="675"/>
                  </a:lnTo>
                  <a:lnTo>
                    <a:pt x="281" y="682"/>
                  </a:lnTo>
                  <a:lnTo>
                    <a:pt x="283" y="689"/>
                  </a:lnTo>
                  <a:lnTo>
                    <a:pt x="285" y="696"/>
                  </a:lnTo>
                  <a:lnTo>
                    <a:pt x="509" y="0"/>
                  </a:lnTo>
                  <a:lnTo>
                    <a:pt x="325" y="29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4" name="Freeform 125"/>
            <p:cNvSpPr>
              <a:spLocks/>
            </p:cNvSpPr>
            <p:nvPr/>
          </p:nvSpPr>
          <p:spPr bwMode="auto">
            <a:xfrm>
              <a:off x="1504" y="3147"/>
              <a:ext cx="41" cy="80"/>
            </a:xfrm>
            <a:custGeom>
              <a:avLst/>
              <a:gdLst>
                <a:gd name="T0" fmla="*/ 0 w 243"/>
                <a:gd name="T1" fmla="*/ 401 h 401"/>
                <a:gd name="T2" fmla="*/ 243 w 243"/>
                <a:gd name="T3" fmla="*/ 380 h 401"/>
                <a:gd name="T4" fmla="*/ 243 w 243"/>
                <a:gd name="T5" fmla="*/ 0 h 401"/>
                <a:gd name="T6" fmla="*/ 0 60000 65536"/>
                <a:gd name="T7" fmla="*/ 0 60000 65536"/>
                <a:gd name="T8" fmla="*/ 0 60000 65536"/>
                <a:gd name="T9" fmla="*/ 0 w 243"/>
                <a:gd name="T10" fmla="*/ 0 h 401"/>
                <a:gd name="T11" fmla="*/ 243 w 243"/>
                <a:gd name="T12" fmla="*/ 401 h 4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3" h="401">
                  <a:moveTo>
                    <a:pt x="0" y="401"/>
                  </a:moveTo>
                  <a:lnTo>
                    <a:pt x="243" y="380"/>
                  </a:lnTo>
                  <a:lnTo>
                    <a:pt x="243" y="0"/>
                  </a:lnTo>
                </a:path>
              </a:pathLst>
            </a:cu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5" name="Freeform 126"/>
            <p:cNvSpPr>
              <a:spLocks/>
            </p:cNvSpPr>
            <p:nvPr/>
          </p:nvSpPr>
          <p:spPr bwMode="auto">
            <a:xfrm>
              <a:off x="1890" y="3124"/>
              <a:ext cx="41" cy="80"/>
            </a:xfrm>
            <a:custGeom>
              <a:avLst/>
              <a:gdLst>
                <a:gd name="T0" fmla="*/ 0 w 243"/>
                <a:gd name="T1" fmla="*/ 400 h 400"/>
                <a:gd name="T2" fmla="*/ 243 w 243"/>
                <a:gd name="T3" fmla="*/ 380 h 400"/>
                <a:gd name="T4" fmla="*/ 243 w 243"/>
                <a:gd name="T5" fmla="*/ 0 h 400"/>
                <a:gd name="T6" fmla="*/ 0 60000 65536"/>
                <a:gd name="T7" fmla="*/ 0 60000 65536"/>
                <a:gd name="T8" fmla="*/ 0 60000 65536"/>
                <a:gd name="T9" fmla="*/ 0 w 243"/>
                <a:gd name="T10" fmla="*/ 0 h 400"/>
                <a:gd name="T11" fmla="*/ 243 w 243"/>
                <a:gd name="T12" fmla="*/ 400 h 4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3" h="400">
                  <a:moveTo>
                    <a:pt x="0" y="400"/>
                  </a:moveTo>
                  <a:lnTo>
                    <a:pt x="243" y="380"/>
                  </a:lnTo>
                  <a:lnTo>
                    <a:pt x="243" y="0"/>
                  </a:lnTo>
                </a:path>
              </a:pathLst>
            </a:cu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6" name="Freeform 127"/>
            <p:cNvSpPr>
              <a:spLocks/>
            </p:cNvSpPr>
            <p:nvPr/>
          </p:nvSpPr>
          <p:spPr bwMode="auto">
            <a:xfrm>
              <a:off x="1629" y="2995"/>
              <a:ext cx="69" cy="52"/>
            </a:xfrm>
            <a:custGeom>
              <a:avLst/>
              <a:gdLst>
                <a:gd name="T0" fmla="*/ 0 w 412"/>
                <a:gd name="T1" fmla="*/ 260 h 260"/>
                <a:gd name="T2" fmla="*/ 412 w 412"/>
                <a:gd name="T3" fmla="*/ 220 h 260"/>
                <a:gd name="T4" fmla="*/ 412 w 412"/>
                <a:gd name="T5" fmla="*/ 0 h 260"/>
                <a:gd name="T6" fmla="*/ 0 60000 65536"/>
                <a:gd name="T7" fmla="*/ 0 60000 65536"/>
                <a:gd name="T8" fmla="*/ 0 60000 65536"/>
                <a:gd name="T9" fmla="*/ 0 w 412"/>
                <a:gd name="T10" fmla="*/ 0 h 260"/>
                <a:gd name="T11" fmla="*/ 412 w 412"/>
                <a:gd name="T12" fmla="*/ 260 h 2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2" h="260">
                  <a:moveTo>
                    <a:pt x="0" y="260"/>
                  </a:moveTo>
                  <a:lnTo>
                    <a:pt x="412" y="220"/>
                  </a:lnTo>
                  <a:lnTo>
                    <a:pt x="412" y="0"/>
                  </a:ln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7" name="Freeform 128"/>
            <p:cNvSpPr>
              <a:spLocks/>
            </p:cNvSpPr>
            <p:nvPr/>
          </p:nvSpPr>
          <p:spPr bwMode="auto">
            <a:xfrm>
              <a:off x="1525" y="3712"/>
              <a:ext cx="69" cy="52"/>
            </a:xfrm>
            <a:custGeom>
              <a:avLst/>
              <a:gdLst>
                <a:gd name="T0" fmla="*/ 0 w 412"/>
                <a:gd name="T1" fmla="*/ 260 h 260"/>
                <a:gd name="T2" fmla="*/ 412 w 412"/>
                <a:gd name="T3" fmla="*/ 220 h 260"/>
                <a:gd name="T4" fmla="*/ 412 w 412"/>
                <a:gd name="T5" fmla="*/ 0 h 260"/>
                <a:gd name="T6" fmla="*/ 0 60000 65536"/>
                <a:gd name="T7" fmla="*/ 0 60000 65536"/>
                <a:gd name="T8" fmla="*/ 0 60000 65536"/>
                <a:gd name="T9" fmla="*/ 0 w 412"/>
                <a:gd name="T10" fmla="*/ 0 h 260"/>
                <a:gd name="T11" fmla="*/ 412 w 412"/>
                <a:gd name="T12" fmla="*/ 260 h 2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2" h="260">
                  <a:moveTo>
                    <a:pt x="0" y="260"/>
                  </a:moveTo>
                  <a:lnTo>
                    <a:pt x="412" y="220"/>
                  </a:lnTo>
                  <a:lnTo>
                    <a:pt x="412" y="0"/>
                  </a:lnTo>
                </a:path>
              </a:pathLst>
            </a:cu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48" name="Rectangle 129"/>
            <p:cNvSpPr>
              <a:spLocks noChangeArrowheads="1"/>
            </p:cNvSpPr>
            <p:nvPr/>
          </p:nvSpPr>
          <p:spPr bwMode="auto">
            <a:xfrm>
              <a:off x="1561" y="3155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49" name="Rectangle 130"/>
            <p:cNvSpPr>
              <a:spLocks noChangeArrowheads="1"/>
            </p:cNvSpPr>
            <p:nvPr/>
          </p:nvSpPr>
          <p:spPr bwMode="auto">
            <a:xfrm>
              <a:off x="1629" y="3216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50" name="Rectangle 131"/>
            <p:cNvSpPr>
              <a:spLocks noChangeArrowheads="1"/>
            </p:cNvSpPr>
            <p:nvPr/>
          </p:nvSpPr>
          <p:spPr bwMode="auto">
            <a:xfrm>
              <a:off x="1687" y="2972"/>
              <a:ext cx="8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>
                  <a:latin typeface="Symbol" pitchFamily="18" charset="2"/>
                </a:rPr>
                <a:t>a</a:t>
              </a:r>
              <a:endParaRPr lang="en-US" sz="1600">
                <a:latin typeface="Times New Roman" pitchFamily="18" charset="0"/>
              </a:endParaRPr>
            </a:p>
          </p:txBody>
        </p:sp>
        <p:sp>
          <p:nvSpPr>
            <p:cNvPr id="67751" name="Rectangle 132"/>
            <p:cNvSpPr>
              <a:spLocks noChangeArrowheads="1"/>
            </p:cNvSpPr>
            <p:nvPr/>
          </p:nvSpPr>
          <p:spPr bwMode="auto">
            <a:xfrm>
              <a:off x="1769" y="2991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52" name="Rectangle 133"/>
            <p:cNvSpPr>
              <a:spLocks noChangeArrowheads="1"/>
            </p:cNvSpPr>
            <p:nvPr/>
          </p:nvSpPr>
          <p:spPr bwMode="auto">
            <a:xfrm>
              <a:off x="1850" y="304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53" name="Rectangle 134"/>
            <p:cNvSpPr>
              <a:spLocks noChangeArrowheads="1"/>
            </p:cNvSpPr>
            <p:nvPr/>
          </p:nvSpPr>
          <p:spPr bwMode="auto">
            <a:xfrm>
              <a:off x="1953" y="3155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54" name="Rectangle 135"/>
            <p:cNvSpPr>
              <a:spLocks noChangeArrowheads="1"/>
            </p:cNvSpPr>
            <p:nvPr/>
          </p:nvSpPr>
          <p:spPr bwMode="auto">
            <a:xfrm>
              <a:off x="2038" y="3216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55" name="Rectangle 136"/>
            <p:cNvSpPr>
              <a:spLocks noChangeArrowheads="1"/>
            </p:cNvSpPr>
            <p:nvPr/>
          </p:nvSpPr>
          <p:spPr bwMode="auto">
            <a:xfrm>
              <a:off x="1256" y="2828"/>
              <a:ext cx="9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s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56" name="Rectangle 137"/>
            <p:cNvSpPr>
              <a:spLocks noChangeArrowheads="1"/>
            </p:cNvSpPr>
            <p:nvPr/>
          </p:nvSpPr>
          <p:spPr bwMode="auto">
            <a:xfrm>
              <a:off x="1349" y="2895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y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57" name="Rectangle 138"/>
            <p:cNvSpPr>
              <a:spLocks noChangeArrowheads="1"/>
            </p:cNvSpPr>
            <p:nvPr/>
          </p:nvSpPr>
          <p:spPr bwMode="auto">
            <a:xfrm>
              <a:off x="1343" y="2804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c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58" name="Rectangle 139"/>
            <p:cNvSpPr>
              <a:spLocks noChangeArrowheads="1"/>
            </p:cNvSpPr>
            <p:nvPr/>
          </p:nvSpPr>
          <p:spPr bwMode="auto">
            <a:xfrm>
              <a:off x="2096" y="3736"/>
              <a:ext cx="9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s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59" name="Rectangle 140"/>
            <p:cNvSpPr>
              <a:spLocks noChangeArrowheads="1"/>
            </p:cNvSpPr>
            <p:nvPr/>
          </p:nvSpPr>
          <p:spPr bwMode="auto">
            <a:xfrm>
              <a:off x="2190" y="3836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y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0" name="Rectangle 141"/>
            <p:cNvSpPr>
              <a:spLocks noChangeArrowheads="1"/>
            </p:cNvSpPr>
            <p:nvPr/>
          </p:nvSpPr>
          <p:spPr bwMode="auto">
            <a:xfrm>
              <a:off x="2192" y="3736"/>
              <a:ext cx="4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t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1" name="Line 142"/>
            <p:cNvSpPr>
              <a:spLocks noChangeShapeType="1"/>
            </p:cNvSpPr>
            <p:nvPr/>
          </p:nvSpPr>
          <p:spPr bwMode="auto">
            <a:xfrm flipH="1">
              <a:off x="1389" y="3062"/>
              <a:ext cx="10" cy="1"/>
            </a:xfrm>
            <a:prstGeom prst="line">
              <a:avLst/>
            </a:prstGeom>
            <a:noFill/>
            <a:ln w="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7762" name="Rectangle 143"/>
            <p:cNvSpPr>
              <a:spLocks noChangeArrowheads="1"/>
            </p:cNvSpPr>
            <p:nvPr/>
          </p:nvSpPr>
          <p:spPr bwMode="auto">
            <a:xfrm>
              <a:off x="1150" y="2835"/>
              <a:ext cx="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b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63" name="Rectangle 144"/>
            <p:cNvSpPr>
              <a:spLocks noChangeArrowheads="1"/>
            </p:cNvSpPr>
            <p:nvPr/>
          </p:nvSpPr>
          <p:spPr bwMode="auto">
            <a:xfrm>
              <a:off x="1256" y="2994"/>
              <a:ext cx="9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s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64" name="Rectangle 145"/>
            <p:cNvSpPr>
              <a:spLocks noChangeArrowheads="1"/>
            </p:cNvSpPr>
            <p:nvPr/>
          </p:nvSpPr>
          <p:spPr bwMode="auto">
            <a:xfrm>
              <a:off x="1352" y="3082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y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5" name="Rectangle 146"/>
            <p:cNvSpPr>
              <a:spLocks noChangeArrowheads="1"/>
            </p:cNvSpPr>
            <p:nvPr/>
          </p:nvSpPr>
          <p:spPr bwMode="auto">
            <a:xfrm>
              <a:off x="1350" y="3002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c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6" name="Rectangle 147"/>
            <p:cNvSpPr>
              <a:spLocks noChangeArrowheads="1"/>
            </p:cNvSpPr>
            <p:nvPr/>
          </p:nvSpPr>
          <p:spPr bwMode="auto">
            <a:xfrm>
              <a:off x="1628" y="3679"/>
              <a:ext cx="6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>
                  <a:latin typeface="Symbol" pitchFamily="18" charset="2"/>
                </a:rPr>
                <a:t>b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7" name="Rectangle 148"/>
            <p:cNvSpPr>
              <a:spLocks noChangeArrowheads="1"/>
            </p:cNvSpPr>
            <p:nvPr/>
          </p:nvSpPr>
          <p:spPr bwMode="auto">
            <a:xfrm>
              <a:off x="1690" y="3686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68" name="Rectangle 149"/>
            <p:cNvSpPr>
              <a:spLocks noChangeArrowheads="1"/>
            </p:cNvSpPr>
            <p:nvPr/>
          </p:nvSpPr>
          <p:spPr bwMode="auto">
            <a:xfrm>
              <a:off x="1763" y="3752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69" name="Rectangle 150"/>
            <p:cNvSpPr>
              <a:spLocks noChangeArrowheads="1"/>
            </p:cNvSpPr>
            <p:nvPr/>
          </p:nvSpPr>
          <p:spPr bwMode="auto">
            <a:xfrm>
              <a:off x="2072" y="3563"/>
              <a:ext cx="10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a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70" name="Rectangle 151"/>
            <p:cNvSpPr>
              <a:spLocks noChangeArrowheads="1"/>
            </p:cNvSpPr>
            <p:nvPr/>
          </p:nvSpPr>
          <p:spPr bwMode="auto">
            <a:xfrm>
              <a:off x="2174" y="3570"/>
              <a:ext cx="9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s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71" name="Rectangle 152"/>
            <p:cNvSpPr>
              <a:spLocks noChangeArrowheads="1"/>
            </p:cNvSpPr>
            <p:nvPr/>
          </p:nvSpPr>
          <p:spPr bwMode="auto">
            <a:xfrm>
              <a:off x="2259" y="3654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y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72" name="Rectangle 153"/>
            <p:cNvSpPr>
              <a:spLocks noChangeArrowheads="1"/>
            </p:cNvSpPr>
            <p:nvPr/>
          </p:nvSpPr>
          <p:spPr bwMode="auto">
            <a:xfrm>
              <a:off x="2269" y="3539"/>
              <a:ext cx="3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t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73" name="Rectangle 154"/>
            <p:cNvSpPr>
              <a:spLocks noChangeArrowheads="1"/>
            </p:cNvSpPr>
            <p:nvPr/>
          </p:nvSpPr>
          <p:spPr bwMode="auto">
            <a:xfrm>
              <a:off x="1269" y="2626"/>
              <a:ext cx="44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Esfuerzo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774" name="Line 155"/>
            <p:cNvSpPr>
              <a:spLocks noChangeShapeType="1"/>
            </p:cNvSpPr>
            <p:nvPr/>
          </p:nvSpPr>
          <p:spPr bwMode="auto">
            <a:xfrm flipH="1">
              <a:off x="1428" y="2956"/>
              <a:ext cx="260" cy="0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prstDash val="dash"/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67775" name="Line 156"/>
            <p:cNvSpPr>
              <a:spLocks noChangeShapeType="1"/>
            </p:cNvSpPr>
            <p:nvPr/>
          </p:nvSpPr>
          <p:spPr bwMode="auto">
            <a:xfrm flipH="1" flipV="1">
              <a:off x="1452" y="3048"/>
              <a:ext cx="100" cy="4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prstDash val="dash"/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67776" name="Freeform 157"/>
            <p:cNvSpPr>
              <a:spLocks/>
            </p:cNvSpPr>
            <p:nvPr/>
          </p:nvSpPr>
          <p:spPr bwMode="auto">
            <a:xfrm rot="-5541367">
              <a:off x="1390" y="2786"/>
              <a:ext cx="56" cy="37"/>
            </a:xfrm>
            <a:custGeom>
              <a:avLst/>
              <a:gdLst>
                <a:gd name="T0" fmla="*/ 336 w 336"/>
                <a:gd name="T1" fmla="*/ 93 h 185"/>
                <a:gd name="T2" fmla="*/ 2 w 336"/>
                <a:gd name="T3" fmla="*/ 3 h 185"/>
                <a:gd name="T4" fmla="*/ 5 w 336"/>
                <a:gd name="T5" fmla="*/ 9 h 185"/>
                <a:gd name="T6" fmla="*/ 10 w 336"/>
                <a:gd name="T7" fmla="*/ 15 h 185"/>
                <a:gd name="T8" fmla="*/ 13 w 336"/>
                <a:gd name="T9" fmla="*/ 21 h 185"/>
                <a:gd name="T10" fmla="*/ 16 w 336"/>
                <a:gd name="T11" fmla="*/ 26 h 185"/>
                <a:gd name="T12" fmla="*/ 20 w 336"/>
                <a:gd name="T13" fmla="*/ 32 h 185"/>
                <a:gd name="T14" fmla="*/ 22 w 336"/>
                <a:gd name="T15" fmla="*/ 36 h 185"/>
                <a:gd name="T16" fmla="*/ 23 w 336"/>
                <a:gd name="T17" fmla="*/ 39 h 185"/>
                <a:gd name="T18" fmla="*/ 24 w 336"/>
                <a:gd name="T19" fmla="*/ 42 h 185"/>
                <a:gd name="T20" fmla="*/ 26 w 336"/>
                <a:gd name="T21" fmla="*/ 45 h 185"/>
                <a:gd name="T22" fmla="*/ 27 w 336"/>
                <a:gd name="T23" fmla="*/ 48 h 185"/>
                <a:gd name="T24" fmla="*/ 27 w 336"/>
                <a:gd name="T25" fmla="*/ 51 h 185"/>
                <a:gd name="T26" fmla="*/ 28 w 336"/>
                <a:gd name="T27" fmla="*/ 54 h 185"/>
                <a:gd name="T28" fmla="*/ 29 w 336"/>
                <a:gd name="T29" fmla="*/ 57 h 185"/>
                <a:gd name="T30" fmla="*/ 31 w 336"/>
                <a:gd name="T31" fmla="*/ 60 h 185"/>
                <a:gd name="T32" fmla="*/ 32 w 336"/>
                <a:gd name="T33" fmla="*/ 62 h 185"/>
                <a:gd name="T34" fmla="*/ 32 w 336"/>
                <a:gd name="T35" fmla="*/ 66 h 185"/>
                <a:gd name="T36" fmla="*/ 33 w 336"/>
                <a:gd name="T37" fmla="*/ 68 h 185"/>
                <a:gd name="T38" fmla="*/ 33 w 336"/>
                <a:gd name="T39" fmla="*/ 71 h 185"/>
                <a:gd name="T40" fmla="*/ 34 w 336"/>
                <a:gd name="T41" fmla="*/ 74 h 185"/>
                <a:gd name="T42" fmla="*/ 34 w 336"/>
                <a:gd name="T43" fmla="*/ 77 h 185"/>
                <a:gd name="T44" fmla="*/ 35 w 336"/>
                <a:gd name="T45" fmla="*/ 80 h 185"/>
                <a:gd name="T46" fmla="*/ 35 w 336"/>
                <a:gd name="T47" fmla="*/ 82 h 185"/>
                <a:gd name="T48" fmla="*/ 35 w 336"/>
                <a:gd name="T49" fmla="*/ 86 h 185"/>
                <a:gd name="T50" fmla="*/ 35 w 336"/>
                <a:gd name="T51" fmla="*/ 88 h 185"/>
                <a:gd name="T52" fmla="*/ 35 w 336"/>
                <a:gd name="T53" fmla="*/ 92 h 185"/>
                <a:gd name="T54" fmla="*/ 35 w 336"/>
                <a:gd name="T55" fmla="*/ 94 h 185"/>
                <a:gd name="T56" fmla="*/ 35 w 336"/>
                <a:gd name="T57" fmla="*/ 97 h 185"/>
                <a:gd name="T58" fmla="*/ 35 w 336"/>
                <a:gd name="T59" fmla="*/ 100 h 185"/>
                <a:gd name="T60" fmla="*/ 35 w 336"/>
                <a:gd name="T61" fmla="*/ 103 h 185"/>
                <a:gd name="T62" fmla="*/ 35 w 336"/>
                <a:gd name="T63" fmla="*/ 106 h 185"/>
                <a:gd name="T64" fmla="*/ 34 w 336"/>
                <a:gd name="T65" fmla="*/ 108 h 185"/>
                <a:gd name="T66" fmla="*/ 34 w 336"/>
                <a:gd name="T67" fmla="*/ 112 h 185"/>
                <a:gd name="T68" fmla="*/ 33 w 336"/>
                <a:gd name="T69" fmla="*/ 114 h 185"/>
                <a:gd name="T70" fmla="*/ 33 w 336"/>
                <a:gd name="T71" fmla="*/ 118 h 185"/>
                <a:gd name="T72" fmla="*/ 32 w 336"/>
                <a:gd name="T73" fmla="*/ 120 h 185"/>
                <a:gd name="T74" fmla="*/ 32 w 336"/>
                <a:gd name="T75" fmla="*/ 124 h 185"/>
                <a:gd name="T76" fmla="*/ 31 w 336"/>
                <a:gd name="T77" fmla="*/ 126 h 185"/>
                <a:gd name="T78" fmla="*/ 29 w 336"/>
                <a:gd name="T79" fmla="*/ 129 h 185"/>
                <a:gd name="T80" fmla="*/ 28 w 336"/>
                <a:gd name="T81" fmla="*/ 132 h 185"/>
                <a:gd name="T82" fmla="*/ 27 w 336"/>
                <a:gd name="T83" fmla="*/ 134 h 185"/>
                <a:gd name="T84" fmla="*/ 27 w 336"/>
                <a:gd name="T85" fmla="*/ 138 h 185"/>
                <a:gd name="T86" fmla="*/ 26 w 336"/>
                <a:gd name="T87" fmla="*/ 140 h 185"/>
                <a:gd name="T88" fmla="*/ 24 w 336"/>
                <a:gd name="T89" fmla="*/ 144 h 185"/>
                <a:gd name="T90" fmla="*/ 23 w 336"/>
                <a:gd name="T91" fmla="*/ 146 h 185"/>
                <a:gd name="T92" fmla="*/ 22 w 336"/>
                <a:gd name="T93" fmla="*/ 150 h 185"/>
                <a:gd name="T94" fmla="*/ 20 w 336"/>
                <a:gd name="T95" fmla="*/ 153 h 185"/>
                <a:gd name="T96" fmla="*/ 16 w 336"/>
                <a:gd name="T97" fmla="*/ 159 h 185"/>
                <a:gd name="T98" fmla="*/ 13 w 336"/>
                <a:gd name="T99" fmla="*/ 165 h 185"/>
                <a:gd name="T100" fmla="*/ 10 w 336"/>
                <a:gd name="T101" fmla="*/ 171 h 185"/>
                <a:gd name="T102" fmla="*/ 5 w 336"/>
                <a:gd name="T103" fmla="*/ 177 h 185"/>
                <a:gd name="T104" fmla="*/ 2 w 336"/>
                <a:gd name="T105" fmla="*/ 183 h 185"/>
                <a:gd name="T106" fmla="*/ 336 w 336"/>
                <a:gd name="T107" fmla="*/ 93 h 1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6"/>
                <a:gd name="T163" fmla="*/ 0 h 185"/>
                <a:gd name="T164" fmla="*/ 336 w 336"/>
                <a:gd name="T165" fmla="*/ 185 h 18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6" h="185">
                  <a:moveTo>
                    <a:pt x="168" y="93"/>
                  </a:moveTo>
                  <a:lnTo>
                    <a:pt x="336" y="93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6"/>
                  </a:lnTo>
                  <a:lnTo>
                    <a:pt x="5" y="9"/>
                  </a:lnTo>
                  <a:lnTo>
                    <a:pt x="7" y="12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21" y="35"/>
                  </a:lnTo>
                  <a:lnTo>
                    <a:pt x="22" y="36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5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1" y="61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4" y="73"/>
                  </a:lnTo>
                  <a:lnTo>
                    <a:pt x="34" y="74"/>
                  </a:lnTo>
                  <a:lnTo>
                    <a:pt x="34" y="75"/>
                  </a:lnTo>
                  <a:lnTo>
                    <a:pt x="34" y="77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1"/>
                  </a:lnTo>
                  <a:lnTo>
                    <a:pt x="35" y="82"/>
                  </a:lnTo>
                  <a:lnTo>
                    <a:pt x="35" y="84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5" y="90"/>
                  </a:lnTo>
                  <a:lnTo>
                    <a:pt x="35" y="92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100"/>
                  </a:lnTo>
                  <a:lnTo>
                    <a:pt x="35" y="101"/>
                  </a:lnTo>
                  <a:lnTo>
                    <a:pt x="35" y="103"/>
                  </a:lnTo>
                  <a:lnTo>
                    <a:pt x="35" y="105"/>
                  </a:lnTo>
                  <a:lnTo>
                    <a:pt x="35" y="106"/>
                  </a:lnTo>
                  <a:lnTo>
                    <a:pt x="34" y="107"/>
                  </a:lnTo>
                  <a:lnTo>
                    <a:pt x="34" y="108"/>
                  </a:lnTo>
                  <a:lnTo>
                    <a:pt x="34" y="111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2" y="120"/>
                  </a:lnTo>
                  <a:lnTo>
                    <a:pt x="32" y="121"/>
                  </a:lnTo>
                  <a:lnTo>
                    <a:pt x="32" y="124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8" y="132"/>
                  </a:lnTo>
                  <a:lnTo>
                    <a:pt x="28" y="133"/>
                  </a:lnTo>
                  <a:lnTo>
                    <a:pt x="27" y="134"/>
                  </a:lnTo>
                  <a:lnTo>
                    <a:pt x="27" y="137"/>
                  </a:lnTo>
                  <a:lnTo>
                    <a:pt x="27" y="138"/>
                  </a:lnTo>
                  <a:lnTo>
                    <a:pt x="26" y="139"/>
                  </a:lnTo>
                  <a:lnTo>
                    <a:pt x="26" y="140"/>
                  </a:lnTo>
                  <a:lnTo>
                    <a:pt x="25" y="142"/>
                  </a:lnTo>
                  <a:lnTo>
                    <a:pt x="24" y="144"/>
                  </a:lnTo>
                  <a:lnTo>
                    <a:pt x="24" y="145"/>
                  </a:lnTo>
                  <a:lnTo>
                    <a:pt x="23" y="146"/>
                  </a:lnTo>
                  <a:lnTo>
                    <a:pt x="23" y="147"/>
                  </a:lnTo>
                  <a:lnTo>
                    <a:pt x="22" y="150"/>
                  </a:lnTo>
                  <a:lnTo>
                    <a:pt x="21" y="151"/>
                  </a:lnTo>
                  <a:lnTo>
                    <a:pt x="20" y="153"/>
                  </a:lnTo>
                  <a:lnTo>
                    <a:pt x="18" y="157"/>
                  </a:lnTo>
                  <a:lnTo>
                    <a:pt x="16" y="159"/>
                  </a:lnTo>
                  <a:lnTo>
                    <a:pt x="15" y="163"/>
                  </a:lnTo>
                  <a:lnTo>
                    <a:pt x="13" y="165"/>
                  </a:lnTo>
                  <a:lnTo>
                    <a:pt x="12" y="169"/>
                  </a:lnTo>
                  <a:lnTo>
                    <a:pt x="10" y="171"/>
                  </a:lnTo>
                  <a:lnTo>
                    <a:pt x="7" y="173"/>
                  </a:lnTo>
                  <a:lnTo>
                    <a:pt x="5" y="177"/>
                  </a:lnTo>
                  <a:lnTo>
                    <a:pt x="3" y="179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336" y="93"/>
                  </a:lnTo>
                  <a:lnTo>
                    <a:pt x="168" y="93"/>
                  </a:lnTo>
                  <a:close/>
                </a:path>
              </a:pathLst>
            </a:custGeom>
            <a:solidFill>
              <a:srgbClr val="FFFF00"/>
            </a:solidFill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77" name="Line 158"/>
            <p:cNvSpPr>
              <a:spLocks noChangeShapeType="1"/>
            </p:cNvSpPr>
            <p:nvPr/>
          </p:nvSpPr>
          <p:spPr bwMode="auto">
            <a:xfrm>
              <a:off x="1660" y="3688"/>
              <a:ext cx="408" cy="0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prstDash val="dash"/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67778" name="Line 159"/>
            <p:cNvSpPr>
              <a:spLocks noChangeShapeType="1"/>
            </p:cNvSpPr>
            <p:nvPr/>
          </p:nvSpPr>
          <p:spPr bwMode="auto">
            <a:xfrm>
              <a:off x="1524" y="3792"/>
              <a:ext cx="548" cy="0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prstDash val="dash"/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67779" name="Text Box 160"/>
            <p:cNvSpPr txBox="1">
              <a:spLocks noChangeArrowheads="1"/>
            </p:cNvSpPr>
            <p:nvPr/>
          </p:nvSpPr>
          <p:spPr bwMode="auto">
            <a:xfrm>
              <a:off x="496" y="2187"/>
              <a:ext cx="1778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s-ES" sz="2000">
                  <a:solidFill>
                    <a:srgbClr val="FFFF00"/>
                  </a:solidFill>
                </a:rPr>
                <a:t>Propiedad de Materiales </a:t>
              </a:r>
            </a:p>
            <a:p>
              <a:pPr eaLnBrk="0" hangingPunct="0"/>
              <a:r>
                <a:rPr lang="es-ES" sz="2000">
                  <a:solidFill>
                    <a:srgbClr val="FFFF00"/>
                  </a:solidFill>
                </a:rPr>
                <a:t>para Fibras de Acero</a:t>
              </a:r>
            </a:p>
          </p:txBody>
        </p:sp>
      </p:grpSp>
      <p:grpSp>
        <p:nvGrpSpPr>
          <p:cNvPr id="4" name="Group 161"/>
          <p:cNvGrpSpPr>
            <a:grpSpLocks/>
          </p:cNvGrpSpPr>
          <p:nvPr/>
        </p:nvGrpSpPr>
        <p:grpSpPr bwMode="auto">
          <a:xfrm>
            <a:off x="4864100" y="3841750"/>
            <a:ext cx="4176713" cy="2338388"/>
            <a:chOff x="3064" y="2420"/>
            <a:chExt cx="2631" cy="1473"/>
          </a:xfrm>
        </p:grpSpPr>
        <p:sp>
          <p:nvSpPr>
            <p:cNvPr id="67689" name="Freeform 162"/>
            <p:cNvSpPr>
              <a:spLocks/>
            </p:cNvSpPr>
            <p:nvPr/>
          </p:nvSpPr>
          <p:spPr bwMode="auto">
            <a:xfrm>
              <a:off x="3963" y="3023"/>
              <a:ext cx="29" cy="72"/>
            </a:xfrm>
            <a:custGeom>
              <a:avLst/>
              <a:gdLst>
                <a:gd name="T0" fmla="*/ 87 w 174"/>
                <a:gd name="T1" fmla="*/ 0 h 361"/>
                <a:gd name="T2" fmla="*/ 171 w 174"/>
                <a:gd name="T3" fmla="*/ 359 h 361"/>
                <a:gd name="T4" fmla="*/ 165 w 174"/>
                <a:gd name="T5" fmla="*/ 354 h 361"/>
                <a:gd name="T6" fmla="*/ 160 w 174"/>
                <a:gd name="T7" fmla="*/ 349 h 361"/>
                <a:gd name="T8" fmla="*/ 155 w 174"/>
                <a:gd name="T9" fmla="*/ 346 h 361"/>
                <a:gd name="T10" fmla="*/ 150 w 174"/>
                <a:gd name="T11" fmla="*/ 342 h 361"/>
                <a:gd name="T12" fmla="*/ 144 w 174"/>
                <a:gd name="T13" fmla="*/ 339 h 361"/>
                <a:gd name="T14" fmla="*/ 140 w 174"/>
                <a:gd name="T15" fmla="*/ 336 h 361"/>
                <a:gd name="T16" fmla="*/ 138 w 174"/>
                <a:gd name="T17" fmla="*/ 335 h 361"/>
                <a:gd name="T18" fmla="*/ 134 w 174"/>
                <a:gd name="T19" fmla="*/ 334 h 361"/>
                <a:gd name="T20" fmla="*/ 132 w 174"/>
                <a:gd name="T21" fmla="*/ 333 h 361"/>
                <a:gd name="T22" fmla="*/ 129 w 174"/>
                <a:gd name="T23" fmla="*/ 331 h 361"/>
                <a:gd name="T24" fmla="*/ 127 w 174"/>
                <a:gd name="T25" fmla="*/ 330 h 361"/>
                <a:gd name="T26" fmla="*/ 123 w 174"/>
                <a:gd name="T27" fmla="*/ 329 h 361"/>
                <a:gd name="T28" fmla="*/ 121 w 174"/>
                <a:gd name="T29" fmla="*/ 328 h 361"/>
                <a:gd name="T30" fmla="*/ 119 w 174"/>
                <a:gd name="T31" fmla="*/ 327 h 361"/>
                <a:gd name="T32" fmla="*/ 116 w 174"/>
                <a:gd name="T33" fmla="*/ 327 h 361"/>
                <a:gd name="T34" fmla="*/ 113 w 174"/>
                <a:gd name="T35" fmla="*/ 326 h 361"/>
                <a:gd name="T36" fmla="*/ 110 w 174"/>
                <a:gd name="T37" fmla="*/ 326 h 361"/>
                <a:gd name="T38" fmla="*/ 108 w 174"/>
                <a:gd name="T39" fmla="*/ 324 h 361"/>
                <a:gd name="T40" fmla="*/ 105 w 174"/>
                <a:gd name="T41" fmla="*/ 324 h 361"/>
                <a:gd name="T42" fmla="*/ 102 w 174"/>
                <a:gd name="T43" fmla="*/ 323 h 361"/>
                <a:gd name="T44" fmla="*/ 99 w 174"/>
                <a:gd name="T45" fmla="*/ 323 h 361"/>
                <a:gd name="T46" fmla="*/ 97 w 174"/>
                <a:gd name="T47" fmla="*/ 323 h 361"/>
                <a:gd name="T48" fmla="*/ 95 w 174"/>
                <a:gd name="T49" fmla="*/ 322 h 361"/>
                <a:gd name="T50" fmla="*/ 91 w 174"/>
                <a:gd name="T51" fmla="*/ 322 h 361"/>
                <a:gd name="T52" fmla="*/ 89 w 174"/>
                <a:gd name="T53" fmla="*/ 322 h 361"/>
                <a:gd name="T54" fmla="*/ 86 w 174"/>
                <a:gd name="T55" fmla="*/ 322 h 361"/>
                <a:gd name="T56" fmla="*/ 83 w 174"/>
                <a:gd name="T57" fmla="*/ 322 h 361"/>
                <a:gd name="T58" fmla="*/ 80 w 174"/>
                <a:gd name="T59" fmla="*/ 322 h 361"/>
                <a:gd name="T60" fmla="*/ 78 w 174"/>
                <a:gd name="T61" fmla="*/ 323 h 361"/>
                <a:gd name="T62" fmla="*/ 75 w 174"/>
                <a:gd name="T63" fmla="*/ 323 h 361"/>
                <a:gd name="T64" fmla="*/ 72 w 174"/>
                <a:gd name="T65" fmla="*/ 323 h 361"/>
                <a:gd name="T66" fmla="*/ 70 w 174"/>
                <a:gd name="T67" fmla="*/ 324 h 361"/>
                <a:gd name="T68" fmla="*/ 67 w 174"/>
                <a:gd name="T69" fmla="*/ 324 h 361"/>
                <a:gd name="T70" fmla="*/ 65 w 174"/>
                <a:gd name="T71" fmla="*/ 326 h 361"/>
                <a:gd name="T72" fmla="*/ 61 w 174"/>
                <a:gd name="T73" fmla="*/ 326 h 361"/>
                <a:gd name="T74" fmla="*/ 59 w 174"/>
                <a:gd name="T75" fmla="*/ 327 h 361"/>
                <a:gd name="T76" fmla="*/ 56 w 174"/>
                <a:gd name="T77" fmla="*/ 327 h 361"/>
                <a:gd name="T78" fmla="*/ 54 w 174"/>
                <a:gd name="T79" fmla="*/ 328 h 361"/>
                <a:gd name="T80" fmla="*/ 50 w 174"/>
                <a:gd name="T81" fmla="*/ 329 h 361"/>
                <a:gd name="T82" fmla="*/ 48 w 174"/>
                <a:gd name="T83" fmla="*/ 330 h 361"/>
                <a:gd name="T84" fmla="*/ 46 w 174"/>
                <a:gd name="T85" fmla="*/ 331 h 361"/>
                <a:gd name="T86" fmla="*/ 43 w 174"/>
                <a:gd name="T87" fmla="*/ 333 h 361"/>
                <a:gd name="T88" fmla="*/ 40 w 174"/>
                <a:gd name="T89" fmla="*/ 334 h 361"/>
                <a:gd name="T90" fmla="*/ 37 w 174"/>
                <a:gd name="T91" fmla="*/ 335 h 361"/>
                <a:gd name="T92" fmla="*/ 35 w 174"/>
                <a:gd name="T93" fmla="*/ 336 h 361"/>
                <a:gd name="T94" fmla="*/ 30 w 174"/>
                <a:gd name="T95" fmla="*/ 339 h 361"/>
                <a:gd name="T96" fmla="*/ 25 w 174"/>
                <a:gd name="T97" fmla="*/ 342 h 361"/>
                <a:gd name="T98" fmla="*/ 19 w 174"/>
                <a:gd name="T99" fmla="*/ 346 h 361"/>
                <a:gd name="T100" fmla="*/ 14 w 174"/>
                <a:gd name="T101" fmla="*/ 349 h 361"/>
                <a:gd name="T102" fmla="*/ 9 w 174"/>
                <a:gd name="T103" fmla="*/ 354 h 361"/>
                <a:gd name="T104" fmla="*/ 4 w 174"/>
                <a:gd name="T105" fmla="*/ 359 h 361"/>
                <a:gd name="T106" fmla="*/ 87 w 174"/>
                <a:gd name="T107" fmla="*/ 0 h 3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4"/>
                <a:gd name="T163" fmla="*/ 0 h 361"/>
                <a:gd name="T164" fmla="*/ 174 w 174"/>
                <a:gd name="T165" fmla="*/ 361 h 3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4" h="361">
                  <a:moveTo>
                    <a:pt x="87" y="180"/>
                  </a:moveTo>
                  <a:lnTo>
                    <a:pt x="87" y="0"/>
                  </a:lnTo>
                  <a:lnTo>
                    <a:pt x="174" y="361"/>
                  </a:lnTo>
                  <a:lnTo>
                    <a:pt x="171" y="359"/>
                  </a:lnTo>
                  <a:lnTo>
                    <a:pt x="169" y="356"/>
                  </a:lnTo>
                  <a:lnTo>
                    <a:pt x="165" y="354"/>
                  </a:lnTo>
                  <a:lnTo>
                    <a:pt x="163" y="352"/>
                  </a:lnTo>
                  <a:lnTo>
                    <a:pt x="160" y="349"/>
                  </a:lnTo>
                  <a:lnTo>
                    <a:pt x="158" y="348"/>
                  </a:lnTo>
                  <a:lnTo>
                    <a:pt x="155" y="346"/>
                  </a:lnTo>
                  <a:lnTo>
                    <a:pt x="152" y="344"/>
                  </a:lnTo>
                  <a:lnTo>
                    <a:pt x="150" y="342"/>
                  </a:lnTo>
                  <a:lnTo>
                    <a:pt x="147" y="341"/>
                  </a:lnTo>
                  <a:lnTo>
                    <a:pt x="144" y="339"/>
                  </a:lnTo>
                  <a:lnTo>
                    <a:pt x="141" y="337"/>
                  </a:lnTo>
                  <a:lnTo>
                    <a:pt x="140" y="336"/>
                  </a:lnTo>
                  <a:lnTo>
                    <a:pt x="139" y="336"/>
                  </a:lnTo>
                  <a:lnTo>
                    <a:pt x="138" y="335"/>
                  </a:lnTo>
                  <a:lnTo>
                    <a:pt x="135" y="335"/>
                  </a:lnTo>
                  <a:lnTo>
                    <a:pt x="134" y="334"/>
                  </a:lnTo>
                  <a:lnTo>
                    <a:pt x="133" y="333"/>
                  </a:lnTo>
                  <a:lnTo>
                    <a:pt x="132" y="333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8" y="330"/>
                  </a:lnTo>
                  <a:lnTo>
                    <a:pt x="127" y="330"/>
                  </a:lnTo>
                  <a:lnTo>
                    <a:pt x="126" y="329"/>
                  </a:lnTo>
                  <a:lnTo>
                    <a:pt x="123" y="329"/>
                  </a:lnTo>
                  <a:lnTo>
                    <a:pt x="122" y="329"/>
                  </a:lnTo>
                  <a:lnTo>
                    <a:pt x="121" y="328"/>
                  </a:lnTo>
                  <a:lnTo>
                    <a:pt x="120" y="328"/>
                  </a:lnTo>
                  <a:lnTo>
                    <a:pt x="119" y="327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6"/>
                  </a:lnTo>
                  <a:lnTo>
                    <a:pt x="113" y="326"/>
                  </a:lnTo>
                  <a:lnTo>
                    <a:pt x="111" y="326"/>
                  </a:lnTo>
                  <a:lnTo>
                    <a:pt x="110" y="326"/>
                  </a:lnTo>
                  <a:lnTo>
                    <a:pt x="109" y="324"/>
                  </a:lnTo>
                  <a:lnTo>
                    <a:pt x="108" y="324"/>
                  </a:lnTo>
                  <a:lnTo>
                    <a:pt x="107" y="324"/>
                  </a:lnTo>
                  <a:lnTo>
                    <a:pt x="105" y="324"/>
                  </a:lnTo>
                  <a:lnTo>
                    <a:pt x="103" y="323"/>
                  </a:lnTo>
                  <a:lnTo>
                    <a:pt x="102" y="323"/>
                  </a:lnTo>
                  <a:lnTo>
                    <a:pt x="101" y="323"/>
                  </a:lnTo>
                  <a:lnTo>
                    <a:pt x="99" y="323"/>
                  </a:lnTo>
                  <a:lnTo>
                    <a:pt x="98" y="323"/>
                  </a:lnTo>
                  <a:lnTo>
                    <a:pt x="97" y="323"/>
                  </a:lnTo>
                  <a:lnTo>
                    <a:pt x="96" y="322"/>
                  </a:lnTo>
                  <a:lnTo>
                    <a:pt x="95" y="322"/>
                  </a:lnTo>
                  <a:lnTo>
                    <a:pt x="92" y="322"/>
                  </a:lnTo>
                  <a:lnTo>
                    <a:pt x="91" y="322"/>
                  </a:lnTo>
                  <a:lnTo>
                    <a:pt x="90" y="322"/>
                  </a:lnTo>
                  <a:lnTo>
                    <a:pt x="89" y="322"/>
                  </a:lnTo>
                  <a:lnTo>
                    <a:pt x="87" y="322"/>
                  </a:lnTo>
                  <a:lnTo>
                    <a:pt x="86" y="322"/>
                  </a:lnTo>
                  <a:lnTo>
                    <a:pt x="85" y="322"/>
                  </a:lnTo>
                  <a:lnTo>
                    <a:pt x="83" y="322"/>
                  </a:lnTo>
                  <a:lnTo>
                    <a:pt x="82" y="322"/>
                  </a:lnTo>
                  <a:lnTo>
                    <a:pt x="80" y="322"/>
                  </a:lnTo>
                  <a:lnTo>
                    <a:pt x="79" y="322"/>
                  </a:lnTo>
                  <a:lnTo>
                    <a:pt x="78" y="323"/>
                  </a:lnTo>
                  <a:lnTo>
                    <a:pt x="77" y="323"/>
                  </a:lnTo>
                  <a:lnTo>
                    <a:pt x="75" y="323"/>
                  </a:lnTo>
                  <a:lnTo>
                    <a:pt x="74" y="323"/>
                  </a:lnTo>
                  <a:lnTo>
                    <a:pt x="72" y="323"/>
                  </a:lnTo>
                  <a:lnTo>
                    <a:pt x="71" y="323"/>
                  </a:lnTo>
                  <a:lnTo>
                    <a:pt x="70" y="324"/>
                  </a:lnTo>
                  <a:lnTo>
                    <a:pt x="68" y="324"/>
                  </a:lnTo>
                  <a:lnTo>
                    <a:pt x="67" y="324"/>
                  </a:lnTo>
                  <a:lnTo>
                    <a:pt x="66" y="324"/>
                  </a:lnTo>
                  <a:lnTo>
                    <a:pt x="65" y="326"/>
                  </a:lnTo>
                  <a:lnTo>
                    <a:pt x="62" y="326"/>
                  </a:lnTo>
                  <a:lnTo>
                    <a:pt x="61" y="326"/>
                  </a:lnTo>
                  <a:lnTo>
                    <a:pt x="60" y="326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5" y="328"/>
                  </a:lnTo>
                  <a:lnTo>
                    <a:pt x="54" y="328"/>
                  </a:lnTo>
                  <a:lnTo>
                    <a:pt x="52" y="329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46" y="331"/>
                  </a:lnTo>
                  <a:lnTo>
                    <a:pt x="44" y="331"/>
                  </a:lnTo>
                  <a:lnTo>
                    <a:pt x="43" y="333"/>
                  </a:lnTo>
                  <a:lnTo>
                    <a:pt x="41" y="333"/>
                  </a:lnTo>
                  <a:lnTo>
                    <a:pt x="40" y="334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4" y="337"/>
                  </a:lnTo>
                  <a:lnTo>
                    <a:pt x="30" y="339"/>
                  </a:lnTo>
                  <a:lnTo>
                    <a:pt x="28" y="341"/>
                  </a:lnTo>
                  <a:lnTo>
                    <a:pt x="25" y="342"/>
                  </a:lnTo>
                  <a:lnTo>
                    <a:pt x="23" y="344"/>
                  </a:lnTo>
                  <a:lnTo>
                    <a:pt x="19" y="346"/>
                  </a:lnTo>
                  <a:lnTo>
                    <a:pt x="17" y="348"/>
                  </a:lnTo>
                  <a:lnTo>
                    <a:pt x="14" y="349"/>
                  </a:lnTo>
                  <a:lnTo>
                    <a:pt x="12" y="352"/>
                  </a:lnTo>
                  <a:lnTo>
                    <a:pt x="9" y="354"/>
                  </a:lnTo>
                  <a:lnTo>
                    <a:pt x="6" y="356"/>
                  </a:lnTo>
                  <a:lnTo>
                    <a:pt x="4" y="359"/>
                  </a:lnTo>
                  <a:lnTo>
                    <a:pt x="0" y="361"/>
                  </a:lnTo>
                  <a:lnTo>
                    <a:pt x="87" y="0"/>
                  </a:lnTo>
                  <a:lnTo>
                    <a:pt x="87" y="180"/>
                  </a:lnTo>
                  <a:close/>
                </a:path>
              </a:pathLst>
            </a:custGeom>
            <a:solidFill>
              <a:srgbClr val="FFFF00"/>
            </a:solidFill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0" name="Line 163"/>
            <p:cNvSpPr>
              <a:spLocks noChangeShapeType="1"/>
            </p:cNvSpPr>
            <p:nvPr/>
          </p:nvSpPr>
          <p:spPr bwMode="auto">
            <a:xfrm>
              <a:off x="3977" y="3084"/>
              <a:ext cx="1" cy="809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7691" name="Line 164"/>
            <p:cNvSpPr>
              <a:spLocks noChangeShapeType="1"/>
            </p:cNvSpPr>
            <p:nvPr/>
          </p:nvSpPr>
          <p:spPr bwMode="auto">
            <a:xfrm>
              <a:off x="3393" y="3648"/>
              <a:ext cx="1232" cy="1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7692" name="Freeform 165"/>
            <p:cNvSpPr>
              <a:spLocks/>
            </p:cNvSpPr>
            <p:nvPr/>
          </p:nvSpPr>
          <p:spPr bwMode="auto">
            <a:xfrm>
              <a:off x="4617" y="3629"/>
              <a:ext cx="56" cy="37"/>
            </a:xfrm>
            <a:custGeom>
              <a:avLst/>
              <a:gdLst>
                <a:gd name="T0" fmla="*/ 338 w 338"/>
                <a:gd name="T1" fmla="*/ 92 h 184"/>
                <a:gd name="T2" fmla="*/ 3 w 338"/>
                <a:gd name="T3" fmla="*/ 2 h 184"/>
                <a:gd name="T4" fmla="*/ 7 w 338"/>
                <a:gd name="T5" fmla="*/ 8 h 184"/>
                <a:gd name="T6" fmla="*/ 12 w 338"/>
                <a:gd name="T7" fmla="*/ 14 h 184"/>
                <a:gd name="T8" fmla="*/ 15 w 338"/>
                <a:gd name="T9" fmla="*/ 20 h 184"/>
                <a:gd name="T10" fmla="*/ 18 w 338"/>
                <a:gd name="T11" fmla="*/ 26 h 184"/>
                <a:gd name="T12" fmla="*/ 21 w 338"/>
                <a:gd name="T13" fmla="*/ 32 h 184"/>
                <a:gd name="T14" fmla="*/ 24 w 338"/>
                <a:gd name="T15" fmla="*/ 35 h 184"/>
                <a:gd name="T16" fmla="*/ 25 w 338"/>
                <a:gd name="T17" fmla="*/ 39 h 184"/>
                <a:gd name="T18" fmla="*/ 26 w 338"/>
                <a:gd name="T19" fmla="*/ 41 h 184"/>
                <a:gd name="T20" fmla="*/ 27 w 338"/>
                <a:gd name="T21" fmla="*/ 45 h 184"/>
                <a:gd name="T22" fmla="*/ 28 w 338"/>
                <a:gd name="T23" fmla="*/ 47 h 184"/>
                <a:gd name="T24" fmla="*/ 29 w 338"/>
                <a:gd name="T25" fmla="*/ 49 h 184"/>
                <a:gd name="T26" fmla="*/ 30 w 338"/>
                <a:gd name="T27" fmla="*/ 53 h 184"/>
                <a:gd name="T28" fmla="*/ 31 w 338"/>
                <a:gd name="T29" fmla="*/ 55 h 184"/>
                <a:gd name="T30" fmla="*/ 33 w 338"/>
                <a:gd name="T31" fmla="*/ 59 h 184"/>
                <a:gd name="T32" fmla="*/ 34 w 338"/>
                <a:gd name="T33" fmla="*/ 61 h 184"/>
                <a:gd name="T34" fmla="*/ 34 w 338"/>
                <a:gd name="T35" fmla="*/ 65 h 184"/>
                <a:gd name="T36" fmla="*/ 35 w 338"/>
                <a:gd name="T37" fmla="*/ 67 h 184"/>
                <a:gd name="T38" fmla="*/ 35 w 338"/>
                <a:gd name="T39" fmla="*/ 71 h 184"/>
                <a:gd name="T40" fmla="*/ 36 w 338"/>
                <a:gd name="T41" fmla="*/ 73 h 184"/>
                <a:gd name="T42" fmla="*/ 36 w 338"/>
                <a:gd name="T43" fmla="*/ 75 h 184"/>
                <a:gd name="T44" fmla="*/ 36 w 338"/>
                <a:gd name="T45" fmla="*/ 79 h 184"/>
                <a:gd name="T46" fmla="*/ 37 w 338"/>
                <a:gd name="T47" fmla="*/ 81 h 184"/>
                <a:gd name="T48" fmla="*/ 37 w 338"/>
                <a:gd name="T49" fmla="*/ 85 h 184"/>
                <a:gd name="T50" fmla="*/ 37 w 338"/>
                <a:gd name="T51" fmla="*/ 87 h 184"/>
                <a:gd name="T52" fmla="*/ 37 w 338"/>
                <a:gd name="T53" fmla="*/ 91 h 184"/>
                <a:gd name="T54" fmla="*/ 37 w 338"/>
                <a:gd name="T55" fmla="*/ 93 h 184"/>
                <a:gd name="T56" fmla="*/ 37 w 338"/>
                <a:gd name="T57" fmla="*/ 97 h 184"/>
                <a:gd name="T58" fmla="*/ 37 w 338"/>
                <a:gd name="T59" fmla="*/ 99 h 184"/>
                <a:gd name="T60" fmla="*/ 37 w 338"/>
                <a:gd name="T61" fmla="*/ 101 h 184"/>
                <a:gd name="T62" fmla="*/ 36 w 338"/>
                <a:gd name="T63" fmla="*/ 105 h 184"/>
                <a:gd name="T64" fmla="*/ 36 w 338"/>
                <a:gd name="T65" fmla="*/ 107 h 184"/>
                <a:gd name="T66" fmla="*/ 36 w 338"/>
                <a:gd name="T67" fmla="*/ 111 h 184"/>
                <a:gd name="T68" fmla="*/ 35 w 338"/>
                <a:gd name="T69" fmla="*/ 113 h 184"/>
                <a:gd name="T70" fmla="*/ 35 w 338"/>
                <a:gd name="T71" fmla="*/ 117 h 184"/>
                <a:gd name="T72" fmla="*/ 34 w 338"/>
                <a:gd name="T73" fmla="*/ 119 h 184"/>
                <a:gd name="T74" fmla="*/ 34 w 338"/>
                <a:gd name="T75" fmla="*/ 123 h 184"/>
                <a:gd name="T76" fmla="*/ 33 w 338"/>
                <a:gd name="T77" fmla="*/ 125 h 184"/>
                <a:gd name="T78" fmla="*/ 31 w 338"/>
                <a:gd name="T79" fmla="*/ 127 h 184"/>
                <a:gd name="T80" fmla="*/ 30 w 338"/>
                <a:gd name="T81" fmla="*/ 131 h 184"/>
                <a:gd name="T82" fmla="*/ 29 w 338"/>
                <a:gd name="T83" fmla="*/ 133 h 184"/>
                <a:gd name="T84" fmla="*/ 28 w 338"/>
                <a:gd name="T85" fmla="*/ 137 h 184"/>
                <a:gd name="T86" fmla="*/ 27 w 338"/>
                <a:gd name="T87" fmla="*/ 139 h 184"/>
                <a:gd name="T88" fmla="*/ 26 w 338"/>
                <a:gd name="T89" fmla="*/ 143 h 184"/>
                <a:gd name="T90" fmla="*/ 25 w 338"/>
                <a:gd name="T91" fmla="*/ 145 h 184"/>
                <a:gd name="T92" fmla="*/ 24 w 338"/>
                <a:gd name="T93" fmla="*/ 149 h 184"/>
                <a:gd name="T94" fmla="*/ 21 w 338"/>
                <a:gd name="T95" fmla="*/ 152 h 184"/>
                <a:gd name="T96" fmla="*/ 18 w 338"/>
                <a:gd name="T97" fmla="*/ 158 h 184"/>
                <a:gd name="T98" fmla="*/ 15 w 338"/>
                <a:gd name="T99" fmla="*/ 164 h 184"/>
                <a:gd name="T100" fmla="*/ 12 w 338"/>
                <a:gd name="T101" fmla="*/ 170 h 184"/>
                <a:gd name="T102" fmla="*/ 7 w 338"/>
                <a:gd name="T103" fmla="*/ 176 h 184"/>
                <a:gd name="T104" fmla="*/ 3 w 338"/>
                <a:gd name="T105" fmla="*/ 182 h 184"/>
                <a:gd name="T106" fmla="*/ 338 w 338"/>
                <a:gd name="T107" fmla="*/ 92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8"/>
                <a:gd name="T163" fmla="*/ 0 h 184"/>
                <a:gd name="T164" fmla="*/ 338 w 338"/>
                <a:gd name="T165" fmla="*/ 184 h 18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8" h="184">
                  <a:moveTo>
                    <a:pt x="170" y="92"/>
                  </a:moveTo>
                  <a:lnTo>
                    <a:pt x="338" y="92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5" y="20"/>
                  </a:lnTo>
                  <a:lnTo>
                    <a:pt x="17" y="22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1" y="32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6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7" y="42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30" y="52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33" y="59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5" y="66"/>
                  </a:lnTo>
                  <a:lnTo>
                    <a:pt x="35" y="67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7" y="80"/>
                  </a:lnTo>
                  <a:lnTo>
                    <a:pt x="37" y="81"/>
                  </a:lnTo>
                  <a:lnTo>
                    <a:pt x="37" y="84"/>
                  </a:lnTo>
                  <a:lnTo>
                    <a:pt x="37" y="85"/>
                  </a:lnTo>
                  <a:lnTo>
                    <a:pt x="37" y="86"/>
                  </a:lnTo>
                  <a:lnTo>
                    <a:pt x="37" y="87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7" y="100"/>
                  </a:lnTo>
                  <a:lnTo>
                    <a:pt x="37" y="101"/>
                  </a:lnTo>
                  <a:lnTo>
                    <a:pt x="37" y="104"/>
                  </a:lnTo>
                  <a:lnTo>
                    <a:pt x="36" y="105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5" y="113"/>
                  </a:lnTo>
                  <a:lnTo>
                    <a:pt x="35" y="114"/>
                  </a:lnTo>
                  <a:lnTo>
                    <a:pt x="35" y="117"/>
                  </a:lnTo>
                  <a:lnTo>
                    <a:pt x="35" y="118"/>
                  </a:lnTo>
                  <a:lnTo>
                    <a:pt x="34" y="119"/>
                  </a:lnTo>
                  <a:lnTo>
                    <a:pt x="34" y="120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3" y="125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31" y="130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29" y="133"/>
                  </a:lnTo>
                  <a:lnTo>
                    <a:pt x="29" y="136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4" y="149"/>
                  </a:lnTo>
                  <a:lnTo>
                    <a:pt x="23" y="150"/>
                  </a:lnTo>
                  <a:lnTo>
                    <a:pt x="21" y="152"/>
                  </a:lnTo>
                  <a:lnTo>
                    <a:pt x="20" y="156"/>
                  </a:lnTo>
                  <a:lnTo>
                    <a:pt x="18" y="158"/>
                  </a:lnTo>
                  <a:lnTo>
                    <a:pt x="17" y="162"/>
                  </a:lnTo>
                  <a:lnTo>
                    <a:pt x="15" y="164"/>
                  </a:lnTo>
                  <a:lnTo>
                    <a:pt x="14" y="167"/>
                  </a:lnTo>
                  <a:lnTo>
                    <a:pt x="12" y="170"/>
                  </a:lnTo>
                  <a:lnTo>
                    <a:pt x="9" y="172"/>
                  </a:lnTo>
                  <a:lnTo>
                    <a:pt x="7" y="176"/>
                  </a:lnTo>
                  <a:lnTo>
                    <a:pt x="5" y="178"/>
                  </a:lnTo>
                  <a:lnTo>
                    <a:pt x="3" y="182"/>
                  </a:lnTo>
                  <a:lnTo>
                    <a:pt x="0" y="184"/>
                  </a:lnTo>
                  <a:lnTo>
                    <a:pt x="338" y="92"/>
                  </a:lnTo>
                  <a:lnTo>
                    <a:pt x="170" y="92"/>
                  </a:lnTo>
                  <a:close/>
                </a:path>
              </a:pathLst>
            </a:custGeom>
            <a:solidFill>
              <a:srgbClr val="FFFF00"/>
            </a:solidFill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3" name="Freeform 166"/>
            <p:cNvSpPr>
              <a:spLocks/>
            </p:cNvSpPr>
            <p:nvPr/>
          </p:nvSpPr>
          <p:spPr bwMode="auto">
            <a:xfrm>
              <a:off x="3973" y="3320"/>
              <a:ext cx="176" cy="332"/>
            </a:xfrm>
            <a:custGeom>
              <a:avLst/>
              <a:gdLst>
                <a:gd name="T0" fmla="*/ 1014 w 1056"/>
                <a:gd name="T1" fmla="*/ 0 h 1657"/>
                <a:gd name="T2" fmla="*/ 1001 w 1056"/>
                <a:gd name="T3" fmla="*/ 12 h 1657"/>
                <a:gd name="T4" fmla="*/ 0 w 1056"/>
                <a:gd name="T5" fmla="*/ 1618 h 1657"/>
                <a:gd name="T6" fmla="*/ 54 w 1056"/>
                <a:gd name="T7" fmla="*/ 1657 h 1657"/>
                <a:gd name="T8" fmla="*/ 1056 w 1056"/>
                <a:gd name="T9" fmla="*/ 51 h 1657"/>
                <a:gd name="T10" fmla="*/ 1044 w 1056"/>
                <a:gd name="T11" fmla="*/ 63 h 1657"/>
                <a:gd name="T12" fmla="*/ 1014 w 1056"/>
                <a:gd name="T13" fmla="*/ 0 h 1657"/>
                <a:gd name="T14" fmla="*/ 1006 w 1056"/>
                <a:gd name="T15" fmla="*/ 3 h 1657"/>
                <a:gd name="T16" fmla="*/ 1001 w 1056"/>
                <a:gd name="T17" fmla="*/ 12 h 1657"/>
                <a:gd name="T18" fmla="*/ 1014 w 1056"/>
                <a:gd name="T19" fmla="*/ 0 h 16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6"/>
                <a:gd name="T31" fmla="*/ 0 h 1657"/>
                <a:gd name="T32" fmla="*/ 1056 w 1056"/>
                <a:gd name="T33" fmla="*/ 1657 h 16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6" h="1657">
                  <a:moveTo>
                    <a:pt x="1014" y="0"/>
                  </a:moveTo>
                  <a:lnTo>
                    <a:pt x="1001" y="12"/>
                  </a:lnTo>
                  <a:lnTo>
                    <a:pt x="0" y="1618"/>
                  </a:lnTo>
                  <a:lnTo>
                    <a:pt x="54" y="1657"/>
                  </a:lnTo>
                  <a:lnTo>
                    <a:pt x="1056" y="51"/>
                  </a:lnTo>
                  <a:lnTo>
                    <a:pt x="1044" y="63"/>
                  </a:lnTo>
                  <a:lnTo>
                    <a:pt x="1014" y="0"/>
                  </a:lnTo>
                  <a:lnTo>
                    <a:pt x="1006" y="3"/>
                  </a:lnTo>
                  <a:lnTo>
                    <a:pt x="1001" y="12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4" name="Freeform 167"/>
            <p:cNvSpPr>
              <a:spLocks/>
            </p:cNvSpPr>
            <p:nvPr/>
          </p:nvSpPr>
          <p:spPr bwMode="auto">
            <a:xfrm>
              <a:off x="4142" y="3212"/>
              <a:ext cx="172" cy="121"/>
            </a:xfrm>
            <a:custGeom>
              <a:avLst/>
              <a:gdLst>
                <a:gd name="T0" fmla="*/ 1016 w 1030"/>
                <a:gd name="T1" fmla="*/ 0 h 603"/>
                <a:gd name="T2" fmla="*/ 1001 w 1030"/>
                <a:gd name="T3" fmla="*/ 4 h 603"/>
                <a:gd name="T4" fmla="*/ 0 w 1030"/>
                <a:gd name="T5" fmla="*/ 540 h 603"/>
                <a:gd name="T6" fmla="*/ 30 w 1030"/>
                <a:gd name="T7" fmla="*/ 603 h 603"/>
                <a:gd name="T8" fmla="*/ 1030 w 1030"/>
                <a:gd name="T9" fmla="*/ 68 h 603"/>
                <a:gd name="T10" fmla="*/ 1016 w 1030"/>
                <a:gd name="T11" fmla="*/ 71 h 603"/>
                <a:gd name="T12" fmla="*/ 1016 w 1030"/>
                <a:gd name="T13" fmla="*/ 0 h 603"/>
                <a:gd name="T14" fmla="*/ 1008 w 1030"/>
                <a:gd name="T15" fmla="*/ 0 h 603"/>
                <a:gd name="T16" fmla="*/ 1001 w 1030"/>
                <a:gd name="T17" fmla="*/ 5 h 603"/>
                <a:gd name="T18" fmla="*/ 1016 w 1030"/>
                <a:gd name="T19" fmla="*/ 0 h 6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30"/>
                <a:gd name="T31" fmla="*/ 0 h 603"/>
                <a:gd name="T32" fmla="*/ 1030 w 1030"/>
                <a:gd name="T33" fmla="*/ 603 h 6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30" h="603">
                  <a:moveTo>
                    <a:pt x="1016" y="0"/>
                  </a:moveTo>
                  <a:lnTo>
                    <a:pt x="1001" y="4"/>
                  </a:lnTo>
                  <a:lnTo>
                    <a:pt x="0" y="540"/>
                  </a:lnTo>
                  <a:lnTo>
                    <a:pt x="30" y="603"/>
                  </a:lnTo>
                  <a:lnTo>
                    <a:pt x="1030" y="68"/>
                  </a:lnTo>
                  <a:lnTo>
                    <a:pt x="1016" y="71"/>
                  </a:lnTo>
                  <a:lnTo>
                    <a:pt x="1016" y="0"/>
                  </a:lnTo>
                  <a:lnTo>
                    <a:pt x="1008" y="0"/>
                  </a:lnTo>
                  <a:lnTo>
                    <a:pt x="1001" y="5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5" name="Freeform 168"/>
            <p:cNvSpPr>
              <a:spLocks/>
            </p:cNvSpPr>
            <p:nvPr/>
          </p:nvSpPr>
          <p:spPr bwMode="auto">
            <a:xfrm>
              <a:off x="4311" y="3212"/>
              <a:ext cx="250" cy="14"/>
            </a:xfrm>
            <a:custGeom>
              <a:avLst/>
              <a:gdLst>
                <a:gd name="T0" fmla="*/ 1501 w 1501"/>
                <a:gd name="T1" fmla="*/ 36 h 71"/>
                <a:gd name="T2" fmla="*/ 1501 w 1501"/>
                <a:gd name="T3" fmla="*/ 0 h 71"/>
                <a:gd name="T4" fmla="*/ 0 w 1501"/>
                <a:gd name="T5" fmla="*/ 0 h 71"/>
                <a:gd name="T6" fmla="*/ 0 w 1501"/>
                <a:gd name="T7" fmla="*/ 71 h 71"/>
                <a:gd name="T8" fmla="*/ 1501 w 1501"/>
                <a:gd name="T9" fmla="*/ 71 h 71"/>
                <a:gd name="T10" fmla="*/ 1501 w 1501"/>
                <a:gd name="T11" fmla="*/ 36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01"/>
                <a:gd name="T19" fmla="*/ 0 h 71"/>
                <a:gd name="T20" fmla="*/ 1501 w 1501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01" h="71">
                  <a:moveTo>
                    <a:pt x="1501" y="36"/>
                  </a:moveTo>
                  <a:lnTo>
                    <a:pt x="1501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501" y="71"/>
                  </a:lnTo>
                  <a:lnTo>
                    <a:pt x="1501" y="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6" name="Rectangle 169"/>
            <p:cNvSpPr>
              <a:spLocks noChangeArrowheads="1"/>
            </p:cNvSpPr>
            <p:nvPr/>
          </p:nvSpPr>
          <p:spPr bwMode="auto">
            <a:xfrm>
              <a:off x="4690" y="3585"/>
              <a:ext cx="633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Deformación</a:t>
              </a:r>
            </a:p>
          </p:txBody>
        </p:sp>
        <p:sp>
          <p:nvSpPr>
            <p:cNvPr id="67697" name="Rectangle 170"/>
            <p:cNvSpPr>
              <a:spLocks noChangeArrowheads="1"/>
            </p:cNvSpPr>
            <p:nvPr/>
          </p:nvSpPr>
          <p:spPr bwMode="auto">
            <a:xfrm>
              <a:off x="4626" y="3066"/>
              <a:ext cx="602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Compresión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698" name="Freeform 171"/>
            <p:cNvSpPr>
              <a:spLocks/>
            </p:cNvSpPr>
            <p:nvPr/>
          </p:nvSpPr>
          <p:spPr bwMode="auto">
            <a:xfrm>
              <a:off x="4290" y="3216"/>
              <a:ext cx="276" cy="439"/>
            </a:xfrm>
            <a:custGeom>
              <a:avLst/>
              <a:gdLst>
                <a:gd name="T0" fmla="*/ 25 w 1658"/>
                <a:gd name="T1" fmla="*/ 2198 h 2198"/>
                <a:gd name="T2" fmla="*/ 50 w 1658"/>
                <a:gd name="T3" fmla="*/ 2185 h 2198"/>
                <a:gd name="T4" fmla="*/ 1658 w 1658"/>
                <a:gd name="T5" fmla="*/ 45 h 2198"/>
                <a:gd name="T6" fmla="*/ 1607 w 1658"/>
                <a:gd name="T7" fmla="*/ 0 h 2198"/>
                <a:gd name="T8" fmla="*/ 0 w 1658"/>
                <a:gd name="T9" fmla="*/ 2141 h 2198"/>
                <a:gd name="T10" fmla="*/ 25 w 1658"/>
                <a:gd name="T11" fmla="*/ 2128 h 2198"/>
                <a:gd name="T12" fmla="*/ 25 w 1658"/>
                <a:gd name="T13" fmla="*/ 2198 h 2198"/>
                <a:gd name="T14" fmla="*/ 40 w 1658"/>
                <a:gd name="T15" fmla="*/ 2198 h 2198"/>
                <a:gd name="T16" fmla="*/ 50 w 1658"/>
                <a:gd name="T17" fmla="*/ 2185 h 2198"/>
                <a:gd name="T18" fmla="*/ 25 w 1658"/>
                <a:gd name="T19" fmla="*/ 2198 h 2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58"/>
                <a:gd name="T31" fmla="*/ 0 h 2198"/>
                <a:gd name="T32" fmla="*/ 1658 w 1658"/>
                <a:gd name="T33" fmla="*/ 2198 h 21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58" h="2198">
                  <a:moveTo>
                    <a:pt x="25" y="2198"/>
                  </a:moveTo>
                  <a:lnTo>
                    <a:pt x="50" y="2185"/>
                  </a:lnTo>
                  <a:lnTo>
                    <a:pt x="1658" y="45"/>
                  </a:lnTo>
                  <a:lnTo>
                    <a:pt x="1607" y="0"/>
                  </a:lnTo>
                  <a:lnTo>
                    <a:pt x="0" y="2141"/>
                  </a:lnTo>
                  <a:lnTo>
                    <a:pt x="25" y="2128"/>
                  </a:lnTo>
                  <a:lnTo>
                    <a:pt x="25" y="2198"/>
                  </a:lnTo>
                  <a:lnTo>
                    <a:pt x="40" y="2198"/>
                  </a:lnTo>
                  <a:lnTo>
                    <a:pt x="50" y="2185"/>
                  </a:lnTo>
                  <a:lnTo>
                    <a:pt x="25" y="219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699" name="Freeform 172"/>
            <p:cNvSpPr>
              <a:spLocks/>
            </p:cNvSpPr>
            <p:nvPr/>
          </p:nvSpPr>
          <p:spPr bwMode="auto">
            <a:xfrm>
              <a:off x="3674" y="3641"/>
              <a:ext cx="620" cy="14"/>
            </a:xfrm>
            <a:custGeom>
              <a:avLst/>
              <a:gdLst>
                <a:gd name="T0" fmla="*/ 0 w 3722"/>
                <a:gd name="T1" fmla="*/ 34 h 70"/>
                <a:gd name="T2" fmla="*/ 0 w 3722"/>
                <a:gd name="T3" fmla="*/ 70 h 70"/>
                <a:gd name="T4" fmla="*/ 3722 w 3722"/>
                <a:gd name="T5" fmla="*/ 70 h 70"/>
                <a:gd name="T6" fmla="*/ 3722 w 3722"/>
                <a:gd name="T7" fmla="*/ 0 h 70"/>
                <a:gd name="T8" fmla="*/ 0 w 3722"/>
                <a:gd name="T9" fmla="*/ 0 h 70"/>
                <a:gd name="T10" fmla="*/ 0 w 3722"/>
                <a:gd name="T11" fmla="*/ 34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22"/>
                <a:gd name="T19" fmla="*/ 0 h 70"/>
                <a:gd name="T20" fmla="*/ 3722 w 3722"/>
                <a:gd name="T21" fmla="*/ 70 h 7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22" h="70">
                  <a:moveTo>
                    <a:pt x="0" y="34"/>
                  </a:moveTo>
                  <a:lnTo>
                    <a:pt x="0" y="70"/>
                  </a:lnTo>
                  <a:lnTo>
                    <a:pt x="3722" y="70"/>
                  </a:lnTo>
                  <a:lnTo>
                    <a:pt x="3722" y="0"/>
                  </a:lnTo>
                  <a:lnTo>
                    <a:pt x="0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00" name="Rectangle 173"/>
            <p:cNvSpPr>
              <a:spLocks noChangeArrowheads="1"/>
            </p:cNvSpPr>
            <p:nvPr/>
          </p:nvSpPr>
          <p:spPr bwMode="auto">
            <a:xfrm>
              <a:off x="3444" y="3700"/>
              <a:ext cx="397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Tensión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701" name="Rectangle 174"/>
            <p:cNvSpPr>
              <a:spLocks noChangeArrowheads="1"/>
            </p:cNvSpPr>
            <p:nvPr/>
          </p:nvSpPr>
          <p:spPr bwMode="auto">
            <a:xfrm>
              <a:off x="3796" y="3091"/>
              <a:ext cx="9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s</a:t>
              </a:r>
              <a:endParaRPr lang="en-US" sz="2000">
                <a:latin typeface="Times New Roman" pitchFamily="18" charset="0"/>
              </a:endParaRPr>
            </a:p>
          </p:txBody>
        </p:sp>
        <p:sp>
          <p:nvSpPr>
            <p:cNvPr id="67702" name="Rectangle 175"/>
            <p:cNvSpPr>
              <a:spLocks noChangeArrowheads="1"/>
            </p:cNvSpPr>
            <p:nvPr/>
          </p:nvSpPr>
          <p:spPr bwMode="auto">
            <a:xfrm>
              <a:off x="3873" y="3187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y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03" name="Rectangle 176"/>
            <p:cNvSpPr>
              <a:spLocks noChangeArrowheads="1"/>
            </p:cNvSpPr>
            <p:nvPr/>
          </p:nvSpPr>
          <p:spPr bwMode="auto">
            <a:xfrm>
              <a:off x="3883" y="3047"/>
              <a:ext cx="56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c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04" name="Freeform 177"/>
            <p:cNvSpPr>
              <a:spLocks/>
            </p:cNvSpPr>
            <p:nvPr/>
          </p:nvSpPr>
          <p:spPr bwMode="auto">
            <a:xfrm>
              <a:off x="4201" y="3250"/>
              <a:ext cx="67" cy="50"/>
            </a:xfrm>
            <a:custGeom>
              <a:avLst/>
              <a:gdLst>
                <a:gd name="T0" fmla="*/ 0 w 402"/>
                <a:gd name="T1" fmla="*/ 249 h 249"/>
                <a:gd name="T2" fmla="*/ 402 w 402"/>
                <a:gd name="T3" fmla="*/ 249 h 249"/>
                <a:gd name="T4" fmla="*/ 402 w 402"/>
                <a:gd name="T5" fmla="*/ 0 h 249"/>
                <a:gd name="T6" fmla="*/ 0 60000 65536"/>
                <a:gd name="T7" fmla="*/ 0 60000 65536"/>
                <a:gd name="T8" fmla="*/ 0 60000 65536"/>
                <a:gd name="T9" fmla="*/ 0 w 402"/>
                <a:gd name="T10" fmla="*/ 0 h 249"/>
                <a:gd name="T11" fmla="*/ 402 w 402"/>
                <a:gd name="T12" fmla="*/ 249 h 2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249">
                  <a:moveTo>
                    <a:pt x="0" y="249"/>
                  </a:moveTo>
                  <a:lnTo>
                    <a:pt x="402" y="249"/>
                  </a:lnTo>
                  <a:lnTo>
                    <a:pt x="402" y="0"/>
                  </a:lnTo>
                </a:path>
              </a:pathLst>
            </a:custGeom>
            <a:noFill/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05" name="Freeform 178"/>
            <p:cNvSpPr>
              <a:spLocks/>
            </p:cNvSpPr>
            <p:nvPr/>
          </p:nvSpPr>
          <p:spPr bwMode="auto">
            <a:xfrm>
              <a:off x="4090" y="3378"/>
              <a:ext cx="33" cy="70"/>
            </a:xfrm>
            <a:custGeom>
              <a:avLst/>
              <a:gdLst>
                <a:gd name="T0" fmla="*/ 0 w 196"/>
                <a:gd name="T1" fmla="*/ 349 h 349"/>
                <a:gd name="T2" fmla="*/ 196 w 196"/>
                <a:gd name="T3" fmla="*/ 349 h 349"/>
                <a:gd name="T4" fmla="*/ 196 w 196"/>
                <a:gd name="T5" fmla="*/ 0 h 349"/>
                <a:gd name="T6" fmla="*/ 0 60000 65536"/>
                <a:gd name="T7" fmla="*/ 0 60000 65536"/>
                <a:gd name="T8" fmla="*/ 0 60000 65536"/>
                <a:gd name="T9" fmla="*/ 0 w 196"/>
                <a:gd name="T10" fmla="*/ 0 h 349"/>
                <a:gd name="T11" fmla="*/ 196 w 196"/>
                <a:gd name="T12" fmla="*/ 349 h 3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6" h="349">
                  <a:moveTo>
                    <a:pt x="0" y="349"/>
                  </a:moveTo>
                  <a:lnTo>
                    <a:pt x="196" y="349"/>
                  </a:lnTo>
                  <a:lnTo>
                    <a:pt x="19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06" name="Rectangle 179"/>
            <p:cNvSpPr>
              <a:spLocks noChangeArrowheads="1"/>
            </p:cNvSpPr>
            <p:nvPr/>
          </p:nvSpPr>
          <p:spPr bwMode="auto">
            <a:xfrm>
              <a:off x="4140" y="3382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07" name="Rectangle 180"/>
            <p:cNvSpPr>
              <a:spLocks noChangeArrowheads="1"/>
            </p:cNvSpPr>
            <p:nvPr/>
          </p:nvSpPr>
          <p:spPr bwMode="auto">
            <a:xfrm>
              <a:off x="4224" y="3444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08" name="Rectangle 181"/>
            <p:cNvSpPr>
              <a:spLocks noChangeArrowheads="1"/>
            </p:cNvSpPr>
            <p:nvPr/>
          </p:nvSpPr>
          <p:spPr bwMode="auto">
            <a:xfrm>
              <a:off x="4274" y="3193"/>
              <a:ext cx="8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>
                  <a:latin typeface="Symbol" pitchFamily="18" charset="2"/>
                </a:rPr>
                <a:t>a</a:t>
              </a:r>
              <a:endParaRPr lang="en-US" sz="1600">
                <a:latin typeface="Times New Roman" pitchFamily="18" charset="0"/>
              </a:endParaRPr>
            </a:p>
          </p:txBody>
        </p:sp>
        <p:sp>
          <p:nvSpPr>
            <p:cNvPr id="67709" name="Rectangle 182"/>
            <p:cNvSpPr>
              <a:spLocks noChangeArrowheads="1"/>
            </p:cNvSpPr>
            <p:nvPr/>
          </p:nvSpPr>
          <p:spPr bwMode="auto">
            <a:xfrm>
              <a:off x="4352" y="3224"/>
              <a:ext cx="75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/>
                <a:t>E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67710" name="Rectangle 183"/>
            <p:cNvSpPr>
              <a:spLocks noChangeArrowheads="1"/>
            </p:cNvSpPr>
            <p:nvPr/>
          </p:nvSpPr>
          <p:spPr bwMode="auto">
            <a:xfrm>
              <a:off x="4425" y="3270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000"/>
                <a:t>1</a:t>
              </a:r>
              <a:endParaRPr lang="en-US" sz="1000">
                <a:latin typeface="Times New Roman" pitchFamily="18" charset="0"/>
              </a:endParaRPr>
            </a:p>
          </p:txBody>
        </p:sp>
        <p:sp>
          <p:nvSpPr>
            <p:cNvPr id="67711" name="Freeform 184"/>
            <p:cNvSpPr>
              <a:spLocks/>
            </p:cNvSpPr>
            <p:nvPr/>
          </p:nvSpPr>
          <p:spPr bwMode="auto">
            <a:xfrm>
              <a:off x="4404" y="3216"/>
              <a:ext cx="8" cy="9"/>
            </a:xfrm>
            <a:custGeom>
              <a:avLst/>
              <a:gdLst>
                <a:gd name="T0" fmla="*/ 50 w 50"/>
                <a:gd name="T1" fmla="*/ 22 h 46"/>
                <a:gd name="T2" fmla="*/ 50 w 50"/>
                <a:gd name="T3" fmla="*/ 0 h 46"/>
                <a:gd name="T4" fmla="*/ 0 w 50"/>
                <a:gd name="T5" fmla="*/ 0 h 46"/>
                <a:gd name="T6" fmla="*/ 0 w 50"/>
                <a:gd name="T7" fmla="*/ 46 h 46"/>
                <a:gd name="T8" fmla="*/ 50 w 50"/>
                <a:gd name="T9" fmla="*/ 46 h 46"/>
                <a:gd name="T10" fmla="*/ 50 w 50"/>
                <a:gd name="T11" fmla="*/ 22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46"/>
                <a:gd name="T20" fmla="*/ 50 w 50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46">
                  <a:moveTo>
                    <a:pt x="50" y="22"/>
                  </a:moveTo>
                  <a:lnTo>
                    <a:pt x="50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50" y="46"/>
                  </a:lnTo>
                  <a:lnTo>
                    <a:pt x="50" y="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2" name="Freeform 185"/>
            <p:cNvSpPr>
              <a:spLocks/>
            </p:cNvSpPr>
            <p:nvPr/>
          </p:nvSpPr>
          <p:spPr bwMode="auto">
            <a:xfrm>
              <a:off x="4401" y="3197"/>
              <a:ext cx="72" cy="47"/>
            </a:xfrm>
            <a:custGeom>
              <a:avLst/>
              <a:gdLst>
                <a:gd name="T0" fmla="*/ 434 w 434"/>
                <a:gd name="T1" fmla="*/ 118 h 238"/>
                <a:gd name="T2" fmla="*/ 2 w 434"/>
                <a:gd name="T3" fmla="*/ 4 h 238"/>
                <a:gd name="T4" fmla="*/ 8 w 434"/>
                <a:gd name="T5" fmla="*/ 11 h 238"/>
                <a:gd name="T6" fmla="*/ 13 w 434"/>
                <a:gd name="T7" fmla="*/ 18 h 238"/>
                <a:gd name="T8" fmla="*/ 18 w 434"/>
                <a:gd name="T9" fmla="*/ 26 h 238"/>
                <a:gd name="T10" fmla="*/ 22 w 434"/>
                <a:gd name="T11" fmla="*/ 33 h 238"/>
                <a:gd name="T12" fmla="*/ 26 w 434"/>
                <a:gd name="T13" fmla="*/ 40 h 238"/>
                <a:gd name="T14" fmla="*/ 29 w 434"/>
                <a:gd name="T15" fmla="*/ 46 h 238"/>
                <a:gd name="T16" fmla="*/ 31 w 434"/>
                <a:gd name="T17" fmla="*/ 50 h 238"/>
                <a:gd name="T18" fmla="*/ 32 w 434"/>
                <a:gd name="T19" fmla="*/ 53 h 238"/>
                <a:gd name="T20" fmla="*/ 34 w 434"/>
                <a:gd name="T21" fmla="*/ 57 h 238"/>
                <a:gd name="T22" fmla="*/ 35 w 434"/>
                <a:gd name="T23" fmla="*/ 62 h 238"/>
                <a:gd name="T24" fmla="*/ 36 w 434"/>
                <a:gd name="T25" fmla="*/ 65 h 238"/>
                <a:gd name="T26" fmla="*/ 37 w 434"/>
                <a:gd name="T27" fmla="*/ 69 h 238"/>
                <a:gd name="T28" fmla="*/ 39 w 434"/>
                <a:gd name="T29" fmla="*/ 72 h 238"/>
                <a:gd name="T30" fmla="*/ 40 w 434"/>
                <a:gd name="T31" fmla="*/ 76 h 238"/>
                <a:gd name="T32" fmla="*/ 41 w 434"/>
                <a:gd name="T33" fmla="*/ 79 h 238"/>
                <a:gd name="T34" fmla="*/ 42 w 434"/>
                <a:gd name="T35" fmla="*/ 83 h 238"/>
                <a:gd name="T36" fmla="*/ 43 w 434"/>
                <a:gd name="T37" fmla="*/ 88 h 238"/>
                <a:gd name="T38" fmla="*/ 44 w 434"/>
                <a:gd name="T39" fmla="*/ 91 h 238"/>
                <a:gd name="T40" fmla="*/ 44 w 434"/>
                <a:gd name="T41" fmla="*/ 95 h 238"/>
                <a:gd name="T42" fmla="*/ 45 w 434"/>
                <a:gd name="T43" fmla="*/ 98 h 238"/>
                <a:gd name="T44" fmla="*/ 45 w 434"/>
                <a:gd name="T45" fmla="*/ 102 h 238"/>
                <a:gd name="T46" fmla="*/ 45 w 434"/>
                <a:gd name="T47" fmla="*/ 105 h 238"/>
                <a:gd name="T48" fmla="*/ 46 w 434"/>
                <a:gd name="T49" fmla="*/ 109 h 238"/>
                <a:gd name="T50" fmla="*/ 46 w 434"/>
                <a:gd name="T51" fmla="*/ 114 h 238"/>
                <a:gd name="T52" fmla="*/ 46 w 434"/>
                <a:gd name="T53" fmla="*/ 117 h 238"/>
                <a:gd name="T54" fmla="*/ 46 w 434"/>
                <a:gd name="T55" fmla="*/ 121 h 238"/>
                <a:gd name="T56" fmla="*/ 46 w 434"/>
                <a:gd name="T57" fmla="*/ 124 h 238"/>
                <a:gd name="T58" fmla="*/ 46 w 434"/>
                <a:gd name="T59" fmla="*/ 128 h 238"/>
                <a:gd name="T60" fmla="*/ 45 w 434"/>
                <a:gd name="T61" fmla="*/ 131 h 238"/>
                <a:gd name="T62" fmla="*/ 45 w 434"/>
                <a:gd name="T63" fmla="*/ 135 h 238"/>
                <a:gd name="T64" fmla="*/ 45 w 434"/>
                <a:gd name="T65" fmla="*/ 140 h 238"/>
                <a:gd name="T66" fmla="*/ 44 w 434"/>
                <a:gd name="T67" fmla="*/ 143 h 238"/>
                <a:gd name="T68" fmla="*/ 44 w 434"/>
                <a:gd name="T69" fmla="*/ 147 h 238"/>
                <a:gd name="T70" fmla="*/ 43 w 434"/>
                <a:gd name="T71" fmla="*/ 150 h 238"/>
                <a:gd name="T72" fmla="*/ 42 w 434"/>
                <a:gd name="T73" fmla="*/ 154 h 238"/>
                <a:gd name="T74" fmla="*/ 41 w 434"/>
                <a:gd name="T75" fmla="*/ 157 h 238"/>
                <a:gd name="T76" fmla="*/ 40 w 434"/>
                <a:gd name="T77" fmla="*/ 161 h 238"/>
                <a:gd name="T78" fmla="*/ 39 w 434"/>
                <a:gd name="T79" fmla="*/ 166 h 238"/>
                <a:gd name="T80" fmla="*/ 37 w 434"/>
                <a:gd name="T81" fmla="*/ 169 h 238"/>
                <a:gd name="T82" fmla="*/ 36 w 434"/>
                <a:gd name="T83" fmla="*/ 173 h 238"/>
                <a:gd name="T84" fmla="*/ 35 w 434"/>
                <a:gd name="T85" fmla="*/ 176 h 238"/>
                <a:gd name="T86" fmla="*/ 34 w 434"/>
                <a:gd name="T87" fmla="*/ 180 h 238"/>
                <a:gd name="T88" fmla="*/ 32 w 434"/>
                <a:gd name="T89" fmla="*/ 183 h 238"/>
                <a:gd name="T90" fmla="*/ 31 w 434"/>
                <a:gd name="T91" fmla="*/ 187 h 238"/>
                <a:gd name="T92" fmla="*/ 29 w 434"/>
                <a:gd name="T93" fmla="*/ 192 h 238"/>
                <a:gd name="T94" fmla="*/ 26 w 434"/>
                <a:gd name="T95" fmla="*/ 196 h 238"/>
                <a:gd name="T96" fmla="*/ 22 w 434"/>
                <a:gd name="T97" fmla="*/ 205 h 238"/>
                <a:gd name="T98" fmla="*/ 18 w 434"/>
                <a:gd name="T99" fmla="*/ 212 h 238"/>
                <a:gd name="T100" fmla="*/ 13 w 434"/>
                <a:gd name="T101" fmla="*/ 219 h 238"/>
                <a:gd name="T102" fmla="*/ 8 w 434"/>
                <a:gd name="T103" fmla="*/ 226 h 238"/>
                <a:gd name="T104" fmla="*/ 2 w 434"/>
                <a:gd name="T105" fmla="*/ 234 h 238"/>
                <a:gd name="T106" fmla="*/ 434 w 434"/>
                <a:gd name="T107" fmla="*/ 118 h 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34"/>
                <a:gd name="T163" fmla="*/ 0 h 238"/>
                <a:gd name="T164" fmla="*/ 434 w 434"/>
                <a:gd name="T165" fmla="*/ 238 h 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34" h="238">
                  <a:moveTo>
                    <a:pt x="217" y="118"/>
                  </a:moveTo>
                  <a:lnTo>
                    <a:pt x="434" y="118"/>
                  </a:lnTo>
                  <a:lnTo>
                    <a:pt x="0" y="0"/>
                  </a:lnTo>
                  <a:lnTo>
                    <a:pt x="2" y="4"/>
                  </a:lnTo>
                  <a:lnTo>
                    <a:pt x="5" y="7"/>
                  </a:lnTo>
                  <a:lnTo>
                    <a:pt x="8" y="11"/>
                  </a:lnTo>
                  <a:lnTo>
                    <a:pt x="11" y="14"/>
                  </a:lnTo>
                  <a:lnTo>
                    <a:pt x="13" y="18"/>
                  </a:lnTo>
                  <a:lnTo>
                    <a:pt x="15" y="23"/>
                  </a:lnTo>
                  <a:lnTo>
                    <a:pt x="18" y="26"/>
                  </a:lnTo>
                  <a:lnTo>
                    <a:pt x="20" y="30"/>
                  </a:lnTo>
                  <a:lnTo>
                    <a:pt x="22" y="33"/>
                  </a:lnTo>
                  <a:lnTo>
                    <a:pt x="24" y="37"/>
                  </a:lnTo>
                  <a:lnTo>
                    <a:pt x="26" y="40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0" y="49"/>
                  </a:lnTo>
                  <a:lnTo>
                    <a:pt x="31" y="50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3" y="56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5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7" y="66"/>
                  </a:lnTo>
                  <a:lnTo>
                    <a:pt x="37" y="69"/>
                  </a:lnTo>
                  <a:lnTo>
                    <a:pt x="39" y="70"/>
                  </a:lnTo>
                  <a:lnTo>
                    <a:pt x="39" y="72"/>
                  </a:lnTo>
                  <a:lnTo>
                    <a:pt x="40" y="75"/>
                  </a:lnTo>
                  <a:lnTo>
                    <a:pt x="40" y="76"/>
                  </a:lnTo>
                  <a:lnTo>
                    <a:pt x="41" y="78"/>
                  </a:lnTo>
                  <a:lnTo>
                    <a:pt x="41" y="79"/>
                  </a:lnTo>
                  <a:lnTo>
                    <a:pt x="42" y="82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5" y="105"/>
                  </a:lnTo>
                  <a:lnTo>
                    <a:pt x="46" y="108"/>
                  </a:lnTo>
                  <a:lnTo>
                    <a:pt x="46" y="109"/>
                  </a:lnTo>
                  <a:lnTo>
                    <a:pt x="46" y="111"/>
                  </a:lnTo>
                  <a:lnTo>
                    <a:pt x="46" y="114"/>
                  </a:lnTo>
                  <a:lnTo>
                    <a:pt x="46" y="115"/>
                  </a:lnTo>
                  <a:lnTo>
                    <a:pt x="46" y="117"/>
                  </a:lnTo>
                  <a:lnTo>
                    <a:pt x="46" y="118"/>
                  </a:lnTo>
                  <a:lnTo>
                    <a:pt x="46" y="121"/>
                  </a:lnTo>
                  <a:lnTo>
                    <a:pt x="46" y="122"/>
                  </a:lnTo>
                  <a:lnTo>
                    <a:pt x="46" y="124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5" y="135"/>
                  </a:lnTo>
                  <a:lnTo>
                    <a:pt x="45" y="137"/>
                  </a:lnTo>
                  <a:lnTo>
                    <a:pt x="45" y="140"/>
                  </a:lnTo>
                  <a:lnTo>
                    <a:pt x="44" y="141"/>
                  </a:lnTo>
                  <a:lnTo>
                    <a:pt x="44" y="143"/>
                  </a:lnTo>
                  <a:lnTo>
                    <a:pt x="44" y="144"/>
                  </a:lnTo>
                  <a:lnTo>
                    <a:pt x="44" y="147"/>
                  </a:lnTo>
                  <a:lnTo>
                    <a:pt x="43" y="148"/>
                  </a:lnTo>
                  <a:lnTo>
                    <a:pt x="43" y="150"/>
                  </a:lnTo>
                  <a:lnTo>
                    <a:pt x="43" y="153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1" y="157"/>
                  </a:lnTo>
                  <a:lnTo>
                    <a:pt x="41" y="160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39" y="166"/>
                  </a:lnTo>
                  <a:lnTo>
                    <a:pt x="39" y="167"/>
                  </a:lnTo>
                  <a:lnTo>
                    <a:pt x="37" y="169"/>
                  </a:lnTo>
                  <a:lnTo>
                    <a:pt x="37" y="170"/>
                  </a:lnTo>
                  <a:lnTo>
                    <a:pt x="36" y="173"/>
                  </a:lnTo>
                  <a:lnTo>
                    <a:pt x="36" y="174"/>
                  </a:lnTo>
                  <a:lnTo>
                    <a:pt x="35" y="176"/>
                  </a:lnTo>
                  <a:lnTo>
                    <a:pt x="34" y="179"/>
                  </a:lnTo>
                  <a:lnTo>
                    <a:pt x="34" y="180"/>
                  </a:lnTo>
                  <a:lnTo>
                    <a:pt x="33" y="182"/>
                  </a:lnTo>
                  <a:lnTo>
                    <a:pt x="32" y="183"/>
                  </a:lnTo>
                  <a:lnTo>
                    <a:pt x="32" y="186"/>
                  </a:lnTo>
                  <a:lnTo>
                    <a:pt x="31" y="187"/>
                  </a:lnTo>
                  <a:lnTo>
                    <a:pt x="30" y="189"/>
                  </a:lnTo>
                  <a:lnTo>
                    <a:pt x="29" y="192"/>
                  </a:lnTo>
                  <a:lnTo>
                    <a:pt x="27" y="193"/>
                  </a:lnTo>
                  <a:lnTo>
                    <a:pt x="26" y="196"/>
                  </a:lnTo>
                  <a:lnTo>
                    <a:pt x="24" y="200"/>
                  </a:lnTo>
                  <a:lnTo>
                    <a:pt x="22" y="205"/>
                  </a:lnTo>
                  <a:lnTo>
                    <a:pt x="20" y="208"/>
                  </a:lnTo>
                  <a:lnTo>
                    <a:pt x="18" y="212"/>
                  </a:lnTo>
                  <a:lnTo>
                    <a:pt x="15" y="215"/>
                  </a:lnTo>
                  <a:lnTo>
                    <a:pt x="13" y="219"/>
                  </a:lnTo>
                  <a:lnTo>
                    <a:pt x="11" y="223"/>
                  </a:lnTo>
                  <a:lnTo>
                    <a:pt x="8" y="226"/>
                  </a:lnTo>
                  <a:lnTo>
                    <a:pt x="5" y="231"/>
                  </a:lnTo>
                  <a:lnTo>
                    <a:pt x="2" y="234"/>
                  </a:lnTo>
                  <a:lnTo>
                    <a:pt x="0" y="238"/>
                  </a:lnTo>
                  <a:lnTo>
                    <a:pt x="434" y="118"/>
                  </a:lnTo>
                  <a:lnTo>
                    <a:pt x="217" y="1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3" name="Freeform 186"/>
            <p:cNvSpPr>
              <a:spLocks/>
            </p:cNvSpPr>
            <p:nvPr/>
          </p:nvSpPr>
          <p:spPr bwMode="auto">
            <a:xfrm>
              <a:off x="4403" y="3454"/>
              <a:ext cx="15" cy="21"/>
            </a:xfrm>
            <a:custGeom>
              <a:avLst/>
              <a:gdLst>
                <a:gd name="T0" fmla="*/ 16 w 92"/>
                <a:gd name="T1" fmla="*/ 90 h 104"/>
                <a:gd name="T2" fmla="*/ 33 w 92"/>
                <a:gd name="T3" fmla="*/ 104 h 104"/>
                <a:gd name="T4" fmla="*/ 92 w 92"/>
                <a:gd name="T5" fmla="*/ 30 h 104"/>
                <a:gd name="T6" fmla="*/ 59 w 92"/>
                <a:gd name="T7" fmla="*/ 0 h 104"/>
                <a:gd name="T8" fmla="*/ 0 w 92"/>
                <a:gd name="T9" fmla="*/ 75 h 104"/>
                <a:gd name="T10" fmla="*/ 16 w 92"/>
                <a:gd name="T11" fmla="*/ 9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"/>
                <a:gd name="T19" fmla="*/ 0 h 104"/>
                <a:gd name="T20" fmla="*/ 92 w 92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" h="104">
                  <a:moveTo>
                    <a:pt x="16" y="90"/>
                  </a:moveTo>
                  <a:lnTo>
                    <a:pt x="33" y="104"/>
                  </a:lnTo>
                  <a:lnTo>
                    <a:pt x="92" y="30"/>
                  </a:lnTo>
                  <a:lnTo>
                    <a:pt x="59" y="0"/>
                  </a:lnTo>
                  <a:lnTo>
                    <a:pt x="0" y="75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4" name="Freeform 187"/>
            <p:cNvSpPr>
              <a:spLocks/>
            </p:cNvSpPr>
            <p:nvPr/>
          </p:nvSpPr>
          <p:spPr bwMode="auto">
            <a:xfrm>
              <a:off x="4366" y="3446"/>
              <a:ext cx="61" cy="87"/>
            </a:xfrm>
            <a:custGeom>
              <a:avLst/>
              <a:gdLst>
                <a:gd name="T0" fmla="*/ 0 w 363"/>
                <a:gd name="T1" fmla="*/ 432 h 432"/>
                <a:gd name="T2" fmla="*/ 358 w 363"/>
                <a:gd name="T3" fmla="*/ 152 h 432"/>
                <a:gd name="T4" fmla="*/ 349 w 363"/>
                <a:gd name="T5" fmla="*/ 152 h 432"/>
                <a:gd name="T6" fmla="*/ 341 w 363"/>
                <a:gd name="T7" fmla="*/ 152 h 432"/>
                <a:gd name="T8" fmla="*/ 333 w 363"/>
                <a:gd name="T9" fmla="*/ 151 h 432"/>
                <a:gd name="T10" fmla="*/ 325 w 363"/>
                <a:gd name="T11" fmla="*/ 150 h 432"/>
                <a:gd name="T12" fmla="*/ 316 w 363"/>
                <a:gd name="T13" fmla="*/ 147 h 432"/>
                <a:gd name="T14" fmla="*/ 311 w 363"/>
                <a:gd name="T15" fmla="*/ 146 h 432"/>
                <a:gd name="T16" fmla="*/ 307 w 363"/>
                <a:gd name="T17" fmla="*/ 146 h 432"/>
                <a:gd name="T18" fmla="*/ 304 w 363"/>
                <a:gd name="T19" fmla="*/ 145 h 432"/>
                <a:gd name="T20" fmla="*/ 300 w 363"/>
                <a:gd name="T21" fmla="*/ 144 h 432"/>
                <a:gd name="T22" fmla="*/ 296 w 363"/>
                <a:gd name="T23" fmla="*/ 143 h 432"/>
                <a:gd name="T24" fmla="*/ 293 w 363"/>
                <a:gd name="T25" fmla="*/ 142 h 432"/>
                <a:gd name="T26" fmla="*/ 290 w 363"/>
                <a:gd name="T27" fmla="*/ 139 h 432"/>
                <a:gd name="T28" fmla="*/ 286 w 363"/>
                <a:gd name="T29" fmla="*/ 138 h 432"/>
                <a:gd name="T30" fmla="*/ 283 w 363"/>
                <a:gd name="T31" fmla="*/ 137 h 432"/>
                <a:gd name="T32" fmla="*/ 280 w 363"/>
                <a:gd name="T33" fmla="*/ 136 h 432"/>
                <a:gd name="T34" fmla="*/ 276 w 363"/>
                <a:gd name="T35" fmla="*/ 133 h 432"/>
                <a:gd name="T36" fmla="*/ 273 w 363"/>
                <a:gd name="T37" fmla="*/ 132 h 432"/>
                <a:gd name="T38" fmla="*/ 270 w 363"/>
                <a:gd name="T39" fmla="*/ 130 h 432"/>
                <a:gd name="T40" fmla="*/ 266 w 363"/>
                <a:gd name="T41" fmla="*/ 129 h 432"/>
                <a:gd name="T42" fmla="*/ 263 w 363"/>
                <a:gd name="T43" fmla="*/ 126 h 432"/>
                <a:gd name="T44" fmla="*/ 261 w 363"/>
                <a:gd name="T45" fmla="*/ 124 h 432"/>
                <a:gd name="T46" fmla="*/ 258 w 363"/>
                <a:gd name="T47" fmla="*/ 123 h 432"/>
                <a:gd name="T48" fmla="*/ 255 w 363"/>
                <a:gd name="T49" fmla="*/ 120 h 432"/>
                <a:gd name="T50" fmla="*/ 252 w 363"/>
                <a:gd name="T51" fmla="*/ 118 h 432"/>
                <a:gd name="T52" fmla="*/ 250 w 363"/>
                <a:gd name="T53" fmla="*/ 116 h 432"/>
                <a:gd name="T54" fmla="*/ 247 w 363"/>
                <a:gd name="T55" fmla="*/ 113 h 432"/>
                <a:gd name="T56" fmla="*/ 244 w 363"/>
                <a:gd name="T57" fmla="*/ 111 h 432"/>
                <a:gd name="T58" fmla="*/ 242 w 363"/>
                <a:gd name="T59" fmla="*/ 108 h 432"/>
                <a:gd name="T60" fmla="*/ 239 w 363"/>
                <a:gd name="T61" fmla="*/ 106 h 432"/>
                <a:gd name="T62" fmla="*/ 237 w 363"/>
                <a:gd name="T63" fmla="*/ 103 h 432"/>
                <a:gd name="T64" fmla="*/ 234 w 363"/>
                <a:gd name="T65" fmla="*/ 100 h 432"/>
                <a:gd name="T66" fmla="*/ 232 w 363"/>
                <a:gd name="T67" fmla="*/ 98 h 432"/>
                <a:gd name="T68" fmla="*/ 230 w 363"/>
                <a:gd name="T69" fmla="*/ 94 h 432"/>
                <a:gd name="T70" fmla="*/ 228 w 363"/>
                <a:gd name="T71" fmla="*/ 92 h 432"/>
                <a:gd name="T72" fmla="*/ 226 w 363"/>
                <a:gd name="T73" fmla="*/ 88 h 432"/>
                <a:gd name="T74" fmla="*/ 223 w 363"/>
                <a:gd name="T75" fmla="*/ 85 h 432"/>
                <a:gd name="T76" fmla="*/ 221 w 363"/>
                <a:gd name="T77" fmla="*/ 82 h 432"/>
                <a:gd name="T78" fmla="*/ 219 w 363"/>
                <a:gd name="T79" fmla="*/ 79 h 432"/>
                <a:gd name="T80" fmla="*/ 218 w 363"/>
                <a:gd name="T81" fmla="*/ 75 h 432"/>
                <a:gd name="T82" fmla="*/ 216 w 363"/>
                <a:gd name="T83" fmla="*/ 72 h 432"/>
                <a:gd name="T84" fmla="*/ 213 w 363"/>
                <a:gd name="T85" fmla="*/ 68 h 432"/>
                <a:gd name="T86" fmla="*/ 212 w 363"/>
                <a:gd name="T87" fmla="*/ 65 h 432"/>
                <a:gd name="T88" fmla="*/ 210 w 363"/>
                <a:gd name="T89" fmla="*/ 61 h 432"/>
                <a:gd name="T90" fmla="*/ 209 w 363"/>
                <a:gd name="T91" fmla="*/ 58 h 432"/>
                <a:gd name="T92" fmla="*/ 208 w 363"/>
                <a:gd name="T93" fmla="*/ 54 h 432"/>
                <a:gd name="T94" fmla="*/ 206 w 363"/>
                <a:gd name="T95" fmla="*/ 48 h 432"/>
                <a:gd name="T96" fmla="*/ 202 w 363"/>
                <a:gd name="T97" fmla="*/ 40 h 432"/>
                <a:gd name="T98" fmla="*/ 200 w 363"/>
                <a:gd name="T99" fmla="*/ 32 h 432"/>
                <a:gd name="T100" fmla="*/ 198 w 363"/>
                <a:gd name="T101" fmla="*/ 23 h 432"/>
                <a:gd name="T102" fmla="*/ 196 w 363"/>
                <a:gd name="T103" fmla="*/ 14 h 432"/>
                <a:gd name="T104" fmla="*/ 193 w 363"/>
                <a:gd name="T105" fmla="*/ 4 h 432"/>
                <a:gd name="T106" fmla="*/ 0 w 363"/>
                <a:gd name="T107" fmla="*/ 432 h 4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3"/>
                <a:gd name="T163" fmla="*/ 0 h 432"/>
                <a:gd name="T164" fmla="*/ 363 w 363"/>
                <a:gd name="T165" fmla="*/ 432 h 4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3" h="432">
                  <a:moveTo>
                    <a:pt x="139" y="254"/>
                  </a:moveTo>
                  <a:lnTo>
                    <a:pt x="0" y="432"/>
                  </a:lnTo>
                  <a:lnTo>
                    <a:pt x="363" y="152"/>
                  </a:lnTo>
                  <a:lnTo>
                    <a:pt x="358" y="152"/>
                  </a:lnTo>
                  <a:lnTo>
                    <a:pt x="354" y="152"/>
                  </a:lnTo>
                  <a:lnTo>
                    <a:pt x="349" y="152"/>
                  </a:lnTo>
                  <a:lnTo>
                    <a:pt x="345" y="152"/>
                  </a:lnTo>
                  <a:lnTo>
                    <a:pt x="341" y="152"/>
                  </a:lnTo>
                  <a:lnTo>
                    <a:pt x="337" y="151"/>
                  </a:lnTo>
                  <a:lnTo>
                    <a:pt x="333" y="151"/>
                  </a:lnTo>
                  <a:lnTo>
                    <a:pt x="328" y="150"/>
                  </a:lnTo>
                  <a:lnTo>
                    <a:pt x="325" y="150"/>
                  </a:lnTo>
                  <a:lnTo>
                    <a:pt x="321" y="149"/>
                  </a:lnTo>
                  <a:lnTo>
                    <a:pt x="316" y="147"/>
                  </a:lnTo>
                  <a:lnTo>
                    <a:pt x="313" y="147"/>
                  </a:lnTo>
                  <a:lnTo>
                    <a:pt x="311" y="146"/>
                  </a:lnTo>
                  <a:lnTo>
                    <a:pt x="310" y="146"/>
                  </a:lnTo>
                  <a:lnTo>
                    <a:pt x="307" y="146"/>
                  </a:lnTo>
                  <a:lnTo>
                    <a:pt x="305" y="145"/>
                  </a:lnTo>
                  <a:lnTo>
                    <a:pt x="304" y="145"/>
                  </a:lnTo>
                  <a:lnTo>
                    <a:pt x="302" y="144"/>
                  </a:lnTo>
                  <a:lnTo>
                    <a:pt x="300" y="144"/>
                  </a:lnTo>
                  <a:lnTo>
                    <a:pt x="299" y="143"/>
                  </a:lnTo>
                  <a:lnTo>
                    <a:pt x="296" y="143"/>
                  </a:lnTo>
                  <a:lnTo>
                    <a:pt x="294" y="142"/>
                  </a:lnTo>
                  <a:lnTo>
                    <a:pt x="293" y="142"/>
                  </a:lnTo>
                  <a:lnTo>
                    <a:pt x="291" y="140"/>
                  </a:lnTo>
                  <a:lnTo>
                    <a:pt x="290" y="139"/>
                  </a:lnTo>
                  <a:lnTo>
                    <a:pt x="287" y="139"/>
                  </a:lnTo>
                  <a:lnTo>
                    <a:pt x="286" y="138"/>
                  </a:lnTo>
                  <a:lnTo>
                    <a:pt x="284" y="138"/>
                  </a:lnTo>
                  <a:lnTo>
                    <a:pt x="283" y="137"/>
                  </a:lnTo>
                  <a:lnTo>
                    <a:pt x="281" y="136"/>
                  </a:lnTo>
                  <a:lnTo>
                    <a:pt x="280" y="136"/>
                  </a:lnTo>
                  <a:lnTo>
                    <a:pt x="278" y="134"/>
                  </a:lnTo>
                  <a:lnTo>
                    <a:pt x="276" y="133"/>
                  </a:lnTo>
                  <a:lnTo>
                    <a:pt x="274" y="133"/>
                  </a:lnTo>
                  <a:lnTo>
                    <a:pt x="273" y="132"/>
                  </a:lnTo>
                  <a:lnTo>
                    <a:pt x="271" y="131"/>
                  </a:lnTo>
                  <a:lnTo>
                    <a:pt x="270" y="130"/>
                  </a:lnTo>
                  <a:lnTo>
                    <a:pt x="269" y="130"/>
                  </a:lnTo>
                  <a:lnTo>
                    <a:pt x="266" y="129"/>
                  </a:lnTo>
                  <a:lnTo>
                    <a:pt x="265" y="127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59" y="124"/>
                  </a:lnTo>
                  <a:lnTo>
                    <a:pt x="258" y="123"/>
                  </a:lnTo>
                  <a:lnTo>
                    <a:pt x="257" y="121"/>
                  </a:lnTo>
                  <a:lnTo>
                    <a:pt x="255" y="120"/>
                  </a:lnTo>
                  <a:lnTo>
                    <a:pt x="253" y="119"/>
                  </a:lnTo>
                  <a:lnTo>
                    <a:pt x="252" y="118"/>
                  </a:lnTo>
                  <a:lnTo>
                    <a:pt x="251" y="117"/>
                  </a:lnTo>
                  <a:lnTo>
                    <a:pt x="250" y="116"/>
                  </a:lnTo>
                  <a:lnTo>
                    <a:pt x="248" y="114"/>
                  </a:lnTo>
                  <a:lnTo>
                    <a:pt x="247" y="113"/>
                  </a:lnTo>
                  <a:lnTo>
                    <a:pt x="245" y="112"/>
                  </a:lnTo>
                  <a:lnTo>
                    <a:pt x="244" y="111"/>
                  </a:lnTo>
                  <a:lnTo>
                    <a:pt x="243" y="110"/>
                  </a:lnTo>
                  <a:lnTo>
                    <a:pt x="242" y="108"/>
                  </a:lnTo>
                  <a:lnTo>
                    <a:pt x="240" y="107"/>
                  </a:lnTo>
                  <a:lnTo>
                    <a:pt x="239" y="106"/>
                  </a:lnTo>
                  <a:lnTo>
                    <a:pt x="238" y="104"/>
                  </a:lnTo>
                  <a:lnTo>
                    <a:pt x="237" y="103"/>
                  </a:lnTo>
                  <a:lnTo>
                    <a:pt x="235" y="101"/>
                  </a:lnTo>
                  <a:lnTo>
                    <a:pt x="234" y="100"/>
                  </a:lnTo>
                  <a:lnTo>
                    <a:pt x="233" y="99"/>
                  </a:lnTo>
                  <a:lnTo>
                    <a:pt x="232" y="98"/>
                  </a:lnTo>
                  <a:lnTo>
                    <a:pt x="231" y="95"/>
                  </a:lnTo>
                  <a:lnTo>
                    <a:pt x="230" y="94"/>
                  </a:lnTo>
                  <a:lnTo>
                    <a:pt x="229" y="93"/>
                  </a:lnTo>
                  <a:lnTo>
                    <a:pt x="228" y="92"/>
                  </a:lnTo>
                  <a:lnTo>
                    <a:pt x="227" y="90"/>
                  </a:lnTo>
                  <a:lnTo>
                    <a:pt x="226" y="88"/>
                  </a:lnTo>
                  <a:lnTo>
                    <a:pt x="224" y="87"/>
                  </a:lnTo>
                  <a:lnTo>
                    <a:pt x="223" y="85"/>
                  </a:lnTo>
                  <a:lnTo>
                    <a:pt x="222" y="84"/>
                  </a:lnTo>
                  <a:lnTo>
                    <a:pt x="221" y="82"/>
                  </a:lnTo>
                  <a:lnTo>
                    <a:pt x="220" y="80"/>
                  </a:lnTo>
                  <a:lnTo>
                    <a:pt x="219" y="79"/>
                  </a:lnTo>
                  <a:lnTo>
                    <a:pt x="219" y="78"/>
                  </a:lnTo>
                  <a:lnTo>
                    <a:pt x="218" y="75"/>
                  </a:lnTo>
                  <a:lnTo>
                    <a:pt x="217" y="74"/>
                  </a:lnTo>
                  <a:lnTo>
                    <a:pt x="216" y="72"/>
                  </a:lnTo>
                  <a:lnTo>
                    <a:pt x="214" y="71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2" y="65"/>
                  </a:lnTo>
                  <a:lnTo>
                    <a:pt x="211" y="63"/>
                  </a:lnTo>
                  <a:lnTo>
                    <a:pt x="210" y="61"/>
                  </a:lnTo>
                  <a:lnTo>
                    <a:pt x="210" y="60"/>
                  </a:lnTo>
                  <a:lnTo>
                    <a:pt x="209" y="58"/>
                  </a:lnTo>
                  <a:lnTo>
                    <a:pt x="208" y="55"/>
                  </a:lnTo>
                  <a:lnTo>
                    <a:pt x="208" y="54"/>
                  </a:lnTo>
                  <a:lnTo>
                    <a:pt x="207" y="52"/>
                  </a:lnTo>
                  <a:lnTo>
                    <a:pt x="206" y="48"/>
                  </a:lnTo>
                  <a:lnTo>
                    <a:pt x="203" y="45"/>
                  </a:lnTo>
                  <a:lnTo>
                    <a:pt x="202" y="40"/>
                  </a:lnTo>
                  <a:lnTo>
                    <a:pt x="201" y="36"/>
                  </a:lnTo>
                  <a:lnTo>
                    <a:pt x="200" y="32"/>
                  </a:lnTo>
                  <a:lnTo>
                    <a:pt x="199" y="27"/>
                  </a:lnTo>
                  <a:lnTo>
                    <a:pt x="198" y="23"/>
                  </a:lnTo>
                  <a:lnTo>
                    <a:pt x="197" y="18"/>
                  </a:lnTo>
                  <a:lnTo>
                    <a:pt x="196" y="14"/>
                  </a:lnTo>
                  <a:lnTo>
                    <a:pt x="195" y="9"/>
                  </a:lnTo>
                  <a:lnTo>
                    <a:pt x="193" y="4"/>
                  </a:lnTo>
                  <a:lnTo>
                    <a:pt x="192" y="0"/>
                  </a:lnTo>
                  <a:lnTo>
                    <a:pt x="0" y="432"/>
                  </a:lnTo>
                  <a:lnTo>
                    <a:pt x="139" y="2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5" name="Freeform 188"/>
            <p:cNvSpPr>
              <a:spLocks/>
            </p:cNvSpPr>
            <p:nvPr/>
          </p:nvSpPr>
          <p:spPr bwMode="auto">
            <a:xfrm>
              <a:off x="4170" y="3641"/>
              <a:ext cx="24" cy="10"/>
            </a:xfrm>
            <a:custGeom>
              <a:avLst/>
              <a:gdLst>
                <a:gd name="T0" fmla="*/ 0 w 145"/>
                <a:gd name="T1" fmla="*/ 23 h 46"/>
                <a:gd name="T2" fmla="*/ 0 w 145"/>
                <a:gd name="T3" fmla="*/ 46 h 46"/>
                <a:gd name="T4" fmla="*/ 145 w 145"/>
                <a:gd name="T5" fmla="*/ 46 h 46"/>
                <a:gd name="T6" fmla="*/ 145 w 145"/>
                <a:gd name="T7" fmla="*/ 0 h 46"/>
                <a:gd name="T8" fmla="*/ 0 w 145"/>
                <a:gd name="T9" fmla="*/ 0 h 46"/>
                <a:gd name="T10" fmla="*/ 0 w 145"/>
                <a:gd name="T11" fmla="*/ 23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5"/>
                <a:gd name="T19" fmla="*/ 0 h 46"/>
                <a:gd name="T20" fmla="*/ 145 w 145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5" h="46">
                  <a:moveTo>
                    <a:pt x="0" y="23"/>
                  </a:moveTo>
                  <a:lnTo>
                    <a:pt x="0" y="46"/>
                  </a:lnTo>
                  <a:lnTo>
                    <a:pt x="145" y="46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6" name="Freeform 189"/>
            <p:cNvSpPr>
              <a:spLocks/>
            </p:cNvSpPr>
            <p:nvPr/>
          </p:nvSpPr>
          <p:spPr bwMode="auto">
            <a:xfrm>
              <a:off x="4109" y="3622"/>
              <a:ext cx="72" cy="48"/>
            </a:xfrm>
            <a:custGeom>
              <a:avLst/>
              <a:gdLst>
                <a:gd name="T0" fmla="*/ 0 w 434"/>
                <a:gd name="T1" fmla="*/ 119 h 238"/>
                <a:gd name="T2" fmla="*/ 430 w 434"/>
                <a:gd name="T3" fmla="*/ 235 h 238"/>
                <a:gd name="T4" fmla="*/ 425 w 434"/>
                <a:gd name="T5" fmla="*/ 226 h 238"/>
                <a:gd name="T6" fmla="*/ 420 w 434"/>
                <a:gd name="T7" fmla="*/ 219 h 238"/>
                <a:gd name="T8" fmla="*/ 415 w 434"/>
                <a:gd name="T9" fmla="*/ 212 h 238"/>
                <a:gd name="T10" fmla="*/ 410 w 434"/>
                <a:gd name="T11" fmla="*/ 205 h 238"/>
                <a:gd name="T12" fmla="*/ 407 w 434"/>
                <a:gd name="T13" fmla="*/ 197 h 238"/>
                <a:gd name="T14" fmla="*/ 404 w 434"/>
                <a:gd name="T15" fmla="*/ 192 h 238"/>
                <a:gd name="T16" fmla="*/ 403 w 434"/>
                <a:gd name="T17" fmla="*/ 187 h 238"/>
                <a:gd name="T18" fmla="*/ 400 w 434"/>
                <a:gd name="T19" fmla="*/ 184 h 238"/>
                <a:gd name="T20" fmla="*/ 399 w 434"/>
                <a:gd name="T21" fmla="*/ 180 h 238"/>
                <a:gd name="T22" fmla="*/ 398 w 434"/>
                <a:gd name="T23" fmla="*/ 177 h 238"/>
                <a:gd name="T24" fmla="*/ 396 w 434"/>
                <a:gd name="T25" fmla="*/ 173 h 238"/>
                <a:gd name="T26" fmla="*/ 395 w 434"/>
                <a:gd name="T27" fmla="*/ 169 h 238"/>
                <a:gd name="T28" fmla="*/ 394 w 434"/>
                <a:gd name="T29" fmla="*/ 166 h 238"/>
                <a:gd name="T30" fmla="*/ 393 w 434"/>
                <a:gd name="T31" fmla="*/ 161 h 238"/>
                <a:gd name="T32" fmla="*/ 392 w 434"/>
                <a:gd name="T33" fmla="*/ 158 h 238"/>
                <a:gd name="T34" fmla="*/ 390 w 434"/>
                <a:gd name="T35" fmla="*/ 154 h 238"/>
                <a:gd name="T36" fmla="*/ 390 w 434"/>
                <a:gd name="T37" fmla="*/ 150 h 238"/>
                <a:gd name="T38" fmla="*/ 389 w 434"/>
                <a:gd name="T39" fmla="*/ 147 h 238"/>
                <a:gd name="T40" fmla="*/ 388 w 434"/>
                <a:gd name="T41" fmla="*/ 143 h 238"/>
                <a:gd name="T42" fmla="*/ 388 w 434"/>
                <a:gd name="T43" fmla="*/ 140 h 238"/>
                <a:gd name="T44" fmla="*/ 388 w 434"/>
                <a:gd name="T45" fmla="*/ 136 h 238"/>
                <a:gd name="T46" fmla="*/ 387 w 434"/>
                <a:gd name="T47" fmla="*/ 132 h 238"/>
                <a:gd name="T48" fmla="*/ 387 w 434"/>
                <a:gd name="T49" fmla="*/ 128 h 238"/>
                <a:gd name="T50" fmla="*/ 387 w 434"/>
                <a:gd name="T51" fmla="*/ 124 h 238"/>
                <a:gd name="T52" fmla="*/ 387 w 434"/>
                <a:gd name="T53" fmla="*/ 121 h 238"/>
                <a:gd name="T54" fmla="*/ 387 w 434"/>
                <a:gd name="T55" fmla="*/ 117 h 238"/>
                <a:gd name="T56" fmla="*/ 387 w 434"/>
                <a:gd name="T57" fmla="*/ 114 h 238"/>
                <a:gd name="T58" fmla="*/ 387 w 434"/>
                <a:gd name="T59" fmla="*/ 110 h 238"/>
                <a:gd name="T60" fmla="*/ 387 w 434"/>
                <a:gd name="T61" fmla="*/ 106 h 238"/>
                <a:gd name="T62" fmla="*/ 388 w 434"/>
                <a:gd name="T63" fmla="*/ 102 h 238"/>
                <a:gd name="T64" fmla="*/ 388 w 434"/>
                <a:gd name="T65" fmla="*/ 98 h 238"/>
                <a:gd name="T66" fmla="*/ 388 w 434"/>
                <a:gd name="T67" fmla="*/ 95 h 238"/>
                <a:gd name="T68" fmla="*/ 389 w 434"/>
                <a:gd name="T69" fmla="*/ 91 h 238"/>
                <a:gd name="T70" fmla="*/ 390 w 434"/>
                <a:gd name="T71" fmla="*/ 88 h 238"/>
                <a:gd name="T72" fmla="*/ 390 w 434"/>
                <a:gd name="T73" fmla="*/ 84 h 238"/>
                <a:gd name="T74" fmla="*/ 392 w 434"/>
                <a:gd name="T75" fmla="*/ 79 h 238"/>
                <a:gd name="T76" fmla="*/ 393 w 434"/>
                <a:gd name="T77" fmla="*/ 76 h 238"/>
                <a:gd name="T78" fmla="*/ 394 w 434"/>
                <a:gd name="T79" fmla="*/ 72 h 238"/>
                <a:gd name="T80" fmla="*/ 395 w 434"/>
                <a:gd name="T81" fmla="*/ 69 h 238"/>
                <a:gd name="T82" fmla="*/ 396 w 434"/>
                <a:gd name="T83" fmla="*/ 65 h 238"/>
                <a:gd name="T84" fmla="*/ 398 w 434"/>
                <a:gd name="T85" fmla="*/ 62 h 238"/>
                <a:gd name="T86" fmla="*/ 399 w 434"/>
                <a:gd name="T87" fmla="*/ 58 h 238"/>
                <a:gd name="T88" fmla="*/ 400 w 434"/>
                <a:gd name="T89" fmla="*/ 53 h 238"/>
                <a:gd name="T90" fmla="*/ 403 w 434"/>
                <a:gd name="T91" fmla="*/ 50 h 238"/>
                <a:gd name="T92" fmla="*/ 404 w 434"/>
                <a:gd name="T93" fmla="*/ 46 h 238"/>
                <a:gd name="T94" fmla="*/ 407 w 434"/>
                <a:gd name="T95" fmla="*/ 40 h 238"/>
                <a:gd name="T96" fmla="*/ 410 w 434"/>
                <a:gd name="T97" fmla="*/ 33 h 238"/>
                <a:gd name="T98" fmla="*/ 415 w 434"/>
                <a:gd name="T99" fmla="*/ 26 h 238"/>
                <a:gd name="T100" fmla="*/ 420 w 434"/>
                <a:gd name="T101" fmla="*/ 19 h 238"/>
                <a:gd name="T102" fmla="*/ 425 w 434"/>
                <a:gd name="T103" fmla="*/ 11 h 238"/>
                <a:gd name="T104" fmla="*/ 430 w 434"/>
                <a:gd name="T105" fmla="*/ 4 h 238"/>
                <a:gd name="T106" fmla="*/ 0 w 434"/>
                <a:gd name="T107" fmla="*/ 119 h 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34"/>
                <a:gd name="T163" fmla="*/ 0 h 238"/>
                <a:gd name="T164" fmla="*/ 434 w 434"/>
                <a:gd name="T165" fmla="*/ 238 h 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34" h="238">
                  <a:moveTo>
                    <a:pt x="217" y="119"/>
                  </a:moveTo>
                  <a:lnTo>
                    <a:pt x="0" y="119"/>
                  </a:lnTo>
                  <a:lnTo>
                    <a:pt x="434" y="238"/>
                  </a:lnTo>
                  <a:lnTo>
                    <a:pt x="430" y="235"/>
                  </a:lnTo>
                  <a:lnTo>
                    <a:pt x="428" y="231"/>
                  </a:lnTo>
                  <a:lnTo>
                    <a:pt x="425" y="226"/>
                  </a:lnTo>
                  <a:lnTo>
                    <a:pt x="423" y="223"/>
                  </a:lnTo>
                  <a:lnTo>
                    <a:pt x="420" y="219"/>
                  </a:lnTo>
                  <a:lnTo>
                    <a:pt x="417" y="216"/>
                  </a:lnTo>
                  <a:lnTo>
                    <a:pt x="415" y="212"/>
                  </a:lnTo>
                  <a:lnTo>
                    <a:pt x="413" y="208"/>
                  </a:lnTo>
                  <a:lnTo>
                    <a:pt x="410" y="205"/>
                  </a:lnTo>
                  <a:lnTo>
                    <a:pt x="409" y="200"/>
                  </a:lnTo>
                  <a:lnTo>
                    <a:pt x="407" y="197"/>
                  </a:lnTo>
                  <a:lnTo>
                    <a:pt x="405" y="193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3" y="187"/>
                  </a:lnTo>
                  <a:lnTo>
                    <a:pt x="402" y="186"/>
                  </a:lnTo>
                  <a:lnTo>
                    <a:pt x="400" y="184"/>
                  </a:lnTo>
                  <a:lnTo>
                    <a:pt x="400" y="182"/>
                  </a:lnTo>
                  <a:lnTo>
                    <a:pt x="399" y="180"/>
                  </a:lnTo>
                  <a:lnTo>
                    <a:pt x="398" y="179"/>
                  </a:lnTo>
                  <a:lnTo>
                    <a:pt x="398" y="177"/>
                  </a:lnTo>
                  <a:lnTo>
                    <a:pt x="397" y="174"/>
                  </a:lnTo>
                  <a:lnTo>
                    <a:pt x="396" y="173"/>
                  </a:lnTo>
                  <a:lnTo>
                    <a:pt x="396" y="171"/>
                  </a:lnTo>
                  <a:lnTo>
                    <a:pt x="395" y="169"/>
                  </a:lnTo>
                  <a:lnTo>
                    <a:pt x="395" y="167"/>
                  </a:lnTo>
                  <a:lnTo>
                    <a:pt x="394" y="166"/>
                  </a:lnTo>
                  <a:lnTo>
                    <a:pt x="394" y="163"/>
                  </a:lnTo>
                  <a:lnTo>
                    <a:pt x="393" y="161"/>
                  </a:lnTo>
                  <a:lnTo>
                    <a:pt x="393" y="160"/>
                  </a:lnTo>
                  <a:lnTo>
                    <a:pt x="392" y="158"/>
                  </a:lnTo>
                  <a:lnTo>
                    <a:pt x="392" y="156"/>
                  </a:lnTo>
                  <a:lnTo>
                    <a:pt x="390" y="154"/>
                  </a:lnTo>
                  <a:lnTo>
                    <a:pt x="390" y="153"/>
                  </a:lnTo>
                  <a:lnTo>
                    <a:pt x="390" y="150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5"/>
                  </a:lnTo>
                  <a:lnTo>
                    <a:pt x="388" y="143"/>
                  </a:lnTo>
                  <a:lnTo>
                    <a:pt x="388" y="141"/>
                  </a:lnTo>
                  <a:lnTo>
                    <a:pt x="388" y="140"/>
                  </a:lnTo>
                  <a:lnTo>
                    <a:pt x="388" y="137"/>
                  </a:lnTo>
                  <a:lnTo>
                    <a:pt x="388" y="136"/>
                  </a:lnTo>
                  <a:lnTo>
                    <a:pt x="387" y="134"/>
                  </a:lnTo>
                  <a:lnTo>
                    <a:pt x="387" y="132"/>
                  </a:lnTo>
                  <a:lnTo>
                    <a:pt x="387" y="130"/>
                  </a:lnTo>
                  <a:lnTo>
                    <a:pt x="387" y="128"/>
                  </a:lnTo>
                  <a:lnTo>
                    <a:pt x="387" y="127"/>
                  </a:lnTo>
                  <a:lnTo>
                    <a:pt x="387" y="124"/>
                  </a:lnTo>
                  <a:lnTo>
                    <a:pt x="387" y="123"/>
                  </a:lnTo>
                  <a:lnTo>
                    <a:pt x="387" y="121"/>
                  </a:lnTo>
                  <a:lnTo>
                    <a:pt x="387" y="119"/>
                  </a:lnTo>
                  <a:lnTo>
                    <a:pt x="387" y="117"/>
                  </a:lnTo>
                  <a:lnTo>
                    <a:pt x="387" y="115"/>
                  </a:lnTo>
                  <a:lnTo>
                    <a:pt x="387" y="114"/>
                  </a:lnTo>
                  <a:lnTo>
                    <a:pt x="387" y="111"/>
                  </a:lnTo>
                  <a:lnTo>
                    <a:pt x="387" y="110"/>
                  </a:lnTo>
                  <a:lnTo>
                    <a:pt x="387" y="108"/>
                  </a:lnTo>
                  <a:lnTo>
                    <a:pt x="387" y="106"/>
                  </a:lnTo>
                  <a:lnTo>
                    <a:pt x="387" y="104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8" y="98"/>
                  </a:lnTo>
                  <a:lnTo>
                    <a:pt x="388" y="97"/>
                  </a:lnTo>
                  <a:lnTo>
                    <a:pt x="388" y="95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89"/>
                  </a:lnTo>
                  <a:lnTo>
                    <a:pt x="390" y="88"/>
                  </a:lnTo>
                  <a:lnTo>
                    <a:pt x="390" y="85"/>
                  </a:lnTo>
                  <a:lnTo>
                    <a:pt x="390" y="84"/>
                  </a:lnTo>
                  <a:lnTo>
                    <a:pt x="392" y="82"/>
                  </a:lnTo>
                  <a:lnTo>
                    <a:pt x="392" y="79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4" y="75"/>
                  </a:lnTo>
                  <a:lnTo>
                    <a:pt x="394" y="72"/>
                  </a:lnTo>
                  <a:lnTo>
                    <a:pt x="395" y="71"/>
                  </a:lnTo>
                  <a:lnTo>
                    <a:pt x="395" y="69"/>
                  </a:lnTo>
                  <a:lnTo>
                    <a:pt x="396" y="66"/>
                  </a:lnTo>
                  <a:lnTo>
                    <a:pt x="396" y="65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8" y="59"/>
                  </a:lnTo>
                  <a:lnTo>
                    <a:pt x="399" y="58"/>
                  </a:lnTo>
                  <a:lnTo>
                    <a:pt x="400" y="56"/>
                  </a:lnTo>
                  <a:lnTo>
                    <a:pt x="400" y="53"/>
                  </a:lnTo>
                  <a:lnTo>
                    <a:pt x="402" y="52"/>
                  </a:lnTo>
                  <a:lnTo>
                    <a:pt x="403" y="50"/>
                  </a:lnTo>
                  <a:lnTo>
                    <a:pt x="404" y="49"/>
                  </a:lnTo>
                  <a:lnTo>
                    <a:pt x="404" y="46"/>
                  </a:lnTo>
                  <a:lnTo>
                    <a:pt x="405" y="45"/>
                  </a:lnTo>
                  <a:lnTo>
                    <a:pt x="407" y="40"/>
                  </a:lnTo>
                  <a:lnTo>
                    <a:pt x="409" y="37"/>
                  </a:lnTo>
                  <a:lnTo>
                    <a:pt x="410" y="33"/>
                  </a:lnTo>
                  <a:lnTo>
                    <a:pt x="413" y="30"/>
                  </a:lnTo>
                  <a:lnTo>
                    <a:pt x="415" y="26"/>
                  </a:lnTo>
                  <a:lnTo>
                    <a:pt x="417" y="23"/>
                  </a:lnTo>
                  <a:lnTo>
                    <a:pt x="420" y="19"/>
                  </a:lnTo>
                  <a:lnTo>
                    <a:pt x="423" y="14"/>
                  </a:lnTo>
                  <a:lnTo>
                    <a:pt x="425" y="11"/>
                  </a:lnTo>
                  <a:lnTo>
                    <a:pt x="428" y="7"/>
                  </a:lnTo>
                  <a:lnTo>
                    <a:pt x="430" y="4"/>
                  </a:lnTo>
                  <a:lnTo>
                    <a:pt x="434" y="0"/>
                  </a:lnTo>
                  <a:lnTo>
                    <a:pt x="0" y="119"/>
                  </a:lnTo>
                  <a:lnTo>
                    <a:pt x="217" y="11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7" name="Freeform 190"/>
            <p:cNvSpPr>
              <a:spLocks/>
            </p:cNvSpPr>
            <p:nvPr/>
          </p:nvSpPr>
          <p:spPr bwMode="auto">
            <a:xfrm>
              <a:off x="4043" y="3491"/>
              <a:ext cx="18" cy="28"/>
            </a:xfrm>
            <a:custGeom>
              <a:avLst/>
              <a:gdLst>
                <a:gd name="T0" fmla="*/ 90 w 107"/>
                <a:gd name="T1" fmla="*/ 13 h 139"/>
                <a:gd name="T2" fmla="*/ 72 w 107"/>
                <a:gd name="T3" fmla="*/ 0 h 139"/>
                <a:gd name="T4" fmla="*/ 0 w 107"/>
                <a:gd name="T5" fmla="*/ 114 h 139"/>
                <a:gd name="T6" fmla="*/ 35 w 107"/>
                <a:gd name="T7" fmla="*/ 139 h 139"/>
                <a:gd name="T8" fmla="*/ 107 w 107"/>
                <a:gd name="T9" fmla="*/ 25 h 139"/>
                <a:gd name="T10" fmla="*/ 90 w 107"/>
                <a:gd name="T11" fmla="*/ 13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139"/>
                <a:gd name="T20" fmla="*/ 107 w 107"/>
                <a:gd name="T21" fmla="*/ 139 h 1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139">
                  <a:moveTo>
                    <a:pt x="90" y="13"/>
                  </a:moveTo>
                  <a:lnTo>
                    <a:pt x="72" y="0"/>
                  </a:lnTo>
                  <a:lnTo>
                    <a:pt x="0" y="114"/>
                  </a:lnTo>
                  <a:lnTo>
                    <a:pt x="35" y="139"/>
                  </a:lnTo>
                  <a:lnTo>
                    <a:pt x="107" y="25"/>
                  </a:lnTo>
                  <a:lnTo>
                    <a:pt x="90" y="13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8" name="Freeform 191"/>
            <p:cNvSpPr>
              <a:spLocks/>
            </p:cNvSpPr>
            <p:nvPr/>
          </p:nvSpPr>
          <p:spPr bwMode="auto">
            <a:xfrm>
              <a:off x="4037" y="3429"/>
              <a:ext cx="55" cy="90"/>
            </a:xfrm>
            <a:custGeom>
              <a:avLst/>
              <a:gdLst>
                <a:gd name="T0" fmla="*/ 334 w 334"/>
                <a:gd name="T1" fmla="*/ 0 h 450"/>
                <a:gd name="T2" fmla="*/ 5 w 334"/>
                <a:gd name="T3" fmla="*/ 317 h 450"/>
                <a:gd name="T4" fmla="*/ 13 w 334"/>
                <a:gd name="T5" fmla="*/ 316 h 450"/>
                <a:gd name="T6" fmla="*/ 22 w 334"/>
                <a:gd name="T7" fmla="*/ 316 h 450"/>
                <a:gd name="T8" fmla="*/ 30 w 334"/>
                <a:gd name="T9" fmla="*/ 316 h 450"/>
                <a:gd name="T10" fmla="*/ 39 w 334"/>
                <a:gd name="T11" fmla="*/ 316 h 450"/>
                <a:gd name="T12" fmla="*/ 47 w 334"/>
                <a:gd name="T13" fmla="*/ 317 h 450"/>
                <a:gd name="T14" fmla="*/ 52 w 334"/>
                <a:gd name="T15" fmla="*/ 317 h 450"/>
                <a:gd name="T16" fmla="*/ 57 w 334"/>
                <a:gd name="T17" fmla="*/ 318 h 450"/>
                <a:gd name="T18" fmla="*/ 60 w 334"/>
                <a:gd name="T19" fmla="*/ 318 h 450"/>
                <a:gd name="T20" fmla="*/ 64 w 334"/>
                <a:gd name="T21" fmla="*/ 320 h 450"/>
                <a:gd name="T22" fmla="*/ 68 w 334"/>
                <a:gd name="T23" fmla="*/ 321 h 450"/>
                <a:gd name="T24" fmla="*/ 71 w 334"/>
                <a:gd name="T25" fmla="*/ 321 h 450"/>
                <a:gd name="T26" fmla="*/ 74 w 334"/>
                <a:gd name="T27" fmla="*/ 322 h 450"/>
                <a:gd name="T28" fmla="*/ 79 w 334"/>
                <a:gd name="T29" fmla="*/ 323 h 450"/>
                <a:gd name="T30" fmla="*/ 82 w 334"/>
                <a:gd name="T31" fmla="*/ 324 h 450"/>
                <a:gd name="T32" fmla="*/ 85 w 334"/>
                <a:gd name="T33" fmla="*/ 325 h 450"/>
                <a:gd name="T34" fmla="*/ 89 w 334"/>
                <a:gd name="T35" fmla="*/ 327 h 450"/>
                <a:gd name="T36" fmla="*/ 92 w 334"/>
                <a:gd name="T37" fmla="*/ 328 h 450"/>
                <a:gd name="T38" fmla="*/ 95 w 334"/>
                <a:gd name="T39" fmla="*/ 329 h 450"/>
                <a:gd name="T40" fmla="*/ 99 w 334"/>
                <a:gd name="T41" fmla="*/ 331 h 450"/>
                <a:gd name="T42" fmla="*/ 102 w 334"/>
                <a:gd name="T43" fmla="*/ 333 h 450"/>
                <a:gd name="T44" fmla="*/ 105 w 334"/>
                <a:gd name="T45" fmla="*/ 334 h 450"/>
                <a:gd name="T46" fmla="*/ 107 w 334"/>
                <a:gd name="T47" fmla="*/ 336 h 450"/>
                <a:gd name="T48" fmla="*/ 111 w 334"/>
                <a:gd name="T49" fmla="*/ 337 h 450"/>
                <a:gd name="T50" fmla="*/ 114 w 334"/>
                <a:gd name="T51" fmla="*/ 340 h 450"/>
                <a:gd name="T52" fmla="*/ 116 w 334"/>
                <a:gd name="T53" fmla="*/ 342 h 450"/>
                <a:gd name="T54" fmla="*/ 120 w 334"/>
                <a:gd name="T55" fmla="*/ 343 h 450"/>
                <a:gd name="T56" fmla="*/ 123 w 334"/>
                <a:gd name="T57" fmla="*/ 346 h 450"/>
                <a:gd name="T58" fmla="*/ 125 w 334"/>
                <a:gd name="T59" fmla="*/ 348 h 450"/>
                <a:gd name="T60" fmla="*/ 128 w 334"/>
                <a:gd name="T61" fmla="*/ 350 h 450"/>
                <a:gd name="T62" fmla="*/ 131 w 334"/>
                <a:gd name="T63" fmla="*/ 353 h 450"/>
                <a:gd name="T64" fmla="*/ 133 w 334"/>
                <a:gd name="T65" fmla="*/ 355 h 450"/>
                <a:gd name="T66" fmla="*/ 136 w 334"/>
                <a:gd name="T67" fmla="*/ 357 h 450"/>
                <a:gd name="T68" fmla="*/ 138 w 334"/>
                <a:gd name="T69" fmla="*/ 361 h 450"/>
                <a:gd name="T70" fmla="*/ 141 w 334"/>
                <a:gd name="T71" fmla="*/ 363 h 450"/>
                <a:gd name="T72" fmla="*/ 143 w 334"/>
                <a:gd name="T73" fmla="*/ 366 h 450"/>
                <a:gd name="T74" fmla="*/ 146 w 334"/>
                <a:gd name="T75" fmla="*/ 369 h 450"/>
                <a:gd name="T76" fmla="*/ 148 w 334"/>
                <a:gd name="T77" fmla="*/ 372 h 450"/>
                <a:gd name="T78" fmla="*/ 151 w 334"/>
                <a:gd name="T79" fmla="*/ 375 h 450"/>
                <a:gd name="T80" fmla="*/ 153 w 334"/>
                <a:gd name="T81" fmla="*/ 378 h 450"/>
                <a:gd name="T82" fmla="*/ 155 w 334"/>
                <a:gd name="T83" fmla="*/ 381 h 450"/>
                <a:gd name="T84" fmla="*/ 157 w 334"/>
                <a:gd name="T85" fmla="*/ 385 h 450"/>
                <a:gd name="T86" fmla="*/ 158 w 334"/>
                <a:gd name="T87" fmla="*/ 388 h 450"/>
                <a:gd name="T88" fmla="*/ 161 w 334"/>
                <a:gd name="T89" fmla="*/ 392 h 450"/>
                <a:gd name="T90" fmla="*/ 163 w 334"/>
                <a:gd name="T91" fmla="*/ 395 h 450"/>
                <a:gd name="T92" fmla="*/ 165 w 334"/>
                <a:gd name="T93" fmla="*/ 399 h 450"/>
                <a:gd name="T94" fmla="*/ 167 w 334"/>
                <a:gd name="T95" fmla="*/ 404 h 450"/>
                <a:gd name="T96" fmla="*/ 171 w 334"/>
                <a:gd name="T97" fmla="*/ 412 h 450"/>
                <a:gd name="T98" fmla="*/ 174 w 334"/>
                <a:gd name="T99" fmla="*/ 420 h 450"/>
                <a:gd name="T100" fmla="*/ 177 w 334"/>
                <a:gd name="T101" fmla="*/ 428 h 450"/>
                <a:gd name="T102" fmla="*/ 181 w 334"/>
                <a:gd name="T103" fmla="*/ 437 h 450"/>
                <a:gd name="T104" fmla="*/ 183 w 334"/>
                <a:gd name="T105" fmla="*/ 446 h 450"/>
                <a:gd name="T106" fmla="*/ 334 w 334"/>
                <a:gd name="T107" fmla="*/ 0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4"/>
                <a:gd name="T163" fmla="*/ 0 h 450"/>
                <a:gd name="T164" fmla="*/ 334 w 33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4" h="450">
                  <a:moveTo>
                    <a:pt x="214" y="192"/>
                  </a:moveTo>
                  <a:lnTo>
                    <a:pt x="334" y="0"/>
                  </a:lnTo>
                  <a:lnTo>
                    <a:pt x="0" y="317"/>
                  </a:lnTo>
                  <a:lnTo>
                    <a:pt x="5" y="317"/>
                  </a:lnTo>
                  <a:lnTo>
                    <a:pt x="9" y="317"/>
                  </a:lnTo>
                  <a:lnTo>
                    <a:pt x="13" y="316"/>
                  </a:lnTo>
                  <a:lnTo>
                    <a:pt x="18" y="316"/>
                  </a:lnTo>
                  <a:lnTo>
                    <a:pt x="22" y="316"/>
                  </a:lnTo>
                  <a:lnTo>
                    <a:pt x="27" y="316"/>
                  </a:lnTo>
                  <a:lnTo>
                    <a:pt x="30" y="316"/>
                  </a:lnTo>
                  <a:lnTo>
                    <a:pt x="34" y="316"/>
                  </a:lnTo>
                  <a:lnTo>
                    <a:pt x="39" y="316"/>
                  </a:lnTo>
                  <a:lnTo>
                    <a:pt x="42" y="316"/>
                  </a:lnTo>
                  <a:lnTo>
                    <a:pt x="47" y="317"/>
                  </a:lnTo>
                  <a:lnTo>
                    <a:pt x="51" y="317"/>
                  </a:lnTo>
                  <a:lnTo>
                    <a:pt x="52" y="317"/>
                  </a:lnTo>
                  <a:lnTo>
                    <a:pt x="54" y="318"/>
                  </a:lnTo>
                  <a:lnTo>
                    <a:pt x="57" y="318"/>
                  </a:lnTo>
                  <a:lnTo>
                    <a:pt x="58" y="318"/>
                  </a:lnTo>
                  <a:lnTo>
                    <a:pt x="60" y="318"/>
                  </a:lnTo>
                  <a:lnTo>
                    <a:pt x="62" y="320"/>
                  </a:lnTo>
                  <a:lnTo>
                    <a:pt x="64" y="320"/>
                  </a:lnTo>
                  <a:lnTo>
                    <a:pt x="65" y="320"/>
                  </a:lnTo>
                  <a:lnTo>
                    <a:pt x="68" y="321"/>
                  </a:lnTo>
                  <a:lnTo>
                    <a:pt x="70" y="321"/>
                  </a:lnTo>
                  <a:lnTo>
                    <a:pt x="71" y="321"/>
                  </a:lnTo>
                  <a:lnTo>
                    <a:pt x="73" y="322"/>
                  </a:lnTo>
                  <a:lnTo>
                    <a:pt x="74" y="322"/>
                  </a:lnTo>
                  <a:lnTo>
                    <a:pt x="76" y="323"/>
                  </a:lnTo>
                  <a:lnTo>
                    <a:pt x="79" y="323"/>
                  </a:lnTo>
                  <a:lnTo>
                    <a:pt x="80" y="323"/>
                  </a:lnTo>
                  <a:lnTo>
                    <a:pt x="82" y="324"/>
                  </a:lnTo>
                  <a:lnTo>
                    <a:pt x="83" y="324"/>
                  </a:lnTo>
                  <a:lnTo>
                    <a:pt x="85" y="325"/>
                  </a:lnTo>
                  <a:lnTo>
                    <a:pt x="86" y="325"/>
                  </a:lnTo>
                  <a:lnTo>
                    <a:pt x="89" y="327"/>
                  </a:lnTo>
                  <a:lnTo>
                    <a:pt x="90" y="328"/>
                  </a:lnTo>
                  <a:lnTo>
                    <a:pt x="92" y="328"/>
                  </a:lnTo>
                  <a:lnTo>
                    <a:pt x="93" y="329"/>
                  </a:lnTo>
                  <a:lnTo>
                    <a:pt x="95" y="329"/>
                  </a:lnTo>
                  <a:lnTo>
                    <a:pt x="96" y="330"/>
                  </a:lnTo>
                  <a:lnTo>
                    <a:pt x="99" y="331"/>
                  </a:lnTo>
                  <a:lnTo>
                    <a:pt x="100" y="331"/>
                  </a:lnTo>
                  <a:lnTo>
                    <a:pt x="102" y="333"/>
                  </a:lnTo>
                  <a:lnTo>
                    <a:pt x="103" y="334"/>
                  </a:lnTo>
                  <a:lnTo>
                    <a:pt x="105" y="334"/>
                  </a:lnTo>
                  <a:lnTo>
                    <a:pt x="106" y="335"/>
                  </a:lnTo>
                  <a:lnTo>
                    <a:pt x="107" y="336"/>
                  </a:lnTo>
                  <a:lnTo>
                    <a:pt x="110" y="337"/>
                  </a:lnTo>
                  <a:lnTo>
                    <a:pt x="111" y="337"/>
                  </a:lnTo>
                  <a:lnTo>
                    <a:pt x="112" y="338"/>
                  </a:lnTo>
                  <a:lnTo>
                    <a:pt x="114" y="340"/>
                  </a:lnTo>
                  <a:lnTo>
                    <a:pt x="115" y="341"/>
                  </a:lnTo>
                  <a:lnTo>
                    <a:pt x="116" y="342"/>
                  </a:lnTo>
                  <a:lnTo>
                    <a:pt x="119" y="343"/>
                  </a:lnTo>
                  <a:lnTo>
                    <a:pt x="120" y="343"/>
                  </a:lnTo>
                  <a:lnTo>
                    <a:pt x="121" y="344"/>
                  </a:lnTo>
                  <a:lnTo>
                    <a:pt x="123" y="346"/>
                  </a:lnTo>
                  <a:lnTo>
                    <a:pt x="124" y="347"/>
                  </a:lnTo>
                  <a:lnTo>
                    <a:pt x="125" y="348"/>
                  </a:lnTo>
                  <a:lnTo>
                    <a:pt x="126" y="349"/>
                  </a:lnTo>
                  <a:lnTo>
                    <a:pt x="128" y="350"/>
                  </a:lnTo>
                  <a:lnTo>
                    <a:pt x="130" y="351"/>
                  </a:lnTo>
                  <a:lnTo>
                    <a:pt x="131" y="353"/>
                  </a:lnTo>
                  <a:lnTo>
                    <a:pt x="132" y="354"/>
                  </a:lnTo>
                  <a:lnTo>
                    <a:pt x="133" y="355"/>
                  </a:lnTo>
                  <a:lnTo>
                    <a:pt x="135" y="356"/>
                  </a:lnTo>
                  <a:lnTo>
                    <a:pt x="136" y="357"/>
                  </a:lnTo>
                  <a:lnTo>
                    <a:pt x="137" y="360"/>
                  </a:lnTo>
                  <a:lnTo>
                    <a:pt x="138" y="361"/>
                  </a:lnTo>
                  <a:lnTo>
                    <a:pt x="140" y="362"/>
                  </a:lnTo>
                  <a:lnTo>
                    <a:pt x="141" y="363"/>
                  </a:lnTo>
                  <a:lnTo>
                    <a:pt x="142" y="365"/>
                  </a:lnTo>
                  <a:lnTo>
                    <a:pt x="143" y="366"/>
                  </a:lnTo>
                  <a:lnTo>
                    <a:pt x="144" y="367"/>
                  </a:lnTo>
                  <a:lnTo>
                    <a:pt x="146" y="369"/>
                  </a:lnTo>
                  <a:lnTo>
                    <a:pt x="147" y="370"/>
                  </a:lnTo>
                  <a:lnTo>
                    <a:pt x="148" y="372"/>
                  </a:lnTo>
                  <a:lnTo>
                    <a:pt x="150" y="373"/>
                  </a:lnTo>
                  <a:lnTo>
                    <a:pt x="151" y="375"/>
                  </a:lnTo>
                  <a:lnTo>
                    <a:pt x="152" y="376"/>
                  </a:lnTo>
                  <a:lnTo>
                    <a:pt x="153" y="378"/>
                  </a:lnTo>
                  <a:lnTo>
                    <a:pt x="154" y="380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8" y="386"/>
                  </a:lnTo>
                  <a:lnTo>
                    <a:pt x="158" y="388"/>
                  </a:lnTo>
                  <a:lnTo>
                    <a:pt x="159" y="389"/>
                  </a:lnTo>
                  <a:lnTo>
                    <a:pt x="161" y="392"/>
                  </a:lnTo>
                  <a:lnTo>
                    <a:pt x="162" y="393"/>
                  </a:lnTo>
                  <a:lnTo>
                    <a:pt x="163" y="395"/>
                  </a:lnTo>
                  <a:lnTo>
                    <a:pt x="164" y="396"/>
                  </a:lnTo>
                  <a:lnTo>
                    <a:pt x="165" y="399"/>
                  </a:lnTo>
                  <a:lnTo>
                    <a:pt x="166" y="400"/>
                  </a:lnTo>
                  <a:lnTo>
                    <a:pt x="167" y="404"/>
                  </a:lnTo>
                  <a:lnTo>
                    <a:pt x="169" y="408"/>
                  </a:lnTo>
                  <a:lnTo>
                    <a:pt x="171" y="412"/>
                  </a:lnTo>
                  <a:lnTo>
                    <a:pt x="173" y="415"/>
                  </a:lnTo>
                  <a:lnTo>
                    <a:pt x="174" y="420"/>
                  </a:lnTo>
                  <a:lnTo>
                    <a:pt x="176" y="424"/>
                  </a:lnTo>
                  <a:lnTo>
                    <a:pt x="177" y="428"/>
                  </a:lnTo>
                  <a:lnTo>
                    <a:pt x="179" y="432"/>
                  </a:lnTo>
                  <a:lnTo>
                    <a:pt x="181" y="437"/>
                  </a:lnTo>
                  <a:lnTo>
                    <a:pt x="182" y="441"/>
                  </a:lnTo>
                  <a:lnTo>
                    <a:pt x="183" y="446"/>
                  </a:lnTo>
                  <a:lnTo>
                    <a:pt x="185" y="450"/>
                  </a:lnTo>
                  <a:lnTo>
                    <a:pt x="334" y="0"/>
                  </a:lnTo>
                  <a:lnTo>
                    <a:pt x="214" y="192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19" name="Text Box 192"/>
            <p:cNvSpPr txBox="1">
              <a:spLocks noChangeArrowheads="1"/>
            </p:cNvSpPr>
            <p:nvPr/>
          </p:nvSpPr>
          <p:spPr bwMode="auto">
            <a:xfrm>
              <a:off x="3792" y="2868"/>
              <a:ext cx="441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400"/>
                <a:t>Esfuerzo</a:t>
              </a:r>
              <a:endParaRPr lang="es-ES" sz="1400">
                <a:latin typeface="Times New Roman" pitchFamily="18" charset="0"/>
              </a:endParaRPr>
            </a:p>
          </p:txBody>
        </p:sp>
        <p:sp>
          <p:nvSpPr>
            <p:cNvPr id="67720" name="Freeform 193"/>
            <p:cNvSpPr>
              <a:spLocks/>
            </p:cNvSpPr>
            <p:nvPr/>
          </p:nvSpPr>
          <p:spPr bwMode="auto">
            <a:xfrm>
              <a:off x="3833" y="3622"/>
              <a:ext cx="72" cy="48"/>
            </a:xfrm>
            <a:custGeom>
              <a:avLst/>
              <a:gdLst>
                <a:gd name="T0" fmla="*/ 0 w 434"/>
                <a:gd name="T1" fmla="*/ 119 h 238"/>
                <a:gd name="T2" fmla="*/ 430 w 434"/>
                <a:gd name="T3" fmla="*/ 235 h 238"/>
                <a:gd name="T4" fmla="*/ 425 w 434"/>
                <a:gd name="T5" fmla="*/ 226 h 238"/>
                <a:gd name="T6" fmla="*/ 420 w 434"/>
                <a:gd name="T7" fmla="*/ 219 h 238"/>
                <a:gd name="T8" fmla="*/ 415 w 434"/>
                <a:gd name="T9" fmla="*/ 212 h 238"/>
                <a:gd name="T10" fmla="*/ 410 w 434"/>
                <a:gd name="T11" fmla="*/ 205 h 238"/>
                <a:gd name="T12" fmla="*/ 407 w 434"/>
                <a:gd name="T13" fmla="*/ 197 h 238"/>
                <a:gd name="T14" fmla="*/ 404 w 434"/>
                <a:gd name="T15" fmla="*/ 192 h 238"/>
                <a:gd name="T16" fmla="*/ 403 w 434"/>
                <a:gd name="T17" fmla="*/ 187 h 238"/>
                <a:gd name="T18" fmla="*/ 400 w 434"/>
                <a:gd name="T19" fmla="*/ 184 h 238"/>
                <a:gd name="T20" fmla="*/ 399 w 434"/>
                <a:gd name="T21" fmla="*/ 180 h 238"/>
                <a:gd name="T22" fmla="*/ 398 w 434"/>
                <a:gd name="T23" fmla="*/ 177 h 238"/>
                <a:gd name="T24" fmla="*/ 396 w 434"/>
                <a:gd name="T25" fmla="*/ 173 h 238"/>
                <a:gd name="T26" fmla="*/ 395 w 434"/>
                <a:gd name="T27" fmla="*/ 169 h 238"/>
                <a:gd name="T28" fmla="*/ 394 w 434"/>
                <a:gd name="T29" fmla="*/ 166 h 238"/>
                <a:gd name="T30" fmla="*/ 393 w 434"/>
                <a:gd name="T31" fmla="*/ 161 h 238"/>
                <a:gd name="T32" fmla="*/ 392 w 434"/>
                <a:gd name="T33" fmla="*/ 158 h 238"/>
                <a:gd name="T34" fmla="*/ 390 w 434"/>
                <a:gd name="T35" fmla="*/ 154 h 238"/>
                <a:gd name="T36" fmla="*/ 390 w 434"/>
                <a:gd name="T37" fmla="*/ 150 h 238"/>
                <a:gd name="T38" fmla="*/ 389 w 434"/>
                <a:gd name="T39" fmla="*/ 147 h 238"/>
                <a:gd name="T40" fmla="*/ 388 w 434"/>
                <a:gd name="T41" fmla="*/ 143 h 238"/>
                <a:gd name="T42" fmla="*/ 388 w 434"/>
                <a:gd name="T43" fmla="*/ 140 h 238"/>
                <a:gd name="T44" fmla="*/ 388 w 434"/>
                <a:gd name="T45" fmla="*/ 136 h 238"/>
                <a:gd name="T46" fmla="*/ 387 w 434"/>
                <a:gd name="T47" fmla="*/ 132 h 238"/>
                <a:gd name="T48" fmla="*/ 387 w 434"/>
                <a:gd name="T49" fmla="*/ 128 h 238"/>
                <a:gd name="T50" fmla="*/ 387 w 434"/>
                <a:gd name="T51" fmla="*/ 124 h 238"/>
                <a:gd name="T52" fmla="*/ 387 w 434"/>
                <a:gd name="T53" fmla="*/ 121 h 238"/>
                <a:gd name="T54" fmla="*/ 387 w 434"/>
                <a:gd name="T55" fmla="*/ 117 h 238"/>
                <a:gd name="T56" fmla="*/ 387 w 434"/>
                <a:gd name="T57" fmla="*/ 114 h 238"/>
                <a:gd name="T58" fmla="*/ 387 w 434"/>
                <a:gd name="T59" fmla="*/ 110 h 238"/>
                <a:gd name="T60" fmla="*/ 387 w 434"/>
                <a:gd name="T61" fmla="*/ 106 h 238"/>
                <a:gd name="T62" fmla="*/ 388 w 434"/>
                <a:gd name="T63" fmla="*/ 102 h 238"/>
                <a:gd name="T64" fmla="*/ 388 w 434"/>
                <a:gd name="T65" fmla="*/ 98 h 238"/>
                <a:gd name="T66" fmla="*/ 388 w 434"/>
                <a:gd name="T67" fmla="*/ 95 h 238"/>
                <a:gd name="T68" fmla="*/ 389 w 434"/>
                <a:gd name="T69" fmla="*/ 91 h 238"/>
                <a:gd name="T70" fmla="*/ 390 w 434"/>
                <a:gd name="T71" fmla="*/ 88 h 238"/>
                <a:gd name="T72" fmla="*/ 390 w 434"/>
                <a:gd name="T73" fmla="*/ 84 h 238"/>
                <a:gd name="T74" fmla="*/ 392 w 434"/>
                <a:gd name="T75" fmla="*/ 79 h 238"/>
                <a:gd name="T76" fmla="*/ 393 w 434"/>
                <a:gd name="T77" fmla="*/ 76 h 238"/>
                <a:gd name="T78" fmla="*/ 394 w 434"/>
                <a:gd name="T79" fmla="*/ 72 h 238"/>
                <a:gd name="T80" fmla="*/ 395 w 434"/>
                <a:gd name="T81" fmla="*/ 69 h 238"/>
                <a:gd name="T82" fmla="*/ 396 w 434"/>
                <a:gd name="T83" fmla="*/ 65 h 238"/>
                <a:gd name="T84" fmla="*/ 398 w 434"/>
                <a:gd name="T85" fmla="*/ 62 h 238"/>
                <a:gd name="T86" fmla="*/ 399 w 434"/>
                <a:gd name="T87" fmla="*/ 58 h 238"/>
                <a:gd name="T88" fmla="*/ 400 w 434"/>
                <a:gd name="T89" fmla="*/ 53 h 238"/>
                <a:gd name="T90" fmla="*/ 403 w 434"/>
                <a:gd name="T91" fmla="*/ 50 h 238"/>
                <a:gd name="T92" fmla="*/ 404 w 434"/>
                <a:gd name="T93" fmla="*/ 46 h 238"/>
                <a:gd name="T94" fmla="*/ 407 w 434"/>
                <a:gd name="T95" fmla="*/ 40 h 238"/>
                <a:gd name="T96" fmla="*/ 410 w 434"/>
                <a:gd name="T97" fmla="*/ 33 h 238"/>
                <a:gd name="T98" fmla="*/ 415 w 434"/>
                <a:gd name="T99" fmla="*/ 26 h 238"/>
                <a:gd name="T100" fmla="*/ 420 w 434"/>
                <a:gd name="T101" fmla="*/ 19 h 238"/>
                <a:gd name="T102" fmla="*/ 425 w 434"/>
                <a:gd name="T103" fmla="*/ 11 h 238"/>
                <a:gd name="T104" fmla="*/ 430 w 434"/>
                <a:gd name="T105" fmla="*/ 4 h 238"/>
                <a:gd name="T106" fmla="*/ 0 w 434"/>
                <a:gd name="T107" fmla="*/ 119 h 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34"/>
                <a:gd name="T163" fmla="*/ 0 h 238"/>
                <a:gd name="T164" fmla="*/ 434 w 434"/>
                <a:gd name="T165" fmla="*/ 238 h 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34" h="238">
                  <a:moveTo>
                    <a:pt x="217" y="119"/>
                  </a:moveTo>
                  <a:lnTo>
                    <a:pt x="0" y="119"/>
                  </a:lnTo>
                  <a:lnTo>
                    <a:pt x="434" y="238"/>
                  </a:lnTo>
                  <a:lnTo>
                    <a:pt x="430" y="235"/>
                  </a:lnTo>
                  <a:lnTo>
                    <a:pt x="428" y="231"/>
                  </a:lnTo>
                  <a:lnTo>
                    <a:pt x="425" y="226"/>
                  </a:lnTo>
                  <a:lnTo>
                    <a:pt x="423" y="223"/>
                  </a:lnTo>
                  <a:lnTo>
                    <a:pt x="420" y="219"/>
                  </a:lnTo>
                  <a:lnTo>
                    <a:pt x="417" y="216"/>
                  </a:lnTo>
                  <a:lnTo>
                    <a:pt x="415" y="212"/>
                  </a:lnTo>
                  <a:lnTo>
                    <a:pt x="413" y="208"/>
                  </a:lnTo>
                  <a:lnTo>
                    <a:pt x="410" y="205"/>
                  </a:lnTo>
                  <a:lnTo>
                    <a:pt x="409" y="200"/>
                  </a:lnTo>
                  <a:lnTo>
                    <a:pt x="407" y="197"/>
                  </a:lnTo>
                  <a:lnTo>
                    <a:pt x="405" y="193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3" y="187"/>
                  </a:lnTo>
                  <a:lnTo>
                    <a:pt x="402" y="186"/>
                  </a:lnTo>
                  <a:lnTo>
                    <a:pt x="400" y="184"/>
                  </a:lnTo>
                  <a:lnTo>
                    <a:pt x="400" y="182"/>
                  </a:lnTo>
                  <a:lnTo>
                    <a:pt x="399" y="180"/>
                  </a:lnTo>
                  <a:lnTo>
                    <a:pt x="398" y="179"/>
                  </a:lnTo>
                  <a:lnTo>
                    <a:pt x="398" y="177"/>
                  </a:lnTo>
                  <a:lnTo>
                    <a:pt x="397" y="174"/>
                  </a:lnTo>
                  <a:lnTo>
                    <a:pt x="396" y="173"/>
                  </a:lnTo>
                  <a:lnTo>
                    <a:pt x="396" y="171"/>
                  </a:lnTo>
                  <a:lnTo>
                    <a:pt x="395" y="169"/>
                  </a:lnTo>
                  <a:lnTo>
                    <a:pt x="395" y="167"/>
                  </a:lnTo>
                  <a:lnTo>
                    <a:pt x="394" y="166"/>
                  </a:lnTo>
                  <a:lnTo>
                    <a:pt x="394" y="163"/>
                  </a:lnTo>
                  <a:lnTo>
                    <a:pt x="393" y="161"/>
                  </a:lnTo>
                  <a:lnTo>
                    <a:pt x="393" y="160"/>
                  </a:lnTo>
                  <a:lnTo>
                    <a:pt x="392" y="158"/>
                  </a:lnTo>
                  <a:lnTo>
                    <a:pt x="392" y="156"/>
                  </a:lnTo>
                  <a:lnTo>
                    <a:pt x="390" y="154"/>
                  </a:lnTo>
                  <a:lnTo>
                    <a:pt x="390" y="153"/>
                  </a:lnTo>
                  <a:lnTo>
                    <a:pt x="390" y="150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5"/>
                  </a:lnTo>
                  <a:lnTo>
                    <a:pt x="388" y="143"/>
                  </a:lnTo>
                  <a:lnTo>
                    <a:pt x="388" y="141"/>
                  </a:lnTo>
                  <a:lnTo>
                    <a:pt x="388" y="140"/>
                  </a:lnTo>
                  <a:lnTo>
                    <a:pt x="388" y="137"/>
                  </a:lnTo>
                  <a:lnTo>
                    <a:pt x="388" y="136"/>
                  </a:lnTo>
                  <a:lnTo>
                    <a:pt x="387" y="134"/>
                  </a:lnTo>
                  <a:lnTo>
                    <a:pt x="387" y="132"/>
                  </a:lnTo>
                  <a:lnTo>
                    <a:pt x="387" y="130"/>
                  </a:lnTo>
                  <a:lnTo>
                    <a:pt x="387" y="128"/>
                  </a:lnTo>
                  <a:lnTo>
                    <a:pt x="387" y="127"/>
                  </a:lnTo>
                  <a:lnTo>
                    <a:pt x="387" y="124"/>
                  </a:lnTo>
                  <a:lnTo>
                    <a:pt x="387" y="123"/>
                  </a:lnTo>
                  <a:lnTo>
                    <a:pt x="387" y="121"/>
                  </a:lnTo>
                  <a:lnTo>
                    <a:pt x="387" y="119"/>
                  </a:lnTo>
                  <a:lnTo>
                    <a:pt x="387" y="117"/>
                  </a:lnTo>
                  <a:lnTo>
                    <a:pt x="387" y="115"/>
                  </a:lnTo>
                  <a:lnTo>
                    <a:pt x="387" y="114"/>
                  </a:lnTo>
                  <a:lnTo>
                    <a:pt x="387" y="111"/>
                  </a:lnTo>
                  <a:lnTo>
                    <a:pt x="387" y="110"/>
                  </a:lnTo>
                  <a:lnTo>
                    <a:pt x="387" y="108"/>
                  </a:lnTo>
                  <a:lnTo>
                    <a:pt x="387" y="106"/>
                  </a:lnTo>
                  <a:lnTo>
                    <a:pt x="387" y="104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8" y="98"/>
                  </a:lnTo>
                  <a:lnTo>
                    <a:pt x="388" y="97"/>
                  </a:lnTo>
                  <a:lnTo>
                    <a:pt x="388" y="95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89"/>
                  </a:lnTo>
                  <a:lnTo>
                    <a:pt x="390" y="88"/>
                  </a:lnTo>
                  <a:lnTo>
                    <a:pt x="390" y="85"/>
                  </a:lnTo>
                  <a:lnTo>
                    <a:pt x="390" y="84"/>
                  </a:lnTo>
                  <a:lnTo>
                    <a:pt x="392" y="82"/>
                  </a:lnTo>
                  <a:lnTo>
                    <a:pt x="392" y="79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4" y="75"/>
                  </a:lnTo>
                  <a:lnTo>
                    <a:pt x="394" y="72"/>
                  </a:lnTo>
                  <a:lnTo>
                    <a:pt x="395" y="71"/>
                  </a:lnTo>
                  <a:lnTo>
                    <a:pt x="395" y="69"/>
                  </a:lnTo>
                  <a:lnTo>
                    <a:pt x="396" y="66"/>
                  </a:lnTo>
                  <a:lnTo>
                    <a:pt x="396" y="65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8" y="59"/>
                  </a:lnTo>
                  <a:lnTo>
                    <a:pt x="399" y="58"/>
                  </a:lnTo>
                  <a:lnTo>
                    <a:pt x="400" y="56"/>
                  </a:lnTo>
                  <a:lnTo>
                    <a:pt x="400" y="53"/>
                  </a:lnTo>
                  <a:lnTo>
                    <a:pt x="402" y="52"/>
                  </a:lnTo>
                  <a:lnTo>
                    <a:pt x="403" y="50"/>
                  </a:lnTo>
                  <a:lnTo>
                    <a:pt x="404" y="49"/>
                  </a:lnTo>
                  <a:lnTo>
                    <a:pt x="404" y="46"/>
                  </a:lnTo>
                  <a:lnTo>
                    <a:pt x="405" y="45"/>
                  </a:lnTo>
                  <a:lnTo>
                    <a:pt x="407" y="40"/>
                  </a:lnTo>
                  <a:lnTo>
                    <a:pt x="409" y="37"/>
                  </a:lnTo>
                  <a:lnTo>
                    <a:pt x="410" y="33"/>
                  </a:lnTo>
                  <a:lnTo>
                    <a:pt x="413" y="30"/>
                  </a:lnTo>
                  <a:lnTo>
                    <a:pt x="415" y="26"/>
                  </a:lnTo>
                  <a:lnTo>
                    <a:pt x="417" y="23"/>
                  </a:lnTo>
                  <a:lnTo>
                    <a:pt x="420" y="19"/>
                  </a:lnTo>
                  <a:lnTo>
                    <a:pt x="423" y="14"/>
                  </a:lnTo>
                  <a:lnTo>
                    <a:pt x="425" y="11"/>
                  </a:lnTo>
                  <a:lnTo>
                    <a:pt x="428" y="7"/>
                  </a:lnTo>
                  <a:lnTo>
                    <a:pt x="430" y="4"/>
                  </a:lnTo>
                  <a:lnTo>
                    <a:pt x="434" y="0"/>
                  </a:lnTo>
                  <a:lnTo>
                    <a:pt x="0" y="119"/>
                  </a:lnTo>
                  <a:lnTo>
                    <a:pt x="217" y="11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21" name="Freeform 194"/>
            <p:cNvSpPr>
              <a:spLocks/>
            </p:cNvSpPr>
            <p:nvPr/>
          </p:nvSpPr>
          <p:spPr bwMode="auto">
            <a:xfrm rot="-10775521">
              <a:off x="3725" y="3622"/>
              <a:ext cx="72" cy="48"/>
            </a:xfrm>
            <a:custGeom>
              <a:avLst/>
              <a:gdLst>
                <a:gd name="T0" fmla="*/ 0 w 434"/>
                <a:gd name="T1" fmla="*/ 119 h 238"/>
                <a:gd name="T2" fmla="*/ 430 w 434"/>
                <a:gd name="T3" fmla="*/ 235 h 238"/>
                <a:gd name="T4" fmla="*/ 425 w 434"/>
                <a:gd name="T5" fmla="*/ 226 h 238"/>
                <a:gd name="T6" fmla="*/ 420 w 434"/>
                <a:gd name="T7" fmla="*/ 219 h 238"/>
                <a:gd name="T8" fmla="*/ 415 w 434"/>
                <a:gd name="T9" fmla="*/ 212 h 238"/>
                <a:gd name="T10" fmla="*/ 410 w 434"/>
                <a:gd name="T11" fmla="*/ 205 h 238"/>
                <a:gd name="T12" fmla="*/ 407 w 434"/>
                <a:gd name="T13" fmla="*/ 197 h 238"/>
                <a:gd name="T14" fmla="*/ 404 w 434"/>
                <a:gd name="T15" fmla="*/ 192 h 238"/>
                <a:gd name="T16" fmla="*/ 403 w 434"/>
                <a:gd name="T17" fmla="*/ 187 h 238"/>
                <a:gd name="T18" fmla="*/ 400 w 434"/>
                <a:gd name="T19" fmla="*/ 184 h 238"/>
                <a:gd name="T20" fmla="*/ 399 w 434"/>
                <a:gd name="T21" fmla="*/ 180 h 238"/>
                <a:gd name="T22" fmla="*/ 398 w 434"/>
                <a:gd name="T23" fmla="*/ 177 h 238"/>
                <a:gd name="T24" fmla="*/ 396 w 434"/>
                <a:gd name="T25" fmla="*/ 173 h 238"/>
                <a:gd name="T26" fmla="*/ 395 w 434"/>
                <a:gd name="T27" fmla="*/ 169 h 238"/>
                <a:gd name="T28" fmla="*/ 394 w 434"/>
                <a:gd name="T29" fmla="*/ 166 h 238"/>
                <a:gd name="T30" fmla="*/ 393 w 434"/>
                <a:gd name="T31" fmla="*/ 161 h 238"/>
                <a:gd name="T32" fmla="*/ 392 w 434"/>
                <a:gd name="T33" fmla="*/ 158 h 238"/>
                <a:gd name="T34" fmla="*/ 390 w 434"/>
                <a:gd name="T35" fmla="*/ 154 h 238"/>
                <a:gd name="T36" fmla="*/ 390 w 434"/>
                <a:gd name="T37" fmla="*/ 150 h 238"/>
                <a:gd name="T38" fmla="*/ 389 w 434"/>
                <a:gd name="T39" fmla="*/ 147 h 238"/>
                <a:gd name="T40" fmla="*/ 388 w 434"/>
                <a:gd name="T41" fmla="*/ 143 h 238"/>
                <a:gd name="T42" fmla="*/ 388 w 434"/>
                <a:gd name="T43" fmla="*/ 140 h 238"/>
                <a:gd name="T44" fmla="*/ 388 w 434"/>
                <a:gd name="T45" fmla="*/ 136 h 238"/>
                <a:gd name="T46" fmla="*/ 387 w 434"/>
                <a:gd name="T47" fmla="*/ 132 h 238"/>
                <a:gd name="T48" fmla="*/ 387 w 434"/>
                <a:gd name="T49" fmla="*/ 128 h 238"/>
                <a:gd name="T50" fmla="*/ 387 w 434"/>
                <a:gd name="T51" fmla="*/ 124 h 238"/>
                <a:gd name="T52" fmla="*/ 387 w 434"/>
                <a:gd name="T53" fmla="*/ 121 h 238"/>
                <a:gd name="T54" fmla="*/ 387 w 434"/>
                <a:gd name="T55" fmla="*/ 117 h 238"/>
                <a:gd name="T56" fmla="*/ 387 w 434"/>
                <a:gd name="T57" fmla="*/ 114 h 238"/>
                <a:gd name="T58" fmla="*/ 387 w 434"/>
                <a:gd name="T59" fmla="*/ 110 h 238"/>
                <a:gd name="T60" fmla="*/ 387 w 434"/>
                <a:gd name="T61" fmla="*/ 106 h 238"/>
                <a:gd name="T62" fmla="*/ 388 w 434"/>
                <a:gd name="T63" fmla="*/ 102 h 238"/>
                <a:gd name="T64" fmla="*/ 388 w 434"/>
                <a:gd name="T65" fmla="*/ 98 h 238"/>
                <a:gd name="T66" fmla="*/ 388 w 434"/>
                <a:gd name="T67" fmla="*/ 95 h 238"/>
                <a:gd name="T68" fmla="*/ 389 w 434"/>
                <a:gd name="T69" fmla="*/ 91 h 238"/>
                <a:gd name="T70" fmla="*/ 390 w 434"/>
                <a:gd name="T71" fmla="*/ 88 h 238"/>
                <a:gd name="T72" fmla="*/ 390 w 434"/>
                <a:gd name="T73" fmla="*/ 84 h 238"/>
                <a:gd name="T74" fmla="*/ 392 w 434"/>
                <a:gd name="T75" fmla="*/ 79 h 238"/>
                <a:gd name="T76" fmla="*/ 393 w 434"/>
                <a:gd name="T77" fmla="*/ 76 h 238"/>
                <a:gd name="T78" fmla="*/ 394 w 434"/>
                <a:gd name="T79" fmla="*/ 72 h 238"/>
                <a:gd name="T80" fmla="*/ 395 w 434"/>
                <a:gd name="T81" fmla="*/ 69 h 238"/>
                <a:gd name="T82" fmla="*/ 396 w 434"/>
                <a:gd name="T83" fmla="*/ 65 h 238"/>
                <a:gd name="T84" fmla="*/ 398 w 434"/>
                <a:gd name="T85" fmla="*/ 62 h 238"/>
                <a:gd name="T86" fmla="*/ 399 w 434"/>
                <a:gd name="T87" fmla="*/ 58 h 238"/>
                <a:gd name="T88" fmla="*/ 400 w 434"/>
                <a:gd name="T89" fmla="*/ 53 h 238"/>
                <a:gd name="T90" fmla="*/ 403 w 434"/>
                <a:gd name="T91" fmla="*/ 50 h 238"/>
                <a:gd name="T92" fmla="*/ 404 w 434"/>
                <a:gd name="T93" fmla="*/ 46 h 238"/>
                <a:gd name="T94" fmla="*/ 407 w 434"/>
                <a:gd name="T95" fmla="*/ 40 h 238"/>
                <a:gd name="T96" fmla="*/ 410 w 434"/>
                <a:gd name="T97" fmla="*/ 33 h 238"/>
                <a:gd name="T98" fmla="*/ 415 w 434"/>
                <a:gd name="T99" fmla="*/ 26 h 238"/>
                <a:gd name="T100" fmla="*/ 420 w 434"/>
                <a:gd name="T101" fmla="*/ 19 h 238"/>
                <a:gd name="T102" fmla="*/ 425 w 434"/>
                <a:gd name="T103" fmla="*/ 11 h 238"/>
                <a:gd name="T104" fmla="*/ 430 w 434"/>
                <a:gd name="T105" fmla="*/ 4 h 238"/>
                <a:gd name="T106" fmla="*/ 0 w 434"/>
                <a:gd name="T107" fmla="*/ 119 h 2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34"/>
                <a:gd name="T163" fmla="*/ 0 h 238"/>
                <a:gd name="T164" fmla="*/ 434 w 434"/>
                <a:gd name="T165" fmla="*/ 238 h 2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34" h="238">
                  <a:moveTo>
                    <a:pt x="217" y="119"/>
                  </a:moveTo>
                  <a:lnTo>
                    <a:pt x="0" y="119"/>
                  </a:lnTo>
                  <a:lnTo>
                    <a:pt x="434" y="238"/>
                  </a:lnTo>
                  <a:lnTo>
                    <a:pt x="430" y="235"/>
                  </a:lnTo>
                  <a:lnTo>
                    <a:pt x="428" y="231"/>
                  </a:lnTo>
                  <a:lnTo>
                    <a:pt x="425" y="226"/>
                  </a:lnTo>
                  <a:lnTo>
                    <a:pt x="423" y="223"/>
                  </a:lnTo>
                  <a:lnTo>
                    <a:pt x="420" y="219"/>
                  </a:lnTo>
                  <a:lnTo>
                    <a:pt x="417" y="216"/>
                  </a:lnTo>
                  <a:lnTo>
                    <a:pt x="415" y="212"/>
                  </a:lnTo>
                  <a:lnTo>
                    <a:pt x="413" y="208"/>
                  </a:lnTo>
                  <a:lnTo>
                    <a:pt x="410" y="205"/>
                  </a:lnTo>
                  <a:lnTo>
                    <a:pt x="409" y="200"/>
                  </a:lnTo>
                  <a:lnTo>
                    <a:pt x="407" y="197"/>
                  </a:lnTo>
                  <a:lnTo>
                    <a:pt x="405" y="193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3" y="187"/>
                  </a:lnTo>
                  <a:lnTo>
                    <a:pt x="402" y="186"/>
                  </a:lnTo>
                  <a:lnTo>
                    <a:pt x="400" y="184"/>
                  </a:lnTo>
                  <a:lnTo>
                    <a:pt x="400" y="182"/>
                  </a:lnTo>
                  <a:lnTo>
                    <a:pt x="399" y="180"/>
                  </a:lnTo>
                  <a:lnTo>
                    <a:pt x="398" y="179"/>
                  </a:lnTo>
                  <a:lnTo>
                    <a:pt x="398" y="177"/>
                  </a:lnTo>
                  <a:lnTo>
                    <a:pt x="397" y="174"/>
                  </a:lnTo>
                  <a:lnTo>
                    <a:pt x="396" y="173"/>
                  </a:lnTo>
                  <a:lnTo>
                    <a:pt x="396" y="171"/>
                  </a:lnTo>
                  <a:lnTo>
                    <a:pt x="395" y="169"/>
                  </a:lnTo>
                  <a:lnTo>
                    <a:pt x="395" y="167"/>
                  </a:lnTo>
                  <a:lnTo>
                    <a:pt x="394" y="166"/>
                  </a:lnTo>
                  <a:lnTo>
                    <a:pt x="394" y="163"/>
                  </a:lnTo>
                  <a:lnTo>
                    <a:pt x="393" y="161"/>
                  </a:lnTo>
                  <a:lnTo>
                    <a:pt x="393" y="160"/>
                  </a:lnTo>
                  <a:lnTo>
                    <a:pt x="392" y="158"/>
                  </a:lnTo>
                  <a:lnTo>
                    <a:pt x="392" y="156"/>
                  </a:lnTo>
                  <a:lnTo>
                    <a:pt x="390" y="154"/>
                  </a:lnTo>
                  <a:lnTo>
                    <a:pt x="390" y="153"/>
                  </a:lnTo>
                  <a:lnTo>
                    <a:pt x="390" y="150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5"/>
                  </a:lnTo>
                  <a:lnTo>
                    <a:pt x="388" y="143"/>
                  </a:lnTo>
                  <a:lnTo>
                    <a:pt x="388" y="141"/>
                  </a:lnTo>
                  <a:lnTo>
                    <a:pt x="388" y="140"/>
                  </a:lnTo>
                  <a:lnTo>
                    <a:pt x="388" y="137"/>
                  </a:lnTo>
                  <a:lnTo>
                    <a:pt x="388" y="136"/>
                  </a:lnTo>
                  <a:lnTo>
                    <a:pt x="387" y="134"/>
                  </a:lnTo>
                  <a:lnTo>
                    <a:pt x="387" y="132"/>
                  </a:lnTo>
                  <a:lnTo>
                    <a:pt x="387" y="130"/>
                  </a:lnTo>
                  <a:lnTo>
                    <a:pt x="387" y="128"/>
                  </a:lnTo>
                  <a:lnTo>
                    <a:pt x="387" y="127"/>
                  </a:lnTo>
                  <a:lnTo>
                    <a:pt x="387" y="124"/>
                  </a:lnTo>
                  <a:lnTo>
                    <a:pt x="387" y="123"/>
                  </a:lnTo>
                  <a:lnTo>
                    <a:pt x="387" y="121"/>
                  </a:lnTo>
                  <a:lnTo>
                    <a:pt x="387" y="119"/>
                  </a:lnTo>
                  <a:lnTo>
                    <a:pt x="387" y="117"/>
                  </a:lnTo>
                  <a:lnTo>
                    <a:pt x="387" y="115"/>
                  </a:lnTo>
                  <a:lnTo>
                    <a:pt x="387" y="114"/>
                  </a:lnTo>
                  <a:lnTo>
                    <a:pt x="387" y="111"/>
                  </a:lnTo>
                  <a:lnTo>
                    <a:pt x="387" y="110"/>
                  </a:lnTo>
                  <a:lnTo>
                    <a:pt x="387" y="108"/>
                  </a:lnTo>
                  <a:lnTo>
                    <a:pt x="387" y="106"/>
                  </a:lnTo>
                  <a:lnTo>
                    <a:pt x="387" y="104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8" y="98"/>
                  </a:lnTo>
                  <a:lnTo>
                    <a:pt x="388" y="97"/>
                  </a:lnTo>
                  <a:lnTo>
                    <a:pt x="388" y="95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89"/>
                  </a:lnTo>
                  <a:lnTo>
                    <a:pt x="390" y="88"/>
                  </a:lnTo>
                  <a:lnTo>
                    <a:pt x="390" y="85"/>
                  </a:lnTo>
                  <a:lnTo>
                    <a:pt x="390" y="84"/>
                  </a:lnTo>
                  <a:lnTo>
                    <a:pt x="392" y="82"/>
                  </a:lnTo>
                  <a:lnTo>
                    <a:pt x="392" y="79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4" y="75"/>
                  </a:lnTo>
                  <a:lnTo>
                    <a:pt x="394" y="72"/>
                  </a:lnTo>
                  <a:lnTo>
                    <a:pt x="395" y="71"/>
                  </a:lnTo>
                  <a:lnTo>
                    <a:pt x="395" y="69"/>
                  </a:lnTo>
                  <a:lnTo>
                    <a:pt x="396" y="66"/>
                  </a:lnTo>
                  <a:lnTo>
                    <a:pt x="396" y="65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8" y="59"/>
                  </a:lnTo>
                  <a:lnTo>
                    <a:pt x="399" y="58"/>
                  </a:lnTo>
                  <a:lnTo>
                    <a:pt x="400" y="56"/>
                  </a:lnTo>
                  <a:lnTo>
                    <a:pt x="400" y="53"/>
                  </a:lnTo>
                  <a:lnTo>
                    <a:pt x="402" y="52"/>
                  </a:lnTo>
                  <a:lnTo>
                    <a:pt x="403" y="50"/>
                  </a:lnTo>
                  <a:lnTo>
                    <a:pt x="404" y="49"/>
                  </a:lnTo>
                  <a:lnTo>
                    <a:pt x="404" y="46"/>
                  </a:lnTo>
                  <a:lnTo>
                    <a:pt x="405" y="45"/>
                  </a:lnTo>
                  <a:lnTo>
                    <a:pt x="407" y="40"/>
                  </a:lnTo>
                  <a:lnTo>
                    <a:pt x="409" y="37"/>
                  </a:lnTo>
                  <a:lnTo>
                    <a:pt x="410" y="33"/>
                  </a:lnTo>
                  <a:lnTo>
                    <a:pt x="413" y="30"/>
                  </a:lnTo>
                  <a:lnTo>
                    <a:pt x="415" y="26"/>
                  </a:lnTo>
                  <a:lnTo>
                    <a:pt x="417" y="23"/>
                  </a:lnTo>
                  <a:lnTo>
                    <a:pt x="420" y="19"/>
                  </a:lnTo>
                  <a:lnTo>
                    <a:pt x="423" y="14"/>
                  </a:lnTo>
                  <a:lnTo>
                    <a:pt x="425" y="11"/>
                  </a:lnTo>
                  <a:lnTo>
                    <a:pt x="428" y="7"/>
                  </a:lnTo>
                  <a:lnTo>
                    <a:pt x="430" y="4"/>
                  </a:lnTo>
                  <a:lnTo>
                    <a:pt x="434" y="0"/>
                  </a:lnTo>
                  <a:lnTo>
                    <a:pt x="0" y="119"/>
                  </a:lnTo>
                  <a:lnTo>
                    <a:pt x="217" y="119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7722" name="Line 195"/>
            <p:cNvSpPr>
              <a:spLocks noChangeShapeType="1"/>
            </p:cNvSpPr>
            <p:nvPr/>
          </p:nvSpPr>
          <p:spPr bwMode="auto">
            <a:xfrm flipH="1">
              <a:off x="3988" y="3216"/>
              <a:ext cx="276" cy="0"/>
            </a:xfrm>
            <a:prstGeom prst="line">
              <a:avLst/>
            </a:prstGeom>
            <a:noFill/>
            <a:ln w="9525">
              <a:solidFill>
                <a:srgbClr val="DDDDDD"/>
              </a:solidFill>
              <a:prstDash val="dash"/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67723" name="Text Box 196"/>
            <p:cNvSpPr txBox="1">
              <a:spLocks noChangeArrowheads="1"/>
            </p:cNvSpPr>
            <p:nvPr/>
          </p:nvSpPr>
          <p:spPr bwMode="auto">
            <a:xfrm>
              <a:off x="3064" y="2420"/>
              <a:ext cx="2631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s-ES" sz="2000">
                  <a:solidFill>
                    <a:srgbClr val="FFFF00"/>
                  </a:solidFill>
                </a:rPr>
                <a:t>Propiedad de Materiales para Fibras </a:t>
              </a:r>
            </a:p>
            <a:p>
              <a:pPr eaLnBrk="0" hangingPunct="0"/>
              <a:r>
                <a:rPr lang="es-ES" sz="2000">
                  <a:solidFill>
                    <a:srgbClr val="FFFF00"/>
                  </a:solidFill>
                </a:rPr>
                <a:t>en Contacto con Columna</a:t>
              </a:r>
            </a:p>
          </p:txBody>
        </p:sp>
        <p:sp>
          <p:nvSpPr>
            <p:cNvPr id="67724" name="Rectangle 197"/>
            <p:cNvSpPr>
              <a:spLocks noChangeArrowheads="1"/>
            </p:cNvSpPr>
            <p:nvPr/>
          </p:nvSpPr>
          <p:spPr bwMode="auto">
            <a:xfrm>
              <a:off x="3690" y="3115"/>
              <a:ext cx="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2000">
                  <a:latin typeface="Symbol" pitchFamily="18" charset="2"/>
                </a:rPr>
                <a:t>b</a:t>
              </a:r>
              <a:endParaRPr lang="en-US" sz="2000">
                <a:latin typeface="Times New Roman" pitchFamily="18" charset="0"/>
              </a:endParaRPr>
            </a:p>
          </p:txBody>
        </p:sp>
      </p:grpSp>
      <p:sp>
        <p:nvSpPr>
          <p:cNvPr id="325830" name="Rectangle 198"/>
          <p:cNvSpPr>
            <a:spLocks noGrp="1" noChangeArrowheads="1"/>
          </p:cNvSpPr>
          <p:nvPr>
            <p:ph type="title"/>
          </p:nvPr>
        </p:nvSpPr>
        <p:spPr>
          <a:xfrm>
            <a:off x="34925" y="44450"/>
            <a:ext cx="9074150" cy="124618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Modelo Analítico</a:t>
            </a:r>
            <a:r>
              <a:rPr lang="es-ES" sz="4000" smtClean="0">
                <a:solidFill>
                  <a:srgbClr val="FFFF66"/>
                </a:solidFill>
                <a:latin typeface="Arial" charset="0"/>
              </a:rPr>
              <a:t/>
            </a:r>
            <a:br>
              <a:rPr lang="es-ES" sz="4000" smtClean="0">
                <a:solidFill>
                  <a:srgbClr val="FFFF66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Modelo con DRAIN-2DX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/>
        </p:nvGrpSpPr>
        <p:grpSpPr bwMode="auto">
          <a:xfrm>
            <a:off x="2501900" y="1828800"/>
            <a:ext cx="4176713" cy="2654300"/>
            <a:chOff x="1584" y="760"/>
            <a:chExt cx="2631" cy="1672"/>
          </a:xfrm>
        </p:grpSpPr>
        <p:grpSp>
          <p:nvGrpSpPr>
            <p:cNvPr id="68715" name="Group 3"/>
            <p:cNvGrpSpPr>
              <a:grpSpLocks/>
            </p:cNvGrpSpPr>
            <p:nvPr/>
          </p:nvGrpSpPr>
          <p:grpSpPr bwMode="auto">
            <a:xfrm>
              <a:off x="1584" y="760"/>
              <a:ext cx="2631" cy="1672"/>
              <a:chOff x="1534" y="798"/>
              <a:chExt cx="3170" cy="2304"/>
            </a:xfrm>
          </p:grpSpPr>
          <p:grpSp>
            <p:nvGrpSpPr>
              <p:cNvPr id="68721" name="Group 4"/>
              <p:cNvGrpSpPr>
                <a:grpSpLocks/>
              </p:cNvGrpSpPr>
              <p:nvPr/>
            </p:nvGrpSpPr>
            <p:grpSpPr bwMode="auto">
              <a:xfrm>
                <a:off x="1534" y="798"/>
                <a:ext cx="816" cy="2304"/>
                <a:chOff x="2400" y="1056"/>
                <a:chExt cx="816" cy="2304"/>
              </a:xfrm>
            </p:grpSpPr>
            <p:sp>
              <p:nvSpPr>
                <p:cNvPr id="68735" name="Line 5"/>
                <p:cNvSpPr>
                  <a:spLocks noChangeShapeType="1"/>
                </p:cNvSpPr>
                <p:nvPr/>
              </p:nvSpPr>
              <p:spPr bwMode="auto">
                <a:xfrm>
                  <a:off x="2448" y="1104"/>
                  <a:ext cx="0" cy="2223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6" name="Line 6"/>
                <p:cNvSpPr>
                  <a:spLocks noChangeShapeType="1"/>
                </p:cNvSpPr>
                <p:nvPr/>
              </p:nvSpPr>
              <p:spPr bwMode="auto">
                <a:xfrm>
                  <a:off x="2544" y="1104"/>
                  <a:ext cx="0" cy="2223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7" name="Line 7"/>
                <p:cNvSpPr>
                  <a:spLocks noChangeShapeType="1"/>
                </p:cNvSpPr>
                <p:nvPr/>
              </p:nvSpPr>
              <p:spPr bwMode="auto">
                <a:xfrm>
                  <a:off x="3216" y="1104"/>
                  <a:ext cx="0" cy="2223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8" name="Line 8"/>
                <p:cNvSpPr>
                  <a:spLocks noChangeShapeType="1"/>
                </p:cNvSpPr>
                <p:nvPr/>
              </p:nvSpPr>
              <p:spPr bwMode="auto">
                <a:xfrm>
                  <a:off x="3120" y="1104"/>
                  <a:ext cx="0" cy="2223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9" name="Freeform 9"/>
                <p:cNvSpPr>
                  <a:spLocks/>
                </p:cNvSpPr>
                <p:nvPr/>
              </p:nvSpPr>
              <p:spPr bwMode="auto">
                <a:xfrm>
                  <a:off x="2400" y="1056"/>
                  <a:ext cx="816" cy="96"/>
                </a:xfrm>
                <a:custGeom>
                  <a:avLst/>
                  <a:gdLst>
                    <a:gd name="T0" fmla="*/ 0 w 816"/>
                    <a:gd name="T1" fmla="*/ 48 h 96"/>
                    <a:gd name="T2" fmla="*/ 288 w 816"/>
                    <a:gd name="T3" fmla="*/ 48 h 96"/>
                    <a:gd name="T4" fmla="*/ 336 w 816"/>
                    <a:gd name="T5" fmla="*/ 96 h 96"/>
                    <a:gd name="T6" fmla="*/ 432 w 816"/>
                    <a:gd name="T7" fmla="*/ 0 h 96"/>
                    <a:gd name="T8" fmla="*/ 480 w 816"/>
                    <a:gd name="T9" fmla="*/ 48 h 96"/>
                    <a:gd name="T10" fmla="*/ 816 w 816"/>
                    <a:gd name="T11" fmla="*/ 48 h 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16"/>
                    <a:gd name="T19" fmla="*/ 0 h 96"/>
                    <a:gd name="T20" fmla="*/ 816 w 816"/>
                    <a:gd name="T21" fmla="*/ 96 h 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16" h="96">
                      <a:moveTo>
                        <a:pt x="0" y="48"/>
                      </a:moveTo>
                      <a:lnTo>
                        <a:pt x="288" y="48"/>
                      </a:lnTo>
                      <a:lnTo>
                        <a:pt x="336" y="96"/>
                      </a:lnTo>
                      <a:lnTo>
                        <a:pt x="432" y="0"/>
                      </a:lnTo>
                      <a:lnTo>
                        <a:pt x="480" y="48"/>
                      </a:lnTo>
                      <a:lnTo>
                        <a:pt x="816" y="4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_tradnl"/>
                </a:p>
              </p:txBody>
            </p:sp>
            <p:sp>
              <p:nvSpPr>
                <p:cNvPr id="68740" name="Freeform 10"/>
                <p:cNvSpPr>
                  <a:spLocks/>
                </p:cNvSpPr>
                <p:nvPr/>
              </p:nvSpPr>
              <p:spPr bwMode="auto">
                <a:xfrm>
                  <a:off x="2400" y="3264"/>
                  <a:ext cx="816" cy="96"/>
                </a:xfrm>
                <a:custGeom>
                  <a:avLst/>
                  <a:gdLst>
                    <a:gd name="T0" fmla="*/ 0 w 816"/>
                    <a:gd name="T1" fmla="*/ 48 h 96"/>
                    <a:gd name="T2" fmla="*/ 288 w 816"/>
                    <a:gd name="T3" fmla="*/ 48 h 96"/>
                    <a:gd name="T4" fmla="*/ 336 w 816"/>
                    <a:gd name="T5" fmla="*/ 96 h 96"/>
                    <a:gd name="T6" fmla="*/ 432 w 816"/>
                    <a:gd name="T7" fmla="*/ 0 h 96"/>
                    <a:gd name="T8" fmla="*/ 480 w 816"/>
                    <a:gd name="T9" fmla="*/ 48 h 96"/>
                    <a:gd name="T10" fmla="*/ 816 w 816"/>
                    <a:gd name="T11" fmla="*/ 48 h 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16"/>
                    <a:gd name="T19" fmla="*/ 0 h 96"/>
                    <a:gd name="T20" fmla="*/ 816 w 816"/>
                    <a:gd name="T21" fmla="*/ 96 h 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16" h="96">
                      <a:moveTo>
                        <a:pt x="0" y="48"/>
                      </a:moveTo>
                      <a:lnTo>
                        <a:pt x="288" y="48"/>
                      </a:lnTo>
                      <a:lnTo>
                        <a:pt x="336" y="96"/>
                      </a:lnTo>
                      <a:lnTo>
                        <a:pt x="432" y="0"/>
                      </a:lnTo>
                      <a:lnTo>
                        <a:pt x="480" y="48"/>
                      </a:lnTo>
                      <a:lnTo>
                        <a:pt x="816" y="4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_tradnl"/>
                </a:p>
              </p:txBody>
            </p:sp>
          </p:grpSp>
          <p:grpSp>
            <p:nvGrpSpPr>
              <p:cNvPr id="68722" name="Group 11"/>
              <p:cNvGrpSpPr>
                <a:grpSpLocks/>
              </p:cNvGrpSpPr>
              <p:nvPr/>
            </p:nvGrpSpPr>
            <p:grpSpPr bwMode="auto">
              <a:xfrm>
                <a:off x="2407" y="1008"/>
                <a:ext cx="2297" cy="1806"/>
                <a:chOff x="3074" y="1122"/>
                <a:chExt cx="2297" cy="1806"/>
              </a:xfrm>
            </p:grpSpPr>
            <p:sp>
              <p:nvSpPr>
                <p:cNvPr id="68725" name="Line 12"/>
                <p:cNvSpPr>
                  <a:spLocks noChangeShapeType="1"/>
                </p:cNvSpPr>
                <p:nvPr/>
              </p:nvSpPr>
              <p:spPr bwMode="auto">
                <a:xfrm rot="-420000">
                  <a:off x="3077" y="1259"/>
                  <a:ext cx="2112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26" name="Line 13"/>
                <p:cNvSpPr>
                  <a:spLocks noChangeShapeType="1"/>
                </p:cNvSpPr>
                <p:nvPr/>
              </p:nvSpPr>
              <p:spPr bwMode="auto">
                <a:xfrm rot="-420000">
                  <a:off x="3083" y="1307"/>
                  <a:ext cx="2112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27" name="Line 14"/>
                <p:cNvSpPr>
                  <a:spLocks noChangeShapeType="1"/>
                </p:cNvSpPr>
                <p:nvPr/>
              </p:nvSpPr>
              <p:spPr bwMode="auto">
                <a:xfrm rot="-420000">
                  <a:off x="3259" y="2736"/>
                  <a:ext cx="2112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28" name="Line 15"/>
                <p:cNvSpPr>
                  <a:spLocks noChangeShapeType="1"/>
                </p:cNvSpPr>
                <p:nvPr/>
              </p:nvSpPr>
              <p:spPr bwMode="auto">
                <a:xfrm rot="-420000">
                  <a:off x="3253" y="2688"/>
                  <a:ext cx="2112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29" name="Freeform 16"/>
                <p:cNvSpPr>
                  <a:spLocks/>
                </p:cNvSpPr>
                <p:nvPr/>
              </p:nvSpPr>
              <p:spPr bwMode="auto">
                <a:xfrm rot="-420000">
                  <a:off x="5224" y="1122"/>
                  <a:ext cx="144" cy="1488"/>
                </a:xfrm>
                <a:custGeom>
                  <a:avLst/>
                  <a:gdLst>
                    <a:gd name="T0" fmla="*/ 48 w 144"/>
                    <a:gd name="T1" fmla="*/ 0 h 1536"/>
                    <a:gd name="T2" fmla="*/ 48 w 144"/>
                    <a:gd name="T3" fmla="*/ 576 h 1536"/>
                    <a:gd name="T4" fmla="*/ 0 w 144"/>
                    <a:gd name="T5" fmla="*/ 672 h 1536"/>
                    <a:gd name="T6" fmla="*/ 144 w 144"/>
                    <a:gd name="T7" fmla="*/ 720 h 1536"/>
                    <a:gd name="T8" fmla="*/ 48 w 144"/>
                    <a:gd name="T9" fmla="*/ 816 h 1536"/>
                    <a:gd name="T10" fmla="*/ 48 w 144"/>
                    <a:gd name="T11" fmla="*/ 1536 h 15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4"/>
                    <a:gd name="T19" fmla="*/ 0 h 1536"/>
                    <a:gd name="T20" fmla="*/ 144 w 144"/>
                    <a:gd name="T21" fmla="*/ 1536 h 1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4" h="1536">
                      <a:moveTo>
                        <a:pt x="48" y="0"/>
                      </a:moveTo>
                      <a:lnTo>
                        <a:pt x="48" y="576"/>
                      </a:lnTo>
                      <a:lnTo>
                        <a:pt x="0" y="672"/>
                      </a:lnTo>
                      <a:lnTo>
                        <a:pt x="144" y="720"/>
                      </a:lnTo>
                      <a:lnTo>
                        <a:pt x="48" y="816"/>
                      </a:lnTo>
                      <a:lnTo>
                        <a:pt x="48" y="1536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_tradnl"/>
                </a:p>
              </p:txBody>
            </p:sp>
            <p:sp>
              <p:nvSpPr>
                <p:cNvPr id="68730" name="Line 17"/>
                <p:cNvSpPr>
                  <a:spLocks noChangeShapeType="1"/>
                </p:cNvSpPr>
                <p:nvPr/>
              </p:nvSpPr>
              <p:spPr bwMode="auto">
                <a:xfrm rot="-420000">
                  <a:off x="3165" y="1344"/>
                  <a:ext cx="3" cy="1584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1" name="Line 18"/>
                <p:cNvSpPr>
                  <a:spLocks noChangeShapeType="1"/>
                </p:cNvSpPr>
                <p:nvPr/>
              </p:nvSpPr>
              <p:spPr bwMode="auto">
                <a:xfrm rot="-420000">
                  <a:off x="3074" y="1252"/>
                  <a:ext cx="1440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2" name="Line 19"/>
                <p:cNvSpPr>
                  <a:spLocks noChangeShapeType="1"/>
                </p:cNvSpPr>
                <p:nvPr/>
              </p:nvSpPr>
              <p:spPr bwMode="auto">
                <a:xfrm rot="-420000">
                  <a:off x="3267" y="2824"/>
                  <a:ext cx="1440" cy="0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3" name="Line 20"/>
                <p:cNvSpPr>
                  <a:spLocks noChangeShapeType="1"/>
                </p:cNvSpPr>
                <p:nvPr/>
              </p:nvSpPr>
              <p:spPr bwMode="auto">
                <a:xfrm rot="-420000">
                  <a:off x="4511" y="1164"/>
                  <a:ext cx="0" cy="48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68734" name="Line 21"/>
                <p:cNvSpPr>
                  <a:spLocks noChangeShapeType="1"/>
                </p:cNvSpPr>
                <p:nvPr/>
              </p:nvSpPr>
              <p:spPr bwMode="auto">
                <a:xfrm rot="-420000">
                  <a:off x="4699" y="2689"/>
                  <a:ext cx="0" cy="48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68723" name="Rectangle 2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48" cy="384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rgbClr val="FFFFCC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724" name="Rectangle 23"/>
              <p:cNvSpPr>
                <a:spLocks noChangeArrowheads="1"/>
              </p:cNvSpPr>
              <p:nvPr/>
            </p:nvSpPr>
            <p:spPr bwMode="auto">
              <a:xfrm>
                <a:off x="2352" y="2688"/>
                <a:ext cx="48" cy="384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rgbClr val="FFFFCC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grpSp>
          <p:nvGrpSpPr>
            <p:cNvPr id="68716" name="Group 24"/>
            <p:cNvGrpSpPr>
              <a:grpSpLocks/>
            </p:cNvGrpSpPr>
            <p:nvPr/>
          </p:nvGrpSpPr>
          <p:grpSpPr bwMode="auto">
            <a:xfrm>
              <a:off x="2352" y="1408"/>
              <a:ext cx="1518" cy="258"/>
              <a:chOff x="2352" y="1408"/>
              <a:chExt cx="1518" cy="258"/>
            </a:xfrm>
          </p:grpSpPr>
          <p:sp>
            <p:nvSpPr>
              <p:cNvPr id="68717" name="Line 25"/>
              <p:cNvSpPr>
                <a:spLocks noChangeShapeType="1"/>
              </p:cNvSpPr>
              <p:nvPr/>
            </p:nvSpPr>
            <p:spPr bwMode="auto">
              <a:xfrm flipV="1">
                <a:off x="2392" y="1457"/>
                <a:ext cx="1474" cy="174"/>
              </a:xfrm>
              <a:prstGeom prst="line">
                <a:avLst/>
              </a:pr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8718" name="Oval 26"/>
              <p:cNvSpPr>
                <a:spLocks noChangeArrowheads="1"/>
              </p:cNvSpPr>
              <p:nvPr/>
            </p:nvSpPr>
            <p:spPr bwMode="auto">
              <a:xfrm>
                <a:off x="2352" y="1596"/>
                <a:ext cx="80" cy="70"/>
              </a:xfrm>
              <a:prstGeom prst="ellipse">
                <a:avLst/>
              </a:prstGeom>
              <a:solidFill>
                <a:srgbClr val="FFFF66"/>
              </a:solidFill>
              <a:ln w="12700">
                <a:solidFill>
                  <a:srgbClr val="FFFF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719" name="Oval 27"/>
              <p:cNvSpPr>
                <a:spLocks noChangeArrowheads="1"/>
              </p:cNvSpPr>
              <p:nvPr/>
            </p:nvSpPr>
            <p:spPr bwMode="auto">
              <a:xfrm>
                <a:off x="2942" y="1524"/>
                <a:ext cx="80" cy="70"/>
              </a:xfrm>
              <a:prstGeom prst="ellipse">
                <a:avLst/>
              </a:prstGeom>
              <a:solidFill>
                <a:srgbClr val="FFFF66"/>
              </a:solidFill>
              <a:ln w="12700">
                <a:solidFill>
                  <a:srgbClr val="FFFF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720" name="Freeform 28"/>
              <p:cNvSpPr>
                <a:spLocks/>
              </p:cNvSpPr>
              <p:nvPr/>
            </p:nvSpPr>
            <p:spPr bwMode="auto">
              <a:xfrm>
                <a:off x="3812" y="1408"/>
                <a:ext cx="58" cy="102"/>
              </a:xfrm>
              <a:custGeom>
                <a:avLst/>
                <a:gdLst>
                  <a:gd name="T0" fmla="*/ 0 w 70"/>
                  <a:gd name="T1" fmla="*/ 0 h 141"/>
                  <a:gd name="T2" fmla="*/ 62 w 70"/>
                  <a:gd name="T3" fmla="*/ 55 h 141"/>
                  <a:gd name="T4" fmla="*/ 31 w 70"/>
                  <a:gd name="T5" fmla="*/ 109 h 141"/>
                  <a:gd name="T6" fmla="*/ 70 w 70"/>
                  <a:gd name="T7" fmla="*/ 141 h 1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141"/>
                  <a:gd name="T14" fmla="*/ 70 w 70"/>
                  <a:gd name="T15" fmla="*/ 141 h 1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141">
                    <a:moveTo>
                      <a:pt x="0" y="0"/>
                    </a:moveTo>
                    <a:cubicBezTo>
                      <a:pt x="28" y="18"/>
                      <a:pt x="57" y="37"/>
                      <a:pt x="62" y="55"/>
                    </a:cubicBezTo>
                    <a:cubicBezTo>
                      <a:pt x="67" y="73"/>
                      <a:pt x="30" y="95"/>
                      <a:pt x="31" y="109"/>
                    </a:cubicBezTo>
                    <a:cubicBezTo>
                      <a:pt x="32" y="123"/>
                      <a:pt x="63" y="136"/>
                      <a:pt x="70" y="141"/>
                    </a:cubicBezTo>
                  </a:path>
                </a:pathLst>
              </a:custGeom>
              <a:solidFill>
                <a:srgbClr val="FFFF66"/>
              </a:solidFill>
              <a:ln w="381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3684588" y="2317750"/>
            <a:ext cx="452437" cy="1824038"/>
            <a:chOff x="2329" y="1068"/>
            <a:chExt cx="285" cy="1149"/>
          </a:xfrm>
        </p:grpSpPr>
        <p:sp>
          <p:nvSpPr>
            <p:cNvPr id="68712" name="Rectangle 30"/>
            <p:cNvSpPr>
              <a:spLocks noChangeArrowheads="1"/>
            </p:cNvSpPr>
            <p:nvPr/>
          </p:nvSpPr>
          <p:spPr bwMode="auto">
            <a:xfrm rot="-420000">
              <a:off x="2459" y="2137"/>
              <a:ext cx="155" cy="80"/>
            </a:xfrm>
            <a:prstGeom prst="rect">
              <a:avLst/>
            </a:prstGeom>
            <a:solidFill>
              <a:srgbClr val="FF99CC">
                <a:alpha val="50195"/>
              </a:srgbClr>
            </a:solidFill>
            <a:ln w="12700">
              <a:solidFill>
                <a:srgbClr val="FF33CC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713" name="Rectangle 31"/>
            <p:cNvSpPr>
              <a:spLocks noChangeArrowheads="1"/>
            </p:cNvSpPr>
            <p:nvPr/>
          </p:nvSpPr>
          <p:spPr bwMode="auto">
            <a:xfrm rot="-420000">
              <a:off x="2329" y="1068"/>
              <a:ext cx="155" cy="80"/>
            </a:xfrm>
            <a:prstGeom prst="rect">
              <a:avLst/>
            </a:prstGeom>
            <a:solidFill>
              <a:srgbClr val="FF99CC">
                <a:alpha val="50195"/>
              </a:srgbClr>
            </a:solidFill>
            <a:ln w="12700">
              <a:solidFill>
                <a:srgbClr val="FF33CC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714" name="Rectangle 32"/>
            <p:cNvSpPr>
              <a:spLocks noChangeArrowheads="1"/>
            </p:cNvSpPr>
            <p:nvPr/>
          </p:nvSpPr>
          <p:spPr bwMode="auto">
            <a:xfrm rot="-420000">
              <a:off x="2392" y="1148"/>
              <a:ext cx="164" cy="986"/>
            </a:xfrm>
            <a:prstGeom prst="rect">
              <a:avLst/>
            </a:prstGeom>
            <a:solidFill>
              <a:srgbClr val="CCFFFF">
                <a:alpha val="50195"/>
              </a:srgbClr>
            </a:solidFill>
            <a:ln w="12700">
              <a:solidFill>
                <a:srgbClr val="CC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27713" name="Rectangle 33"/>
          <p:cNvSpPr>
            <a:spLocks noGrp="1" noChangeArrowheads="1"/>
          </p:cNvSpPr>
          <p:nvPr>
            <p:ph type="title"/>
          </p:nvPr>
        </p:nvSpPr>
        <p:spPr>
          <a:xfrm>
            <a:off x="34925" y="44450"/>
            <a:ext cx="9109075" cy="124618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Modelo Analítico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s-ES" sz="3600" smtClean="0">
                <a:solidFill>
                  <a:srgbClr val="FFFF66"/>
                </a:solidFill>
                <a:latin typeface="Arial" charset="0"/>
              </a:rPr>
              <a:t/>
            </a:r>
            <a:br>
              <a:rPr lang="es-ES" sz="3600" smtClean="0">
                <a:solidFill>
                  <a:srgbClr val="FFFF66"/>
                </a:solidFill>
                <a:latin typeface="Arial" charset="0"/>
              </a:rPr>
            </a:br>
            <a:r>
              <a:rPr lang="es-ES" sz="28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Modelo con DRAIN-2DX: Abertura</a:t>
            </a:r>
            <a:r>
              <a:rPr lang="en-US" sz="3200" smtClean="0">
                <a:latin typeface="Arial" charset="0"/>
              </a:rPr>
              <a:t> </a:t>
            </a:r>
            <a:endParaRPr lang="en-US" sz="3200" smtClean="0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8" name="Group 34"/>
          <p:cNvGrpSpPr>
            <a:grpSpLocks/>
          </p:cNvGrpSpPr>
          <p:nvPr/>
        </p:nvGrpSpPr>
        <p:grpSpPr bwMode="auto">
          <a:xfrm>
            <a:off x="331788" y="3417888"/>
            <a:ext cx="3478212" cy="2298700"/>
            <a:chOff x="217" y="1761"/>
            <a:chExt cx="2191" cy="1448"/>
          </a:xfrm>
        </p:grpSpPr>
        <p:grpSp>
          <p:nvGrpSpPr>
            <p:cNvPr id="68702" name="Group 35"/>
            <p:cNvGrpSpPr>
              <a:grpSpLocks/>
            </p:cNvGrpSpPr>
            <p:nvPr/>
          </p:nvGrpSpPr>
          <p:grpSpPr bwMode="auto">
            <a:xfrm>
              <a:off x="430" y="2058"/>
              <a:ext cx="840" cy="771"/>
              <a:chOff x="219" y="1848"/>
              <a:chExt cx="840" cy="771"/>
            </a:xfrm>
          </p:grpSpPr>
          <p:sp>
            <p:nvSpPr>
              <p:cNvPr id="68705" name="Line 36"/>
              <p:cNvSpPr>
                <a:spLocks noChangeShapeType="1"/>
              </p:cNvSpPr>
              <p:nvPr/>
            </p:nvSpPr>
            <p:spPr bwMode="auto">
              <a:xfrm>
                <a:off x="481" y="2060"/>
                <a:ext cx="0" cy="526"/>
              </a:xfrm>
              <a:prstGeom prst="line">
                <a:avLst/>
              </a:prstGeom>
              <a:noFill/>
              <a:ln w="19050">
                <a:solidFill>
                  <a:srgbClr val="DDDDDD"/>
                </a:solidFill>
                <a:round/>
                <a:headEnd type="arrow" w="med" len="med"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8706" name="Line 37"/>
              <p:cNvSpPr>
                <a:spLocks noChangeShapeType="1"/>
              </p:cNvSpPr>
              <p:nvPr/>
            </p:nvSpPr>
            <p:spPr bwMode="auto">
              <a:xfrm>
                <a:off x="219" y="2427"/>
                <a:ext cx="552" cy="0"/>
              </a:xfrm>
              <a:prstGeom prst="line">
                <a:avLst/>
              </a:prstGeom>
              <a:noFill/>
              <a:ln w="19050">
                <a:solidFill>
                  <a:srgbClr val="DDDDDD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8707" name="Rectangle 38"/>
              <p:cNvSpPr>
                <a:spLocks noChangeArrowheads="1"/>
              </p:cNvSpPr>
              <p:nvPr/>
            </p:nvSpPr>
            <p:spPr bwMode="auto">
              <a:xfrm>
                <a:off x="854" y="2389"/>
                <a:ext cx="205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Def.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708" name="Rectangle 39"/>
              <p:cNvSpPr>
                <a:spLocks noChangeArrowheads="1"/>
              </p:cNvSpPr>
              <p:nvPr/>
            </p:nvSpPr>
            <p:spPr bwMode="auto">
              <a:xfrm>
                <a:off x="543" y="2183"/>
                <a:ext cx="304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comp.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709" name="Rectangle 40"/>
              <p:cNvSpPr>
                <a:spLocks noChangeArrowheads="1"/>
              </p:cNvSpPr>
              <p:nvPr/>
            </p:nvSpPr>
            <p:spPr bwMode="auto">
              <a:xfrm>
                <a:off x="222" y="2485"/>
                <a:ext cx="186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ten.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710" name="Text Box 41"/>
              <p:cNvSpPr txBox="1">
                <a:spLocks noChangeArrowheads="1"/>
              </p:cNvSpPr>
              <p:nvPr/>
            </p:nvSpPr>
            <p:spPr bwMode="auto">
              <a:xfrm>
                <a:off x="454" y="1848"/>
                <a:ext cx="44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Esfuerzo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711" name="Freeform 42"/>
              <p:cNvSpPr>
                <a:spLocks/>
              </p:cNvSpPr>
              <p:nvPr/>
            </p:nvSpPr>
            <p:spPr bwMode="auto">
              <a:xfrm>
                <a:off x="360" y="2404"/>
                <a:ext cx="316" cy="52"/>
              </a:xfrm>
              <a:custGeom>
                <a:avLst/>
                <a:gdLst>
                  <a:gd name="T0" fmla="*/ 120 w 316"/>
                  <a:gd name="T1" fmla="*/ 40 h 68"/>
                  <a:gd name="T2" fmla="*/ 136 w 316"/>
                  <a:gd name="T3" fmla="*/ 0 h 68"/>
                  <a:gd name="T4" fmla="*/ 316 w 316"/>
                  <a:gd name="T5" fmla="*/ 0 h 68"/>
                  <a:gd name="T6" fmla="*/ 252 w 316"/>
                  <a:gd name="T7" fmla="*/ 68 h 68"/>
                  <a:gd name="T8" fmla="*/ 0 w 316"/>
                  <a:gd name="T9" fmla="*/ 6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6"/>
                  <a:gd name="T16" fmla="*/ 0 h 68"/>
                  <a:gd name="T17" fmla="*/ 316 w 316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6" h="68">
                    <a:moveTo>
                      <a:pt x="120" y="40"/>
                    </a:moveTo>
                    <a:lnTo>
                      <a:pt x="136" y="0"/>
                    </a:lnTo>
                    <a:lnTo>
                      <a:pt x="316" y="0"/>
                    </a:lnTo>
                    <a:lnTo>
                      <a:pt x="252" y="68"/>
                    </a:lnTo>
                    <a:lnTo>
                      <a:pt x="0" y="64"/>
                    </a:lnTo>
                  </a:path>
                </a:pathLst>
              </a:custGeom>
              <a:noFill/>
              <a:ln w="28575">
                <a:solidFill>
                  <a:srgbClr val="CC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68703" name="Freeform 43"/>
            <p:cNvSpPr>
              <a:spLocks/>
            </p:cNvSpPr>
            <p:nvPr/>
          </p:nvSpPr>
          <p:spPr bwMode="auto">
            <a:xfrm>
              <a:off x="1304" y="1761"/>
              <a:ext cx="1104" cy="496"/>
            </a:xfrm>
            <a:custGeom>
              <a:avLst/>
              <a:gdLst>
                <a:gd name="T0" fmla="*/ 83 w 1338"/>
                <a:gd name="T1" fmla="*/ 631 h 707"/>
                <a:gd name="T2" fmla="*/ 130 w 1338"/>
                <a:gd name="T3" fmla="*/ 616 h 707"/>
                <a:gd name="T4" fmla="*/ 863 w 1338"/>
                <a:gd name="T5" fmla="*/ 86 h 707"/>
                <a:gd name="T6" fmla="*/ 1338 w 1338"/>
                <a:gd name="T7" fmla="*/ 102 h 7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8"/>
                <a:gd name="T13" fmla="*/ 0 h 707"/>
                <a:gd name="T14" fmla="*/ 1338 w 1338"/>
                <a:gd name="T15" fmla="*/ 707 h 7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8" h="707">
                  <a:moveTo>
                    <a:pt x="83" y="631"/>
                  </a:moveTo>
                  <a:cubicBezTo>
                    <a:pt x="41" y="669"/>
                    <a:pt x="0" y="707"/>
                    <a:pt x="130" y="616"/>
                  </a:cubicBezTo>
                  <a:cubicBezTo>
                    <a:pt x="260" y="525"/>
                    <a:pt x="662" y="172"/>
                    <a:pt x="863" y="86"/>
                  </a:cubicBezTo>
                  <a:cubicBezTo>
                    <a:pt x="1064" y="0"/>
                    <a:pt x="1201" y="51"/>
                    <a:pt x="1338" y="102"/>
                  </a:cubicBezTo>
                </a:path>
              </a:pathLst>
            </a:custGeom>
            <a:noFill/>
            <a:ln w="19050">
              <a:solidFill>
                <a:srgbClr val="CCFFFF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704" name="Oval 44"/>
            <p:cNvSpPr>
              <a:spLocks noChangeArrowheads="1"/>
            </p:cNvSpPr>
            <p:nvPr/>
          </p:nvSpPr>
          <p:spPr bwMode="auto">
            <a:xfrm>
              <a:off x="217" y="1978"/>
              <a:ext cx="1231" cy="1231"/>
            </a:xfrm>
            <a:prstGeom prst="ellipse">
              <a:avLst/>
            </a:prstGeom>
            <a:noFill/>
            <a:ln w="19050">
              <a:solidFill>
                <a:srgbClr val="CCFFFF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10" name="Group 45"/>
          <p:cNvGrpSpPr>
            <a:grpSpLocks/>
          </p:cNvGrpSpPr>
          <p:nvPr/>
        </p:nvGrpSpPr>
        <p:grpSpPr bwMode="auto">
          <a:xfrm>
            <a:off x="373063" y="1749425"/>
            <a:ext cx="3514725" cy="1954213"/>
            <a:chOff x="243" y="710"/>
            <a:chExt cx="2214" cy="1231"/>
          </a:xfrm>
        </p:grpSpPr>
        <p:grpSp>
          <p:nvGrpSpPr>
            <p:cNvPr id="68675" name="Group 46"/>
            <p:cNvGrpSpPr>
              <a:grpSpLocks/>
            </p:cNvGrpSpPr>
            <p:nvPr/>
          </p:nvGrpSpPr>
          <p:grpSpPr bwMode="auto">
            <a:xfrm>
              <a:off x="463" y="946"/>
              <a:ext cx="880" cy="771"/>
              <a:chOff x="299" y="884"/>
              <a:chExt cx="880" cy="771"/>
            </a:xfrm>
          </p:grpSpPr>
          <p:sp>
            <p:nvSpPr>
              <p:cNvPr id="68678" name="Line 47"/>
              <p:cNvSpPr>
                <a:spLocks noChangeShapeType="1"/>
              </p:cNvSpPr>
              <p:nvPr/>
            </p:nvSpPr>
            <p:spPr bwMode="auto">
              <a:xfrm>
                <a:off x="561" y="1096"/>
                <a:ext cx="0" cy="526"/>
              </a:xfrm>
              <a:prstGeom prst="line">
                <a:avLst/>
              </a:prstGeom>
              <a:noFill/>
              <a:ln w="19050">
                <a:solidFill>
                  <a:srgbClr val="DDDDDD"/>
                </a:solidFill>
                <a:round/>
                <a:headEnd type="arrow" w="med" len="med"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8679" name="Line 48"/>
              <p:cNvSpPr>
                <a:spLocks noChangeShapeType="1"/>
              </p:cNvSpPr>
              <p:nvPr/>
            </p:nvSpPr>
            <p:spPr bwMode="auto">
              <a:xfrm>
                <a:off x="299" y="1463"/>
                <a:ext cx="552" cy="0"/>
              </a:xfrm>
              <a:prstGeom prst="line">
                <a:avLst/>
              </a:prstGeom>
              <a:noFill/>
              <a:ln w="19050">
                <a:solidFill>
                  <a:srgbClr val="DDDDDD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68680" name="Rectangle 49"/>
              <p:cNvSpPr>
                <a:spLocks noChangeArrowheads="1"/>
              </p:cNvSpPr>
              <p:nvPr/>
            </p:nvSpPr>
            <p:spPr bwMode="auto">
              <a:xfrm>
                <a:off x="934" y="1425"/>
                <a:ext cx="205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Def.</a:t>
                </a:r>
              </a:p>
            </p:txBody>
          </p:sp>
          <p:sp>
            <p:nvSpPr>
              <p:cNvPr id="68681" name="Rectangle 50"/>
              <p:cNvSpPr>
                <a:spLocks noChangeArrowheads="1"/>
              </p:cNvSpPr>
              <p:nvPr/>
            </p:nvSpPr>
            <p:spPr bwMode="auto">
              <a:xfrm>
                <a:off x="875" y="1063"/>
                <a:ext cx="304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comp.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682" name="Rectangle 51"/>
              <p:cNvSpPr>
                <a:spLocks noChangeArrowheads="1"/>
              </p:cNvSpPr>
              <p:nvPr/>
            </p:nvSpPr>
            <p:spPr bwMode="auto">
              <a:xfrm>
                <a:off x="302" y="1521"/>
                <a:ext cx="186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ten.</a:t>
                </a:r>
                <a:endParaRPr lang="en-US" sz="1400">
                  <a:latin typeface="Times New Roman" pitchFamily="18" charset="0"/>
                </a:endParaRPr>
              </a:p>
            </p:txBody>
          </p:sp>
          <p:sp>
            <p:nvSpPr>
              <p:cNvPr id="68683" name="Text Box 52"/>
              <p:cNvSpPr txBox="1">
                <a:spLocks noChangeArrowheads="1"/>
              </p:cNvSpPr>
              <p:nvPr/>
            </p:nvSpPr>
            <p:spPr bwMode="auto">
              <a:xfrm>
                <a:off x="534" y="884"/>
                <a:ext cx="441" cy="1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400"/>
                  <a:t>Esfuerzo</a:t>
                </a:r>
                <a:endParaRPr lang="en-US" sz="1400">
                  <a:latin typeface="Times New Roman" pitchFamily="18" charset="0"/>
                </a:endParaRPr>
              </a:p>
            </p:txBody>
          </p:sp>
          <p:grpSp>
            <p:nvGrpSpPr>
              <p:cNvPr id="68684" name="Group 53"/>
              <p:cNvGrpSpPr>
                <a:grpSpLocks/>
              </p:cNvGrpSpPr>
              <p:nvPr/>
            </p:nvGrpSpPr>
            <p:grpSpPr bwMode="auto">
              <a:xfrm>
                <a:off x="425" y="1170"/>
                <a:ext cx="400" cy="307"/>
                <a:chOff x="425" y="1170"/>
                <a:chExt cx="400" cy="307"/>
              </a:xfrm>
            </p:grpSpPr>
            <p:sp>
              <p:nvSpPr>
                <p:cNvPr id="68685" name="Freeform 54"/>
                <p:cNvSpPr>
                  <a:spLocks/>
                </p:cNvSpPr>
                <p:nvPr/>
              </p:nvSpPr>
              <p:spPr bwMode="auto">
                <a:xfrm>
                  <a:off x="612" y="1287"/>
                  <a:ext cx="14" cy="46"/>
                </a:xfrm>
                <a:custGeom>
                  <a:avLst/>
                  <a:gdLst>
                    <a:gd name="T0" fmla="*/ 0 w 196"/>
                    <a:gd name="T1" fmla="*/ 349 h 349"/>
                    <a:gd name="T2" fmla="*/ 196 w 196"/>
                    <a:gd name="T3" fmla="*/ 349 h 349"/>
                    <a:gd name="T4" fmla="*/ 196 w 196"/>
                    <a:gd name="T5" fmla="*/ 0 h 349"/>
                    <a:gd name="T6" fmla="*/ 0 60000 65536"/>
                    <a:gd name="T7" fmla="*/ 0 60000 65536"/>
                    <a:gd name="T8" fmla="*/ 0 60000 65536"/>
                    <a:gd name="T9" fmla="*/ 0 w 196"/>
                    <a:gd name="T10" fmla="*/ 0 h 349"/>
                    <a:gd name="T11" fmla="*/ 196 w 196"/>
                    <a:gd name="T12" fmla="*/ 349 h 3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6" h="349">
                      <a:moveTo>
                        <a:pt x="0" y="349"/>
                      </a:moveTo>
                      <a:lnTo>
                        <a:pt x="196" y="349"/>
                      </a:lnTo>
                      <a:lnTo>
                        <a:pt x="196" y="0"/>
                      </a:lnTo>
                    </a:path>
                  </a:pathLst>
                </a:custGeom>
                <a:solidFill>
                  <a:srgbClr val="FF66CC"/>
                </a:solidFill>
                <a:ln w="9525">
                  <a:solidFill>
                    <a:srgbClr val="FF66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68686" name="Freeform 55"/>
                <p:cNvSpPr>
                  <a:spLocks/>
                </p:cNvSpPr>
                <p:nvPr/>
              </p:nvSpPr>
              <p:spPr bwMode="auto">
                <a:xfrm>
                  <a:off x="590" y="1361"/>
                  <a:ext cx="9" cy="18"/>
                </a:xfrm>
                <a:custGeom>
                  <a:avLst/>
                  <a:gdLst>
                    <a:gd name="T0" fmla="*/ 90 w 107"/>
                    <a:gd name="T1" fmla="*/ 13 h 139"/>
                    <a:gd name="T2" fmla="*/ 72 w 107"/>
                    <a:gd name="T3" fmla="*/ 0 h 139"/>
                    <a:gd name="T4" fmla="*/ 0 w 107"/>
                    <a:gd name="T5" fmla="*/ 114 h 139"/>
                    <a:gd name="T6" fmla="*/ 35 w 107"/>
                    <a:gd name="T7" fmla="*/ 139 h 139"/>
                    <a:gd name="T8" fmla="*/ 107 w 107"/>
                    <a:gd name="T9" fmla="*/ 25 h 139"/>
                    <a:gd name="T10" fmla="*/ 90 w 107"/>
                    <a:gd name="T11" fmla="*/ 13 h 1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139"/>
                    <a:gd name="T20" fmla="*/ 107 w 107"/>
                    <a:gd name="T21" fmla="*/ 139 h 1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139">
                      <a:moveTo>
                        <a:pt x="90" y="13"/>
                      </a:moveTo>
                      <a:lnTo>
                        <a:pt x="72" y="0"/>
                      </a:lnTo>
                      <a:lnTo>
                        <a:pt x="0" y="114"/>
                      </a:lnTo>
                      <a:lnTo>
                        <a:pt x="35" y="139"/>
                      </a:lnTo>
                      <a:lnTo>
                        <a:pt x="107" y="25"/>
                      </a:lnTo>
                      <a:lnTo>
                        <a:pt x="90" y="13"/>
                      </a:lnTo>
                      <a:close/>
                    </a:path>
                  </a:pathLst>
                </a:custGeom>
                <a:solidFill>
                  <a:srgbClr val="FF66CC"/>
                </a:solidFill>
                <a:ln w="9525">
                  <a:solidFill>
                    <a:srgbClr val="FF66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grpSp>
              <p:nvGrpSpPr>
                <p:cNvPr id="68687" name="Group 56"/>
                <p:cNvGrpSpPr>
                  <a:grpSpLocks/>
                </p:cNvGrpSpPr>
                <p:nvPr/>
              </p:nvGrpSpPr>
              <p:grpSpPr bwMode="auto">
                <a:xfrm>
                  <a:off x="425" y="1170"/>
                  <a:ext cx="400" cy="307"/>
                  <a:chOff x="425" y="1170"/>
                  <a:chExt cx="400" cy="307"/>
                </a:xfrm>
              </p:grpSpPr>
              <p:sp>
                <p:nvSpPr>
                  <p:cNvPr id="68688" name="Freeform 57"/>
                  <p:cNvSpPr>
                    <a:spLocks/>
                  </p:cNvSpPr>
                  <p:nvPr/>
                </p:nvSpPr>
                <p:spPr bwMode="auto">
                  <a:xfrm>
                    <a:off x="559" y="1250"/>
                    <a:ext cx="79" cy="215"/>
                  </a:xfrm>
                  <a:custGeom>
                    <a:avLst/>
                    <a:gdLst>
                      <a:gd name="T0" fmla="*/ 1014 w 1056"/>
                      <a:gd name="T1" fmla="*/ 0 h 1657"/>
                      <a:gd name="T2" fmla="*/ 1001 w 1056"/>
                      <a:gd name="T3" fmla="*/ 12 h 1657"/>
                      <a:gd name="T4" fmla="*/ 0 w 1056"/>
                      <a:gd name="T5" fmla="*/ 1618 h 1657"/>
                      <a:gd name="T6" fmla="*/ 54 w 1056"/>
                      <a:gd name="T7" fmla="*/ 1657 h 1657"/>
                      <a:gd name="T8" fmla="*/ 1056 w 1056"/>
                      <a:gd name="T9" fmla="*/ 51 h 1657"/>
                      <a:gd name="T10" fmla="*/ 1044 w 1056"/>
                      <a:gd name="T11" fmla="*/ 63 h 1657"/>
                      <a:gd name="T12" fmla="*/ 1014 w 1056"/>
                      <a:gd name="T13" fmla="*/ 0 h 1657"/>
                      <a:gd name="T14" fmla="*/ 1006 w 1056"/>
                      <a:gd name="T15" fmla="*/ 3 h 1657"/>
                      <a:gd name="T16" fmla="*/ 1001 w 1056"/>
                      <a:gd name="T17" fmla="*/ 12 h 1657"/>
                      <a:gd name="T18" fmla="*/ 1014 w 1056"/>
                      <a:gd name="T19" fmla="*/ 0 h 165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056"/>
                      <a:gd name="T31" fmla="*/ 0 h 1657"/>
                      <a:gd name="T32" fmla="*/ 1056 w 1056"/>
                      <a:gd name="T33" fmla="*/ 1657 h 165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056" h="1657">
                        <a:moveTo>
                          <a:pt x="1014" y="0"/>
                        </a:moveTo>
                        <a:lnTo>
                          <a:pt x="1001" y="12"/>
                        </a:lnTo>
                        <a:lnTo>
                          <a:pt x="0" y="1618"/>
                        </a:lnTo>
                        <a:lnTo>
                          <a:pt x="54" y="1657"/>
                        </a:lnTo>
                        <a:lnTo>
                          <a:pt x="1056" y="51"/>
                        </a:lnTo>
                        <a:lnTo>
                          <a:pt x="1044" y="63"/>
                        </a:lnTo>
                        <a:lnTo>
                          <a:pt x="1014" y="0"/>
                        </a:lnTo>
                        <a:lnTo>
                          <a:pt x="1006" y="3"/>
                        </a:lnTo>
                        <a:lnTo>
                          <a:pt x="1001" y="12"/>
                        </a:lnTo>
                        <a:lnTo>
                          <a:pt x="1014" y="0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89" name="Freeform 58"/>
                  <p:cNvSpPr>
                    <a:spLocks/>
                  </p:cNvSpPr>
                  <p:nvPr/>
                </p:nvSpPr>
                <p:spPr bwMode="auto">
                  <a:xfrm>
                    <a:off x="635" y="1179"/>
                    <a:ext cx="77" cy="79"/>
                  </a:xfrm>
                  <a:custGeom>
                    <a:avLst/>
                    <a:gdLst>
                      <a:gd name="T0" fmla="*/ 1016 w 1030"/>
                      <a:gd name="T1" fmla="*/ 0 h 603"/>
                      <a:gd name="T2" fmla="*/ 1001 w 1030"/>
                      <a:gd name="T3" fmla="*/ 4 h 603"/>
                      <a:gd name="T4" fmla="*/ 0 w 1030"/>
                      <a:gd name="T5" fmla="*/ 540 h 603"/>
                      <a:gd name="T6" fmla="*/ 30 w 1030"/>
                      <a:gd name="T7" fmla="*/ 603 h 603"/>
                      <a:gd name="T8" fmla="*/ 1030 w 1030"/>
                      <a:gd name="T9" fmla="*/ 68 h 603"/>
                      <a:gd name="T10" fmla="*/ 1016 w 1030"/>
                      <a:gd name="T11" fmla="*/ 71 h 603"/>
                      <a:gd name="T12" fmla="*/ 1016 w 1030"/>
                      <a:gd name="T13" fmla="*/ 0 h 603"/>
                      <a:gd name="T14" fmla="*/ 1008 w 1030"/>
                      <a:gd name="T15" fmla="*/ 0 h 603"/>
                      <a:gd name="T16" fmla="*/ 1001 w 1030"/>
                      <a:gd name="T17" fmla="*/ 5 h 603"/>
                      <a:gd name="T18" fmla="*/ 1016 w 1030"/>
                      <a:gd name="T19" fmla="*/ 0 h 60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030"/>
                      <a:gd name="T31" fmla="*/ 0 h 603"/>
                      <a:gd name="T32" fmla="*/ 1030 w 1030"/>
                      <a:gd name="T33" fmla="*/ 603 h 60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030" h="603">
                        <a:moveTo>
                          <a:pt x="1016" y="0"/>
                        </a:moveTo>
                        <a:lnTo>
                          <a:pt x="1001" y="4"/>
                        </a:lnTo>
                        <a:lnTo>
                          <a:pt x="0" y="540"/>
                        </a:lnTo>
                        <a:lnTo>
                          <a:pt x="30" y="603"/>
                        </a:lnTo>
                        <a:lnTo>
                          <a:pt x="1030" y="68"/>
                        </a:lnTo>
                        <a:lnTo>
                          <a:pt x="1016" y="71"/>
                        </a:lnTo>
                        <a:lnTo>
                          <a:pt x="1016" y="0"/>
                        </a:lnTo>
                        <a:lnTo>
                          <a:pt x="1008" y="0"/>
                        </a:lnTo>
                        <a:lnTo>
                          <a:pt x="1001" y="5"/>
                        </a:lnTo>
                        <a:lnTo>
                          <a:pt x="1016" y="0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0" name="Freeform 59"/>
                  <p:cNvSpPr>
                    <a:spLocks/>
                  </p:cNvSpPr>
                  <p:nvPr/>
                </p:nvSpPr>
                <p:spPr bwMode="auto">
                  <a:xfrm>
                    <a:off x="711" y="1179"/>
                    <a:ext cx="112" cy="10"/>
                  </a:xfrm>
                  <a:custGeom>
                    <a:avLst/>
                    <a:gdLst>
                      <a:gd name="T0" fmla="*/ 1501 w 1501"/>
                      <a:gd name="T1" fmla="*/ 36 h 71"/>
                      <a:gd name="T2" fmla="*/ 1501 w 1501"/>
                      <a:gd name="T3" fmla="*/ 0 h 71"/>
                      <a:gd name="T4" fmla="*/ 0 w 1501"/>
                      <a:gd name="T5" fmla="*/ 0 h 71"/>
                      <a:gd name="T6" fmla="*/ 0 w 1501"/>
                      <a:gd name="T7" fmla="*/ 71 h 71"/>
                      <a:gd name="T8" fmla="*/ 1501 w 1501"/>
                      <a:gd name="T9" fmla="*/ 71 h 71"/>
                      <a:gd name="T10" fmla="*/ 1501 w 1501"/>
                      <a:gd name="T11" fmla="*/ 36 h 7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01"/>
                      <a:gd name="T19" fmla="*/ 0 h 71"/>
                      <a:gd name="T20" fmla="*/ 1501 w 1501"/>
                      <a:gd name="T21" fmla="*/ 71 h 7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01" h="71">
                        <a:moveTo>
                          <a:pt x="1501" y="36"/>
                        </a:moveTo>
                        <a:lnTo>
                          <a:pt x="1501" y="0"/>
                        </a:lnTo>
                        <a:lnTo>
                          <a:pt x="0" y="0"/>
                        </a:lnTo>
                        <a:lnTo>
                          <a:pt x="0" y="71"/>
                        </a:lnTo>
                        <a:lnTo>
                          <a:pt x="1501" y="71"/>
                        </a:lnTo>
                        <a:lnTo>
                          <a:pt x="1501" y="36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1" name="Freeform 60"/>
                  <p:cNvSpPr>
                    <a:spLocks/>
                  </p:cNvSpPr>
                  <p:nvPr/>
                </p:nvSpPr>
                <p:spPr bwMode="auto">
                  <a:xfrm>
                    <a:off x="701" y="1182"/>
                    <a:ext cx="124" cy="285"/>
                  </a:xfrm>
                  <a:custGeom>
                    <a:avLst/>
                    <a:gdLst>
                      <a:gd name="T0" fmla="*/ 25 w 1658"/>
                      <a:gd name="T1" fmla="*/ 2198 h 2198"/>
                      <a:gd name="T2" fmla="*/ 50 w 1658"/>
                      <a:gd name="T3" fmla="*/ 2185 h 2198"/>
                      <a:gd name="T4" fmla="*/ 1658 w 1658"/>
                      <a:gd name="T5" fmla="*/ 45 h 2198"/>
                      <a:gd name="T6" fmla="*/ 1607 w 1658"/>
                      <a:gd name="T7" fmla="*/ 0 h 2198"/>
                      <a:gd name="T8" fmla="*/ 0 w 1658"/>
                      <a:gd name="T9" fmla="*/ 2141 h 2198"/>
                      <a:gd name="T10" fmla="*/ 25 w 1658"/>
                      <a:gd name="T11" fmla="*/ 2128 h 2198"/>
                      <a:gd name="T12" fmla="*/ 25 w 1658"/>
                      <a:gd name="T13" fmla="*/ 2198 h 2198"/>
                      <a:gd name="T14" fmla="*/ 40 w 1658"/>
                      <a:gd name="T15" fmla="*/ 2198 h 2198"/>
                      <a:gd name="T16" fmla="*/ 50 w 1658"/>
                      <a:gd name="T17" fmla="*/ 2185 h 2198"/>
                      <a:gd name="T18" fmla="*/ 25 w 1658"/>
                      <a:gd name="T19" fmla="*/ 2198 h 219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658"/>
                      <a:gd name="T31" fmla="*/ 0 h 2198"/>
                      <a:gd name="T32" fmla="*/ 1658 w 1658"/>
                      <a:gd name="T33" fmla="*/ 2198 h 219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658" h="2198">
                        <a:moveTo>
                          <a:pt x="25" y="2198"/>
                        </a:moveTo>
                        <a:lnTo>
                          <a:pt x="50" y="2185"/>
                        </a:lnTo>
                        <a:lnTo>
                          <a:pt x="1658" y="45"/>
                        </a:lnTo>
                        <a:lnTo>
                          <a:pt x="1607" y="0"/>
                        </a:lnTo>
                        <a:lnTo>
                          <a:pt x="0" y="2141"/>
                        </a:lnTo>
                        <a:lnTo>
                          <a:pt x="25" y="2128"/>
                        </a:lnTo>
                        <a:lnTo>
                          <a:pt x="25" y="2198"/>
                        </a:lnTo>
                        <a:lnTo>
                          <a:pt x="40" y="2198"/>
                        </a:lnTo>
                        <a:lnTo>
                          <a:pt x="50" y="2185"/>
                        </a:lnTo>
                        <a:lnTo>
                          <a:pt x="25" y="2198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2" name="Freeform 61"/>
                  <p:cNvSpPr>
                    <a:spLocks/>
                  </p:cNvSpPr>
                  <p:nvPr/>
                </p:nvSpPr>
                <p:spPr bwMode="auto">
                  <a:xfrm>
                    <a:off x="425" y="1458"/>
                    <a:ext cx="278" cy="9"/>
                  </a:xfrm>
                  <a:custGeom>
                    <a:avLst/>
                    <a:gdLst>
                      <a:gd name="T0" fmla="*/ 0 w 3722"/>
                      <a:gd name="T1" fmla="*/ 34 h 70"/>
                      <a:gd name="T2" fmla="*/ 0 w 3722"/>
                      <a:gd name="T3" fmla="*/ 70 h 70"/>
                      <a:gd name="T4" fmla="*/ 3722 w 3722"/>
                      <a:gd name="T5" fmla="*/ 70 h 70"/>
                      <a:gd name="T6" fmla="*/ 3722 w 3722"/>
                      <a:gd name="T7" fmla="*/ 0 h 70"/>
                      <a:gd name="T8" fmla="*/ 0 w 3722"/>
                      <a:gd name="T9" fmla="*/ 0 h 70"/>
                      <a:gd name="T10" fmla="*/ 0 w 3722"/>
                      <a:gd name="T11" fmla="*/ 34 h 70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722"/>
                      <a:gd name="T19" fmla="*/ 0 h 70"/>
                      <a:gd name="T20" fmla="*/ 3722 w 3722"/>
                      <a:gd name="T21" fmla="*/ 70 h 70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722" h="70">
                        <a:moveTo>
                          <a:pt x="0" y="34"/>
                        </a:moveTo>
                        <a:lnTo>
                          <a:pt x="0" y="70"/>
                        </a:lnTo>
                        <a:lnTo>
                          <a:pt x="3722" y="70"/>
                        </a:lnTo>
                        <a:lnTo>
                          <a:pt x="3722" y="0"/>
                        </a:lnTo>
                        <a:lnTo>
                          <a:pt x="0" y="0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3" name="Freeform 62"/>
                  <p:cNvSpPr>
                    <a:spLocks/>
                  </p:cNvSpPr>
                  <p:nvPr/>
                </p:nvSpPr>
                <p:spPr bwMode="auto">
                  <a:xfrm>
                    <a:off x="752" y="1182"/>
                    <a:ext cx="4" cy="6"/>
                  </a:xfrm>
                  <a:custGeom>
                    <a:avLst/>
                    <a:gdLst>
                      <a:gd name="T0" fmla="*/ 50 w 50"/>
                      <a:gd name="T1" fmla="*/ 22 h 46"/>
                      <a:gd name="T2" fmla="*/ 50 w 50"/>
                      <a:gd name="T3" fmla="*/ 0 h 46"/>
                      <a:gd name="T4" fmla="*/ 0 w 50"/>
                      <a:gd name="T5" fmla="*/ 0 h 46"/>
                      <a:gd name="T6" fmla="*/ 0 w 50"/>
                      <a:gd name="T7" fmla="*/ 46 h 46"/>
                      <a:gd name="T8" fmla="*/ 50 w 50"/>
                      <a:gd name="T9" fmla="*/ 46 h 46"/>
                      <a:gd name="T10" fmla="*/ 50 w 50"/>
                      <a:gd name="T11" fmla="*/ 22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50"/>
                      <a:gd name="T19" fmla="*/ 0 h 46"/>
                      <a:gd name="T20" fmla="*/ 50 w 50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50" h="46">
                        <a:moveTo>
                          <a:pt x="50" y="22"/>
                        </a:moveTo>
                        <a:lnTo>
                          <a:pt x="50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50" y="46"/>
                        </a:lnTo>
                        <a:lnTo>
                          <a:pt x="50" y="22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4" name="Freeform 63"/>
                  <p:cNvSpPr>
                    <a:spLocks/>
                  </p:cNvSpPr>
                  <p:nvPr/>
                </p:nvSpPr>
                <p:spPr bwMode="auto">
                  <a:xfrm>
                    <a:off x="751" y="1170"/>
                    <a:ext cx="32" cy="30"/>
                  </a:xfrm>
                  <a:custGeom>
                    <a:avLst/>
                    <a:gdLst>
                      <a:gd name="T0" fmla="*/ 434 w 434"/>
                      <a:gd name="T1" fmla="*/ 118 h 238"/>
                      <a:gd name="T2" fmla="*/ 2 w 434"/>
                      <a:gd name="T3" fmla="*/ 4 h 238"/>
                      <a:gd name="T4" fmla="*/ 8 w 434"/>
                      <a:gd name="T5" fmla="*/ 11 h 238"/>
                      <a:gd name="T6" fmla="*/ 13 w 434"/>
                      <a:gd name="T7" fmla="*/ 18 h 238"/>
                      <a:gd name="T8" fmla="*/ 18 w 434"/>
                      <a:gd name="T9" fmla="*/ 26 h 238"/>
                      <a:gd name="T10" fmla="*/ 22 w 434"/>
                      <a:gd name="T11" fmla="*/ 33 h 238"/>
                      <a:gd name="T12" fmla="*/ 26 w 434"/>
                      <a:gd name="T13" fmla="*/ 40 h 238"/>
                      <a:gd name="T14" fmla="*/ 29 w 434"/>
                      <a:gd name="T15" fmla="*/ 46 h 238"/>
                      <a:gd name="T16" fmla="*/ 31 w 434"/>
                      <a:gd name="T17" fmla="*/ 50 h 238"/>
                      <a:gd name="T18" fmla="*/ 32 w 434"/>
                      <a:gd name="T19" fmla="*/ 53 h 238"/>
                      <a:gd name="T20" fmla="*/ 34 w 434"/>
                      <a:gd name="T21" fmla="*/ 57 h 238"/>
                      <a:gd name="T22" fmla="*/ 35 w 434"/>
                      <a:gd name="T23" fmla="*/ 62 h 238"/>
                      <a:gd name="T24" fmla="*/ 36 w 434"/>
                      <a:gd name="T25" fmla="*/ 65 h 238"/>
                      <a:gd name="T26" fmla="*/ 37 w 434"/>
                      <a:gd name="T27" fmla="*/ 69 h 238"/>
                      <a:gd name="T28" fmla="*/ 39 w 434"/>
                      <a:gd name="T29" fmla="*/ 72 h 238"/>
                      <a:gd name="T30" fmla="*/ 40 w 434"/>
                      <a:gd name="T31" fmla="*/ 76 h 238"/>
                      <a:gd name="T32" fmla="*/ 41 w 434"/>
                      <a:gd name="T33" fmla="*/ 79 h 238"/>
                      <a:gd name="T34" fmla="*/ 42 w 434"/>
                      <a:gd name="T35" fmla="*/ 83 h 238"/>
                      <a:gd name="T36" fmla="*/ 43 w 434"/>
                      <a:gd name="T37" fmla="*/ 88 h 238"/>
                      <a:gd name="T38" fmla="*/ 44 w 434"/>
                      <a:gd name="T39" fmla="*/ 91 h 238"/>
                      <a:gd name="T40" fmla="*/ 44 w 434"/>
                      <a:gd name="T41" fmla="*/ 95 h 238"/>
                      <a:gd name="T42" fmla="*/ 45 w 434"/>
                      <a:gd name="T43" fmla="*/ 98 h 238"/>
                      <a:gd name="T44" fmla="*/ 45 w 434"/>
                      <a:gd name="T45" fmla="*/ 102 h 238"/>
                      <a:gd name="T46" fmla="*/ 45 w 434"/>
                      <a:gd name="T47" fmla="*/ 105 h 238"/>
                      <a:gd name="T48" fmla="*/ 46 w 434"/>
                      <a:gd name="T49" fmla="*/ 109 h 238"/>
                      <a:gd name="T50" fmla="*/ 46 w 434"/>
                      <a:gd name="T51" fmla="*/ 114 h 238"/>
                      <a:gd name="T52" fmla="*/ 46 w 434"/>
                      <a:gd name="T53" fmla="*/ 117 h 238"/>
                      <a:gd name="T54" fmla="*/ 46 w 434"/>
                      <a:gd name="T55" fmla="*/ 121 h 238"/>
                      <a:gd name="T56" fmla="*/ 46 w 434"/>
                      <a:gd name="T57" fmla="*/ 124 h 238"/>
                      <a:gd name="T58" fmla="*/ 46 w 434"/>
                      <a:gd name="T59" fmla="*/ 128 h 238"/>
                      <a:gd name="T60" fmla="*/ 45 w 434"/>
                      <a:gd name="T61" fmla="*/ 131 h 238"/>
                      <a:gd name="T62" fmla="*/ 45 w 434"/>
                      <a:gd name="T63" fmla="*/ 135 h 238"/>
                      <a:gd name="T64" fmla="*/ 45 w 434"/>
                      <a:gd name="T65" fmla="*/ 140 h 238"/>
                      <a:gd name="T66" fmla="*/ 44 w 434"/>
                      <a:gd name="T67" fmla="*/ 143 h 238"/>
                      <a:gd name="T68" fmla="*/ 44 w 434"/>
                      <a:gd name="T69" fmla="*/ 147 h 238"/>
                      <a:gd name="T70" fmla="*/ 43 w 434"/>
                      <a:gd name="T71" fmla="*/ 150 h 238"/>
                      <a:gd name="T72" fmla="*/ 42 w 434"/>
                      <a:gd name="T73" fmla="*/ 154 h 238"/>
                      <a:gd name="T74" fmla="*/ 41 w 434"/>
                      <a:gd name="T75" fmla="*/ 157 h 238"/>
                      <a:gd name="T76" fmla="*/ 40 w 434"/>
                      <a:gd name="T77" fmla="*/ 161 h 238"/>
                      <a:gd name="T78" fmla="*/ 39 w 434"/>
                      <a:gd name="T79" fmla="*/ 166 h 238"/>
                      <a:gd name="T80" fmla="*/ 37 w 434"/>
                      <a:gd name="T81" fmla="*/ 169 h 238"/>
                      <a:gd name="T82" fmla="*/ 36 w 434"/>
                      <a:gd name="T83" fmla="*/ 173 h 238"/>
                      <a:gd name="T84" fmla="*/ 35 w 434"/>
                      <a:gd name="T85" fmla="*/ 176 h 238"/>
                      <a:gd name="T86" fmla="*/ 34 w 434"/>
                      <a:gd name="T87" fmla="*/ 180 h 238"/>
                      <a:gd name="T88" fmla="*/ 32 w 434"/>
                      <a:gd name="T89" fmla="*/ 183 h 238"/>
                      <a:gd name="T90" fmla="*/ 31 w 434"/>
                      <a:gd name="T91" fmla="*/ 187 h 238"/>
                      <a:gd name="T92" fmla="*/ 29 w 434"/>
                      <a:gd name="T93" fmla="*/ 192 h 238"/>
                      <a:gd name="T94" fmla="*/ 26 w 434"/>
                      <a:gd name="T95" fmla="*/ 196 h 238"/>
                      <a:gd name="T96" fmla="*/ 22 w 434"/>
                      <a:gd name="T97" fmla="*/ 205 h 238"/>
                      <a:gd name="T98" fmla="*/ 18 w 434"/>
                      <a:gd name="T99" fmla="*/ 212 h 238"/>
                      <a:gd name="T100" fmla="*/ 13 w 434"/>
                      <a:gd name="T101" fmla="*/ 219 h 238"/>
                      <a:gd name="T102" fmla="*/ 8 w 434"/>
                      <a:gd name="T103" fmla="*/ 226 h 238"/>
                      <a:gd name="T104" fmla="*/ 2 w 434"/>
                      <a:gd name="T105" fmla="*/ 234 h 238"/>
                      <a:gd name="T106" fmla="*/ 434 w 434"/>
                      <a:gd name="T107" fmla="*/ 118 h 2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434"/>
                      <a:gd name="T163" fmla="*/ 0 h 238"/>
                      <a:gd name="T164" fmla="*/ 434 w 434"/>
                      <a:gd name="T165" fmla="*/ 238 h 2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434" h="238">
                        <a:moveTo>
                          <a:pt x="217" y="118"/>
                        </a:moveTo>
                        <a:lnTo>
                          <a:pt x="434" y="118"/>
                        </a:lnTo>
                        <a:lnTo>
                          <a:pt x="0" y="0"/>
                        </a:lnTo>
                        <a:lnTo>
                          <a:pt x="2" y="4"/>
                        </a:lnTo>
                        <a:lnTo>
                          <a:pt x="5" y="7"/>
                        </a:lnTo>
                        <a:lnTo>
                          <a:pt x="8" y="11"/>
                        </a:lnTo>
                        <a:lnTo>
                          <a:pt x="11" y="14"/>
                        </a:lnTo>
                        <a:lnTo>
                          <a:pt x="13" y="18"/>
                        </a:lnTo>
                        <a:lnTo>
                          <a:pt x="15" y="23"/>
                        </a:lnTo>
                        <a:lnTo>
                          <a:pt x="18" y="26"/>
                        </a:lnTo>
                        <a:lnTo>
                          <a:pt x="20" y="30"/>
                        </a:lnTo>
                        <a:lnTo>
                          <a:pt x="22" y="33"/>
                        </a:lnTo>
                        <a:lnTo>
                          <a:pt x="24" y="37"/>
                        </a:lnTo>
                        <a:lnTo>
                          <a:pt x="26" y="40"/>
                        </a:lnTo>
                        <a:lnTo>
                          <a:pt x="27" y="44"/>
                        </a:lnTo>
                        <a:lnTo>
                          <a:pt x="29" y="46"/>
                        </a:lnTo>
                        <a:lnTo>
                          <a:pt x="30" y="49"/>
                        </a:lnTo>
                        <a:lnTo>
                          <a:pt x="31" y="50"/>
                        </a:lnTo>
                        <a:lnTo>
                          <a:pt x="32" y="52"/>
                        </a:lnTo>
                        <a:lnTo>
                          <a:pt x="32" y="53"/>
                        </a:lnTo>
                        <a:lnTo>
                          <a:pt x="33" y="56"/>
                        </a:lnTo>
                        <a:lnTo>
                          <a:pt x="34" y="57"/>
                        </a:lnTo>
                        <a:lnTo>
                          <a:pt x="34" y="59"/>
                        </a:lnTo>
                        <a:lnTo>
                          <a:pt x="35" y="62"/>
                        </a:lnTo>
                        <a:lnTo>
                          <a:pt x="36" y="63"/>
                        </a:lnTo>
                        <a:lnTo>
                          <a:pt x="36" y="65"/>
                        </a:lnTo>
                        <a:lnTo>
                          <a:pt x="37" y="66"/>
                        </a:lnTo>
                        <a:lnTo>
                          <a:pt x="37" y="69"/>
                        </a:lnTo>
                        <a:lnTo>
                          <a:pt x="39" y="70"/>
                        </a:lnTo>
                        <a:lnTo>
                          <a:pt x="39" y="72"/>
                        </a:lnTo>
                        <a:lnTo>
                          <a:pt x="40" y="75"/>
                        </a:lnTo>
                        <a:lnTo>
                          <a:pt x="40" y="76"/>
                        </a:lnTo>
                        <a:lnTo>
                          <a:pt x="41" y="78"/>
                        </a:lnTo>
                        <a:lnTo>
                          <a:pt x="41" y="79"/>
                        </a:lnTo>
                        <a:lnTo>
                          <a:pt x="42" y="82"/>
                        </a:lnTo>
                        <a:lnTo>
                          <a:pt x="42" y="83"/>
                        </a:lnTo>
                        <a:lnTo>
                          <a:pt x="43" y="85"/>
                        </a:lnTo>
                        <a:lnTo>
                          <a:pt x="43" y="88"/>
                        </a:lnTo>
                        <a:lnTo>
                          <a:pt x="43" y="89"/>
                        </a:lnTo>
                        <a:lnTo>
                          <a:pt x="44" y="91"/>
                        </a:lnTo>
                        <a:lnTo>
                          <a:pt x="44" y="92"/>
                        </a:lnTo>
                        <a:lnTo>
                          <a:pt x="44" y="95"/>
                        </a:lnTo>
                        <a:lnTo>
                          <a:pt x="44" y="96"/>
                        </a:lnTo>
                        <a:lnTo>
                          <a:pt x="45" y="98"/>
                        </a:lnTo>
                        <a:lnTo>
                          <a:pt x="45" y="101"/>
                        </a:lnTo>
                        <a:lnTo>
                          <a:pt x="45" y="102"/>
                        </a:lnTo>
                        <a:lnTo>
                          <a:pt x="45" y="104"/>
                        </a:lnTo>
                        <a:lnTo>
                          <a:pt x="45" y="105"/>
                        </a:lnTo>
                        <a:lnTo>
                          <a:pt x="46" y="108"/>
                        </a:lnTo>
                        <a:lnTo>
                          <a:pt x="46" y="109"/>
                        </a:lnTo>
                        <a:lnTo>
                          <a:pt x="46" y="111"/>
                        </a:lnTo>
                        <a:lnTo>
                          <a:pt x="46" y="114"/>
                        </a:lnTo>
                        <a:lnTo>
                          <a:pt x="46" y="115"/>
                        </a:lnTo>
                        <a:lnTo>
                          <a:pt x="46" y="117"/>
                        </a:lnTo>
                        <a:lnTo>
                          <a:pt x="46" y="118"/>
                        </a:lnTo>
                        <a:lnTo>
                          <a:pt x="46" y="121"/>
                        </a:lnTo>
                        <a:lnTo>
                          <a:pt x="46" y="122"/>
                        </a:lnTo>
                        <a:lnTo>
                          <a:pt x="46" y="124"/>
                        </a:lnTo>
                        <a:lnTo>
                          <a:pt x="46" y="127"/>
                        </a:lnTo>
                        <a:lnTo>
                          <a:pt x="46" y="128"/>
                        </a:lnTo>
                        <a:lnTo>
                          <a:pt x="46" y="130"/>
                        </a:lnTo>
                        <a:lnTo>
                          <a:pt x="45" y="131"/>
                        </a:lnTo>
                        <a:lnTo>
                          <a:pt x="45" y="134"/>
                        </a:lnTo>
                        <a:lnTo>
                          <a:pt x="45" y="135"/>
                        </a:lnTo>
                        <a:lnTo>
                          <a:pt x="45" y="137"/>
                        </a:lnTo>
                        <a:lnTo>
                          <a:pt x="45" y="140"/>
                        </a:lnTo>
                        <a:lnTo>
                          <a:pt x="44" y="141"/>
                        </a:lnTo>
                        <a:lnTo>
                          <a:pt x="44" y="143"/>
                        </a:lnTo>
                        <a:lnTo>
                          <a:pt x="44" y="144"/>
                        </a:lnTo>
                        <a:lnTo>
                          <a:pt x="44" y="147"/>
                        </a:lnTo>
                        <a:lnTo>
                          <a:pt x="43" y="148"/>
                        </a:lnTo>
                        <a:lnTo>
                          <a:pt x="43" y="150"/>
                        </a:lnTo>
                        <a:lnTo>
                          <a:pt x="43" y="153"/>
                        </a:lnTo>
                        <a:lnTo>
                          <a:pt x="42" y="154"/>
                        </a:lnTo>
                        <a:lnTo>
                          <a:pt x="42" y="156"/>
                        </a:lnTo>
                        <a:lnTo>
                          <a:pt x="41" y="157"/>
                        </a:lnTo>
                        <a:lnTo>
                          <a:pt x="41" y="160"/>
                        </a:lnTo>
                        <a:lnTo>
                          <a:pt x="40" y="161"/>
                        </a:lnTo>
                        <a:lnTo>
                          <a:pt x="40" y="163"/>
                        </a:lnTo>
                        <a:lnTo>
                          <a:pt x="39" y="166"/>
                        </a:lnTo>
                        <a:lnTo>
                          <a:pt x="39" y="167"/>
                        </a:lnTo>
                        <a:lnTo>
                          <a:pt x="37" y="169"/>
                        </a:lnTo>
                        <a:lnTo>
                          <a:pt x="37" y="170"/>
                        </a:lnTo>
                        <a:lnTo>
                          <a:pt x="36" y="173"/>
                        </a:lnTo>
                        <a:lnTo>
                          <a:pt x="36" y="174"/>
                        </a:lnTo>
                        <a:lnTo>
                          <a:pt x="35" y="176"/>
                        </a:lnTo>
                        <a:lnTo>
                          <a:pt x="34" y="179"/>
                        </a:lnTo>
                        <a:lnTo>
                          <a:pt x="34" y="180"/>
                        </a:lnTo>
                        <a:lnTo>
                          <a:pt x="33" y="182"/>
                        </a:lnTo>
                        <a:lnTo>
                          <a:pt x="32" y="183"/>
                        </a:lnTo>
                        <a:lnTo>
                          <a:pt x="32" y="186"/>
                        </a:lnTo>
                        <a:lnTo>
                          <a:pt x="31" y="187"/>
                        </a:lnTo>
                        <a:lnTo>
                          <a:pt x="30" y="189"/>
                        </a:lnTo>
                        <a:lnTo>
                          <a:pt x="29" y="192"/>
                        </a:lnTo>
                        <a:lnTo>
                          <a:pt x="27" y="193"/>
                        </a:lnTo>
                        <a:lnTo>
                          <a:pt x="26" y="196"/>
                        </a:lnTo>
                        <a:lnTo>
                          <a:pt x="24" y="200"/>
                        </a:lnTo>
                        <a:lnTo>
                          <a:pt x="22" y="205"/>
                        </a:lnTo>
                        <a:lnTo>
                          <a:pt x="20" y="208"/>
                        </a:lnTo>
                        <a:lnTo>
                          <a:pt x="18" y="212"/>
                        </a:lnTo>
                        <a:lnTo>
                          <a:pt x="15" y="215"/>
                        </a:lnTo>
                        <a:lnTo>
                          <a:pt x="13" y="219"/>
                        </a:lnTo>
                        <a:lnTo>
                          <a:pt x="11" y="223"/>
                        </a:lnTo>
                        <a:lnTo>
                          <a:pt x="8" y="226"/>
                        </a:lnTo>
                        <a:lnTo>
                          <a:pt x="5" y="231"/>
                        </a:lnTo>
                        <a:lnTo>
                          <a:pt x="2" y="234"/>
                        </a:lnTo>
                        <a:lnTo>
                          <a:pt x="0" y="238"/>
                        </a:lnTo>
                        <a:lnTo>
                          <a:pt x="434" y="118"/>
                        </a:lnTo>
                        <a:lnTo>
                          <a:pt x="217" y="118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5" name="Freeform 64"/>
                  <p:cNvSpPr>
                    <a:spLocks/>
                  </p:cNvSpPr>
                  <p:nvPr/>
                </p:nvSpPr>
                <p:spPr bwMode="auto">
                  <a:xfrm>
                    <a:off x="752" y="1337"/>
                    <a:ext cx="7" cy="13"/>
                  </a:xfrm>
                  <a:custGeom>
                    <a:avLst/>
                    <a:gdLst>
                      <a:gd name="T0" fmla="*/ 16 w 92"/>
                      <a:gd name="T1" fmla="*/ 90 h 104"/>
                      <a:gd name="T2" fmla="*/ 33 w 92"/>
                      <a:gd name="T3" fmla="*/ 104 h 104"/>
                      <a:gd name="T4" fmla="*/ 92 w 92"/>
                      <a:gd name="T5" fmla="*/ 30 h 104"/>
                      <a:gd name="T6" fmla="*/ 59 w 92"/>
                      <a:gd name="T7" fmla="*/ 0 h 104"/>
                      <a:gd name="T8" fmla="*/ 0 w 92"/>
                      <a:gd name="T9" fmla="*/ 75 h 104"/>
                      <a:gd name="T10" fmla="*/ 16 w 92"/>
                      <a:gd name="T11" fmla="*/ 90 h 10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92"/>
                      <a:gd name="T19" fmla="*/ 0 h 104"/>
                      <a:gd name="T20" fmla="*/ 92 w 92"/>
                      <a:gd name="T21" fmla="*/ 104 h 10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92" h="104">
                        <a:moveTo>
                          <a:pt x="16" y="90"/>
                        </a:moveTo>
                        <a:lnTo>
                          <a:pt x="33" y="104"/>
                        </a:lnTo>
                        <a:lnTo>
                          <a:pt x="92" y="30"/>
                        </a:lnTo>
                        <a:lnTo>
                          <a:pt x="59" y="0"/>
                        </a:lnTo>
                        <a:lnTo>
                          <a:pt x="0" y="75"/>
                        </a:lnTo>
                        <a:lnTo>
                          <a:pt x="16" y="90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6" name="Freeform 65"/>
                  <p:cNvSpPr>
                    <a:spLocks/>
                  </p:cNvSpPr>
                  <p:nvPr/>
                </p:nvSpPr>
                <p:spPr bwMode="auto">
                  <a:xfrm>
                    <a:off x="735" y="1332"/>
                    <a:ext cx="28" cy="56"/>
                  </a:xfrm>
                  <a:custGeom>
                    <a:avLst/>
                    <a:gdLst>
                      <a:gd name="T0" fmla="*/ 0 w 363"/>
                      <a:gd name="T1" fmla="*/ 432 h 432"/>
                      <a:gd name="T2" fmla="*/ 358 w 363"/>
                      <a:gd name="T3" fmla="*/ 152 h 432"/>
                      <a:gd name="T4" fmla="*/ 349 w 363"/>
                      <a:gd name="T5" fmla="*/ 152 h 432"/>
                      <a:gd name="T6" fmla="*/ 341 w 363"/>
                      <a:gd name="T7" fmla="*/ 152 h 432"/>
                      <a:gd name="T8" fmla="*/ 333 w 363"/>
                      <a:gd name="T9" fmla="*/ 151 h 432"/>
                      <a:gd name="T10" fmla="*/ 325 w 363"/>
                      <a:gd name="T11" fmla="*/ 150 h 432"/>
                      <a:gd name="T12" fmla="*/ 316 w 363"/>
                      <a:gd name="T13" fmla="*/ 147 h 432"/>
                      <a:gd name="T14" fmla="*/ 311 w 363"/>
                      <a:gd name="T15" fmla="*/ 146 h 432"/>
                      <a:gd name="T16" fmla="*/ 307 w 363"/>
                      <a:gd name="T17" fmla="*/ 146 h 432"/>
                      <a:gd name="T18" fmla="*/ 304 w 363"/>
                      <a:gd name="T19" fmla="*/ 145 h 432"/>
                      <a:gd name="T20" fmla="*/ 300 w 363"/>
                      <a:gd name="T21" fmla="*/ 144 h 432"/>
                      <a:gd name="T22" fmla="*/ 296 w 363"/>
                      <a:gd name="T23" fmla="*/ 143 h 432"/>
                      <a:gd name="T24" fmla="*/ 293 w 363"/>
                      <a:gd name="T25" fmla="*/ 142 h 432"/>
                      <a:gd name="T26" fmla="*/ 290 w 363"/>
                      <a:gd name="T27" fmla="*/ 139 h 432"/>
                      <a:gd name="T28" fmla="*/ 286 w 363"/>
                      <a:gd name="T29" fmla="*/ 138 h 432"/>
                      <a:gd name="T30" fmla="*/ 283 w 363"/>
                      <a:gd name="T31" fmla="*/ 137 h 432"/>
                      <a:gd name="T32" fmla="*/ 280 w 363"/>
                      <a:gd name="T33" fmla="*/ 136 h 432"/>
                      <a:gd name="T34" fmla="*/ 276 w 363"/>
                      <a:gd name="T35" fmla="*/ 133 h 432"/>
                      <a:gd name="T36" fmla="*/ 273 w 363"/>
                      <a:gd name="T37" fmla="*/ 132 h 432"/>
                      <a:gd name="T38" fmla="*/ 270 w 363"/>
                      <a:gd name="T39" fmla="*/ 130 h 432"/>
                      <a:gd name="T40" fmla="*/ 266 w 363"/>
                      <a:gd name="T41" fmla="*/ 129 h 432"/>
                      <a:gd name="T42" fmla="*/ 263 w 363"/>
                      <a:gd name="T43" fmla="*/ 126 h 432"/>
                      <a:gd name="T44" fmla="*/ 261 w 363"/>
                      <a:gd name="T45" fmla="*/ 124 h 432"/>
                      <a:gd name="T46" fmla="*/ 258 w 363"/>
                      <a:gd name="T47" fmla="*/ 123 h 432"/>
                      <a:gd name="T48" fmla="*/ 255 w 363"/>
                      <a:gd name="T49" fmla="*/ 120 h 432"/>
                      <a:gd name="T50" fmla="*/ 252 w 363"/>
                      <a:gd name="T51" fmla="*/ 118 h 432"/>
                      <a:gd name="T52" fmla="*/ 250 w 363"/>
                      <a:gd name="T53" fmla="*/ 116 h 432"/>
                      <a:gd name="T54" fmla="*/ 247 w 363"/>
                      <a:gd name="T55" fmla="*/ 113 h 432"/>
                      <a:gd name="T56" fmla="*/ 244 w 363"/>
                      <a:gd name="T57" fmla="*/ 111 h 432"/>
                      <a:gd name="T58" fmla="*/ 242 w 363"/>
                      <a:gd name="T59" fmla="*/ 108 h 432"/>
                      <a:gd name="T60" fmla="*/ 239 w 363"/>
                      <a:gd name="T61" fmla="*/ 106 h 432"/>
                      <a:gd name="T62" fmla="*/ 237 w 363"/>
                      <a:gd name="T63" fmla="*/ 103 h 432"/>
                      <a:gd name="T64" fmla="*/ 234 w 363"/>
                      <a:gd name="T65" fmla="*/ 100 h 432"/>
                      <a:gd name="T66" fmla="*/ 232 w 363"/>
                      <a:gd name="T67" fmla="*/ 98 h 432"/>
                      <a:gd name="T68" fmla="*/ 230 w 363"/>
                      <a:gd name="T69" fmla="*/ 94 h 432"/>
                      <a:gd name="T70" fmla="*/ 228 w 363"/>
                      <a:gd name="T71" fmla="*/ 92 h 432"/>
                      <a:gd name="T72" fmla="*/ 226 w 363"/>
                      <a:gd name="T73" fmla="*/ 88 h 432"/>
                      <a:gd name="T74" fmla="*/ 223 w 363"/>
                      <a:gd name="T75" fmla="*/ 85 h 432"/>
                      <a:gd name="T76" fmla="*/ 221 w 363"/>
                      <a:gd name="T77" fmla="*/ 82 h 432"/>
                      <a:gd name="T78" fmla="*/ 219 w 363"/>
                      <a:gd name="T79" fmla="*/ 79 h 432"/>
                      <a:gd name="T80" fmla="*/ 218 w 363"/>
                      <a:gd name="T81" fmla="*/ 75 h 432"/>
                      <a:gd name="T82" fmla="*/ 216 w 363"/>
                      <a:gd name="T83" fmla="*/ 72 h 432"/>
                      <a:gd name="T84" fmla="*/ 213 w 363"/>
                      <a:gd name="T85" fmla="*/ 68 h 432"/>
                      <a:gd name="T86" fmla="*/ 212 w 363"/>
                      <a:gd name="T87" fmla="*/ 65 h 432"/>
                      <a:gd name="T88" fmla="*/ 210 w 363"/>
                      <a:gd name="T89" fmla="*/ 61 h 432"/>
                      <a:gd name="T90" fmla="*/ 209 w 363"/>
                      <a:gd name="T91" fmla="*/ 58 h 432"/>
                      <a:gd name="T92" fmla="*/ 208 w 363"/>
                      <a:gd name="T93" fmla="*/ 54 h 432"/>
                      <a:gd name="T94" fmla="*/ 206 w 363"/>
                      <a:gd name="T95" fmla="*/ 48 h 432"/>
                      <a:gd name="T96" fmla="*/ 202 w 363"/>
                      <a:gd name="T97" fmla="*/ 40 h 432"/>
                      <a:gd name="T98" fmla="*/ 200 w 363"/>
                      <a:gd name="T99" fmla="*/ 32 h 432"/>
                      <a:gd name="T100" fmla="*/ 198 w 363"/>
                      <a:gd name="T101" fmla="*/ 23 h 432"/>
                      <a:gd name="T102" fmla="*/ 196 w 363"/>
                      <a:gd name="T103" fmla="*/ 14 h 432"/>
                      <a:gd name="T104" fmla="*/ 193 w 363"/>
                      <a:gd name="T105" fmla="*/ 4 h 432"/>
                      <a:gd name="T106" fmla="*/ 0 w 363"/>
                      <a:gd name="T107" fmla="*/ 432 h 432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63"/>
                      <a:gd name="T163" fmla="*/ 0 h 432"/>
                      <a:gd name="T164" fmla="*/ 363 w 363"/>
                      <a:gd name="T165" fmla="*/ 432 h 432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63" h="432">
                        <a:moveTo>
                          <a:pt x="139" y="254"/>
                        </a:moveTo>
                        <a:lnTo>
                          <a:pt x="0" y="432"/>
                        </a:lnTo>
                        <a:lnTo>
                          <a:pt x="363" y="152"/>
                        </a:lnTo>
                        <a:lnTo>
                          <a:pt x="358" y="152"/>
                        </a:lnTo>
                        <a:lnTo>
                          <a:pt x="354" y="152"/>
                        </a:lnTo>
                        <a:lnTo>
                          <a:pt x="349" y="152"/>
                        </a:lnTo>
                        <a:lnTo>
                          <a:pt x="345" y="152"/>
                        </a:lnTo>
                        <a:lnTo>
                          <a:pt x="341" y="152"/>
                        </a:lnTo>
                        <a:lnTo>
                          <a:pt x="337" y="151"/>
                        </a:lnTo>
                        <a:lnTo>
                          <a:pt x="333" y="151"/>
                        </a:lnTo>
                        <a:lnTo>
                          <a:pt x="328" y="150"/>
                        </a:lnTo>
                        <a:lnTo>
                          <a:pt x="325" y="150"/>
                        </a:lnTo>
                        <a:lnTo>
                          <a:pt x="321" y="149"/>
                        </a:lnTo>
                        <a:lnTo>
                          <a:pt x="316" y="147"/>
                        </a:lnTo>
                        <a:lnTo>
                          <a:pt x="313" y="147"/>
                        </a:lnTo>
                        <a:lnTo>
                          <a:pt x="311" y="146"/>
                        </a:lnTo>
                        <a:lnTo>
                          <a:pt x="310" y="146"/>
                        </a:lnTo>
                        <a:lnTo>
                          <a:pt x="307" y="146"/>
                        </a:lnTo>
                        <a:lnTo>
                          <a:pt x="305" y="145"/>
                        </a:lnTo>
                        <a:lnTo>
                          <a:pt x="304" y="145"/>
                        </a:lnTo>
                        <a:lnTo>
                          <a:pt x="302" y="144"/>
                        </a:lnTo>
                        <a:lnTo>
                          <a:pt x="300" y="144"/>
                        </a:lnTo>
                        <a:lnTo>
                          <a:pt x="299" y="143"/>
                        </a:lnTo>
                        <a:lnTo>
                          <a:pt x="296" y="143"/>
                        </a:lnTo>
                        <a:lnTo>
                          <a:pt x="294" y="142"/>
                        </a:lnTo>
                        <a:lnTo>
                          <a:pt x="293" y="142"/>
                        </a:lnTo>
                        <a:lnTo>
                          <a:pt x="291" y="140"/>
                        </a:lnTo>
                        <a:lnTo>
                          <a:pt x="290" y="139"/>
                        </a:lnTo>
                        <a:lnTo>
                          <a:pt x="287" y="139"/>
                        </a:lnTo>
                        <a:lnTo>
                          <a:pt x="286" y="138"/>
                        </a:lnTo>
                        <a:lnTo>
                          <a:pt x="284" y="138"/>
                        </a:lnTo>
                        <a:lnTo>
                          <a:pt x="283" y="137"/>
                        </a:lnTo>
                        <a:lnTo>
                          <a:pt x="281" y="136"/>
                        </a:lnTo>
                        <a:lnTo>
                          <a:pt x="280" y="136"/>
                        </a:lnTo>
                        <a:lnTo>
                          <a:pt x="278" y="134"/>
                        </a:lnTo>
                        <a:lnTo>
                          <a:pt x="276" y="133"/>
                        </a:lnTo>
                        <a:lnTo>
                          <a:pt x="274" y="133"/>
                        </a:lnTo>
                        <a:lnTo>
                          <a:pt x="273" y="132"/>
                        </a:lnTo>
                        <a:lnTo>
                          <a:pt x="271" y="131"/>
                        </a:lnTo>
                        <a:lnTo>
                          <a:pt x="270" y="130"/>
                        </a:lnTo>
                        <a:lnTo>
                          <a:pt x="269" y="130"/>
                        </a:lnTo>
                        <a:lnTo>
                          <a:pt x="266" y="129"/>
                        </a:lnTo>
                        <a:lnTo>
                          <a:pt x="265" y="127"/>
                        </a:lnTo>
                        <a:lnTo>
                          <a:pt x="263" y="126"/>
                        </a:lnTo>
                        <a:lnTo>
                          <a:pt x="262" y="125"/>
                        </a:lnTo>
                        <a:lnTo>
                          <a:pt x="261" y="124"/>
                        </a:lnTo>
                        <a:lnTo>
                          <a:pt x="259" y="124"/>
                        </a:lnTo>
                        <a:lnTo>
                          <a:pt x="258" y="123"/>
                        </a:lnTo>
                        <a:lnTo>
                          <a:pt x="257" y="121"/>
                        </a:lnTo>
                        <a:lnTo>
                          <a:pt x="255" y="120"/>
                        </a:lnTo>
                        <a:lnTo>
                          <a:pt x="253" y="119"/>
                        </a:lnTo>
                        <a:lnTo>
                          <a:pt x="252" y="118"/>
                        </a:lnTo>
                        <a:lnTo>
                          <a:pt x="251" y="117"/>
                        </a:lnTo>
                        <a:lnTo>
                          <a:pt x="250" y="116"/>
                        </a:lnTo>
                        <a:lnTo>
                          <a:pt x="248" y="114"/>
                        </a:lnTo>
                        <a:lnTo>
                          <a:pt x="247" y="113"/>
                        </a:lnTo>
                        <a:lnTo>
                          <a:pt x="245" y="112"/>
                        </a:lnTo>
                        <a:lnTo>
                          <a:pt x="244" y="111"/>
                        </a:lnTo>
                        <a:lnTo>
                          <a:pt x="243" y="110"/>
                        </a:lnTo>
                        <a:lnTo>
                          <a:pt x="242" y="108"/>
                        </a:lnTo>
                        <a:lnTo>
                          <a:pt x="240" y="107"/>
                        </a:lnTo>
                        <a:lnTo>
                          <a:pt x="239" y="106"/>
                        </a:lnTo>
                        <a:lnTo>
                          <a:pt x="238" y="104"/>
                        </a:lnTo>
                        <a:lnTo>
                          <a:pt x="237" y="103"/>
                        </a:lnTo>
                        <a:lnTo>
                          <a:pt x="235" y="101"/>
                        </a:lnTo>
                        <a:lnTo>
                          <a:pt x="234" y="100"/>
                        </a:lnTo>
                        <a:lnTo>
                          <a:pt x="233" y="99"/>
                        </a:lnTo>
                        <a:lnTo>
                          <a:pt x="232" y="98"/>
                        </a:lnTo>
                        <a:lnTo>
                          <a:pt x="231" y="95"/>
                        </a:lnTo>
                        <a:lnTo>
                          <a:pt x="230" y="94"/>
                        </a:lnTo>
                        <a:lnTo>
                          <a:pt x="229" y="93"/>
                        </a:lnTo>
                        <a:lnTo>
                          <a:pt x="228" y="92"/>
                        </a:lnTo>
                        <a:lnTo>
                          <a:pt x="227" y="90"/>
                        </a:lnTo>
                        <a:lnTo>
                          <a:pt x="226" y="88"/>
                        </a:lnTo>
                        <a:lnTo>
                          <a:pt x="224" y="87"/>
                        </a:lnTo>
                        <a:lnTo>
                          <a:pt x="223" y="85"/>
                        </a:lnTo>
                        <a:lnTo>
                          <a:pt x="222" y="84"/>
                        </a:lnTo>
                        <a:lnTo>
                          <a:pt x="221" y="82"/>
                        </a:lnTo>
                        <a:lnTo>
                          <a:pt x="220" y="80"/>
                        </a:lnTo>
                        <a:lnTo>
                          <a:pt x="219" y="79"/>
                        </a:lnTo>
                        <a:lnTo>
                          <a:pt x="219" y="78"/>
                        </a:lnTo>
                        <a:lnTo>
                          <a:pt x="218" y="75"/>
                        </a:lnTo>
                        <a:lnTo>
                          <a:pt x="217" y="74"/>
                        </a:lnTo>
                        <a:lnTo>
                          <a:pt x="216" y="72"/>
                        </a:lnTo>
                        <a:lnTo>
                          <a:pt x="214" y="71"/>
                        </a:lnTo>
                        <a:lnTo>
                          <a:pt x="213" y="68"/>
                        </a:lnTo>
                        <a:lnTo>
                          <a:pt x="213" y="67"/>
                        </a:lnTo>
                        <a:lnTo>
                          <a:pt x="212" y="65"/>
                        </a:lnTo>
                        <a:lnTo>
                          <a:pt x="211" y="63"/>
                        </a:lnTo>
                        <a:lnTo>
                          <a:pt x="210" y="61"/>
                        </a:lnTo>
                        <a:lnTo>
                          <a:pt x="210" y="60"/>
                        </a:lnTo>
                        <a:lnTo>
                          <a:pt x="209" y="58"/>
                        </a:lnTo>
                        <a:lnTo>
                          <a:pt x="208" y="55"/>
                        </a:lnTo>
                        <a:lnTo>
                          <a:pt x="208" y="54"/>
                        </a:lnTo>
                        <a:lnTo>
                          <a:pt x="207" y="52"/>
                        </a:lnTo>
                        <a:lnTo>
                          <a:pt x="206" y="48"/>
                        </a:lnTo>
                        <a:lnTo>
                          <a:pt x="203" y="45"/>
                        </a:lnTo>
                        <a:lnTo>
                          <a:pt x="202" y="40"/>
                        </a:lnTo>
                        <a:lnTo>
                          <a:pt x="201" y="36"/>
                        </a:lnTo>
                        <a:lnTo>
                          <a:pt x="200" y="32"/>
                        </a:lnTo>
                        <a:lnTo>
                          <a:pt x="199" y="27"/>
                        </a:lnTo>
                        <a:lnTo>
                          <a:pt x="198" y="23"/>
                        </a:lnTo>
                        <a:lnTo>
                          <a:pt x="197" y="18"/>
                        </a:lnTo>
                        <a:lnTo>
                          <a:pt x="196" y="14"/>
                        </a:lnTo>
                        <a:lnTo>
                          <a:pt x="195" y="9"/>
                        </a:lnTo>
                        <a:lnTo>
                          <a:pt x="193" y="4"/>
                        </a:lnTo>
                        <a:lnTo>
                          <a:pt x="192" y="0"/>
                        </a:lnTo>
                        <a:lnTo>
                          <a:pt x="0" y="432"/>
                        </a:lnTo>
                        <a:lnTo>
                          <a:pt x="139" y="254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7" name="Freeform 66"/>
                  <p:cNvSpPr>
                    <a:spLocks/>
                  </p:cNvSpPr>
                  <p:nvPr/>
                </p:nvSpPr>
                <p:spPr bwMode="auto">
                  <a:xfrm>
                    <a:off x="647" y="1458"/>
                    <a:ext cx="11" cy="7"/>
                  </a:xfrm>
                  <a:custGeom>
                    <a:avLst/>
                    <a:gdLst>
                      <a:gd name="T0" fmla="*/ 0 w 145"/>
                      <a:gd name="T1" fmla="*/ 23 h 46"/>
                      <a:gd name="T2" fmla="*/ 0 w 145"/>
                      <a:gd name="T3" fmla="*/ 46 h 46"/>
                      <a:gd name="T4" fmla="*/ 145 w 145"/>
                      <a:gd name="T5" fmla="*/ 46 h 46"/>
                      <a:gd name="T6" fmla="*/ 145 w 145"/>
                      <a:gd name="T7" fmla="*/ 0 h 46"/>
                      <a:gd name="T8" fmla="*/ 0 w 145"/>
                      <a:gd name="T9" fmla="*/ 0 h 46"/>
                      <a:gd name="T10" fmla="*/ 0 w 145"/>
                      <a:gd name="T11" fmla="*/ 23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45"/>
                      <a:gd name="T19" fmla="*/ 0 h 46"/>
                      <a:gd name="T20" fmla="*/ 145 w 145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45" h="46">
                        <a:moveTo>
                          <a:pt x="0" y="23"/>
                        </a:move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8" name="Freeform 67"/>
                  <p:cNvSpPr>
                    <a:spLocks/>
                  </p:cNvSpPr>
                  <p:nvPr/>
                </p:nvSpPr>
                <p:spPr bwMode="auto">
                  <a:xfrm>
                    <a:off x="620" y="1446"/>
                    <a:ext cx="32" cy="31"/>
                  </a:xfrm>
                  <a:custGeom>
                    <a:avLst/>
                    <a:gdLst>
                      <a:gd name="T0" fmla="*/ 0 w 434"/>
                      <a:gd name="T1" fmla="*/ 119 h 238"/>
                      <a:gd name="T2" fmla="*/ 430 w 434"/>
                      <a:gd name="T3" fmla="*/ 235 h 238"/>
                      <a:gd name="T4" fmla="*/ 425 w 434"/>
                      <a:gd name="T5" fmla="*/ 226 h 238"/>
                      <a:gd name="T6" fmla="*/ 420 w 434"/>
                      <a:gd name="T7" fmla="*/ 219 h 238"/>
                      <a:gd name="T8" fmla="*/ 415 w 434"/>
                      <a:gd name="T9" fmla="*/ 212 h 238"/>
                      <a:gd name="T10" fmla="*/ 410 w 434"/>
                      <a:gd name="T11" fmla="*/ 205 h 238"/>
                      <a:gd name="T12" fmla="*/ 407 w 434"/>
                      <a:gd name="T13" fmla="*/ 197 h 238"/>
                      <a:gd name="T14" fmla="*/ 404 w 434"/>
                      <a:gd name="T15" fmla="*/ 192 h 238"/>
                      <a:gd name="T16" fmla="*/ 403 w 434"/>
                      <a:gd name="T17" fmla="*/ 187 h 238"/>
                      <a:gd name="T18" fmla="*/ 400 w 434"/>
                      <a:gd name="T19" fmla="*/ 184 h 238"/>
                      <a:gd name="T20" fmla="*/ 399 w 434"/>
                      <a:gd name="T21" fmla="*/ 180 h 238"/>
                      <a:gd name="T22" fmla="*/ 398 w 434"/>
                      <a:gd name="T23" fmla="*/ 177 h 238"/>
                      <a:gd name="T24" fmla="*/ 396 w 434"/>
                      <a:gd name="T25" fmla="*/ 173 h 238"/>
                      <a:gd name="T26" fmla="*/ 395 w 434"/>
                      <a:gd name="T27" fmla="*/ 169 h 238"/>
                      <a:gd name="T28" fmla="*/ 394 w 434"/>
                      <a:gd name="T29" fmla="*/ 166 h 238"/>
                      <a:gd name="T30" fmla="*/ 393 w 434"/>
                      <a:gd name="T31" fmla="*/ 161 h 238"/>
                      <a:gd name="T32" fmla="*/ 392 w 434"/>
                      <a:gd name="T33" fmla="*/ 158 h 238"/>
                      <a:gd name="T34" fmla="*/ 390 w 434"/>
                      <a:gd name="T35" fmla="*/ 154 h 238"/>
                      <a:gd name="T36" fmla="*/ 390 w 434"/>
                      <a:gd name="T37" fmla="*/ 150 h 238"/>
                      <a:gd name="T38" fmla="*/ 389 w 434"/>
                      <a:gd name="T39" fmla="*/ 147 h 238"/>
                      <a:gd name="T40" fmla="*/ 388 w 434"/>
                      <a:gd name="T41" fmla="*/ 143 h 238"/>
                      <a:gd name="T42" fmla="*/ 388 w 434"/>
                      <a:gd name="T43" fmla="*/ 140 h 238"/>
                      <a:gd name="T44" fmla="*/ 388 w 434"/>
                      <a:gd name="T45" fmla="*/ 136 h 238"/>
                      <a:gd name="T46" fmla="*/ 387 w 434"/>
                      <a:gd name="T47" fmla="*/ 132 h 238"/>
                      <a:gd name="T48" fmla="*/ 387 w 434"/>
                      <a:gd name="T49" fmla="*/ 128 h 238"/>
                      <a:gd name="T50" fmla="*/ 387 w 434"/>
                      <a:gd name="T51" fmla="*/ 124 h 238"/>
                      <a:gd name="T52" fmla="*/ 387 w 434"/>
                      <a:gd name="T53" fmla="*/ 121 h 238"/>
                      <a:gd name="T54" fmla="*/ 387 w 434"/>
                      <a:gd name="T55" fmla="*/ 117 h 238"/>
                      <a:gd name="T56" fmla="*/ 387 w 434"/>
                      <a:gd name="T57" fmla="*/ 114 h 238"/>
                      <a:gd name="T58" fmla="*/ 387 w 434"/>
                      <a:gd name="T59" fmla="*/ 110 h 238"/>
                      <a:gd name="T60" fmla="*/ 387 w 434"/>
                      <a:gd name="T61" fmla="*/ 106 h 238"/>
                      <a:gd name="T62" fmla="*/ 388 w 434"/>
                      <a:gd name="T63" fmla="*/ 102 h 238"/>
                      <a:gd name="T64" fmla="*/ 388 w 434"/>
                      <a:gd name="T65" fmla="*/ 98 h 238"/>
                      <a:gd name="T66" fmla="*/ 388 w 434"/>
                      <a:gd name="T67" fmla="*/ 95 h 238"/>
                      <a:gd name="T68" fmla="*/ 389 w 434"/>
                      <a:gd name="T69" fmla="*/ 91 h 238"/>
                      <a:gd name="T70" fmla="*/ 390 w 434"/>
                      <a:gd name="T71" fmla="*/ 88 h 238"/>
                      <a:gd name="T72" fmla="*/ 390 w 434"/>
                      <a:gd name="T73" fmla="*/ 84 h 238"/>
                      <a:gd name="T74" fmla="*/ 392 w 434"/>
                      <a:gd name="T75" fmla="*/ 79 h 238"/>
                      <a:gd name="T76" fmla="*/ 393 w 434"/>
                      <a:gd name="T77" fmla="*/ 76 h 238"/>
                      <a:gd name="T78" fmla="*/ 394 w 434"/>
                      <a:gd name="T79" fmla="*/ 72 h 238"/>
                      <a:gd name="T80" fmla="*/ 395 w 434"/>
                      <a:gd name="T81" fmla="*/ 69 h 238"/>
                      <a:gd name="T82" fmla="*/ 396 w 434"/>
                      <a:gd name="T83" fmla="*/ 65 h 238"/>
                      <a:gd name="T84" fmla="*/ 398 w 434"/>
                      <a:gd name="T85" fmla="*/ 62 h 238"/>
                      <a:gd name="T86" fmla="*/ 399 w 434"/>
                      <a:gd name="T87" fmla="*/ 58 h 238"/>
                      <a:gd name="T88" fmla="*/ 400 w 434"/>
                      <a:gd name="T89" fmla="*/ 53 h 238"/>
                      <a:gd name="T90" fmla="*/ 403 w 434"/>
                      <a:gd name="T91" fmla="*/ 50 h 238"/>
                      <a:gd name="T92" fmla="*/ 404 w 434"/>
                      <a:gd name="T93" fmla="*/ 46 h 238"/>
                      <a:gd name="T94" fmla="*/ 407 w 434"/>
                      <a:gd name="T95" fmla="*/ 40 h 238"/>
                      <a:gd name="T96" fmla="*/ 410 w 434"/>
                      <a:gd name="T97" fmla="*/ 33 h 238"/>
                      <a:gd name="T98" fmla="*/ 415 w 434"/>
                      <a:gd name="T99" fmla="*/ 26 h 238"/>
                      <a:gd name="T100" fmla="*/ 420 w 434"/>
                      <a:gd name="T101" fmla="*/ 19 h 238"/>
                      <a:gd name="T102" fmla="*/ 425 w 434"/>
                      <a:gd name="T103" fmla="*/ 11 h 238"/>
                      <a:gd name="T104" fmla="*/ 430 w 434"/>
                      <a:gd name="T105" fmla="*/ 4 h 238"/>
                      <a:gd name="T106" fmla="*/ 0 w 434"/>
                      <a:gd name="T107" fmla="*/ 119 h 2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434"/>
                      <a:gd name="T163" fmla="*/ 0 h 238"/>
                      <a:gd name="T164" fmla="*/ 434 w 434"/>
                      <a:gd name="T165" fmla="*/ 238 h 2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434" h="238">
                        <a:moveTo>
                          <a:pt x="217" y="119"/>
                        </a:moveTo>
                        <a:lnTo>
                          <a:pt x="0" y="119"/>
                        </a:lnTo>
                        <a:lnTo>
                          <a:pt x="434" y="238"/>
                        </a:lnTo>
                        <a:lnTo>
                          <a:pt x="430" y="235"/>
                        </a:lnTo>
                        <a:lnTo>
                          <a:pt x="428" y="231"/>
                        </a:lnTo>
                        <a:lnTo>
                          <a:pt x="425" y="226"/>
                        </a:lnTo>
                        <a:lnTo>
                          <a:pt x="423" y="223"/>
                        </a:lnTo>
                        <a:lnTo>
                          <a:pt x="420" y="219"/>
                        </a:lnTo>
                        <a:lnTo>
                          <a:pt x="417" y="216"/>
                        </a:lnTo>
                        <a:lnTo>
                          <a:pt x="415" y="212"/>
                        </a:lnTo>
                        <a:lnTo>
                          <a:pt x="413" y="208"/>
                        </a:lnTo>
                        <a:lnTo>
                          <a:pt x="410" y="205"/>
                        </a:lnTo>
                        <a:lnTo>
                          <a:pt x="409" y="200"/>
                        </a:lnTo>
                        <a:lnTo>
                          <a:pt x="407" y="197"/>
                        </a:lnTo>
                        <a:lnTo>
                          <a:pt x="405" y="193"/>
                        </a:lnTo>
                        <a:lnTo>
                          <a:pt x="404" y="192"/>
                        </a:lnTo>
                        <a:lnTo>
                          <a:pt x="404" y="190"/>
                        </a:lnTo>
                        <a:lnTo>
                          <a:pt x="403" y="187"/>
                        </a:lnTo>
                        <a:lnTo>
                          <a:pt x="402" y="186"/>
                        </a:lnTo>
                        <a:lnTo>
                          <a:pt x="400" y="184"/>
                        </a:lnTo>
                        <a:lnTo>
                          <a:pt x="400" y="182"/>
                        </a:lnTo>
                        <a:lnTo>
                          <a:pt x="399" y="180"/>
                        </a:lnTo>
                        <a:lnTo>
                          <a:pt x="398" y="179"/>
                        </a:lnTo>
                        <a:lnTo>
                          <a:pt x="398" y="177"/>
                        </a:lnTo>
                        <a:lnTo>
                          <a:pt x="397" y="174"/>
                        </a:lnTo>
                        <a:lnTo>
                          <a:pt x="396" y="173"/>
                        </a:lnTo>
                        <a:lnTo>
                          <a:pt x="396" y="171"/>
                        </a:lnTo>
                        <a:lnTo>
                          <a:pt x="395" y="169"/>
                        </a:lnTo>
                        <a:lnTo>
                          <a:pt x="395" y="167"/>
                        </a:lnTo>
                        <a:lnTo>
                          <a:pt x="394" y="166"/>
                        </a:lnTo>
                        <a:lnTo>
                          <a:pt x="394" y="163"/>
                        </a:lnTo>
                        <a:lnTo>
                          <a:pt x="393" y="161"/>
                        </a:lnTo>
                        <a:lnTo>
                          <a:pt x="393" y="160"/>
                        </a:lnTo>
                        <a:lnTo>
                          <a:pt x="392" y="158"/>
                        </a:lnTo>
                        <a:lnTo>
                          <a:pt x="392" y="156"/>
                        </a:lnTo>
                        <a:lnTo>
                          <a:pt x="390" y="154"/>
                        </a:lnTo>
                        <a:lnTo>
                          <a:pt x="390" y="153"/>
                        </a:lnTo>
                        <a:lnTo>
                          <a:pt x="390" y="150"/>
                        </a:lnTo>
                        <a:lnTo>
                          <a:pt x="389" y="148"/>
                        </a:lnTo>
                        <a:lnTo>
                          <a:pt x="389" y="147"/>
                        </a:lnTo>
                        <a:lnTo>
                          <a:pt x="389" y="145"/>
                        </a:lnTo>
                        <a:lnTo>
                          <a:pt x="388" y="143"/>
                        </a:lnTo>
                        <a:lnTo>
                          <a:pt x="388" y="141"/>
                        </a:lnTo>
                        <a:lnTo>
                          <a:pt x="388" y="140"/>
                        </a:lnTo>
                        <a:lnTo>
                          <a:pt x="388" y="137"/>
                        </a:lnTo>
                        <a:lnTo>
                          <a:pt x="388" y="136"/>
                        </a:lnTo>
                        <a:lnTo>
                          <a:pt x="387" y="134"/>
                        </a:lnTo>
                        <a:lnTo>
                          <a:pt x="387" y="132"/>
                        </a:lnTo>
                        <a:lnTo>
                          <a:pt x="387" y="130"/>
                        </a:lnTo>
                        <a:lnTo>
                          <a:pt x="387" y="128"/>
                        </a:lnTo>
                        <a:lnTo>
                          <a:pt x="387" y="127"/>
                        </a:lnTo>
                        <a:lnTo>
                          <a:pt x="387" y="124"/>
                        </a:lnTo>
                        <a:lnTo>
                          <a:pt x="387" y="123"/>
                        </a:lnTo>
                        <a:lnTo>
                          <a:pt x="387" y="121"/>
                        </a:lnTo>
                        <a:lnTo>
                          <a:pt x="387" y="119"/>
                        </a:lnTo>
                        <a:lnTo>
                          <a:pt x="387" y="117"/>
                        </a:lnTo>
                        <a:lnTo>
                          <a:pt x="387" y="115"/>
                        </a:lnTo>
                        <a:lnTo>
                          <a:pt x="387" y="114"/>
                        </a:lnTo>
                        <a:lnTo>
                          <a:pt x="387" y="111"/>
                        </a:lnTo>
                        <a:lnTo>
                          <a:pt x="387" y="110"/>
                        </a:lnTo>
                        <a:lnTo>
                          <a:pt x="387" y="108"/>
                        </a:lnTo>
                        <a:lnTo>
                          <a:pt x="387" y="106"/>
                        </a:lnTo>
                        <a:lnTo>
                          <a:pt x="387" y="104"/>
                        </a:lnTo>
                        <a:lnTo>
                          <a:pt x="388" y="102"/>
                        </a:lnTo>
                        <a:lnTo>
                          <a:pt x="388" y="101"/>
                        </a:lnTo>
                        <a:lnTo>
                          <a:pt x="388" y="98"/>
                        </a:lnTo>
                        <a:lnTo>
                          <a:pt x="388" y="97"/>
                        </a:lnTo>
                        <a:lnTo>
                          <a:pt x="388" y="95"/>
                        </a:lnTo>
                        <a:lnTo>
                          <a:pt x="389" y="92"/>
                        </a:lnTo>
                        <a:lnTo>
                          <a:pt x="389" y="91"/>
                        </a:lnTo>
                        <a:lnTo>
                          <a:pt x="389" y="89"/>
                        </a:lnTo>
                        <a:lnTo>
                          <a:pt x="390" y="88"/>
                        </a:lnTo>
                        <a:lnTo>
                          <a:pt x="390" y="85"/>
                        </a:lnTo>
                        <a:lnTo>
                          <a:pt x="390" y="84"/>
                        </a:lnTo>
                        <a:lnTo>
                          <a:pt x="392" y="82"/>
                        </a:lnTo>
                        <a:lnTo>
                          <a:pt x="392" y="79"/>
                        </a:lnTo>
                        <a:lnTo>
                          <a:pt x="393" y="78"/>
                        </a:lnTo>
                        <a:lnTo>
                          <a:pt x="393" y="76"/>
                        </a:lnTo>
                        <a:lnTo>
                          <a:pt x="394" y="75"/>
                        </a:lnTo>
                        <a:lnTo>
                          <a:pt x="394" y="72"/>
                        </a:lnTo>
                        <a:lnTo>
                          <a:pt x="395" y="71"/>
                        </a:lnTo>
                        <a:lnTo>
                          <a:pt x="395" y="69"/>
                        </a:lnTo>
                        <a:lnTo>
                          <a:pt x="396" y="66"/>
                        </a:lnTo>
                        <a:lnTo>
                          <a:pt x="396" y="65"/>
                        </a:lnTo>
                        <a:lnTo>
                          <a:pt x="397" y="63"/>
                        </a:lnTo>
                        <a:lnTo>
                          <a:pt x="398" y="62"/>
                        </a:lnTo>
                        <a:lnTo>
                          <a:pt x="398" y="59"/>
                        </a:lnTo>
                        <a:lnTo>
                          <a:pt x="399" y="58"/>
                        </a:lnTo>
                        <a:lnTo>
                          <a:pt x="400" y="56"/>
                        </a:lnTo>
                        <a:lnTo>
                          <a:pt x="400" y="53"/>
                        </a:lnTo>
                        <a:lnTo>
                          <a:pt x="402" y="52"/>
                        </a:lnTo>
                        <a:lnTo>
                          <a:pt x="403" y="50"/>
                        </a:lnTo>
                        <a:lnTo>
                          <a:pt x="404" y="49"/>
                        </a:lnTo>
                        <a:lnTo>
                          <a:pt x="404" y="46"/>
                        </a:lnTo>
                        <a:lnTo>
                          <a:pt x="405" y="45"/>
                        </a:lnTo>
                        <a:lnTo>
                          <a:pt x="407" y="40"/>
                        </a:lnTo>
                        <a:lnTo>
                          <a:pt x="409" y="37"/>
                        </a:lnTo>
                        <a:lnTo>
                          <a:pt x="410" y="33"/>
                        </a:lnTo>
                        <a:lnTo>
                          <a:pt x="413" y="30"/>
                        </a:lnTo>
                        <a:lnTo>
                          <a:pt x="415" y="26"/>
                        </a:lnTo>
                        <a:lnTo>
                          <a:pt x="417" y="23"/>
                        </a:lnTo>
                        <a:lnTo>
                          <a:pt x="420" y="19"/>
                        </a:lnTo>
                        <a:lnTo>
                          <a:pt x="423" y="14"/>
                        </a:lnTo>
                        <a:lnTo>
                          <a:pt x="425" y="11"/>
                        </a:lnTo>
                        <a:lnTo>
                          <a:pt x="428" y="7"/>
                        </a:lnTo>
                        <a:lnTo>
                          <a:pt x="430" y="4"/>
                        </a:lnTo>
                        <a:lnTo>
                          <a:pt x="434" y="0"/>
                        </a:lnTo>
                        <a:lnTo>
                          <a:pt x="0" y="119"/>
                        </a:lnTo>
                        <a:lnTo>
                          <a:pt x="217" y="119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699" name="Freeform 68"/>
                  <p:cNvSpPr>
                    <a:spLocks/>
                  </p:cNvSpPr>
                  <p:nvPr/>
                </p:nvSpPr>
                <p:spPr bwMode="auto">
                  <a:xfrm>
                    <a:off x="588" y="1320"/>
                    <a:ext cx="24" cy="59"/>
                  </a:xfrm>
                  <a:custGeom>
                    <a:avLst/>
                    <a:gdLst>
                      <a:gd name="T0" fmla="*/ 334 w 334"/>
                      <a:gd name="T1" fmla="*/ 0 h 450"/>
                      <a:gd name="T2" fmla="*/ 5 w 334"/>
                      <a:gd name="T3" fmla="*/ 317 h 450"/>
                      <a:gd name="T4" fmla="*/ 13 w 334"/>
                      <a:gd name="T5" fmla="*/ 316 h 450"/>
                      <a:gd name="T6" fmla="*/ 22 w 334"/>
                      <a:gd name="T7" fmla="*/ 316 h 450"/>
                      <a:gd name="T8" fmla="*/ 30 w 334"/>
                      <a:gd name="T9" fmla="*/ 316 h 450"/>
                      <a:gd name="T10" fmla="*/ 39 w 334"/>
                      <a:gd name="T11" fmla="*/ 316 h 450"/>
                      <a:gd name="T12" fmla="*/ 47 w 334"/>
                      <a:gd name="T13" fmla="*/ 317 h 450"/>
                      <a:gd name="T14" fmla="*/ 52 w 334"/>
                      <a:gd name="T15" fmla="*/ 317 h 450"/>
                      <a:gd name="T16" fmla="*/ 57 w 334"/>
                      <a:gd name="T17" fmla="*/ 318 h 450"/>
                      <a:gd name="T18" fmla="*/ 60 w 334"/>
                      <a:gd name="T19" fmla="*/ 318 h 450"/>
                      <a:gd name="T20" fmla="*/ 64 w 334"/>
                      <a:gd name="T21" fmla="*/ 320 h 450"/>
                      <a:gd name="T22" fmla="*/ 68 w 334"/>
                      <a:gd name="T23" fmla="*/ 321 h 450"/>
                      <a:gd name="T24" fmla="*/ 71 w 334"/>
                      <a:gd name="T25" fmla="*/ 321 h 450"/>
                      <a:gd name="T26" fmla="*/ 74 w 334"/>
                      <a:gd name="T27" fmla="*/ 322 h 450"/>
                      <a:gd name="T28" fmla="*/ 79 w 334"/>
                      <a:gd name="T29" fmla="*/ 323 h 450"/>
                      <a:gd name="T30" fmla="*/ 82 w 334"/>
                      <a:gd name="T31" fmla="*/ 324 h 450"/>
                      <a:gd name="T32" fmla="*/ 85 w 334"/>
                      <a:gd name="T33" fmla="*/ 325 h 450"/>
                      <a:gd name="T34" fmla="*/ 89 w 334"/>
                      <a:gd name="T35" fmla="*/ 327 h 450"/>
                      <a:gd name="T36" fmla="*/ 92 w 334"/>
                      <a:gd name="T37" fmla="*/ 328 h 450"/>
                      <a:gd name="T38" fmla="*/ 95 w 334"/>
                      <a:gd name="T39" fmla="*/ 329 h 450"/>
                      <a:gd name="T40" fmla="*/ 99 w 334"/>
                      <a:gd name="T41" fmla="*/ 331 h 450"/>
                      <a:gd name="T42" fmla="*/ 102 w 334"/>
                      <a:gd name="T43" fmla="*/ 333 h 450"/>
                      <a:gd name="T44" fmla="*/ 105 w 334"/>
                      <a:gd name="T45" fmla="*/ 334 h 450"/>
                      <a:gd name="T46" fmla="*/ 107 w 334"/>
                      <a:gd name="T47" fmla="*/ 336 h 450"/>
                      <a:gd name="T48" fmla="*/ 111 w 334"/>
                      <a:gd name="T49" fmla="*/ 337 h 450"/>
                      <a:gd name="T50" fmla="*/ 114 w 334"/>
                      <a:gd name="T51" fmla="*/ 340 h 450"/>
                      <a:gd name="T52" fmla="*/ 116 w 334"/>
                      <a:gd name="T53" fmla="*/ 342 h 450"/>
                      <a:gd name="T54" fmla="*/ 120 w 334"/>
                      <a:gd name="T55" fmla="*/ 343 h 450"/>
                      <a:gd name="T56" fmla="*/ 123 w 334"/>
                      <a:gd name="T57" fmla="*/ 346 h 450"/>
                      <a:gd name="T58" fmla="*/ 125 w 334"/>
                      <a:gd name="T59" fmla="*/ 348 h 450"/>
                      <a:gd name="T60" fmla="*/ 128 w 334"/>
                      <a:gd name="T61" fmla="*/ 350 h 450"/>
                      <a:gd name="T62" fmla="*/ 131 w 334"/>
                      <a:gd name="T63" fmla="*/ 353 h 450"/>
                      <a:gd name="T64" fmla="*/ 133 w 334"/>
                      <a:gd name="T65" fmla="*/ 355 h 450"/>
                      <a:gd name="T66" fmla="*/ 136 w 334"/>
                      <a:gd name="T67" fmla="*/ 357 h 450"/>
                      <a:gd name="T68" fmla="*/ 138 w 334"/>
                      <a:gd name="T69" fmla="*/ 361 h 450"/>
                      <a:gd name="T70" fmla="*/ 141 w 334"/>
                      <a:gd name="T71" fmla="*/ 363 h 450"/>
                      <a:gd name="T72" fmla="*/ 143 w 334"/>
                      <a:gd name="T73" fmla="*/ 366 h 450"/>
                      <a:gd name="T74" fmla="*/ 146 w 334"/>
                      <a:gd name="T75" fmla="*/ 369 h 450"/>
                      <a:gd name="T76" fmla="*/ 148 w 334"/>
                      <a:gd name="T77" fmla="*/ 372 h 450"/>
                      <a:gd name="T78" fmla="*/ 151 w 334"/>
                      <a:gd name="T79" fmla="*/ 375 h 450"/>
                      <a:gd name="T80" fmla="*/ 153 w 334"/>
                      <a:gd name="T81" fmla="*/ 378 h 450"/>
                      <a:gd name="T82" fmla="*/ 155 w 334"/>
                      <a:gd name="T83" fmla="*/ 381 h 450"/>
                      <a:gd name="T84" fmla="*/ 157 w 334"/>
                      <a:gd name="T85" fmla="*/ 385 h 450"/>
                      <a:gd name="T86" fmla="*/ 158 w 334"/>
                      <a:gd name="T87" fmla="*/ 388 h 450"/>
                      <a:gd name="T88" fmla="*/ 161 w 334"/>
                      <a:gd name="T89" fmla="*/ 392 h 450"/>
                      <a:gd name="T90" fmla="*/ 163 w 334"/>
                      <a:gd name="T91" fmla="*/ 395 h 450"/>
                      <a:gd name="T92" fmla="*/ 165 w 334"/>
                      <a:gd name="T93" fmla="*/ 399 h 450"/>
                      <a:gd name="T94" fmla="*/ 167 w 334"/>
                      <a:gd name="T95" fmla="*/ 404 h 450"/>
                      <a:gd name="T96" fmla="*/ 171 w 334"/>
                      <a:gd name="T97" fmla="*/ 412 h 450"/>
                      <a:gd name="T98" fmla="*/ 174 w 334"/>
                      <a:gd name="T99" fmla="*/ 420 h 450"/>
                      <a:gd name="T100" fmla="*/ 177 w 334"/>
                      <a:gd name="T101" fmla="*/ 428 h 450"/>
                      <a:gd name="T102" fmla="*/ 181 w 334"/>
                      <a:gd name="T103" fmla="*/ 437 h 450"/>
                      <a:gd name="T104" fmla="*/ 183 w 334"/>
                      <a:gd name="T105" fmla="*/ 446 h 450"/>
                      <a:gd name="T106" fmla="*/ 334 w 334"/>
                      <a:gd name="T107" fmla="*/ 0 h 45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34"/>
                      <a:gd name="T163" fmla="*/ 0 h 450"/>
                      <a:gd name="T164" fmla="*/ 334 w 334"/>
                      <a:gd name="T165" fmla="*/ 450 h 450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34" h="450">
                        <a:moveTo>
                          <a:pt x="214" y="192"/>
                        </a:moveTo>
                        <a:lnTo>
                          <a:pt x="334" y="0"/>
                        </a:lnTo>
                        <a:lnTo>
                          <a:pt x="0" y="317"/>
                        </a:lnTo>
                        <a:lnTo>
                          <a:pt x="5" y="317"/>
                        </a:lnTo>
                        <a:lnTo>
                          <a:pt x="9" y="317"/>
                        </a:lnTo>
                        <a:lnTo>
                          <a:pt x="13" y="316"/>
                        </a:lnTo>
                        <a:lnTo>
                          <a:pt x="18" y="316"/>
                        </a:lnTo>
                        <a:lnTo>
                          <a:pt x="22" y="316"/>
                        </a:lnTo>
                        <a:lnTo>
                          <a:pt x="27" y="316"/>
                        </a:lnTo>
                        <a:lnTo>
                          <a:pt x="30" y="316"/>
                        </a:lnTo>
                        <a:lnTo>
                          <a:pt x="34" y="316"/>
                        </a:lnTo>
                        <a:lnTo>
                          <a:pt x="39" y="316"/>
                        </a:lnTo>
                        <a:lnTo>
                          <a:pt x="42" y="316"/>
                        </a:lnTo>
                        <a:lnTo>
                          <a:pt x="47" y="317"/>
                        </a:lnTo>
                        <a:lnTo>
                          <a:pt x="51" y="317"/>
                        </a:lnTo>
                        <a:lnTo>
                          <a:pt x="52" y="317"/>
                        </a:lnTo>
                        <a:lnTo>
                          <a:pt x="54" y="318"/>
                        </a:lnTo>
                        <a:lnTo>
                          <a:pt x="57" y="318"/>
                        </a:lnTo>
                        <a:lnTo>
                          <a:pt x="58" y="318"/>
                        </a:lnTo>
                        <a:lnTo>
                          <a:pt x="60" y="318"/>
                        </a:lnTo>
                        <a:lnTo>
                          <a:pt x="62" y="320"/>
                        </a:lnTo>
                        <a:lnTo>
                          <a:pt x="64" y="320"/>
                        </a:lnTo>
                        <a:lnTo>
                          <a:pt x="65" y="320"/>
                        </a:lnTo>
                        <a:lnTo>
                          <a:pt x="68" y="321"/>
                        </a:lnTo>
                        <a:lnTo>
                          <a:pt x="70" y="321"/>
                        </a:lnTo>
                        <a:lnTo>
                          <a:pt x="71" y="321"/>
                        </a:lnTo>
                        <a:lnTo>
                          <a:pt x="73" y="322"/>
                        </a:lnTo>
                        <a:lnTo>
                          <a:pt x="74" y="322"/>
                        </a:lnTo>
                        <a:lnTo>
                          <a:pt x="76" y="323"/>
                        </a:lnTo>
                        <a:lnTo>
                          <a:pt x="79" y="323"/>
                        </a:lnTo>
                        <a:lnTo>
                          <a:pt x="80" y="323"/>
                        </a:lnTo>
                        <a:lnTo>
                          <a:pt x="82" y="324"/>
                        </a:lnTo>
                        <a:lnTo>
                          <a:pt x="83" y="324"/>
                        </a:lnTo>
                        <a:lnTo>
                          <a:pt x="85" y="325"/>
                        </a:lnTo>
                        <a:lnTo>
                          <a:pt x="86" y="325"/>
                        </a:lnTo>
                        <a:lnTo>
                          <a:pt x="89" y="327"/>
                        </a:lnTo>
                        <a:lnTo>
                          <a:pt x="90" y="328"/>
                        </a:lnTo>
                        <a:lnTo>
                          <a:pt x="92" y="328"/>
                        </a:lnTo>
                        <a:lnTo>
                          <a:pt x="93" y="329"/>
                        </a:lnTo>
                        <a:lnTo>
                          <a:pt x="95" y="329"/>
                        </a:lnTo>
                        <a:lnTo>
                          <a:pt x="96" y="330"/>
                        </a:lnTo>
                        <a:lnTo>
                          <a:pt x="99" y="331"/>
                        </a:lnTo>
                        <a:lnTo>
                          <a:pt x="100" y="331"/>
                        </a:lnTo>
                        <a:lnTo>
                          <a:pt x="102" y="333"/>
                        </a:lnTo>
                        <a:lnTo>
                          <a:pt x="103" y="334"/>
                        </a:lnTo>
                        <a:lnTo>
                          <a:pt x="105" y="334"/>
                        </a:lnTo>
                        <a:lnTo>
                          <a:pt x="106" y="335"/>
                        </a:lnTo>
                        <a:lnTo>
                          <a:pt x="107" y="336"/>
                        </a:lnTo>
                        <a:lnTo>
                          <a:pt x="110" y="337"/>
                        </a:lnTo>
                        <a:lnTo>
                          <a:pt x="111" y="337"/>
                        </a:lnTo>
                        <a:lnTo>
                          <a:pt x="112" y="338"/>
                        </a:lnTo>
                        <a:lnTo>
                          <a:pt x="114" y="340"/>
                        </a:lnTo>
                        <a:lnTo>
                          <a:pt x="115" y="341"/>
                        </a:lnTo>
                        <a:lnTo>
                          <a:pt x="116" y="342"/>
                        </a:lnTo>
                        <a:lnTo>
                          <a:pt x="119" y="343"/>
                        </a:lnTo>
                        <a:lnTo>
                          <a:pt x="120" y="343"/>
                        </a:lnTo>
                        <a:lnTo>
                          <a:pt x="121" y="344"/>
                        </a:lnTo>
                        <a:lnTo>
                          <a:pt x="123" y="346"/>
                        </a:lnTo>
                        <a:lnTo>
                          <a:pt x="124" y="347"/>
                        </a:lnTo>
                        <a:lnTo>
                          <a:pt x="125" y="348"/>
                        </a:lnTo>
                        <a:lnTo>
                          <a:pt x="126" y="349"/>
                        </a:lnTo>
                        <a:lnTo>
                          <a:pt x="128" y="350"/>
                        </a:lnTo>
                        <a:lnTo>
                          <a:pt x="130" y="351"/>
                        </a:lnTo>
                        <a:lnTo>
                          <a:pt x="131" y="353"/>
                        </a:lnTo>
                        <a:lnTo>
                          <a:pt x="132" y="354"/>
                        </a:lnTo>
                        <a:lnTo>
                          <a:pt x="133" y="355"/>
                        </a:lnTo>
                        <a:lnTo>
                          <a:pt x="135" y="356"/>
                        </a:lnTo>
                        <a:lnTo>
                          <a:pt x="136" y="357"/>
                        </a:lnTo>
                        <a:lnTo>
                          <a:pt x="137" y="360"/>
                        </a:lnTo>
                        <a:lnTo>
                          <a:pt x="138" y="361"/>
                        </a:lnTo>
                        <a:lnTo>
                          <a:pt x="140" y="362"/>
                        </a:lnTo>
                        <a:lnTo>
                          <a:pt x="141" y="363"/>
                        </a:lnTo>
                        <a:lnTo>
                          <a:pt x="142" y="365"/>
                        </a:lnTo>
                        <a:lnTo>
                          <a:pt x="143" y="366"/>
                        </a:lnTo>
                        <a:lnTo>
                          <a:pt x="144" y="367"/>
                        </a:lnTo>
                        <a:lnTo>
                          <a:pt x="146" y="369"/>
                        </a:lnTo>
                        <a:lnTo>
                          <a:pt x="147" y="370"/>
                        </a:lnTo>
                        <a:lnTo>
                          <a:pt x="148" y="372"/>
                        </a:lnTo>
                        <a:lnTo>
                          <a:pt x="150" y="373"/>
                        </a:lnTo>
                        <a:lnTo>
                          <a:pt x="151" y="375"/>
                        </a:lnTo>
                        <a:lnTo>
                          <a:pt x="152" y="376"/>
                        </a:lnTo>
                        <a:lnTo>
                          <a:pt x="153" y="378"/>
                        </a:lnTo>
                        <a:lnTo>
                          <a:pt x="154" y="380"/>
                        </a:lnTo>
                        <a:lnTo>
                          <a:pt x="155" y="381"/>
                        </a:lnTo>
                        <a:lnTo>
                          <a:pt x="156" y="383"/>
                        </a:lnTo>
                        <a:lnTo>
                          <a:pt x="157" y="385"/>
                        </a:lnTo>
                        <a:lnTo>
                          <a:pt x="158" y="386"/>
                        </a:lnTo>
                        <a:lnTo>
                          <a:pt x="158" y="388"/>
                        </a:lnTo>
                        <a:lnTo>
                          <a:pt x="159" y="389"/>
                        </a:lnTo>
                        <a:lnTo>
                          <a:pt x="161" y="392"/>
                        </a:lnTo>
                        <a:lnTo>
                          <a:pt x="162" y="393"/>
                        </a:lnTo>
                        <a:lnTo>
                          <a:pt x="163" y="395"/>
                        </a:lnTo>
                        <a:lnTo>
                          <a:pt x="164" y="396"/>
                        </a:lnTo>
                        <a:lnTo>
                          <a:pt x="165" y="399"/>
                        </a:lnTo>
                        <a:lnTo>
                          <a:pt x="166" y="400"/>
                        </a:lnTo>
                        <a:lnTo>
                          <a:pt x="167" y="404"/>
                        </a:lnTo>
                        <a:lnTo>
                          <a:pt x="169" y="408"/>
                        </a:lnTo>
                        <a:lnTo>
                          <a:pt x="171" y="412"/>
                        </a:lnTo>
                        <a:lnTo>
                          <a:pt x="173" y="415"/>
                        </a:lnTo>
                        <a:lnTo>
                          <a:pt x="174" y="420"/>
                        </a:lnTo>
                        <a:lnTo>
                          <a:pt x="176" y="424"/>
                        </a:lnTo>
                        <a:lnTo>
                          <a:pt x="177" y="428"/>
                        </a:lnTo>
                        <a:lnTo>
                          <a:pt x="179" y="432"/>
                        </a:lnTo>
                        <a:lnTo>
                          <a:pt x="181" y="437"/>
                        </a:lnTo>
                        <a:lnTo>
                          <a:pt x="182" y="441"/>
                        </a:lnTo>
                        <a:lnTo>
                          <a:pt x="183" y="446"/>
                        </a:lnTo>
                        <a:lnTo>
                          <a:pt x="185" y="450"/>
                        </a:lnTo>
                        <a:lnTo>
                          <a:pt x="334" y="0"/>
                        </a:lnTo>
                        <a:lnTo>
                          <a:pt x="214" y="192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700" name="Freeform 69"/>
                  <p:cNvSpPr>
                    <a:spLocks/>
                  </p:cNvSpPr>
                  <p:nvPr/>
                </p:nvSpPr>
                <p:spPr bwMode="auto">
                  <a:xfrm>
                    <a:off x="496" y="1446"/>
                    <a:ext cx="33" cy="31"/>
                  </a:xfrm>
                  <a:custGeom>
                    <a:avLst/>
                    <a:gdLst>
                      <a:gd name="T0" fmla="*/ 0 w 434"/>
                      <a:gd name="T1" fmla="*/ 119 h 238"/>
                      <a:gd name="T2" fmla="*/ 430 w 434"/>
                      <a:gd name="T3" fmla="*/ 235 h 238"/>
                      <a:gd name="T4" fmla="*/ 425 w 434"/>
                      <a:gd name="T5" fmla="*/ 226 h 238"/>
                      <a:gd name="T6" fmla="*/ 420 w 434"/>
                      <a:gd name="T7" fmla="*/ 219 h 238"/>
                      <a:gd name="T8" fmla="*/ 415 w 434"/>
                      <a:gd name="T9" fmla="*/ 212 h 238"/>
                      <a:gd name="T10" fmla="*/ 410 w 434"/>
                      <a:gd name="T11" fmla="*/ 205 h 238"/>
                      <a:gd name="T12" fmla="*/ 407 w 434"/>
                      <a:gd name="T13" fmla="*/ 197 h 238"/>
                      <a:gd name="T14" fmla="*/ 404 w 434"/>
                      <a:gd name="T15" fmla="*/ 192 h 238"/>
                      <a:gd name="T16" fmla="*/ 403 w 434"/>
                      <a:gd name="T17" fmla="*/ 187 h 238"/>
                      <a:gd name="T18" fmla="*/ 400 w 434"/>
                      <a:gd name="T19" fmla="*/ 184 h 238"/>
                      <a:gd name="T20" fmla="*/ 399 w 434"/>
                      <a:gd name="T21" fmla="*/ 180 h 238"/>
                      <a:gd name="T22" fmla="*/ 398 w 434"/>
                      <a:gd name="T23" fmla="*/ 177 h 238"/>
                      <a:gd name="T24" fmla="*/ 396 w 434"/>
                      <a:gd name="T25" fmla="*/ 173 h 238"/>
                      <a:gd name="T26" fmla="*/ 395 w 434"/>
                      <a:gd name="T27" fmla="*/ 169 h 238"/>
                      <a:gd name="T28" fmla="*/ 394 w 434"/>
                      <a:gd name="T29" fmla="*/ 166 h 238"/>
                      <a:gd name="T30" fmla="*/ 393 w 434"/>
                      <a:gd name="T31" fmla="*/ 161 h 238"/>
                      <a:gd name="T32" fmla="*/ 392 w 434"/>
                      <a:gd name="T33" fmla="*/ 158 h 238"/>
                      <a:gd name="T34" fmla="*/ 390 w 434"/>
                      <a:gd name="T35" fmla="*/ 154 h 238"/>
                      <a:gd name="T36" fmla="*/ 390 w 434"/>
                      <a:gd name="T37" fmla="*/ 150 h 238"/>
                      <a:gd name="T38" fmla="*/ 389 w 434"/>
                      <a:gd name="T39" fmla="*/ 147 h 238"/>
                      <a:gd name="T40" fmla="*/ 388 w 434"/>
                      <a:gd name="T41" fmla="*/ 143 h 238"/>
                      <a:gd name="T42" fmla="*/ 388 w 434"/>
                      <a:gd name="T43" fmla="*/ 140 h 238"/>
                      <a:gd name="T44" fmla="*/ 388 w 434"/>
                      <a:gd name="T45" fmla="*/ 136 h 238"/>
                      <a:gd name="T46" fmla="*/ 387 w 434"/>
                      <a:gd name="T47" fmla="*/ 132 h 238"/>
                      <a:gd name="T48" fmla="*/ 387 w 434"/>
                      <a:gd name="T49" fmla="*/ 128 h 238"/>
                      <a:gd name="T50" fmla="*/ 387 w 434"/>
                      <a:gd name="T51" fmla="*/ 124 h 238"/>
                      <a:gd name="T52" fmla="*/ 387 w 434"/>
                      <a:gd name="T53" fmla="*/ 121 h 238"/>
                      <a:gd name="T54" fmla="*/ 387 w 434"/>
                      <a:gd name="T55" fmla="*/ 117 h 238"/>
                      <a:gd name="T56" fmla="*/ 387 w 434"/>
                      <a:gd name="T57" fmla="*/ 114 h 238"/>
                      <a:gd name="T58" fmla="*/ 387 w 434"/>
                      <a:gd name="T59" fmla="*/ 110 h 238"/>
                      <a:gd name="T60" fmla="*/ 387 w 434"/>
                      <a:gd name="T61" fmla="*/ 106 h 238"/>
                      <a:gd name="T62" fmla="*/ 388 w 434"/>
                      <a:gd name="T63" fmla="*/ 102 h 238"/>
                      <a:gd name="T64" fmla="*/ 388 w 434"/>
                      <a:gd name="T65" fmla="*/ 98 h 238"/>
                      <a:gd name="T66" fmla="*/ 388 w 434"/>
                      <a:gd name="T67" fmla="*/ 95 h 238"/>
                      <a:gd name="T68" fmla="*/ 389 w 434"/>
                      <a:gd name="T69" fmla="*/ 91 h 238"/>
                      <a:gd name="T70" fmla="*/ 390 w 434"/>
                      <a:gd name="T71" fmla="*/ 88 h 238"/>
                      <a:gd name="T72" fmla="*/ 390 w 434"/>
                      <a:gd name="T73" fmla="*/ 84 h 238"/>
                      <a:gd name="T74" fmla="*/ 392 w 434"/>
                      <a:gd name="T75" fmla="*/ 79 h 238"/>
                      <a:gd name="T76" fmla="*/ 393 w 434"/>
                      <a:gd name="T77" fmla="*/ 76 h 238"/>
                      <a:gd name="T78" fmla="*/ 394 w 434"/>
                      <a:gd name="T79" fmla="*/ 72 h 238"/>
                      <a:gd name="T80" fmla="*/ 395 w 434"/>
                      <a:gd name="T81" fmla="*/ 69 h 238"/>
                      <a:gd name="T82" fmla="*/ 396 w 434"/>
                      <a:gd name="T83" fmla="*/ 65 h 238"/>
                      <a:gd name="T84" fmla="*/ 398 w 434"/>
                      <a:gd name="T85" fmla="*/ 62 h 238"/>
                      <a:gd name="T86" fmla="*/ 399 w 434"/>
                      <a:gd name="T87" fmla="*/ 58 h 238"/>
                      <a:gd name="T88" fmla="*/ 400 w 434"/>
                      <a:gd name="T89" fmla="*/ 53 h 238"/>
                      <a:gd name="T90" fmla="*/ 403 w 434"/>
                      <a:gd name="T91" fmla="*/ 50 h 238"/>
                      <a:gd name="T92" fmla="*/ 404 w 434"/>
                      <a:gd name="T93" fmla="*/ 46 h 238"/>
                      <a:gd name="T94" fmla="*/ 407 w 434"/>
                      <a:gd name="T95" fmla="*/ 40 h 238"/>
                      <a:gd name="T96" fmla="*/ 410 w 434"/>
                      <a:gd name="T97" fmla="*/ 33 h 238"/>
                      <a:gd name="T98" fmla="*/ 415 w 434"/>
                      <a:gd name="T99" fmla="*/ 26 h 238"/>
                      <a:gd name="T100" fmla="*/ 420 w 434"/>
                      <a:gd name="T101" fmla="*/ 19 h 238"/>
                      <a:gd name="T102" fmla="*/ 425 w 434"/>
                      <a:gd name="T103" fmla="*/ 11 h 238"/>
                      <a:gd name="T104" fmla="*/ 430 w 434"/>
                      <a:gd name="T105" fmla="*/ 4 h 238"/>
                      <a:gd name="T106" fmla="*/ 0 w 434"/>
                      <a:gd name="T107" fmla="*/ 119 h 2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434"/>
                      <a:gd name="T163" fmla="*/ 0 h 238"/>
                      <a:gd name="T164" fmla="*/ 434 w 434"/>
                      <a:gd name="T165" fmla="*/ 238 h 2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434" h="238">
                        <a:moveTo>
                          <a:pt x="217" y="119"/>
                        </a:moveTo>
                        <a:lnTo>
                          <a:pt x="0" y="119"/>
                        </a:lnTo>
                        <a:lnTo>
                          <a:pt x="434" y="238"/>
                        </a:lnTo>
                        <a:lnTo>
                          <a:pt x="430" y="235"/>
                        </a:lnTo>
                        <a:lnTo>
                          <a:pt x="428" y="231"/>
                        </a:lnTo>
                        <a:lnTo>
                          <a:pt x="425" y="226"/>
                        </a:lnTo>
                        <a:lnTo>
                          <a:pt x="423" y="223"/>
                        </a:lnTo>
                        <a:lnTo>
                          <a:pt x="420" y="219"/>
                        </a:lnTo>
                        <a:lnTo>
                          <a:pt x="417" y="216"/>
                        </a:lnTo>
                        <a:lnTo>
                          <a:pt x="415" y="212"/>
                        </a:lnTo>
                        <a:lnTo>
                          <a:pt x="413" y="208"/>
                        </a:lnTo>
                        <a:lnTo>
                          <a:pt x="410" y="205"/>
                        </a:lnTo>
                        <a:lnTo>
                          <a:pt x="409" y="200"/>
                        </a:lnTo>
                        <a:lnTo>
                          <a:pt x="407" y="197"/>
                        </a:lnTo>
                        <a:lnTo>
                          <a:pt x="405" y="193"/>
                        </a:lnTo>
                        <a:lnTo>
                          <a:pt x="404" y="192"/>
                        </a:lnTo>
                        <a:lnTo>
                          <a:pt x="404" y="190"/>
                        </a:lnTo>
                        <a:lnTo>
                          <a:pt x="403" y="187"/>
                        </a:lnTo>
                        <a:lnTo>
                          <a:pt x="402" y="186"/>
                        </a:lnTo>
                        <a:lnTo>
                          <a:pt x="400" y="184"/>
                        </a:lnTo>
                        <a:lnTo>
                          <a:pt x="400" y="182"/>
                        </a:lnTo>
                        <a:lnTo>
                          <a:pt x="399" y="180"/>
                        </a:lnTo>
                        <a:lnTo>
                          <a:pt x="398" y="179"/>
                        </a:lnTo>
                        <a:lnTo>
                          <a:pt x="398" y="177"/>
                        </a:lnTo>
                        <a:lnTo>
                          <a:pt x="397" y="174"/>
                        </a:lnTo>
                        <a:lnTo>
                          <a:pt x="396" y="173"/>
                        </a:lnTo>
                        <a:lnTo>
                          <a:pt x="396" y="171"/>
                        </a:lnTo>
                        <a:lnTo>
                          <a:pt x="395" y="169"/>
                        </a:lnTo>
                        <a:lnTo>
                          <a:pt x="395" y="167"/>
                        </a:lnTo>
                        <a:lnTo>
                          <a:pt x="394" y="166"/>
                        </a:lnTo>
                        <a:lnTo>
                          <a:pt x="394" y="163"/>
                        </a:lnTo>
                        <a:lnTo>
                          <a:pt x="393" y="161"/>
                        </a:lnTo>
                        <a:lnTo>
                          <a:pt x="393" y="160"/>
                        </a:lnTo>
                        <a:lnTo>
                          <a:pt x="392" y="158"/>
                        </a:lnTo>
                        <a:lnTo>
                          <a:pt x="392" y="156"/>
                        </a:lnTo>
                        <a:lnTo>
                          <a:pt x="390" y="154"/>
                        </a:lnTo>
                        <a:lnTo>
                          <a:pt x="390" y="153"/>
                        </a:lnTo>
                        <a:lnTo>
                          <a:pt x="390" y="150"/>
                        </a:lnTo>
                        <a:lnTo>
                          <a:pt x="389" y="148"/>
                        </a:lnTo>
                        <a:lnTo>
                          <a:pt x="389" y="147"/>
                        </a:lnTo>
                        <a:lnTo>
                          <a:pt x="389" y="145"/>
                        </a:lnTo>
                        <a:lnTo>
                          <a:pt x="388" y="143"/>
                        </a:lnTo>
                        <a:lnTo>
                          <a:pt x="388" y="141"/>
                        </a:lnTo>
                        <a:lnTo>
                          <a:pt x="388" y="140"/>
                        </a:lnTo>
                        <a:lnTo>
                          <a:pt x="388" y="137"/>
                        </a:lnTo>
                        <a:lnTo>
                          <a:pt x="388" y="136"/>
                        </a:lnTo>
                        <a:lnTo>
                          <a:pt x="387" y="134"/>
                        </a:lnTo>
                        <a:lnTo>
                          <a:pt x="387" y="132"/>
                        </a:lnTo>
                        <a:lnTo>
                          <a:pt x="387" y="130"/>
                        </a:lnTo>
                        <a:lnTo>
                          <a:pt x="387" y="128"/>
                        </a:lnTo>
                        <a:lnTo>
                          <a:pt x="387" y="127"/>
                        </a:lnTo>
                        <a:lnTo>
                          <a:pt x="387" y="124"/>
                        </a:lnTo>
                        <a:lnTo>
                          <a:pt x="387" y="123"/>
                        </a:lnTo>
                        <a:lnTo>
                          <a:pt x="387" y="121"/>
                        </a:lnTo>
                        <a:lnTo>
                          <a:pt x="387" y="119"/>
                        </a:lnTo>
                        <a:lnTo>
                          <a:pt x="387" y="117"/>
                        </a:lnTo>
                        <a:lnTo>
                          <a:pt x="387" y="115"/>
                        </a:lnTo>
                        <a:lnTo>
                          <a:pt x="387" y="114"/>
                        </a:lnTo>
                        <a:lnTo>
                          <a:pt x="387" y="111"/>
                        </a:lnTo>
                        <a:lnTo>
                          <a:pt x="387" y="110"/>
                        </a:lnTo>
                        <a:lnTo>
                          <a:pt x="387" y="108"/>
                        </a:lnTo>
                        <a:lnTo>
                          <a:pt x="387" y="106"/>
                        </a:lnTo>
                        <a:lnTo>
                          <a:pt x="387" y="104"/>
                        </a:lnTo>
                        <a:lnTo>
                          <a:pt x="388" y="102"/>
                        </a:lnTo>
                        <a:lnTo>
                          <a:pt x="388" y="101"/>
                        </a:lnTo>
                        <a:lnTo>
                          <a:pt x="388" y="98"/>
                        </a:lnTo>
                        <a:lnTo>
                          <a:pt x="388" y="97"/>
                        </a:lnTo>
                        <a:lnTo>
                          <a:pt x="388" y="95"/>
                        </a:lnTo>
                        <a:lnTo>
                          <a:pt x="389" y="92"/>
                        </a:lnTo>
                        <a:lnTo>
                          <a:pt x="389" y="91"/>
                        </a:lnTo>
                        <a:lnTo>
                          <a:pt x="389" y="89"/>
                        </a:lnTo>
                        <a:lnTo>
                          <a:pt x="390" y="88"/>
                        </a:lnTo>
                        <a:lnTo>
                          <a:pt x="390" y="85"/>
                        </a:lnTo>
                        <a:lnTo>
                          <a:pt x="390" y="84"/>
                        </a:lnTo>
                        <a:lnTo>
                          <a:pt x="392" y="82"/>
                        </a:lnTo>
                        <a:lnTo>
                          <a:pt x="392" y="79"/>
                        </a:lnTo>
                        <a:lnTo>
                          <a:pt x="393" y="78"/>
                        </a:lnTo>
                        <a:lnTo>
                          <a:pt x="393" y="76"/>
                        </a:lnTo>
                        <a:lnTo>
                          <a:pt x="394" y="75"/>
                        </a:lnTo>
                        <a:lnTo>
                          <a:pt x="394" y="72"/>
                        </a:lnTo>
                        <a:lnTo>
                          <a:pt x="395" y="71"/>
                        </a:lnTo>
                        <a:lnTo>
                          <a:pt x="395" y="69"/>
                        </a:lnTo>
                        <a:lnTo>
                          <a:pt x="396" y="66"/>
                        </a:lnTo>
                        <a:lnTo>
                          <a:pt x="396" y="65"/>
                        </a:lnTo>
                        <a:lnTo>
                          <a:pt x="397" y="63"/>
                        </a:lnTo>
                        <a:lnTo>
                          <a:pt x="398" y="62"/>
                        </a:lnTo>
                        <a:lnTo>
                          <a:pt x="398" y="59"/>
                        </a:lnTo>
                        <a:lnTo>
                          <a:pt x="399" y="58"/>
                        </a:lnTo>
                        <a:lnTo>
                          <a:pt x="400" y="56"/>
                        </a:lnTo>
                        <a:lnTo>
                          <a:pt x="400" y="53"/>
                        </a:lnTo>
                        <a:lnTo>
                          <a:pt x="402" y="52"/>
                        </a:lnTo>
                        <a:lnTo>
                          <a:pt x="403" y="50"/>
                        </a:lnTo>
                        <a:lnTo>
                          <a:pt x="404" y="49"/>
                        </a:lnTo>
                        <a:lnTo>
                          <a:pt x="404" y="46"/>
                        </a:lnTo>
                        <a:lnTo>
                          <a:pt x="405" y="45"/>
                        </a:lnTo>
                        <a:lnTo>
                          <a:pt x="407" y="40"/>
                        </a:lnTo>
                        <a:lnTo>
                          <a:pt x="409" y="37"/>
                        </a:lnTo>
                        <a:lnTo>
                          <a:pt x="410" y="33"/>
                        </a:lnTo>
                        <a:lnTo>
                          <a:pt x="413" y="30"/>
                        </a:lnTo>
                        <a:lnTo>
                          <a:pt x="415" y="26"/>
                        </a:lnTo>
                        <a:lnTo>
                          <a:pt x="417" y="23"/>
                        </a:lnTo>
                        <a:lnTo>
                          <a:pt x="420" y="19"/>
                        </a:lnTo>
                        <a:lnTo>
                          <a:pt x="423" y="14"/>
                        </a:lnTo>
                        <a:lnTo>
                          <a:pt x="425" y="11"/>
                        </a:lnTo>
                        <a:lnTo>
                          <a:pt x="428" y="7"/>
                        </a:lnTo>
                        <a:lnTo>
                          <a:pt x="430" y="4"/>
                        </a:lnTo>
                        <a:lnTo>
                          <a:pt x="434" y="0"/>
                        </a:lnTo>
                        <a:lnTo>
                          <a:pt x="0" y="119"/>
                        </a:lnTo>
                        <a:lnTo>
                          <a:pt x="217" y="119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68701" name="Freeform 70"/>
                  <p:cNvSpPr>
                    <a:spLocks/>
                  </p:cNvSpPr>
                  <p:nvPr/>
                </p:nvSpPr>
                <p:spPr bwMode="auto">
                  <a:xfrm rot="-10775521">
                    <a:off x="448" y="1446"/>
                    <a:ext cx="32" cy="31"/>
                  </a:xfrm>
                  <a:custGeom>
                    <a:avLst/>
                    <a:gdLst>
                      <a:gd name="T0" fmla="*/ 0 w 434"/>
                      <a:gd name="T1" fmla="*/ 119 h 238"/>
                      <a:gd name="T2" fmla="*/ 430 w 434"/>
                      <a:gd name="T3" fmla="*/ 235 h 238"/>
                      <a:gd name="T4" fmla="*/ 425 w 434"/>
                      <a:gd name="T5" fmla="*/ 226 h 238"/>
                      <a:gd name="T6" fmla="*/ 420 w 434"/>
                      <a:gd name="T7" fmla="*/ 219 h 238"/>
                      <a:gd name="T8" fmla="*/ 415 w 434"/>
                      <a:gd name="T9" fmla="*/ 212 h 238"/>
                      <a:gd name="T10" fmla="*/ 410 w 434"/>
                      <a:gd name="T11" fmla="*/ 205 h 238"/>
                      <a:gd name="T12" fmla="*/ 407 w 434"/>
                      <a:gd name="T13" fmla="*/ 197 h 238"/>
                      <a:gd name="T14" fmla="*/ 404 w 434"/>
                      <a:gd name="T15" fmla="*/ 192 h 238"/>
                      <a:gd name="T16" fmla="*/ 403 w 434"/>
                      <a:gd name="T17" fmla="*/ 187 h 238"/>
                      <a:gd name="T18" fmla="*/ 400 w 434"/>
                      <a:gd name="T19" fmla="*/ 184 h 238"/>
                      <a:gd name="T20" fmla="*/ 399 w 434"/>
                      <a:gd name="T21" fmla="*/ 180 h 238"/>
                      <a:gd name="T22" fmla="*/ 398 w 434"/>
                      <a:gd name="T23" fmla="*/ 177 h 238"/>
                      <a:gd name="T24" fmla="*/ 396 w 434"/>
                      <a:gd name="T25" fmla="*/ 173 h 238"/>
                      <a:gd name="T26" fmla="*/ 395 w 434"/>
                      <a:gd name="T27" fmla="*/ 169 h 238"/>
                      <a:gd name="T28" fmla="*/ 394 w 434"/>
                      <a:gd name="T29" fmla="*/ 166 h 238"/>
                      <a:gd name="T30" fmla="*/ 393 w 434"/>
                      <a:gd name="T31" fmla="*/ 161 h 238"/>
                      <a:gd name="T32" fmla="*/ 392 w 434"/>
                      <a:gd name="T33" fmla="*/ 158 h 238"/>
                      <a:gd name="T34" fmla="*/ 390 w 434"/>
                      <a:gd name="T35" fmla="*/ 154 h 238"/>
                      <a:gd name="T36" fmla="*/ 390 w 434"/>
                      <a:gd name="T37" fmla="*/ 150 h 238"/>
                      <a:gd name="T38" fmla="*/ 389 w 434"/>
                      <a:gd name="T39" fmla="*/ 147 h 238"/>
                      <a:gd name="T40" fmla="*/ 388 w 434"/>
                      <a:gd name="T41" fmla="*/ 143 h 238"/>
                      <a:gd name="T42" fmla="*/ 388 w 434"/>
                      <a:gd name="T43" fmla="*/ 140 h 238"/>
                      <a:gd name="T44" fmla="*/ 388 w 434"/>
                      <a:gd name="T45" fmla="*/ 136 h 238"/>
                      <a:gd name="T46" fmla="*/ 387 w 434"/>
                      <a:gd name="T47" fmla="*/ 132 h 238"/>
                      <a:gd name="T48" fmla="*/ 387 w 434"/>
                      <a:gd name="T49" fmla="*/ 128 h 238"/>
                      <a:gd name="T50" fmla="*/ 387 w 434"/>
                      <a:gd name="T51" fmla="*/ 124 h 238"/>
                      <a:gd name="T52" fmla="*/ 387 w 434"/>
                      <a:gd name="T53" fmla="*/ 121 h 238"/>
                      <a:gd name="T54" fmla="*/ 387 w 434"/>
                      <a:gd name="T55" fmla="*/ 117 h 238"/>
                      <a:gd name="T56" fmla="*/ 387 w 434"/>
                      <a:gd name="T57" fmla="*/ 114 h 238"/>
                      <a:gd name="T58" fmla="*/ 387 w 434"/>
                      <a:gd name="T59" fmla="*/ 110 h 238"/>
                      <a:gd name="T60" fmla="*/ 387 w 434"/>
                      <a:gd name="T61" fmla="*/ 106 h 238"/>
                      <a:gd name="T62" fmla="*/ 388 w 434"/>
                      <a:gd name="T63" fmla="*/ 102 h 238"/>
                      <a:gd name="T64" fmla="*/ 388 w 434"/>
                      <a:gd name="T65" fmla="*/ 98 h 238"/>
                      <a:gd name="T66" fmla="*/ 388 w 434"/>
                      <a:gd name="T67" fmla="*/ 95 h 238"/>
                      <a:gd name="T68" fmla="*/ 389 w 434"/>
                      <a:gd name="T69" fmla="*/ 91 h 238"/>
                      <a:gd name="T70" fmla="*/ 390 w 434"/>
                      <a:gd name="T71" fmla="*/ 88 h 238"/>
                      <a:gd name="T72" fmla="*/ 390 w 434"/>
                      <a:gd name="T73" fmla="*/ 84 h 238"/>
                      <a:gd name="T74" fmla="*/ 392 w 434"/>
                      <a:gd name="T75" fmla="*/ 79 h 238"/>
                      <a:gd name="T76" fmla="*/ 393 w 434"/>
                      <a:gd name="T77" fmla="*/ 76 h 238"/>
                      <a:gd name="T78" fmla="*/ 394 w 434"/>
                      <a:gd name="T79" fmla="*/ 72 h 238"/>
                      <a:gd name="T80" fmla="*/ 395 w 434"/>
                      <a:gd name="T81" fmla="*/ 69 h 238"/>
                      <a:gd name="T82" fmla="*/ 396 w 434"/>
                      <a:gd name="T83" fmla="*/ 65 h 238"/>
                      <a:gd name="T84" fmla="*/ 398 w 434"/>
                      <a:gd name="T85" fmla="*/ 62 h 238"/>
                      <a:gd name="T86" fmla="*/ 399 w 434"/>
                      <a:gd name="T87" fmla="*/ 58 h 238"/>
                      <a:gd name="T88" fmla="*/ 400 w 434"/>
                      <a:gd name="T89" fmla="*/ 53 h 238"/>
                      <a:gd name="T90" fmla="*/ 403 w 434"/>
                      <a:gd name="T91" fmla="*/ 50 h 238"/>
                      <a:gd name="T92" fmla="*/ 404 w 434"/>
                      <a:gd name="T93" fmla="*/ 46 h 238"/>
                      <a:gd name="T94" fmla="*/ 407 w 434"/>
                      <a:gd name="T95" fmla="*/ 40 h 238"/>
                      <a:gd name="T96" fmla="*/ 410 w 434"/>
                      <a:gd name="T97" fmla="*/ 33 h 238"/>
                      <a:gd name="T98" fmla="*/ 415 w 434"/>
                      <a:gd name="T99" fmla="*/ 26 h 238"/>
                      <a:gd name="T100" fmla="*/ 420 w 434"/>
                      <a:gd name="T101" fmla="*/ 19 h 238"/>
                      <a:gd name="T102" fmla="*/ 425 w 434"/>
                      <a:gd name="T103" fmla="*/ 11 h 238"/>
                      <a:gd name="T104" fmla="*/ 430 w 434"/>
                      <a:gd name="T105" fmla="*/ 4 h 238"/>
                      <a:gd name="T106" fmla="*/ 0 w 434"/>
                      <a:gd name="T107" fmla="*/ 119 h 2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434"/>
                      <a:gd name="T163" fmla="*/ 0 h 238"/>
                      <a:gd name="T164" fmla="*/ 434 w 434"/>
                      <a:gd name="T165" fmla="*/ 238 h 2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434" h="238">
                        <a:moveTo>
                          <a:pt x="217" y="119"/>
                        </a:moveTo>
                        <a:lnTo>
                          <a:pt x="0" y="119"/>
                        </a:lnTo>
                        <a:lnTo>
                          <a:pt x="434" y="238"/>
                        </a:lnTo>
                        <a:lnTo>
                          <a:pt x="430" y="235"/>
                        </a:lnTo>
                        <a:lnTo>
                          <a:pt x="428" y="231"/>
                        </a:lnTo>
                        <a:lnTo>
                          <a:pt x="425" y="226"/>
                        </a:lnTo>
                        <a:lnTo>
                          <a:pt x="423" y="223"/>
                        </a:lnTo>
                        <a:lnTo>
                          <a:pt x="420" y="219"/>
                        </a:lnTo>
                        <a:lnTo>
                          <a:pt x="417" y="216"/>
                        </a:lnTo>
                        <a:lnTo>
                          <a:pt x="415" y="212"/>
                        </a:lnTo>
                        <a:lnTo>
                          <a:pt x="413" y="208"/>
                        </a:lnTo>
                        <a:lnTo>
                          <a:pt x="410" y="205"/>
                        </a:lnTo>
                        <a:lnTo>
                          <a:pt x="409" y="200"/>
                        </a:lnTo>
                        <a:lnTo>
                          <a:pt x="407" y="197"/>
                        </a:lnTo>
                        <a:lnTo>
                          <a:pt x="405" y="193"/>
                        </a:lnTo>
                        <a:lnTo>
                          <a:pt x="404" y="192"/>
                        </a:lnTo>
                        <a:lnTo>
                          <a:pt x="404" y="190"/>
                        </a:lnTo>
                        <a:lnTo>
                          <a:pt x="403" y="187"/>
                        </a:lnTo>
                        <a:lnTo>
                          <a:pt x="402" y="186"/>
                        </a:lnTo>
                        <a:lnTo>
                          <a:pt x="400" y="184"/>
                        </a:lnTo>
                        <a:lnTo>
                          <a:pt x="400" y="182"/>
                        </a:lnTo>
                        <a:lnTo>
                          <a:pt x="399" y="180"/>
                        </a:lnTo>
                        <a:lnTo>
                          <a:pt x="398" y="179"/>
                        </a:lnTo>
                        <a:lnTo>
                          <a:pt x="398" y="177"/>
                        </a:lnTo>
                        <a:lnTo>
                          <a:pt x="397" y="174"/>
                        </a:lnTo>
                        <a:lnTo>
                          <a:pt x="396" y="173"/>
                        </a:lnTo>
                        <a:lnTo>
                          <a:pt x="396" y="171"/>
                        </a:lnTo>
                        <a:lnTo>
                          <a:pt x="395" y="169"/>
                        </a:lnTo>
                        <a:lnTo>
                          <a:pt x="395" y="167"/>
                        </a:lnTo>
                        <a:lnTo>
                          <a:pt x="394" y="166"/>
                        </a:lnTo>
                        <a:lnTo>
                          <a:pt x="394" y="163"/>
                        </a:lnTo>
                        <a:lnTo>
                          <a:pt x="393" y="161"/>
                        </a:lnTo>
                        <a:lnTo>
                          <a:pt x="393" y="160"/>
                        </a:lnTo>
                        <a:lnTo>
                          <a:pt x="392" y="158"/>
                        </a:lnTo>
                        <a:lnTo>
                          <a:pt x="392" y="156"/>
                        </a:lnTo>
                        <a:lnTo>
                          <a:pt x="390" y="154"/>
                        </a:lnTo>
                        <a:lnTo>
                          <a:pt x="390" y="153"/>
                        </a:lnTo>
                        <a:lnTo>
                          <a:pt x="390" y="150"/>
                        </a:lnTo>
                        <a:lnTo>
                          <a:pt x="389" y="148"/>
                        </a:lnTo>
                        <a:lnTo>
                          <a:pt x="389" y="147"/>
                        </a:lnTo>
                        <a:lnTo>
                          <a:pt x="389" y="145"/>
                        </a:lnTo>
                        <a:lnTo>
                          <a:pt x="388" y="143"/>
                        </a:lnTo>
                        <a:lnTo>
                          <a:pt x="388" y="141"/>
                        </a:lnTo>
                        <a:lnTo>
                          <a:pt x="388" y="140"/>
                        </a:lnTo>
                        <a:lnTo>
                          <a:pt x="388" y="137"/>
                        </a:lnTo>
                        <a:lnTo>
                          <a:pt x="388" y="136"/>
                        </a:lnTo>
                        <a:lnTo>
                          <a:pt x="387" y="134"/>
                        </a:lnTo>
                        <a:lnTo>
                          <a:pt x="387" y="132"/>
                        </a:lnTo>
                        <a:lnTo>
                          <a:pt x="387" y="130"/>
                        </a:lnTo>
                        <a:lnTo>
                          <a:pt x="387" y="128"/>
                        </a:lnTo>
                        <a:lnTo>
                          <a:pt x="387" y="127"/>
                        </a:lnTo>
                        <a:lnTo>
                          <a:pt x="387" y="124"/>
                        </a:lnTo>
                        <a:lnTo>
                          <a:pt x="387" y="123"/>
                        </a:lnTo>
                        <a:lnTo>
                          <a:pt x="387" y="121"/>
                        </a:lnTo>
                        <a:lnTo>
                          <a:pt x="387" y="119"/>
                        </a:lnTo>
                        <a:lnTo>
                          <a:pt x="387" y="117"/>
                        </a:lnTo>
                        <a:lnTo>
                          <a:pt x="387" y="115"/>
                        </a:lnTo>
                        <a:lnTo>
                          <a:pt x="387" y="114"/>
                        </a:lnTo>
                        <a:lnTo>
                          <a:pt x="387" y="111"/>
                        </a:lnTo>
                        <a:lnTo>
                          <a:pt x="387" y="110"/>
                        </a:lnTo>
                        <a:lnTo>
                          <a:pt x="387" y="108"/>
                        </a:lnTo>
                        <a:lnTo>
                          <a:pt x="387" y="106"/>
                        </a:lnTo>
                        <a:lnTo>
                          <a:pt x="387" y="104"/>
                        </a:lnTo>
                        <a:lnTo>
                          <a:pt x="388" y="102"/>
                        </a:lnTo>
                        <a:lnTo>
                          <a:pt x="388" y="101"/>
                        </a:lnTo>
                        <a:lnTo>
                          <a:pt x="388" y="98"/>
                        </a:lnTo>
                        <a:lnTo>
                          <a:pt x="388" y="97"/>
                        </a:lnTo>
                        <a:lnTo>
                          <a:pt x="388" y="95"/>
                        </a:lnTo>
                        <a:lnTo>
                          <a:pt x="389" y="92"/>
                        </a:lnTo>
                        <a:lnTo>
                          <a:pt x="389" y="91"/>
                        </a:lnTo>
                        <a:lnTo>
                          <a:pt x="389" y="89"/>
                        </a:lnTo>
                        <a:lnTo>
                          <a:pt x="390" y="88"/>
                        </a:lnTo>
                        <a:lnTo>
                          <a:pt x="390" y="85"/>
                        </a:lnTo>
                        <a:lnTo>
                          <a:pt x="390" y="84"/>
                        </a:lnTo>
                        <a:lnTo>
                          <a:pt x="392" y="82"/>
                        </a:lnTo>
                        <a:lnTo>
                          <a:pt x="392" y="79"/>
                        </a:lnTo>
                        <a:lnTo>
                          <a:pt x="393" y="78"/>
                        </a:lnTo>
                        <a:lnTo>
                          <a:pt x="393" y="76"/>
                        </a:lnTo>
                        <a:lnTo>
                          <a:pt x="394" y="75"/>
                        </a:lnTo>
                        <a:lnTo>
                          <a:pt x="394" y="72"/>
                        </a:lnTo>
                        <a:lnTo>
                          <a:pt x="395" y="71"/>
                        </a:lnTo>
                        <a:lnTo>
                          <a:pt x="395" y="69"/>
                        </a:lnTo>
                        <a:lnTo>
                          <a:pt x="396" y="66"/>
                        </a:lnTo>
                        <a:lnTo>
                          <a:pt x="396" y="65"/>
                        </a:lnTo>
                        <a:lnTo>
                          <a:pt x="397" y="63"/>
                        </a:lnTo>
                        <a:lnTo>
                          <a:pt x="398" y="62"/>
                        </a:lnTo>
                        <a:lnTo>
                          <a:pt x="398" y="59"/>
                        </a:lnTo>
                        <a:lnTo>
                          <a:pt x="399" y="58"/>
                        </a:lnTo>
                        <a:lnTo>
                          <a:pt x="400" y="56"/>
                        </a:lnTo>
                        <a:lnTo>
                          <a:pt x="400" y="53"/>
                        </a:lnTo>
                        <a:lnTo>
                          <a:pt x="402" y="52"/>
                        </a:lnTo>
                        <a:lnTo>
                          <a:pt x="403" y="50"/>
                        </a:lnTo>
                        <a:lnTo>
                          <a:pt x="404" y="49"/>
                        </a:lnTo>
                        <a:lnTo>
                          <a:pt x="404" y="46"/>
                        </a:lnTo>
                        <a:lnTo>
                          <a:pt x="405" y="45"/>
                        </a:lnTo>
                        <a:lnTo>
                          <a:pt x="407" y="40"/>
                        </a:lnTo>
                        <a:lnTo>
                          <a:pt x="409" y="37"/>
                        </a:lnTo>
                        <a:lnTo>
                          <a:pt x="410" y="33"/>
                        </a:lnTo>
                        <a:lnTo>
                          <a:pt x="413" y="30"/>
                        </a:lnTo>
                        <a:lnTo>
                          <a:pt x="415" y="26"/>
                        </a:lnTo>
                        <a:lnTo>
                          <a:pt x="417" y="23"/>
                        </a:lnTo>
                        <a:lnTo>
                          <a:pt x="420" y="19"/>
                        </a:lnTo>
                        <a:lnTo>
                          <a:pt x="423" y="14"/>
                        </a:lnTo>
                        <a:lnTo>
                          <a:pt x="425" y="11"/>
                        </a:lnTo>
                        <a:lnTo>
                          <a:pt x="428" y="7"/>
                        </a:lnTo>
                        <a:lnTo>
                          <a:pt x="430" y="4"/>
                        </a:lnTo>
                        <a:lnTo>
                          <a:pt x="434" y="0"/>
                        </a:lnTo>
                        <a:lnTo>
                          <a:pt x="0" y="119"/>
                        </a:lnTo>
                        <a:lnTo>
                          <a:pt x="217" y="119"/>
                        </a:lnTo>
                        <a:close/>
                      </a:path>
                    </a:pathLst>
                  </a:custGeom>
                  <a:solidFill>
                    <a:srgbClr val="FF66CC"/>
                  </a:solidFill>
                  <a:ln w="9525">
                    <a:solidFill>
                      <a:srgbClr val="FF66CC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</p:grpSp>
        </p:grpSp>
        <p:sp>
          <p:nvSpPr>
            <p:cNvPr id="68676" name="Oval 71"/>
            <p:cNvSpPr>
              <a:spLocks noChangeArrowheads="1"/>
            </p:cNvSpPr>
            <p:nvPr/>
          </p:nvSpPr>
          <p:spPr bwMode="auto">
            <a:xfrm>
              <a:off x="243" y="710"/>
              <a:ext cx="1231" cy="1231"/>
            </a:xfrm>
            <a:prstGeom prst="ellipse">
              <a:avLst/>
            </a:prstGeom>
            <a:noFill/>
            <a:ln w="19050">
              <a:solidFill>
                <a:srgbClr val="FF66CC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677" name="Freeform 72"/>
            <p:cNvSpPr>
              <a:spLocks/>
            </p:cNvSpPr>
            <p:nvPr/>
          </p:nvSpPr>
          <p:spPr bwMode="auto">
            <a:xfrm rot="-600000">
              <a:off x="1491" y="1201"/>
              <a:ext cx="966" cy="348"/>
            </a:xfrm>
            <a:custGeom>
              <a:avLst/>
              <a:gdLst>
                <a:gd name="T0" fmla="*/ 0 w 943"/>
                <a:gd name="T1" fmla="*/ 0 h 346"/>
                <a:gd name="T2" fmla="*/ 250 w 943"/>
                <a:gd name="T3" fmla="*/ 242 h 346"/>
                <a:gd name="T4" fmla="*/ 686 w 943"/>
                <a:gd name="T5" fmla="*/ 312 h 346"/>
                <a:gd name="T6" fmla="*/ 943 w 943"/>
                <a:gd name="T7" fmla="*/ 39 h 3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3"/>
                <a:gd name="T13" fmla="*/ 0 h 346"/>
                <a:gd name="T14" fmla="*/ 943 w 943"/>
                <a:gd name="T15" fmla="*/ 346 h 3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3" h="346">
                  <a:moveTo>
                    <a:pt x="0" y="0"/>
                  </a:moveTo>
                  <a:cubicBezTo>
                    <a:pt x="68" y="95"/>
                    <a:pt x="136" y="190"/>
                    <a:pt x="250" y="242"/>
                  </a:cubicBezTo>
                  <a:cubicBezTo>
                    <a:pt x="364" y="294"/>
                    <a:pt x="571" y="346"/>
                    <a:pt x="686" y="312"/>
                  </a:cubicBezTo>
                  <a:cubicBezTo>
                    <a:pt x="801" y="278"/>
                    <a:pt x="872" y="158"/>
                    <a:pt x="943" y="39"/>
                  </a:cubicBezTo>
                </a:path>
              </a:pathLst>
            </a:custGeom>
            <a:noFill/>
            <a:ln w="19050">
              <a:solidFill>
                <a:srgbClr val="FF66CC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14" name="Group 73"/>
          <p:cNvGrpSpPr>
            <a:grpSpLocks/>
          </p:cNvGrpSpPr>
          <p:nvPr/>
        </p:nvGrpSpPr>
        <p:grpSpPr bwMode="auto">
          <a:xfrm>
            <a:off x="3216275" y="2274888"/>
            <a:ext cx="1173163" cy="1836737"/>
            <a:chOff x="2034" y="1041"/>
            <a:chExt cx="739" cy="1157"/>
          </a:xfrm>
        </p:grpSpPr>
        <p:sp>
          <p:nvSpPr>
            <p:cNvPr id="68673" name="Rectangle 74"/>
            <p:cNvSpPr>
              <a:spLocks noChangeArrowheads="1"/>
            </p:cNvSpPr>
            <p:nvPr/>
          </p:nvSpPr>
          <p:spPr bwMode="auto">
            <a:xfrm rot="-420000">
              <a:off x="2570" y="1041"/>
              <a:ext cx="203" cy="1157"/>
            </a:xfrm>
            <a:prstGeom prst="rect">
              <a:avLst/>
            </a:prstGeom>
            <a:solidFill>
              <a:srgbClr val="FF99CC">
                <a:alpha val="50195"/>
              </a:srgbClr>
            </a:solidFill>
            <a:ln w="12700">
              <a:solidFill>
                <a:srgbClr val="FF33CC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674" name="Freeform 75"/>
            <p:cNvSpPr>
              <a:spLocks/>
            </p:cNvSpPr>
            <p:nvPr/>
          </p:nvSpPr>
          <p:spPr bwMode="auto">
            <a:xfrm>
              <a:off x="2034" y="1411"/>
              <a:ext cx="615" cy="101"/>
            </a:xfrm>
            <a:custGeom>
              <a:avLst/>
              <a:gdLst>
                <a:gd name="T0" fmla="*/ 0 w 615"/>
                <a:gd name="T1" fmla="*/ 101 h 101"/>
                <a:gd name="T2" fmla="*/ 615 w 615"/>
                <a:gd name="T3" fmla="*/ 0 h 101"/>
                <a:gd name="T4" fmla="*/ 0 60000 65536"/>
                <a:gd name="T5" fmla="*/ 0 60000 65536"/>
                <a:gd name="T6" fmla="*/ 0 w 615"/>
                <a:gd name="T7" fmla="*/ 0 h 101"/>
                <a:gd name="T8" fmla="*/ 615 w 615"/>
                <a:gd name="T9" fmla="*/ 101 h 10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15" h="101">
                  <a:moveTo>
                    <a:pt x="0" y="101"/>
                  </a:moveTo>
                  <a:cubicBezTo>
                    <a:pt x="0" y="101"/>
                    <a:pt x="307" y="50"/>
                    <a:pt x="615" y="0"/>
                  </a:cubicBezTo>
                </a:path>
              </a:pathLst>
            </a:custGeom>
            <a:noFill/>
            <a:ln w="19050">
              <a:solidFill>
                <a:srgbClr val="FF66CC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15" name="Group 76"/>
          <p:cNvGrpSpPr>
            <a:grpSpLocks/>
          </p:cNvGrpSpPr>
          <p:nvPr/>
        </p:nvGrpSpPr>
        <p:grpSpPr bwMode="auto">
          <a:xfrm>
            <a:off x="4406900" y="1973263"/>
            <a:ext cx="4340225" cy="2098675"/>
            <a:chOff x="2784" y="851"/>
            <a:chExt cx="2734" cy="1322"/>
          </a:xfrm>
        </p:grpSpPr>
        <p:grpSp>
          <p:nvGrpSpPr>
            <p:cNvPr id="68646" name="Group 77"/>
            <p:cNvGrpSpPr>
              <a:grpSpLocks/>
            </p:cNvGrpSpPr>
            <p:nvPr/>
          </p:nvGrpSpPr>
          <p:grpSpPr bwMode="auto">
            <a:xfrm>
              <a:off x="2784" y="851"/>
              <a:ext cx="2734" cy="1322"/>
              <a:chOff x="2784" y="851"/>
              <a:chExt cx="2734" cy="1322"/>
            </a:xfrm>
          </p:grpSpPr>
          <p:grpSp>
            <p:nvGrpSpPr>
              <p:cNvPr id="68648" name="Group 78"/>
              <p:cNvGrpSpPr>
                <a:grpSpLocks/>
              </p:cNvGrpSpPr>
              <p:nvPr/>
            </p:nvGrpSpPr>
            <p:grpSpPr bwMode="auto">
              <a:xfrm>
                <a:off x="4457" y="996"/>
                <a:ext cx="947" cy="888"/>
                <a:chOff x="4457" y="996"/>
                <a:chExt cx="947" cy="888"/>
              </a:xfrm>
            </p:grpSpPr>
            <p:sp>
              <p:nvSpPr>
                <p:cNvPr id="68652" name="Line 79"/>
                <p:cNvSpPr>
                  <a:spLocks noChangeShapeType="1"/>
                </p:cNvSpPr>
                <p:nvPr/>
              </p:nvSpPr>
              <p:spPr bwMode="auto">
                <a:xfrm>
                  <a:off x="4800" y="1217"/>
                  <a:ext cx="0" cy="558"/>
                </a:xfrm>
                <a:prstGeom prst="line">
                  <a:avLst/>
                </a:prstGeom>
                <a:noFill/>
                <a:ln w="19050">
                  <a:solidFill>
                    <a:srgbClr val="DDDDDD"/>
                  </a:solidFill>
                  <a:round/>
                  <a:headEnd type="arrow" w="med" len="med"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8653" name="Line 80"/>
                <p:cNvSpPr>
                  <a:spLocks noChangeShapeType="1"/>
                </p:cNvSpPr>
                <p:nvPr/>
              </p:nvSpPr>
              <p:spPr bwMode="auto">
                <a:xfrm>
                  <a:off x="4490" y="1503"/>
                  <a:ext cx="653" cy="0"/>
                </a:xfrm>
                <a:prstGeom prst="line">
                  <a:avLst/>
                </a:prstGeom>
                <a:noFill/>
                <a:ln w="19050">
                  <a:solidFill>
                    <a:srgbClr val="DDDDDD"/>
                  </a:solidFill>
                  <a:round/>
                  <a:headEnd/>
                  <a:tailEnd type="arrow" w="med" len="med"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68654" name="Rectangle 81"/>
                <p:cNvSpPr>
                  <a:spLocks noChangeArrowheads="1"/>
                </p:cNvSpPr>
                <p:nvPr/>
              </p:nvSpPr>
              <p:spPr bwMode="auto">
                <a:xfrm>
                  <a:off x="5199" y="1464"/>
                  <a:ext cx="205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/>
                  <a:r>
                    <a:rPr lang="en-US" sz="1400"/>
                    <a:t>Def.</a:t>
                  </a:r>
                </a:p>
              </p:txBody>
            </p:sp>
            <p:sp>
              <p:nvSpPr>
                <p:cNvPr id="68655" name="Rectangle 82"/>
                <p:cNvSpPr>
                  <a:spLocks noChangeArrowheads="1"/>
                </p:cNvSpPr>
                <p:nvPr/>
              </p:nvSpPr>
              <p:spPr bwMode="auto">
                <a:xfrm>
                  <a:off x="5072" y="1126"/>
                  <a:ext cx="304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/>
                  <a:r>
                    <a:rPr lang="en-US" sz="1400"/>
                    <a:t>comp.</a:t>
                  </a:r>
                  <a:endParaRPr lang="en-US" sz="1400">
                    <a:latin typeface="Times New Roman" pitchFamily="18" charset="0"/>
                  </a:endParaRPr>
                </a:p>
              </p:txBody>
            </p:sp>
            <p:sp>
              <p:nvSpPr>
                <p:cNvPr id="68656" name="Rectangle 83"/>
                <p:cNvSpPr>
                  <a:spLocks noChangeArrowheads="1"/>
                </p:cNvSpPr>
                <p:nvPr/>
              </p:nvSpPr>
              <p:spPr bwMode="auto">
                <a:xfrm>
                  <a:off x="4457" y="1750"/>
                  <a:ext cx="186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/>
                  <a:r>
                    <a:rPr lang="en-US" sz="1400"/>
                    <a:t>ten.</a:t>
                  </a:r>
                  <a:endParaRPr lang="en-US" sz="1400">
                    <a:latin typeface="Times New Roman" pitchFamily="18" charset="0"/>
                  </a:endParaRPr>
                </a:p>
              </p:txBody>
            </p:sp>
            <p:grpSp>
              <p:nvGrpSpPr>
                <p:cNvPr id="68657" name="Group 84"/>
                <p:cNvGrpSpPr>
                  <a:grpSpLocks/>
                </p:cNvGrpSpPr>
                <p:nvPr/>
              </p:nvGrpSpPr>
              <p:grpSpPr bwMode="auto">
                <a:xfrm>
                  <a:off x="4487" y="1280"/>
                  <a:ext cx="636" cy="444"/>
                  <a:chOff x="4487" y="1280"/>
                  <a:chExt cx="636" cy="444"/>
                </a:xfrm>
              </p:grpSpPr>
              <p:sp>
                <p:nvSpPr>
                  <p:cNvPr id="68659" name="Freeform 85"/>
                  <p:cNvSpPr>
                    <a:spLocks/>
                  </p:cNvSpPr>
                  <p:nvPr/>
                </p:nvSpPr>
                <p:spPr bwMode="auto">
                  <a:xfrm>
                    <a:off x="4490" y="1717"/>
                    <a:ext cx="132" cy="7"/>
                  </a:xfrm>
                  <a:custGeom>
                    <a:avLst/>
                    <a:gdLst>
                      <a:gd name="T0" fmla="*/ 0 w 1464"/>
                      <a:gd name="T1" fmla="*/ 35 h 71"/>
                      <a:gd name="T2" fmla="*/ 0 w 1464"/>
                      <a:gd name="T3" fmla="*/ 71 h 71"/>
                      <a:gd name="T4" fmla="*/ 1464 w 1464"/>
                      <a:gd name="T5" fmla="*/ 69 h 71"/>
                      <a:gd name="T6" fmla="*/ 1464 w 1464"/>
                      <a:gd name="T7" fmla="*/ 0 h 71"/>
                      <a:gd name="T8" fmla="*/ 0 w 1464"/>
                      <a:gd name="T9" fmla="*/ 0 h 71"/>
                      <a:gd name="T10" fmla="*/ 0 w 1464"/>
                      <a:gd name="T11" fmla="*/ 35 h 7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464"/>
                      <a:gd name="T19" fmla="*/ 0 h 71"/>
                      <a:gd name="T20" fmla="*/ 1464 w 1464"/>
                      <a:gd name="T21" fmla="*/ 71 h 7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464" h="71">
                        <a:moveTo>
                          <a:pt x="0" y="35"/>
                        </a:moveTo>
                        <a:lnTo>
                          <a:pt x="0" y="71"/>
                        </a:lnTo>
                        <a:lnTo>
                          <a:pt x="1464" y="69"/>
                        </a:lnTo>
                        <a:lnTo>
                          <a:pt x="1464" y="0"/>
                        </a:lnTo>
                        <a:lnTo>
                          <a:pt x="0" y="0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66FF33"/>
                  </a:solidFill>
                  <a:ln w="9525">
                    <a:solidFill>
                      <a:srgbClr val="66FF33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grpSp>
                <p:nvGrpSpPr>
                  <p:cNvPr id="68660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4487" y="1280"/>
                    <a:ext cx="636" cy="444"/>
                    <a:chOff x="4487" y="1280"/>
                    <a:chExt cx="636" cy="444"/>
                  </a:xfrm>
                </p:grpSpPr>
                <p:sp>
                  <p:nvSpPr>
                    <p:cNvPr id="68661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4797" y="1336"/>
                      <a:ext cx="93" cy="169"/>
                    </a:xfrm>
                    <a:custGeom>
                      <a:avLst/>
                      <a:gdLst>
                        <a:gd name="T0" fmla="*/ 989 w 1031"/>
                        <a:gd name="T1" fmla="*/ 0 h 1618"/>
                        <a:gd name="T2" fmla="*/ 977 w 1031"/>
                        <a:gd name="T3" fmla="*/ 12 h 1618"/>
                        <a:gd name="T4" fmla="*/ 0 w 1031"/>
                        <a:gd name="T5" fmla="*/ 1579 h 1618"/>
                        <a:gd name="T6" fmla="*/ 55 w 1031"/>
                        <a:gd name="T7" fmla="*/ 1618 h 1618"/>
                        <a:gd name="T8" fmla="*/ 1031 w 1031"/>
                        <a:gd name="T9" fmla="*/ 51 h 1618"/>
                        <a:gd name="T10" fmla="*/ 1019 w 1031"/>
                        <a:gd name="T11" fmla="*/ 63 h 1618"/>
                        <a:gd name="T12" fmla="*/ 989 w 1031"/>
                        <a:gd name="T13" fmla="*/ 0 h 1618"/>
                        <a:gd name="T14" fmla="*/ 981 w 1031"/>
                        <a:gd name="T15" fmla="*/ 3 h 1618"/>
                        <a:gd name="T16" fmla="*/ 977 w 1031"/>
                        <a:gd name="T17" fmla="*/ 12 h 1618"/>
                        <a:gd name="T18" fmla="*/ 989 w 1031"/>
                        <a:gd name="T19" fmla="*/ 0 h 16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031"/>
                        <a:gd name="T31" fmla="*/ 0 h 1618"/>
                        <a:gd name="T32" fmla="*/ 1031 w 1031"/>
                        <a:gd name="T33" fmla="*/ 1618 h 16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031" h="1618">
                          <a:moveTo>
                            <a:pt x="989" y="0"/>
                          </a:moveTo>
                          <a:lnTo>
                            <a:pt x="977" y="12"/>
                          </a:lnTo>
                          <a:lnTo>
                            <a:pt x="0" y="1579"/>
                          </a:lnTo>
                          <a:lnTo>
                            <a:pt x="55" y="1618"/>
                          </a:lnTo>
                          <a:lnTo>
                            <a:pt x="1031" y="51"/>
                          </a:lnTo>
                          <a:lnTo>
                            <a:pt x="1019" y="63"/>
                          </a:lnTo>
                          <a:lnTo>
                            <a:pt x="989" y="0"/>
                          </a:lnTo>
                          <a:lnTo>
                            <a:pt x="981" y="3"/>
                          </a:lnTo>
                          <a:lnTo>
                            <a:pt x="977" y="12"/>
                          </a:lnTo>
                          <a:lnTo>
                            <a:pt x="989" y="0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2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4887" y="1282"/>
                      <a:ext cx="90" cy="61"/>
                    </a:xfrm>
                    <a:custGeom>
                      <a:avLst/>
                      <a:gdLst>
                        <a:gd name="T0" fmla="*/ 992 w 1006"/>
                        <a:gd name="T1" fmla="*/ 0 h 590"/>
                        <a:gd name="T2" fmla="*/ 977 w 1006"/>
                        <a:gd name="T3" fmla="*/ 4 h 590"/>
                        <a:gd name="T4" fmla="*/ 0 w 1006"/>
                        <a:gd name="T5" fmla="*/ 527 h 590"/>
                        <a:gd name="T6" fmla="*/ 30 w 1006"/>
                        <a:gd name="T7" fmla="*/ 590 h 590"/>
                        <a:gd name="T8" fmla="*/ 1006 w 1006"/>
                        <a:gd name="T9" fmla="*/ 68 h 590"/>
                        <a:gd name="T10" fmla="*/ 992 w 1006"/>
                        <a:gd name="T11" fmla="*/ 71 h 590"/>
                        <a:gd name="T12" fmla="*/ 992 w 1006"/>
                        <a:gd name="T13" fmla="*/ 0 h 590"/>
                        <a:gd name="T14" fmla="*/ 984 w 1006"/>
                        <a:gd name="T15" fmla="*/ 0 h 590"/>
                        <a:gd name="T16" fmla="*/ 977 w 1006"/>
                        <a:gd name="T17" fmla="*/ 4 h 590"/>
                        <a:gd name="T18" fmla="*/ 992 w 1006"/>
                        <a:gd name="T19" fmla="*/ 0 h 590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006"/>
                        <a:gd name="T31" fmla="*/ 0 h 590"/>
                        <a:gd name="T32" fmla="*/ 1006 w 1006"/>
                        <a:gd name="T33" fmla="*/ 590 h 590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006" h="590">
                          <a:moveTo>
                            <a:pt x="992" y="0"/>
                          </a:moveTo>
                          <a:lnTo>
                            <a:pt x="977" y="4"/>
                          </a:lnTo>
                          <a:lnTo>
                            <a:pt x="0" y="527"/>
                          </a:lnTo>
                          <a:lnTo>
                            <a:pt x="30" y="590"/>
                          </a:lnTo>
                          <a:lnTo>
                            <a:pt x="1006" y="68"/>
                          </a:lnTo>
                          <a:lnTo>
                            <a:pt x="992" y="71"/>
                          </a:lnTo>
                          <a:lnTo>
                            <a:pt x="992" y="0"/>
                          </a:lnTo>
                          <a:lnTo>
                            <a:pt x="984" y="0"/>
                          </a:lnTo>
                          <a:lnTo>
                            <a:pt x="977" y="4"/>
                          </a:lnTo>
                          <a:lnTo>
                            <a:pt x="992" y="0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3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4976" y="1280"/>
                      <a:ext cx="145" cy="9"/>
                    </a:xfrm>
                    <a:custGeom>
                      <a:avLst/>
                      <a:gdLst>
                        <a:gd name="T0" fmla="*/ 1595 w 1595"/>
                        <a:gd name="T1" fmla="*/ 36 h 91"/>
                        <a:gd name="T2" fmla="*/ 1595 w 1595"/>
                        <a:gd name="T3" fmla="*/ 0 h 91"/>
                        <a:gd name="T4" fmla="*/ 0 w 1595"/>
                        <a:gd name="T5" fmla="*/ 20 h 91"/>
                        <a:gd name="T6" fmla="*/ 0 w 1595"/>
                        <a:gd name="T7" fmla="*/ 91 h 91"/>
                        <a:gd name="T8" fmla="*/ 1595 w 1595"/>
                        <a:gd name="T9" fmla="*/ 71 h 91"/>
                        <a:gd name="T10" fmla="*/ 1595 w 1595"/>
                        <a:gd name="T11" fmla="*/ 36 h 9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95"/>
                        <a:gd name="T19" fmla="*/ 0 h 91"/>
                        <a:gd name="T20" fmla="*/ 1595 w 1595"/>
                        <a:gd name="T21" fmla="*/ 91 h 9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95" h="91">
                          <a:moveTo>
                            <a:pt x="1595" y="36"/>
                          </a:moveTo>
                          <a:lnTo>
                            <a:pt x="1595" y="0"/>
                          </a:lnTo>
                          <a:lnTo>
                            <a:pt x="0" y="20"/>
                          </a:lnTo>
                          <a:lnTo>
                            <a:pt x="0" y="91"/>
                          </a:lnTo>
                          <a:lnTo>
                            <a:pt x="1595" y="71"/>
                          </a:lnTo>
                          <a:lnTo>
                            <a:pt x="1595" y="36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4" name="Freeform 90"/>
                    <p:cNvSpPr>
                      <a:spLocks/>
                    </p:cNvSpPr>
                    <p:nvPr/>
                  </p:nvSpPr>
                  <p:spPr bwMode="auto">
                    <a:xfrm>
                      <a:off x="4708" y="1501"/>
                      <a:ext cx="94" cy="168"/>
                    </a:xfrm>
                    <a:custGeom>
                      <a:avLst/>
                      <a:gdLst>
                        <a:gd name="T0" fmla="*/ 42 w 1031"/>
                        <a:gd name="T1" fmla="*/ 1618 h 1618"/>
                        <a:gd name="T2" fmla="*/ 55 w 1031"/>
                        <a:gd name="T3" fmla="*/ 1605 h 1618"/>
                        <a:gd name="T4" fmla="*/ 1031 w 1031"/>
                        <a:gd name="T5" fmla="*/ 38 h 1618"/>
                        <a:gd name="T6" fmla="*/ 976 w 1031"/>
                        <a:gd name="T7" fmla="*/ 0 h 1618"/>
                        <a:gd name="T8" fmla="*/ 0 w 1031"/>
                        <a:gd name="T9" fmla="*/ 1567 h 1618"/>
                        <a:gd name="T10" fmla="*/ 13 w 1031"/>
                        <a:gd name="T11" fmla="*/ 1554 h 1618"/>
                        <a:gd name="T12" fmla="*/ 42 w 1031"/>
                        <a:gd name="T13" fmla="*/ 1618 h 1618"/>
                        <a:gd name="T14" fmla="*/ 50 w 1031"/>
                        <a:gd name="T15" fmla="*/ 1613 h 1618"/>
                        <a:gd name="T16" fmla="*/ 55 w 1031"/>
                        <a:gd name="T17" fmla="*/ 1605 h 1618"/>
                        <a:gd name="T18" fmla="*/ 42 w 1031"/>
                        <a:gd name="T19" fmla="*/ 1618 h 16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031"/>
                        <a:gd name="T31" fmla="*/ 0 h 1618"/>
                        <a:gd name="T32" fmla="*/ 1031 w 1031"/>
                        <a:gd name="T33" fmla="*/ 1618 h 16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031" h="1618">
                          <a:moveTo>
                            <a:pt x="42" y="1618"/>
                          </a:moveTo>
                          <a:lnTo>
                            <a:pt x="55" y="1605"/>
                          </a:lnTo>
                          <a:lnTo>
                            <a:pt x="1031" y="38"/>
                          </a:lnTo>
                          <a:lnTo>
                            <a:pt x="976" y="0"/>
                          </a:lnTo>
                          <a:lnTo>
                            <a:pt x="0" y="1567"/>
                          </a:lnTo>
                          <a:lnTo>
                            <a:pt x="13" y="1554"/>
                          </a:lnTo>
                          <a:lnTo>
                            <a:pt x="42" y="1618"/>
                          </a:lnTo>
                          <a:lnTo>
                            <a:pt x="50" y="1613"/>
                          </a:lnTo>
                          <a:lnTo>
                            <a:pt x="55" y="1605"/>
                          </a:lnTo>
                          <a:lnTo>
                            <a:pt x="42" y="1618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5" name="Freeform 91"/>
                    <p:cNvSpPr>
                      <a:spLocks/>
                    </p:cNvSpPr>
                    <p:nvPr/>
                  </p:nvSpPr>
                  <p:spPr bwMode="auto">
                    <a:xfrm>
                      <a:off x="4621" y="1663"/>
                      <a:ext cx="91" cy="61"/>
                    </a:xfrm>
                    <a:custGeom>
                      <a:avLst/>
                      <a:gdLst>
                        <a:gd name="T0" fmla="*/ 14 w 1006"/>
                        <a:gd name="T1" fmla="*/ 589 h 589"/>
                        <a:gd name="T2" fmla="*/ 30 w 1006"/>
                        <a:gd name="T3" fmla="*/ 586 h 589"/>
                        <a:gd name="T4" fmla="*/ 1006 w 1006"/>
                        <a:gd name="T5" fmla="*/ 64 h 589"/>
                        <a:gd name="T6" fmla="*/ 977 w 1006"/>
                        <a:gd name="T7" fmla="*/ 0 h 589"/>
                        <a:gd name="T8" fmla="*/ 0 w 1006"/>
                        <a:gd name="T9" fmla="*/ 523 h 589"/>
                        <a:gd name="T10" fmla="*/ 14 w 1006"/>
                        <a:gd name="T11" fmla="*/ 520 h 589"/>
                        <a:gd name="T12" fmla="*/ 14 w 1006"/>
                        <a:gd name="T13" fmla="*/ 589 h 589"/>
                        <a:gd name="T14" fmla="*/ 22 w 1006"/>
                        <a:gd name="T15" fmla="*/ 589 h 589"/>
                        <a:gd name="T16" fmla="*/ 30 w 1006"/>
                        <a:gd name="T17" fmla="*/ 586 h 589"/>
                        <a:gd name="T18" fmla="*/ 14 w 1006"/>
                        <a:gd name="T19" fmla="*/ 589 h 58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006"/>
                        <a:gd name="T31" fmla="*/ 0 h 589"/>
                        <a:gd name="T32" fmla="*/ 1006 w 1006"/>
                        <a:gd name="T33" fmla="*/ 589 h 58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006" h="589">
                          <a:moveTo>
                            <a:pt x="14" y="589"/>
                          </a:moveTo>
                          <a:lnTo>
                            <a:pt x="30" y="586"/>
                          </a:lnTo>
                          <a:lnTo>
                            <a:pt x="1006" y="64"/>
                          </a:lnTo>
                          <a:lnTo>
                            <a:pt x="977" y="0"/>
                          </a:lnTo>
                          <a:lnTo>
                            <a:pt x="0" y="523"/>
                          </a:lnTo>
                          <a:lnTo>
                            <a:pt x="14" y="520"/>
                          </a:lnTo>
                          <a:lnTo>
                            <a:pt x="14" y="589"/>
                          </a:lnTo>
                          <a:lnTo>
                            <a:pt x="22" y="589"/>
                          </a:lnTo>
                          <a:lnTo>
                            <a:pt x="30" y="586"/>
                          </a:lnTo>
                          <a:lnTo>
                            <a:pt x="14" y="589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6" name="Freeform 92"/>
                    <p:cNvSpPr>
                      <a:spLocks/>
                    </p:cNvSpPr>
                    <p:nvPr/>
                  </p:nvSpPr>
                  <p:spPr bwMode="auto">
                    <a:xfrm>
                      <a:off x="4913" y="1281"/>
                      <a:ext cx="210" cy="386"/>
                    </a:xfrm>
                    <a:custGeom>
                      <a:avLst/>
                      <a:gdLst>
                        <a:gd name="T0" fmla="*/ 42 w 2321"/>
                        <a:gd name="T1" fmla="*/ 3718 h 3718"/>
                        <a:gd name="T2" fmla="*/ 55 w 2321"/>
                        <a:gd name="T3" fmla="*/ 3707 h 3718"/>
                        <a:gd name="T4" fmla="*/ 2321 w 2321"/>
                        <a:gd name="T5" fmla="*/ 39 h 3718"/>
                        <a:gd name="T6" fmla="*/ 2267 w 2321"/>
                        <a:gd name="T7" fmla="*/ 0 h 3718"/>
                        <a:gd name="T8" fmla="*/ 0 w 2321"/>
                        <a:gd name="T9" fmla="*/ 3668 h 3718"/>
                        <a:gd name="T10" fmla="*/ 13 w 2321"/>
                        <a:gd name="T11" fmla="*/ 3656 h 3718"/>
                        <a:gd name="T12" fmla="*/ 42 w 2321"/>
                        <a:gd name="T13" fmla="*/ 3718 h 3718"/>
                        <a:gd name="T14" fmla="*/ 50 w 2321"/>
                        <a:gd name="T15" fmla="*/ 3714 h 3718"/>
                        <a:gd name="T16" fmla="*/ 55 w 2321"/>
                        <a:gd name="T17" fmla="*/ 3707 h 3718"/>
                        <a:gd name="T18" fmla="*/ 42 w 2321"/>
                        <a:gd name="T19" fmla="*/ 3718 h 371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2321"/>
                        <a:gd name="T31" fmla="*/ 0 h 3718"/>
                        <a:gd name="T32" fmla="*/ 2321 w 2321"/>
                        <a:gd name="T33" fmla="*/ 3718 h 371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2321" h="3718">
                          <a:moveTo>
                            <a:pt x="42" y="3718"/>
                          </a:moveTo>
                          <a:lnTo>
                            <a:pt x="55" y="3707"/>
                          </a:lnTo>
                          <a:lnTo>
                            <a:pt x="2321" y="39"/>
                          </a:lnTo>
                          <a:lnTo>
                            <a:pt x="2267" y="0"/>
                          </a:lnTo>
                          <a:lnTo>
                            <a:pt x="0" y="3668"/>
                          </a:lnTo>
                          <a:lnTo>
                            <a:pt x="13" y="3656"/>
                          </a:lnTo>
                          <a:lnTo>
                            <a:pt x="42" y="3718"/>
                          </a:lnTo>
                          <a:lnTo>
                            <a:pt x="50" y="3714"/>
                          </a:lnTo>
                          <a:lnTo>
                            <a:pt x="55" y="3707"/>
                          </a:lnTo>
                          <a:lnTo>
                            <a:pt x="42" y="3718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7" name="Freeform 93"/>
                    <p:cNvSpPr>
                      <a:spLocks/>
                    </p:cNvSpPr>
                    <p:nvPr/>
                  </p:nvSpPr>
                  <p:spPr bwMode="auto">
                    <a:xfrm>
                      <a:off x="4826" y="1661"/>
                      <a:ext cx="91" cy="62"/>
                    </a:xfrm>
                    <a:custGeom>
                      <a:avLst/>
                      <a:gdLst>
                        <a:gd name="T0" fmla="*/ 15 w 1006"/>
                        <a:gd name="T1" fmla="*/ 589 h 589"/>
                        <a:gd name="T2" fmla="*/ 29 w 1006"/>
                        <a:gd name="T3" fmla="*/ 584 h 589"/>
                        <a:gd name="T4" fmla="*/ 1006 w 1006"/>
                        <a:gd name="T5" fmla="*/ 62 h 589"/>
                        <a:gd name="T6" fmla="*/ 977 w 1006"/>
                        <a:gd name="T7" fmla="*/ 0 h 589"/>
                        <a:gd name="T8" fmla="*/ 0 w 1006"/>
                        <a:gd name="T9" fmla="*/ 522 h 589"/>
                        <a:gd name="T10" fmla="*/ 15 w 1006"/>
                        <a:gd name="T11" fmla="*/ 518 h 589"/>
                        <a:gd name="T12" fmla="*/ 15 w 1006"/>
                        <a:gd name="T13" fmla="*/ 589 h 589"/>
                        <a:gd name="T14" fmla="*/ 23 w 1006"/>
                        <a:gd name="T15" fmla="*/ 589 h 589"/>
                        <a:gd name="T16" fmla="*/ 29 w 1006"/>
                        <a:gd name="T17" fmla="*/ 584 h 589"/>
                        <a:gd name="T18" fmla="*/ 15 w 1006"/>
                        <a:gd name="T19" fmla="*/ 589 h 58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006"/>
                        <a:gd name="T31" fmla="*/ 0 h 589"/>
                        <a:gd name="T32" fmla="*/ 1006 w 1006"/>
                        <a:gd name="T33" fmla="*/ 589 h 58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006" h="589">
                          <a:moveTo>
                            <a:pt x="15" y="589"/>
                          </a:moveTo>
                          <a:lnTo>
                            <a:pt x="29" y="584"/>
                          </a:lnTo>
                          <a:lnTo>
                            <a:pt x="1006" y="62"/>
                          </a:lnTo>
                          <a:lnTo>
                            <a:pt x="977" y="0"/>
                          </a:lnTo>
                          <a:lnTo>
                            <a:pt x="0" y="522"/>
                          </a:lnTo>
                          <a:lnTo>
                            <a:pt x="15" y="518"/>
                          </a:lnTo>
                          <a:lnTo>
                            <a:pt x="15" y="589"/>
                          </a:lnTo>
                          <a:lnTo>
                            <a:pt x="23" y="589"/>
                          </a:lnTo>
                          <a:lnTo>
                            <a:pt x="29" y="584"/>
                          </a:lnTo>
                          <a:lnTo>
                            <a:pt x="15" y="589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8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4750" y="1715"/>
                      <a:ext cx="77" cy="8"/>
                    </a:xfrm>
                    <a:custGeom>
                      <a:avLst/>
                      <a:gdLst>
                        <a:gd name="T0" fmla="*/ 0 w 848"/>
                        <a:gd name="T1" fmla="*/ 36 h 71"/>
                        <a:gd name="T2" fmla="*/ 0 w 848"/>
                        <a:gd name="T3" fmla="*/ 71 h 71"/>
                        <a:gd name="T4" fmla="*/ 848 w 848"/>
                        <a:gd name="T5" fmla="*/ 71 h 71"/>
                        <a:gd name="T6" fmla="*/ 848 w 848"/>
                        <a:gd name="T7" fmla="*/ 0 h 71"/>
                        <a:gd name="T8" fmla="*/ 0 w 848"/>
                        <a:gd name="T9" fmla="*/ 0 h 71"/>
                        <a:gd name="T10" fmla="*/ 0 w 848"/>
                        <a:gd name="T11" fmla="*/ 36 h 7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848"/>
                        <a:gd name="T19" fmla="*/ 0 h 71"/>
                        <a:gd name="T20" fmla="*/ 848 w 848"/>
                        <a:gd name="T21" fmla="*/ 71 h 7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848" h="71">
                          <a:moveTo>
                            <a:pt x="0" y="36"/>
                          </a:moveTo>
                          <a:lnTo>
                            <a:pt x="0" y="71"/>
                          </a:lnTo>
                          <a:lnTo>
                            <a:pt x="848" y="71"/>
                          </a:lnTo>
                          <a:lnTo>
                            <a:pt x="848" y="0"/>
                          </a:lnTo>
                          <a:lnTo>
                            <a:pt x="0" y="0"/>
                          </a:lnTo>
                          <a:lnTo>
                            <a:pt x="0" y="36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69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4487" y="1460"/>
                      <a:ext cx="149" cy="261"/>
                    </a:xfrm>
                    <a:custGeom>
                      <a:avLst/>
                      <a:gdLst>
                        <a:gd name="T0" fmla="*/ 1617 w 1644"/>
                        <a:gd name="T1" fmla="*/ 20 h 2497"/>
                        <a:gd name="T2" fmla="*/ 1590 w 1644"/>
                        <a:gd name="T3" fmla="*/ 0 h 2497"/>
                        <a:gd name="T4" fmla="*/ 0 w 1644"/>
                        <a:gd name="T5" fmla="*/ 2457 h 2497"/>
                        <a:gd name="T6" fmla="*/ 55 w 1644"/>
                        <a:gd name="T7" fmla="*/ 2497 h 2497"/>
                        <a:gd name="T8" fmla="*/ 1644 w 1644"/>
                        <a:gd name="T9" fmla="*/ 40 h 2497"/>
                        <a:gd name="T10" fmla="*/ 1617 w 1644"/>
                        <a:gd name="T11" fmla="*/ 20 h 2497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644"/>
                        <a:gd name="T19" fmla="*/ 0 h 2497"/>
                        <a:gd name="T20" fmla="*/ 1644 w 1644"/>
                        <a:gd name="T21" fmla="*/ 2497 h 2497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644" h="2497">
                          <a:moveTo>
                            <a:pt x="1617" y="20"/>
                          </a:moveTo>
                          <a:lnTo>
                            <a:pt x="1590" y="0"/>
                          </a:lnTo>
                          <a:lnTo>
                            <a:pt x="0" y="2457"/>
                          </a:lnTo>
                          <a:lnTo>
                            <a:pt x="55" y="2497"/>
                          </a:lnTo>
                          <a:lnTo>
                            <a:pt x="1644" y="40"/>
                          </a:lnTo>
                          <a:lnTo>
                            <a:pt x="1617" y="20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70" name="Freeform 96"/>
                    <p:cNvSpPr>
                      <a:spLocks/>
                    </p:cNvSpPr>
                    <p:nvPr/>
                  </p:nvSpPr>
                  <p:spPr bwMode="auto">
                    <a:xfrm>
                      <a:off x="4616" y="1411"/>
                      <a:ext cx="47" cy="72"/>
                    </a:xfrm>
                    <a:custGeom>
                      <a:avLst/>
                      <a:gdLst>
                        <a:gd name="T0" fmla="*/ 520 w 520"/>
                        <a:gd name="T1" fmla="*/ 0 h 691"/>
                        <a:gd name="T2" fmla="*/ 7 w 520"/>
                        <a:gd name="T3" fmla="*/ 483 h 691"/>
                        <a:gd name="T4" fmla="*/ 20 w 520"/>
                        <a:gd name="T5" fmla="*/ 482 h 691"/>
                        <a:gd name="T6" fmla="*/ 33 w 520"/>
                        <a:gd name="T7" fmla="*/ 482 h 691"/>
                        <a:gd name="T8" fmla="*/ 47 w 520"/>
                        <a:gd name="T9" fmla="*/ 482 h 691"/>
                        <a:gd name="T10" fmla="*/ 60 w 520"/>
                        <a:gd name="T11" fmla="*/ 482 h 691"/>
                        <a:gd name="T12" fmla="*/ 72 w 520"/>
                        <a:gd name="T13" fmla="*/ 483 h 691"/>
                        <a:gd name="T14" fmla="*/ 81 w 520"/>
                        <a:gd name="T15" fmla="*/ 484 h 691"/>
                        <a:gd name="T16" fmla="*/ 86 w 520"/>
                        <a:gd name="T17" fmla="*/ 485 h 691"/>
                        <a:gd name="T18" fmla="*/ 92 w 520"/>
                        <a:gd name="T19" fmla="*/ 486 h 691"/>
                        <a:gd name="T20" fmla="*/ 99 w 520"/>
                        <a:gd name="T21" fmla="*/ 487 h 691"/>
                        <a:gd name="T22" fmla="*/ 104 w 520"/>
                        <a:gd name="T23" fmla="*/ 489 h 691"/>
                        <a:gd name="T24" fmla="*/ 110 w 520"/>
                        <a:gd name="T25" fmla="*/ 490 h 691"/>
                        <a:gd name="T26" fmla="*/ 115 w 520"/>
                        <a:gd name="T27" fmla="*/ 492 h 691"/>
                        <a:gd name="T28" fmla="*/ 121 w 520"/>
                        <a:gd name="T29" fmla="*/ 493 h 691"/>
                        <a:gd name="T30" fmla="*/ 125 w 520"/>
                        <a:gd name="T31" fmla="*/ 495 h 691"/>
                        <a:gd name="T32" fmla="*/ 131 w 520"/>
                        <a:gd name="T33" fmla="*/ 497 h 691"/>
                        <a:gd name="T34" fmla="*/ 136 w 520"/>
                        <a:gd name="T35" fmla="*/ 499 h 691"/>
                        <a:gd name="T36" fmla="*/ 142 w 520"/>
                        <a:gd name="T37" fmla="*/ 502 h 691"/>
                        <a:gd name="T38" fmla="*/ 146 w 520"/>
                        <a:gd name="T39" fmla="*/ 503 h 691"/>
                        <a:gd name="T40" fmla="*/ 152 w 520"/>
                        <a:gd name="T41" fmla="*/ 506 h 691"/>
                        <a:gd name="T42" fmla="*/ 156 w 520"/>
                        <a:gd name="T43" fmla="*/ 509 h 691"/>
                        <a:gd name="T44" fmla="*/ 161 w 520"/>
                        <a:gd name="T45" fmla="*/ 511 h 691"/>
                        <a:gd name="T46" fmla="*/ 166 w 520"/>
                        <a:gd name="T47" fmla="*/ 513 h 691"/>
                        <a:gd name="T48" fmla="*/ 171 w 520"/>
                        <a:gd name="T49" fmla="*/ 517 h 691"/>
                        <a:gd name="T50" fmla="*/ 175 w 520"/>
                        <a:gd name="T51" fmla="*/ 519 h 691"/>
                        <a:gd name="T52" fmla="*/ 179 w 520"/>
                        <a:gd name="T53" fmla="*/ 523 h 691"/>
                        <a:gd name="T54" fmla="*/ 184 w 520"/>
                        <a:gd name="T55" fmla="*/ 526 h 691"/>
                        <a:gd name="T56" fmla="*/ 188 w 520"/>
                        <a:gd name="T57" fmla="*/ 529 h 691"/>
                        <a:gd name="T58" fmla="*/ 193 w 520"/>
                        <a:gd name="T59" fmla="*/ 532 h 691"/>
                        <a:gd name="T60" fmla="*/ 196 w 520"/>
                        <a:gd name="T61" fmla="*/ 536 h 691"/>
                        <a:gd name="T62" fmla="*/ 200 w 520"/>
                        <a:gd name="T63" fmla="*/ 541 h 691"/>
                        <a:gd name="T64" fmla="*/ 205 w 520"/>
                        <a:gd name="T65" fmla="*/ 544 h 691"/>
                        <a:gd name="T66" fmla="*/ 208 w 520"/>
                        <a:gd name="T67" fmla="*/ 548 h 691"/>
                        <a:gd name="T68" fmla="*/ 213 w 520"/>
                        <a:gd name="T69" fmla="*/ 553 h 691"/>
                        <a:gd name="T70" fmla="*/ 216 w 520"/>
                        <a:gd name="T71" fmla="*/ 556 h 691"/>
                        <a:gd name="T72" fmla="*/ 219 w 520"/>
                        <a:gd name="T73" fmla="*/ 561 h 691"/>
                        <a:gd name="T74" fmla="*/ 224 w 520"/>
                        <a:gd name="T75" fmla="*/ 566 h 691"/>
                        <a:gd name="T76" fmla="*/ 227 w 520"/>
                        <a:gd name="T77" fmla="*/ 570 h 691"/>
                        <a:gd name="T78" fmla="*/ 230 w 520"/>
                        <a:gd name="T79" fmla="*/ 575 h 691"/>
                        <a:gd name="T80" fmla="*/ 234 w 520"/>
                        <a:gd name="T81" fmla="*/ 580 h 691"/>
                        <a:gd name="T82" fmla="*/ 237 w 520"/>
                        <a:gd name="T83" fmla="*/ 584 h 691"/>
                        <a:gd name="T84" fmla="*/ 240 w 520"/>
                        <a:gd name="T85" fmla="*/ 589 h 691"/>
                        <a:gd name="T86" fmla="*/ 244 w 520"/>
                        <a:gd name="T87" fmla="*/ 595 h 691"/>
                        <a:gd name="T88" fmla="*/ 246 w 520"/>
                        <a:gd name="T89" fmla="*/ 600 h 691"/>
                        <a:gd name="T90" fmla="*/ 249 w 520"/>
                        <a:gd name="T91" fmla="*/ 606 h 691"/>
                        <a:gd name="T92" fmla="*/ 252 w 520"/>
                        <a:gd name="T93" fmla="*/ 612 h 691"/>
                        <a:gd name="T94" fmla="*/ 257 w 520"/>
                        <a:gd name="T95" fmla="*/ 620 h 691"/>
                        <a:gd name="T96" fmla="*/ 261 w 520"/>
                        <a:gd name="T97" fmla="*/ 632 h 691"/>
                        <a:gd name="T98" fmla="*/ 267 w 520"/>
                        <a:gd name="T99" fmla="*/ 644 h 691"/>
                        <a:gd name="T100" fmla="*/ 271 w 520"/>
                        <a:gd name="T101" fmla="*/ 657 h 691"/>
                        <a:gd name="T102" fmla="*/ 276 w 520"/>
                        <a:gd name="T103" fmla="*/ 671 h 691"/>
                        <a:gd name="T104" fmla="*/ 280 w 520"/>
                        <a:gd name="T105" fmla="*/ 684 h 691"/>
                        <a:gd name="T106" fmla="*/ 520 w 520"/>
                        <a:gd name="T107" fmla="*/ 0 h 691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w 520"/>
                        <a:gd name="T163" fmla="*/ 0 h 691"/>
                        <a:gd name="T164" fmla="*/ 520 w 520"/>
                        <a:gd name="T165" fmla="*/ 691 h 691"/>
                      </a:gdLst>
                      <a:ahLst/>
                      <a:cxnLst>
                        <a:cxn ang="T108">
                          <a:pos x="T0" y="T1"/>
                        </a:cxn>
                        <a:cxn ang="T109">
                          <a:pos x="T2" y="T3"/>
                        </a:cxn>
                        <a:cxn ang="T110">
                          <a:pos x="T4" y="T5"/>
                        </a:cxn>
                        <a:cxn ang="T111">
                          <a:pos x="T6" y="T7"/>
                        </a:cxn>
                        <a:cxn ang="T112">
                          <a:pos x="T8" y="T9"/>
                        </a:cxn>
                        <a:cxn ang="T113">
                          <a:pos x="T10" y="T11"/>
                        </a:cxn>
                        <a:cxn ang="T114">
                          <a:pos x="T12" y="T13"/>
                        </a:cxn>
                        <a:cxn ang="T115">
                          <a:pos x="T14" y="T15"/>
                        </a:cxn>
                        <a:cxn ang="T116">
                          <a:pos x="T16" y="T17"/>
                        </a:cxn>
                        <a:cxn ang="T117">
                          <a:pos x="T18" y="T19"/>
                        </a:cxn>
                        <a:cxn ang="T118">
                          <a:pos x="T20" y="T21"/>
                        </a:cxn>
                        <a:cxn ang="T119">
                          <a:pos x="T22" y="T23"/>
                        </a:cxn>
                        <a:cxn ang="T120">
                          <a:pos x="T24" y="T25"/>
                        </a:cxn>
                        <a:cxn ang="T121">
                          <a:pos x="T26" y="T27"/>
                        </a:cxn>
                        <a:cxn ang="T122">
                          <a:pos x="T28" y="T29"/>
                        </a:cxn>
                        <a:cxn ang="T123">
                          <a:pos x="T30" y="T31"/>
                        </a:cxn>
                        <a:cxn ang="T124">
                          <a:pos x="T32" y="T33"/>
                        </a:cxn>
                        <a:cxn ang="T125">
                          <a:pos x="T34" y="T35"/>
                        </a:cxn>
                        <a:cxn ang="T126">
                          <a:pos x="T36" y="T37"/>
                        </a:cxn>
                        <a:cxn ang="T127">
                          <a:pos x="T38" y="T39"/>
                        </a:cxn>
                        <a:cxn ang="T128">
                          <a:pos x="T40" y="T41"/>
                        </a:cxn>
                        <a:cxn ang="T129">
                          <a:pos x="T42" y="T43"/>
                        </a:cxn>
                        <a:cxn ang="T130">
                          <a:pos x="T44" y="T45"/>
                        </a:cxn>
                        <a:cxn ang="T131">
                          <a:pos x="T46" y="T47"/>
                        </a:cxn>
                        <a:cxn ang="T132">
                          <a:pos x="T48" y="T49"/>
                        </a:cxn>
                        <a:cxn ang="T133">
                          <a:pos x="T50" y="T51"/>
                        </a:cxn>
                        <a:cxn ang="T134">
                          <a:pos x="T52" y="T53"/>
                        </a:cxn>
                        <a:cxn ang="T135">
                          <a:pos x="T54" y="T55"/>
                        </a:cxn>
                        <a:cxn ang="T136">
                          <a:pos x="T56" y="T57"/>
                        </a:cxn>
                        <a:cxn ang="T137">
                          <a:pos x="T58" y="T59"/>
                        </a:cxn>
                        <a:cxn ang="T138">
                          <a:pos x="T60" y="T61"/>
                        </a:cxn>
                        <a:cxn ang="T139">
                          <a:pos x="T62" y="T63"/>
                        </a:cxn>
                        <a:cxn ang="T140">
                          <a:pos x="T64" y="T65"/>
                        </a:cxn>
                        <a:cxn ang="T141">
                          <a:pos x="T66" y="T67"/>
                        </a:cxn>
                        <a:cxn ang="T142">
                          <a:pos x="T68" y="T69"/>
                        </a:cxn>
                        <a:cxn ang="T143">
                          <a:pos x="T70" y="T71"/>
                        </a:cxn>
                        <a:cxn ang="T144">
                          <a:pos x="T72" y="T73"/>
                        </a:cxn>
                        <a:cxn ang="T145">
                          <a:pos x="T74" y="T75"/>
                        </a:cxn>
                        <a:cxn ang="T146">
                          <a:pos x="T76" y="T77"/>
                        </a:cxn>
                        <a:cxn ang="T147">
                          <a:pos x="T78" y="T79"/>
                        </a:cxn>
                        <a:cxn ang="T148">
                          <a:pos x="T80" y="T81"/>
                        </a:cxn>
                        <a:cxn ang="T149">
                          <a:pos x="T82" y="T83"/>
                        </a:cxn>
                        <a:cxn ang="T150">
                          <a:pos x="T84" y="T85"/>
                        </a:cxn>
                        <a:cxn ang="T151">
                          <a:pos x="T86" y="T87"/>
                        </a:cxn>
                        <a:cxn ang="T152">
                          <a:pos x="T88" y="T89"/>
                        </a:cxn>
                        <a:cxn ang="T153">
                          <a:pos x="T90" y="T91"/>
                        </a:cxn>
                        <a:cxn ang="T154">
                          <a:pos x="T92" y="T93"/>
                        </a:cxn>
                        <a:cxn ang="T155">
                          <a:pos x="T94" y="T95"/>
                        </a:cxn>
                        <a:cxn ang="T156">
                          <a:pos x="T96" y="T97"/>
                        </a:cxn>
                        <a:cxn ang="T157">
                          <a:pos x="T98" y="T99"/>
                        </a:cxn>
                        <a:cxn ang="T158">
                          <a:pos x="T100" y="T101"/>
                        </a:cxn>
                        <a:cxn ang="T159">
                          <a:pos x="T102" y="T103"/>
                        </a:cxn>
                        <a:cxn ang="T160">
                          <a:pos x="T104" y="T105"/>
                        </a:cxn>
                        <a:cxn ang="T161">
                          <a:pos x="T106" y="T107"/>
                        </a:cxn>
                      </a:cxnLst>
                      <a:rect l="T162" t="T163" r="T164" b="T165"/>
                      <a:pathLst>
                        <a:path w="520" h="691">
                          <a:moveTo>
                            <a:pt x="331" y="293"/>
                          </a:moveTo>
                          <a:lnTo>
                            <a:pt x="520" y="0"/>
                          </a:lnTo>
                          <a:lnTo>
                            <a:pt x="0" y="483"/>
                          </a:lnTo>
                          <a:lnTo>
                            <a:pt x="7" y="483"/>
                          </a:lnTo>
                          <a:lnTo>
                            <a:pt x="13" y="482"/>
                          </a:lnTo>
                          <a:lnTo>
                            <a:pt x="20" y="482"/>
                          </a:lnTo>
                          <a:lnTo>
                            <a:pt x="28" y="482"/>
                          </a:lnTo>
                          <a:lnTo>
                            <a:pt x="33" y="482"/>
                          </a:lnTo>
                          <a:lnTo>
                            <a:pt x="40" y="482"/>
                          </a:lnTo>
                          <a:lnTo>
                            <a:pt x="47" y="482"/>
                          </a:lnTo>
                          <a:lnTo>
                            <a:pt x="53" y="482"/>
                          </a:lnTo>
                          <a:lnTo>
                            <a:pt x="60" y="482"/>
                          </a:lnTo>
                          <a:lnTo>
                            <a:pt x="65" y="483"/>
                          </a:lnTo>
                          <a:lnTo>
                            <a:pt x="72" y="483"/>
                          </a:lnTo>
                          <a:lnTo>
                            <a:pt x="78" y="484"/>
                          </a:lnTo>
                          <a:lnTo>
                            <a:pt x="81" y="484"/>
                          </a:lnTo>
                          <a:lnTo>
                            <a:pt x="83" y="485"/>
                          </a:lnTo>
                          <a:lnTo>
                            <a:pt x="86" y="485"/>
                          </a:lnTo>
                          <a:lnTo>
                            <a:pt x="90" y="486"/>
                          </a:lnTo>
                          <a:lnTo>
                            <a:pt x="92" y="486"/>
                          </a:lnTo>
                          <a:lnTo>
                            <a:pt x="95" y="486"/>
                          </a:lnTo>
                          <a:lnTo>
                            <a:pt x="99" y="487"/>
                          </a:lnTo>
                          <a:lnTo>
                            <a:pt x="101" y="487"/>
                          </a:lnTo>
                          <a:lnTo>
                            <a:pt x="104" y="489"/>
                          </a:lnTo>
                          <a:lnTo>
                            <a:pt x="106" y="490"/>
                          </a:lnTo>
                          <a:lnTo>
                            <a:pt x="110" y="490"/>
                          </a:lnTo>
                          <a:lnTo>
                            <a:pt x="112" y="491"/>
                          </a:lnTo>
                          <a:lnTo>
                            <a:pt x="115" y="492"/>
                          </a:lnTo>
                          <a:lnTo>
                            <a:pt x="117" y="492"/>
                          </a:lnTo>
                          <a:lnTo>
                            <a:pt x="121" y="493"/>
                          </a:lnTo>
                          <a:lnTo>
                            <a:pt x="123" y="495"/>
                          </a:lnTo>
                          <a:lnTo>
                            <a:pt x="125" y="495"/>
                          </a:lnTo>
                          <a:lnTo>
                            <a:pt x="128" y="496"/>
                          </a:lnTo>
                          <a:lnTo>
                            <a:pt x="131" y="497"/>
                          </a:lnTo>
                          <a:lnTo>
                            <a:pt x="134" y="498"/>
                          </a:lnTo>
                          <a:lnTo>
                            <a:pt x="136" y="499"/>
                          </a:lnTo>
                          <a:lnTo>
                            <a:pt x="138" y="500"/>
                          </a:lnTo>
                          <a:lnTo>
                            <a:pt x="142" y="502"/>
                          </a:lnTo>
                          <a:lnTo>
                            <a:pt x="144" y="503"/>
                          </a:lnTo>
                          <a:lnTo>
                            <a:pt x="146" y="503"/>
                          </a:lnTo>
                          <a:lnTo>
                            <a:pt x="148" y="504"/>
                          </a:lnTo>
                          <a:lnTo>
                            <a:pt x="152" y="506"/>
                          </a:lnTo>
                          <a:lnTo>
                            <a:pt x="154" y="508"/>
                          </a:lnTo>
                          <a:lnTo>
                            <a:pt x="156" y="509"/>
                          </a:lnTo>
                          <a:lnTo>
                            <a:pt x="158" y="510"/>
                          </a:lnTo>
                          <a:lnTo>
                            <a:pt x="161" y="511"/>
                          </a:lnTo>
                          <a:lnTo>
                            <a:pt x="163" y="512"/>
                          </a:lnTo>
                          <a:lnTo>
                            <a:pt x="166" y="513"/>
                          </a:lnTo>
                          <a:lnTo>
                            <a:pt x="168" y="515"/>
                          </a:lnTo>
                          <a:lnTo>
                            <a:pt x="171" y="517"/>
                          </a:lnTo>
                          <a:lnTo>
                            <a:pt x="173" y="518"/>
                          </a:lnTo>
                          <a:lnTo>
                            <a:pt x="175" y="519"/>
                          </a:lnTo>
                          <a:lnTo>
                            <a:pt x="177" y="521"/>
                          </a:lnTo>
                          <a:lnTo>
                            <a:pt x="179" y="523"/>
                          </a:lnTo>
                          <a:lnTo>
                            <a:pt x="182" y="524"/>
                          </a:lnTo>
                          <a:lnTo>
                            <a:pt x="184" y="526"/>
                          </a:lnTo>
                          <a:lnTo>
                            <a:pt x="186" y="528"/>
                          </a:lnTo>
                          <a:lnTo>
                            <a:pt x="188" y="529"/>
                          </a:lnTo>
                          <a:lnTo>
                            <a:pt x="190" y="531"/>
                          </a:lnTo>
                          <a:lnTo>
                            <a:pt x="193" y="532"/>
                          </a:lnTo>
                          <a:lnTo>
                            <a:pt x="195" y="535"/>
                          </a:lnTo>
                          <a:lnTo>
                            <a:pt x="196" y="536"/>
                          </a:lnTo>
                          <a:lnTo>
                            <a:pt x="198" y="538"/>
                          </a:lnTo>
                          <a:lnTo>
                            <a:pt x="200" y="541"/>
                          </a:lnTo>
                          <a:lnTo>
                            <a:pt x="203" y="542"/>
                          </a:lnTo>
                          <a:lnTo>
                            <a:pt x="205" y="544"/>
                          </a:lnTo>
                          <a:lnTo>
                            <a:pt x="206" y="547"/>
                          </a:lnTo>
                          <a:lnTo>
                            <a:pt x="208" y="548"/>
                          </a:lnTo>
                          <a:lnTo>
                            <a:pt x="210" y="550"/>
                          </a:lnTo>
                          <a:lnTo>
                            <a:pt x="213" y="553"/>
                          </a:lnTo>
                          <a:lnTo>
                            <a:pt x="214" y="554"/>
                          </a:lnTo>
                          <a:lnTo>
                            <a:pt x="216" y="556"/>
                          </a:lnTo>
                          <a:lnTo>
                            <a:pt x="218" y="558"/>
                          </a:lnTo>
                          <a:lnTo>
                            <a:pt x="219" y="561"/>
                          </a:lnTo>
                          <a:lnTo>
                            <a:pt x="221" y="563"/>
                          </a:lnTo>
                          <a:lnTo>
                            <a:pt x="224" y="566"/>
                          </a:lnTo>
                          <a:lnTo>
                            <a:pt x="225" y="568"/>
                          </a:lnTo>
                          <a:lnTo>
                            <a:pt x="227" y="570"/>
                          </a:lnTo>
                          <a:lnTo>
                            <a:pt x="228" y="573"/>
                          </a:lnTo>
                          <a:lnTo>
                            <a:pt x="230" y="575"/>
                          </a:lnTo>
                          <a:lnTo>
                            <a:pt x="232" y="577"/>
                          </a:lnTo>
                          <a:lnTo>
                            <a:pt x="234" y="580"/>
                          </a:lnTo>
                          <a:lnTo>
                            <a:pt x="236" y="582"/>
                          </a:lnTo>
                          <a:lnTo>
                            <a:pt x="237" y="584"/>
                          </a:lnTo>
                          <a:lnTo>
                            <a:pt x="238" y="587"/>
                          </a:lnTo>
                          <a:lnTo>
                            <a:pt x="240" y="589"/>
                          </a:lnTo>
                          <a:lnTo>
                            <a:pt x="241" y="592"/>
                          </a:lnTo>
                          <a:lnTo>
                            <a:pt x="244" y="595"/>
                          </a:lnTo>
                          <a:lnTo>
                            <a:pt x="245" y="597"/>
                          </a:lnTo>
                          <a:lnTo>
                            <a:pt x="246" y="600"/>
                          </a:lnTo>
                          <a:lnTo>
                            <a:pt x="248" y="602"/>
                          </a:lnTo>
                          <a:lnTo>
                            <a:pt x="249" y="606"/>
                          </a:lnTo>
                          <a:lnTo>
                            <a:pt x="250" y="608"/>
                          </a:lnTo>
                          <a:lnTo>
                            <a:pt x="252" y="612"/>
                          </a:lnTo>
                          <a:lnTo>
                            <a:pt x="253" y="614"/>
                          </a:lnTo>
                          <a:lnTo>
                            <a:pt x="257" y="620"/>
                          </a:lnTo>
                          <a:lnTo>
                            <a:pt x="259" y="626"/>
                          </a:lnTo>
                          <a:lnTo>
                            <a:pt x="261" y="632"/>
                          </a:lnTo>
                          <a:lnTo>
                            <a:pt x="265" y="638"/>
                          </a:lnTo>
                          <a:lnTo>
                            <a:pt x="267" y="644"/>
                          </a:lnTo>
                          <a:lnTo>
                            <a:pt x="269" y="651"/>
                          </a:lnTo>
                          <a:lnTo>
                            <a:pt x="271" y="657"/>
                          </a:lnTo>
                          <a:lnTo>
                            <a:pt x="273" y="664"/>
                          </a:lnTo>
                          <a:lnTo>
                            <a:pt x="276" y="671"/>
                          </a:lnTo>
                          <a:lnTo>
                            <a:pt x="278" y="677"/>
                          </a:lnTo>
                          <a:lnTo>
                            <a:pt x="280" y="684"/>
                          </a:lnTo>
                          <a:lnTo>
                            <a:pt x="281" y="691"/>
                          </a:lnTo>
                          <a:lnTo>
                            <a:pt x="520" y="0"/>
                          </a:lnTo>
                          <a:lnTo>
                            <a:pt x="331" y="293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71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4750" y="1584"/>
                      <a:ext cx="75" cy="134"/>
                    </a:xfrm>
                    <a:custGeom>
                      <a:avLst/>
                      <a:gdLst>
                        <a:gd name="T0" fmla="*/ 798 w 825"/>
                        <a:gd name="T1" fmla="*/ 19 h 1291"/>
                        <a:gd name="T2" fmla="*/ 770 w 825"/>
                        <a:gd name="T3" fmla="*/ 0 h 1291"/>
                        <a:gd name="T4" fmla="*/ 0 w 825"/>
                        <a:gd name="T5" fmla="*/ 1253 h 1291"/>
                        <a:gd name="T6" fmla="*/ 54 w 825"/>
                        <a:gd name="T7" fmla="*/ 1291 h 1291"/>
                        <a:gd name="T8" fmla="*/ 825 w 825"/>
                        <a:gd name="T9" fmla="*/ 37 h 1291"/>
                        <a:gd name="T10" fmla="*/ 798 w 825"/>
                        <a:gd name="T11" fmla="*/ 19 h 129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825"/>
                        <a:gd name="T19" fmla="*/ 0 h 1291"/>
                        <a:gd name="T20" fmla="*/ 825 w 825"/>
                        <a:gd name="T21" fmla="*/ 1291 h 129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825" h="1291">
                          <a:moveTo>
                            <a:pt x="798" y="19"/>
                          </a:moveTo>
                          <a:lnTo>
                            <a:pt x="770" y="0"/>
                          </a:lnTo>
                          <a:lnTo>
                            <a:pt x="0" y="1253"/>
                          </a:lnTo>
                          <a:lnTo>
                            <a:pt x="54" y="1291"/>
                          </a:lnTo>
                          <a:lnTo>
                            <a:pt x="825" y="37"/>
                          </a:lnTo>
                          <a:lnTo>
                            <a:pt x="798" y="19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  <p:sp>
                  <p:nvSpPr>
                    <p:cNvPr id="68672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4804" y="1533"/>
                      <a:ext cx="46" cy="72"/>
                    </a:xfrm>
                    <a:custGeom>
                      <a:avLst/>
                      <a:gdLst>
                        <a:gd name="T0" fmla="*/ 509 w 509"/>
                        <a:gd name="T1" fmla="*/ 0 h 696"/>
                        <a:gd name="T2" fmla="*/ 6 w 509"/>
                        <a:gd name="T3" fmla="*/ 495 h 696"/>
                        <a:gd name="T4" fmla="*/ 19 w 509"/>
                        <a:gd name="T5" fmla="*/ 494 h 696"/>
                        <a:gd name="T6" fmla="*/ 33 w 509"/>
                        <a:gd name="T7" fmla="*/ 493 h 696"/>
                        <a:gd name="T8" fmla="*/ 46 w 509"/>
                        <a:gd name="T9" fmla="*/ 493 h 696"/>
                        <a:gd name="T10" fmla="*/ 58 w 509"/>
                        <a:gd name="T11" fmla="*/ 493 h 696"/>
                        <a:gd name="T12" fmla="*/ 71 w 509"/>
                        <a:gd name="T13" fmla="*/ 494 h 696"/>
                        <a:gd name="T14" fmla="*/ 80 w 509"/>
                        <a:gd name="T15" fmla="*/ 494 h 696"/>
                        <a:gd name="T16" fmla="*/ 86 w 509"/>
                        <a:gd name="T17" fmla="*/ 495 h 696"/>
                        <a:gd name="T18" fmla="*/ 91 w 509"/>
                        <a:gd name="T19" fmla="*/ 496 h 696"/>
                        <a:gd name="T20" fmla="*/ 98 w 509"/>
                        <a:gd name="T21" fmla="*/ 497 h 696"/>
                        <a:gd name="T22" fmla="*/ 104 w 509"/>
                        <a:gd name="T23" fmla="*/ 499 h 696"/>
                        <a:gd name="T24" fmla="*/ 109 w 509"/>
                        <a:gd name="T25" fmla="*/ 500 h 696"/>
                        <a:gd name="T26" fmla="*/ 115 w 509"/>
                        <a:gd name="T27" fmla="*/ 501 h 696"/>
                        <a:gd name="T28" fmla="*/ 120 w 509"/>
                        <a:gd name="T29" fmla="*/ 502 h 696"/>
                        <a:gd name="T30" fmla="*/ 126 w 509"/>
                        <a:gd name="T31" fmla="*/ 505 h 696"/>
                        <a:gd name="T32" fmla="*/ 130 w 509"/>
                        <a:gd name="T33" fmla="*/ 506 h 696"/>
                        <a:gd name="T34" fmla="*/ 136 w 509"/>
                        <a:gd name="T35" fmla="*/ 508 h 696"/>
                        <a:gd name="T36" fmla="*/ 141 w 509"/>
                        <a:gd name="T37" fmla="*/ 509 h 696"/>
                        <a:gd name="T38" fmla="*/ 146 w 509"/>
                        <a:gd name="T39" fmla="*/ 512 h 696"/>
                        <a:gd name="T40" fmla="*/ 151 w 509"/>
                        <a:gd name="T41" fmla="*/ 514 h 696"/>
                        <a:gd name="T42" fmla="*/ 156 w 509"/>
                        <a:gd name="T43" fmla="*/ 516 h 696"/>
                        <a:gd name="T44" fmla="*/ 161 w 509"/>
                        <a:gd name="T45" fmla="*/ 519 h 696"/>
                        <a:gd name="T46" fmla="*/ 166 w 509"/>
                        <a:gd name="T47" fmla="*/ 521 h 696"/>
                        <a:gd name="T48" fmla="*/ 170 w 509"/>
                        <a:gd name="T49" fmla="*/ 525 h 696"/>
                        <a:gd name="T50" fmla="*/ 174 w 509"/>
                        <a:gd name="T51" fmla="*/ 527 h 696"/>
                        <a:gd name="T52" fmla="*/ 179 w 509"/>
                        <a:gd name="T53" fmla="*/ 531 h 696"/>
                        <a:gd name="T54" fmla="*/ 184 w 509"/>
                        <a:gd name="T55" fmla="*/ 533 h 696"/>
                        <a:gd name="T56" fmla="*/ 188 w 509"/>
                        <a:gd name="T57" fmla="*/ 536 h 696"/>
                        <a:gd name="T58" fmla="*/ 192 w 509"/>
                        <a:gd name="T59" fmla="*/ 540 h 696"/>
                        <a:gd name="T60" fmla="*/ 197 w 509"/>
                        <a:gd name="T61" fmla="*/ 544 h 696"/>
                        <a:gd name="T62" fmla="*/ 201 w 509"/>
                        <a:gd name="T63" fmla="*/ 547 h 696"/>
                        <a:gd name="T64" fmla="*/ 205 w 509"/>
                        <a:gd name="T65" fmla="*/ 551 h 696"/>
                        <a:gd name="T66" fmla="*/ 209 w 509"/>
                        <a:gd name="T67" fmla="*/ 555 h 696"/>
                        <a:gd name="T68" fmla="*/ 213 w 509"/>
                        <a:gd name="T69" fmla="*/ 559 h 696"/>
                        <a:gd name="T70" fmla="*/ 216 w 509"/>
                        <a:gd name="T71" fmla="*/ 563 h 696"/>
                        <a:gd name="T72" fmla="*/ 221 w 509"/>
                        <a:gd name="T73" fmla="*/ 567 h 696"/>
                        <a:gd name="T74" fmla="*/ 224 w 509"/>
                        <a:gd name="T75" fmla="*/ 572 h 696"/>
                        <a:gd name="T76" fmla="*/ 228 w 509"/>
                        <a:gd name="T77" fmla="*/ 577 h 696"/>
                        <a:gd name="T78" fmla="*/ 231 w 509"/>
                        <a:gd name="T79" fmla="*/ 580 h 696"/>
                        <a:gd name="T80" fmla="*/ 235 w 509"/>
                        <a:gd name="T81" fmla="*/ 586 h 696"/>
                        <a:gd name="T82" fmla="*/ 239 w 509"/>
                        <a:gd name="T83" fmla="*/ 591 h 696"/>
                        <a:gd name="T84" fmla="*/ 242 w 509"/>
                        <a:gd name="T85" fmla="*/ 596 h 696"/>
                        <a:gd name="T86" fmla="*/ 245 w 509"/>
                        <a:gd name="T87" fmla="*/ 600 h 696"/>
                        <a:gd name="T88" fmla="*/ 247 w 509"/>
                        <a:gd name="T89" fmla="*/ 606 h 696"/>
                        <a:gd name="T90" fmla="*/ 251 w 509"/>
                        <a:gd name="T91" fmla="*/ 611 h 696"/>
                        <a:gd name="T92" fmla="*/ 254 w 509"/>
                        <a:gd name="T93" fmla="*/ 617 h 696"/>
                        <a:gd name="T94" fmla="*/ 258 w 509"/>
                        <a:gd name="T95" fmla="*/ 625 h 696"/>
                        <a:gd name="T96" fmla="*/ 264 w 509"/>
                        <a:gd name="T97" fmla="*/ 637 h 696"/>
                        <a:gd name="T98" fmla="*/ 270 w 509"/>
                        <a:gd name="T99" fmla="*/ 649 h 696"/>
                        <a:gd name="T100" fmla="*/ 274 w 509"/>
                        <a:gd name="T101" fmla="*/ 662 h 696"/>
                        <a:gd name="T102" fmla="*/ 278 w 509"/>
                        <a:gd name="T103" fmla="*/ 675 h 696"/>
                        <a:gd name="T104" fmla="*/ 283 w 509"/>
                        <a:gd name="T105" fmla="*/ 689 h 696"/>
                        <a:gd name="T106" fmla="*/ 509 w 509"/>
                        <a:gd name="T107" fmla="*/ 0 h 69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w 509"/>
                        <a:gd name="T163" fmla="*/ 0 h 696"/>
                        <a:gd name="T164" fmla="*/ 509 w 509"/>
                        <a:gd name="T165" fmla="*/ 696 h 696"/>
                      </a:gdLst>
                      <a:ahLst/>
                      <a:cxnLst>
                        <a:cxn ang="T108">
                          <a:pos x="T0" y="T1"/>
                        </a:cxn>
                        <a:cxn ang="T109">
                          <a:pos x="T2" y="T3"/>
                        </a:cxn>
                        <a:cxn ang="T110">
                          <a:pos x="T4" y="T5"/>
                        </a:cxn>
                        <a:cxn ang="T111">
                          <a:pos x="T6" y="T7"/>
                        </a:cxn>
                        <a:cxn ang="T112">
                          <a:pos x="T8" y="T9"/>
                        </a:cxn>
                        <a:cxn ang="T113">
                          <a:pos x="T10" y="T11"/>
                        </a:cxn>
                        <a:cxn ang="T114">
                          <a:pos x="T12" y="T13"/>
                        </a:cxn>
                        <a:cxn ang="T115">
                          <a:pos x="T14" y="T15"/>
                        </a:cxn>
                        <a:cxn ang="T116">
                          <a:pos x="T16" y="T17"/>
                        </a:cxn>
                        <a:cxn ang="T117">
                          <a:pos x="T18" y="T19"/>
                        </a:cxn>
                        <a:cxn ang="T118">
                          <a:pos x="T20" y="T21"/>
                        </a:cxn>
                        <a:cxn ang="T119">
                          <a:pos x="T22" y="T23"/>
                        </a:cxn>
                        <a:cxn ang="T120">
                          <a:pos x="T24" y="T25"/>
                        </a:cxn>
                        <a:cxn ang="T121">
                          <a:pos x="T26" y="T27"/>
                        </a:cxn>
                        <a:cxn ang="T122">
                          <a:pos x="T28" y="T29"/>
                        </a:cxn>
                        <a:cxn ang="T123">
                          <a:pos x="T30" y="T31"/>
                        </a:cxn>
                        <a:cxn ang="T124">
                          <a:pos x="T32" y="T33"/>
                        </a:cxn>
                        <a:cxn ang="T125">
                          <a:pos x="T34" y="T35"/>
                        </a:cxn>
                        <a:cxn ang="T126">
                          <a:pos x="T36" y="T37"/>
                        </a:cxn>
                        <a:cxn ang="T127">
                          <a:pos x="T38" y="T39"/>
                        </a:cxn>
                        <a:cxn ang="T128">
                          <a:pos x="T40" y="T41"/>
                        </a:cxn>
                        <a:cxn ang="T129">
                          <a:pos x="T42" y="T43"/>
                        </a:cxn>
                        <a:cxn ang="T130">
                          <a:pos x="T44" y="T45"/>
                        </a:cxn>
                        <a:cxn ang="T131">
                          <a:pos x="T46" y="T47"/>
                        </a:cxn>
                        <a:cxn ang="T132">
                          <a:pos x="T48" y="T49"/>
                        </a:cxn>
                        <a:cxn ang="T133">
                          <a:pos x="T50" y="T51"/>
                        </a:cxn>
                        <a:cxn ang="T134">
                          <a:pos x="T52" y="T53"/>
                        </a:cxn>
                        <a:cxn ang="T135">
                          <a:pos x="T54" y="T55"/>
                        </a:cxn>
                        <a:cxn ang="T136">
                          <a:pos x="T56" y="T57"/>
                        </a:cxn>
                        <a:cxn ang="T137">
                          <a:pos x="T58" y="T59"/>
                        </a:cxn>
                        <a:cxn ang="T138">
                          <a:pos x="T60" y="T61"/>
                        </a:cxn>
                        <a:cxn ang="T139">
                          <a:pos x="T62" y="T63"/>
                        </a:cxn>
                        <a:cxn ang="T140">
                          <a:pos x="T64" y="T65"/>
                        </a:cxn>
                        <a:cxn ang="T141">
                          <a:pos x="T66" y="T67"/>
                        </a:cxn>
                        <a:cxn ang="T142">
                          <a:pos x="T68" y="T69"/>
                        </a:cxn>
                        <a:cxn ang="T143">
                          <a:pos x="T70" y="T71"/>
                        </a:cxn>
                        <a:cxn ang="T144">
                          <a:pos x="T72" y="T73"/>
                        </a:cxn>
                        <a:cxn ang="T145">
                          <a:pos x="T74" y="T75"/>
                        </a:cxn>
                        <a:cxn ang="T146">
                          <a:pos x="T76" y="T77"/>
                        </a:cxn>
                        <a:cxn ang="T147">
                          <a:pos x="T78" y="T79"/>
                        </a:cxn>
                        <a:cxn ang="T148">
                          <a:pos x="T80" y="T81"/>
                        </a:cxn>
                        <a:cxn ang="T149">
                          <a:pos x="T82" y="T83"/>
                        </a:cxn>
                        <a:cxn ang="T150">
                          <a:pos x="T84" y="T85"/>
                        </a:cxn>
                        <a:cxn ang="T151">
                          <a:pos x="T86" y="T87"/>
                        </a:cxn>
                        <a:cxn ang="T152">
                          <a:pos x="T88" y="T89"/>
                        </a:cxn>
                        <a:cxn ang="T153">
                          <a:pos x="T90" y="T91"/>
                        </a:cxn>
                        <a:cxn ang="T154">
                          <a:pos x="T92" y="T93"/>
                        </a:cxn>
                        <a:cxn ang="T155">
                          <a:pos x="T94" y="T95"/>
                        </a:cxn>
                        <a:cxn ang="T156">
                          <a:pos x="T96" y="T97"/>
                        </a:cxn>
                        <a:cxn ang="T157">
                          <a:pos x="T98" y="T99"/>
                        </a:cxn>
                        <a:cxn ang="T158">
                          <a:pos x="T100" y="T101"/>
                        </a:cxn>
                        <a:cxn ang="T159">
                          <a:pos x="T102" y="T103"/>
                        </a:cxn>
                        <a:cxn ang="T160">
                          <a:pos x="T104" y="T105"/>
                        </a:cxn>
                        <a:cxn ang="T161">
                          <a:pos x="T106" y="T107"/>
                        </a:cxn>
                      </a:cxnLst>
                      <a:rect l="T162" t="T163" r="T164" b="T165"/>
                      <a:pathLst>
                        <a:path w="509" h="696">
                          <a:moveTo>
                            <a:pt x="325" y="297"/>
                          </a:moveTo>
                          <a:lnTo>
                            <a:pt x="509" y="0"/>
                          </a:lnTo>
                          <a:lnTo>
                            <a:pt x="0" y="495"/>
                          </a:lnTo>
                          <a:lnTo>
                            <a:pt x="6" y="495"/>
                          </a:lnTo>
                          <a:lnTo>
                            <a:pt x="13" y="494"/>
                          </a:lnTo>
                          <a:lnTo>
                            <a:pt x="19" y="494"/>
                          </a:lnTo>
                          <a:lnTo>
                            <a:pt x="26" y="493"/>
                          </a:lnTo>
                          <a:lnTo>
                            <a:pt x="33" y="493"/>
                          </a:lnTo>
                          <a:lnTo>
                            <a:pt x="39" y="493"/>
                          </a:lnTo>
                          <a:lnTo>
                            <a:pt x="46" y="493"/>
                          </a:lnTo>
                          <a:lnTo>
                            <a:pt x="53" y="493"/>
                          </a:lnTo>
                          <a:lnTo>
                            <a:pt x="58" y="493"/>
                          </a:lnTo>
                          <a:lnTo>
                            <a:pt x="65" y="493"/>
                          </a:lnTo>
                          <a:lnTo>
                            <a:pt x="71" y="494"/>
                          </a:lnTo>
                          <a:lnTo>
                            <a:pt x="77" y="494"/>
                          </a:lnTo>
                          <a:lnTo>
                            <a:pt x="80" y="494"/>
                          </a:lnTo>
                          <a:lnTo>
                            <a:pt x="83" y="495"/>
                          </a:lnTo>
                          <a:lnTo>
                            <a:pt x="86" y="495"/>
                          </a:lnTo>
                          <a:lnTo>
                            <a:pt x="89" y="495"/>
                          </a:lnTo>
                          <a:lnTo>
                            <a:pt x="91" y="496"/>
                          </a:lnTo>
                          <a:lnTo>
                            <a:pt x="95" y="496"/>
                          </a:lnTo>
                          <a:lnTo>
                            <a:pt x="98" y="497"/>
                          </a:lnTo>
                          <a:lnTo>
                            <a:pt x="100" y="497"/>
                          </a:lnTo>
                          <a:lnTo>
                            <a:pt x="104" y="499"/>
                          </a:lnTo>
                          <a:lnTo>
                            <a:pt x="106" y="499"/>
                          </a:lnTo>
                          <a:lnTo>
                            <a:pt x="109" y="500"/>
                          </a:lnTo>
                          <a:lnTo>
                            <a:pt x="111" y="500"/>
                          </a:lnTo>
                          <a:lnTo>
                            <a:pt x="115" y="501"/>
                          </a:lnTo>
                          <a:lnTo>
                            <a:pt x="117" y="502"/>
                          </a:lnTo>
                          <a:lnTo>
                            <a:pt x="120" y="502"/>
                          </a:lnTo>
                          <a:lnTo>
                            <a:pt x="122" y="503"/>
                          </a:lnTo>
                          <a:lnTo>
                            <a:pt x="126" y="505"/>
                          </a:lnTo>
                          <a:lnTo>
                            <a:pt x="128" y="505"/>
                          </a:lnTo>
                          <a:lnTo>
                            <a:pt x="130" y="506"/>
                          </a:lnTo>
                          <a:lnTo>
                            <a:pt x="133" y="507"/>
                          </a:lnTo>
                          <a:lnTo>
                            <a:pt x="136" y="508"/>
                          </a:lnTo>
                          <a:lnTo>
                            <a:pt x="138" y="509"/>
                          </a:lnTo>
                          <a:lnTo>
                            <a:pt x="141" y="509"/>
                          </a:lnTo>
                          <a:lnTo>
                            <a:pt x="143" y="510"/>
                          </a:lnTo>
                          <a:lnTo>
                            <a:pt x="146" y="512"/>
                          </a:lnTo>
                          <a:lnTo>
                            <a:pt x="149" y="513"/>
                          </a:lnTo>
                          <a:lnTo>
                            <a:pt x="151" y="514"/>
                          </a:lnTo>
                          <a:lnTo>
                            <a:pt x="153" y="515"/>
                          </a:lnTo>
                          <a:lnTo>
                            <a:pt x="156" y="516"/>
                          </a:lnTo>
                          <a:lnTo>
                            <a:pt x="158" y="518"/>
                          </a:lnTo>
                          <a:lnTo>
                            <a:pt x="161" y="519"/>
                          </a:lnTo>
                          <a:lnTo>
                            <a:pt x="163" y="520"/>
                          </a:lnTo>
                          <a:lnTo>
                            <a:pt x="166" y="521"/>
                          </a:lnTo>
                          <a:lnTo>
                            <a:pt x="168" y="523"/>
                          </a:lnTo>
                          <a:lnTo>
                            <a:pt x="170" y="525"/>
                          </a:lnTo>
                          <a:lnTo>
                            <a:pt x="172" y="526"/>
                          </a:lnTo>
                          <a:lnTo>
                            <a:pt x="174" y="527"/>
                          </a:lnTo>
                          <a:lnTo>
                            <a:pt x="177" y="529"/>
                          </a:lnTo>
                          <a:lnTo>
                            <a:pt x="179" y="531"/>
                          </a:lnTo>
                          <a:lnTo>
                            <a:pt x="181" y="532"/>
                          </a:lnTo>
                          <a:lnTo>
                            <a:pt x="184" y="533"/>
                          </a:lnTo>
                          <a:lnTo>
                            <a:pt x="185" y="535"/>
                          </a:lnTo>
                          <a:lnTo>
                            <a:pt x="188" y="536"/>
                          </a:lnTo>
                          <a:lnTo>
                            <a:pt x="190" y="539"/>
                          </a:lnTo>
                          <a:lnTo>
                            <a:pt x="192" y="540"/>
                          </a:lnTo>
                          <a:lnTo>
                            <a:pt x="194" y="542"/>
                          </a:lnTo>
                          <a:lnTo>
                            <a:pt x="197" y="544"/>
                          </a:lnTo>
                          <a:lnTo>
                            <a:pt x="199" y="546"/>
                          </a:lnTo>
                          <a:lnTo>
                            <a:pt x="201" y="547"/>
                          </a:lnTo>
                          <a:lnTo>
                            <a:pt x="203" y="549"/>
                          </a:lnTo>
                          <a:lnTo>
                            <a:pt x="205" y="551"/>
                          </a:lnTo>
                          <a:lnTo>
                            <a:pt x="206" y="553"/>
                          </a:lnTo>
                          <a:lnTo>
                            <a:pt x="209" y="555"/>
                          </a:lnTo>
                          <a:lnTo>
                            <a:pt x="211" y="557"/>
                          </a:lnTo>
                          <a:lnTo>
                            <a:pt x="213" y="559"/>
                          </a:lnTo>
                          <a:lnTo>
                            <a:pt x="215" y="561"/>
                          </a:lnTo>
                          <a:lnTo>
                            <a:pt x="216" y="563"/>
                          </a:lnTo>
                          <a:lnTo>
                            <a:pt x="219" y="565"/>
                          </a:lnTo>
                          <a:lnTo>
                            <a:pt x="221" y="567"/>
                          </a:lnTo>
                          <a:lnTo>
                            <a:pt x="222" y="570"/>
                          </a:lnTo>
                          <a:lnTo>
                            <a:pt x="224" y="572"/>
                          </a:lnTo>
                          <a:lnTo>
                            <a:pt x="226" y="574"/>
                          </a:lnTo>
                          <a:lnTo>
                            <a:pt x="228" y="577"/>
                          </a:lnTo>
                          <a:lnTo>
                            <a:pt x="230" y="579"/>
                          </a:lnTo>
                          <a:lnTo>
                            <a:pt x="231" y="580"/>
                          </a:lnTo>
                          <a:lnTo>
                            <a:pt x="233" y="583"/>
                          </a:lnTo>
                          <a:lnTo>
                            <a:pt x="235" y="586"/>
                          </a:lnTo>
                          <a:lnTo>
                            <a:pt x="236" y="589"/>
                          </a:lnTo>
                          <a:lnTo>
                            <a:pt x="239" y="591"/>
                          </a:lnTo>
                          <a:lnTo>
                            <a:pt x="240" y="593"/>
                          </a:lnTo>
                          <a:lnTo>
                            <a:pt x="242" y="596"/>
                          </a:lnTo>
                          <a:lnTo>
                            <a:pt x="243" y="598"/>
                          </a:lnTo>
                          <a:lnTo>
                            <a:pt x="245" y="600"/>
                          </a:lnTo>
                          <a:lnTo>
                            <a:pt x="246" y="603"/>
                          </a:lnTo>
                          <a:lnTo>
                            <a:pt x="247" y="606"/>
                          </a:lnTo>
                          <a:lnTo>
                            <a:pt x="250" y="609"/>
                          </a:lnTo>
                          <a:lnTo>
                            <a:pt x="251" y="611"/>
                          </a:lnTo>
                          <a:lnTo>
                            <a:pt x="253" y="615"/>
                          </a:lnTo>
                          <a:lnTo>
                            <a:pt x="254" y="617"/>
                          </a:lnTo>
                          <a:lnTo>
                            <a:pt x="255" y="619"/>
                          </a:lnTo>
                          <a:lnTo>
                            <a:pt x="258" y="625"/>
                          </a:lnTo>
                          <a:lnTo>
                            <a:pt x="261" y="631"/>
                          </a:lnTo>
                          <a:lnTo>
                            <a:pt x="264" y="637"/>
                          </a:lnTo>
                          <a:lnTo>
                            <a:pt x="266" y="643"/>
                          </a:lnTo>
                          <a:lnTo>
                            <a:pt x="270" y="649"/>
                          </a:lnTo>
                          <a:lnTo>
                            <a:pt x="272" y="656"/>
                          </a:lnTo>
                          <a:lnTo>
                            <a:pt x="274" y="662"/>
                          </a:lnTo>
                          <a:lnTo>
                            <a:pt x="276" y="669"/>
                          </a:lnTo>
                          <a:lnTo>
                            <a:pt x="278" y="675"/>
                          </a:lnTo>
                          <a:lnTo>
                            <a:pt x="281" y="682"/>
                          </a:lnTo>
                          <a:lnTo>
                            <a:pt x="283" y="689"/>
                          </a:lnTo>
                          <a:lnTo>
                            <a:pt x="285" y="696"/>
                          </a:lnTo>
                          <a:lnTo>
                            <a:pt x="509" y="0"/>
                          </a:lnTo>
                          <a:lnTo>
                            <a:pt x="325" y="297"/>
                          </a:lnTo>
                          <a:close/>
                        </a:path>
                      </a:pathLst>
                    </a:custGeom>
                    <a:solidFill>
                      <a:srgbClr val="66FF33"/>
                    </a:solidFill>
                    <a:ln w="9525">
                      <a:solidFill>
                        <a:srgbClr val="66FF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_tradnl"/>
                    </a:p>
                  </p:txBody>
                </p:sp>
              </p:grpSp>
            </p:grpSp>
            <p:sp>
              <p:nvSpPr>
                <p:cNvPr id="68658" name="Rectangle 99"/>
                <p:cNvSpPr>
                  <a:spLocks noChangeArrowheads="1"/>
                </p:cNvSpPr>
                <p:nvPr/>
              </p:nvSpPr>
              <p:spPr bwMode="auto">
                <a:xfrm>
                  <a:off x="4707" y="996"/>
                  <a:ext cx="441" cy="13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 eaLnBrk="0" hangingPunct="0"/>
                  <a:r>
                    <a:rPr lang="en-US" sz="1400"/>
                    <a:t>Esfuerzo</a:t>
                  </a:r>
                  <a:endParaRPr lang="en-US" sz="140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68649" name="Rectangle 100"/>
              <p:cNvSpPr>
                <a:spLocks noChangeArrowheads="1"/>
              </p:cNvSpPr>
              <p:nvPr/>
            </p:nvSpPr>
            <p:spPr bwMode="auto">
              <a:xfrm rot="-420000">
                <a:off x="2784" y="1016"/>
                <a:ext cx="203" cy="1157"/>
              </a:xfrm>
              <a:prstGeom prst="rect">
                <a:avLst/>
              </a:prstGeom>
              <a:solidFill>
                <a:srgbClr val="66FF33">
                  <a:alpha val="50195"/>
                </a:srgbClr>
              </a:solidFill>
              <a:ln w="12700">
                <a:solidFill>
                  <a:srgbClr val="66FF33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50" name="Oval 101"/>
              <p:cNvSpPr>
                <a:spLocks noChangeArrowheads="1"/>
              </p:cNvSpPr>
              <p:nvPr/>
            </p:nvSpPr>
            <p:spPr bwMode="auto">
              <a:xfrm>
                <a:off x="4287" y="851"/>
                <a:ext cx="1231" cy="1231"/>
              </a:xfrm>
              <a:prstGeom prst="ellipse">
                <a:avLst/>
              </a:prstGeom>
              <a:noFill/>
              <a:ln w="19050">
                <a:solidFill>
                  <a:srgbClr val="66FF33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51" name="Freeform 102"/>
              <p:cNvSpPr>
                <a:spLocks/>
              </p:cNvSpPr>
              <p:nvPr/>
            </p:nvSpPr>
            <p:spPr bwMode="auto">
              <a:xfrm>
                <a:off x="2961" y="1097"/>
                <a:ext cx="1379" cy="165"/>
              </a:xfrm>
              <a:custGeom>
                <a:avLst/>
                <a:gdLst>
                  <a:gd name="T0" fmla="*/ 1379 w 1379"/>
                  <a:gd name="T1" fmla="*/ 64 h 165"/>
                  <a:gd name="T2" fmla="*/ 335 w 1379"/>
                  <a:gd name="T3" fmla="*/ 17 h 165"/>
                  <a:gd name="T4" fmla="*/ 0 w 1379"/>
                  <a:gd name="T5" fmla="*/ 165 h 165"/>
                  <a:gd name="T6" fmla="*/ 0 60000 65536"/>
                  <a:gd name="T7" fmla="*/ 0 60000 65536"/>
                  <a:gd name="T8" fmla="*/ 0 60000 65536"/>
                  <a:gd name="T9" fmla="*/ 0 w 1379"/>
                  <a:gd name="T10" fmla="*/ 0 h 165"/>
                  <a:gd name="T11" fmla="*/ 1379 w 1379"/>
                  <a:gd name="T12" fmla="*/ 165 h 16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79" h="165">
                    <a:moveTo>
                      <a:pt x="1379" y="64"/>
                    </a:moveTo>
                    <a:cubicBezTo>
                      <a:pt x="972" y="32"/>
                      <a:pt x="565" y="0"/>
                      <a:pt x="335" y="17"/>
                    </a:cubicBezTo>
                    <a:cubicBezTo>
                      <a:pt x="105" y="34"/>
                      <a:pt x="52" y="99"/>
                      <a:pt x="0" y="165"/>
                    </a:cubicBezTo>
                  </a:path>
                </a:pathLst>
              </a:custGeom>
              <a:noFill/>
              <a:ln w="19050">
                <a:solidFill>
                  <a:srgbClr val="66FF33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68647" name="Freeform 103"/>
            <p:cNvSpPr>
              <a:spLocks/>
            </p:cNvSpPr>
            <p:nvPr/>
          </p:nvSpPr>
          <p:spPr bwMode="auto">
            <a:xfrm>
              <a:off x="3360" y="1114"/>
              <a:ext cx="388" cy="265"/>
            </a:xfrm>
            <a:custGeom>
              <a:avLst/>
              <a:gdLst>
                <a:gd name="T0" fmla="*/ 388 w 388"/>
                <a:gd name="T1" fmla="*/ 0 h 265"/>
                <a:gd name="T2" fmla="*/ 61 w 388"/>
                <a:gd name="T3" fmla="*/ 110 h 265"/>
                <a:gd name="T4" fmla="*/ 22 w 388"/>
                <a:gd name="T5" fmla="*/ 265 h 265"/>
                <a:gd name="T6" fmla="*/ 0 60000 65536"/>
                <a:gd name="T7" fmla="*/ 0 60000 65536"/>
                <a:gd name="T8" fmla="*/ 0 60000 65536"/>
                <a:gd name="T9" fmla="*/ 0 w 388"/>
                <a:gd name="T10" fmla="*/ 0 h 265"/>
                <a:gd name="T11" fmla="*/ 388 w 388"/>
                <a:gd name="T12" fmla="*/ 265 h 2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8" h="265">
                  <a:moveTo>
                    <a:pt x="388" y="0"/>
                  </a:moveTo>
                  <a:cubicBezTo>
                    <a:pt x="255" y="33"/>
                    <a:pt x="122" y="66"/>
                    <a:pt x="61" y="110"/>
                  </a:cubicBezTo>
                  <a:cubicBezTo>
                    <a:pt x="0" y="154"/>
                    <a:pt x="11" y="209"/>
                    <a:pt x="22" y="265"/>
                  </a:cubicBezTo>
                </a:path>
              </a:pathLst>
            </a:custGeom>
            <a:noFill/>
            <a:ln w="19050">
              <a:solidFill>
                <a:srgbClr val="66FF33"/>
              </a:solidFill>
              <a:round/>
              <a:headEnd/>
              <a:tailEnd type="oval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68617" name="Text Box 104"/>
          <p:cNvSpPr txBox="1">
            <a:spLocks noChangeArrowheads="1"/>
          </p:cNvSpPr>
          <p:nvPr/>
        </p:nvSpPr>
        <p:spPr bwMode="auto">
          <a:xfrm rot="-420000">
            <a:off x="4851400" y="2992438"/>
            <a:ext cx="1906588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2000">
                <a:solidFill>
                  <a:srgbClr val="FFFF00"/>
                </a:solidFill>
              </a:rPr>
              <a:t>Elemento Fibra</a:t>
            </a:r>
          </a:p>
        </p:txBody>
      </p:sp>
      <p:grpSp>
        <p:nvGrpSpPr>
          <p:cNvPr id="20" name="Group 105"/>
          <p:cNvGrpSpPr>
            <a:grpSpLocks/>
          </p:cNvGrpSpPr>
          <p:nvPr/>
        </p:nvGrpSpPr>
        <p:grpSpPr bwMode="auto">
          <a:xfrm>
            <a:off x="3649663" y="5264150"/>
            <a:ext cx="4394200" cy="1425575"/>
            <a:chOff x="2299" y="3316"/>
            <a:chExt cx="2768" cy="898"/>
          </a:xfrm>
        </p:grpSpPr>
        <p:sp>
          <p:nvSpPr>
            <p:cNvPr id="68643" name="Line 106"/>
            <p:cNvSpPr>
              <a:spLocks noChangeShapeType="1"/>
            </p:cNvSpPr>
            <p:nvPr/>
          </p:nvSpPr>
          <p:spPr bwMode="auto">
            <a:xfrm>
              <a:off x="2512" y="3942"/>
              <a:ext cx="2455" cy="0"/>
            </a:xfrm>
            <a:prstGeom prst="line">
              <a:avLst/>
            </a:prstGeom>
            <a:noFill/>
            <a:ln w="12700">
              <a:solidFill>
                <a:srgbClr val="FFFFCC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8644" name="Line 107"/>
            <p:cNvSpPr>
              <a:spLocks noChangeShapeType="1"/>
            </p:cNvSpPr>
            <p:nvPr/>
          </p:nvSpPr>
          <p:spPr bwMode="auto">
            <a:xfrm>
              <a:off x="2299" y="3316"/>
              <a:ext cx="2720" cy="0"/>
            </a:xfrm>
            <a:prstGeom prst="line">
              <a:avLst/>
            </a:prstGeom>
            <a:noFill/>
            <a:ln w="12700">
              <a:solidFill>
                <a:srgbClr val="FFFFCC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68645" name="Line 108"/>
            <p:cNvSpPr>
              <a:spLocks noChangeShapeType="1"/>
            </p:cNvSpPr>
            <p:nvPr/>
          </p:nvSpPr>
          <p:spPr bwMode="auto">
            <a:xfrm>
              <a:off x="2347" y="4214"/>
              <a:ext cx="2720" cy="0"/>
            </a:xfrm>
            <a:prstGeom prst="line">
              <a:avLst/>
            </a:prstGeom>
            <a:noFill/>
            <a:ln w="12700">
              <a:solidFill>
                <a:srgbClr val="FFFFCC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09"/>
          <p:cNvGrpSpPr>
            <a:grpSpLocks/>
          </p:cNvGrpSpPr>
          <p:nvPr/>
        </p:nvGrpSpPr>
        <p:grpSpPr bwMode="auto">
          <a:xfrm>
            <a:off x="4000500" y="2003425"/>
            <a:ext cx="2709863" cy="4662488"/>
            <a:chOff x="2520" y="1262"/>
            <a:chExt cx="1707" cy="2937"/>
          </a:xfrm>
        </p:grpSpPr>
        <p:sp>
          <p:nvSpPr>
            <p:cNvPr id="68636" name="Line 110"/>
            <p:cNvSpPr>
              <a:spLocks noChangeShapeType="1"/>
            </p:cNvSpPr>
            <p:nvPr/>
          </p:nvSpPr>
          <p:spPr bwMode="auto">
            <a:xfrm>
              <a:off x="3889" y="3947"/>
              <a:ext cx="0" cy="252"/>
            </a:xfrm>
            <a:prstGeom prst="line">
              <a:avLst/>
            </a:prstGeom>
            <a:noFill/>
            <a:ln w="38100">
              <a:solidFill>
                <a:srgbClr val="FF66CC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68637" name="Group 111"/>
            <p:cNvGrpSpPr>
              <a:grpSpLocks/>
            </p:cNvGrpSpPr>
            <p:nvPr/>
          </p:nvGrpSpPr>
          <p:grpSpPr bwMode="auto">
            <a:xfrm>
              <a:off x="2520" y="1262"/>
              <a:ext cx="1707" cy="2679"/>
              <a:chOff x="2520" y="1262"/>
              <a:chExt cx="1707" cy="2679"/>
            </a:xfrm>
          </p:grpSpPr>
          <p:sp>
            <p:nvSpPr>
              <p:cNvPr id="68638" name="Text Box 112"/>
              <p:cNvSpPr txBox="1">
                <a:spLocks noChangeArrowheads="1"/>
              </p:cNvSpPr>
              <p:nvPr/>
            </p:nvSpPr>
            <p:spPr bwMode="auto">
              <a:xfrm>
                <a:off x="3327" y="3080"/>
                <a:ext cx="900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s-ES" sz="1800">
                    <a:solidFill>
                      <a:srgbClr val="FFFF00"/>
                    </a:solidFill>
                  </a:rPr>
                  <a:t>esfuerzo</a:t>
                </a:r>
                <a:r>
                  <a:rPr lang="en-US" sz="1800">
                    <a:solidFill>
                      <a:srgbClr val="FFFF00"/>
                    </a:solidFill>
                  </a:rPr>
                  <a:t> (B)</a:t>
                </a:r>
              </a:p>
            </p:txBody>
          </p:sp>
          <p:sp>
            <p:nvSpPr>
              <p:cNvPr id="68639" name="Freeform 113" descr="Narrow horizontal"/>
              <p:cNvSpPr>
                <a:spLocks/>
              </p:cNvSpPr>
              <p:nvPr/>
            </p:nvSpPr>
            <p:spPr bwMode="auto">
              <a:xfrm>
                <a:off x="3546" y="3321"/>
                <a:ext cx="343" cy="620"/>
              </a:xfrm>
              <a:custGeom>
                <a:avLst/>
                <a:gdLst>
                  <a:gd name="T0" fmla="*/ 0 w 372"/>
                  <a:gd name="T1" fmla="*/ 4 h 824"/>
                  <a:gd name="T2" fmla="*/ 372 w 372"/>
                  <a:gd name="T3" fmla="*/ 824 h 824"/>
                  <a:gd name="T4" fmla="*/ 372 w 372"/>
                  <a:gd name="T5" fmla="*/ 0 h 824"/>
                  <a:gd name="T6" fmla="*/ 0 w 372"/>
                  <a:gd name="T7" fmla="*/ 4 h 8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2"/>
                  <a:gd name="T13" fmla="*/ 0 h 824"/>
                  <a:gd name="T14" fmla="*/ 372 w 372"/>
                  <a:gd name="T15" fmla="*/ 824 h 8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2" h="824">
                    <a:moveTo>
                      <a:pt x="0" y="4"/>
                    </a:moveTo>
                    <a:lnTo>
                      <a:pt x="372" y="824"/>
                    </a:lnTo>
                    <a:lnTo>
                      <a:pt x="372" y="0"/>
                    </a:lnTo>
                    <a:lnTo>
                      <a:pt x="0" y="4"/>
                    </a:lnTo>
                    <a:close/>
                  </a:path>
                </a:pathLst>
              </a:custGeom>
              <a:pattFill prst="narHorz">
                <a:fgClr>
                  <a:srgbClr val="FF66CC"/>
                </a:fgClr>
                <a:bgClr>
                  <a:schemeClr val="accent2"/>
                </a:bgClr>
              </a:pattFill>
              <a:ln w="12700">
                <a:solidFill>
                  <a:srgbClr val="FF66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40" name="Freeform 114"/>
              <p:cNvSpPr>
                <a:spLocks/>
              </p:cNvSpPr>
              <p:nvPr/>
            </p:nvSpPr>
            <p:spPr bwMode="auto">
              <a:xfrm rot="-420000">
                <a:off x="2520" y="1262"/>
                <a:ext cx="116" cy="164"/>
              </a:xfrm>
              <a:custGeom>
                <a:avLst/>
                <a:gdLst>
                  <a:gd name="T0" fmla="*/ 0 w 140"/>
                  <a:gd name="T1" fmla="*/ 226 h 226"/>
                  <a:gd name="T2" fmla="*/ 0 w 140"/>
                  <a:gd name="T3" fmla="*/ 0 h 226"/>
                  <a:gd name="T4" fmla="*/ 140 w 140"/>
                  <a:gd name="T5" fmla="*/ 0 h 226"/>
                  <a:gd name="T6" fmla="*/ 0 60000 65536"/>
                  <a:gd name="T7" fmla="*/ 0 60000 65536"/>
                  <a:gd name="T8" fmla="*/ 0 60000 65536"/>
                  <a:gd name="T9" fmla="*/ 0 w 140"/>
                  <a:gd name="T10" fmla="*/ 0 h 226"/>
                  <a:gd name="T11" fmla="*/ 140 w 140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" h="226">
                    <a:moveTo>
                      <a:pt x="0" y="226"/>
                    </a:moveTo>
                    <a:lnTo>
                      <a:pt x="0" y="0"/>
                    </a:lnTo>
                    <a:lnTo>
                      <a:pt x="140" y="0"/>
                    </a:lnTo>
                  </a:path>
                </a:pathLst>
              </a:custGeom>
              <a:noFill/>
              <a:ln w="12700">
                <a:solidFill>
                  <a:srgbClr val="FF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41" name="Freeform 115"/>
              <p:cNvSpPr>
                <a:spLocks/>
              </p:cNvSpPr>
              <p:nvPr/>
            </p:nvSpPr>
            <p:spPr bwMode="auto">
              <a:xfrm rot="21180000" flipV="1">
                <a:off x="2744" y="2577"/>
                <a:ext cx="116" cy="164"/>
              </a:xfrm>
              <a:custGeom>
                <a:avLst/>
                <a:gdLst>
                  <a:gd name="T0" fmla="*/ 0 w 140"/>
                  <a:gd name="T1" fmla="*/ 226 h 226"/>
                  <a:gd name="T2" fmla="*/ 0 w 140"/>
                  <a:gd name="T3" fmla="*/ 0 h 226"/>
                  <a:gd name="T4" fmla="*/ 140 w 140"/>
                  <a:gd name="T5" fmla="*/ 0 h 226"/>
                  <a:gd name="T6" fmla="*/ 0 60000 65536"/>
                  <a:gd name="T7" fmla="*/ 0 60000 65536"/>
                  <a:gd name="T8" fmla="*/ 0 60000 65536"/>
                  <a:gd name="T9" fmla="*/ 0 w 140"/>
                  <a:gd name="T10" fmla="*/ 0 h 226"/>
                  <a:gd name="T11" fmla="*/ 140 w 140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" h="226">
                    <a:moveTo>
                      <a:pt x="0" y="226"/>
                    </a:moveTo>
                    <a:lnTo>
                      <a:pt x="0" y="0"/>
                    </a:lnTo>
                    <a:lnTo>
                      <a:pt x="140" y="0"/>
                    </a:lnTo>
                  </a:path>
                </a:pathLst>
              </a:custGeom>
              <a:noFill/>
              <a:ln w="12700">
                <a:solidFill>
                  <a:srgbClr val="FF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42" name="Text Box 116"/>
              <p:cNvSpPr txBox="1">
                <a:spLocks noChangeArrowheads="1"/>
              </p:cNvSpPr>
              <p:nvPr/>
            </p:nvSpPr>
            <p:spPr bwMode="auto">
              <a:xfrm rot="-420000">
                <a:off x="2744" y="2750"/>
                <a:ext cx="223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n-US" sz="2000">
                    <a:solidFill>
                      <a:srgbClr val="FFFF00"/>
                    </a:solidFill>
                  </a:rPr>
                  <a:t>B</a:t>
                </a:r>
              </a:p>
            </p:txBody>
          </p:sp>
        </p:grpSp>
      </p:grpSp>
      <p:grpSp>
        <p:nvGrpSpPr>
          <p:cNvPr id="23" name="Group 117"/>
          <p:cNvGrpSpPr>
            <a:grpSpLocks/>
          </p:cNvGrpSpPr>
          <p:nvPr/>
        </p:nvGrpSpPr>
        <p:grpSpPr bwMode="auto">
          <a:xfrm>
            <a:off x="3700463" y="2046288"/>
            <a:ext cx="1485900" cy="4619625"/>
            <a:chOff x="2331" y="1289"/>
            <a:chExt cx="936" cy="2910"/>
          </a:xfrm>
        </p:grpSpPr>
        <p:sp>
          <p:nvSpPr>
            <p:cNvPr id="68627" name="Line 118"/>
            <p:cNvSpPr>
              <a:spLocks noChangeShapeType="1"/>
            </p:cNvSpPr>
            <p:nvPr/>
          </p:nvSpPr>
          <p:spPr bwMode="auto">
            <a:xfrm>
              <a:off x="2947" y="3461"/>
              <a:ext cx="0" cy="483"/>
            </a:xfrm>
            <a:prstGeom prst="line">
              <a:avLst/>
            </a:prstGeom>
            <a:noFill/>
            <a:ln w="38100">
              <a:solidFill>
                <a:srgbClr val="CC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68628" name="Group 119"/>
            <p:cNvGrpSpPr>
              <a:grpSpLocks/>
            </p:cNvGrpSpPr>
            <p:nvPr/>
          </p:nvGrpSpPr>
          <p:grpSpPr bwMode="auto">
            <a:xfrm>
              <a:off x="2331" y="1289"/>
              <a:ext cx="936" cy="2910"/>
              <a:chOff x="2331" y="1289"/>
              <a:chExt cx="936" cy="2910"/>
            </a:xfrm>
          </p:grpSpPr>
          <p:sp>
            <p:nvSpPr>
              <p:cNvPr id="68629" name="Line 120"/>
              <p:cNvSpPr>
                <a:spLocks noChangeShapeType="1"/>
              </p:cNvSpPr>
              <p:nvPr/>
            </p:nvSpPr>
            <p:spPr bwMode="auto">
              <a:xfrm>
                <a:off x="2956" y="4058"/>
                <a:ext cx="0" cy="141"/>
              </a:xfrm>
              <a:prstGeom prst="line">
                <a:avLst/>
              </a:prstGeom>
              <a:noFill/>
              <a:ln w="38100">
                <a:solidFill>
                  <a:srgbClr val="FF66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8630" name="Freeform 121" descr="Narrow horizontal"/>
              <p:cNvSpPr>
                <a:spLocks/>
              </p:cNvSpPr>
              <p:nvPr/>
            </p:nvSpPr>
            <p:spPr bwMode="auto">
              <a:xfrm>
                <a:off x="2580" y="3330"/>
                <a:ext cx="376" cy="126"/>
              </a:xfrm>
              <a:custGeom>
                <a:avLst/>
                <a:gdLst>
                  <a:gd name="T0" fmla="*/ 408 w 408"/>
                  <a:gd name="T1" fmla="*/ 0 h 168"/>
                  <a:gd name="T2" fmla="*/ 0 w 408"/>
                  <a:gd name="T3" fmla="*/ 0 h 168"/>
                  <a:gd name="T4" fmla="*/ 72 w 408"/>
                  <a:gd name="T5" fmla="*/ 168 h 168"/>
                  <a:gd name="T6" fmla="*/ 408 w 408"/>
                  <a:gd name="T7" fmla="*/ 168 h 168"/>
                  <a:gd name="T8" fmla="*/ 408 w 40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8"/>
                  <a:gd name="T16" fmla="*/ 0 h 168"/>
                  <a:gd name="T17" fmla="*/ 408 w 408"/>
                  <a:gd name="T18" fmla="*/ 168 h 1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8" h="168">
                    <a:moveTo>
                      <a:pt x="408" y="0"/>
                    </a:moveTo>
                    <a:lnTo>
                      <a:pt x="0" y="0"/>
                    </a:lnTo>
                    <a:lnTo>
                      <a:pt x="72" y="168"/>
                    </a:lnTo>
                    <a:lnTo>
                      <a:pt x="408" y="168"/>
                    </a:lnTo>
                    <a:lnTo>
                      <a:pt x="408" y="0"/>
                    </a:lnTo>
                    <a:close/>
                  </a:path>
                </a:pathLst>
              </a:custGeom>
              <a:pattFill prst="narHorz">
                <a:fgClr>
                  <a:srgbClr val="FF66CC"/>
                </a:fgClr>
                <a:bgClr>
                  <a:schemeClr val="accent2"/>
                </a:bgClr>
              </a:pattFill>
              <a:ln w="12700">
                <a:solidFill>
                  <a:srgbClr val="FF66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31" name="Text Box 122"/>
              <p:cNvSpPr txBox="1">
                <a:spLocks noChangeArrowheads="1"/>
              </p:cNvSpPr>
              <p:nvPr/>
            </p:nvSpPr>
            <p:spPr bwMode="auto">
              <a:xfrm>
                <a:off x="2367" y="3077"/>
                <a:ext cx="900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s-ES" sz="1800">
                    <a:solidFill>
                      <a:srgbClr val="FFFF00"/>
                    </a:solidFill>
                  </a:rPr>
                  <a:t>esfuerzo</a:t>
                </a:r>
                <a:r>
                  <a:rPr lang="en-US" sz="1800">
                    <a:solidFill>
                      <a:srgbClr val="FFFF00"/>
                    </a:solidFill>
                  </a:rPr>
                  <a:t> (A)</a:t>
                </a:r>
              </a:p>
            </p:txBody>
          </p:sp>
          <p:sp>
            <p:nvSpPr>
              <p:cNvPr id="68632" name="Line 123"/>
              <p:cNvSpPr>
                <a:spLocks noChangeShapeType="1"/>
              </p:cNvSpPr>
              <p:nvPr/>
            </p:nvSpPr>
            <p:spPr bwMode="auto">
              <a:xfrm>
                <a:off x="2956" y="3944"/>
                <a:ext cx="0" cy="111"/>
              </a:xfrm>
              <a:prstGeom prst="line">
                <a:avLst/>
              </a:prstGeom>
              <a:noFill/>
              <a:ln w="38100">
                <a:solidFill>
                  <a:srgbClr val="CCFF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8633" name="Freeform 124"/>
              <p:cNvSpPr>
                <a:spLocks/>
              </p:cNvSpPr>
              <p:nvPr/>
            </p:nvSpPr>
            <p:spPr bwMode="auto">
              <a:xfrm rot="-420000">
                <a:off x="2331" y="1289"/>
                <a:ext cx="116" cy="164"/>
              </a:xfrm>
              <a:custGeom>
                <a:avLst/>
                <a:gdLst>
                  <a:gd name="T0" fmla="*/ 0 w 140"/>
                  <a:gd name="T1" fmla="*/ 226 h 226"/>
                  <a:gd name="T2" fmla="*/ 0 w 140"/>
                  <a:gd name="T3" fmla="*/ 0 h 226"/>
                  <a:gd name="T4" fmla="*/ 140 w 140"/>
                  <a:gd name="T5" fmla="*/ 0 h 226"/>
                  <a:gd name="T6" fmla="*/ 0 60000 65536"/>
                  <a:gd name="T7" fmla="*/ 0 60000 65536"/>
                  <a:gd name="T8" fmla="*/ 0 60000 65536"/>
                  <a:gd name="T9" fmla="*/ 0 w 140"/>
                  <a:gd name="T10" fmla="*/ 0 h 226"/>
                  <a:gd name="T11" fmla="*/ 140 w 140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" h="226">
                    <a:moveTo>
                      <a:pt x="0" y="226"/>
                    </a:moveTo>
                    <a:lnTo>
                      <a:pt x="0" y="0"/>
                    </a:lnTo>
                    <a:lnTo>
                      <a:pt x="140" y="0"/>
                    </a:lnTo>
                  </a:path>
                </a:pathLst>
              </a:custGeom>
              <a:noFill/>
              <a:ln w="12700">
                <a:solidFill>
                  <a:srgbClr val="FF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34" name="Freeform 125"/>
              <p:cNvSpPr>
                <a:spLocks/>
              </p:cNvSpPr>
              <p:nvPr/>
            </p:nvSpPr>
            <p:spPr bwMode="auto">
              <a:xfrm rot="21180000" flipV="1">
                <a:off x="2514" y="2622"/>
                <a:ext cx="116" cy="164"/>
              </a:xfrm>
              <a:custGeom>
                <a:avLst/>
                <a:gdLst>
                  <a:gd name="T0" fmla="*/ 0 w 140"/>
                  <a:gd name="T1" fmla="*/ 226 h 226"/>
                  <a:gd name="T2" fmla="*/ 0 w 140"/>
                  <a:gd name="T3" fmla="*/ 0 h 226"/>
                  <a:gd name="T4" fmla="*/ 140 w 140"/>
                  <a:gd name="T5" fmla="*/ 0 h 226"/>
                  <a:gd name="T6" fmla="*/ 0 60000 65536"/>
                  <a:gd name="T7" fmla="*/ 0 60000 65536"/>
                  <a:gd name="T8" fmla="*/ 0 60000 65536"/>
                  <a:gd name="T9" fmla="*/ 0 w 140"/>
                  <a:gd name="T10" fmla="*/ 0 h 226"/>
                  <a:gd name="T11" fmla="*/ 140 w 140"/>
                  <a:gd name="T12" fmla="*/ 226 h 2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" h="226">
                    <a:moveTo>
                      <a:pt x="0" y="226"/>
                    </a:moveTo>
                    <a:lnTo>
                      <a:pt x="0" y="0"/>
                    </a:lnTo>
                    <a:lnTo>
                      <a:pt x="140" y="0"/>
                    </a:lnTo>
                  </a:path>
                </a:pathLst>
              </a:custGeom>
              <a:noFill/>
              <a:ln w="12700">
                <a:solidFill>
                  <a:srgbClr val="FFFF66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8635" name="Text Box 126"/>
              <p:cNvSpPr txBox="1">
                <a:spLocks noChangeArrowheads="1"/>
              </p:cNvSpPr>
              <p:nvPr/>
            </p:nvSpPr>
            <p:spPr bwMode="auto">
              <a:xfrm rot="-420000">
                <a:off x="2472" y="2795"/>
                <a:ext cx="223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n-US" sz="2000">
                    <a:solidFill>
                      <a:srgbClr val="FFFF00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25" name="Group 127"/>
          <p:cNvGrpSpPr>
            <a:grpSpLocks/>
          </p:cNvGrpSpPr>
          <p:nvPr/>
        </p:nvGrpSpPr>
        <p:grpSpPr bwMode="auto">
          <a:xfrm>
            <a:off x="4387850" y="1958975"/>
            <a:ext cx="3841750" cy="4711700"/>
            <a:chOff x="2764" y="1234"/>
            <a:chExt cx="2420" cy="2968"/>
          </a:xfrm>
        </p:grpSpPr>
        <p:sp>
          <p:nvSpPr>
            <p:cNvPr id="68622" name="Freeform 128" descr="Narrow horizontal"/>
            <p:cNvSpPr>
              <a:spLocks/>
            </p:cNvSpPr>
            <p:nvPr/>
          </p:nvSpPr>
          <p:spPr bwMode="auto">
            <a:xfrm>
              <a:off x="4496" y="3315"/>
              <a:ext cx="424" cy="887"/>
            </a:xfrm>
            <a:custGeom>
              <a:avLst/>
              <a:gdLst>
                <a:gd name="T0" fmla="*/ 0 w 460"/>
                <a:gd name="T1" fmla="*/ 8 h 1180"/>
                <a:gd name="T2" fmla="*/ 460 w 460"/>
                <a:gd name="T3" fmla="*/ 1172 h 1180"/>
                <a:gd name="T4" fmla="*/ 324 w 460"/>
                <a:gd name="T5" fmla="*/ 1180 h 1180"/>
                <a:gd name="T6" fmla="*/ 324 w 460"/>
                <a:gd name="T7" fmla="*/ 0 h 1180"/>
                <a:gd name="T8" fmla="*/ 0 w 460"/>
                <a:gd name="T9" fmla="*/ 8 h 1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0"/>
                <a:gd name="T16" fmla="*/ 0 h 1180"/>
                <a:gd name="T17" fmla="*/ 460 w 460"/>
                <a:gd name="T18" fmla="*/ 1180 h 11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0" h="1180">
                  <a:moveTo>
                    <a:pt x="0" y="8"/>
                  </a:moveTo>
                  <a:lnTo>
                    <a:pt x="460" y="1172"/>
                  </a:lnTo>
                  <a:lnTo>
                    <a:pt x="324" y="1180"/>
                  </a:lnTo>
                  <a:lnTo>
                    <a:pt x="324" y="0"/>
                  </a:lnTo>
                  <a:lnTo>
                    <a:pt x="0" y="8"/>
                  </a:lnTo>
                  <a:close/>
                </a:path>
              </a:pathLst>
            </a:custGeom>
            <a:pattFill prst="narHorz">
              <a:fgClr>
                <a:srgbClr val="66FF33"/>
              </a:fgClr>
              <a:bgClr>
                <a:schemeClr val="accent2"/>
              </a:bgClr>
            </a:pattFill>
            <a:ln w="12700">
              <a:solidFill>
                <a:srgbClr val="66FF33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623" name="Text Box 129"/>
            <p:cNvSpPr txBox="1">
              <a:spLocks noChangeArrowheads="1"/>
            </p:cNvSpPr>
            <p:nvPr/>
          </p:nvSpPr>
          <p:spPr bwMode="auto">
            <a:xfrm>
              <a:off x="4276" y="3081"/>
              <a:ext cx="908" cy="23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1800">
                  <a:solidFill>
                    <a:srgbClr val="FFFF00"/>
                  </a:solidFill>
                </a:rPr>
                <a:t>esfuerzo</a:t>
              </a:r>
              <a:r>
                <a:rPr lang="en-US" sz="1800">
                  <a:solidFill>
                    <a:srgbClr val="FFFF00"/>
                  </a:solidFill>
                </a:rPr>
                <a:t> (C)</a:t>
              </a:r>
            </a:p>
          </p:txBody>
        </p:sp>
        <p:sp>
          <p:nvSpPr>
            <p:cNvPr id="68624" name="Freeform 130"/>
            <p:cNvSpPr>
              <a:spLocks/>
            </p:cNvSpPr>
            <p:nvPr/>
          </p:nvSpPr>
          <p:spPr bwMode="auto">
            <a:xfrm rot="-420000">
              <a:off x="2764" y="1234"/>
              <a:ext cx="116" cy="164"/>
            </a:xfrm>
            <a:custGeom>
              <a:avLst/>
              <a:gdLst>
                <a:gd name="T0" fmla="*/ 0 w 140"/>
                <a:gd name="T1" fmla="*/ 226 h 226"/>
                <a:gd name="T2" fmla="*/ 0 w 140"/>
                <a:gd name="T3" fmla="*/ 0 h 226"/>
                <a:gd name="T4" fmla="*/ 140 w 140"/>
                <a:gd name="T5" fmla="*/ 0 h 226"/>
                <a:gd name="T6" fmla="*/ 0 60000 65536"/>
                <a:gd name="T7" fmla="*/ 0 60000 65536"/>
                <a:gd name="T8" fmla="*/ 0 60000 65536"/>
                <a:gd name="T9" fmla="*/ 0 w 140"/>
                <a:gd name="T10" fmla="*/ 0 h 226"/>
                <a:gd name="T11" fmla="*/ 140 w 140"/>
                <a:gd name="T12" fmla="*/ 226 h 2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226">
                  <a:moveTo>
                    <a:pt x="0" y="226"/>
                  </a:moveTo>
                  <a:lnTo>
                    <a:pt x="0" y="0"/>
                  </a:lnTo>
                  <a:lnTo>
                    <a:pt x="140" y="0"/>
                  </a:lnTo>
                </a:path>
              </a:pathLst>
            </a:custGeom>
            <a:noFill/>
            <a:ln w="12700">
              <a:solidFill>
                <a:srgbClr val="FFFF66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625" name="Text Box 131"/>
            <p:cNvSpPr txBox="1">
              <a:spLocks noChangeArrowheads="1"/>
            </p:cNvSpPr>
            <p:nvPr/>
          </p:nvSpPr>
          <p:spPr bwMode="auto">
            <a:xfrm rot="-420000">
              <a:off x="2966" y="2697"/>
              <a:ext cx="232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FFFF00"/>
                  </a:solidFill>
                </a:rPr>
                <a:t>C</a:t>
              </a:r>
            </a:p>
          </p:txBody>
        </p:sp>
        <p:sp>
          <p:nvSpPr>
            <p:cNvPr id="68626" name="Freeform 132"/>
            <p:cNvSpPr>
              <a:spLocks/>
            </p:cNvSpPr>
            <p:nvPr/>
          </p:nvSpPr>
          <p:spPr bwMode="auto">
            <a:xfrm rot="21180000" flipV="1">
              <a:off x="2970" y="2568"/>
              <a:ext cx="88" cy="135"/>
            </a:xfrm>
            <a:custGeom>
              <a:avLst/>
              <a:gdLst>
                <a:gd name="T0" fmla="*/ 0 w 140"/>
                <a:gd name="T1" fmla="*/ 226 h 226"/>
                <a:gd name="T2" fmla="*/ 0 w 140"/>
                <a:gd name="T3" fmla="*/ 0 h 226"/>
                <a:gd name="T4" fmla="*/ 140 w 140"/>
                <a:gd name="T5" fmla="*/ 0 h 226"/>
                <a:gd name="T6" fmla="*/ 0 60000 65536"/>
                <a:gd name="T7" fmla="*/ 0 60000 65536"/>
                <a:gd name="T8" fmla="*/ 0 60000 65536"/>
                <a:gd name="T9" fmla="*/ 0 w 140"/>
                <a:gd name="T10" fmla="*/ 0 h 226"/>
                <a:gd name="T11" fmla="*/ 140 w 140"/>
                <a:gd name="T12" fmla="*/ 226 h 2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226">
                  <a:moveTo>
                    <a:pt x="0" y="226"/>
                  </a:moveTo>
                  <a:lnTo>
                    <a:pt x="0" y="0"/>
                  </a:lnTo>
                  <a:lnTo>
                    <a:pt x="140" y="0"/>
                  </a:lnTo>
                </a:path>
              </a:pathLst>
            </a:custGeom>
            <a:noFill/>
            <a:ln w="12700">
              <a:solidFill>
                <a:srgbClr val="FFFF66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07950" y="44450"/>
            <a:ext cx="8947150" cy="108108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Modelo Analítico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s-ES" sz="2800" smtClean="0">
                <a:latin typeface="Arial" charset="0"/>
              </a:rPr>
              <a:t> </a:t>
            </a:r>
            <a:br>
              <a:rPr lang="es-ES" sz="2800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Pórtico Rehabilitado con CPEF</a:t>
            </a:r>
            <a:r>
              <a:rPr lang="en-US" sz="28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3200" smtClean="0">
                <a:solidFill>
                  <a:schemeClr val="accent1"/>
                </a:solidFill>
                <a:latin typeface="Arial" charset="0"/>
              </a:rPr>
              <a:t> </a:t>
            </a:r>
          </a:p>
        </p:txBody>
      </p:sp>
      <p:grpSp>
        <p:nvGrpSpPr>
          <p:cNvPr id="69635" name="Group 3"/>
          <p:cNvGrpSpPr>
            <a:grpSpLocks/>
          </p:cNvGrpSpPr>
          <p:nvPr/>
        </p:nvGrpSpPr>
        <p:grpSpPr bwMode="auto">
          <a:xfrm>
            <a:off x="2109788" y="3408363"/>
            <a:ext cx="4678362" cy="2846387"/>
            <a:chOff x="1244" y="2147"/>
            <a:chExt cx="2947" cy="1793"/>
          </a:xfrm>
        </p:grpSpPr>
        <p:sp>
          <p:nvSpPr>
            <p:cNvPr id="69695" name="Line 4"/>
            <p:cNvSpPr>
              <a:spLocks noChangeShapeType="1"/>
            </p:cNvSpPr>
            <p:nvPr/>
          </p:nvSpPr>
          <p:spPr bwMode="auto">
            <a:xfrm>
              <a:off x="1608" y="2147"/>
              <a:ext cx="2388" cy="2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696" name="Line 5"/>
            <p:cNvSpPr>
              <a:spLocks noChangeShapeType="1"/>
            </p:cNvSpPr>
            <p:nvPr/>
          </p:nvSpPr>
          <p:spPr bwMode="auto">
            <a:xfrm flipV="1">
              <a:off x="2206" y="2149"/>
              <a:ext cx="2" cy="1709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697" name="Line 6"/>
            <p:cNvSpPr>
              <a:spLocks noChangeShapeType="1"/>
            </p:cNvSpPr>
            <p:nvPr/>
          </p:nvSpPr>
          <p:spPr bwMode="auto">
            <a:xfrm flipV="1">
              <a:off x="1605" y="2149"/>
              <a:ext cx="2" cy="1709"/>
            </a:xfrm>
            <a:prstGeom prst="line">
              <a:avLst/>
            </a:prstGeom>
            <a:noFill/>
            <a:ln w="1588">
              <a:solidFill>
                <a:srgbClr val="66FF66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698" name="Line 7"/>
            <p:cNvSpPr>
              <a:spLocks noChangeShapeType="1"/>
            </p:cNvSpPr>
            <p:nvPr/>
          </p:nvSpPr>
          <p:spPr bwMode="auto">
            <a:xfrm flipV="1">
              <a:off x="2808" y="2149"/>
              <a:ext cx="1" cy="1709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699" name="Line 8"/>
            <p:cNvSpPr>
              <a:spLocks noChangeShapeType="1"/>
            </p:cNvSpPr>
            <p:nvPr/>
          </p:nvSpPr>
          <p:spPr bwMode="auto">
            <a:xfrm flipV="1">
              <a:off x="4009" y="2149"/>
              <a:ext cx="1" cy="1709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0" name="Line 9"/>
            <p:cNvSpPr>
              <a:spLocks noChangeShapeType="1"/>
            </p:cNvSpPr>
            <p:nvPr/>
          </p:nvSpPr>
          <p:spPr bwMode="auto">
            <a:xfrm flipV="1">
              <a:off x="3409" y="2149"/>
              <a:ext cx="2" cy="1709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1" name="Line 10"/>
            <p:cNvSpPr>
              <a:spLocks noChangeShapeType="1"/>
            </p:cNvSpPr>
            <p:nvPr/>
          </p:nvSpPr>
          <p:spPr bwMode="auto">
            <a:xfrm>
              <a:off x="1624" y="2667"/>
              <a:ext cx="2372" cy="2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2" name="Line 11"/>
            <p:cNvSpPr>
              <a:spLocks noChangeShapeType="1"/>
            </p:cNvSpPr>
            <p:nvPr/>
          </p:nvSpPr>
          <p:spPr bwMode="auto">
            <a:xfrm>
              <a:off x="1621" y="2396"/>
              <a:ext cx="2390" cy="1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3" name="Line 12"/>
            <p:cNvSpPr>
              <a:spLocks noChangeShapeType="1"/>
            </p:cNvSpPr>
            <p:nvPr/>
          </p:nvSpPr>
          <p:spPr bwMode="auto">
            <a:xfrm>
              <a:off x="1613" y="3466"/>
              <a:ext cx="2413" cy="2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4" name="Line 13"/>
            <p:cNvSpPr>
              <a:spLocks noChangeShapeType="1"/>
            </p:cNvSpPr>
            <p:nvPr/>
          </p:nvSpPr>
          <p:spPr bwMode="auto">
            <a:xfrm>
              <a:off x="1611" y="3197"/>
              <a:ext cx="2398" cy="1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69705" name="Line 14"/>
            <p:cNvSpPr>
              <a:spLocks noChangeShapeType="1"/>
            </p:cNvSpPr>
            <p:nvPr/>
          </p:nvSpPr>
          <p:spPr bwMode="auto">
            <a:xfrm>
              <a:off x="1608" y="2943"/>
              <a:ext cx="2387" cy="2"/>
            </a:xfrm>
            <a:prstGeom prst="line">
              <a:avLst/>
            </a:prstGeom>
            <a:noFill/>
            <a:ln w="1588">
              <a:solidFill>
                <a:srgbClr val="99FF9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69706" name="Picture 15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244" y="3863"/>
              <a:ext cx="29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2689225" y="4652963"/>
            <a:ext cx="6135688" cy="1474787"/>
            <a:chOff x="1609" y="2931"/>
            <a:chExt cx="3865" cy="929"/>
          </a:xfrm>
        </p:grpSpPr>
        <p:grpSp>
          <p:nvGrpSpPr>
            <p:cNvPr id="69657" name="Group 17"/>
            <p:cNvGrpSpPr>
              <a:grpSpLocks/>
            </p:cNvGrpSpPr>
            <p:nvPr/>
          </p:nvGrpSpPr>
          <p:grpSpPr bwMode="auto">
            <a:xfrm>
              <a:off x="4136" y="2931"/>
              <a:ext cx="1338" cy="755"/>
              <a:chOff x="4136" y="2955"/>
              <a:chExt cx="1338" cy="755"/>
            </a:xfrm>
          </p:grpSpPr>
          <p:sp>
            <p:nvSpPr>
              <p:cNvPr id="260114" name="Text Box 18"/>
              <p:cNvSpPr txBox="1">
                <a:spLocks noChangeArrowheads="1"/>
              </p:cNvSpPr>
              <p:nvPr/>
            </p:nvSpPr>
            <p:spPr bwMode="auto">
              <a:xfrm>
                <a:off x="4455" y="2955"/>
                <a:ext cx="1019" cy="5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l" eaLnBrk="0" hangingPunct="0">
                  <a:defRPr/>
                </a:pPr>
                <a:r>
                  <a:rPr lang="es-ES" sz="2400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Rigidez de sótano</a:t>
                </a:r>
              </a:p>
            </p:txBody>
          </p:sp>
          <p:sp>
            <p:nvSpPr>
              <p:cNvPr id="69694" name="Line 19"/>
              <p:cNvSpPr>
                <a:spLocks noChangeShapeType="1"/>
              </p:cNvSpPr>
              <p:nvPr/>
            </p:nvSpPr>
            <p:spPr bwMode="auto">
              <a:xfrm flipH="1">
                <a:off x="4136" y="3172"/>
                <a:ext cx="269" cy="53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9658" name="Group 20"/>
            <p:cNvGrpSpPr>
              <a:grpSpLocks/>
            </p:cNvGrpSpPr>
            <p:nvPr/>
          </p:nvGrpSpPr>
          <p:grpSpPr bwMode="auto">
            <a:xfrm>
              <a:off x="1609" y="3707"/>
              <a:ext cx="132" cy="153"/>
              <a:chOff x="1641" y="3222"/>
              <a:chExt cx="132" cy="153"/>
            </a:xfrm>
          </p:grpSpPr>
          <p:sp>
            <p:nvSpPr>
              <p:cNvPr id="69687" name="Oval 21"/>
              <p:cNvSpPr>
                <a:spLocks noChangeArrowheads="1"/>
              </p:cNvSpPr>
              <p:nvPr/>
            </p:nvSpPr>
            <p:spPr bwMode="auto">
              <a:xfrm>
                <a:off x="1692" y="3240"/>
                <a:ext cx="60" cy="78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8" name="Oval 22"/>
              <p:cNvSpPr>
                <a:spLocks noChangeArrowheads="1"/>
              </p:cNvSpPr>
              <p:nvPr/>
            </p:nvSpPr>
            <p:spPr bwMode="auto">
              <a:xfrm>
                <a:off x="1716" y="3261"/>
                <a:ext cx="27" cy="42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9" name="Oval 23"/>
              <p:cNvSpPr>
                <a:spLocks noChangeArrowheads="1"/>
              </p:cNvSpPr>
              <p:nvPr/>
            </p:nvSpPr>
            <p:spPr bwMode="auto">
              <a:xfrm>
                <a:off x="1680" y="3234"/>
                <a:ext cx="84" cy="99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90" name="Oval 24"/>
              <p:cNvSpPr>
                <a:spLocks noChangeArrowheads="1"/>
              </p:cNvSpPr>
              <p:nvPr/>
            </p:nvSpPr>
            <p:spPr bwMode="auto">
              <a:xfrm>
                <a:off x="1677" y="3222"/>
                <a:ext cx="96" cy="117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91" name="Line 25"/>
              <p:cNvSpPr>
                <a:spLocks noChangeShapeType="1"/>
              </p:cNvSpPr>
              <p:nvPr/>
            </p:nvSpPr>
            <p:spPr bwMode="auto">
              <a:xfrm flipV="1">
                <a:off x="1641" y="3273"/>
                <a:ext cx="30" cy="10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9692" name="Line 26"/>
              <p:cNvSpPr>
                <a:spLocks noChangeShapeType="1"/>
              </p:cNvSpPr>
              <p:nvPr/>
            </p:nvSpPr>
            <p:spPr bwMode="auto">
              <a:xfrm flipV="1">
                <a:off x="1644" y="3336"/>
                <a:ext cx="93" cy="3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9659" name="Group 27"/>
            <p:cNvGrpSpPr>
              <a:grpSpLocks/>
            </p:cNvGrpSpPr>
            <p:nvPr/>
          </p:nvGrpSpPr>
          <p:grpSpPr bwMode="auto">
            <a:xfrm>
              <a:off x="2212" y="3704"/>
              <a:ext cx="132" cy="153"/>
              <a:chOff x="1641" y="3222"/>
              <a:chExt cx="132" cy="153"/>
            </a:xfrm>
          </p:grpSpPr>
          <p:sp>
            <p:nvSpPr>
              <p:cNvPr id="69681" name="Oval 28"/>
              <p:cNvSpPr>
                <a:spLocks noChangeArrowheads="1"/>
              </p:cNvSpPr>
              <p:nvPr/>
            </p:nvSpPr>
            <p:spPr bwMode="auto">
              <a:xfrm>
                <a:off x="1692" y="3240"/>
                <a:ext cx="60" cy="78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2" name="Oval 29"/>
              <p:cNvSpPr>
                <a:spLocks noChangeArrowheads="1"/>
              </p:cNvSpPr>
              <p:nvPr/>
            </p:nvSpPr>
            <p:spPr bwMode="auto">
              <a:xfrm>
                <a:off x="1716" y="3261"/>
                <a:ext cx="27" cy="42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3" name="Oval 30"/>
              <p:cNvSpPr>
                <a:spLocks noChangeArrowheads="1"/>
              </p:cNvSpPr>
              <p:nvPr/>
            </p:nvSpPr>
            <p:spPr bwMode="auto">
              <a:xfrm>
                <a:off x="1680" y="3234"/>
                <a:ext cx="84" cy="99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4" name="Oval 31"/>
              <p:cNvSpPr>
                <a:spLocks noChangeArrowheads="1"/>
              </p:cNvSpPr>
              <p:nvPr/>
            </p:nvSpPr>
            <p:spPr bwMode="auto">
              <a:xfrm>
                <a:off x="1677" y="3222"/>
                <a:ext cx="96" cy="117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85" name="Line 32"/>
              <p:cNvSpPr>
                <a:spLocks noChangeShapeType="1"/>
              </p:cNvSpPr>
              <p:nvPr/>
            </p:nvSpPr>
            <p:spPr bwMode="auto">
              <a:xfrm flipV="1">
                <a:off x="1641" y="3273"/>
                <a:ext cx="30" cy="10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9686" name="Line 33"/>
              <p:cNvSpPr>
                <a:spLocks noChangeShapeType="1"/>
              </p:cNvSpPr>
              <p:nvPr/>
            </p:nvSpPr>
            <p:spPr bwMode="auto">
              <a:xfrm flipV="1">
                <a:off x="1644" y="3336"/>
                <a:ext cx="93" cy="3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9660" name="Group 34"/>
            <p:cNvGrpSpPr>
              <a:grpSpLocks/>
            </p:cNvGrpSpPr>
            <p:nvPr/>
          </p:nvGrpSpPr>
          <p:grpSpPr bwMode="auto">
            <a:xfrm>
              <a:off x="2815" y="3701"/>
              <a:ext cx="132" cy="153"/>
              <a:chOff x="1641" y="3222"/>
              <a:chExt cx="132" cy="153"/>
            </a:xfrm>
          </p:grpSpPr>
          <p:sp>
            <p:nvSpPr>
              <p:cNvPr id="69675" name="Oval 35"/>
              <p:cNvSpPr>
                <a:spLocks noChangeArrowheads="1"/>
              </p:cNvSpPr>
              <p:nvPr/>
            </p:nvSpPr>
            <p:spPr bwMode="auto">
              <a:xfrm>
                <a:off x="1692" y="3240"/>
                <a:ext cx="60" cy="78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6" name="Oval 36"/>
              <p:cNvSpPr>
                <a:spLocks noChangeArrowheads="1"/>
              </p:cNvSpPr>
              <p:nvPr/>
            </p:nvSpPr>
            <p:spPr bwMode="auto">
              <a:xfrm>
                <a:off x="1716" y="3261"/>
                <a:ext cx="27" cy="42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7" name="Oval 37"/>
              <p:cNvSpPr>
                <a:spLocks noChangeArrowheads="1"/>
              </p:cNvSpPr>
              <p:nvPr/>
            </p:nvSpPr>
            <p:spPr bwMode="auto">
              <a:xfrm>
                <a:off x="1680" y="3234"/>
                <a:ext cx="84" cy="99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8" name="Oval 38"/>
              <p:cNvSpPr>
                <a:spLocks noChangeArrowheads="1"/>
              </p:cNvSpPr>
              <p:nvPr/>
            </p:nvSpPr>
            <p:spPr bwMode="auto">
              <a:xfrm>
                <a:off x="1677" y="3222"/>
                <a:ext cx="96" cy="117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9" name="Line 39"/>
              <p:cNvSpPr>
                <a:spLocks noChangeShapeType="1"/>
              </p:cNvSpPr>
              <p:nvPr/>
            </p:nvSpPr>
            <p:spPr bwMode="auto">
              <a:xfrm flipV="1">
                <a:off x="1641" y="3273"/>
                <a:ext cx="30" cy="10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9680" name="Line 40"/>
              <p:cNvSpPr>
                <a:spLocks noChangeShapeType="1"/>
              </p:cNvSpPr>
              <p:nvPr/>
            </p:nvSpPr>
            <p:spPr bwMode="auto">
              <a:xfrm flipV="1">
                <a:off x="1644" y="3336"/>
                <a:ext cx="93" cy="3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9661" name="Group 41"/>
            <p:cNvGrpSpPr>
              <a:grpSpLocks/>
            </p:cNvGrpSpPr>
            <p:nvPr/>
          </p:nvGrpSpPr>
          <p:grpSpPr bwMode="auto">
            <a:xfrm>
              <a:off x="3418" y="3698"/>
              <a:ext cx="132" cy="153"/>
              <a:chOff x="1641" y="3222"/>
              <a:chExt cx="132" cy="153"/>
            </a:xfrm>
          </p:grpSpPr>
          <p:sp>
            <p:nvSpPr>
              <p:cNvPr id="69669" name="Oval 42"/>
              <p:cNvSpPr>
                <a:spLocks noChangeArrowheads="1"/>
              </p:cNvSpPr>
              <p:nvPr/>
            </p:nvSpPr>
            <p:spPr bwMode="auto">
              <a:xfrm>
                <a:off x="1692" y="3240"/>
                <a:ext cx="60" cy="78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0" name="Oval 43"/>
              <p:cNvSpPr>
                <a:spLocks noChangeArrowheads="1"/>
              </p:cNvSpPr>
              <p:nvPr/>
            </p:nvSpPr>
            <p:spPr bwMode="auto">
              <a:xfrm>
                <a:off x="1716" y="3261"/>
                <a:ext cx="27" cy="42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1" name="Oval 44"/>
              <p:cNvSpPr>
                <a:spLocks noChangeArrowheads="1"/>
              </p:cNvSpPr>
              <p:nvPr/>
            </p:nvSpPr>
            <p:spPr bwMode="auto">
              <a:xfrm>
                <a:off x="1680" y="3234"/>
                <a:ext cx="84" cy="99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2" name="Oval 45"/>
              <p:cNvSpPr>
                <a:spLocks noChangeArrowheads="1"/>
              </p:cNvSpPr>
              <p:nvPr/>
            </p:nvSpPr>
            <p:spPr bwMode="auto">
              <a:xfrm>
                <a:off x="1677" y="3222"/>
                <a:ext cx="96" cy="117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73" name="Line 46"/>
              <p:cNvSpPr>
                <a:spLocks noChangeShapeType="1"/>
              </p:cNvSpPr>
              <p:nvPr/>
            </p:nvSpPr>
            <p:spPr bwMode="auto">
              <a:xfrm flipV="1">
                <a:off x="1641" y="3273"/>
                <a:ext cx="30" cy="10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9674" name="Line 47"/>
              <p:cNvSpPr>
                <a:spLocks noChangeShapeType="1"/>
              </p:cNvSpPr>
              <p:nvPr/>
            </p:nvSpPr>
            <p:spPr bwMode="auto">
              <a:xfrm flipV="1">
                <a:off x="1644" y="3336"/>
                <a:ext cx="93" cy="3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69662" name="Group 48"/>
            <p:cNvGrpSpPr>
              <a:grpSpLocks/>
            </p:cNvGrpSpPr>
            <p:nvPr/>
          </p:nvGrpSpPr>
          <p:grpSpPr bwMode="auto">
            <a:xfrm>
              <a:off x="4021" y="3695"/>
              <a:ext cx="132" cy="153"/>
              <a:chOff x="1641" y="3222"/>
              <a:chExt cx="132" cy="153"/>
            </a:xfrm>
          </p:grpSpPr>
          <p:sp>
            <p:nvSpPr>
              <p:cNvPr id="69663" name="Oval 49"/>
              <p:cNvSpPr>
                <a:spLocks noChangeArrowheads="1"/>
              </p:cNvSpPr>
              <p:nvPr/>
            </p:nvSpPr>
            <p:spPr bwMode="auto">
              <a:xfrm>
                <a:off x="1692" y="3240"/>
                <a:ext cx="60" cy="78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64" name="Oval 50"/>
              <p:cNvSpPr>
                <a:spLocks noChangeArrowheads="1"/>
              </p:cNvSpPr>
              <p:nvPr/>
            </p:nvSpPr>
            <p:spPr bwMode="auto">
              <a:xfrm>
                <a:off x="1716" y="3261"/>
                <a:ext cx="27" cy="42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65" name="Oval 51"/>
              <p:cNvSpPr>
                <a:spLocks noChangeArrowheads="1"/>
              </p:cNvSpPr>
              <p:nvPr/>
            </p:nvSpPr>
            <p:spPr bwMode="auto">
              <a:xfrm>
                <a:off x="1680" y="3234"/>
                <a:ext cx="84" cy="99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66" name="Oval 52"/>
              <p:cNvSpPr>
                <a:spLocks noChangeArrowheads="1"/>
              </p:cNvSpPr>
              <p:nvPr/>
            </p:nvSpPr>
            <p:spPr bwMode="auto">
              <a:xfrm>
                <a:off x="1677" y="3222"/>
                <a:ext cx="96" cy="117"/>
              </a:xfrm>
              <a:prstGeom prst="ellips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67" name="Line 53"/>
              <p:cNvSpPr>
                <a:spLocks noChangeShapeType="1"/>
              </p:cNvSpPr>
              <p:nvPr/>
            </p:nvSpPr>
            <p:spPr bwMode="auto">
              <a:xfrm flipV="1">
                <a:off x="1641" y="3273"/>
                <a:ext cx="30" cy="10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69668" name="Line 54"/>
              <p:cNvSpPr>
                <a:spLocks noChangeShapeType="1"/>
              </p:cNvSpPr>
              <p:nvPr/>
            </p:nvSpPr>
            <p:spPr bwMode="auto">
              <a:xfrm flipV="1">
                <a:off x="1644" y="3336"/>
                <a:ext cx="93" cy="3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sp>
        <p:nvSpPr>
          <p:cNvPr id="260151" name="Line 55"/>
          <p:cNvSpPr>
            <a:spLocks noChangeShapeType="1"/>
          </p:cNvSpPr>
          <p:nvPr/>
        </p:nvSpPr>
        <p:spPr bwMode="auto">
          <a:xfrm flipV="1">
            <a:off x="2278063" y="3384550"/>
            <a:ext cx="3175" cy="2713038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10" name="Group 56"/>
          <p:cNvGrpSpPr>
            <a:grpSpLocks/>
          </p:cNvGrpSpPr>
          <p:nvPr/>
        </p:nvGrpSpPr>
        <p:grpSpPr bwMode="auto">
          <a:xfrm>
            <a:off x="539750" y="2852738"/>
            <a:ext cx="1873250" cy="2743200"/>
            <a:chOff x="340" y="1797"/>
            <a:chExt cx="1180" cy="1728"/>
          </a:xfrm>
        </p:grpSpPr>
        <p:sp>
          <p:nvSpPr>
            <p:cNvPr id="260153" name="Text Box 57"/>
            <p:cNvSpPr txBox="1">
              <a:spLocks noChangeArrowheads="1"/>
            </p:cNvSpPr>
            <p:nvPr/>
          </p:nvSpPr>
          <p:spPr bwMode="auto">
            <a:xfrm>
              <a:off x="340" y="1797"/>
              <a:ext cx="76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r" eaLnBrk="0" hangingPunct="0">
                <a:defRPr/>
              </a:pPr>
              <a:r>
                <a:rPr lang="es-ES" sz="24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Masas  </a:t>
              </a:r>
            </a:p>
          </p:txBody>
        </p:sp>
        <p:sp>
          <p:nvSpPr>
            <p:cNvPr id="69650" name="Line 58"/>
            <p:cNvSpPr>
              <a:spLocks noChangeShapeType="1"/>
            </p:cNvSpPr>
            <p:nvPr/>
          </p:nvSpPr>
          <p:spPr bwMode="auto">
            <a:xfrm>
              <a:off x="1131" y="2042"/>
              <a:ext cx="240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260155" name="Oval 59"/>
            <p:cNvSpPr>
              <a:spLocks noChangeArrowheads="1"/>
            </p:cNvSpPr>
            <p:nvPr/>
          </p:nvSpPr>
          <p:spPr bwMode="auto">
            <a:xfrm>
              <a:off x="1377" y="2064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0156" name="Oval 60"/>
            <p:cNvSpPr>
              <a:spLocks noChangeArrowheads="1"/>
            </p:cNvSpPr>
            <p:nvPr/>
          </p:nvSpPr>
          <p:spPr bwMode="auto">
            <a:xfrm>
              <a:off x="1376" y="2332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0157" name="Oval 61"/>
            <p:cNvSpPr>
              <a:spLocks noChangeArrowheads="1"/>
            </p:cNvSpPr>
            <p:nvPr/>
          </p:nvSpPr>
          <p:spPr bwMode="auto">
            <a:xfrm>
              <a:off x="1360" y="2593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 algn="ctr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0158" name="Oval 62"/>
            <p:cNvSpPr>
              <a:spLocks noChangeArrowheads="1"/>
            </p:cNvSpPr>
            <p:nvPr/>
          </p:nvSpPr>
          <p:spPr bwMode="auto">
            <a:xfrm>
              <a:off x="1359" y="2854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 algn="ctr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0159" name="Oval 63"/>
            <p:cNvSpPr>
              <a:spLocks noChangeArrowheads="1"/>
            </p:cNvSpPr>
            <p:nvPr/>
          </p:nvSpPr>
          <p:spPr bwMode="auto">
            <a:xfrm>
              <a:off x="1365" y="3137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 algn="ctr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  <p:sp>
          <p:nvSpPr>
            <p:cNvPr id="260160" name="Oval 64"/>
            <p:cNvSpPr>
              <a:spLocks noChangeArrowheads="1"/>
            </p:cNvSpPr>
            <p:nvPr/>
          </p:nvSpPr>
          <p:spPr bwMode="auto">
            <a:xfrm>
              <a:off x="1371" y="3390"/>
              <a:ext cx="143" cy="135"/>
            </a:xfrm>
            <a:prstGeom prst="ellipse">
              <a:avLst/>
            </a:pr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28575" algn="ctr">
              <a:solidFill>
                <a:srgbClr val="66FF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_tradnl"/>
            </a:p>
          </p:txBody>
        </p:sp>
      </p:grpSp>
      <p:grpSp>
        <p:nvGrpSpPr>
          <p:cNvPr id="11" name="Group 65"/>
          <p:cNvGrpSpPr>
            <a:grpSpLocks/>
          </p:cNvGrpSpPr>
          <p:nvPr/>
        </p:nvGrpSpPr>
        <p:grpSpPr bwMode="auto">
          <a:xfrm>
            <a:off x="2289175" y="1844675"/>
            <a:ext cx="6378575" cy="1554163"/>
            <a:chOff x="1357" y="1162"/>
            <a:chExt cx="4018" cy="979"/>
          </a:xfrm>
        </p:grpSpPr>
        <p:grpSp>
          <p:nvGrpSpPr>
            <p:cNvPr id="69640" name="Group 66"/>
            <p:cNvGrpSpPr>
              <a:grpSpLocks/>
            </p:cNvGrpSpPr>
            <p:nvPr/>
          </p:nvGrpSpPr>
          <p:grpSpPr bwMode="auto">
            <a:xfrm>
              <a:off x="1357" y="1844"/>
              <a:ext cx="2061" cy="297"/>
              <a:chOff x="1357" y="1844"/>
              <a:chExt cx="2061" cy="297"/>
            </a:xfrm>
          </p:grpSpPr>
          <p:sp>
            <p:nvSpPr>
              <p:cNvPr id="69643" name="Freeform 67"/>
              <p:cNvSpPr>
                <a:spLocks/>
              </p:cNvSpPr>
              <p:nvPr/>
            </p:nvSpPr>
            <p:spPr bwMode="auto">
              <a:xfrm>
                <a:off x="1360" y="1885"/>
                <a:ext cx="2058" cy="232"/>
              </a:xfrm>
              <a:custGeom>
                <a:avLst/>
                <a:gdLst>
                  <a:gd name="T0" fmla="*/ 0 w 2058"/>
                  <a:gd name="T1" fmla="*/ 187 h 232"/>
                  <a:gd name="T2" fmla="*/ 0 w 2058"/>
                  <a:gd name="T3" fmla="*/ 0 h 232"/>
                  <a:gd name="T4" fmla="*/ 2050 w 2058"/>
                  <a:gd name="T5" fmla="*/ 0 h 232"/>
                  <a:gd name="T6" fmla="*/ 2058 w 2058"/>
                  <a:gd name="T7" fmla="*/ 232 h 2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58"/>
                  <a:gd name="T13" fmla="*/ 0 h 232"/>
                  <a:gd name="T14" fmla="*/ 2058 w 2058"/>
                  <a:gd name="T15" fmla="*/ 232 h 2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58" h="232">
                    <a:moveTo>
                      <a:pt x="0" y="187"/>
                    </a:moveTo>
                    <a:lnTo>
                      <a:pt x="0" y="0"/>
                    </a:lnTo>
                    <a:lnTo>
                      <a:pt x="2050" y="0"/>
                    </a:lnTo>
                    <a:lnTo>
                      <a:pt x="2058" y="232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44" name="Freeform 68"/>
              <p:cNvSpPr>
                <a:spLocks/>
              </p:cNvSpPr>
              <p:nvPr/>
            </p:nvSpPr>
            <p:spPr bwMode="auto">
              <a:xfrm>
                <a:off x="2572" y="1844"/>
                <a:ext cx="300" cy="78"/>
              </a:xfrm>
              <a:custGeom>
                <a:avLst/>
                <a:gdLst>
                  <a:gd name="T0" fmla="*/ 0 w 672"/>
                  <a:gd name="T1" fmla="*/ 144 h 144"/>
                  <a:gd name="T2" fmla="*/ 96 w 672"/>
                  <a:gd name="T3" fmla="*/ 0 h 144"/>
                  <a:gd name="T4" fmla="*/ 144 w 672"/>
                  <a:gd name="T5" fmla="*/ 144 h 144"/>
                  <a:gd name="T6" fmla="*/ 240 w 672"/>
                  <a:gd name="T7" fmla="*/ 0 h 144"/>
                  <a:gd name="T8" fmla="*/ 288 w 672"/>
                  <a:gd name="T9" fmla="*/ 144 h 144"/>
                  <a:gd name="T10" fmla="*/ 384 w 672"/>
                  <a:gd name="T11" fmla="*/ 0 h 144"/>
                  <a:gd name="T12" fmla="*/ 432 w 672"/>
                  <a:gd name="T13" fmla="*/ 144 h 144"/>
                  <a:gd name="T14" fmla="*/ 528 w 672"/>
                  <a:gd name="T15" fmla="*/ 0 h 144"/>
                  <a:gd name="T16" fmla="*/ 576 w 672"/>
                  <a:gd name="T17" fmla="*/ 144 h 144"/>
                  <a:gd name="T18" fmla="*/ 672 w 672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72"/>
                  <a:gd name="T31" fmla="*/ 0 h 144"/>
                  <a:gd name="T32" fmla="*/ 672 w 672"/>
                  <a:gd name="T33" fmla="*/ 144 h 1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72" h="144">
                    <a:moveTo>
                      <a:pt x="0" y="144"/>
                    </a:moveTo>
                    <a:lnTo>
                      <a:pt x="96" y="0"/>
                    </a:lnTo>
                    <a:lnTo>
                      <a:pt x="144" y="144"/>
                    </a:lnTo>
                    <a:lnTo>
                      <a:pt x="240" y="0"/>
                    </a:lnTo>
                    <a:lnTo>
                      <a:pt x="288" y="144"/>
                    </a:lnTo>
                    <a:lnTo>
                      <a:pt x="384" y="0"/>
                    </a:lnTo>
                    <a:lnTo>
                      <a:pt x="432" y="144"/>
                    </a:lnTo>
                    <a:lnTo>
                      <a:pt x="528" y="0"/>
                    </a:lnTo>
                    <a:lnTo>
                      <a:pt x="576" y="144"/>
                    </a:lnTo>
                    <a:lnTo>
                      <a:pt x="672" y="0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45" name="Freeform 69"/>
              <p:cNvSpPr>
                <a:spLocks/>
              </p:cNvSpPr>
              <p:nvPr/>
            </p:nvSpPr>
            <p:spPr bwMode="auto">
              <a:xfrm>
                <a:off x="1357" y="1952"/>
                <a:ext cx="1461" cy="183"/>
              </a:xfrm>
              <a:custGeom>
                <a:avLst/>
                <a:gdLst>
                  <a:gd name="T0" fmla="*/ 0 w 1461"/>
                  <a:gd name="T1" fmla="*/ 0 h 183"/>
                  <a:gd name="T2" fmla="*/ 1461 w 1461"/>
                  <a:gd name="T3" fmla="*/ 3 h 183"/>
                  <a:gd name="T4" fmla="*/ 1461 w 1461"/>
                  <a:gd name="T5" fmla="*/ 183 h 183"/>
                  <a:gd name="T6" fmla="*/ 0 60000 65536"/>
                  <a:gd name="T7" fmla="*/ 0 60000 65536"/>
                  <a:gd name="T8" fmla="*/ 0 60000 65536"/>
                  <a:gd name="T9" fmla="*/ 0 w 1461"/>
                  <a:gd name="T10" fmla="*/ 0 h 183"/>
                  <a:gd name="T11" fmla="*/ 1461 w 1461"/>
                  <a:gd name="T12" fmla="*/ 183 h 18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61" h="183">
                    <a:moveTo>
                      <a:pt x="0" y="0"/>
                    </a:moveTo>
                    <a:lnTo>
                      <a:pt x="1461" y="3"/>
                    </a:lnTo>
                    <a:lnTo>
                      <a:pt x="1461" y="183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46" name="Freeform 70"/>
              <p:cNvSpPr>
                <a:spLocks/>
              </p:cNvSpPr>
              <p:nvPr/>
            </p:nvSpPr>
            <p:spPr bwMode="auto">
              <a:xfrm>
                <a:off x="1360" y="2021"/>
                <a:ext cx="852" cy="120"/>
              </a:xfrm>
              <a:custGeom>
                <a:avLst/>
                <a:gdLst>
                  <a:gd name="T0" fmla="*/ 0 w 852"/>
                  <a:gd name="T1" fmla="*/ 0 h 120"/>
                  <a:gd name="T2" fmla="*/ 852 w 852"/>
                  <a:gd name="T3" fmla="*/ 0 h 120"/>
                  <a:gd name="T4" fmla="*/ 852 w 852"/>
                  <a:gd name="T5" fmla="*/ 120 h 120"/>
                  <a:gd name="T6" fmla="*/ 0 60000 65536"/>
                  <a:gd name="T7" fmla="*/ 0 60000 65536"/>
                  <a:gd name="T8" fmla="*/ 0 60000 65536"/>
                  <a:gd name="T9" fmla="*/ 0 w 852"/>
                  <a:gd name="T10" fmla="*/ 0 h 120"/>
                  <a:gd name="T11" fmla="*/ 852 w 852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52" h="120">
                    <a:moveTo>
                      <a:pt x="0" y="0"/>
                    </a:moveTo>
                    <a:lnTo>
                      <a:pt x="852" y="0"/>
                    </a:lnTo>
                    <a:lnTo>
                      <a:pt x="852" y="120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47" name="Freeform 71"/>
              <p:cNvSpPr>
                <a:spLocks/>
              </p:cNvSpPr>
              <p:nvPr/>
            </p:nvSpPr>
            <p:spPr bwMode="auto">
              <a:xfrm>
                <a:off x="2197" y="1916"/>
                <a:ext cx="300" cy="78"/>
              </a:xfrm>
              <a:custGeom>
                <a:avLst/>
                <a:gdLst>
                  <a:gd name="T0" fmla="*/ 0 w 672"/>
                  <a:gd name="T1" fmla="*/ 144 h 144"/>
                  <a:gd name="T2" fmla="*/ 96 w 672"/>
                  <a:gd name="T3" fmla="*/ 0 h 144"/>
                  <a:gd name="T4" fmla="*/ 144 w 672"/>
                  <a:gd name="T5" fmla="*/ 144 h 144"/>
                  <a:gd name="T6" fmla="*/ 240 w 672"/>
                  <a:gd name="T7" fmla="*/ 0 h 144"/>
                  <a:gd name="T8" fmla="*/ 288 w 672"/>
                  <a:gd name="T9" fmla="*/ 144 h 144"/>
                  <a:gd name="T10" fmla="*/ 384 w 672"/>
                  <a:gd name="T11" fmla="*/ 0 h 144"/>
                  <a:gd name="T12" fmla="*/ 432 w 672"/>
                  <a:gd name="T13" fmla="*/ 144 h 144"/>
                  <a:gd name="T14" fmla="*/ 528 w 672"/>
                  <a:gd name="T15" fmla="*/ 0 h 144"/>
                  <a:gd name="T16" fmla="*/ 576 w 672"/>
                  <a:gd name="T17" fmla="*/ 144 h 144"/>
                  <a:gd name="T18" fmla="*/ 672 w 672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72"/>
                  <a:gd name="T31" fmla="*/ 0 h 144"/>
                  <a:gd name="T32" fmla="*/ 672 w 672"/>
                  <a:gd name="T33" fmla="*/ 144 h 1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72" h="144">
                    <a:moveTo>
                      <a:pt x="0" y="144"/>
                    </a:moveTo>
                    <a:lnTo>
                      <a:pt x="96" y="0"/>
                    </a:lnTo>
                    <a:lnTo>
                      <a:pt x="144" y="144"/>
                    </a:lnTo>
                    <a:lnTo>
                      <a:pt x="240" y="0"/>
                    </a:lnTo>
                    <a:lnTo>
                      <a:pt x="288" y="144"/>
                    </a:lnTo>
                    <a:lnTo>
                      <a:pt x="384" y="0"/>
                    </a:lnTo>
                    <a:lnTo>
                      <a:pt x="432" y="144"/>
                    </a:lnTo>
                    <a:lnTo>
                      <a:pt x="528" y="0"/>
                    </a:lnTo>
                    <a:lnTo>
                      <a:pt x="576" y="144"/>
                    </a:lnTo>
                    <a:lnTo>
                      <a:pt x="672" y="0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69648" name="Freeform 72"/>
              <p:cNvSpPr>
                <a:spLocks/>
              </p:cNvSpPr>
              <p:nvPr/>
            </p:nvSpPr>
            <p:spPr bwMode="auto">
              <a:xfrm>
                <a:off x="1771" y="1991"/>
                <a:ext cx="300" cy="78"/>
              </a:xfrm>
              <a:custGeom>
                <a:avLst/>
                <a:gdLst>
                  <a:gd name="T0" fmla="*/ 0 w 672"/>
                  <a:gd name="T1" fmla="*/ 144 h 144"/>
                  <a:gd name="T2" fmla="*/ 96 w 672"/>
                  <a:gd name="T3" fmla="*/ 0 h 144"/>
                  <a:gd name="T4" fmla="*/ 144 w 672"/>
                  <a:gd name="T5" fmla="*/ 144 h 144"/>
                  <a:gd name="T6" fmla="*/ 240 w 672"/>
                  <a:gd name="T7" fmla="*/ 0 h 144"/>
                  <a:gd name="T8" fmla="*/ 288 w 672"/>
                  <a:gd name="T9" fmla="*/ 144 h 144"/>
                  <a:gd name="T10" fmla="*/ 384 w 672"/>
                  <a:gd name="T11" fmla="*/ 0 h 144"/>
                  <a:gd name="T12" fmla="*/ 432 w 672"/>
                  <a:gd name="T13" fmla="*/ 144 h 144"/>
                  <a:gd name="T14" fmla="*/ 528 w 672"/>
                  <a:gd name="T15" fmla="*/ 0 h 144"/>
                  <a:gd name="T16" fmla="*/ 576 w 672"/>
                  <a:gd name="T17" fmla="*/ 144 h 144"/>
                  <a:gd name="T18" fmla="*/ 672 w 672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72"/>
                  <a:gd name="T31" fmla="*/ 0 h 144"/>
                  <a:gd name="T32" fmla="*/ 672 w 672"/>
                  <a:gd name="T33" fmla="*/ 144 h 1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72" h="144">
                    <a:moveTo>
                      <a:pt x="0" y="144"/>
                    </a:moveTo>
                    <a:lnTo>
                      <a:pt x="96" y="0"/>
                    </a:lnTo>
                    <a:lnTo>
                      <a:pt x="144" y="144"/>
                    </a:lnTo>
                    <a:lnTo>
                      <a:pt x="240" y="0"/>
                    </a:lnTo>
                    <a:lnTo>
                      <a:pt x="288" y="144"/>
                    </a:lnTo>
                    <a:lnTo>
                      <a:pt x="384" y="0"/>
                    </a:lnTo>
                    <a:lnTo>
                      <a:pt x="432" y="144"/>
                    </a:lnTo>
                    <a:lnTo>
                      <a:pt x="528" y="0"/>
                    </a:lnTo>
                    <a:lnTo>
                      <a:pt x="576" y="144"/>
                    </a:lnTo>
                    <a:lnTo>
                      <a:pt x="672" y="0"/>
                    </a:lnTo>
                  </a:path>
                </a:pathLst>
              </a:custGeom>
              <a:noFill/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</p:grpSp>
        <p:sp>
          <p:nvSpPr>
            <p:cNvPr id="260169" name="Text Box 73"/>
            <p:cNvSpPr txBox="1">
              <a:spLocks noChangeArrowheads="1"/>
            </p:cNvSpPr>
            <p:nvPr/>
          </p:nvSpPr>
          <p:spPr bwMode="auto">
            <a:xfrm>
              <a:off x="2971" y="1162"/>
              <a:ext cx="240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 eaLnBrk="0" hangingPunct="0">
                <a:defRPr/>
              </a:pPr>
              <a:r>
                <a:rPr lang="es-ES" sz="24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Interacción entre pórticos gravitacionales y PARM</a:t>
              </a:r>
            </a:p>
          </p:txBody>
        </p:sp>
        <p:sp>
          <p:nvSpPr>
            <p:cNvPr id="69642" name="Line 74"/>
            <p:cNvSpPr>
              <a:spLocks noChangeShapeType="1"/>
            </p:cNvSpPr>
            <p:nvPr/>
          </p:nvSpPr>
          <p:spPr bwMode="auto">
            <a:xfrm flipH="1">
              <a:off x="2521" y="1422"/>
              <a:ext cx="434" cy="4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5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156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44450"/>
            <a:ext cx="9144000" cy="136842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1F149"/>
                </a:solidFill>
                <a:latin typeface="Arial" charset="0"/>
              </a:rPr>
              <a:t>Diseño por Desempeño</a:t>
            </a:r>
            <a:r>
              <a:rPr lang="en-US" smtClean="0">
                <a:solidFill>
                  <a:srgbClr val="FFFF66"/>
                </a:solidFill>
                <a:latin typeface="Arial" charset="0"/>
              </a:rPr>
              <a:t> </a:t>
            </a:r>
            <a:br>
              <a:rPr lang="en-US" smtClean="0">
                <a:solidFill>
                  <a:srgbClr val="FFFF66"/>
                </a:solidFill>
                <a:latin typeface="Arial" charset="0"/>
              </a:rPr>
            </a:b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Objetivos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endParaRPr lang="en-US" sz="2800" smtClean="0">
              <a:solidFill>
                <a:schemeClr val="tx1"/>
              </a:solidFill>
            </a:endParaRPr>
          </a:p>
        </p:txBody>
      </p:sp>
      <p:grpSp>
        <p:nvGrpSpPr>
          <p:cNvPr id="71683" name="Group 3"/>
          <p:cNvGrpSpPr>
            <a:grpSpLocks/>
          </p:cNvGrpSpPr>
          <p:nvPr/>
        </p:nvGrpSpPr>
        <p:grpSpPr bwMode="auto">
          <a:xfrm>
            <a:off x="1038225" y="1417638"/>
            <a:ext cx="1401763" cy="1854200"/>
            <a:chOff x="978" y="2783"/>
            <a:chExt cx="883" cy="1168"/>
          </a:xfrm>
        </p:grpSpPr>
        <p:sp>
          <p:nvSpPr>
            <p:cNvPr id="71712" name="Rectangle 4"/>
            <p:cNvSpPr>
              <a:spLocks noChangeAspect="1" noChangeArrowheads="1"/>
            </p:cNvSpPr>
            <p:nvPr/>
          </p:nvSpPr>
          <p:spPr bwMode="auto">
            <a:xfrm>
              <a:off x="1666" y="3599"/>
              <a:ext cx="93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>
                  <a:solidFill>
                    <a:srgbClr val="FFFF00"/>
                  </a:solidFill>
                </a:rPr>
                <a:t>M</a:t>
              </a: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71713" name="Rectangle 5"/>
            <p:cNvSpPr>
              <a:spLocks noChangeAspect="1" noChangeArrowheads="1"/>
            </p:cNvSpPr>
            <p:nvPr/>
          </p:nvSpPr>
          <p:spPr bwMode="auto">
            <a:xfrm>
              <a:off x="1262" y="2783"/>
              <a:ext cx="58" cy="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400">
                  <a:solidFill>
                    <a:srgbClr val="FFFF00"/>
                  </a:solidFill>
                  <a:latin typeface="Symbol" pitchFamily="18" charset="2"/>
                </a:rPr>
                <a:t>q</a:t>
              </a: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71714" name="Rectangle 6"/>
            <p:cNvSpPr>
              <a:spLocks noChangeAspect="1" noChangeArrowheads="1"/>
            </p:cNvSpPr>
            <p:nvPr/>
          </p:nvSpPr>
          <p:spPr bwMode="auto">
            <a:xfrm>
              <a:off x="1325" y="2836"/>
              <a:ext cx="3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200">
                  <a:solidFill>
                    <a:srgbClr val="FFFF00"/>
                  </a:solidFill>
                </a:rPr>
                <a:t>r</a:t>
              </a:r>
              <a:endParaRPr lang="en-US" sz="2400">
                <a:solidFill>
                  <a:srgbClr val="FFFF00"/>
                </a:solidFill>
                <a:latin typeface="Times New Roman" pitchFamily="18" charset="0"/>
              </a:endParaRPr>
            </a:p>
          </p:txBody>
        </p:sp>
        <p:sp>
          <p:nvSpPr>
            <p:cNvPr id="71715" name="Line 7"/>
            <p:cNvSpPr>
              <a:spLocks noChangeAspect="1" noChangeShapeType="1"/>
            </p:cNvSpPr>
            <p:nvPr/>
          </p:nvSpPr>
          <p:spPr bwMode="auto">
            <a:xfrm>
              <a:off x="1317" y="3187"/>
              <a:ext cx="400" cy="8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16" name="Line 8"/>
            <p:cNvSpPr>
              <a:spLocks noChangeAspect="1" noChangeShapeType="1"/>
            </p:cNvSpPr>
            <p:nvPr/>
          </p:nvSpPr>
          <p:spPr bwMode="auto">
            <a:xfrm>
              <a:off x="1241" y="3534"/>
              <a:ext cx="404" cy="88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17" name="Line 9"/>
            <p:cNvSpPr>
              <a:spLocks noChangeAspect="1" noChangeShapeType="1"/>
            </p:cNvSpPr>
            <p:nvPr/>
          </p:nvSpPr>
          <p:spPr bwMode="auto">
            <a:xfrm>
              <a:off x="1313" y="3210"/>
              <a:ext cx="393" cy="85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18" name="Line 10"/>
            <p:cNvSpPr>
              <a:spLocks noChangeAspect="1" noChangeShapeType="1"/>
            </p:cNvSpPr>
            <p:nvPr/>
          </p:nvSpPr>
          <p:spPr bwMode="auto">
            <a:xfrm>
              <a:off x="1247" y="3513"/>
              <a:ext cx="406" cy="89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19" name="Line 11"/>
            <p:cNvSpPr>
              <a:spLocks noChangeAspect="1" noChangeShapeType="1"/>
            </p:cNvSpPr>
            <p:nvPr/>
          </p:nvSpPr>
          <p:spPr bwMode="auto">
            <a:xfrm flipH="1">
              <a:off x="1241" y="3187"/>
              <a:ext cx="76" cy="34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0" name="Line 12"/>
            <p:cNvSpPr>
              <a:spLocks noChangeAspect="1" noChangeShapeType="1"/>
            </p:cNvSpPr>
            <p:nvPr/>
          </p:nvSpPr>
          <p:spPr bwMode="auto">
            <a:xfrm flipH="1">
              <a:off x="1639" y="3269"/>
              <a:ext cx="75" cy="347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1" name="Line 13"/>
            <p:cNvSpPr>
              <a:spLocks noChangeAspect="1" noChangeShapeType="1"/>
            </p:cNvSpPr>
            <p:nvPr/>
          </p:nvSpPr>
          <p:spPr bwMode="auto">
            <a:xfrm>
              <a:off x="978" y="2955"/>
              <a:ext cx="1" cy="975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2" name="Line 14"/>
            <p:cNvSpPr>
              <a:spLocks noChangeAspect="1" noChangeShapeType="1"/>
            </p:cNvSpPr>
            <p:nvPr/>
          </p:nvSpPr>
          <p:spPr bwMode="auto">
            <a:xfrm>
              <a:off x="1241" y="2955"/>
              <a:ext cx="2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3" name="Line 15"/>
            <p:cNvSpPr>
              <a:spLocks noChangeAspect="1" noChangeShapeType="1"/>
            </p:cNvSpPr>
            <p:nvPr/>
          </p:nvSpPr>
          <p:spPr bwMode="auto">
            <a:xfrm>
              <a:off x="999" y="2955"/>
              <a:ext cx="1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4" name="Line 16"/>
            <p:cNvSpPr>
              <a:spLocks noChangeAspect="1" noChangeShapeType="1"/>
            </p:cNvSpPr>
            <p:nvPr/>
          </p:nvSpPr>
          <p:spPr bwMode="auto">
            <a:xfrm>
              <a:off x="1221" y="2955"/>
              <a:ext cx="1" cy="97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5" name="Line 17"/>
            <p:cNvSpPr>
              <a:spLocks noChangeAspect="1" noChangeShapeType="1"/>
            </p:cNvSpPr>
            <p:nvPr/>
          </p:nvSpPr>
          <p:spPr bwMode="auto">
            <a:xfrm>
              <a:off x="978" y="2955"/>
              <a:ext cx="263" cy="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6" name="Line 18"/>
            <p:cNvSpPr>
              <a:spLocks noChangeAspect="1" noChangeShapeType="1"/>
            </p:cNvSpPr>
            <p:nvPr/>
          </p:nvSpPr>
          <p:spPr bwMode="auto">
            <a:xfrm>
              <a:off x="978" y="3927"/>
              <a:ext cx="263" cy="2"/>
            </a:xfrm>
            <a:prstGeom prst="line">
              <a:avLst/>
            </a:pr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27" name="Freeform 19"/>
            <p:cNvSpPr>
              <a:spLocks noChangeAspect="1"/>
            </p:cNvSpPr>
            <p:nvPr/>
          </p:nvSpPr>
          <p:spPr bwMode="auto">
            <a:xfrm>
              <a:off x="1064" y="2930"/>
              <a:ext cx="69" cy="46"/>
            </a:xfrm>
            <a:custGeom>
              <a:avLst/>
              <a:gdLst>
                <a:gd name="T0" fmla="*/ 0 w 46"/>
                <a:gd name="T1" fmla="*/ 31 h 31"/>
                <a:gd name="T2" fmla="*/ 2 w 46"/>
                <a:gd name="T3" fmla="*/ 27 h 31"/>
                <a:gd name="T4" fmla="*/ 4 w 46"/>
                <a:gd name="T5" fmla="*/ 22 h 31"/>
                <a:gd name="T6" fmla="*/ 5 w 46"/>
                <a:gd name="T7" fmla="*/ 15 h 31"/>
                <a:gd name="T8" fmla="*/ 7 w 46"/>
                <a:gd name="T9" fmla="*/ 10 h 31"/>
                <a:gd name="T10" fmla="*/ 9 w 46"/>
                <a:gd name="T11" fmla="*/ 5 h 31"/>
                <a:gd name="T12" fmla="*/ 10 w 46"/>
                <a:gd name="T13" fmla="*/ 2 h 31"/>
                <a:gd name="T14" fmla="*/ 12 w 46"/>
                <a:gd name="T15" fmla="*/ 0 h 31"/>
                <a:gd name="T16" fmla="*/ 15 w 46"/>
                <a:gd name="T17" fmla="*/ 2 h 31"/>
                <a:gd name="T18" fmla="*/ 18 w 46"/>
                <a:gd name="T19" fmla="*/ 4 h 31"/>
                <a:gd name="T20" fmla="*/ 20 w 46"/>
                <a:gd name="T21" fmla="*/ 7 h 31"/>
                <a:gd name="T22" fmla="*/ 22 w 46"/>
                <a:gd name="T23" fmla="*/ 12 h 31"/>
                <a:gd name="T24" fmla="*/ 23 w 46"/>
                <a:gd name="T25" fmla="*/ 15 h 31"/>
                <a:gd name="T26" fmla="*/ 25 w 46"/>
                <a:gd name="T27" fmla="*/ 20 h 31"/>
                <a:gd name="T28" fmla="*/ 27 w 46"/>
                <a:gd name="T29" fmla="*/ 25 h 31"/>
                <a:gd name="T30" fmla="*/ 28 w 46"/>
                <a:gd name="T31" fmla="*/ 28 h 31"/>
                <a:gd name="T32" fmla="*/ 30 w 46"/>
                <a:gd name="T33" fmla="*/ 31 h 31"/>
                <a:gd name="T34" fmla="*/ 33 w 46"/>
                <a:gd name="T35" fmla="*/ 28 h 31"/>
                <a:gd name="T36" fmla="*/ 35 w 46"/>
                <a:gd name="T37" fmla="*/ 25 h 31"/>
                <a:gd name="T38" fmla="*/ 38 w 46"/>
                <a:gd name="T39" fmla="*/ 22 h 31"/>
                <a:gd name="T40" fmla="*/ 40 w 46"/>
                <a:gd name="T41" fmla="*/ 17 h 31"/>
                <a:gd name="T42" fmla="*/ 41 w 46"/>
                <a:gd name="T43" fmla="*/ 13 h 31"/>
                <a:gd name="T44" fmla="*/ 43 w 46"/>
                <a:gd name="T45" fmla="*/ 10 h 31"/>
                <a:gd name="T46" fmla="*/ 44 w 46"/>
                <a:gd name="T47" fmla="*/ 5 h 31"/>
                <a:gd name="T48" fmla="*/ 46 w 46"/>
                <a:gd name="T49" fmla="*/ 2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31"/>
                <a:gd name="T77" fmla="*/ 46 w 46"/>
                <a:gd name="T78" fmla="*/ 31 h 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31">
                  <a:moveTo>
                    <a:pt x="0" y="31"/>
                  </a:moveTo>
                  <a:lnTo>
                    <a:pt x="2" y="27"/>
                  </a:lnTo>
                  <a:lnTo>
                    <a:pt x="4" y="22"/>
                  </a:lnTo>
                  <a:lnTo>
                    <a:pt x="5" y="15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2" y="12"/>
                  </a:lnTo>
                  <a:lnTo>
                    <a:pt x="23" y="15"/>
                  </a:lnTo>
                  <a:lnTo>
                    <a:pt x="25" y="20"/>
                  </a:lnTo>
                  <a:lnTo>
                    <a:pt x="27" y="25"/>
                  </a:lnTo>
                  <a:lnTo>
                    <a:pt x="28" y="28"/>
                  </a:lnTo>
                  <a:lnTo>
                    <a:pt x="30" y="31"/>
                  </a:lnTo>
                  <a:lnTo>
                    <a:pt x="33" y="28"/>
                  </a:lnTo>
                  <a:lnTo>
                    <a:pt x="35" y="25"/>
                  </a:lnTo>
                  <a:lnTo>
                    <a:pt x="38" y="22"/>
                  </a:lnTo>
                  <a:lnTo>
                    <a:pt x="40" y="17"/>
                  </a:lnTo>
                  <a:lnTo>
                    <a:pt x="41" y="13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6" y="2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28" name="Freeform 20"/>
            <p:cNvSpPr>
              <a:spLocks noChangeAspect="1"/>
            </p:cNvSpPr>
            <p:nvPr/>
          </p:nvSpPr>
          <p:spPr bwMode="auto">
            <a:xfrm>
              <a:off x="1075" y="3906"/>
              <a:ext cx="68" cy="45"/>
            </a:xfrm>
            <a:custGeom>
              <a:avLst/>
              <a:gdLst>
                <a:gd name="T0" fmla="*/ 0 w 46"/>
                <a:gd name="T1" fmla="*/ 30 h 30"/>
                <a:gd name="T2" fmla="*/ 2 w 46"/>
                <a:gd name="T3" fmla="*/ 26 h 30"/>
                <a:gd name="T4" fmla="*/ 3 w 46"/>
                <a:gd name="T5" fmla="*/ 21 h 30"/>
                <a:gd name="T6" fmla="*/ 5 w 46"/>
                <a:gd name="T7" fmla="*/ 14 h 30"/>
                <a:gd name="T8" fmla="*/ 6 w 46"/>
                <a:gd name="T9" fmla="*/ 9 h 30"/>
                <a:gd name="T10" fmla="*/ 8 w 46"/>
                <a:gd name="T11" fmla="*/ 4 h 30"/>
                <a:gd name="T12" fmla="*/ 10 w 46"/>
                <a:gd name="T13" fmla="*/ 1 h 30"/>
                <a:gd name="T14" fmla="*/ 11 w 46"/>
                <a:gd name="T15" fmla="*/ 0 h 30"/>
                <a:gd name="T16" fmla="*/ 15 w 46"/>
                <a:gd name="T17" fmla="*/ 0 h 30"/>
                <a:gd name="T18" fmla="*/ 18 w 46"/>
                <a:gd name="T19" fmla="*/ 3 h 30"/>
                <a:gd name="T20" fmla="*/ 20 w 46"/>
                <a:gd name="T21" fmla="*/ 6 h 30"/>
                <a:gd name="T22" fmla="*/ 21 w 46"/>
                <a:gd name="T23" fmla="*/ 9 h 30"/>
                <a:gd name="T24" fmla="*/ 23 w 46"/>
                <a:gd name="T25" fmla="*/ 14 h 30"/>
                <a:gd name="T26" fmla="*/ 24 w 46"/>
                <a:gd name="T27" fmla="*/ 19 h 30"/>
                <a:gd name="T28" fmla="*/ 26 w 46"/>
                <a:gd name="T29" fmla="*/ 24 h 30"/>
                <a:gd name="T30" fmla="*/ 28 w 46"/>
                <a:gd name="T31" fmla="*/ 27 h 30"/>
                <a:gd name="T32" fmla="*/ 29 w 46"/>
                <a:gd name="T33" fmla="*/ 30 h 30"/>
                <a:gd name="T34" fmla="*/ 33 w 46"/>
                <a:gd name="T35" fmla="*/ 27 h 30"/>
                <a:gd name="T36" fmla="*/ 34 w 46"/>
                <a:gd name="T37" fmla="*/ 22 h 30"/>
                <a:gd name="T38" fmla="*/ 36 w 46"/>
                <a:gd name="T39" fmla="*/ 19 h 30"/>
                <a:gd name="T40" fmla="*/ 39 w 46"/>
                <a:gd name="T41" fmla="*/ 16 h 30"/>
                <a:gd name="T42" fmla="*/ 41 w 46"/>
                <a:gd name="T43" fmla="*/ 13 h 30"/>
                <a:gd name="T44" fmla="*/ 42 w 46"/>
                <a:gd name="T45" fmla="*/ 9 h 30"/>
                <a:gd name="T46" fmla="*/ 44 w 46"/>
                <a:gd name="T47" fmla="*/ 4 h 30"/>
                <a:gd name="T48" fmla="*/ 46 w 46"/>
                <a:gd name="T49" fmla="*/ 0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30"/>
                <a:gd name="T77" fmla="*/ 46 w 46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30">
                  <a:moveTo>
                    <a:pt x="0" y="30"/>
                  </a:moveTo>
                  <a:lnTo>
                    <a:pt x="2" y="26"/>
                  </a:lnTo>
                  <a:lnTo>
                    <a:pt x="3" y="21"/>
                  </a:lnTo>
                  <a:lnTo>
                    <a:pt x="5" y="14"/>
                  </a:lnTo>
                  <a:lnTo>
                    <a:pt x="6" y="9"/>
                  </a:lnTo>
                  <a:lnTo>
                    <a:pt x="8" y="4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6" y="24"/>
                  </a:lnTo>
                  <a:lnTo>
                    <a:pt x="28" y="27"/>
                  </a:lnTo>
                  <a:lnTo>
                    <a:pt x="29" y="30"/>
                  </a:lnTo>
                  <a:lnTo>
                    <a:pt x="33" y="27"/>
                  </a:lnTo>
                  <a:lnTo>
                    <a:pt x="34" y="22"/>
                  </a:lnTo>
                  <a:lnTo>
                    <a:pt x="36" y="19"/>
                  </a:lnTo>
                  <a:lnTo>
                    <a:pt x="39" y="16"/>
                  </a:lnTo>
                  <a:lnTo>
                    <a:pt x="41" y="13"/>
                  </a:lnTo>
                  <a:lnTo>
                    <a:pt x="42" y="9"/>
                  </a:lnTo>
                  <a:lnTo>
                    <a:pt x="44" y="4"/>
                  </a:lnTo>
                  <a:lnTo>
                    <a:pt x="46" y="0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29" name="Freeform 21"/>
            <p:cNvSpPr>
              <a:spLocks noChangeAspect="1"/>
            </p:cNvSpPr>
            <p:nvPr/>
          </p:nvSpPr>
          <p:spPr bwMode="auto">
            <a:xfrm>
              <a:off x="1656" y="3412"/>
              <a:ext cx="50" cy="76"/>
            </a:xfrm>
            <a:custGeom>
              <a:avLst/>
              <a:gdLst>
                <a:gd name="T0" fmla="*/ 26 w 34"/>
                <a:gd name="T1" fmla="*/ 51 h 51"/>
                <a:gd name="T2" fmla="*/ 23 w 34"/>
                <a:gd name="T3" fmla="*/ 48 h 51"/>
                <a:gd name="T4" fmla="*/ 18 w 34"/>
                <a:gd name="T5" fmla="*/ 46 h 51"/>
                <a:gd name="T6" fmla="*/ 13 w 34"/>
                <a:gd name="T7" fmla="*/ 43 h 51"/>
                <a:gd name="T8" fmla="*/ 8 w 34"/>
                <a:gd name="T9" fmla="*/ 40 h 51"/>
                <a:gd name="T10" fmla="*/ 3 w 34"/>
                <a:gd name="T11" fmla="*/ 38 h 51"/>
                <a:gd name="T12" fmla="*/ 0 w 34"/>
                <a:gd name="T13" fmla="*/ 35 h 51"/>
                <a:gd name="T14" fmla="*/ 0 w 34"/>
                <a:gd name="T15" fmla="*/ 31 h 51"/>
                <a:gd name="T16" fmla="*/ 2 w 34"/>
                <a:gd name="T17" fmla="*/ 30 h 51"/>
                <a:gd name="T18" fmla="*/ 3 w 34"/>
                <a:gd name="T19" fmla="*/ 28 h 51"/>
                <a:gd name="T20" fmla="*/ 8 w 34"/>
                <a:gd name="T21" fmla="*/ 27 h 51"/>
                <a:gd name="T22" fmla="*/ 12 w 34"/>
                <a:gd name="T23" fmla="*/ 27 h 51"/>
                <a:gd name="T24" fmla="*/ 16 w 34"/>
                <a:gd name="T25" fmla="*/ 27 h 51"/>
                <a:gd name="T26" fmla="*/ 21 w 34"/>
                <a:gd name="T27" fmla="*/ 27 h 51"/>
                <a:gd name="T28" fmla="*/ 26 w 34"/>
                <a:gd name="T29" fmla="*/ 25 h 51"/>
                <a:gd name="T30" fmla="*/ 31 w 34"/>
                <a:gd name="T31" fmla="*/ 25 h 51"/>
                <a:gd name="T32" fmla="*/ 34 w 34"/>
                <a:gd name="T33" fmla="*/ 23 h 51"/>
                <a:gd name="T34" fmla="*/ 31 w 34"/>
                <a:gd name="T35" fmla="*/ 20 h 51"/>
                <a:gd name="T36" fmla="*/ 28 w 34"/>
                <a:gd name="T37" fmla="*/ 17 h 51"/>
                <a:gd name="T38" fmla="*/ 26 w 34"/>
                <a:gd name="T39" fmla="*/ 13 h 51"/>
                <a:gd name="T40" fmla="*/ 23 w 34"/>
                <a:gd name="T41" fmla="*/ 10 h 51"/>
                <a:gd name="T42" fmla="*/ 20 w 34"/>
                <a:gd name="T43" fmla="*/ 7 h 51"/>
                <a:gd name="T44" fmla="*/ 16 w 34"/>
                <a:gd name="T45" fmla="*/ 5 h 51"/>
                <a:gd name="T46" fmla="*/ 13 w 34"/>
                <a:gd name="T47" fmla="*/ 2 h 51"/>
                <a:gd name="T48" fmla="*/ 8 w 34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51"/>
                <a:gd name="T77" fmla="*/ 34 w 34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51">
                  <a:moveTo>
                    <a:pt x="26" y="51"/>
                  </a:moveTo>
                  <a:lnTo>
                    <a:pt x="23" y="48"/>
                  </a:lnTo>
                  <a:lnTo>
                    <a:pt x="18" y="46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6" y="27"/>
                  </a:lnTo>
                  <a:lnTo>
                    <a:pt x="21" y="27"/>
                  </a:lnTo>
                  <a:lnTo>
                    <a:pt x="26" y="25"/>
                  </a:lnTo>
                  <a:lnTo>
                    <a:pt x="31" y="25"/>
                  </a:lnTo>
                  <a:lnTo>
                    <a:pt x="34" y="23"/>
                  </a:lnTo>
                  <a:lnTo>
                    <a:pt x="31" y="20"/>
                  </a:lnTo>
                  <a:lnTo>
                    <a:pt x="28" y="17"/>
                  </a:lnTo>
                  <a:lnTo>
                    <a:pt x="26" y="13"/>
                  </a:lnTo>
                  <a:lnTo>
                    <a:pt x="23" y="10"/>
                  </a:lnTo>
                  <a:lnTo>
                    <a:pt x="20" y="7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30" name="Line 22"/>
            <p:cNvSpPr>
              <a:spLocks noChangeAspect="1" noChangeShapeType="1"/>
            </p:cNvSpPr>
            <p:nvPr/>
          </p:nvSpPr>
          <p:spPr bwMode="auto">
            <a:xfrm flipV="1">
              <a:off x="1344" y="2925"/>
              <a:ext cx="39" cy="169"/>
            </a:xfrm>
            <a:prstGeom prst="line">
              <a:avLst/>
            </a:prstGeom>
            <a:noFill/>
            <a:ln w="4763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31" name="Freeform 23"/>
            <p:cNvSpPr>
              <a:spLocks noChangeAspect="1"/>
            </p:cNvSpPr>
            <p:nvPr/>
          </p:nvSpPr>
          <p:spPr bwMode="auto">
            <a:xfrm>
              <a:off x="1244" y="2952"/>
              <a:ext cx="27" cy="27"/>
            </a:xfrm>
            <a:custGeom>
              <a:avLst/>
              <a:gdLst>
                <a:gd name="T0" fmla="*/ 0 w 18"/>
                <a:gd name="T1" fmla="*/ 10 h 18"/>
                <a:gd name="T2" fmla="*/ 18 w 18"/>
                <a:gd name="T3" fmla="*/ 0 h 18"/>
                <a:gd name="T4" fmla="*/ 18 w 18"/>
                <a:gd name="T5" fmla="*/ 18 h 18"/>
                <a:gd name="T6" fmla="*/ 0 w 18"/>
                <a:gd name="T7" fmla="*/ 1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8"/>
                <a:gd name="T14" fmla="*/ 18 w 18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8">
                  <a:moveTo>
                    <a:pt x="0" y="10"/>
                  </a:moveTo>
                  <a:lnTo>
                    <a:pt x="18" y="0"/>
                  </a:lnTo>
                  <a:lnTo>
                    <a:pt x="1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32" name="Freeform 24"/>
            <p:cNvSpPr>
              <a:spLocks noChangeAspect="1"/>
            </p:cNvSpPr>
            <p:nvPr/>
          </p:nvSpPr>
          <p:spPr bwMode="auto">
            <a:xfrm>
              <a:off x="1268" y="2964"/>
              <a:ext cx="76" cy="30"/>
            </a:xfrm>
            <a:custGeom>
              <a:avLst/>
              <a:gdLst>
                <a:gd name="T0" fmla="*/ 51 w 51"/>
                <a:gd name="T1" fmla="*/ 17 h 20"/>
                <a:gd name="T2" fmla="*/ 44 w 51"/>
                <a:gd name="T3" fmla="*/ 12 h 20"/>
                <a:gd name="T4" fmla="*/ 41 w 51"/>
                <a:gd name="T5" fmla="*/ 7 h 20"/>
                <a:gd name="T6" fmla="*/ 36 w 51"/>
                <a:gd name="T7" fmla="*/ 5 h 20"/>
                <a:gd name="T8" fmla="*/ 33 w 51"/>
                <a:gd name="T9" fmla="*/ 2 h 20"/>
                <a:gd name="T10" fmla="*/ 28 w 51"/>
                <a:gd name="T11" fmla="*/ 0 h 20"/>
                <a:gd name="T12" fmla="*/ 21 w 51"/>
                <a:gd name="T13" fmla="*/ 0 h 20"/>
                <a:gd name="T14" fmla="*/ 13 w 51"/>
                <a:gd name="T15" fmla="*/ 0 h 20"/>
                <a:gd name="T16" fmla="*/ 0 w 51"/>
                <a:gd name="T17" fmla="*/ 0 h 20"/>
                <a:gd name="T18" fmla="*/ 0 w 51"/>
                <a:gd name="T19" fmla="*/ 4 h 20"/>
                <a:gd name="T20" fmla="*/ 13 w 51"/>
                <a:gd name="T21" fmla="*/ 4 h 20"/>
                <a:gd name="T22" fmla="*/ 21 w 51"/>
                <a:gd name="T23" fmla="*/ 4 h 20"/>
                <a:gd name="T24" fmla="*/ 26 w 51"/>
                <a:gd name="T25" fmla="*/ 5 h 20"/>
                <a:gd name="T26" fmla="*/ 31 w 51"/>
                <a:gd name="T27" fmla="*/ 5 h 20"/>
                <a:gd name="T28" fmla="*/ 35 w 51"/>
                <a:gd name="T29" fmla="*/ 8 h 20"/>
                <a:gd name="T30" fmla="*/ 38 w 51"/>
                <a:gd name="T31" fmla="*/ 10 h 20"/>
                <a:gd name="T32" fmla="*/ 43 w 51"/>
                <a:gd name="T33" fmla="*/ 15 h 20"/>
                <a:gd name="T34" fmla="*/ 49 w 51"/>
                <a:gd name="T35" fmla="*/ 20 h 20"/>
                <a:gd name="T36" fmla="*/ 51 w 51"/>
                <a:gd name="T37" fmla="*/ 1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1"/>
                <a:gd name="T58" fmla="*/ 0 h 20"/>
                <a:gd name="T59" fmla="*/ 51 w 51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1" h="20">
                  <a:moveTo>
                    <a:pt x="51" y="17"/>
                  </a:moveTo>
                  <a:lnTo>
                    <a:pt x="44" y="12"/>
                  </a:lnTo>
                  <a:lnTo>
                    <a:pt x="41" y="7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5" y="8"/>
                  </a:lnTo>
                  <a:lnTo>
                    <a:pt x="38" y="10"/>
                  </a:lnTo>
                  <a:lnTo>
                    <a:pt x="43" y="15"/>
                  </a:lnTo>
                  <a:lnTo>
                    <a:pt x="49" y="20"/>
                  </a:lnTo>
                  <a:lnTo>
                    <a:pt x="51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33" name="Freeform 25"/>
            <p:cNvSpPr>
              <a:spLocks noChangeAspect="1"/>
            </p:cNvSpPr>
            <p:nvPr/>
          </p:nvSpPr>
          <p:spPr bwMode="auto">
            <a:xfrm>
              <a:off x="1334" y="2979"/>
              <a:ext cx="29" cy="27"/>
            </a:xfrm>
            <a:custGeom>
              <a:avLst/>
              <a:gdLst>
                <a:gd name="T0" fmla="*/ 20 w 20"/>
                <a:gd name="T1" fmla="*/ 18 h 18"/>
                <a:gd name="T2" fmla="*/ 12 w 20"/>
                <a:gd name="T3" fmla="*/ 0 h 18"/>
                <a:gd name="T4" fmla="*/ 0 w 20"/>
                <a:gd name="T5" fmla="*/ 15 h 18"/>
                <a:gd name="T6" fmla="*/ 20 w 20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8"/>
                <a:gd name="T14" fmla="*/ 20 w 20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8">
                  <a:moveTo>
                    <a:pt x="20" y="18"/>
                  </a:moveTo>
                  <a:lnTo>
                    <a:pt x="12" y="0"/>
                  </a:lnTo>
                  <a:lnTo>
                    <a:pt x="0" y="15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34" name="Freeform 26"/>
            <p:cNvSpPr>
              <a:spLocks noChangeAspect="1"/>
            </p:cNvSpPr>
            <p:nvPr/>
          </p:nvSpPr>
          <p:spPr bwMode="auto">
            <a:xfrm>
              <a:off x="1723" y="3324"/>
              <a:ext cx="138" cy="227"/>
            </a:xfrm>
            <a:custGeom>
              <a:avLst/>
              <a:gdLst>
                <a:gd name="T0" fmla="*/ 29 w 93"/>
                <a:gd name="T1" fmla="*/ 5 h 153"/>
                <a:gd name="T2" fmla="*/ 31 w 93"/>
                <a:gd name="T3" fmla="*/ 0 h 153"/>
                <a:gd name="T4" fmla="*/ 45 w 93"/>
                <a:gd name="T5" fmla="*/ 5 h 153"/>
                <a:gd name="T6" fmla="*/ 58 w 93"/>
                <a:gd name="T7" fmla="*/ 13 h 153"/>
                <a:gd name="T8" fmla="*/ 70 w 93"/>
                <a:gd name="T9" fmla="*/ 21 h 153"/>
                <a:gd name="T10" fmla="*/ 80 w 93"/>
                <a:gd name="T11" fmla="*/ 32 h 153"/>
                <a:gd name="T12" fmla="*/ 86 w 93"/>
                <a:gd name="T13" fmla="*/ 47 h 153"/>
                <a:gd name="T14" fmla="*/ 91 w 93"/>
                <a:gd name="T15" fmla="*/ 60 h 153"/>
                <a:gd name="T16" fmla="*/ 93 w 93"/>
                <a:gd name="T17" fmla="*/ 76 h 153"/>
                <a:gd name="T18" fmla="*/ 91 w 93"/>
                <a:gd name="T19" fmla="*/ 91 h 153"/>
                <a:gd name="T20" fmla="*/ 86 w 93"/>
                <a:gd name="T21" fmla="*/ 106 h 153"/>
                <a:gd name="T22" fmla="*/ 80 w 93"/>
                <a:gd name="T23" fmla="*/ 120 h 153"/>
                <a:gd name="T24" fmla="*/ 70 w 93"/>
                <a:gd name="T25" fmla="*/ 132 h 153"/>
                <a:gd name="T26" fmla="*/ 58 w 93"/>
                <a:gd name="T27" fmla="*/ 140 h 153"/>
                <a:gd name="T28" fmla="*/ 45 w 93"/>
                <a:gd name="T29" fmla="*/ 148 h 153"/>
                <a:gd name="T30" fmla="*/ 31 w 93"/>
                <a:gd name="T31" fmla="*/ 151 h 153"/>
                <a:gd name="T32" fmla="*/ 16 w 93"/>
                <a:gd name="T33" fmla="*/ 153 h 153"/>
                <a:gd name="T34" fmla="*/ 0 w 93"/>
                <a:gd name="T35" fmla="*/ 151 h 153"/>
                <a:gd name="T36" fmla="*/ 0 w 93"/>
                <a:gd name="T37" fmla="*/ 150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"/>
                <a:gd name="T58" fmla="*/ 0 h 153"/>
                <a:gd name="T59" fmla="*/ 93 w 93"/>
                <a:gd name="T60" fmla="*/ 153 h 1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" h="153">
                  <a:moveTo>
                    <a:pt x="29" y="5"/>
                  </a:moveTo>
                  <a:lnTo>
                    <a:pt x="31" y="0"/>
                  </a:lnTo>
                  <a:lnTo>
                    <a:pt x="45" y="5"/>
                  </a:lnTo>
                  <a:lnTo>
                    <a:pt x="58" y="13"/>
                  </a:lnTo>
                  <a:lnTo>
                    <a:pt x="70" y="21"/>
                  </a:lnTo>
                  <a:lnTo>
                    <a:pt x="80" y="32"/>
                  </a:lnTo>
                  <a:lnTo>
                    <a:pt x="86" y="47"/>
                  </a:lnTo>
                  <a:lnTo>
                    <a:pt x="91" y="60"/>
                  </a:lnTo>
                  <a:lnTo>
                    <a:pt x="93" y="76"/>
                  </a:lnTo>
                  <a:lnTo>
                    <a:pt x="91" y="91"/>
                  </a:lnTo>
                  <a:lnTo>
                    <a:pt x="86" y="106"/>
                  </a:lnTo>
                  <a:lnTo>
                    <a:pt x="80" y="120"/>
                  </a:lnTo>
                  <a:lnTo>
                    <a:pt x="70" y="132"/>
                  </a:lnTo>
                  <a:lnTo>
                    <a:pt x="58" y="140"/>
                  </a:lnTo>
                  <a:lnTo>
                    <a:pt x="45" y="148"/>
                  </a:lnTo>
                  <a:lnTo>
                    <a:pt x="31" y="151"/>
                  </a:lnTo>
                  <a:lnTo>
                    <a:pt x="16" y="153"/>
                  </a:lnTo>
                  <a:lnTo>
                    <a:pt x="0" y="151"/>
                  </a:lnTo>
                  <a:lnTo>
                    <a:pt x="0" y="150"/>
                  </a:lnTo>
                </a:path>
              </a:pathLst>
            </a:custGeom>
            <a:noFill/>
            <a:ln w="11113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735" name="Line 27"/>
            <p:cNvSpPr>
              <a:spLocks noChangeAspect="1" noChangeShapeType="1"/>
            </p:cNvSpPr>
            <p:nvPr/>
          </p:nvSpPr>
          <p:spPr bwMode="auto">
            <a:xfrm flipH="1" flipV="1">
              <a:off x="1244" y="3233"/>
              <a:ext cx="470" cy="104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36" name="Line 28"/>
            <p:cNvSpPr>
              <a:spLocks noChangeAspect="1" noChangeShapeType="1"/>
            </p:cNvSpPr>
            <p:nvPr/>
          </p:nvSpPr>
          <p:spPr bwMode="auto">
            <a:xfrm flipH="1" flipV="1">
              <a:off x="1244" y="3309"/>
              <a:ext cx="446" cy="101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37" name="Line 29"/>
            <p:cNvSpPr>
              <a:spLocks noChangeAspect="1" noChangeShapeType="1"/>
            </p:cNvSpPr>
            <p:nvPr/>
          </p:nvSpPr>
          <p:spPr bwMode="auto">
            <a:xfrm flipH="1" flipV="1">
              <a:off x="1241" y="3457"/>
              <a:ext cx="422" cy="99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38" name="Line 30"/>
            <p:cNvSpPr>
              <a:spLocks noChangeAspect="1" noChangeShapeType="1"/>
            </p:cNvSpPr>
            <p:nvPr/>
          </p:nvSpPr>
          <p:spPr bwMode="auto">
            <a:xfrm flipH="1" flipV="1">
              <a:off x="1244" y="3388"/>
              <a:ext cx="421" cy="94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39" name="Line 31"/>
            <p:cNvSpPr>
              <a:spLocks noChangeAspect="1" noChangeShapeType="1"/>
            </p:cNvSpPr>
            <p:nvPr/>
          </p:nvSpPr>
          <p:spPr bwMode="auto">
            <a:xfrm flipH="1">
              <a:off x="997" y="3306"/>
              <a:ext cx="221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40" name="Line 32"/>
            <p:cNvSpPr>
              <a:spLocks noChangeAspect="1" noChangeShapeType="1"/>
            </p:cNvSpPr>
            <p:nvPr/>
          </p:nvSpPr>
          <p:spPr bwMode="auto">
            <a:xfrm flipH="1">
              <a:off x="999" y="3388"/>
              <a:ext cx="222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41" name="Line 33"/>
            <p:cNvSpPr>
              <a:spLocks noChangeAspect="1" noChangeShapeType="1"/>
            </p:cNvSpPr>
            <p:nvPr/>
          </p:nvSpPr>
          <p:spPr bwMode="auto">
            <a:xfrm flipH="1">
              <a:off x="997" y="3457"/>
              <a:ext cx="221" cy="1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42" name="Line 34"/>
            <p:cNvSpPr>
              <a:spLocks noChangeAspect="1" noChangeShapeType="1"/>
            </p:cNvSpPr>
            <p:nvPr/>
          </p:nvSpPr>
          <p:spPr bwMode="auto">
            <a:xfrm flipH="1">
              <a:off x="996" y="3230"/>
              <a:ext cx="220" cy="2"/>
            </a:xfrm>
            <a:prstGeom prst="line">
              <a:avLst/>
            </a:prstGeom>
            <a:noFill/>
            <a:ln w="4763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21891" name="Text Box 35"/>
          <p:cNvSpPr txBox="1">
            <a:spLocks noChangeArrowheads="1"/>
          </p:cNvSpPr>
          <p:nvPr/>
        </p:nvSpPr>
        <p:spPr bwMode="auto">
          <a:xfrm>
            <a:off x="4056063" y="3906838"/>
            <a:ext cx="211931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s-ES" sz="2000"/>
              <a:t>Descompresión</a:t>
            </a:r>
            <a:endParaRPr lang="es-ES" sz="2000">
              <a:solidFill>
                <a:schemeClr val="bg1"/>
              </a:solidFill>
            </a:endParaRPr>
          </a:p>
        </p:txBody>
      </p:sp>
      <p:sp>
        <p:nvSpPr>
          <p:cNvPr id="121894" name="Text Box 38"/>
          <p:cNvSpPr txBox="1">
            <a:spLocks noChangeArrowheads="1"/>
          </p:cNvSpPr>
          <p:nvPr/>
        </p:nvSpPr>
        <p:spPr bwMode="auto">
          <a:xfrm rot="-5400000">
            <a:off x="6861969" y="3137694"/>
            <a:ext cx="3557587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s-ES" sz="2000"/>
              <a:t>Pandeo local de viga,</a:t>
            </a:r>
          </a:p>
          <a:p>
            <a:pPr algn="l" eaLnBrk="0" hangingPunct="0"/>
            <a:r>
              <a:rPr lang="es-ES" sz="2000"/>
              <a:t>Fluencia de torones o</a:t>
            </a:r>
          </a:p>
          <a:p>
            <a:pPr algn="l" eaLnBrk="0" hangingPunct="0"/>
            <a:r>
              <a:rPr lang="es-ES" sz="2000"/>
              <a:t>Falla de elementos de fricción</a:t>
            </a:r>
          </a:p>
        </p:txBody>
      </p:sp>
      <p:sp>
        <p:nvSpPr>
          <p:cNvPr id="121902" name="Rectangle 46"/>
          <p:cNvSpPr>
            <a:spLocks noChangeArrowheads="1"/>
          </p:cNvSpPr>
          <p:nvPr/>
        </p:nvSpPr>
        <p:spPr bwMode="auto">
          <a:xfrm>
            <a:off x="4078288" y="2989263"/>
            <a:ext cx="1652587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/>
            <a:r>
              <a:rPr lang="en-US" sz="2000"/>
              <a:t>Rot. </a:t>
            </a:r>
            <a:r>
              <a:rPr lang="es-ES" sz="2000"/>
              <a:t>Inminente </a:t>
            </a:r>
            <a:endParaRPr lang="es-ES" sz="2000">
              <a:solidFill>
                <a:schemeClr val="bg1"/>
              </a:solidFill>
            </a:endParaRPr>
          </a:p>
        </p:txBody>
      </p: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3814763" y="1763713"/>
            <a:ext cx="5103812" cy="4102100"/>
            <a:chOff x="2403" y="1111"/>
            <a:chExt cx="3215" cy="2584"/>
          </a:xfrm>
        </p:grpSpPr>
        <p:sp>
          <p:nvSpPr>
            <p:cNvPr id="71701" name="Text Box 41"/>
            <p:cNvSpPr txBox="1">
              <a:spLocks noChangeArrowheads="1"/>
            </p:cNvSpPr>
            <p:nvPr/>
          </p:nvSpPr>
          <p:spPr bwMode="auto">
            <a:xfrm>
              <a:off x="2403" y="1111"/>
              <a:ext cx="329" cy="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3200" b="1">
                  <a:solidFill>
                    <a:srgbClr val="FFFF00"/>
                  </a:solidFill>
                </a:rPr>
                <a:t>M</a:t>
              </a:r>
            </a:p>
          </p:txBody>
        </p:sp>
        <p:sp>
          <p:nvSpPr>
            <p:cNvPr id="71702" name="Text Box 42"/>
            <p:cNvSpPr txBox="1">
              <a:spLocks noChangeArrowheads="1"/>
            </p:cNvSpPr>
            <p:nvPr/>
          </p:nvSpPr>
          <p:spPr bwMode="auto">
            <a:xfrm>
              <a:off x="5419" y="3388"/>
              <a:ext cx="199" cy="307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3200" b="1">
                  <a:solidFill>
                    <a:srgbClr val="FFFF00"/>
                  </a:solidFill>
                  <a:latin typeface="Symbol" pitchFamily="18" charset="2"/>
                </a:rPr>
                <a:t>q</a:t>
              </a:r>
              <a:r>
                <a:rPr lang="en-US" sz="3200" b="1" baseline="-25000">
                  <a:solidFill>
                    <a:srgbClr val="FFFF00"/>
                  </a:solidFill>
                </a:rPr>
                <a:t>r</a:t>
              </a:r>
            </a:p>
          </p:txBody>
        </p:sp>
        <p:sp>
          <p:nvSpPr>
            <p:cNvPr id="71703" name="Line 45"/>
            <p:cNvSpPr>
              <a:spLocks noChangeShapeType="1"/>
            </p:cNvSpPr>
            <p:nvPr/>
          </p:nvSpPr>
          <p:spPr bwMode="auto">
            <a:xfrm flipV="1">
              <a:off x="2551" y="2166"/>
              <a:ext cx="0" cy="12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71704" name="Group 63"/>
            <p:cNvGrpSpPr>
              <a:grpSpLocks/>
            </p:cNvGrpSpPr>
            <p:nvPr/>
          </p:nvGrpSpPr>
          <p:grpSpPr bwMode="auto">
            <a:xfrm>
              <a:off x="2425" y="1495"/>
              <a:ext cx="3009" cy="1967"/>
              <a:chOff x="2425" y="1495"/>
              <a:chExt cx="3009" cy="1967"/>
            </a:xfrm>
          </p:grpSpPr>
          <p:sp>
            <p:nvSpPr>
              <p:cNvPr id="71705" name="Line 36"/>
              <p:cNvSpPr>
                <a:spLocks noChangeShapeType="1"/>
              </p:cNvSpPr>
              <p:nvPr/>
            </p:nvSpPr>
            <p:spPr bwMode="auto">
              <a:xfrm>
                <a:off x="2425" y="3414"/>
                <a:ext cx="3009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71706" name="Line 37"/>
              <p:cNvSpPr>
                <a:spLocks noChangeShapeType="1"/>
              </p:cNvSpPr>
              <p:nvPr/>
            </p:nvSpPr>
            <p:spPr bwMode="auto">
              <a:xfrm flipV="1">
                <a:off x="2545" y="1495"/>
                <a:ext cx="0" cy="1967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71707" name="Oval 39"/>
              <p:cNvSpPr>
                <a:spLocks noChangeArrowheads="1"/>
              </p:cNvSpPr>
              <p:nvPr/>
            </p:nvSpPr>
            <p:spPr bwMode="auto">
              <a:xfrm>
                <a:off x="2508" y="2519"/>
                <a:ext cx="78" cy="7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1708" name="Text Box 40"/>
              <p:cNvSpPr txBox="1">
                <a:spLocks noChangeArrowheads="1"/>
              </p:cNvSpPr>
              <p:nvPr/>
            </p:nvSpPr>
            <p:spPr bwMode="auto">
              <a:xfrm>
                <a:off x="5155" y="1698"/>
                <a:ext cx="212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l" eaLnBrk="0" hangingPunct="0"/>
                <a:r>
                  <a:rPr lang="en-US" sz="1800" b="1">
                    <a:solidFill>
                      <a:srgbClr val="FF0000"/>
                    </a:solidFill>
                  </a:rPr>
                  <a:t>X</a:t>
                </a:r>
              </a:p>
            </p:txBody>
          </p:sp>
          <p:sp>
            <p:nvSpPr>
              <p:cNvPr id="71709" name="Oval 43"/>
              <p:cNvSpPr>
                <a:spLocks noChangeArrowheads="1"/>
              </p:cNvSpPr>
              <p:nvPr/>
            </p:nvSpPr>
            <p:spPr bwMode="auto">
              <a:xfrm>
                <a:off x="2503" y="2121"/>
                <a:ext cx="78" cy="7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_tradnl"/>
              </a:p>
            </p:txBody>
          </p:sp>
          <p:sp>
            <p:nvSpPr>
              <p:cNvPr id="71710" name="Line 44"/>
              <p:cNvSpPr>
                <a:spLocks noChangeShapeType="1"/>
              </p:cNvSpPr>
              <p:nvPr/>
            </p:nvSpPr>
            <p:spPr bwMode="auto">
              <a:xfrm flipV="1">
                <a:off x="2569" y="1833"/>
                <a:ext cx="2448" cy="336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1711" name="Line 47"/>
              <p:cNvSpPr>
                <a:spLocks noChangeShapeType="1"/>
              </p:cNvSpPr>
              <p:nvPr/>
            </p:nvSpPr>
            <p:spPr bwMode="auto">
              <a:xfrm flipV="1">
                <a:off x="5019" y="1792"/>
                <a:ext cx="275" cy="46"/>
              </a:xfrm>
              <a:prstGeom prst="line">
                <a:avLst/>
              </a:prstGeom>
              <a:noFill/>
              <a:ln w="381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sp>
        <p:nvSpPr>
          <p:cNvPr id="121905" name="Text Box 49"/>
          <p:cNvSpPr txBox="1">
            <a:spLocks noChangeArrowheads="1"/>
          </p:cNvSpPr>
          <p:nvPr/>
        </p:nvSpPr>
        <p:spPr bwMode="auto">
          <a:xfrm>
            <a:off x="233363" y="3390900"/>
            <a:ext cx="37750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400" b="1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Niveles de Des. Sísmico:</a:t>
            </a:r>
            <a:endParaRPr lang="es-ES" sz="2000" b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000">
                <a:solidFill>
                  <a:srgbClr val="CC00FF"/>
                </a:solidFill>
              </a:rPr>
              <a:t> </a:t>
            </a:r>
            <a:r>
              <a:rPr lang="es-ES" sz="2000">
                <a:solidFill>
                  <a:srgbClr val="FF6600"/>
                </a:solidFill>
              </a:rPr>
              <a:t>(OI)</a:t>
            </a:r>
            <a:r>
              <a:rPr lang="es-ES" sz="2000">
                <a:solidFill>
                  <a:schemeClr val="bg1"/>
                </a:solidFill>
              </a:rPr>
              <a:t>  </a:t>
            </a:r>
            <a:r>
              <a:rPr lang="es-ES" sz="2000"/>
              <a:t>Ocupación inmediata</a:t>
            </a:r>
          </a:p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000">
                <a:solidFill>
                  <a:srgbClr val="66FFFF"/>
                </a:solidFill>
              </a:rPr>
              <a:t> </a:t>
            </a:r>
            <a:r>
              <a:rPr lang="es-ES" sz="2000">
                <a:solidFill>
                  <a:srgbClr val="FF6600"/>
                </a:solidFill>
              </a:rPr>
              <a:t>(PC)</a:t>
            </a:r>
            <a:r>
              <a:rPr lang="es-ES" sz="2000">
                <a:solidFill>
                  <a:schemeClr val="bg1"/>
                </a:solidFill>
              </a:rPr>
              <a:t> </a:t>
            </a:r>
            <a:r>
              <a:rPr lang="es-ES" sz="2000"/>
              <a:t>Prevención del colapso</a:t>
            </a:r>
          </a:p>
        </p:txBody>
      </p:sp>
      <p:grpSp>
        <p:nvGrpSpPr>
          <p:cNvPr id="5" name="Group 50"/>
          <p:cNvGrpSpPr>
            <a:grpSpLocks/>
          </p:cNvGrpSpPr>
          <p:nvPr/>
        </p:nvGrpSpPr>
        <p:grpSpPr bwMode="auto">
          <a:xfrm>
            <a:off x="5688013" y="2039938"/>
            <a:ext cx="704850" cy="1133475"/>
            <a:chOff x="3471" y="1293"/>
            <a:chExt cx="444" cy="714"/>
          </a:xfrm>
        </p:grpSpPr>
        <p:sp>
          <p:nvSpPr>
            <p:cNvPr id="71698" name="Text Box 51"/>
            <p:cNvSpPr txBox="1">
              <a:spLocks noChangeArrowheads="1"/>
            </p:cNvSpPr>
            <p:nvPr/>
          </p:nvSpPr>
          <p:spPr bwMode="auto">
            <a:xfrm>
              <a:off x="3471" y="1293"/>
              <a:ext cx="1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endParaRPr lang="es-ES_tradnl" sz="2000" b="1">
                <a:solidFill>
                  <a:schemeClr val="accent1"/>
                </a:solidFill>
                <a:latin typeface="Times New Roman" pitchFamily="18" charset="0"/>
              </a:endParaRPr>
            </a:p>
          </p:txBody>
        </p:sp>
        <p:sp>
          <p:nvSpPr>
            <p:cNvPr id="71699" name="Line 52"/>
            <p:cNvSpPr>
              <a:spLocks noChangeShapeType="1"/>
            </p:cNvSpPr>
            <p:nvPr/>
          </p:nvSpPr>
          <p:spPr bwMode="auto">
            <a:xfrm>
              <a:off x="3716" y="1569"/>
              <a:ext cx="0" cy="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700" name="Rectangle 53"/>
            <p:cNvSpPr>
              <a:spLocks noChangeArrowheads="1"/>
            </p:cNvSpPr>
            <p:nvPr/>
          </p:nvSpPr>
          <p:spPr bwMode="auto">
            <a:xfrm>
              <a:off x="3525" y="1319"/>
              <a:ext cx="39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FF6600"/>
                  </a:solidFill>
                </a:rPr>
                <a:t>(OI)</a:t>
              </a:r>
            </a:p>
          </p:txBody>
        </p:sp>
      </p:grpSp>
      <p:grpSp>
        <p:nvGrpSpPr>
          <p:cNvPr id="6" name="Group 54"/>
          <p:cNvGrpSpPr>
            <a:grpSpLocks/>
          </p:cNvGrpSpPr>
          <p:nvPr/>
        </p:nvGrpSpPr>
        <p:grpSpPr bwMode="auto">
          <a:xfrm>
            <a:off x="7553325" y="1781175"/>
            <a:ext cx="846138" cy="1131888"/>
            <a:chOff x="4758" y="1122"/>
            <a:chExt cx="533" cy="713"/>
          </a:xfrm>
        </p:grpSpPr>
        <p:sp>
          <p:nvSpPr>
            <p:cNvPr id="71696" name="Line 55"/>
            <p:cNvSpPr>
              <a:spLocks noChangeShapeType="1"/>
            </p:cNvSpPr>
            <p:nvPr/>
          </p:nvSpPr>
          <p:spPr bwMode="auto">
            <a:xfrm>
              <a:off x="4974" y="1445"/>
              <a:ext cx="0" cy="3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1697" name="Rectangle 56"/>
            <p:cNvSpPr>
              <a:spLocks noChangeArrowheads="1"/>
            </p:cNvSpPr>
            <p:nvPr/>
          </p:nvSpPr>
          <p:spPr bwMode="auto">
            <a:xfrm>
              <a:off x="4758" y="1122"/>
              <a:ext cx="533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66FFFF"/>
                  </a:solidFill>
                </a:rPr>
                <a:t> </a:t>
              </a:r>
              <a:r>
                <a:rPr lang="en-US" sz="2000">
                  <a:solidFill>
                    <a:srgbClr val="FF6600"/>
                  </a:solidFill>
                </a:rPr>
                <a:t>(PC)</a:t>
              </a:r>
              <a:r>
                <a:rPr lang="en-US" sz="2000">
                  <a:solidFill>
                    <a:schemeClr val="bg1"/>
                  </a:solidFill>
                </a:rPr>
                <a:t> </a:t>
              </a:r>
            </a:p>
          </p:txBody>
        </p:sp>
      </p:grpSp>
      <p:sp>
        <p:nvSpPr>
          <p:cNvPr id="121914" name="Text Box 58"/>
          <p:cNvSpPr txBox="1">
            <a:spLocks noChangeArrowheads="1"/>
          </p:cNvSpPr>
          <p:nvPr/>
        </p:nvSpPr>
        <p:spPr bwMode="auto">
          <a:xfrm>
            <a:off x="330200" y="4829175"/>
            <a:ext cx="4233863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400" b="1"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Niveles Sísmicos:</a:t>
            </a:r>
          </a:p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000">
                <a:solidFill>
                  <a:schemeClr val="accent1"/>
                </a:solidFill>
              </a:rPr>
              <a:t> </a:t>
            </a:r>
            <a:r>
              <a:rPr lang="es-ES" sz="2000">
                <a:solidFill>
                  <a:srgbClr val="66FF33"/>
                </a:solidFill>
              </a:rPr>
              <a:t>(DBE)</a:t>
            </a:r>
            <a:r>
              <a:rPr lang="es-ES" sz="2000">
                <a:solidFill>
                  <a:schemeClr val="bg1"/>
                </a:solidFill>
              </a:rPr>
              <a:t> </a:t>
            </a:r>
            <a:r>
              <a:rPr lang="es-ES" sz="2000"/>
              <a:t>Sismo de Diseño</a:t>
            </a:r>
          </a:p>
          <a:p>
            <a:pPr algn="l" eaLnBrk="0" hangingPunct="0">
              <a:buClr>
                <a:srgbClr val="FF0000"/>
              </a:buClr>
              <a:buFont typeface="Symbol" pitchFamily="18" charset="2"/>
              <a:buNone/>
              <a:defRPr/>
            </a:pPr>
            <a:r>
              <a:rPr lang="es-ES" sz="2000">
                <a:solidFill>
                  <a:schemeClr val="accent1"/>
                </a:solidFill>
              </a:rPr>
              <a:t> </a:t>
            </a:r>
            <a:r>
              <a:rPr lang="es-ES" sz="2000">
                <a:solidFill>
                  <a:srgbClr val="66FF33"/>
                </a:solidFill>
              </a:rPr>
              <a:t>(MCE)</a:t>
            </a:r>
            <a:r>
              <a:rPr lang="es-ES" sz="2000">
                <a:solidFill>
                  <a:schemeClr val="bg1"/>
                </a:solidFill>
              </a:rPr>
              <a:t> </a:t>
            </a:r>
            <a:r>
              <a:rPr lang="es-ES" sz="2000"/>
              <a:t>Sismo Considerado Máximo</a:t>
            </a:r>
            <a:endParaRPr lang="es-ES" sz="2400"/>
          </a:p>
        </p:txBody>
      </p:sp>
      <p:sp>
        <p:nvSpPr>
          <p:cNvPr id="121915" name="Text Box 59"/>
          <p:cNvSpPr txBox="1">
            <a:spLocks noChangeArrowheads="1"/>
          </p:cNvSpPr>
          <p:nvPr/>
        </p:nvSpPr>
        <p:spPr bwMode="auto">
          <a:xfrm>
            <a:off x="7250113" y="5421313"/>
            <a:ext cx="1166812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s-ES" sz="3200" b="1">
                <a:solidFill>
                  <a:srgbClr val="66FF66"/>
                </a:solidFill>
                <a:latin typeface="Symbol" pitchFamily="18" charset="2"/>
              </a:rPr>
              <a:t>q</a:t>
            </a:r>
            <a:r>
              <a:rPr lang="es-ES" sz="3200" b="1" baseline="-25000">
                <a:solidFill>
                  <a:srgbClr val="66FF66"/>
                </a:solidFill>
              </a:rPr>
              <a:t>r,MCE</a:t>
            </a:r>
          </a:p>
        </p:txBody>
      </p:sp>
      <p:sp>
        <p:nvSpPr>
          <p:cNvPr id="121916" name="Text Box 60"/>
          <p:cNvSpPr txBox="1">
            <a:spLocks noChangeArrowheads="1"/>
          </p:cNvSpPr>
          <p:nvPr/>
        </p:nvSpPr>
        <p:spPr bwMode="auto">
          <a:xfrm>
            <a:off x="5362575" y="5418138"/>
            <a:ext cx="1136650" cy="900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s-ES" sz="3200" b="1">
                <a:solidFill>
                  <a:srgbClr val="66FF66"/>
                </a:solidFill>
                <a:latin typeface="Symbol" pitchFamily="18" charset="2"/>
              </a:rPr>
              <a:t>q</a:t>
            </a:r>
            <a:r>
              <a:rPr lang="es-ES" sz="3200" b="1" baseline="-25000">
                <a:solidFill>
                  <a:srgbClr val="66FF66"/>
                </a:solidFill>
              </a:rPr>
              <a:t>r,DBE</a:t>
            </a:r>
          </a:p>
          <a:p>
            <a:pPr algn="l" eaLnBrk="0" hangingPunct="0"/>
            <a:endParaRPr lang="es-ES" sz="3200" b="1" baseline="-25000">
              <a:solidFill>
                <a:srgbClr val="66FF66"/>
              </a:solidFill>
            </a:endParaRPr>
          </a:p>
        </p:txBody>
      </p:sp>
      <p:sp>
        <p:nvSpPr>
          <p:cNvPr id="121917" name="Line 61"/>
          <p:cNvSpPr>
            <a:spLocks noChangeShapeType="1"/>
          </p:cNvSpPr>
          <p:nvPr/>
        </p:nvSpPr>
        <p:spPr bwMode="auto">
          <a:xfrm>
            <a:off x="5791200" y="3187700"/>
            <a:ext cx="0" cy="2190750"/>
          </a:xfrm>
          <a:prstGeom prst="line">
            <a:avLst/>
          </a:prstGeom>
          <a:noFill/>
          <a:ln w="19050">
            <a:solidFill>
              <a:srgbClr val="66FF66"/>
            </a:solidFill>
            <a:prstDash val="sysDot"/>
            <a:round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121918" name="Line 62"/>
          <p:cNvSpPr>
            <a:spLocks noChangeShapeType="1"/>
          </p:cNvSpPr>
          <p:nvPr/>
        </p:nvSpPr>
        <p:spPr bwMode="auto">
          <a:xfrm>
            <a:off x="7700963" y="2938463"/>
            <a:ext cx="0" cy="2457450"/>
          </a:xfrm>
          <a:prstGeom prst="line">
            <a:avLst/>
          </a:prstGeom>
          <a:noFill/>
          <a:ln w="19050">
            <a:solidFill>
              <a:srgbClr val="66FF66"/>
            </a:solidFill>
            <a:prstDash val="sysDot"/>
            <a:round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endParaRPr lang="es-E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19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19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219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19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2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2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1000"/>
                                        <p:tgtEl>
                                          <p:spTgt spid="12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91" grpId="0"/>
      <p:bldP spid="121894" grpId="0"/>
      <p:bldP spid="121902" grpId="0"/>
      <p:bldP spid="121905" grpId="0" build="allAtOnce"/>
      <p:bldP spid="121914" grpId="0" build="allAtOnce"/>
      <p:bldP spid="121915" grpId="0"/>
      <p:bldP spid="121916" grpId="0"/>
      <p:bldP spid="121917" grpId="0" animBg="1"/>
      <p:bldP spid="1219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95288" y="101600"/>
            <a:ext cx="8497887" cy="152717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Introducción</a:t>
            </a:r>
            <a:br>
              <a:rPr lang="es-ES" sz="40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Identificación de los Daños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 </a:t>
            </a:r>
            <a:br>
              <a:rPr lang="es-ES" sz="2800" smtClean="0">
                <a:solidFill>
                  <a:srgbClr val="FFFF00"/>
                </a:solidFill>
                <a:latin typeface="Arial" charset="0"/>
              </a:rPr>
            </a:br>
            <a:r>
              <a:rPr lang="en-US" sz="2800" smtClean="0">
                <a:solidFill>
                  <a:schemeClr val="tx1"/>
                </a:solidFill>
                <a:latin typeface="Arial" charset="0"/>
              </a:rPr>
              <a:t>(FEMA 351)</a:t>
            </a:r>
            <a:r>
              <a:rPr lang="en-US" sz="3200" smtClean="0">
                <a:solidFill>
                  <a:srgbClr val="FFFF00"/>
                </a:solidFill>
                <a:latin typeface="Arial" charset="0"/>
              </a:rPr>
              <a:t> </a:t>
            </a:r>
            <a:endParaRPr lang="en-US" smtClean="0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12291" name="Line 3"/>
          <p:cNvSpPr>
            <a:spLocks noChangeShapeType="1"/>
          </p:cNvSpPr>
          <p:nvPr/>
        </p:nvSpPr>
        <p:spPr bwMode="auto">
          <a:xfrm flipV="1">
            <a:off x="-390525" y="5864225"/>
            <a:ext cx="1587" cy="9525"/>
          </a:xfrm>
          <a:prstGeom prst="line">
            <a:avLst/>
          </a:prstGeom>
          <a:noFill/>
          <a:ln w="1588">
            <a:solidFill>
              <a:srgbClr val="99CC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430084" name="Rectangle 4"/>
          <p:cNvSpPr>
            <a:spLocks noChangeArrowheads="1"/>
          </p:cNvSpPr>
          <p:nvPr/>
        </p:nvSpPr>
        <p:spPr bwMode="auto">
          <a:xfrm>
            <a:off x="3925888" y="1890713"/>
            <a:ext cx="5218112" cy="410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Char char="·"/>
            </a:pPr>
            <a:r>
              <a:rPr lang="es-ES" sz="2400">
                <a:solidFill>
                  <a:schemeClr val="tx2"/>
                </a:solidFill>
              </a:rPr>
              <a:t>Fallas frágiles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Char char="·"/>
            </a:pPr>
            <a:r>
              <a:rPr lang="es-ES" sz="2400"/>
              <a:t>Inspección en </a:t>
            </a:r>
            <a:r>
              <a:rPr lang="es-ES" sz="2400">
                <a:solidFill>
                  <a:schemeClr val="tx2"/>
                </a:solidFill>
              </a:rPr>
              <a:t>250 edificios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None/>
            </a:pPr>
            <a:r>
              <a:rPr lang="es-ES" sz="2400"/>
              <a:t>	- 1/3: No daños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None/>
            </a:pPr>
            <a:r>
              <a:rPr lang="es-ES" sz="2400"/>
              <a:t>	- 1/3: defectos constructivos. 	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None/>
            </a:pPr>
            <a:r>
              <a:rPr lang="es-ES" sz="2400"/>
              <a:t>		  En la raíz de soldadura 	 	  Inicialmente fueron 	  	  reportadas como daño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None/>
            </a:pPr>
            <a:r>
              <a:rPr lang="es-ES" sz="2400"/>
              <a:t>	</a:t>
            </a:r>
            <a:r>
              <a:rPr lang="es-ES" sz="2400">
                <a:solidFill>
                  <a:schemeClr val="tx2"/>
                </a:solidFill>
              </a:rPr>
              <a:t>-1/3:  Daños relacionados al sismo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Char char="·"/>
            </a:pPr>
            <a:r>
              <a:rPr lang="es-ES" sz="2400"/>
              <a:t>Edificios </a:t>
            </a:r>
            <a:r>
              <a:rPr lang="es-ES" sz="2400">
                <a:solidFill>
                  <a:schemeClr val="tx2"/>
                </a:solidFill>
              </a:rPr>
              <a:t>bajos y medianos</a:t>
            </a:r>
            <a:r>
              <a:rPr lang="es-ES" sz="2400"/>
              <a:t> (1 a 27 pisos)</a:t>
            </a:r>
          </a:p>
          <a:p>
            <a:pPr marL="227013" indent="-227013" algn="l" eaLnBrk="0" hangingPunct="0">
              <a:buClr>
                <a:srgbClr val="FF3300"/>
              </a:buClr>
              <a:buFont typeface="Symbol" pitchFamily="18" charset="2"/>
              <a:buChar char="·"/>
            </a:pPr>
            <a:r>
              <a:rPr lang="es-ES" sz="2400">
                <a:solidFill>
                  <a:schemeClr val="tx2"/>
                </a:solidFill>
              </a:rPr>
              <a:t>No hubo colapsos</a:t>
            </a:r>
          </a:p>
        </p:txBody>
      </p:sp>
      <p:sp>
        <p:nvSpPr>
          <p:cNvPr id="12293" name="Line 5"/>
          <p:cNvSpPr>
            <a:spLocks noChangeShapeType="1"/>
          </p:cNvSpPr>
          <p:nvPr/>
        </p:nvSpPr>
        <p:spPr bwMode="auto">
          <a:xfrm>
            <a:off x="10712450" y="4678363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12294" name="Line 6"/>
          <p:cNvSpPr>
            <a:spLocks noChangeShapeType="1"/>
          </p:cNvSpPr>
          <p:nvPr/>
        </p:nvSpPr>
        <p:spPr bwMode="auto">
          <a:xfrm>
            <a:off x="10699750" y="5043488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12295" name="Line 7"/>
          <p:cNvSpPr>
            <a:spLocks noChangeShapeType="1"/>
          </p:cNvSpPr>
          <p:nvPr/>
        </p:nvSpPr>
        <p:spPr bwMode="auto">
          <a:xfrm>
            <a:off x="10688638" y="5391150"/>
            <a:ext cx="1587" cy="1588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430088" name="Oval 8"/>
          <p:cNvSpPr>
            <a:spLocks noChangeAspect="1" noChangeArrowheads="1"/>
          </p:cNvSpPr>
          <p:nvPr/>
        </p:nvSpPr>
        <p:spPr bwMode="auto">
          <a:xfrm>
            <a:off x="1693863" y="4030663"/>
            <a:ext cx="520700" cy="4857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1323975" y="3186113"/>
            <a:ext cx="935038" cy="852487"/>
            <a:chOff x="915" y="2007"/>
            <a:chExt cx="589" cy="537"/>
          </a:xfrm>
        </p:grpSpPr>
        <p:sp>
          <p:nvSpPr>
            <p:cNvPr id="12464" name="Oval 10"/>
            <p:cNvSpPr>
              <a:spLocks noChangeArrowheads="1"/>
            </p:cNvSpPr>
            <p:nvPr/>
          </p:nvSpPr>
          <p:spPr bwMode="auto">
            <a:xfrm>
              <a:off x="1279" y="2007"/>
              <a:ext cx="225" cy="210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65" name="Oval 11"/>
            <p:cNvSpPr>
              <a:spLocks noChangeArrowheads="1"/>
            </p:cNvSpPr>
            <p:nvPr/>
          </p:nvSpPr>
          <p:spPr bwMode="auto">
            <a:xfrm>
              <a:off x="915" y="2334"/>
              <a:ext cx="225" cy="210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430092" name="Oval 12"/>
          <p:cNvSpPr>
            <a:spLocks noChangeAspect="1" noChangeArrowheads="1"/>
          </p:cNvSpPr>
          <p:nvPr/>
        </p:nvSpPr>
        <p:spPr bwMode="auto">
          <a:xfrm>
            <a:off x="1865313" y="2520950"/>
            <a:ext cx="246062" cy="2301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grpSp>
        <p:nvGrpSpPr>
          <p:cNvPr id="12299" name="Group 13"/>
          <p:cNvGrpSpPr>
            <a:grpSpLocks/>
          </p:cNvGrpSpPr>
          <p:nvPr/>
        </p:nvGrpSpPr>
        <p:grpSpPr bwMode="auto">
          <a:xfrm>
            <a:off x="98425" y="1876425"/>
            <a:ext cx="4021138" cy="3252788"/>
            <a:chOff x="143" y="1182"/>
            <a:chExt cx="2533" cy="2049"/>
          </a:xfrm>
        </p:grpSpPr>
        <p:sp>
          <p:nvSpPr>
            <p:cNvPr id="12300" name="Rectangle 14"/>
            <p:cNvSpPr>
              <a:spLocks noChangeArrowheads="1"/>
            </p:cNvSpPr>
            <p:nvPr/>
          </p:nvSpPr>
          <p:spPr bwMode="auto">
            <a:xfrm>
              <a:off x="619" y="1228"/>
              <a:ext cx="5" cy="195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01" name="Rectangle 15"/>
            <p:cNvSpPr>
              <a:spLocks noChangeArrowheads="1"/>
            </p:cNvSpPr>
            <p:nvPr/>
          </p:nvSpPr>
          <p:spPr bwMode="auto">
            <a:xfrm>
              <a:off x="1722" y="1441"/>
              <a:ext cx="684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n-US" sz="1600" b="1">
                  <a:solidFill>
                    <a:srgbClr val="FFFF00"/>
                  </a:solidFill>
                </a:rPr>
                <a:t>E70T-4, tip.</a:t>
              </a:r>
              <a:endParaRPr lang="en-US" sz="1600" b="1">
                <a:solidFill>
                  <a:srgbClr val="FFFF00"/>
                </a:solidFill>
                <a:latin typeface="Times New Roman" pitchFamily="18" charset="0"/>
              </a:endParaRPr>
            </a:p>
          </p:txBody>
        </p:sp>
        <p:sp>
          <p:nvSpPr>
            <p:cNvPr id="12302" name="Rectangle 16"/>
            <p:cNvSpPr>
              <a:spLocks noChangeArrowheads="1"/>
            </p:cNvSpPr>
            <p:nvPr/>
          </p:nvSpPr>
          <p:spPr bwMode="auto">
            <a:xfrm>
              <a:off x="1539" y="2245"/>
              <a:ext cx="1137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Agujero de acceso</a:t>
              </a:r>
            </a:p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para la soldadura</a:t>
              </a:r>
              <a:endParaRPr lang="es-ES" sz="1600" b="1">
                <a:solidFill>
                  <a:srgbClr val="FFFF00"/>
                </a:solidFill>
                <a:latin typeface="Times New Roman" pitchFamily="18" charset="0"/>
              </a:endParaRPr>
            </a:p>
          </p:txBody>
        </p:sp>
        <p:sp>
          <p:nvSpPr>
            <p:cNvPr id="12303" name="Line 17"/>
            <p:cNvSpPr>
              <a:spLocks noChangeShapeType="1"/>
            </p:cNvSpPr>
            <p:nvPr/>
          </p:nvSpPr>
          <p:spPr bwMode="auto">
            <a:xfrm flipV="1">
              <a:off x="616" y="1231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04" name="Rectangle 18"/>
            <p:cNvSpPr>
              <a:spLocks noChangeArrowheads="1"/>
            </p:cNvSpPr>
            <p:nvPr/>
          </p:nvSpPr>
          <p:spPr bwMode="auto">
            <a:xfrm>
              <a:off x="619" y="3183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05" name="Rectangle 19"/>
            <p:cNvSpPr>
              <a:spLocks noChangeArrowheads="1"/>
            </p:cNvSpPr>
            <p:nvPr/>
          </p:nvSpPr>
          <p:spPr bwMode="auto">
            <a:xfrm>
              <a:off x="619" y="3183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06" name="Line 20"/>
            <p:cNvSpPr>
              <a:spLocks noChangeShapeType="1"/>
            </p:cNvSpPr>
            <p:nvPr/>
          </p:nvSpPr>
          <p:spPr bwMode="auto">
            <a:xfrm flipH="1">
              <a:off x="619" y="318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07" name="Line 21"/>
            <p:cNvSpPr>
              <a:spLocks noChangeShapeType="1"/>
            </p:cNvSpPr>
            <p:nvPr/>
          </p:nvSpPr>
          <p:spPr bwMode="auto">
            <a:xfrm flipH="1">
              <a:off x="619" y="3183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08" name="Line 22"/>
            <p:cNvSpPr>
              <a:spLocks noChangeShapeType="1"/>
            </p:cNvSpPr>
            <p:nvPr/>
          </p:nvSpPr>
          <p:spPr bwMode="auto">
            <a:xfrm flipV="1">
              <a:off x="927" y="318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09" name="Line 23"/>
            <p:cNvSpPr>
              <a:spLocks noChangeShapeType="1"/>
            </p:cNvSpPr>
            <p:nvPr/>
          </p:nvSpPr>
          <p:spPr bwMode="auto">
            <a:xfrm flipV="1">
              <a:off x="619" y="318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0" name="Rectangle 24"/>
            <p:cNvSpPr>
              <a:spLocks noChangeArrowheads="1"/>
            </p:cNvSpPr>
            <p:nvPr/>
          </p:nvSpPr>
          <p:spPr bwMode="auto">
            <a:xfrm>
              <a:off x="619" y="1225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11" name="Rectangle 25"/>
            <p:cNvSpPr>
              <a:spLocks noChangeArrowheads="1"/>
            </p:cNvSpPr>
            <p:nvPr/>
          </p:nvSpPr>
          <p:spPr bwMode="auto">
            <a:xfrm>
              <a:off x="619" y="1225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12" name="Line 26"/>
            <p:cNvSpPr>
              <a:spLocks noChangeShapeType="1"/>
            </p:cNvSpPr>
            <p:nvPr/>
          </p:nvSpPr>
          <p:spPr bwMode="auto">
            <a:xfrm flipH="1">
              <a:off x="619" y="1230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3" name="Line 27"/>
            <p:cNvSpPr>
              <a:spLocks noChangeShapeType="1"/>
            </p:cNvSpPr>
            <p:nvPr/>
          </p:nvSpPr>
          <p:spPr bwMode="auto">
            <a:xfrm flipH="1">
              <a:off x="619" y="122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4" name="Line 28"/>
            <p:cNvSpPr>
              <a:spLocks noChangeShapeType="1"/>
            </p:cNvSpPr>
            <p:nvPr/>
          </p:nvSpPr>
          <p:spPr bwMode="auto">
            <a:xfrm flipV="1">
              <a:off x="927" y="1225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5" name="Line 29"/>
            <p:cNvSpPr>
              <a:spLocks noChangeShapeType="1"/>
            </p:cNvSpPr>
            <p:nvPr/>
          </p:nvSpPr>
          <p:spPr bwMode="auto">
            <a:xfrm flipV="1">
              <a:off x="619" y="1225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6" name="Rectangle 30"/>
            <p:cNvSpPr>
              <a:spLocks noChangeArrowheads="1"/>
            </p:cNvSpPr>
            <p:nvPr/>
          </p:nvSpPr>
          <p:spPr bwMode="auto">
            <a:xfrm>
              <a:off x="619" y="1228"/>
              <a:ext cx="5" cy="195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17" name="Line 31"/>
            <p:cNvSpPr>
              <a:spLocks noChangeShapeType="1"/>
            </p:cNvSpPr>
            <p:nvPr/>
          </p:nvSpPr>
          <p:spPr bwMode="auto">
            <a:xfrm>
              <a:off x="619" y="3185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8" name="Line 32"/>
            <p:cNvSpPr>
              <a:spLocks noChangeShapeType="1"/>
            </p:cNvSpPr>
            <p:nvPr/>
          </p:nvSpPr>
          <p:spPr bwMode="auto">
            <a:xfrm>
              <a:off x="619" y="1228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19" name="Line 33"/>
            <p:cNvSpPr>
              <a:spLocks noChangeShapeType="1"/>
            </p:cNvSpPr>
            <p:nvPr/>
          </p:nvSpPr>
          <p:spPr bwMode="auto">
            <a:xfrm>
              <a:off x="624" y="1228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0" name="Line 34"/>
            <p:cNvSpPr>
              <a:spLocks noChangeShapeType="1"/>
            </p:cNvSpPr>
            <p:nvPr/>
          </p:nvSpPr>
          <p:spPr bwMode="auto">
            <a:xfrm>
              <a:off x="619" y="1228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1" name="Line 35"/>
            <p:cNvSpPr>
              <a:spLocks noChangeShapeType="1"/>
            </p:cNvSpPr>
            <p:nvPr/>
          </p:nvSpPr>
          <p:spPr bwMode="auto">
            <a:xfrm>
              <a:off x="645" y="3184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2" name="Line 36"/>
            <p:cNvSpPr>
              <a:spLocks noChangeShapeType="1"/>
            </p:cNvSpPr>
            <p:nvPr/>
          </p:nvSpPr>
          <p:spPr bwMode="auto">
            <a:xfrm>
              <a:off x="645" y="1226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3" name="Rectangle 37"/>
            <p:cNvSpPr>
              <a:spLocks noChangeArrowheads="1"/>
            </p:cNvSpPr>
            <p:nvPr/>
          </p:nvSpPr>
          <p:spPr bwMode="auto">
            <a:xfrm>
              <a:off x="1317" y="1228"/>
              <a:ext cx="6" cy="195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24" name="Rectangle 38"/>
            <p:cNvSpPr>
              <a:spLocks noChangeArrowheads="1"/>
            </p:cNvSpPr>
            <p:nvPr/>
          </p:nvSpPr>
          <p:spPr bwMode="auto">
            <a:xfrm>
              <a:off x="1317" y="1228"/>
              <a:ext cx="6" cy="195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25" name="Freeform 39"/>
            <p:cNvSpPr>
              <a:spLocks/>
            </p:cNvSpPr>
            <p:nvPr/>
          </p:nvSpPr>
          <p:spPr bwMode="auto">
            <a:xfrm>
              <a:off x="925" y="3139"/>
              <a:ext cx="48" cy="48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26" name="Freeform 40"/>
            <p:cNvSpPr>
              <a:spLocks/>
            </p:cNvSpPr>
            <p:nvPr/>
          </p:nvSpPr>
          <p:spPr bwMode="auto">
            <a:xfrm>
              <a:off x="925" y="3139"/>
              <a:ext cx="48" cy="48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27" name="Line 41"/>
            <p:cNvSpPr>
              <a:spLocks noChangeShapeType="1"/>
            </p:cNvSpPr>
            <p:nvPr/>
          </p:nvSpPr>
          <p:spPr bwMode="auto">
            <a:xfrm>
              <a:off x="969" y="3139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8" name="Line 42"/>
            <p:cNvSpPr>
              <a:spLocks noChangeShapeType="1"/>
            </p:cNvSpPr>
            <p:nvPr/>
          </p:nvSpPr>
          <p:spPr bwMode="auto">
            <a:xfrm>
              <a:off x="925" y="3183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29" name="Line 43"/>
            <p:cNvSpPr>
              <a:spLocks noChangeShapeType="1"/>
            </p:cNvSpPr>
            <p:nvPr/>
          </p:nvSpPr>
          <p:spPr bwMode="auto">
            <a:xfrm flipV="1">
              <a:off x="929" y="3143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0" name="Line 44"/>
            <p:cNvSpPr>
              <a:spLocks noChangeShapeType="1"/>
            </p:cNvSpPr>
            <p:nvPr/>
          </p:nvSpPr>
          <p:spPr bwMode="auto">
            <a:xfrm flipV="1">
              <a:off x="925" y="3139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1" name="Line 45"/>
            <p:cNvSpPr>
              <a:spLocks noChangeShapeType="1"/>
            </p:cNvSpPr>
            <p:nvPr/>
          </p:nvSpPr>
          <p:spPr bwMode="auto">
            <a:xfrm flipH="1">
              <a:off x="1291" y="318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2" name="Line 46"/>
            <p:cNvSpPr>
              <a:spLocks noChangeShapeType="1"/>
            </p:cNvSpPr>
            <p:nvPr/>
          </p:nvSpPr>
          <p:spPr bwMode="auto">
            <a:xfrm flipH="1">
              <a:off x="1291" y="1226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3" name="Line 47"/>
            <p:cNvSpPr>
              <a:spLocks noChangeShapeType="1"/>
            </p:cNvSpPr>
            <p:nvPr/>
          </p:nvSpPr>
          <p:spPr bwMode="auto">
            <a:xfrm flipH="1">
              <a:off x="1317" y="3185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4" name="Line 48"/>
            <p:cNvSpPr>
              <a:spLocks noChangeShapeType="1"/>
            </p:cNvSpPr>
            <p:nvPr/>
          </p:nvSpPr>
          <p:spPr bwMode="auto">
            <a:xfrm>
              <a:off x="1317" y="1228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5" name="Line 49"/>
            <p:cNvSpPr>
              <a:spLocks noChangeShapeType="1"/>
            </p:cNvSpPr>
            <p:nvPr/>
          </p:nvSpPr>
          <p:spPr bwMode="auto">
            <a:xfrm>
              <a:off x="1323" y="1228"/>
              <a:ext cx="1" cy="195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6" name="Rectangle 50"/>
            <p:cNvSpPr>
              <a:spLocks noChangeArrowheads="1"/>
            </p:cNvSpPr>
            <p:nvPr/>
          </p:nvSpPr>
          <p:spPr bwMode="auto">
            <a:xfrm>
              <a:off x="968" y="3141"/>
              <a:ext cx="5" cy="8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37" name="Rectangle 51"/>
            <p:cNvSpPr>
              <a:spLocks noChangeArrowheads="1"/>
            </p:cNvSpPr>
            <p:nvPr/>
          </p:nvSpPr>
          <p:spPr bwMode="auto">
            <a:xfrm>
              <a:off x="968" y="3141"/>
              <a:ext cx="5" cy="8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38" name="Line 52"/>
            <p:cNvSpPr>
              <a:spLocks noChangeShapeType="1"/>
            </p:cNvSpPr>
            <p:nvPr/>
          </p:nvSpPr>
          <p:spPr bwMode="auto">
            <a:xfrm>
              <a:off x="973" y="3141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39" name="Line 53"/>
            <p:cNvSpPr>
              <a:spLocks noChangeShapeType="1"/>
            </p:cNvSpPr>
            <p:nvPr/>
          </p:nvSpPr>
          <p:spPr bwMode="auto">
            <a:xfrm>
              <a:off x="968" y="3141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0" name="Line 54"/>
            <p:cNvSpPr>
              <a:spLocks noChangeShapeType="1"/>
            </p:cNvSpPr>
            <p:nvPr/>
          </p:nvSpPr>
          <p:spPr bwMode="auto">
            <a:xfrm flipH="1">
              <a:off x="968" y="3141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1" name="Line 55"/>
            <p:cNvSpPr>
              <a:spLocks noChangeShapeType="1"/>
            </p:cNvSpPr>
            <p:nvPr/>
          </p:nvSpPr>
          <p:spPr bwMode="auto">
            <a:xfrm flipH="1">
              <a:off x="968" y="3229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2" name="Rectangle 56"/>
            <p:cNvSpPr>
              <a:spLocks noChangeArrowheads="1"/>
            </p:cNvSpPr>
            <p:nvPr/>
          </p:nvSpPr>
          <p:spPr bwMode="auto">
            <a:xfrm>
              <a:off x="1015" y="3183"/>
              <a:ext cx="308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43" name="Rectangle 57"/>
            <p:cNvSpPr>
              <a:spLocks noChangeArrowheads="1"/>
            </p:cNvSpPr>
            <p:nvPr/>
          </p:nvSpPr>
          <p:spPr bwMode="auto">
            <a:xfrm>
              <a:off x="1015" y="3183"/>
              <a:ext cx="308" cy="5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44" name="Freeform 58"/>
            <p:cNvSpPr>
              <a:spLocks/>
            </p:cNvSpPr>
            <p:nvPr/>
          </p:nvSpPr>
          <p:spPr bwMode="auto">
            <a:xfrm>
              <a:off x="969" y="3183"/>
              <a:ext cx="48" cy="48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45" name="Freeform 59"/>
            <p:cNvSpPr>
              <a:spLocks/>
            </p:cNvSpPr>
            <p:nvPr/>
          </p:nvSpPr>
          <p:spPr bwMode="auto">
            <a:xfrm>
              <a:off x="969" y="3183"/>
              <a:ext cx="48" cy="48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46" name="Line 60"/>
            <p:cNvSpPr>
              <a:spLocks noChangeShapeType="1"/>
            </p:cNvSpPr>
            <p:nvPr/>
          </p:nvSpPr>
          <p:spPr bwMode="auto">
            <a:xfrm flipH="1">
              <a:off x="1015" y="3188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7" name="Line 61"/>
            <p:cNvSpPr>
              <a:spLocks noChangeShapeType="1"/>
            </p:cNvSpPr>
            <p:nvPr/>
          </p:nvSpPr>
          <p:spPr bwMode="auto">
            <a:xfrm flipH="1">
              <a:off x="1015" y="3183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8" name="Line 62"/>
            <p:cNvSpPr>
              <a:spLocks noChangeShapeType="1"/>
            </p:cNvSpPr>
            <p:nvPr/>
          </p:nvSpPr>
          <p:spPr bwMode="auto">
            <a:xfrm flipV="1">
              <a:off x="1323" y="318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49" name="Line 63"/>
            <p:cNvSpPr>
              <a:spLocks noChangeShapeType="1"/>
            </p:cNvSpPr>
            <p:nvPr/>
          </p:nvSpPr>
          <p:spPr bwMode="auto">
            <a:xfrm flipV="1">
              <a:off x="1015" y="3183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50" name="Line 64"/>
            <p:cNvSpPr>
              <a:spLocks noChangeShapeType="1"/>
            </p:cNvSpPr>
            <p:nvPr/>
          </p:nvSpPr>
          <p:spPr bwMode="auto">
            <a:xfrm flipV="1">
              <a:off x="969" y="3183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51" name="Line 65"/>
            <p:cNvSpPr>
              <a:spLocks noChangeShapeType="1"/>
            </p:cNvSpPr>
            <p:nvPr/>
          </p:nvSpPr>
          <p:spPr bwMode="auto">
            <a:xfrm flipV="1">
              <a:off x="973" y="3187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52" name="Line 66"/>
            <p:cNvSpPr>
              <a:spLocks noChangeShapeType="1"/>
            </p:cNvSpPr>
            <p:nvPr/>
          </p:nvSpPr>
          <p:spPr bwMode="auto">
            <a:xfrm>
              <a:off x="969" y="3227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53" name="Line 67"/>
            <p:cNvSpPr>
              <a:spLocks noChangeShapeType="1"/>
            </p:cNvSpPr>
            <p:nvPr/>
          </p:nvSpPr>
          <p:spPr bwMode="auto">
            <a:xfrm>
              <a:off x="1013" y="3183"/>
              <a:ext cx="4" cy="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54" name="Freeform 68"/>
            <p:cNvSpPr>
              <a:spLocks/>
            </p:cNvSpPr>
            <p:nvPr/>
          </p:nvSpPr>
          <p:spPr bwMode="auto">
            <a:xfrm>
              <a:off x="925" y="1182"/>
              <a:ext cx="48" cy="47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55" name="Freeform 69"/>
            <p:cNvSpPr>
              <a:spLocks/>
            </p:cNvSpPr>
            <p:nvPr/>
          </p:nvSpPr>
          <p:spPr bwMode="auto">
            <a:xfrm>
              <a:off x="925" y="1182"/>
              <a:ext cx="48" cy="47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56" name="Rectangle 70"/>
            <p:cNvSpPr>
              <a:spLocks noChangeArrowheads="1"/>
            </p:cNvSpPr>
            <p:nvPr/>
          </p:nvSpPr>
          <p:spPr bwMode="auto">
            <a:xfrm>
              <a:off x="1015" y="1225"/>
              <a:ext cx="308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57" name="Rectangle 71"/>
            <p:cNvSpPr>
              <a:spLocks noChangeArrowheads="1"/>
            </p:cNvSpPr>
            <p:nvPr/>
          </p:nvSpPr>
          <p:spPr bwMode="auto">
            <a:xfrm>
              <a:off x="1015" y="1225"/>
              <a:ext cx="308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58" name="Freeform 72"/>
            <p:cNvSpPr>
              <a:spLocks/>
            </p:cNvSpPr>
            <p:nvPr/>
          </p:nvSpPr>
          <p:spPr bwMode="auto">
            <a:xfrm>
              <a:off x="969" y="1226"/>
              <a:ext cx="48" cy="47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59" name="Freeform 73"/>
            <p:cNvSpPr>
              <a:spLocks/>
            </p:cNvSpPr>
            <p:nvPr/>
          </p:nvSpPr>
          <p:spPr bwMode="auto">
            <a:xfrm>
              <a:off x="969" y="1226"/>
              <a:ext cx="48" cy="47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60" name="Rectangle 74"/>
            <p:cNvSpPr>
              <a:spLocks noChangeArrowheads="1"/>
            </p:cNvSpPr>
            <p:nvPr/>
          </p:nvSpPr>
          <p:spPr bwMode="auto">
            <a:xfrm>
              <a:off x="968" y="1184"/>
              <a:ext cx="5" cy="8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61" name="Rectangle 75"/>
            <p:cNvSpPr>
              <a:spLocks noChangeArrowheads="1"/>
            </p:cNvSpPr>
            <p:nvPr/>
          </p:nvSpPr>
          <p:spPr bwMode="auto">
            <a:xfrm>
              <a:off x="968" y="1184"/>
              <a:ext cx="5" cy="88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62" name="Line 76"/>
            <p:cNvSpPr>
              <a:spLocks noChangeShapeType="1"/>
            </p:cNvSpPr>
            <p:nvPr/>
          </p:nvSpPr>
          <p:spPr bwMode="auto">
            <a:xfrm flipV="1">
              <a:off x="925" y="1182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3" name="Line 77"/>
            <p:cNvSpPr>
              <a:spLocks noChangeShapeType="1"/>
            </p:cNvSpPr>
            <p:nvPr/>
          </p:nvSpPr>
          <p:spPr bwMode="auto">
            <a:xfrm flipV="1">
              <a:off x="929" y="1185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4" name="Line 78"/>
            <p:cNvSpPr>
              <a:spLocks noChangeShapeType="1"/>
            </p:cNvSpPr>
            <p:nvPr/>
          </p:nvSpPr>
          <p:spPr bwMode="auto">
            <a:xfrm>
              <a:off x="925" y="122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5" name="Line 79"/>
            <p:cNvSpPr>
              <a:spLocks noChangeShapeType="1"/>
            </p:cNvSpPr>
            <p:nvPr/>
          </p:nvSpPr>
          <p:spPr bwMode="auto">
            <a:xfrm>
              <a:off x="969" y="1182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6" name="Line 80"/>
            <p:cNvSpPr>
              <a:spLocks noChangeShapeType="1"/>
            </p:cNvSpPr>
            <p:nvPr/>
          </p:nvSpPr>
          <p:spPr bwMode="auto">
            <a:xfrm flipH="1">
              <a:off x="1015" y="1230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7" name="Line 81"/>
            <p:cNvSpPr>
              <a:spLocks noChangeShapeType="1"/>
            </p:cNvSpPr>
            <p:nvPr/>
          </p:nvSpPr>
          <p:spPr bwMode="auto">
            <a:xfrm flipH="1">
              <a:off x="1015" y="1225"/>
              <a:ext cx="308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8" name="Line 82"/>
            <p:cNvSpPr>
              <a:spLocks noChangeShapeType="1"/>
            </p:cNvSpPr>
            <p:nvPr/>
          </p:nvSpPr>
          <p:spPr bwMode="auto">
            <a:xfrm flipV="1">
              <a:off x="1323" y="1225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69" name="Line 83"/>
            <p:cNvSpPr>
              <a:spLocks noChangeShapeType="1"/>
            </p:cNvSpPr>
            <p:nvPr/>
          </p:nvSpPr>
          <p:spPr bwMode="auto">
            <a:xfrm flipV="1">
              <a:off x="1015" y="1225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0" name="Line 84"/>
            <p:cNvSpPr>
              <a:spLocks noChangeShapeType="1"/>
            </p:cNvSpPr>
            <p:nvPr/>
          </p:nvSpPr>
          <p:spPr bwMode="auto">
            <a:xfrm flipV="1">
              <a:off x="969" y="1226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1" name="Line 85"/>
            <p:cNvSpPr>
              <a:spLocks noChangeShapeType="1"/>
            </p:cNvSpPr>
            <p:nvPr/>
          </p:nvSpPr>
          <p:spPr bwMode="auto">
            <a:xfrm flipV="1">
              <a:off x="973" y="1229"/>
              <a:ext cx="44" cy="4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2" name="Line 86"/>
            <p:cNvSpPr>
              <a:spLocks noChangeShapeType="1"/>
            </p:cNvSpPr>
            <p:nvPr/>
          </p:nvSpPr>
          <p:spPr bwMode="auto">
            <a:xfrm>
              <a:off x="969" y="1270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3" name="Line 87"/>
            <p:cNvSpPr>
              <a:spLocks noChangeShapeType="1"/>
            </p:cNvSpPr>
            <p:nvPr/>
          </p:nvSpPr>
          <p:spPr bwMode="auto">
            <a:xfrm>
              <a:off x="1013" y="1226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4" name="Line 88"/>
            <p:cNvSpPr>
              <a:spLocks noChangeShapeType="1"/>
            </p:cNvSpPr>
            <p:nvPr/>
          </p:nvSpPr>
          <p:spPr bwMode="auto">
            <a:xfrm>
              <a:off x="973" y="1184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5" name="Line 89"/>
            <p:cNvSpPr>
              <a:spLocks noChangeShapeType="1"/>
            </p:cNvSpPr>
            <p:nvPr/>
          </p:nvSpPr>
          <p:spPr bwMode="auto">
            <a:xfrm>
              <a:off x="968" y="1184"/>
              <a:ext cx="1" cy="8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6" name="Line 90"/>
            <p:cNvSpPr>
              <a:spLocks noChangeShapeType="1"/>
            </p:cNvSpPr>
            <p:nvPr/>
          </p:nvSpPr>
          <p:spPr bwMode="auto">
            <a:xfrm flipH="1">
              <a:off x="968" y="118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7" name="Line 91"/>
            <p:cNvSpPr>
              <a:spLocks noChangeShapeType="1"/>
            </p:cNvSpPr>
            <p:nvPr/>
          </p:nvSpPr>
          <p:spPr bwMode="auto">
            <a:xfrm flipH="1">
              <a:off x="968" y="1272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78" name="Rectangle 92"/>
            <p:cNvSpPr>
              <a:spLocks noChangeArrowheads="1"/>
            </p:cNvSpPr>
            <p:nvPr/>
          </p:nvSpPr>
          <p:spPr bwMode="auto">
            <a:xfrm>
              <a:off x="1317" y="2528"/>
              <a:ext cx="6" cy="37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79" name="Rectangle 93"/>
            <p:cNvSpPr>
              <a:spLocks noChangeArrowheads="1"/>
            </p:cNvSpPr>
            <p:nvPr/>
          </p:nvSpPr>
          <p:spPr bwMode="auto">
            <a:xfrm>
              <a:off x="1317" y="2528"/>
              <a:ext cx="6" cy="37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80" name="Line 94"/>
            <p:cNvSpPr>
              <a:spLocks noChangeShapeType="1"/>
            </p:cNvSpPr>
            <p:nvPr/>
          </p:nvSpPr>
          <p:spPr bwMode="auto">
            <a:xfrm flipV="1">
              <a:off x="1317" y="2528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1" name="Line 95"/>
            <p:cNvSpPr>
              <a:spLocks noChangeShapeType="1"/>
            </p:cNvSpPr>
            <p:nvPr/>
          </p:nvSpPr>
          <p:spPr bwMode="auto">
            <a:xfrm flipV="1">
              <a:off x="1323" y="2528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2" name="Line 96"/>
            <p:cNvSpPr>
              <a:spLocks noChangeShapeType="1"/>
            </p:cNvSpPr>
            <p:nvPr/>
          </p:nvSpPr>
          <p:spPr bwMode="auto">
            <a:xfrm>
              <a:off x="1317" y="2528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3" name="Rectangle 97"/>
            <p:cNvSpPr>
              <a:spLocks noChangeArrowheads="1"/>
            </p:cNvSpPr>
            <p:nvPr/>
          </p:nvSpPr>
          <p:spPr bwMode="auto">
            <a:xfrm>
              <a:off x="1317" y="1475"/>
              <a:ext cx="6" cy="37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84" name="Rectangle 98"/>
            <p:cNvSpPr>
              <a:spLocks noChangeArrowheads="1"/>
            </p:cNvSpPr>
            <p:nvPr/>
          </p:nvSpPr>
          <p:spPr bwMode="auto">
            <a:xfrm>
              <a:off x="1317" y="1475"/>
              <a:ext cx="6" cy="377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85" name="Line 99"/>
            <p:cNvSpPr>
              <a:spLocks noChangeShapeType="1"/>
            </p:cNvSpPr>
            <p:nvPr/>
          </p:nvSpPr>
          <p:spPr bwMode="auto">
            <a:xfrm>
              <a:off x="1323" y="1475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6" name="Line 100"/>
            <p:cNvSpPr>
              <a:spLocks noChangeShapeType="1"/>
            </p:cNvSpPr>
            <p:nvPr/>
          </p:nvSpPr>
          <p:spPr bwMode="auto">
            <a:xfrm>
              <a:off x="1317" y="1475"/>
              <a:ext cx="1" cy="37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7" name="Line 101"/>
            <p:cNvSpPr>
              <a:spLocks noChangeShapeType="1"/>
            </p:cNvSpPr>
            <p:nvPr/>
          </p:nvSpPr>
          <p:spPr bwMode="auto">
            <a:xfrm flipH="1">
              <a:off x="1317" y="1852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8" name="Line 102"/>
            <p:cNvSpPr>
              <a:spLocks noChangeShapeType="1"/>
            </p:cNvSpPr>
            <p:nvPr/>
          </p:nvSpPr>
          <p:spPr bwMode="auto">
            <a:xfrm>
              <a:off x="2133" y="2204"/>
              <a:ext cx="1" cy="57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89" name="Line 103"/>
            <p:cNvSpPr>
              <a:spLocks noChangeShapeType="1"/>
            </p:cNvSpPr>
            <p:nvPr/>
          </p:nvSpPr>
          <p:spPr bwMode="auto">
            <a:xfrm flipV="1">
              <a:off x="2132" y="1596"/>
              <a:ext cx="1" cy="56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90" name="Freeform 104"/>
            <p:cNvSpPr>
              <a:spLocks/>
            </p:cNvSpPr>
            <p:nvPr/>
          </p:nvSpPr>
          <p:spPr bwMode="auto">
            <a:xfrm>
              <a:off x="2099" y="2159"/>
              <a:ext cx="74" cy="45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1" name="Freeform 105"/>
            <p:cNvSpPr>
              <a:spLocks/>
            </p:cNvSpPr>
            <p:nvPr/>
          </p:nvSpPr>
          <p:spPr bwMode="auto">
            <a:xfrm>
              <a:off x="685" y="1230"/>
              <a:ext cx="7" cy="1958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2" name="Line 106"/>
            <p:cNvSpPr>
              <a:spLocks noChangeShapeType="1"/>
            </p:cNvSpPr>
            <p:nvPr/>
          </p:nvSpPr>
          <p:spPr bwMode="auto">
            <a:xfrm>
              <a:off x="1322" y="1693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93" name="Line 107"/>
            <p:cNvSpPr>
              <a:spLocks noChangeShapeType="1"/>
            </p:cNvSpPr>
            <p:nvPr/>
          </p:nvSpPr>
          <p:spPr bwMode="auto">
            <a:xfrm>
              <a:off x="1322" y="2693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94" name="Line 108"/>
            <p:cNvSpPr>
              <a:spLocks noChangeShapeType="1"/>
            </p:cNvSpPr>
            <p:nvPr/>
          </p:nvSpPr>
          <p:spPr bwMode="auto">
            <a:xfrm>
              <a:off x="1320" y="2733"/>
              <a:ext cx="81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395" name="Freeform 109"/>
            <p:cNvSpPr>
              <a:spLocks/>
            </p:cNvSpPr>
            <p:nvPr/>
          </p:nvSpPr>
          <p:spPr bwMode="auto">
            <a:xfrm>
              <a:off x="1411" y="2506"/>
              <a:ext cx="292" cy="150"/>
            </a:xfrm>
            <a:custGeom>
              <a:avLst/>
              <a:gdLst>
                <a:gd name="T0" fmla="*/ 1446 w 1461"/>
                <a:gd name="T1" fmla="*/ 0 h 750"/>
                <a:gd name="T2" fmla="*/ 1372 w 1461"/>
                <a:gd name="T3" fmla="*/ 48 h 750"/>
                <a:gd name="T4" fmla="*/ 1293 w 1461"/>
                <a:gd name="T5" fmla="*/ 96 h 750"/>
                <a:gd name="T6" fmla="*/ 1212 w 1461"/>
                <a:gd name="T7" fmla="*/ 145 h 750"/>
                <a:gd name="T8" fmla="*/ 1126 w 1461"/>
                <a:gd name="T9" fmla="*/ 195 h 750"/>
                <a:gd name="T10" fmla="*/ 1037 w 1461"/>
                <a:gd name="T11" fmla="*/ 245 h 750"/>
                <a:gd name="T12" fmla="*/ 947 w 1461"/>
                <a:gd name="T13" fmla="*/ 295 h 750"/>
                <a:gd name="T14" fmla="*/ 853 w 1461"/>
                <a:gd name="T15" fmla="*/ 344 h 750"/>
                <a:gd name="T16" fmla="*/ 758 w 1461"/>
                <a:gd name="T17" fmla="*/ 393 h 750"/>
                <a:gd name="T18" fmla="*/ 663 w 1461"/>
                <a:gd name="T19" fmla="*/ 440 h 750"/>
                <a:gd name="T20" fmla="*/ 567 w 1461"/>
                <a:gd name="T21" fmla="*/ 488 h 750"/>
                <a:gd name="T22" fmla="*/ 469 w 1461"/>
                <a:gd name="T23" fmla="*/ 532 h 750"/>
                <a:gd name="T24" fmla="*/ 373 w 1461"/>
                <a:gd name="T25" fmla="*/ 576 h 750"/>
                <a:gd name="T26" fmla="*/ 278 w 1461"/>
                <a:gd name="T27" fmla="*/ 617 h 750"/>
                <a:gd name="T28" fmla="*/ 183 w 1461"/>
                <a:gd name="T29" fmla="*/ 655 h 750"/>
                <a:gd name="T30" fmla="*/ 90 w 1461"/>
                <a:gd name="T31" fmla="*/ 691 h 750"/>
                <a:gd name="T32" fmla="*/ 0 w 1461"/>
                <a:gd name="T33" fmla="*/ 723 h 750"/>
                <a:gd name="T34" fmla="*/ 9 w 1461"/>
                <a:gd name="T35" fmla="*/ 750 h 750"/>
                <a:gd name="T36" fmla="*/ 101 w 1461"/>
                <a:gd name="T37" fmla="*/ 716 h 750"/>
                <a:gd name="T38" fmla="*/ 194 w 1461"/>
                <a:gd name="T39" fmla="*/ 681 h 750"/>
                <a:gd name="T40" fmla="*/ 289 w 1461"/>
                <a:gd name="T41" fmla="*/ 642 h 750"/>
                <a:gd name="T42" fmla="*/ 385 w 1461"/>
                <a:gd name="T43" fmla="*/ 602 h 750"/>
                <a:gd name="T44" fmla="*/ 481 w 1461"/>
                <a:gd name="T45" fmla="*/ 557 h 750"/>
                <a:gd name="T46" fmla="*/ 578 w 1461"/>
                <a:gd name="T47" fmla="*/ 513 h 750"/>
                <a:gd name="T48" fmla="*/ 674 w 1461"/>
                <a:gd name="T49" fmla="*/ 466 h 750"/>
                <a:gd name="T50" fmla="*/ 771 w 1461"/>
                <a:gd name="T51" fmla="*/ 418 h 750"/>
                <a:gd name="T52" fmla="*/ 866 w 1461"/>
                <a:gd name="T53" fmla="*/ 369 h 750"/>
                <a:gd name="T54" fmla="*/ 960 w 1461"/>
                <a:gd name="T55" fmla="*/ 320 h 750"/>
                <a:gd name="T56" fmla="*/ 1051 w 1461"/>
                <a:gd name="T57" fmla="*/ 269 h 750"/>
                <a:gd name="T58" fmla="*/ 1140 w 1461"/>
                <a:gd name="T59" fmla="*/ 219 h 750"/>
                <a:gd name="T60" fmla="*/ 1226 w 1461"/>
                <a:gd name="T61" fmla="*/ 169 h 750"/>
                <a:gd name="T62" fmla="*/ 1308 w 1461"/>
                <a:gd name="T63" fmla="*/ 121 h 750"/>
                <a:gd name="T64" fmla="*/ 1387 w 1461"/>
                <a:gd name="T65" fmla="*/ 72 h 750"/>
                <a:gd name="T66" fmla="*/ 1461 w 1461"/>
                <a:gd name="T67" fmla="*/ 25 h 750"/>
                <a:gd name="T68" fmla="*/ 1446 w 1461"/>
                <a:gd name="T69" fmla="*/ 0 h 7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1"/>
                <a:gd name="T106" fmla="*/ 0 h 750"/>
                <a:gd name="T107" fmla="*/ 1461 w 1461"/>
                <a:gd name="T108" fmla="*/ 750 h 75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1" h="750">
                  <a:moveTo>
                    <a:pt x="1446" y="0"/>
                  </a:moveTo>
                  <a:lnTo>
                    <a:pt x="1372" y="48"/>
                  </a:lnTo>
                  <a:lnTo>
                    <a:pt x="1293" y="96"/>
                  </a:lnTo>
                  <a:lnTo>
                    <a:pt x="1212" y="145"/>
                  </a:lnTo>
                  <a:lnTo>
                    <a:pt x="1126" y="195"/>
                  </a:lnTo>
                  <a:lnTo>
                    <a:pt x="1037" y="245"/>
                  </a:lnTo>
                  <a:lnTo>
                    <a:pt x="947" y="295"/>
                  </a:lnTo>
                  <a:lnTo>
                    <a:pt x="853" y="344"/>
                  </a:lnTo>
                  <a:lnTo>
                    <a:pt x="758" y="393"/>
                  </a:lnTo>
                  <a:lnTo>
                    <a:pt x="663" y="440"/>
                  </a:lnTo>
                  <a:lnTo>
                    <a:pt x="567" y="488"/>
                  </a:lnTo>
                  <a:lnTo>
                    <a:pt x="469" y="532"/>
                  </a:lnTo>
                  <a:lnTo>
                    <a:pt x="373" y="576"/>
                  </a:lnTo>
                  <a:lnTo>
                    <a:pt x="278" y="617"/>
                  </a:lnTo>
                  <a:lnTo>
                    <a:pt x="183" y="655"/>
                  </a:lnTo>
                  <a:lnTo>
                    <a:pt x="90" y="691"/>
                  </a:lnTo>
                  <a:lnTo>
                    <a:pt x="0" y="723"/>
                  </a:lnTo>
                  <a:lnTo>
                    <a:pt x="9" y="750"/>
                  </a:lnTo>
                  <a:lnTo>
                    <a:pt x="101" y="716"/>
                  </a:lnTo>
                  <a:lnTo>
                    <a:pt x="194" y="681"/>
                  </a:lnTo>
                  <a:lnTo>
                    <a:pt x="289" y="642"/>
                  </a:lnTo>
                  <a:lnTo>
                    <a:pt x="385" y="602"/>
                  </a:lnTo>
                  <a:lnTo>
                    <a:pt x="481" y="557"/>
                  </a:lnTo>
                  <a:lnTo>
                    <a:pt x="578" y="513"/>
                  </a:lnTo>
                  <a:lnTo>
                    <a:pt x="674" y="466"/>
                  </a:lnTo>
                  <a:lnTo>
                    <a:pt x="771" y="418"/>
                  </a:lnTo>
                  <a:lnTo>
                    <a:pt x="866" y="369"/>
                  </a:lnTo>
                  <a:lnTo>
                    <a:pt x="960" y="320"/>
                  </a:lnTo>
                  <a:lnTo>
                    <a:pt x="1051" y="269"/>
                  </a:lnTo>
                  <a:lnTo>
                    <a:pt x="1140" y="219"/>
                  </a:lnTo>
                  <a:lnTo>
                    <a:pt x="1226" y="169"/>
                  </a:lnTo>
                  <a:lnTo>
                    <a:pt x="1308" y="121"/>
                  </a:lnTo>
                  <a:lnTo>
                    <a:pt x="1387" y="72"/>
                  </a:lnTo>
                  <a:lnTo>
                    <a:pt x="1461" y="25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6" name="Freeform 110"/>
            <p:cNvSpPr>
              <a:spLocks/>
            </p:cNvSpPr>
            <p:nvPr/>
          </p:nvSpPr>
          <p:spPr bwMode="auto">
            <a:xfrm>
              <a:off x="1321" y="1878"/>
              <a:ext cx="169" cy="7"/>
            </a:xfrm>
            <a:custGeom>
              <a:avLst/>
              <a:gdLst>
                <a:gd name="T0" fmla="*/ 844 w 844"/>
                <a:gd name="T1" fmla="*/ 19 h 39"/>
                <a:gd name="T2" fmla="*/ 824 w 844"/>
                <a:gd name="T3" fmla="*/ 0 h 39"/>
                <a:gd name="T4" fmla="*/ 0 w 844"/>
                <a:gd name="T5" fmla="*/ 0 h 39"/>
                <a:gd name="T6" fmla="*/ 0 w 844"/>
                <a:gd name="T7" fmla="*/ 39 h 39"/>
                <a:gd name="T8" fmla="*/ 824 w 844"/>
                <a:gd name="T9" fmla="*/ 39 h 39"/>
                <a:gd name="T10" fmla="*/ 805 w 844"/>
                <a:gd name="T11" fmla="*/ 19 h 39"/>
                <a:gd name="T12" fmla="*/ 844 w 844"/>
                <a:gd name="T13" fmla="*/ 19 h 39"/>
                <a:gd name="T14" fmla="*/ 844 w 844"/>
                <a:gd name="T15" fmla="*/ 0 h 39"/>
                <a:gd name="T16" fmla="*/ 824 w 844"/>
                <a:gd name="T17" fmla="*/ 0 h 39"/>
                <a:gd name="T18" fmla="*/ 844 w 844"/>
                <a:gd name="T19" fmla="*/ 1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4"/>
                <a:gd name="T31" fmla="*/ 0 h 39"/>
                <a:gd name="T32" fmla="*/ 844 w 844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4" h="39">
                  <a:moveTo>
                    <a:pt x="844" y="19"/>
                  </a:moveTo>
                  <a:lnTo>
                    <a:pt x="82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824" y="39"/>
                  </a:lnTo>
                  <a:lnTo>
                    <a:pt x="805" y="19"/>
                  </a:lnTo>
                  <a:lnTo>
                    <a:pt x="844" y="19"/>
                  </a:lnTo>
                  <a:lnTo>
                    <a:pt x="844" y="0"/>
                  </a:lnTo>
                  <a:lnTo>
                    <a:pt x="824" y="0"/>
                  </a:lnTo>
                  <a:lnTo>
                    <a:pt x="844" y="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7" name="Freeform 111"/>
            <p:cNvSpPr>
              <a:spLocks/>
            </p:cNvSpPr>
            <p:nvPr/>
          </p:nvSpPr>
          <p:spPr bwMode="auto">
            <a:xfrm>
              <a:off x="1482" y="1881"/>
              <a:ext cx="8" cy="694"/>
            </a:xfrm>
            <a:custGeom>
              <a:avLst/>
              <a:gdLst>
                <a:gd name="T0" fmla="*/ 19 w 39"/>
                <a:gd name="T1" fmla="*/ 3470 h 3470"/>
                <a:gd name="T2" fmla="*/ 39 w 39"/>
                <a:gd name="T3" fmla="*/ 3450 h 3470"/>
                <a:gd name="T4" fmla="*/ 39 w 39"/>
                <a:gd name="T5" fmla="*/ 0 h 3470"/>
                <a:gd name="T6" fmla="*/ 0 w 39"/>
                <a:gd name="T7" fmla="*/ 0 h 3470"/>
                <a:gd name="T8" fmla="*/ 0 w 39"/>
                <a:gd name="T9" fmla="*/ 3450 h 3470"/>
                <a:gd name="T10" fmla="*/ 19 w 39"/>
                <a:gd name="T11" fmla="*/ 3430 h 3470"/>
                <a:gd name="T12" fmla="*/ 19 w 39"/>
                <a:gd name="T13" fmla="*/ 3470 h 3470"/>
                <a:gd name="T14" fmla="*/ 39 w 39"/>
                <a:gd name="T15" fmla="*/ 3470 h 3470"/>
                <a:gd name="T16" fmla="*/ 39 w 39"/>
                <a:gd name="T17" fmla="*/ 3450 h 3470"/>
                <a:gd name="T18" fmla="*/ 19 w 39"/>
                <a:gd name="T19" fmla="*/ 3470 h 3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70"/>
                <a:gd name="T32" fmla="*/ 39 w 39"/>
                <a:gd name="T33" fmla="*/ 3470 h 34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70">
                  <a:moveTo>
                    <a:pt x="19" y="3470"/>
                  </a:moveTo>
                  <a:lnTo>
                    <a:pt x="39" y="3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3450"/>
                  </a:lnTo>
                  <a:lnTo>
                    <a:pt x="19" y="3430"/>
                  </a:lnTo>
                  <a:lnTo>
                    <a:pt x="19" y="3470"/>
                  </a:lnTo>
                  <a:lnTo>
                    <a:pt x="39" y="3470"/>
                  </a:lnTo>
                  <a:lnTo>
                    <a:pt x="39" y="3450"/>
                  </a:lnTo>
                  <a:lnTo>
                    <a:pt x="19" y="347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8" name="Freeform 112"/>
            <p:cNvSpPr>
              <a:spLocks/>
            </p:cNvSpPr>
            <p:nvPr/>
          </p:nvSpPr>
          <p:spPr bwMode="auto">
            <a:xfrm>
              <a:off x="1317" y="2567"/>
              <a:ext cx="169" cy="8"/>
            </a:xfrm>
            <a:custGeom>
              <a:avLst/>
              <a:gdLst>
                <a:gd name="T0" fmla="*/ 0 w 843"/>
                <a:gd name="T1" fmla="*/ 20 h 40"/>
                <a:gd name="T2" fmla="*/ 19 w 843"/>
                <a:gd name="T3" fmla="*/ 40 h 40"/>
                <a:gd name="T4" fmla="*/ 843 w 843"/>
                <a:gd name="T5" fmla="*/ 40 h 40"/>
                <a:gd name="T6" fmla="*/ 843 w 843"/>
                <a:gd name="T7" fmla="*/ 0 h 40"/>
                <a:gd name="T8" fmla="*/ 19 w 843"/>
                <a:gd name="T9" fmla="*/ 0 h 40"/>
                <a:gd name="T10" fmla="*/ 39 w 843"/>
                <a:gd name="T11" fmla="*/ 20 h 40"/>
                <a:gd name="T12" fmla="*/ 0 w 843"/>
                <a:gd name="T13" fmla="*/ 20 h 40"/>
                <a:gd name="T14" fmla="*/ 0 w 843"/>
                <a:gd name="T15" fmla="*/ 40 h 40"/>
                <a:gd name="T16" fmla="*/ 19 w 843"/>
                <a:gd name="T17" fmla="*/ 40 h 40"/>
                <a:gd name="T18" fmla="*/ 0 w 843"/>
                <a:gd name="T19" fmla="*/ 2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3"/>
                <a:gd name="T31" fmla="*/ 0 h 40"/>
                <a:gd name="T32" fmla="*/ 843 w 843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3" h="40">
                  <a:moveTo>
                    <a:pt x="0" y="20"/>
                  </a:moveTo>
                  <a:lnTo>
                    <a:pt x="19" y="40"/>
                  </a:lnTo>
                  <a:lnTo>
                    <a:pt x="843" y="40"/>
                  </a:lnTo>
                  <a:lnTo>
                    <a:pt x="843" y="0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0" y="20"/>
                  </a:lnTo>
                  <a:lnTo>
                    <a:pt x="0" y="40"/>
                  </a:lnTo>
                  <a:lnTo>
                    <a:pt x="19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399" name="Freeform 113"/>
            <p:cNvSpPr>
              <a:spLocks/>
            </p:cNvSpPr>
            <p:nvPr/>
          </p:nvSpPr>
          <p:spPr bwMode="auto">
            <a:xfrm>
              <a:off x="1317" y="1878"/>
              <a:ext cx="8" cy="693"/>
            </a:xfrm>
            <a:custGeom>
              <a:avLst/>
              <a:gdLst>
                <a:gd name="T0" fmla="*/ 19 w 39"/>
                <a:gd name="T1" fmla="*/ 0 h 3469"/>
                <a:gd name="T2" fmla="*/ 0 w 39"/>
                <a:gd name="T3" fmla="*/ 19 h 3469"/>
                <a:gd name="T4" fmla="*/ 0 w 39"/>
                <a:gd name="T5" fmla="*/ 3469 h 3469"/>
                <a:gd name="T6" fmla="*/ 39 w 39"/>
                <a:gd name="T7" fmla="*/ 3469 h 3469"/>
                <a:gd name="T8" fmla="*/ 39 w 39"/>
                <a:gd name="T9" fmla="*/ 19 h 3469"/>
                <a:gd name="T10" fmla="*/ 19 w 39"/>
                <a:gd name="T11" fmla="*/ 39 h 3469"/>
                <a:gd name="T12" fmla="*/ 19 w 39"/>
                <a:gd name="T13" fmla="*/ 0 h 3469"/>
                <a:gd name="T14" fmla="*/ 0 w 39"/>
                <a:gd name="T15" fmla="*/ 0 h 3469"/>
                <a:gd name="T16" fmla="*/ 0 w 39"/>
                <a:gd name="T17" fmla="*/ 19 h 3469"/>
                <a:gd name="T18" fmla="*/ 19 w 39"/>
                <a:gd name="T19" fmla="*/ 0 h 3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69"/>
                <a:gd name="T32" fmla="*/ 39 w 39"/>
                <a:gd name="T33" fmla="*/ 3469 h 3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69">
                  <a:moveTo>
                    <a:pt x="19" y="0"/>
                  </a:moveTo>
                  <a:lnTo>
                    <a:pt x="0" y="19"/>
                  </a:lnTo>
                  <a:lnTo>
                    <a:pt x="0" y="3469"/>
                  </a:lnTo>
                  <a:lnTo>
                    <a:pt x="39" y="3469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0" name="Freeform 114"/>
            <p:cNvSpPr>
              <a:spLocks/>
            </p:cNvSpPr>
            <p:nvPr/>
          </p:nvSpPr>
          <p:spPr bwMode="auto">
            <a:xfrm>
              <a:off x="1397" y="1945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1" name="Freeform 115"/>
            <p:cNvSpPr>
              <a:spLocks/>
            </p:cNvSpPr>
            <p:nvPr/>
          </p:nvSpPr>
          <p:spPr bwMode="auto">
            <a:xfrm>
              <a:off x="1397" y="1966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2" name="Freeform 116"/>
            <p:cNvSpPr>
              <a:spLocks/>
            </p:cNvSpPr>
            <p:nvPr/>
          </p:nvSpPr>
          <p:spPr bwMode="auto">
            <a:xfrm>
              <a:off x="1376" y="1966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3" name="Freeform 117"/>
            <p:cNvSpPr>
              <a:spLocks/>
            </p:cNvSpPr>
            <p:nvPr/>
          </p:nvSpPr>
          <p:spPr bwMode="auto">
            <a:xfrm>
              <a:off x="1376" y="1945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4" name="Freeform 118"/>
            <p:cNvSpPr>
              <a:spLocks/>
            </p:cNvSpPr>
            <p:nvPr/>
          </p:nvSpPr>
          <p:spPr bwMode="auto">
            <a:xfrm>
              <a:off x="1397" y="2032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5" name="Freeform 119"/>
            <p:cNvSpPr>
              <a:spLocks/>
            </p:cNvSpPr>
            <p:nvPr/>
          </p:nvSpPr>
          <p:spPr bwMode="auto">
            <a:xfrm>
              <a:off x="1397" y="2053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6" name="Freeform 120"/>
            <p:cNvSpPr>
              <a:spLocks/>
            </p:cNvSpPr>
            <p:nvPr/>
          </p:nvSpPr>
          <p:spPr bwMode="auto">
            <a:xfrm>
              <a:off x="1376" y="2053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7" name="Freeform 121"/>
            <p:cNvSpPr>
              <a:spLocks/>
            </p:cNvSpPr>
            <p:nvPr/>
          </p:nvSpPr>
          <p:spPr bwMode="auto">
            <a:xfrm>
              <a:off x="1376" y="2032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8" name="Freeform 122"/>
            <p:cNvSpPr>
              <a:spLocks/>
            </p:cNvSpPr>
            <p:nvPr/>
          </p:nvSpPr>
          <p:spPr bwMode="auto">
            <a:xfrm>
              <a:off x="1397" y="2119"/>
              <a:ext cx="21" cy="21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09" name="Freeform 123"/>
            <p:cNvSpPr>
              <a:spLocks/>
            </p:cNvSpPr>
            <p:nvPr/>
          </p:nvSpPr>
          <p:spPr bwMode="auto">
            <a:xfrm>
              <a:off x="1397" y="2140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0" name="Freeform 124"/>
            <p:cNvSpPr>
              <a:spLocks/>
            </p:cNvSpPr>
            <p:nvPr/>
          </p:nvSpPr>
          <p:spPr bwMode="auto">
            <a:xfrm>
              <a:off x="1376" y="2140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1" name="Freeform 125"/>
            <p:cNvSpPr>
              <a:spLocks/>
            </p:cNvSpPr>
            <p:nvPr/>
          </p:nvSpPr>
          <p:spPr bwMode="auto">
            <a:xfrm>
              <a:off x="1376" y="2119"/>
              <a:ext cx="21" cy="21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2" name="Freeform 126"/>
            <p:cNvSpPr>
              <a:spLocks/>
            </p:cNvSpPr>
            <p:nvPr/>
          </p:nvSpPr>
          <p:spPr bwMode="auto">
            <a:xfrm>
              <a:off x="1397" y="2206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3" name="Freeform 127"/>
            <p:cNvSpPr>
              <a:spLocks/>
            </p:cNvSpPr>
            <p:nvPr/>
          </p:nvSpPr>
          <p:spPr bwMode="auto">
            <a:xfrm>
              <a:off x="1397" y="2227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4" name="Freeform 128"/>
            <p:cNvSpPr>
              <a:spLocks/>
            </p:cNvSpPr>
            <p:nvPr/>
          </p:nvSpPr>
          <p:spPr bwMode="auto">
            <a:xfrm>
              <a:off x="1376" y="2227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5" name="Freeform 129"/>
            <p:cNvSpPr>
              <a:spLocks/>
            </p:cNvSpPr>
            <p:nvPr/>
          </p:nvSpPr>
          <p:spPr bwMode="auto">
            <a:xfrm>
              <a:off x="1376" y="2206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6" name="Freeform 130"/>
            <p:cNvSpPr>
              <a:spLocks/>
            </p:cNvSpPr>
            <p:nvPr/>
          </p:nvSpPr>
          <p:spPr bwMode="auto">
            <a:xfrm>
              <a:off x="1397" y="2292"/>
              <a:ext cx="21" cy="21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7" name="Freeform 131"/>
            <p:cNvSpPr>
              <a:spLocks/>
            </p:cNvSpPr>
            <p:nvPr/>
          </p:nvSpPr>
          <p:spPr bwMode="auto">
            <a:xfrm>
              <a:off x="1397" y="2313"/>
              <a:ext cx="21" cy="21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8" name="Freeform 132"/>
            <p:cNvSpPr>
              <a:spLocks/>
            </p:cNvSpPr>
            <p:nvPr/>
          </p:nvSpPr>
          <p:spPr bwMode="auto">
            <a:xfrm>
              <a:off x="1376" y="2313"/>
              <a:ext cx="21" cy="21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19" name="Freeform 133"/>
            <p:cNvSpPr>
              <a:spLocks/>
            </p:cNvSpPr>
            <p:nvPr/>
          </p:nvSpPr>
          <p:spPr bwMode="auto">
            <a:xfrm>
              <a:off x="1376" y="2292"/>
              <a:ext cx="21" cy="21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0" name="Freeform 134"/>
            <p:cNvSpPr>
              <a:spLocks/>
            </p:cNvSpPr>
            <p:nvPr/>
          </p:nvSpPr>
          <p:spPr bwMode="auto">
            <a:xfrm>
              <a:off x="1397" y="2379"/>
              <a:ext cx="21" cy="21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1" name="Freeform 135"/>
            <p:cNvSpPr>
              <a:spLocks/>
            </p:cNvSpPr>
            <p:nvPr/>
          </p:nvSpPr>
          <p:spPr bwMode="auto">
            <a:xfrm>
              <a:off x="1397" y="2400"/>
              <a:ext cx="21" cy="21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2" name="Freeform 136"/>
            <p:cNvSpPr>
              <a:spLocks/>
            </p:cNvSpPr>
            <p:nvPr/>
          </p:nvSpPr>
          <p:spPr bwMode="auto">
            <a:xfrm>
              <a:off x="1376" y="2400"/>
              <a:ext cx="21" cy="21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3" name="Freeform 137"/>
            <p:cNvSpPr>
              <a:spLocks/>
            </p:cNvSpPr>
            <p:nvPr/>
          </p:nvSpPr>
          <p:spPr bwMode="auto">
            <a:xfrm>
              <a:off x="1376" y="2379"/>
              <a:ext cx="21" cy="21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4" name="Freeform 138"/>
            <p:cNvSpPr>
              <a:spLocks/>
            </p:cNvSpPr>
            <p:nvPr/>
          </p:nvSpPr>
          <p:spPr bwMode="auto">
            <a:xfrm>
              <a:off x="1397" y="2466"/>
              <a:ext cx="21" cy="21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5" name="Freeform 139"/>
            <p:cNvSpPr>
              <a:spLocks/>
            </p:cNvSpPr>
            <p:nvPr/>
          </p:nvSpPr>
          <p:spPr bwMode="auto">
            <a:xfrm>
              <a:off x="1397" y="2487"/>
              <a:ext cx="21" cy="21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6" name="Freeform 140"/>
            <p:cNvSpPr>
              <a:spLocks/>
            </p:cNvSpPr>
            <p:nvPr/>
          </p:nvSpPr>
          <p:spPr bwMode="auto">
            <a:xfrm>
              <a:off x="1376" y="2487"/>
              <a:ext cx="21" cy="21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7" name="Freeform 141"/>
            <p:cNvSpPr>
              <a:spLocks/>
            </p:cNvSpPr>
            <p:nvPr/>
          </p:nvSpPr>
          <p:spPr bwMode="auto">
            <a:xfrm>
              <a:off x="1376" y="2466"/>
              <a:ext cx="21" cy="21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28" name="Line 142"/>
            <p:cNvSpPr>
              <a:spLocks noChangeShapeType="1"/>
            </p:cNvSpPr>
            <p:nvPr/>
          </p:nvSpPr>
          <p:spPr bwMode="auto">
            <a:xfrm flipH="1">
              <a:off x="1320" y="1744"/>
              <a:ext cx="37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29" name="Freeform 143"/>
            <p:cNvSpPr>
              <a:spLocks/>
            </p:cNvSpPr>
            <p:nvPr/>
          </p:nvSpPr>
          <p:spPr bwMode="auto">
            <a:xfrm>
              <a:off x="1357" y="1693"/>
              <a:ext cx="35" cy="51"/>
            </a:xfrm>
            <a:custGeom>
              <a:avLst/>
              <a:gdLst>
                <a:gd name="T0" fmla="*/ 5 w 177"/>
                <a:gd name="T1" fmla="*/ 0 h 252"/>
                <a:gd name="T2" fmla="*/ 23 w 177"/>
                <a:gd name="T3" fmla="*/ 1 h 252"/>
                <a:gd name="T4" fmla="*/ 40 w 177"/>
                <a:gd name="T5" fmla="*/ 3 h 252"/>
                <a:gd name="T6" fmla="*/ 57 w 177"/>
                <a:gd name="T7" fmla="*/ 6 h 252"/>
                <a:gd name="T8" fmla="*/ 73 w 177"/>
                <a:gd name="T9" fmla="*/ 11 h 252"/>
                <a:gd name="T10" fmla="*/ 88 w 177"/>
                <a:gd name="T11" fmla="*/ 17 h 252"/>
                <a:gd name="T12" fmla="*/ 102 w 177"/>
                <a:gd name="T13" fmla="*/ 23 h 252"/>
                <a:gd name="T14" fmla="*/ 115 w 177"/>
                <a:gd name="T15" fmla="*/ 31 h 252"/>
                <a:gd name="T16" fmla="*/ 127 w 177"/>
                <a:gd name="T17" fmla="*/ 39 h 252"/>
                <a:gd name="T18" fmla="*/ 139 w 177"/>
                <a:gd name="T19" fmla="*/ 47 h 252"/>
                <a:gd name="T20" fmla="*/ 148 w 177"/>
                <a:gd name="T21" fmla="*/ 57 h 252"/>
                <a:gd name="T22" fmla="*/ 156 w 177"/>
                <a:gd name="T23" fmla="*/ 68 h 252"/>
                <a:gd name="T24" fmla="*/ 164 w 177"/>
                <a:gd name="T25" fmla="*/ 78 h 252"/>
                <a:gd name="T26" fmla="*/ 170 w 177"/>
                <a:gd name="T27" fmla="*/ 90 h 252"/>
                <a:gd name="T28" fmla="*/ 174 w 177"/>
                <a:gd name="T29" fmla="*/ 101 h 252"/>
                <a:gd name="T30" fmla="*/ 177 w 177"/>
                <a:gd name="T31" fmla="*/ 113 h 252"/>
                <a:gd name="T32" fmla="*/ 177 w 177"/>
                <a:gd name="T33" fmla="*/ 126 h 252"/>
                <a:gd name="T34" fmla="*/ 176 w 177"/>
                <a:gd name="T35" fmla="*/ 139 h 252"/>
                <a:gd name="T36" fmla="*/ 174 w 177"/>
                <a:gd name="T37" fmla="*/ 151 h 252"/>
                <a:gd name="T38" fmla="*/ 169 w 177"/>
                <a:gd name="T39" fmla="*/ 163 h 252"/>
                <a:gd name="T40" fmla="*/ 163 w 177"/>
                <a:gd name="T41" fmla="*/ 174 h 252"/>
                <a:gd name="T42" fmla="*/ 156 w 177"/>
                <a:gd name="T43" fmla="*/ 186 h 252"/>
                <a:gd name="T44" fmla="*/ 147 w 177"/>
                <a:gd name="T45" fmla="*/ 196 h 252"/>
                <a:gd name="T46" fmla="*/ 137 w 177"/>
                <a:gd name="T47" fmla="*/ 206 h 252"/>
                <a:gd name="T48" fmla="*/ 125 w 177"/>
                <a:gd name="T49" fmla="*/ 215 h 252"/>
                <a:gd name="T50" fmla="*/ 112 w 177"/>
                <a:gd name="T51" fmla="*/ 223 h 252"/>
                <a:gd name="T52" fmla="*/ 98 w 177"/>
                <a:gd name="T53" fmla="*/ 230 h 252"/>
                <a:gd name="T54" fmla="*/ 85 w 177"/>
                <a:gd name="T55" fmla="*/ 237 h 252"/>
                <a:gd name="T56" fmla="*/ 68 w 177"/>
                <a:gd name="T57" fmla="*/ 242 h 252"/>
                <a:gd name="T58" fmla="*/ 52 w 177"/>
                <a:gd name="T59" fmla="*/ 246 h 252"/>
                <a:gd name="T60" fmla="*/ 36 w 177"/>
                <a:gd name="T61" fmla="*/ 250 h 252"/>
                <a:gd name="T62" fmla="*/ 17 w 177"/>
                <a:gd name="T63" fmla="*/ 252 h 252"/>
                <a:gd name="T64" fmla="*/ 0 w 177"/>
                <a:gd name="T65" fmla="*/ 252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252"/>
                <a:gd name="T101" fmla="*/ 177 w 177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252">
                  <a:moveTo>
                    <a:pt x="5" y="0"/>
                  </a:moveTo>
                  <a:lnTo>
                    <a:pt x="23" y="1"/>
                  </a:lnTo>
                  <a:lnTo>
                    <a:pt x="40" y="3"/>
                  </a:lnTo>
                  <a:lnTo>
                    <a:pt x="57" y="6"/>
                  </a:lnTo>
                  <a:lnTo>
                    <a:pt x="73" y="11"/>
                  </a:lnTo>
                  <a:lnTo>
                    <a:pt x="88" y="17"/>
                  </a:lnTo>
                  <a:lnTo>
                    <a:pt x="102" y="23"/>
                  </a:lnTo>
                  <a:lnTo>
                    <a:pt x="115" y="31"/>
                  </a:lnTo>
                  <a:lnTo>
                    <a:pt x="127" y="39"/>
                  </a:lnTo>
                  <a:lnTo>
                    <a:pt x="139" y="47"/>
                  </a:lnTo>
                  <a:lnTo>
                    <a:pt x="148" y="57"/>
                  </a:lnTo>
                  <a:lnTo>
                    <a:pt x="156" y="68"/>
                  </a:lnTo>
                  <a:lnTo>
                    <a:pt x="164" y="78"/>
                  </a:lnTo>
                  <a:lnTo>
                    <a:pt x="170" y="90"/>
                  </a:lnTo>
                  <a:lnTo>
                    <a:pt x="174" y="101"/>
                  </a:lnTo>
                  <a:lnTo>
                    <a:pt x="177" y="113"/>
                  </a:lnTo>
                  <a:lnTo>
                    <a:pt x="177" y="126"/>
                  </a:lnTo>
                  <a:lnTo>
                    <a:pt x="176" y="139"/>
                  </a:lnTo>
                  <a:lnTo>
                    <a:pt x="174" y="151"/>
                  </a:lnTo>
                  <a:lnTo>
                    <a:pt x="169" y="163"/>
                  </a:lnTo>
                  <a:lnTo>
                    <a:pt x="163" y="174"/>
                  </a:lnTo>
                  <a:lnTo>
                    <a:pt x="156" y="186"/>
                  </a:lnTo>
                  <a:lnTo>
                    <a:pt x="147" y="196"/>
                  </a:lnTo>
                  <a:lnTo>
                    <a:pt x="137" y="206"/>
                  </a:lnTo>
                  <a:lnTo>
                    <a:pt x="125" y="215"/>
                  </a:lnTo>
                  <a:lnTo>
                    <a:pt x="112" y="223"/>
                  </a:lnTo>
                  <a:lnTo>
                    <a:pt x="98" y="230"/>
                  </a:lnTo>
                  <a:lnTo>
                    <a:pt x="85" y="237"/>
                  </a:lnTo>
                  <a:lnTo>
                    <a:pt x="68" y="242"/>
                  </a:lnTo>
                  <a:lnTo>
                    <a:pt x="52" y="246"/>
                  </a:lnTo>
                  <a:lnTo>
                    <a:pt x="36" y="250"/>
                  </a:lnTo>
                  <a:lnTo>
                    <a:pt x="17" y="252"/>
                  </a:lnTo>
                  <a:lnTo>
                    <a:pt x="0" y="252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0" name="Rectangle 144"/>
            <p:cNvSpPr>
              <a:spLocks noChangeArrowheads="1"/>
            </p:cNvSpPr>
            <p:nvPr/>
          </p:nvSpPr>
          <p:spPr bwMode="auto">
            <a:xfrm>
              <a:off x="1323" y="1696"/>
              <a:ext cx="42" cy="12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1" name="Freeform 145"/>
            <p:cNvSpPr>
              <a:spLocks/>
            </p:cNvSpPr>
            <p:nvPr/>
          </p:nvSpPr>
          <p:spPr bwMode="auto">
            <a:xfrm>
              <a:off x="1321" y="1666"/>
              <a:ext cx="27" cy="25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2" name="Freeform 146"/>
            <p:cNvSpPr>
              <a:spLocks/>
            </p:cNvSpPr>
            <p:nvPr/>
          </p:nvSpPr>
          <p:spPr bwMode="auto">
            <a:xfrm>
              <a:off x="1321" y="1666"/>
              <a:ext cx="27" cy="25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3" name="Freeform 147"/>
            <p:cNvSpPr>
              <a:spLocks/>
            </p:cNvSpPr>
            <p:nvPr/>
          </p:nvSpPr>
          <p:spPr bwMode="auto">
            <a:xfrm>
              <a:off x="1355" y="2643"/>
              <a:ext cx="36" cy="51"/>
            </a:xfrm>
            <a:custGeom>
              <a:avLst/>
              <a:gdLst>
                <a:gd name="T0" fmla="*/ 6 w 178"/>
                <a:gd name="T1" fmla="*/ 0 h 253"/>
                <a:gd name="T2" fmla="*/ 24 w 178"/>
                <a:gd name="T3" fmla="*/ 1 h 253"/>
                <a:gd name="T4" fmla="*/ 41 w 178"/>
                <a:gd name="T5" fmla="*/ 4 h 253"/>
                <a:gd name="T6" fmla="*/ 58 w 178"/>
                <a:gd name="T7" fmla="*/ 7 h 253"/>
                <a:gd name="T8" fmla="*/ 73 w 178"/>
                <a:gd name="T9" fmla="*/ 12 h 253"/>
                <a:gd name="T10" fmla="*/ 88 w 178"/>
                <a:gd name="T11" fmla="*/ 16 h 253"/>
                <a:gd name="T12" fmla="*/ 103 w 178"/>
                <a:gd name="T13" fmla="*/ 23 h 253"/>
                <a:gd name="T14" fmla="*/ 116 w 178"/>
                <a:gd name="T15" fmla="*/ 30 h 253"/>
                <a:gd name="T16" fmla="*/ 129 w 178"/>
                <a:gd name="T17" fmla="*/ 38 h 253"/>
                <a:gd name="T18" fmla="*/ 139 w 178"/>
                <a:gd name="T19" fmla="*/ 48 h 253"/>
                <a:gd name="T20" fmla="*/ 149 w 178"/>
                <a:gd name="T21" fmla="*/ 57 h 253"/>
                <a:gd name="T22" fmla="*/ 158 w 178"/>
                <a:gd name="T23" fmla="*/ 67 h 253"/>
                <a:gd name="T24" fmla="*/ 165 w 178"/>
                <a:gd name="T25" fmla="*/ 79 h 253"/>
                <a:gd name="T26" fmla="*/ 170 w 178"/>
                <a:gd name="T27" fmla="*/ 89 h 253"/>
                <a:gd name="T28" fmla="*/ 175 w 178"/>
                <a:gd name="T29" fmla="*/ 102 h 253"/>
                <a:gd name="T30" fmla="*/ 177 w 178"/>
                <a:gd name="T31" fmla="*/ 114 h 253"/>
                <a:gd name="T32" fmla="*/ 178 w 178"/>
                <a:gd name="T33" fmla="*/ 126 h 253"/>
                <a:gd name="T34" fmla="*/ 177 w 178"/>
                <a:gd name="T35" fmla="*/ 139 h 253"/>
                <a:gd name="T36" fmla="*/ 175 w 178"/>
                <a:gd name="T37" fmla="*/ 152 h 253"/>
                <a:gd name="T38" fmla="*/ 170 w 178"/>
                <a:gd name="T39" fmla="*/ 163 h 253"/>
                <a:gd name="T40" fmla="*/ 165 w 178"/>
                <a:gd name="T41" fmla="*/ 175 h 253"/>
                <a:gd name="T42" fmla="*/ 156 w 178"/>
                <a:gd name="T43" fmla="*/ 185 h 253"/>
                <a:gd name="T44" fmla="*/ 148 w 178"/>
                <a:gd name="T45" fmla="*/ 196 h 253"/>
                <a:gd name="T46" fmla="*/ 138 w 178"/>
                <a:gd name="T47" fmla="*/ 206 h 253"/>
                <a:gd name="T48" fmla="*/ 126 w 178"/>
                <a:gd name="T49" fmla="*/ 214 h 253"/>
                <a:gd name="T50" fmla="*/ 114 w 178"/>
                <a:gd name="T51" fmla="*/ 223 h 253"/>
                <a:gd name="T52" fmla="*/ 100 w 178"/>
                <a:gd name="T53" fmla="*/ 231 h 253"/>
                <a:gd name="T54" fmla="*/ 85 w 178"/>
                <a:gd name="T55" fmla="*/ 236 h 253"/>
                <a:gd name="T56" fmla="*/ 70 w 178"/>
                <a:gd name="T57" fmla="*/ 242 h 253"/>
                <a:gd name="T58" fmla="*/ 53 w 178"/>
                <a:gd name="T59" fmla="*/ 247 h 253"/>
                <a:gd name="T60" fmla="*/ 36 w 178"/>
                <a:gd name="T61" fmla="*/ 250 h 253"/>
                <a:gd name="T62" fmla="*/ 19 w 178"/>
                <a:gd name="T63" fmla="*/ 251 h 253"/>
                <a:gd name="T64" fmla="*/ 0 w 178"/>
                <a:gd name="T65" fmla="*/ 253 h 2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8"/>
                <a:gd name="T100" fmla="*/ 0 h 253"/>
                <a:gd name="T101" fmla="*/ 178 w 178"/>
                <a:gd name="T102" fmla="*/ 253 h 2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8" h="253">
                  <a:moveTo>
                    <a:pt x="6" y="0"/>
                  </a:moveTo>
                  <a:lnTo>
                    <a:pt x="24" y="1"/>
                  </a:lnTo>
                  <a:lnTo>
                    <a:pt x="41" y="4"/>
                  </a:lnTo>
                  <a:lnTo>
                    <a:pt x="58" y="7"/>
                  </a:lnTo>
                  <a:lnTo>
                    <a:pt x="73" y="12"/>
                  </a:lnTo>
                  <a:lnTo>
                    <a:pt x="88" y="16"/>
                  </a:lnTo>
                  <a:lnTo>
                    <a:pt x="103" y="23"/>
                  </a:lnTo>
                  <a:lnTo>
                    <a:pt x="116" y="30"/>
                  </a:lnTo>
                  <a:lnTo>
                    <a:pt x="129" y="38"/>
                  </a:lnTo>
                  <a:lnTo>
                    <a:pt x="139" y="48"/>
                  </a:lnTo>
                  <a:lnTo>
                    <a:pt x="149" y="57"/>
                  </a:lnTo>
                  <a:lnTo>
                    <a:pt x="158" y="67"/>
                  </a:lnTo>
                  <a:lnTo>
                    <a:pt x="165" y="79"/>
                  </a:lnTo>
                  <a:lnTo>
                    <a:pt x="170" y="89"/>
                  </a:lnTo>
                  <a:lnTo>
                    <a:pt x="175" y="102"/>
                  </a:lnTo>
                  <a:lnTo>
                    <a:pt x="177" y="114"/>
                  </a:lnTo>
                  <a:lnTo>
                    <a:pt x="178" y="126"/>
                  </a:lnTo>
                  <a:lnTo>
                    <a:pt x="177" y="139"/>
                  </a:lnTo>
                  <a:lnTo>
                    <a:pt x="175" y="152"/>
                  </a:lnTo>
                  <a:lnTo>
                    <a:pt x="170" y="163"/>
                  </a:lnTo>
                  <a:lnTo>
                    <a:pt x="165" y="175"/>
                  </a:lnTo>
                  <a:lnTo>
                    <a:pt x="156" y="185"/>
                  </a:lnTo>
                  <a:lnTo>
                    <a:pt x="148" y="196"/>
                  </a:lnTo>
                  <a:lnTo>
                    <a:pt x="138" y="206"/>
                  </a:lnTo>
                  <a:lnTo>
                    <a:pt x="126" y="214"/>
                  </a:lnTo>
                  <a:lnTo>
                    <a:pt x="114" y="223"/>
                  </a:lnTo>
                  <a:lnTo>
                    <a:pt x="100" y="231"/>
                  </a:lnTo>
                  <a:lnTo>
                    <a:pt x="85" y="236"/>
                  </a:lnTo>
                  <a:lnTo>
                    <a:pt x="70" y="242"/>
                  </a:lnTo>
                  <a:lnTo>
                    <a:pt x="53" y="247"/>
                  </a:lnTo>
                  <a:lnTo>
                    <a:pt x="36" y="250"/>
                  </a:lnTo>
                  <a:lnTo>
                    <a:pt x="19" y="251"/>
                  </a:lnTo>
                  <a:lnTo>
                    <a:pt x="0" y="253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4" name="Freeform 148"/>
            <p:cNvSpPr>
              <a:spLocks/>
            </p:cNvSpPr>
            <p:nvPr/>
          </p:nvSpPr>
          <p:spPr bwMode="auto">
            <a:xfrm>
              <a:off x="1323" y="2694"/>
              <a:ext cx="27" cy="37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5" name="Freeform 149"/>
            <p:cNvSpPr>
              <a:spLocks/>
            </p:cNvSpPr>
            <p:nvPr/>
          </p:nvSpPr>
          <p:spPr bwMode="auto">
            <a:xfrm>
              <a:off x="1323" y="2694"/>
              <a:ext cx="27" cy="37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36" name="Line 150"/>
            <p:cNvSpPr>
              <a:spLocks noChangeShapeType="1"/>
            </p:cNvSpPr>
            <p:nvPr/>
          </p:nvSpPr>
          <p:spPr bwMode="auto">
            <a:xfrm flipH="1">
              <a:off x="1320" y="2643"/>
              <a:ext cx="40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37" name="Line 151"/>
            <p:cNvSpPr>
              <a:spLocks noChangeShapeType="1"/>
            </p:cNvSpPr>
            <p:nvPr/>
          </p:nvSpPr>
          <p:spPr bwMode="auto">
            <a:xfrm>
              <a:off x="1317" y="2905"/>
              <a:ext cx="6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38" name="Rectangle 152"/>
            <p:cNvSpPr>
              <a:spLocks noChangeArrowheads="1"/>
            </p:cNvSpPr>
            <p:nvPr/>
          </p:nvSpPr>
          <p:spPr bwMode="auto">
            <a:xfrm>
              <a:off x="1321" y="2736"/>
              <a:ext cx="42" cy="17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12439" name="Group 153"/>
            <p:cNvGrpSpPr>
              <a:grpSpLocks/>
            </p:cNvGrpSpPr>
            <p:nvPr/>
          </p:nvGrpSpPr>
          <p:grpSpPr bwMode="auto">
            <a:xfrm>
              <a:off x="1341" y="2751"/>
              <a:ext cx="1243" cy="265"/>
              <a:chOff x="1509" y="2716"/>
              <a:chExt cx="1398" cy="265"/>
            </a:xfrm>
          </p:grpSpPr>
          <p:sp>
            <p:nvSpPr>
              <p:cNvPr id="12461" name="Rectangle 154"/>
              <p:cNvSpPr>
                <a:spLocks noChangeArrowheads="1"/>
              </p:cNvSpPr>
              <p:nvPr/>
            </p:nvSpPr>
            <p:spPr bwMode="auto">
              <a:xfrm>
                <a:off x="1699" y="2827"/>
                <a:ext cx="1208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s-ES" sz="1600" b="1">
                    <a:solidFill>
                      <a:srgbClr val="FFFF00"/>
                    </a:solidFill>
                  </a:rPr>
                  <a:t>barra de respaldo</a:t>
                </a:r>
                <a:endParaRPr lang="es-ES" sz="1600" b="1">
                  <a:solidFill>
                    <a:srgbClr val="FFFF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12462" name="Freeform 155"/>
              <p:cNvSpPr>
                <a:spLocks/>
              </p:cNvSpPr>
              <p:nvPr/>
            </p:nvSpPr>
            <p:spPr bwMode="auto">
              <a:xfrm>
                <a:off x="1536" y="2753"/>
                <a:ext cx="157" cy="115"/>
              </a:xfrm>
              <a:custGeom>
                <a:avLst/>
                <a:gdLst>
                  <a:gd name="T0" fmla="*/ 702 w 702"/>
                  <a:gd name="T1" fmla="*/ 551 h 577"/>
                  <a:gd name="T2" fmla="*/ 665 w 702"/>
                  <a:gd name="T3" fmla="*/ 534 h 577"/>
                  <a:gd name="T4" fmla="*/ 625 w 702"/>
                  <a:gd name="T5" fmla="*/ 512 h 577"/>
                  <a:gd name="T6" fmla="*/ 582 w 702"/>
                  <a:gd name="T7" fmla="*/ 485 h 577"/>
                  <a:gd name="T8" fmla="*/ 535 w 702"/>
                  <a:gd name="T9" fmla="*/ 456 h 577"/>
                  <a:gd name="T10" fmla="*/ 487 w 702"/>
                  <a:gd name="T11" fmla="*/ 424 h 577"/>
                  <a:gd name="T12" fmla="*/ 437 w 702"/>
                  <a:gd name="T13" fmla="*/ 388 h 577"/>
                  <a:gd name="T14" fmla="*/ 387 w 702"/>
                  <a:gd name="T15" fmla="*/ 351 h 577"/>
                  <a:gd name="T16" fmla="*/ 337 w 702"/>
                  <a:gd name="T17" fmla="*/ 313 h 577"/>
                  <a:gd name="T18" fmla="*/ 288 w 702"/>
                  <a:gd name="T19" fmla="*/ 272 h 577"/>
                  <a:gd name="T20" fmla="*/ 241 w 702"/>
                  <a:gd name="T21" fmla="*/ 232 h 577"/>
                  <a:gd name="T22" fmla="*/ 196 w 702"/>
                  <a:gd name="T23" fmla="*/ 190 h 577"/>
                  <a:gd name="T24" fmla="*/ 153 w 702"/>
                  <a:gd name="T25" fmla="*/ 149 h 577"/>
                  <a:gd name="T26" fmla="*/ 114 w 702"/>
                  <a:gd name="T27" fmla="*/ 110 h 577"/>
                  <a:gd name="T28" fmla="*/ 78 w 702"/>
                  <a:gd name="T29" fmla="*/ 71 h 577"/>
                  <a:gd name="T30" fmla="*/ 63 w 702"/>
                  <a:gd name="T31" fmla="*/ 52 h 577"/>
                  <a:gd name="T32" fmla="*/ 47 w 702"/>
                  <a:gd name="T33" fmla="*/ 34 h 577"/>
                  <a:gd name="T34" fmla="*/ 35 w 702"/>
                  <a:gd name="T35" fmla="*/ 16 h 577"/>
                  <a:gd name="T36" fmla="*/ 23 w 702"/>
                  <a:gd name="T37" fmla="*/ 0 h 577"/>
                  <a:gd name="T38" fmla="*/ 0 w 702"/>
                  <a:gd name="T39" fmla="*/ 15 h 577"/>
                  <a:gd name="T40" fmla="*/ 12 w 702"/>
                  <a:gd name="T41" fmla="*/ 32 h 577"/>
                  <a:gd name="T42" fmla="*/ 25 w 702"/>
                  <a:gd name="T43" fmla="*/ 51 h 577"/>
                  <a:gd name="T44" fmla="*/ 41 w 702"/>
                  <a:gd name="T45" fmla="*/ 70 h 577"/>
                  <a:gd name="T46" fmla="*/ 57 w 702"/>
                  <a:gd name="T47" fmla="*/ 89 h 577"/>
                  <a:gd name="T48" fmla="*/ 93 w 702"/>
                  <a:gd name="T49" fmla="*/ 129 h 577"/>
                  <a:gd name="T50" fmla="*/ 133 w 702"/>
                  <a:gd name="T51" fmla="*/ 169 h 577"/>
                  <a:gd name="T52" fmla="*/ 176 w 702"/>
                  <a:gd name="T53" fmla="*/ 211 h 577"/>
                  <a:gd name="T54" fmla="*/ 222 w 702"/>
                  <a:gd name="T55" fmla="*/ 253 h 577"/>
                  <a:gd name="T56" fmla="*/ 270 w 702"/>
                  <a:gd name="T57" fmla="*/ 293 h 577"/>
                  <a:gd name="T58" fmla="*/ 320 w 702"/>
                  <a:gd name="T59" fmla="*/ 334 h 577"/>
                  <a:gd name="T60" fmla="*/ 371 w 702"/>
                  <a:gd name="T61" fmla="*/ 373 h 577"/>
                  <a:gd name="T62" fmla="*/ 421 w 702"/>
                  <a:gd name="T63" fmla="*/ 411 h 577"/>
                  <a:gd name="T64" fmla="*/ 470 w 702"/>
                  <a:gd name="T65" fmla="*/ 447 h 577"/>
                  <a:gd name="T66" fmla="*/ 519 w 702"/>
                  <a:gd name="T67" fmla="*/ 480 h 577"/>
                  <a:gd name="T68" fmla="*/ 567 w 702"/>
                  <a:gd name="T69" fmla="*/ 510 h 577"/>
                  <a:gd name="T70" fmla="*/ 611 w 702"/>
                  <a:gd name="T71" fmla="*/ 536 h 577"/>
                  <a:gd name="T72" fmla="*/ 652 w 702"/>
                  <a:gd name="T73" fmla="*/ 558 h 577"/>
                  <a:gd name="T74" fmla="*/ 691 w 702"/>
                  <a:gd name="T75" fmla="*/ 577 h 577"/>
                  <a:gd name="T76" fmla="*/ 702 w 702"/>
                  <a:gd name="T77" fmla="*/ 551 h 5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02"/>
                  <a:gd name="T118" fmla="*/ 0 h 577"/>
                  <a:gd name="T119" fmla="*/ 702 w 702"/>
                  <a:gd name="T120" fmla="*/ 577 h 57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02" h="577">
                    <a:moveTo>
                      <a:pt x="702" y="551"/>
                    </a:moveTo>
                    <a:lnTo>
                      <a:pt x="665" y="534"/>
                    </a:lnTo>
                    <a:lnTo>
                      <a:pt x="625" y="512"/>
                    </a:lnTo>
                    <a:lnTo>
                      <a:pt x="582" y="485"/>
                    </a:lnTo>
                    <a:lnTo>
                      <a:pt x="535" y="456"/>
                    </a:lnTo>
                    <a:lnTo>
                      <a:pt x="487" y="424"/>
                    </a:lnTo>
                    <a:lnTo>
                      <a:pt x="437" y="388"/>
                    </a:lnTo>
                    <a:lnTo>
                      <a:pt x="387" y="351"/>
                    </a:lnTo>
                    <a:lnTo>
                      <a:pt x="337" y="313"/>
                    </a:lnTo>
                    <a:lnTo>
                      <a:pt x="288" y="272"/>
                    </a:lnTo>
                    <a:lnTo>
                      <a:pt x="241" y="232"/>
                    </a:lnTo>
                    <a:lnTo>
                      <a:pt x="196" y="190"/>
                    </a:lnTo>
                    <a:lnTo>
                      <a:pt x="153" y="149"/>
                    </a:lnTo>
                    <a:lnTo>
                      <a:pt x="114" y="110"/>
                    </a:lnTo>
                    <a:lnTo>
                      <a:pt x="78" y="71"/>
                    </a:lnTo>
                    <a:lnTo>
                      <a:pt x="63" y="52"/>
                    </a:lnTo>
                    <a:lnTo>
                      <a:pt x="47" y="34"/>
                    </a:lnTo>
                    <a:lnTo>
                      <a:pt x="35" y="16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12" y="32"/>
                    </a:lnTo>
                    <a:lnTo>
                      <a:pt x="25" y="51"/>
                    </a:lnTo>
                    <a:lnTo>
                      <a:pt x="41" y="70"/>
                    </a:lnTo>
                    <a:lnTo>
                      <a:pt x="57" y="89"/>
                    </a:lnTo>
                    <a:lnTo>
                      <a:pt x="93" y="129"/>
                    </a:lnTo>
                    <a:lnTo>
                      <a:pt x="133" y="169"/>
                    </a:lnTo>
                    <a:lnTo>
                      <a:pt x="176" y="211"/>
                    </a:lnTo>
                    <a:lnTo>
                      <a:pt x="222" y="253"/>
                    </a:lnTo>
                    <a:lnTo>
                      <a:pt x="270" y="293"/>
                    </a:lnTo>
                    <a:lnTo>
                      <a:pt x="320" y="334"/>
                    </a:lnTo>
                    <a:lnTo>
                      <a:pt x="371" y="373"/>
                    </a:lnTo>
                    <a:lnTo>
                      <a:pt x="421" y="411"/>
                    </a:lnTo>
                    <a:lnTo>
                      <a:pt x="470" y="447"/>
                    </a:lnTo>
                    <a:lnTo>
                      <a:pt x="519" y="480"/>
                    </a:lnTo>
                    <a:lnTo>
                      <a:pt x="567" y="510"/>
                    </a:lnTo>
                    <a:lnTo>
                      <a:pt x="611" y="536"/>
                    </a:lnTo>
                    <a:lnTo>
                      <a:pt x="652" y="558"/>
                    </a:lnTo>
                    <a:lnTo>
                      <a:pt x="691" y="577"/>
                    </a:lnTo>
                    <a:lnTo>
                      <a:pt x="702" y="5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63" name="Freeform 156"/>
              <p:cNvSpPr>
                <a:spLocks/>
              </p:cNvSpPr>
              <p:nvPr/>
            </p:nvSpPr>
            <p:spPr bwMode="auto">
              <a:xfrm>
                <a:off x="1509" y="2716"/>
                <a:ext cx="42" cy="48"/>
              </a:xfrm>
              <a:custGeom>
                <a:avLst/>
                <a:gdLst>
                  <a:gd name="T0" fmla="*/ 0 w 191"/>
                  <a:gd name="T1" fmla="*/ 0 h 243"/>
                  <a:gd name="T2" fmla="*/ 188 w 191"/>
                  <a:gd name="T3" fmla="*/ 172 h 243"/>
                  <a:gd name="T4" fmla="*/ 183 w 191"/>
                  <a:gd name="T5" fmla="*/ 172 h 243"/>
                  <a:gd name="T6" fmla="*/ 178 w 191"/>
                  <a:gd name="T7" fmla="*/ 172 h 243"/>
                  <a:gd name="T8" fmla="*/ 174 w 191"/>
                  <a:gd name="T9" fmla="*/ 172 h 243"/>
                  <a:gd name="T10" fmla="*/ 169 w 191"/>
                  <a:gd name="T11" fmla="*/ 172 h 243"/>
                  <a:gd name="T12" fmla="*/ 164 w 191"/>
                  <a:gd name="T13" fmla="*/ 172 h 243"/>
                  <a:gd name="T14" fmla="*/ 160 w 191"/>
                  <a:gd name="T15" fmla="*/ 172 h 243"/>
                  <a:gd name="T16" fmla="*/ 155 w 191"/>
                  <a:gd name="T17" fmla="*/ 173 h 243"/>
                  <a:gd name="T18" fmla="*/ 152 w 191"/>
                  <a:gd name="T19" fmla="*/ 175 h 243"/>
                  <a:gd name="T20" fmla="*/ 147 w 191"/>
                  <a:gd name="T21" fmla="*/ 175 h 243"/>
                  <a:gd name="T22" fmla="*/ 144 w 191"/>
                  <a:gd name="T23" fmla="*/ 176 h 243"/>
                  <a:gd name="T24" fmla="*/ 139 w 191"/>
                  <a:gd name="T25" fmla="*/ 178 h 243"/>
                  <a:gd name="T26" fmla="*/ 135 w 191"/>
                  <a:gd name="T27" fmla="*/ 179 h 243"/>
                  <a:gd name="T28" fmla="*/ 132 w 191"/>
                  <a:gd name="T29" fmla="*/ 180 h 243"/>
                  <a:gd name="T30" fmla="*/ 129 w 191"/>
                  <a:gd name="T31" fmla="*/ 183 h 243"/>
                  <a:gd name="T32" fmla="*/ 125 w 191"/>
                  <a:gd name="T33" fmla="*/ 184 h 243"/>
                  <a:gd name="T34" fmla="*/ 122 w 191"/>
                  <a:gd name="T35" fmla="*/ 186 h 243"/>
                  <a:gd name="T36" fmla="*/ 119 w 191"/>
                  <a:gd name="T37" fmla="*/ 189 h 243"/>
                  <a:gd name="T38" fmla="*/ 116 w 191"/>
                  <a:gd name="T39" fmla="*/ 192 h 243"/>
                  <a:gd name="T40" fmla="*/ 113 w 191"/>
                  <a:gd name="T41" fmla="*/ 194 h 243"/>
                  <a:gd name="T42" fmla="*/ 110 w 191"/>
                  <a:gd name="T43" fmla="*/ 197 h 243"/>
                  <a:gd name="T44" fmla="*/ 108 w 191"/>
                  <a:gd name="T45" fmla="*/ 200 h 243"/>
                  <a:gd name="T46" fmla="*/ 105 w 191"/>
                  <a:gd name="T47" fmla="*/ 204 h 243"/>
                  <a:gd name="T48" fmla="*/ 102 w 191"/>
                  <a:gd name="T49" fmla="*/ 207 h 243"/>
                  <a:gd name="T50" fmla="*/ 100 w 191"/>
                  <a:gd name="T51" fmla="*/ 211 h 243"/>
                  <a:gd name="T52" fmla="*/ 98 w 191"/>
                  <a:gd name="T53" fmla="*/ 214 h 243"/>
                  <a:gd name="T54" fmla="*/ 96 w 191"/>
                  <a:gd name="T55" fmla="*/ 217 h 243"/>
                  <a:gd name="T56" fmla="*/ 94 w 191"/>
                  <a:gd name="T57" fmla="*/ 222 h 243"/>
                  <a:gd name="T58" fmla="*/ 91 w 191"/>
                  <a:gd name="T59" fmla="*/ 227 h 243"/>
                  <a:gd name="T60" fmla="*/ 90 w 191"/>
                  <a:gd name="T61" fmla="*/ 230 h 243"/>
                  <a:gd name="T62" fmla="*/ 88 w 191"/>
                  <a:gd name="T63" fmla="*/ 235 h 243"/>
                  <a:gd name="T64" fmla="*/ 87 w 191"/>
                  <a:gd name="T65" fmla="*/ 239 h 243"/>
                  <a:gd name="T66" fmla="*/ 0 w 191"/>
                  <a:gd name="T67" fmla="*/ 0 h 2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243"/>
                  <a:gd name="T104" fmla="*/ 191 w 191"/>
                  <a:gd name="T105" fmla="*/ 243 h 2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243">
                    <a:moveTo>
                      <a:pt x="69" y="104"/>
                    </a:moveTo>
                    <a:lnTo>
                      <a:pt x="0" y="0"/>
                    </a:lnTo>
                    <a:lnTo>
                      <a:pt x="191" y="173"/>
                    </a:lnTo>
                    <a:lnTo>
                      <a:pt x="188" y="172"/>
                    </a:lnTo>
                    <a:lnTo>
                      <a:pt x="185" y="172"/>
                    </a:lnTo>
                    <a:lnTo>
                      <a:pt x="183" y="172"/>
                    </a:lnTo>
                    <a:lnTo>
                      <a:pt x="181" y="172"/>
                    </a:lnTo>
                    <a:lnTo>
                      <a:pt x="178" y="172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1" y="172"/>
                    </a:lnTo>
                    <a:lnTo>
                      <a:pt x="169" y="172"/>
                    </a:lnTo>
                    <a:lnTo>
                      <a:pt x="167" y="172"/>
                    </a:lnTo>
                    <a:lnTo>
                      <a:pt x="164" y="172"/>
                    </a:lnTo>
                    <a:lnTo>
                      <a:pt x="162" y="172"/>
                    </a:lnTo>
                    <a:lnTo>
                      <a:pt x="160" y="172"/>
                    </a:lnTo>
                    <a:lnTo>
                      <a:pt x="158" y="173"/>
                    </a:lnTo>
                    <a:lnTo>
                      <a:pt x="155" y="173"/>
                    </a:lnTo>
                    <a:lnTo>
                      <a:pt x="154" y="173"/>
                    </a:lnTo>
                    <a:lnTo>
                      <a:pt x="152" y="175"/>
                    </a:lnTo>
                    <a:lnTo>
                      <a:pt x="149" y="175"/>
                    </a:lnTo>
                    <a:lnTo>
                      <a:pt x="147" y="175"/>
                    </a:lnTo>
                    <a:lnTo>
                      <a:pt x="145" y="176"/>
                    </a:lnTo>
                    <a:lnTo>
                      <a:pt x="144" y="176"/>
                    </a:lnTo>
                    <a:lnTo>
                      <a:pt x="141" y="177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2" y="180"/>
                    </a:lnTo>
                    <a:lnTo>
                      <a:pt x="131" y="182"/>
                    </a:lnTo>
                    <a:lnTo>
                      <a:pt x="129" y="183"/>
                    </a:lnTo>
                    <a:lnTo>
                      <a:pt x="127" y="184"/>
                    </a:lnTo>
                    <a:lnTo>
                      <a:pt x="125" y="184"/>
                    </a:lnTo>
                    <a:lnTo>
                      <a:pt x="124" y="185"/>
                    </a:lnTo>
                    <a:lnTo>
                      <a:pt x="122" y="186"/>
                    </a:lnTo>
                    <a:lnTo>
                      <a:pt x="120" y="187"/>
                    </a:lnTo>
                    <a:lnTo>
                      <a:pt x="119" y="189"/>
                    </a:lnTo>
                    <a:lnTo>
                      <a:pt x="117" y="190"/>
                    </a:lnTo>
                    <a:lnTo>
                      <a:pt x="116" y="192"/>
                    </a:lnTo>
                    <a:lnTo>
                      <a:pt x="115" y="193"/>
                    </a:lnTo>
                    <a:lnTo>
                      <a:pt x="113" y="194"/>
                    </a:lnTo>
                    <a:lnTo>
                      <a:pt x="111" y="195"/>
                    </a:lnTo>
                    <a:lnTo>
                      <a:pt x="110" y="197"/>
                    </a:lnTo>
                    <a:lnTo>
                      <a:pt x="109" y="199"/>
                    </a:lnTo>
                    <a:lnTo>
                      <a:pt x="108" y="200"/>
                    </a:lnTo>
                    <a:lnTo>
                      <a:pt x="107" y="201"/>
                    </a:lnTo>
                    <a:lnTo>
                      <a:pt x="105" y="204"/>
                    </a:lnTo>
                    <a:lnTo>
                      <a:pt x="104" y="205"/>
                    </a:lnTo>
                    <a:lnTo>
                      <a:pt x="102" y="207"/>
                    </a:lnTo>
                    <a:lnTo>
                      <a:pt x="101" y="208"/>
                    </a:lnTo>
                    <a:lnTo>
                      <a:pt x="100" y="211"/>
                    </a:lnTo>
                    <a:lnTo>
                      <a:pt x="100" y="212"/>
                    </a:lnTo>
                    <a:lnTo>
                      <a:pt x="98" y="214"/>
                    </a:lnTo>
                    <a:lnTo>
                      <a:pt x="97" y="216"/>
                    </a:lnTo>
                    <a:lnTo>
                      <a:pt x="96" y="217"/>
                    </a:lnTo>
                    <a:lnTo>
                      <a:pt x="95" y="220"/>
                    </a:lnTo>
                    <a:lnTo>
                      <a:pt x="94" y="222"/>
                    </a:lnTo>
                    <a:lnTo>
                      <a:pt x="93" y="224"/>
                    </a:lnTo>
                    <a:lnTo>
                      <a:pt x="91" y="227"/>
                    </a:lnTo>
                    <a:lnTo>
                      <a:pt x="91" y="228"/>
                    </a:lnTo>
                    <a:lnTo>
                      <a:pt x="90" y="230"/>
                    </a:lnTo>
                    <a:lnTo>
                      <a:pt x="89" y="233"/>
                    </a:lnTo>
                    <a:lnTo>
                      <a:pt x="88" y="235"/>
                    </a:lnTo>
                    <a:lnTo>
                      <a:pt x="88" y="237"/>
                    </a:lnTo>
                    <a:lnTo>
                      <a:pt x="87" y="239"/>
                    </a:lnTo>
                    <a:lnTo>
                      <a:pt x="87" y="243"/>
                    </a:lnTo>
                    <a:lnTo>
                      <a:pt x="0" y="0"/>
                    </a:lnTo>
                    <a:lnTo>
                      <a:pt x="69" y="10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12440" name="Freeform 157"/>
            <p:cNvSpPr>
              <a:spLocks/>
            </p:cNvSpPr>
            <p:nvPr/>
          </p:nvSpPr>
          <p:spPr bwMode="auto">
            <a:xfrm>
              <a:off x="1368" y="2640"/>
              <a:ext cx="52" cy="28"/>
            </a:xfrm>
            <a:custGeom>
              <a:avLst/>
              <a:gdLst>
                <a:gd name="T0" fmla="*/ 0 w 257"/>
                <a:gd name="T1" fmla="*/ 141 h 141"/>
                <a:gd name="T2" fmla="*/ 215 w 257"/>
                <a:gd name="T3" fmla="*/ 2 h 141"/>
                <a:gd name="T4" fmla="*/ 213 w 257"/>
                <a:gd name="T5" fmla="*/ 7 h 141"/>
                <a:gd name="T6" fmla="*/ 212 w 257"/>
                <a:gd name="T7" fmla="*/ 12 h 141"/>
                <a:gd name="T8" fmla="*/ 211 w 257"/>
                <a:gd name="T9" fmla="*/ 16 h 141"/>
                <a:gd name="T10" fmla="*/ 209 w 257"/>
                <a:gd name="T11" fmla="*/ 21 h 141"/>
                <a:gd name="T12" fmla="*/ 208 w 257"/>
                <a:gd name="T13" fmla="*/ 26 h 141"/>
                <a:gd name="T14" fmla="*/ 208 w 257"/>
                <a:gd name="T15" fmla="*/ 30 h 141"/>
                <a:gd name="T16" fmla="*/ 207 w 257"/>
                <a:gd name="T17" fmla="*/ 34 h 141"/>
                <a:gd name="T18" fmla="*/ 207 w 257"/>
                <a:gd name="T19" fmla="*/ 38 h 141"/>
                <a:gd name="T20" fmla="*/ 207 w 257"/>
                <a:gd name="T21" fmla="*/ 43 h 141"/>
                <a:gd name="T22" fmla="*/ 207 w 257"/>
                <a:gd name="T23" fmla="*/ 46 h 141"/>
                <a:gd name="T24" fmla="*/ 207 w 257"/>
                <a:gd name="T25" fmla="*/ 51 h 141"/>
                <a:gd name="T26" fmla="*/ 208 w 257"/>
                <a:gd name="T27" fmla="*/ 54 h 141"/>
                <a:gd name="T28" fmla="*/ 208 w 257"/>
                <a:gd name="T29" fmla="*/ 58 h 141"/>
                <a:gd name="T30" fmla="*/ 209 w 257"/>
                <a:gd name="T31" fmla="*/ 63 h 141"/>
                <a:gd name="T32" fmla="*/ 211 w 257"/>
                <a:gd name="T33" fmla="*/ 66 h 141"/>
                <a:gd name="T34" fmla="*/ 212 w 257"/>
                <a:gd name="T35" fmla="*/ 70 h 141"/>
                <a:gd name="T36" fmla="*/ 213 w 257"/>
                <a:gd name="T37" fmla="*/ 73 h 141"/>
                <a:gd name="T38" fmla="*/ 215 w 257"/>
                <a:gd name="T39" fmla="*/ 76 h 141"/>
                <a:gd name="T40" fmla="*/ 216 w 257"/>
                <a:gd name="T41" fmla="*/ 80 h 141"/>
                <a:gd name="T42" fmla="*/ 219 w 257"/>
                <a:gd name="T43" fmla="*/ 83 h 141"/>
                <a:gd name="T44" fmla="*/ 221 w 257"/>
                <a:gd name="T45" fmla="*/ 87 h 141"/>
                <a:gd name="T46" fmla="*/ 223 w 257"/>
                <a:gd name="T47" fmla="*/ 90 h 141"/>
                <a:gd name="T48" fmla="*/ 227 w 257"/>
                <a:gd name="T49" fmla="*/ 94 h 141"/>
                <a:gd name="T50" fmla="*/ 229 w 257"/>
                <a:gd name="T51" fmla="*/ 97 h 141"/>
                <a:gd name="T52" fmla="*/ 233 w 257"/>
                <a:gd name="T53" fmla="*/ 100 h 141"/>
                <a:gd name="T54" fmla="*/ 235 w 257"/>
                <a:gd name="T55" fmla="*/ 103 h 141"/>
                <a:gd name="T56" fmla="*/ 238 w 257"/>
                <a:gd name="T57" fmla="*/ 105 h 141"/>
                <a:gd name="T58" fmla="*/ 243 w 257"/>
                <a:gd name="T59" fmla="*/ 109 h 141"/>
                <a:gd name="T60" fmla="*/ 247 w 257"/>
                <a:gd name="T61" fmla="*/ 111 h 141"/>
                <a:gd name="T62" fmla="*/ 250 w 257"/>
                <a:gd name="T63" fmla="*/ 115 h 141"/>
                <a:gd name="T64" fmla="*/ 255 w 257"/>
                <a:gd name="T65" fmla="*/ 117 h 141"/>
                <a:gd name="T66" fmla="*/ 0 w 257"/>
                <a:gd name="T67" fmla="*/ 141 h 14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41"/>
                <a:gd name="T104" fmla="*/ 257 w 257"/>
                <a:gd name="T105" fmla="*/ 141 h 14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41">
                  <a:moveTo>
                    <a:pt x="118" y="100"/>
                  </a:moveTo>
                  <a:lnTo>
                    <a:pt x="0" y="141"/>
                  </a:lnTo>
                  <a:lnTo>
                    <a:pt x="216" y="0"/>
                  </a:lnTo>
                  <a:lnTo>
                    <a:pt x="215" y="2"/>
                  </a:lnTo>
                  <a:lnTo>
                    <a:pt x="214" y="5"/>
                  </a:lnTo>
                  <a:lnTo>
                    <a:pt x="213" y="7"/>
                  </a:lnTo>
                  <a:lnTo>
                    <a:pt x="213" y="9"/>
                  </a:lnTo>
                  <a:lnTo>
                    <a:pt x="212" y="12"/>
                  </a:lnTo>
                  <a:lnTo>
                    <a:pt x="212" y="14"/>
                  </a:lnTo>
                  <a:lnTo>
                    <a:pt x="211" y="16"/>
                  </a:lnTo>
                  <a:lnTo>
                    <a:pt x="211" y="19"/>
                  </a:lnTo>
                  <a:lnTo>
                    <a:pt x="209" y="21"/>
                  </a:lnTo>
                  <a:lnTo>
                    <a:pt x="209" y="23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7" y="31"/>
                  </a:lnTo>
                  <a:lnTo>
                    <a:pt x="207" y="34"/>
                  </a:lnTo>
                  <a:lnTo>
                    <a:pt x="207" y="36"/>
                  </a:lnTo>
                  <a:lnTo>
                    <a:pt x="207" y="38"/>
                  </a:lnTo>
                  <a:lnTo>
                    <a:pt x="207" y="41"/>
                  </a:lnTo>
                  <a:lnTo>
                    <a:pt x="207" y="43"/>
                  </a:lnTo>
                  <a:lnTo>
                    <a:pt x="207" y="44"/>
                  </a:lnTo>
                  <a:lnTo>
                    <a:pt x="207" y="46"/>
                  </a:lnTo>
                  <a:lnTo>
                    <a:pt x="207" y="49"/>
                  </a:lnTo>
                  <a:lnTo>
                    <a:pt x="207" y="51"/>
                  </a:lnTo>
                  <a:lnTo>
                    <a:pt x="207" y="52"/>
                  </a:lnTo>
                  <a:lnTo>
                    <a:pt x="208" y="54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9" y="60"/>
                  </a:lnTo>
                  <a:lnTo>
                    <a:pt x="209" y="63"/>
                  </a:lnTo>
                  <a:lnTo>
                    <a:pt x="209" y="64"/>
                  </a:lnTo>
                  <a:lnTo>
                    <a:pt x="211" y="66"/>
                  </a:lnTo>
                  <a:lnTo>
                    <a:pt x="211" y="68"/>
                  </a:lnTo>
                  <a:lnTo>
                    <a:pt x="212" y="70"/>
                  </a:lnTo>
                  <a:lnTo>
                    <a:pt x="213" y="72"/>
                  </a:lnTo>
                  <a:lnTo>
                    <a:pt x="213" y="73"/>
                  </a:lnTo>
                  <a:lnTo>
                    <a:pt x="214" y="75"/>
                  </a:lnTo>
                  <a:lnTo>
                    <a:pt x="215" y="76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8" y="82"/>
                  </a:lnTo>
                  <a:lnTo>
                    <a:pt x="219" y="83"/>
                  </a:lnTo>
                  <a:lnTo>
                    <a:pt x="220" y="86"/>
                  </a:lnTo>
                  <a:lnTo>
                    <a:pt x="221" y="87"/>
                  </a:lnTo>
                  <a:lnTo>
                    <a:pt x="222" y="89"/>
                  </a:lnTo>
                  <a:lnTo>
                    <a:pt x="223" y="90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5"/>
                  </a:lnTo>
                  <a:lnTo>
                    <a:pt x="229" y="97"/>
                  </a:lnTo>
                  <a:lnTo>
                    <a:pt x="230" y="98"/>
                  </a:lnTo>
                  <a:lnTo>
                    <a:pt x="233" y="100"/>
                  </a:lnTo>
                  <a:lnTo>
                    <a:pt x="234" y="102"/>
                  </a:lnTo>
                  <a:lnTo>
                    <a:pt x="235" y="103"/>
                  </a:lnTo>
                  <a:lnTo>
                    <a:pt x="237" y="104"/>
                  </a:lnTo>
                  <a:lnTo>
                    <a:pt x="238" y="105"/>
                  </a:lnTo>
                  <a:lnTo>
                    <a:pt x="241" y="108"/>
                  </a:lnTo>
                  <a:lnTo>
                    <a:pt x="243" y="109"/>
                  </a:lnTo>
                  <a:lnTo>
                    <a:pt x="244" y="110"/>
                  </a:lnTo>
                  <a:lnTo>
                    <a:pt x="247" y="111"/>
                  </a:lnTo>
                  <a:lnTo>
                    <a:pt x="249" y="114"/>
                  </a:lnTo>
                  <a:lnTo>
                    <a:pt x="250" y="115"/>
                  </a:lnTo>
                  <a:lnTo>
                    <a:pt x="252" y="116"/>
                  </a:lnTo>
                  <a:lnTo>
                    <a:pt x="255" y="117"/>
                  </a:lnTo>
                  <a:lnTo>
                    <a:pt x="257" y="118"/>
                  </a:lnTo>
                  <a:lnTo>
                    <a:pt x="0" y="141"/>
                  </a:lnTo>
                  <a:lnTo>
                    <a:pt x="118" y="10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41" name="Line 158"/>
            <p:cNvSpPr>
              <a:spLocks noChangeShapeType="1"/>
            </p:cNvSpPr>
            <p:nvPr/>
          </p:nvSpPr>
          <p:spPr bwMode="auto">
            <a:xfrm>
              <a:off x="1322" y="1664"/>
              <a:ext cx="81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12442" name="Group 159"/>
            <p:cNvGrpSpPr>
              <a:grpSpLocks/>
            </p:cNvGrpSpPr>
            <p:nvPr/>
          </p:nvGrpSpPr>
          <p:grpSpPr bwMode="auto">
            <a:xfrm>
              <a:off x="1329" y="1442"/>
              <a:ext cx="385" cy="222"/>
              <a:chOff x="1502" y="1455"/>
              <a:chExt cx="434" cy="222"/>
            </a:xfrm>
          </p:grpSpPr>
          <p:sp>
            <p:nvSpPr>
              <p:cNvPr id="12454" name="Line 160"/>
              <p:cNvSpPr>
                <a:spLocks noChangeShapeType="1"/>
              </p:cNvSpPr>
              <p:nvPr/>
            </p:nvSpPr>
            <p:spPr bwMode="auto">
              <a:xfrm flipH="1">
                <a:off x="1502" y="1475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2455" name="Freeform 161"/>
              <p:cNvSpPr>
                <a:spLocks/>
              </p:cNvSpPr>
              <p:nvPr/>
            </p:nvSpPr>
            <p:spPr bwMode="auto">
              <a:xfrm>
                <a:off x="1531" y="1516"/>
                <a:ext cx="56" cy="119"/>
              </a:xfrm>
              <a:custGeom>
                <a:avLst/>
                <a:gdLst>
                  <a:gd name="T0" fmla="*/ 237 w 250"/>
                  <a:gd name="T1" fmla="*/ 0 h 595"/>
                  <a:gd name="T2" fmla="*/ 224 w 250"/>
                  <a:gd name="T3" fmla="*/ 8 h 595"/>
                  <a:gd name="T4" fmla="*/ 0 w 250"/>
                  <a:gd name="T5" fmla="*/ 585 h 595"/>
                  <a:gd name="T6" fmla="*/ 26 w 250"/>
                  <a:gd name="T7" fmla="*/ 595 h 595"/>
                  <a:gd name="T8" fmla="*/ 250 w 250"/>
                  <a:gd name="T9" fmla="*/ 19 h 595"/>
                  <a:gd name="T10" fmla="*/ 237 w 250"/>
                  <a:gd name="T11" fmla="*/ 28 h 595"/>
                  <a:gd name="T12" fmla="*/ 237 w 250"/>
                  <a:gd name="T13" fmla="*/ 0 h 595"/>
                  <a:gd name="T14" fmla="*/ 228 w 250"/>
                  <a:gd name="T15" fmla="*/ 0 h 595"/>
                  <a:gd name="T16" fmla="*/ 224 w 250"/>
                  <a:gd name="T17" fmla="*/ 8 h 595"/>
                  <a:gd name="T18" fmla="*/ 237 w 250"/>
                  <a:gd name="T19" fmla="*/ 0 h 5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595"/>
                  <a:gd name="T32" fmla="*/ 250 w 250"/>
                  <a:gd name="T33" fmla="*/ 595 h 5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595">
                    <a:moveTo>
                      <a:pt x="237" y="0"/>
                    </a:moveTo>
                    <a:lnTo>
                      <a:pt x="224" y="8"/>
                    </a:lnTo>
                    <a:lnTo>
                      <a:pt x="0" y="585"/>
                    </a:lnTo>
                    <a:lnTo>
                      <a:pt x="26" y="595"/>
                    </a:lnTo>
                    <a:lnTo>
                      <a:pt x="250" y="19"/>
                    </a:lnTo>
                    <a:lnTo>
                      <a:pt x="237" y="28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24" y="8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56" name="Freeform 162"/>
              <p:cNvSpPr>
                <a:spLocks/>
              </p:cNvSpPr>
              <p:nvPr/>
            </p:nvSpPr>
            <p:spPr bwMode="auto">
              <a:xfrm>
                <a:off x="1585" y="1516"/>
                <a:ext cx="302" cy="7"/>
              </a:xfrm>
              <a:custGeom>
                <a:avLst/>
                <a:gdLst>
                  <a:gd name="T0" fmla="*/ 1344 w 1344"/>
                  <a:gd name="T1" fmla="*/ 20 h 35"/>
                  <a:gd name="T2" fmla="*/ 1344 w 1344"/>
                  <a:gd name="T3" fmla="*/ 6 h 35"/>
                  <a:gd name="T4" fmla="*/ 0 w 1344"/>
                  <a:gd name="T5" fmla="*/ 0 h 35"/>
                  <a:gd name="T6" fmla="*/ 0 w 1344"/>
                  <a:gd name="T7" fmla="*/ 28 h 35"/>
                  <a:gd name="T8" fmla="*/ 1344 w 1344"/>
                  <a:gd name="T9" fmla="*/ 35 h 35"/>
                  <a:gd name="T10" fmla="*/ 1344 w 1344"/>
                  <a:gd name="T11" fmla="*/ 2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4"/>
                  <a:gd name="T19" fmla="*/ 0 h 35"/>
                  <a:gd name="T20" fmla="*/ 1344 w 134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4" h="35">
                    <a:moveTo>
                      <a:pt x="1344" y="20"/>
                    </a:moveTo>
                    <a:lnTo>
                      <a:pt x="1344" y="6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1344" y="35"/>
                    </a:lnTo>
                    <a:lnTo>
                      <a:pt x="1344" y="2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57" name="Rectangle 163"/>
              <p:cNvSpPr>
                <a:spLocks noChangeArrowheads="1"/>
              </p:cNvSpPr>
              <p:nvPr/>
            </p:nvSpPr>
            <p:spPr bwMode="auto">
              <a:xfrm>
                <a:off x="1625" y="1494"/>
                <a:ext cx="82" cy="27"/>
              </a:xfrm>
              <a:prstGeom prst="rect">
                <a:avLst/>
              </a:prstGeom>
              <a:noFill/>
              <a:ln w="9525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58" name="Freeform 164"/>
              <p:cNvSpPr>
                <a:spLocks/>
              </p:cNvSpPr>
              <p:nvPr/>
            </p:nvSpPr>
            <p:spPr bwMode="auto">
              <a:xfrm>
                <a:off x="1658" y="1519"/>
                <a:ext cx="54" cy="53"/>
              </a:xfrm>
              <a:custGeom>
                <a:avLst/>
                <a:gdLst>
                  <a:gd name="T0" fmla="*/ 0 w 240"/>
                  <a:gd name="T1" fmla="*/ 261 h 267"/>
                  <a:gd name="T2" fmla="*/ 0 w 240"/>
                  <a:gd name="T3" fmla="*/ 0 h 267"/>
                  <a:gd name="T4" fmla="*/ 240 w 240"/>
                  <a:gd name="T5" fmla="*/ 267 h 267"/>
                  <a:gd name="T6" fmla="*/ 0 60000 65536"/>
                  <a:gd name="T7" fmla="*/ 0 60000 65536"/>
                  <a:gd name="T8" fmla="*/ 0 60000 65536"/>
                  <a:gd name="T9" fmla="*/ 0 w 240"/>
                  <a:gd name="T10" fmla="*/ 0 h 267"/>
                  <a:gd name="T11" fmla="*/ 240 w 240"/>
                  <a:gd name="T12" fmla="*/ 267 h 2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0" h="267">
                    <a:moveTo>
                      <a:pt x="0" y="261"/>
                    </a:moveTo>
                    <a:lnTo>
                      <a:pt x="0" y="0"/>
                    </a:lnTo>
                    <a:lnTo>
                      <a:pt x="240" y="267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59" name="Freeform 165"/>
              <p:cNvSpPr>
                <a:spLocks/>
              </p:cNvSpPr>
              <p:nvPr/>
            </p:nvSpPr>
            <p:spPr bwMode="auto">
              <a:xfrm>
                <a:off x="1883" y="1455"/>
                <a:ext cx="53" cy="116"/>
              </a:xfrm>
              <a:custGeom>
                <a:avLst/>
                <a:gdLst>
                  <a:gd name="T0" fmla="*/ 223 w 234"/>
                  <a:gd name="T1" fmla="*/ 0 h 578"/>
                  <a:gd name="T2" fmla="*/ 0 w 234"/>
                  <a:gd name="T3" fmla="*/ 322 h 578"/>
                  <a:gd name="T4" fmla="*/ 234 w 234"/>
                  <a:gd name="T5" fmla="*/ 578 h 578"/>
                  <a:gd name="T6" fmla="*/ 0 60000 65536"/>
                  <a:gd name="T7" fmla="*/ 0 60000 65536"/>
                  <a:gd name="T8" fmla="*/ 0 60000 65536"/>
                  <a:gd name="T9" fmla="*/ 0 w 234"/>
                  <a:gd name="T10" fmla="*/ 0 h 578"/>
                  <a:gd name="T11" fmla="*/ 234 w 234"/>
                  <a:gd name="T12" fmla="*/ 578 h 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4" h="578">
                    <a:moveTo>
                      <a:pt x="223" y="0"/>
                    </a:moveTo>
                    <a:lnTo>
                      <a:pt x="0" y="322"/>
                    </a:lnTo>
                    <a:lnTo>
                      <a:pt x="234" y="578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12460" name="Freeform 166"/>
              <p:cNvSpPr>
                <a:spLocks/>
              </p:cNvSpPr>
              <p:nvPr/>
            </p:nvSpPr>
            <p:spPr bwMode="auto">
              <a:xfrm>
                <a:off x="1515" y="1626"/>
                <a:ext cx="34" cy="51"/>
              </a:xfrm>
              <a:custGeom>
                <a:avLst/>
                <a:gdLst>
                  <a:gd name="T0" fmla="*/ 0 w 149"/>
                  <a:gd name="T1" fmla="*/ 256 h 256"/>
                  <a:gd name="T2" fmla="*/ 33 w 149"/>
                  <a:gd name="T3" fmla="*/ 3 h 256"/>
                  <a:gd name="T4" fmla="*/ 36 w 149"/>
                  <a:gd name="T5" fmla="*/ 7 h 256"/>
                  <a:gd name="T6" fmla="*/ 38 w 149"/>
                  <a:gd name="T7" fmla="*/ 11 h 256"/>
                  <a:gd name="T8" fmla="*/ 42 w 149"/>
                  <a:gd name="T9" fmla="*/ 15 h 256"/>
                  <a:gd name="T10" fmla="*/ 44 w 149"/>
                  <a:gd name="T11" fmla="*/ 19 h 256"/>
                  <a:gd name="T12" fmla="*/ 47 w 149"/>
                  <a:gd name="T13" fmla="*/ 22 h 256"/>
                  <a:gd name="T14" fmla="*/ 50 w 149"/>
                  <a:gd name="T15" fmla="*/ 26 h 256"/>
                  <a:gd name="T16" fmla="*/ 53 w 149"/>
                  <a:gd name="T17" fmla="*/ 29 h 256"/>
                  <a:gd name="T18" fmla="*/ 56 w 149"/>
                  <a:gd name="T19" fmla="*/ 32 h 256"/>
                  <a:gd name="T20" fmla="*/ 59 w 149"/>
                  <a:gd name="T21" fmla="*/ 35 h 256"/>
                  <a:gd name="T22" fmla="*/ 62 w 149"/>
                  <a:gd name="T23" fmla="*/ 37 h 256"/>
                  <a:gd name="T24" fmla="*/ 65 w 149"/>
                  <a:gd name="T25" fmla="*/ 40 h 256"/>
                  <a:gd name="T26" fmla="*/ 68 w 149"/>
                  <a:gd name="T27" fmla="*/ 42 h 256"/>
                  <a:gd name="T28" fmla="*/ 72 w 149"/>
                  <a:gd name="T29" fmla="*/ 44 h 256"/>
                  <a:gd name="T30" fmla="*/ 75 w 149"/>
                  <a:gd name="T31" fmla="*/ 45 h 256"/>
                  <a:gd name="T32" fmla="*/ 79 w 149"/>
                  <a:gd name="T33" fmla="*/ 48 h 256"/>
                  <a:gd name="T34" fmla="*/ 83 w 149"/>
                  <a:gd name="T35" fmla="*/ 49 h 256"/>
                  <a:gd name="T36" fmla="*/ 87 w 149"/>
                  <a:gd name="T37" fmla="*/ 50 h 256"/>
                  <a:gd name="T38" fmla="*/ 90 w 149"/>
                  <a:gd name="T39" fmla="*/ 51 h 256"/>
                  <a:gd name="T40" fmla="*/ 94 w 149"/>
                  <a:gd name="T41" fmla="*/ 52 h 256"/>
                  <a:gd name="T42" fmla="*/ 98 w 149"/>
                  <a:gd name="T43" fmla="*/ 52 h 256"/>
                  <a:gd name="T44" fmla="*/ 102 w 149"/>
                  <a:gd name="T45" fmla="*/ 52 h 256"/>
                  <a:gd name="T46" fmla="*/ 106 w 149"/>
                  <a:gd name="T47" fmla="*/ 54 h 256"/>
                  <a:gd name="T48" fmla="*/ 110 w 149"/>
                  <a:gd name="T49" fmla="*/ 54 h 256"/>
                  <a:gd name="T50" fmla="*/ 115 w 149"/>
                  <a:gd name="T51" fmla="*/ 54 h 256"/>
                  <a:gd name="T52" fmla="*/ 119 w 149"/>
                  <a:gd name="T53" fmla="*/ 52 h 256"/>
                  <a:gd name="T54" fmla="*/ 124 w 149"/>
                  <a:gd name="T55" fmla="*/ 52 h 256"/>
                  <a:gd name="T56" fmla="*/ 129 w 149"/>
                  <a:gd name="T57" fmla="*/ 51 h 256"/>
                  <a:gd name="T58" fmla="*/ 132 w 149"/>
                  <a:gd name="T59" fmla="*/ 50 h 256"/>
                  <a:gd name="T60" fmla="*/ 137 w 149"/>
                  <a:gd name="T61" fmla="*/ 49 h 256"/>
                  <a:gd name="T62" fmla="*/ 142 w 149"/>
                  <a:gd name="T63" fmla="*/ 48 h 256"/>
                  <a:gd name="T64" fmla="*/ 147 w 149"/>
                  <a:gd name="T65" fmla="*/ 47 h 256"/>
                  <a:gd name="T66" fmla="*/ 0 w 149"/>
                  <a:gd name="T67" fmla="*/ 25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"/>
                  <a:gd name="T103" fmla="*/ 0 h 256"/>
                  <a:gd name="T104" fmla="*/ 149 w 149"/>
                  <a:gd name="T105" fmla="*/ 256 h 2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" h="256">
                    <a:moveTo>
                      <a:pt x="45" y="139"/>
                    </a:moveTo>
                    <a:lnTo>
                      <a:pt x="0" y="256"/>
                    </a:lnTo>
                    <a:lnTo>
                      <a:pt x="32" y="0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5" y="21"/>
                    </a:lnTo>
                    <a:lnTo>
                      <a:pt x="47" y="22"/>
                    </a:lnTo>
                    <a:lnTo>
                      <a:pt x="49" y="25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4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59" y="35"/>
                    </a:lnTo>
                    <a:lnTo>
                      <a:pt x="60" y="36"/>
                    </a:lnTo>
                    <a:lnTo>
                      <a:pt x="62" y="37"/>
                    </a:lnTo>
                    <a:lnTo>
                      <a:pt x="64" y="38"/>
                    </a:lnTo>
                    <a:lnTo>
                      <a:pt x="65" y="40"/>
                    </a:lnTo>
                    <a:lnTo>
                      <a:pt x="67" y="41"/>
                    </a:lnTo>
                    <a:lnTo>
                      <a:pt x="68" y="42"/>
                    </a:lnTo>
                    <a:lnTo>
                      <a:pt x="71" y="43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5" y="45"/>
                    </a:lnTo>
                    <a:lnTo>
                      <a:pt x="78" y="47"/>
                    </a:lnTo>
                    <a:lnTo>
                      <a:pt x="79" y="48"/>
                    </a:lnTo>
                    <a:lnTo>
                      <a:pt x="81" y="48"/>
                    </a:lnTo>
                    <a:lnTo>
                      <a:pt x="83" y="49"/>
                    </a:lnTo>
                    <a:lnTo>
                      <a:pt x="84" y="49"/>
                    </a:lnTo>
                    <a:lnTo>
                      <a:pt x="87" y="50"/>
                    </a:lnTo>
                    <a:lnTo>
                      <a:pt x="88" y="50"/>
                    </a:lnTo>
                    <a:lnTo>
                      <a:pt x="90" y="51"/>
                    </a:lnTo>
                    <a:lnTo>
                      <a:pt x="93" y="51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9" y="54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5" y="54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6" y="52"/>
                    </a:lnTo>
                    <a:lnTo>
                      <a:pt x="129" y="51"/>
                    </a:lnTo>
                    <a:lnTo>
                      <a:pt x="130" y="51"/>
                    </a:lnTo>
                    <a:lnTo>
                      <a:pt x="132" y="50"/>
                    </a:lnTo>
                    <a:lnTo>
                      <a:pt x="134" y="50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42" y="48"/>
                    </a:lnTo>
                    <a:lnTo>
                      <a:pt x="145" y="48"/>
                    </a:lnTo>
                    <a:lnTo>
                      <a:pt x="147" y="47"/>
                    </a:lnTo>
                    <a:lnTo>
                      <a:pt x="149" y="45"/>
                    </a:lnTo>
                    <a:lnTo>
                      <a:pt x="0" y="256"/>
                    </a:lnTo>
                    <a:lnTo>
                      <a:pt x="45" y="13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12443" name="Line 167"/>
            <p:cNvSpPr>
              <a:spLocks noChangeShapeType="1"/>
            </p:cNvSpPr>
            <p:nvPr/>
          </p:nvSpPr>
          <p:spPr bwMode="auto">
            <a:xfrm>
              <a:off x="694" y="1693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44" name="Line 168"/>
            <p:cNvSpPr>
              <a:spLocks noChangeShapeType="1"/>
            </p:cNvSpPr>
            <p:nvPr/>
          </p:nvSpPr>
          <p:spPr bwMode="auto">
            <a:xfrm>
              <a:off x="686" y="1665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45" name="Line 169"/>
            <p:cNvSpPr>
              <a:spLocks noChangeShapeType="1"/>
            </p:cNvSpPr>
            <p:nvPr/>
          </p:nvSpPr>
          <p:spPr bwMode="auto">
            <a:xfrm>
              <a:off x="686" y="2729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46" name="Line 170"/>
            <p:cNvSpPr>
              <a:spLocks noChangeShapeType="1"/>
            </p:cNvSpPr>
            <p:nvPr/>
          </p:nvSpPr>
          <p:spPr bwMode="auto">
            <a:xfrm>
              <a:off x="686" y="2701"/>
              <a:ext cx="564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2447" name="Line 171"/>
            <p:cNvSpPr>
              <a:spLocks noChangeShapeType="1"/>
            </p:cNvSpPr>
            <p:nvPr/>
          </p:nvSpPr>
          <p:spPr bwMode="auto">
            <a:xfrm flipV="1">
              <a:off x="1402" y="1316"/>
              <a:ext cx="0" cy="180"/>
            </a:xfrm>
            <a:prstGeom prst="line">
              <a:avLst/>
            </a:prstGeom>
            <a:noFill/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12448" name="Freeform 172"/>
            <p:cNvSpPr>
              <a:spLocks/>
            </p:cNvSpPr>
            <p:nvPr/>
          </p:nvSpPr>
          <p:spPr bwMode="auto">
            <a:xfrm flipH="1">
              <a:off x="1398" y="1312"/>
              <a:ext cx="56" cy="36"/>
            </a:xfrm>
            <a:custGeom>
              <a:avLst/>
              <a:gdLst>
                <a:gd name="T0" fmla="*/ 52 w 56"/>
                <a:gd name="T1" fmla="*/ 0 h 36"/>
                <a:gd name="T2" fmla="*/ 0 w 56"/>
                <a:gd name="T3" fmla="*/ 16 h 36"/>
                <a:gd name="T4" fmla="*/ 56 w 56"/>
                <a:gd name="T5" fmla="*/ 36 h 36"/>
                <a:gd name="T6" fmla="*/ 0 60000 65536"/>
                <a:gd name="T7" fmla="*/ 0 60000 65536"/>
                <a:gd name="T8" fmla="*/ 0 60000 65536"/>
                <a:gd name="T9" fmla="*/ 0 w 56"/>
                <a:gd name="T10" fmla="*/ 0 h 36"/>
                <a:gd name="T11" fmla="*/ 56 w 56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36">
                  <a:moveTo>
                    <a:pt x="52" y="0"/>
                  </a:moveTo>
                  <a:lnTo>
                    <a:pt x="0" y="16"/>
                  </a:lnTo>
                  <a:lnTo>
                    <a:pt x="56" y="36"/>
                  </a:lnTo>
                </a:path>
              </a:pathLst>
            </a:custGeom>
            <a:solidFill>
              <a:srgbClr val="FFFF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12449" name="Freeform 173"/>
            <p:cNvSpPr>
              <a:spLocks/>
            </p:cNvSpPr>
            <p:nvPr/>
          </p:nvSpPr>
          <p:spPr bwMode="auto">
            <a:xfrm>
              <a:off x="1249" y="1227"/>
              <a:ext cx="7" cy="1958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450" name="Rectangle 174"/>
            <p:cNvSpPr>
              <a:spLocks noChangeArrowheads="1"/>
            </p:cNvSpPr>
            <p:nvPr/>
          </p:nvSpPr>
          <p:spPr bwMode="auto">
            <a:xfrm>
              <a:off x="143" y="2279"/>
              <a:ext cx="476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zona de</a:t>
              </a:r>
            </a:p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 panel</a:t>
              </a:r>
            </a:p>
          </p:txBody>
        </p:sp>
        <p:sp>
          <p:nvSpPr>
            <p:cNvPr id="12451" name="Line 175"/>
            <p:cNvSpPr>
              <a:spLocks noChangeShapeType="1"/>
            </p:cNvSpPr>
            <p:nvPr/>
          </p:nvSpPr>
          <p:spPr bwMode="auto">
            <a:xfrm>
              <a:off x="512" y="2423"/>
              <a:ext cx="403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452" name="Rectangle 176"/>
            <p:cNvSpPr>
              <a:spLocks noChangeArrowheads="1"/>
            </p:cNvSpPr>
            <p:nvPr/>
          </p:nvSpPr>
          <p:spPr bwMode="auto">
            <a:xfrm>
              <a:off x="1665" y="1844"/>
              <a:ext cx="541" cy="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placa de</a:t>
              </a:r>
            </a:p>
            <a:p>
              <a:pPr algn="l" eaLnBrk="0" hangingPunct="0"/>
              <a:r>
                <a:rPr lang="es-ES" sz="1600" b="1">
                  <a:solidFill>
                    <a:srgbClr val="FFFF00"/>
                  </a:solidFill>
                </a:rPr>
                <a:t> cortante</a:t>
              </a:r>
            </a:p>
          </p:txBody>
        </p:sp>
        <p:sp>
          <p:nvSpPr>
            <p:cNvPr id="12453" name="Line 177"/>
            <p:cNvSpPr>
              <a:spLocks noChangeShapeType="1"/>
            </p:cNvSpPr>
            <p:nvPr/>
          </p:nvSpPr>
          <p:spPr bwMode="auto">
            <a:xfrm flipH="1">
              <a:off x="1500" y="2021"/>
              <a:ext cx="119" cy="118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0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0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0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0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0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0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0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0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0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0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0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0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300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300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300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300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300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300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84" grpId="0" build="p" autoUpdateAnimBg="0"/>
      <p:bldP spid="430088" grpId="0" animBg="1"/>
      <p:bldP spid="430092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074150" cy="1316038"/>
          </a:xfrm>
        </p:spPr>
        <p:txBody>
          <a:bodyPr/>
          <a:lstStyle/>
          <a:p>
            <a:pPr>
              <a:defRPr/>
            </a:pPr>
            <a:r>
              <a:rPr lang="es-ES" sz="3200" smtClean="0">
                <a:solidFill>
                  <a:srgbClr val="F1F149"/>
                </a:solidFill>
                <a:latin typeface="Arial" charset="0"/>
              </a:rPr>
              <a:t>Evaluación Sísmica de Pórtico Rehabilitado</a:t>
            </a:r>
            <a:endParaRPr lang="es-ES" sz="2800" smtClean="0">
              <a:solidFill>
                <a:srgbClr val="FF9933"/>
              </a:solidFill>
              <a:latin typeface="Arial" charset="0"/>
            </a:endParaRPr>
          </a:p>
        </p:txBody>
      </p:sp>
      <p:sp>
        <p:nvSpPr>
          <p:cNvPr id="14336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220663" y="1649413"/>
            <a:ext cx="8923337" cy="4711700"/>
          </a:xfrm>
        </p:spPr>
        <p:txBody>
          <a:bodyPr/>
          <a:lstStyle/>
          <a:p>
            <a:pPr>
              <a:buSzTx/>
              <a:buFont typeface="Wingdings" pitchFamily="2" charset="2"/>
              <a:buChar char="§"/>
              <a:defRPr/>
            </a:pPr>
            <a:r>
              <a:rPr lang="es-ES" sz="2600" smtClean="0">
                <a:latin typeface="Arial" charset="0"/>
              </a:rPr>
              <a:t>Modelo analítico DRAIN-2DX de pórtico rehabilitado.</a:t>
            </a:r>
          </a:p>
          <a:p>
            <a:pPr>
              <a:buSzTx/>
              <a:buFont typeface="Wingdings" pitchFamily="2" charset="2"/>
              <a:buNone/>
              <a:defRPr/>
            </a:pPr>
            <a:r>
              <a:rPr lang="es-ES" sz="1400" smtClean="0">
                <a:latin typeface="Arial" charset="0"/>
              </a:rPr>
              <a:t> </a:t>
            </a:r>
          </a:p>
          <a:p>
            <a:pPr>
              <a:buSzTx/>
              <a:buFont typeface="Wingdings" pitchFamily="2" charset="2"/>
              <a:buChar char="§"/>
              <a:defRPr/>
            </a:pPr>
            <a:r>
              <a:rPr lang="es-ES" sz="2600" smtClean="0">
                <a:latin typeface="Arial" charset="0"/>
              </a:rPr>
              <a:t>Modelo similar al caso de edificios nuevos con CPEF.</a:t>
            </a:r>
          </a:p>
          <a:p>
            <a:pPr>
              <a:buSzTx/>
              <a:buFont typeface="Wingdings" pitchFamily="2" charset="2"/>
              <a:buChar char="§"/>
              <a:defRPr/>
            </a:pPr>
            <a:endParaRPr lang="es-ES" sz="1400" smtClean="0">
              <a:latin typeface="Arial" charset="0"/>
            </a:endParaRPr>
          </a:p>
          <a:p>
            <a:pPr>
              <a:buSzTx/>
              <a:buFont typeface="Wingdings" pitchFamily="2" charset="2"/>
              <a:buChar char="§"/>
              <a:defRPr/>
            </a:pPr>
            <a:r>
              <a:rPr lang="es-ES" sz="2600" smtClean="0">
                <a:latin typeface="Arial" charset="0"/>
              </a:rPr>
              <a:t>CPEF diseñadas de acuerdo al procedimiento de diseño para edificios nuevos.</a:t>
            </a:r>
          </a:p>
          <a:p>
            <a:pPr>
              <a:buSzTx/>
              <a:buFont typeface="Wingdings" pitchFamily="2" charset="2"/>
              <a:buChar char="§"/>
              <a:defRPr/>
            </a:pPr>
            <a:endParaRPr lang="es-ES" sz="1400" smtClean="0">
              <a:latin typeface="Arial" charset="0"/>
            </a:endParaRPr>
          </a:p>
          <a:p>
            <a:pPr>
              <a:buSzTx/>
              <a:buFont typeface="Wingdings" pitchFamily="2" charset="2"/>
              <a:buChar char="§"/>
              <a:defRPr/>
            </a:pPr>
            <a:r>
              <a:rPr lang="es-ES" sz="2600" smtClean="0">
                <a:latin typeface="Arial" charset="0"/>
              </a:rPr>
              <a:t>Análisis lateral estático (pushover)</a:t>
            </a:r>
          </a:p>
          <a:p>
            <a:pPr>
              <a:buSzTx/>
              <a:buFont typeface="Wingdings" pitchFamily="2" charset="2"/>
              <a:buChar char="§"/>
              <a:defRPr/>
            </a:pPr>
            <a:endParaRPr lang="es-ES" sz="3200" smtClean="0">
              <a:latin typeface="Arial" charset="0"/>
            </a:endParaRPr>
          </a:p>
          <a:p>
            <a:pPr>
              <a:buSzTx/>
              <a:buFont typeface="Wingdings" pitchFamily="2" charset="2"/>
              <a:buChar char="§"/>
              <a:defRPr/>
            </a:pPr>
            <a:r>
              <a:rPr lang="es-ES" smtClean="0">
                <a:latin typeface="Arial" charset="0"/>
              </a:rPr>
              <a:t>Análisis dinámicos con ocho registros de aceleraciones a nivel DBE y MCE.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940425" y="3500438"/>
            <a:ext cx="2447925" cy="1512887"/>
            <a:chOff x="3969" y="1328"/>
            <a:chExt cx="1814" cy="1136"/>
          </a:xfrm>
        </p:grpSpPr>
        <p:sp>
          <p:nvSpPr>
            <p:cNvPr id="73747" name="Line 5"/>
            <p:cNvSpPr>
              <a:spLocks noChangeShapeType="1"/>
            </p:cNvSpPr>
            <p:nvPr/>
          </p:nvSpPr>
          <p:spPr bwMode="auto">
            <a:xfrm flipV="1">
              <a:off x="4312" y="1609"/>
              <a:ext cx="0" cy="81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8" name="Line 6"/>
            <p:cNvSpPr>
              <a:spLocks noChangeShapeType="1"/>
            </p:cNvSpPr>
            <p:nvPr/>
          </p:nvSpPr>
          <p:spPr bwMode="auto">
            <a:xfrm flipV="1">
              <a:off x="5166" y="1605"/>
              <a:ext cx="10" cy="84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9" name="Line 7"/>
            <p:cNvSpPr>
              <a:spLocks noChangeShapeType="1"/>
            </p:cNvSpPr>
            <p:nvPr/>
          </p:nvSpPr>
          <p:spPr bwMode="auto">
            <a:xfrm flipV="1">
              <a:off x="5426" y="1615"/>
              <a:ext cx="29" cy="81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0" name="Line 8"/>
            <p:cNvSpPr>
              <a:spLocks noChangeShapeType="1"/>
            </p:cNvSpPr>
            <p:nvPr/>
          </p:nvSpPr>
          <p:spPr bwMode="auto">
            <a:xfrm flipV="1">
              <a:off x="4888" y="1606"/>
              <a:ext cx="9" cy="84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1" name="Line 9"/>
            <p:cNvSpPr>
              <a:spLocks noChangeShapeType="1"/>
            </p:cNvSpPr>
            <p:nvPr/>
          </p:nvSpPr>
          <p:spPr bwMode="auto">
            <a:xfrm>
              <a:off x="4312" y="1752"/>
              <a:ext cx="1131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2" name="Line 10"/>
            <p:cNvSpPr>
              <a:spLocks noChangeShapeType="1"/>
            </p:cNvSpPr>
            <p:nvPr/>
          </p:nvSpPr>
          <p:spPr bwMode="auto">
            <a:xfrm>
              <a:off x="4312" y="1876"/>
              <a:ext cx="1130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3" name="Line 11"/>
            <p:cNvSpPr>
              <a:spLocks noChangeShapeType="1"/>
            </p:cNvSpPr>
            <p:nvPr/>
          </p:nvSpPr>
          <p:spPr bwMode="auto">
            <a:xfrm>
              <a:off x="4312" y="2140"/>
              <a:ext cx="1131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4" name="Line 12"/>
            <p:cNvSpPr>
              <a:spLocks noChangeShapeType="1"/>
            </p:cNvSpPr>
            <p:nvPr/>
          </p:nvSpPr>
          <p:spPr bwMode="auto">
            <a:xfrm>
              <a:off x="4312" y="2273"/>
              <a:ext cx="1130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5" name="Line 13"/>
            <p:cNvSpPr>
              <a:spLocks noChangeShapeType="1"/>
            </p:cNvSpPr>
            <p:nvPr/>
          </p:nvSpPr>
          <p:spPr bwMode="auto">
            <a:xfrm>
              <a:off x="4318" y="1612"/>
              <a:ext cx="1131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6" name="Line 14"/>
            <p:cNvSpPr>
              <a:spLocks noChangeShapeType="1"/>
            </p:cNvSpPr>
            <p:nvPr/>
          </p:nvSpPr>
          <p:spPr bwMode="auto">
            <a:xfrm>
              <a:off x="4312" y="2013"/>
              <a:ext cx="1131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57" name="Line 15"/>
            <p:cNvSpPr>
              <a:spLocks noChangeShapeType="1"/>
            </p:cNvSpPr>
            <p:nvPr/>
          </p:nvSpPr>
          <p:spPr bwMode="auto">
            <a:xfrm>
              <a:off x="4217" y="2439"/>
              <a:ext cx="1326" cy="0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73758" name="Picture 16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216" y="2440"/>
              <a:ext cx="1326" cy="24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</p:pic>
        <p:sp>
          <p:nvSpPr>
            <p:cNvPr id="73759" name="Line 17"/>
            <p:cNvSpPr>
              <a:spLocks noChangeShapeType="1"/>
            </p:cNvSpPr>
            <p:nvPr/>
          </p:nvSpPr>
          <p:spPr bwMode="auto">
            <a:xfrm>
              <a:off x="4217" y="2439"/>
              <a:ext cx="1326" cy="0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0" name="Line 18"/>
            <p:cNvSpPr>
              <a:spLocks noChangeShapeType="1"/>
            </p:cNvSpPr>
            <p:nvPr/>
          </p:nvSpPr>
          <p:spPr bwMode="auto">
            <a:xfrm flipH="1" flipV="1">
              <a:off x="4592" y="1605"/>
              <a:ext cx="1" cy="835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1" name="Line 19"/>
            <p:cNvSpPr>
              <a:spLocks noChangeShapeType="1"/>
            </p:cNvSpPr>
            <p:nvPr/>
          </p:nvSpPr>
          <p:spPr bwMode="auto">
            <a:xfrm>
              <a:off x="3978" y="1752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2" name="Rectangle 20"/>
            <p:cNvSpPr>
              <a:spLocks noChangeArrowheads="1"/>
            </p:cNvSpPr>
            <p:nvPr/>
          </p:nvSpPr>
          <p:spPr bwMode="auto">
            <a:xfrm>
              <a:off x="4217" y="2439"/>
              <a:ext cx="1326" cy="25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763" name="Line 21"/>
            <p:cNvSpPr>
              <a:spLocks noChangeAspect="1" noChangeShapeType="1"/>
            </p:cNvSpPr>
            <p:nvPr/>
          </p:nvSpPr>
          <p:spPr bwMode="auto">
            <a:xfrm>
              <a:off x="5464" y="1611"/>
              <a:ext cx="31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43382" name="Text Box 22"/>
            <p:cNvSpPr txBox="1">
              <a:spLocks noChangeAspect="1" noChangeArrowheads="1"/>
            </p:cNvSpPr>
            <p:nvPr/>
          </p:nvSpPr>
          <p:spPr bwMode="auto">
            <a:xfrm>
              <a:off x="5485" y="1328"/>
              <a:ext cx="275" cy="3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D</a:t>
              </a:r>
            </a:p>
          </p:txBody>
        </p:sp>
        <p:sp>
          <p:nvSpPr>
            <p:cNvPr id="73765" name="Line 23"/>
            <p:cNvSpPr>
              <a:spLocks noChangeShapeType="1"/>
            </p:cNvSpPr>
            <p:nvPr/>
          </p:nvSpPr>
          <p:spPr bwMode="auto">
            <a:xfrm>
              <a:off x="3986" y="1877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6" name="Line 24"/>
            <p:cNvSpPr>
              <a:spLocks noChangeShapeType="1"/>
            </p:cNvSpPr>
            <p:nvPr/>
          </p:nvSpPr>
          <p:spPr bwMode="auto">
            <a:xfrm>
              <a:off x="3977" y="2001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7" name="Line 25"/>
            <p:cNvSpPr>
              <a:spLocks noChangeShapeType="1"/>
            </p:cNvSpPr>
            <p:nvPr/>
          </p:nvSpPr>
          <p:spPr bwMode="auto">
            <a:xfrm>
              <a:off x="3977" y="2125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8" name="Line 26"/>
            <p:cNvSpPr>
              <a:spLocks noChangeShapeType="1"/>
            </p:cNvSpPr>
            <p:nvPr/>
          </p:nvSpPr>
          <p:spPr bwMode="auto">
            <a:xfrm>
              <a:off x="3977" y="2250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69" name="Line 27"/>
            <p:cNvSpPr>
              <a:spLocks noChangeShapeType="1"/>
            </p:cNvSpPr>
            <p:nvPr/>
          </p:nvSpPr>
          <p:spPr bwMode="auto">
            <a:xfrm>
              <a:off x="3969" y="1605"/>
              <a:ext cx="33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6983413" y="5157788"/>
            <a:ext cx="2052637" cy="1630362"/>
            <a:chOff x="204" y="2478"/>
            <a:chExt cx="1914" cy="1577"/>
          </a:xfrm>
        </p:grpSpPr>
        <p:sp>
          <p:nvSpPr>
            <p:cNvPr id="73734" name="Line 29"/>
            <p:cNvSpPr>
              <a:spLocks noChangeShapeType="1"/>
            </p:cNvSpPr>
            <p:nvPr/>
          </p:nvSpPr>
          <p:spPr bwMode="auto">
            <a:xfrm flipV="1">
              <a:off x="392" y="2484"/>
              <a:ext cx="15" cy="112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35" name="Line 30"/>
            <p:cNvSpPr>
              <a:spLocks noChangeShapeType="1"/>
            </p:cNvSpPr>
            <p:nvPr/>
          </p:nvSpPr>
          <p:spPr bwMode="auto">
            <a:xfrm flipV="1">
              <a:off x="1513" y="2478"/>
              <a:ext cx="13" cy="110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36" name="Line 31"/>
            <p:cNvSpPr>
              <a:spLocks noChangeShapeType="1"/>
            </p:cNvSpPr>
            <p:nvPr/>
          </p:nvSpPr>
          <p:spPr bwMode="auto">
            <a:xfrm flipV="1">
              <a:off x="1873" y="2491"/>
              <a:ext cx="15" cy="1083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37" name="Line 32"/>
            <p:cNvSpPr>
              <a:spLocks noChangeShapeType="1"/>
            </p:cNvSpPr>
            <p:nvPr/>
          </p:nvSpPr>
          <p:spPr bwMode="auto">
            <a:xfrm flipV="1">
              <a:off x="1152" y="2479"/>
              <a:ext cx="13" cy="1107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38" name="Line 33"/>
            <p:cNvSpPr>
              <a:spLocks noChangeShapeType="1"/>
            </p:cNvSpPr>
            <p:nvPr/>
          </p:nvSpPr>
          <p:spPr bwMode="auto">
            <a:xfrm>
              <a:off x="407" y="2671"/>
              <a:ext cx="1466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39" name="Line 34"/>
            <p:cNvSpPr>
              <a:spLocks noChangeShapeType="1"/>
            </p:cNvSpPr>
            <p:nvPr/>
          </p:nvSpPr>
          <p:spPr bwMode="auto">
            <a:xfrm>
              <a:off x="407" y="2833"/>
              <a:ext cx="1464" cy="0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0" name="Line 35"/>
            <p:cNvSpPr>
              <a:spLocks noChangeShapeType="1"/>
            </p:cNvSpPr>
            <p:nvPr/>
          </p:nvSpPr>
          <p:spPr bwMode="auto">
            <a:xfrm>
              <a:off x="407" y="3180"/>
              <a:ext cx="1466" cy="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1" name="Line 36"/>
            <p:cNvSpPr>
              <a:spLocks noChangeShapeType="1"/>
            </p:cNvSpPr>
            <p:nvPr/>
          </p:nvSpPr>
          <p:spPr bwMode="auto">
            <a:xfrm>
              <a:off x="407" y="3354"/>
              <a:ext cx="1463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2" name="Line 37"/>
            <p:cNvSpPr>
              <a:spLocks noChangeShapeType="1"/>
            </p:cNvSpPr>
            <p:nvPr/>
          </p:nvSpPr>
          <p:spPr bwMode="auto">
            <a:xfrm>
              <a:off x="414" y="2487"/>
              <a:ext cx="1466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3" name="Line 38"/>
            <p:cNvSpPr>
              <a:spLocks noChangeShapeType="1"/>
            </p:cNvSpPr>
            <p:nvPr/>
          </p:nvSpPr>
          <p:spPr bwMode="auto">
            <a:xfrm>
              <a:off x="407" y="3013"/>
              <a:ext cx="1466" cy="1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73744" name="Rectangle 39"/>
            <p:cNvSpPr>
              <a:spLocks noChangeArrowheads="1"/>
            </p:cNvSpPr>
            <p:nvPr/>
          </p:nvSpPr>
          <p:spPr bwMode="auto">
            <a:xfrm>
              <a:off x="284" y="3573"/>
              <a:ext cx="1719" cy="32"/>
            </a:xfrm>
            <a:prstGeom prst="rect">
              <a:avLst/>
            </a:prstGeom>
            <a:solidFill>
              <a:schemeClr val="tx1"/>
            </a:solidFill>
            <a:ln w="28575">
              <a:solidFill>
                <a:schemeClr val="bg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745" name="Line 40"/>
            <p:cNvSpPr>
              <a:spLocks noChangeShapeType="1"/>
            </p:cNvSpPr>
            <p:nvPr/>
          </p:nvSpPr>
          <p:spPr bwMode="auto">
            <a:xfrm flipH="1" flipV="1">
              <a:off x="768" y="2478"/>
              <a:ext cx="4" cy="1096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pic>
          <p:nvPicPr>
            <p:cNvPr id="73746" name="Picture 41"/>
            <p:cNvPicPr>
              <a:picLocks noChangeAspect="1" noChangeArrowheads="1"/>
            </p:cNvPicPr>
            <p:nvPr/>
          </p:nvPicPr>
          <p:blipFill>
            <a:blip r:embed="rId4"/>
            <a:srcRect l="25060" t="31490" r="19522" b="46779"/>
            <a:stretch>
              <a:fillRect/>
            </a:stretch>
          </p:blipFill>
          <p:spPr bwMode="auto">
            <a:xfrm>
              <a:off x="204" y="3696"/>
              <a:ext cx="1914" cy="359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bg2"/>
              </a:solidFill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260350"/>
            <a:ext cx="9144000" cy="1143000"/>
          </a:xfrm>
        </p:spPr>
        <p:txBody>
          <a:bodyPr/>
          <a:lstStyle/>
          <a:p>
            <a:pPr>
              <a:defRPr/>
            </a:pPr>
            <a:r>
              <a:rPr lang="es-ES" sz="3200" smtClean="0">
                <a:solidFill>
                  <a:srgbClr val="F1F149"/>
                </a:solidFill>
                <a:latin typeface="Arial" charset="0"/>
              </a:rPr>
              <a:t>Evaluación Sísmica de Pórtico Rehabilitado</a:t>
            </a:r>
            <a:r>
              <a:rPr lang="en-US" sz="3600" smtClean="0">
                <a:solidFill>
                  <a:srgbClr val="FFFF00"/>
                </a:solidFill>
                <a:latin typeface="Arial" charset="0"/>
              </a:rPr>
              <a:t/>
            </a:r>
            <a:br>
              <a:rPr lang="en-US" sz="36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Resultados Estáticos Laterales</a:t>
            </a:r>
            <a:endParaRPr lang="en-US" sz="2800" smtClean="0">
              <a:solidFill>
                <a:srgbClr val="FF9933"/>
              </a:solidFill>
              <a:latin typeface="Arial" charset="0"/>
            </a:endParaRPr>
          </a:p>
        </p:txBody>
      </p:sp>
      <p:graphicFrame>
        <p:nvGraphicFramePr>
          <p:cNvPr id="2050" name="Object 3"/>
          <p:cNvGraphicFramePr>
            <a:graphicFrameLocks noChangeAspect="1"/>
          </p:cNvGraphicFramePr>
          <p:nvPr>
            <p:ph idx="1"/>
          </p:nvPr>
        </p:nvGraphicFramePr>
        <p:xfrm>
          <a:off x="682625" y="1830388"/>
          <a:ext cx="7705725" cy="4767262"/>
        </p:xfrm>
        <a:graphic>
          <a:graphicData uri="http://schemas.openxmlformats.org/presentationml/2006/ole">
            <p:oleObj spid="_x0000_s2050" name="Imagen" r:id="rId4" imgW="2743200" imgH="1828800" progId="Word.Picture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06363" y="-26988"/>
            <a:ext cx="9002712" cy="1439863"/>
          </a:xfrm>
        </p:spPr>
        <p:txBody>
          <a:bodyPr/>
          <a:lstStyle/>
          <a:p>
            <a:pPr>
              <a:defRPr/>
            </a:pPr>
            <a:r>
              <a:rPr lang="es-ES" sz="3200" smtClean="0">
                <a:solidFill>
                  <a:srgbClr val="F1F149"/>
                </a:solidFill>
                <a:latin typeface="Arial" charset="0"/>
              </a:rPr>
              <a:t>Evaluación Sísmica de Pórtico Rehabilitado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FF66"/>
                </a:solidFill>
                <a:latin typeface="Arial" charset="0"/>
              </a:rPr>
              <a:t/>
            </a:r>
            <a:br>
              <a:rPr lang="es-ES" sz="2800" smtClean="0">
                <a:solidFill>
                  <a:srgbClr val="FFFF66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Desempeño Sísmico: Resultados Dinámicos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> </a:t>
            </a:r>
            <a:endParaRPr lang="en-US" sz="2400" smtClean="0">
              <a:solidFill>
                <a:schemeClr val="tx1"/>
              </a:solidFill>
              <a:latin typeface="Arial" charset="0"/>
            </a:endParaRPr>
          </a:p>
        </p:txBody>
      </p:sp>
      <p:grpSp>
        <p:nvGrpSpPr>
          <p:cNvPr id="3076" name="Group 3"/>
          <p:cNvGrpSpPr>
            <a:grpSpLocks/>
          </p:cNvGrpSpPr>
          <p:nvPr/>
        </p:nvGrpSpPr>
        <p:grpSpPr bwMode="auto">
          <a:xfrm>
            <a:off x="900113" y="5445125"/>
            <a:ext cx="7561262" cy="1111250"/>
            <a:chOff x="567" y="3430"/>
            <a:chExt cx="4763" cy="700"/>
          </a:xfrm>
        </p:grpSpPr>
        <p:sp>
          <p:nvSpPr>
            <p:cNvPr id="3080" name="Rectangle 4"/>
            <p:cNvSpPr>
              <a:spLocks noChangeArrowheads="1"/>
            </p:cNvSpPr>
            <p:nvPr/>
          </p:nvSpPr>
          <p:spPr bwMode="auto">
            <a:xfrm>
              <a:off x="567" y="3575"/>
              <a:ext cx="4717" cy="555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253" name="Text Box 5"/>
            <p:cNvSpPr txBox="1">
              <a:spLocks noChangeArrowheads="1"/>
            </p:cNvSpPr>
            <p:nvPr/>
          </p:nvSpPr>
          <p:spPr bwMode="auto">
            <a:xfrm>
              <a:off x="580" y="3760"/>
              <a:ext cx="102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1800" b="1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Rehabilitado:</a:t>
              </a:r>
            </a:p>
          </p:txBody>
        </p:sp>
        <p:sp>
          <p:nvSpPr>
            <p:cNvPr id="309254" name="Text Box 6"/>
            <p:cNvSpPr txBox="1">
              <a:spLocks noChangeArrowheads="1"/>
            </p:cNvSpPr>
            <p:nvPr/>
          </p:nvSpPr>
          <p:spPr bwMode="auto">
            <a:xfrm>
              <a:off x="2105" y="3851"/>
              <a:ext cx="86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 + </a:t>
              </a: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s</a:t>
              </a:r>
              <a:endParaRPr lang="en-US" sz="18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9255" name="Text Box 7"/>
            <p:cNvSpPr txBox="1">
              <a:spLocks noChangeArrowheads="1"/>
            </p:cNvSpPr>
            <p:nvPr/>
          </p:nvSpPr>
          <p:spPr bwMode="auto">
            <a:xfrm>
              <a:off x="3470" y="3741"/>
              <a:ext cx="35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 b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TR:</a:t>
              </a:r>
            </a:p>
          </p:txBody>
        </p:sp>
        <p:sp>
          <p:nvSpPr>
            <p:cNvPr id="309256" name="Text Box 8"/>
            <p:cNvSpPr txBox="1">
              <a:spLocks noChangeArrowheads="1"/>
            </p:cNvSpPr>
            <p:nvPr/>
          </p:nvSpPr>
          <p:spPr bwMode="auto">
            <a:xfrm>
              <a:off x="2127" y="3624"/>
              <a:ext cx="50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</a:t>
              </a:r>
            </a:p>
          </p:txBody>
        </p:sp>
        <p:sp>
          <p:nvSpPr>
            <p:cNvPr id="3085" name="Line 9"/>
            <p:cNvSpPr>
              <a:spLocks noChangeShapeType="1"/>
            </p:cNvSpPr>
            <p:nvPr/>
          </p:nvSpPr>
          <p:spPr bwMode="auto">
            <a:xfrm>
              <a:off x="1601" y="3968"/>
              <a:ext cx="471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86" name="Line 10"/>
            <p:cNvSpPr>
              <a:spLocks noChangeShapeType="1"/>
            </p:cNvSpPr>
            <p:nvPr/>
          </p:nvSpPr>
          <p:spPr bwMode="auto">
            <a:xfrm>
              <a:off x="1601" y="3734"/>
              <a:ext cx="471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87" name="AutoShape 11"/>
            <p:cNvSpPr>
              <a:spLocks noChangeArrowheads="1"/>
            </p:cNvSpPr>
            <p:nvPr/>
          </p:nvSpPr>
          <p:spPr bwMode="auto">
            <a:xfrm>
              <a:off x="1728" y="3886"/>
              <a:ext cx="120" cy="135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8" name="AutoShape 12"/>
            <p:cNvSpPr>
              <a:spLocks noChangeArrowheads="1"/>
            </p:cNvSpPr>
            <p:nvPr/>
          </p:nvSpPr>
          <p:spPr bwMode="auto">
            <a:xfrm>
              <a:off x="1720" y="3660"/>
              <a:ext cx="120" cy="135"/>
            </a:xfrm>
            <a:prstGeom prst="triangle">
              <a:avLst>
                <a:gd name="adj" fmla="val 50000"/>
              </a:avLst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9" name="Line 13"/>
            <p:cNvSpPr>
              <a:spLocks noChangeShapeType="1"/>
            </p:cNvSpPr>
            <p:nvPr/>
          </p:nvSpPr>
          <p:spPr bwMode="auto">
            <a:xfrm>
              <a:off x="3960" y="3985"/>
              <a:ext cx="471" cy="1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90" name="Line 14"/>
            <p:cNvSpPr>
              <a:spLocks noChangeShapeType="1"/>
            </p:cNvSpPr>
            <p:nvPr/>
          </p:nvSpPr>
          <p:spPr bwMode="auto">
            <a:xfrm>
              <a:off x="3960" y="3766"/>
              <a:ext cx="471" cy="0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09263" name="Text Box 15"/>
            <p:cNvSpPr txBox="1">
              <a:spLocks noChangeArrowheads="1"/>
            </p:cNvSpPr>
            <p:nvPr/>
          </p:nvSpPr>
          <p:spPr bwMode="auto">
            <a:xfrm>
              <a:off x="4464" y="3884"/>
              <a:ext cx="86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 + </a:t>
              </a: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s</a:t>
              </a:r>
              <a:endParaRPr lang="en-US" sz="180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9264" name="Text Box 16"/>
            <p:cNvSpPr txBox="1">
              <a:spLocks noChangeArrowheads="1"/>
            </p:cNvSpPr>
            <p:nvPr/>
          </p:nvSpPr>
          <p:spPr bwMode="auto">
            <a:xfrm>
              <a:off x="4486" y="3657"/>
              <a:ext cx="50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</a:t>
              </a:r>
            </a:p>
          </p:txBody>
        </p:sp>
        <p:sp useBgFill="1">
          <p:nvSpPr>
            <p:cNvPr id="309265" name="Text Box 17"/>
            <p:cNvSpPr txBox="1">
              <a:spLocks noChangeArrowheads="1"/>
            </p:cNvSpPr>
            <p:nvPr/>
          </p:nvSpPr>
          <p:spPr bwMode="auto">
            <a:xfrm>
              <a:off x="2608" y="3430"/>
              <a:ext cx="766" cy="25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Leyenda</a:t>
              </a:r>
            </a:p>
          </p:txBody>
        </p:sp>
        <p:sp>
          <p:nvSpPr>
            <p:cNvPr id="3094" name="Oval 18"/>
            <p:cNvSpPr>
              <a:spLocks noChangeArrowheads="1"/>
            </p:cNvSpPr>
            <p:nvPr/>
          </p:nvSpPr>
          <p:spPr bwMode="auto">
            <a:xfrm>
              <a:off x="4134" y="3717"/>
              <a:ext cx="134" cy="134"/>
            </a:xfrm>
            <a:prstGeom prst="ellipse">
              <a:avLst/>
            </a:prstGeom>
            <a:solidFill>
              <a:srgbClr val="66FF66"/>
            </a:solidFill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5" name="Oval 19"/>
            <p:cNvSpPr>
              <a:spLocks noChangeArrowheads="1"/>
            </p:cNvSpPr>
            <p:nvPr/>
          </p:nvSpPr>
          <p:spPr bwMode="auto">
            <a:xfrm>
              <a:off x="4140" y="3910"/>
              <a:ext cx="134" cy="134"/>
            </a:xfrm>
            <a:prstGeom prst="ellips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aphicFrame>
        <p:nvGraphicFramePr>
          <p:cNvPr id="3074" name="Object 20"/>
          <p:cNvGraphicFramePr>
            <a:graphicFrameLocks noChangeAspect="1"/>
          </p:cNvGraphicFramePr>
          <p:nvPr>
            <p:ph idx="1"/>
          </p:nvPr>
        </p:nvGraphicFramePr>
        <p:xfrm>
          <a:off x="49213" y="1628775"/>
          <a:ext cx="9072562" cy="3671888"/>
        </p:xfrm>
        <a:graphic>
          <a:graphicData uri="http://schemas.openxmlformats.org/presentationml/2006/ole">
            <p:oleObj spid="_x0000_s3074" name="Imagen" r:id="rId4" imgW="4453200" imgH="1828800" progId="Word.Picture.8">
              <p:embed/>
            </p:oleObj>
          </a:graphicData>
        </a:graphic>
      </p:graphicFrame>
      <p:grpSp>
        <p:nvGrpSpPr>
          <p:cNvPr id="3077" name="Group 21"/>
          <p:cNvGrpSpPr>
            <a:grpSpLocks/>
          </p:cNvGrpSpPr>
          <p:nvPr/>
        </p:nvGrpSpPr>
        <p:grpSpPr bwMode="auto">
          <a:xfrm>
            <a:off x="3276600" y="1963738"/>
            <a:ext cx="5221288" cy="457200"/>
            <a:chOff x="2131" y="1344"/>
            <a:chExt cx="3289" cy="288"/>
          </a:xfrm>
        </p:grpSpPr>
        <p:sp>
          <p:nvSpPr>
            <p:cNvPr id="309270" name="Text Box 22"/>
            <p:cNvSpPr txBox="1">
              <a:spLocks noChangeArrowheads="1"/>
            </p:cNvSpPr>
            <p:nvPr/>
          </p:nvSpPr>
          <p:spPr bwMode="auto">
            <a:xfrm>
              <a:off x="2131" y="1344"/>
              <a:ext cx="52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DBE</a:t>
              </a:r>
            </a:p>
          </p:txBody>
        </p:sp>
        <p:sp>
          <p:nvSpPr>
            <p:cNvPr id="309271" name="Text Box 23"/>
            <p:cNvSpPr txBox="1">
              <a:spLocks noChangeArrowheads="1"/>
            </p:cNvSpPr>
            <p:nvPr/>
          </p:nvSpPr>
          <p:spPr bwMode="auto">
            <a:xfrm>
              <a:off x="4877" y="1344"/>
              <a:ext cx="54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MCE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6513" y="-14288"/>
            <a:ext cx="9144000" cy="1484313"/>
          </a:xfrm>
        </p:spPr>
        <p:txBody>
          <a:bodyPr/>
          <a:lstStyle/>
          <a:p>
            <a:pPr>
              <a:defRPr/>
            </a:pPr>
            <a:r>
              <a:rPr lang="es-ES" sz="3200" smtClean="0">
                <a:solidFill>
                  <a:srgbClr val="F1F149"/>
                </a:solidFill>
                <a:latin typeface="Arial" charset="0"/>
              </a:rPr>
              <a:t>Evaluación Sísmica de Pórtico Rehabilitado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s-ES" sz="3600" smtClean="0">
                <a:solidFill>
                  <a:srgbClr val="FFFF66"/>
                </a:solidFill>
                <a:latin typeface="Arial" charset="0"/>
              </a:rPr>
              <a:t/>
            </a:r>
            <a:br>
              <a:rPr lang="es-ES" sz="3600" smtClean="0">
                <a:solidFill>
                  <a:srgbClr val="FFFF66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Desempeño Sísmico: Resultados Dinámicos</a:t>
            </a:r>
            <a:endParaRPr lang="en-US" sz="2000" smtClean="0">
              <a:solidFill>
                <a:schemeClr val="accent1"/>
              </a:solidFill>
              <a:latin typeface="Arial" charset="0"/>
            </a:endParaRPr>
          </a:p>
        </p:txBody>
      </p:sp>
      <p:grpSp>
        <p:nvGrpSpPr>
          <p:cNvPr id="74755" name="Group 3"/>
          <p:cNvGrpSpPr>
            <a:grpSpLocks/>
          </p:cNvGrpSpPr>
          <p:nvPr/>
        </p:nvGrpSpPr>
        <p:grpSpPr bwMode="auto">
          <a:xfrm>
            <a:off x="900113" y="5445125"/>
            <a:ext cx="7561262" cy="1111250"/>
            <a:chOff x="567" y="3430"/>
            <a:chExt cx="4763" cy="700"/>
          </a:xfrm>
        </p:grpSpPr>
        <p:sp>
          <p:nvSpPr>
            <p:cNvPr id="74931" name="Rectangle 4"/>
            <p:cNvSpPr>
              <a:spLocks noChangeArrowheads="1"/>
            </p:cNvSpPr>
            <p:nvPr/>
          </p:nvSpPr>
          <p:spPr bwMode="auto">
            <a:xfrm>
              <a:off x="567" y="3575"/>
              <a:ext cx="4717" cy="555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5205" name="Text Box 5"/>
            <p:cNvSpPr txBox="1">
              <a:spLocks noChangeArrowheads="1"/>
            </p:cNvSpPr>
            <p:nvPr/>
          </p:nvSpPr>
          <p:spPr bwMode="auto">
            <a:xfrm>
              <a:off x="580" y="3760"/>
              <a:ext cx="102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s-ES" sz="1800" b="1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Rehabilitado:</a:t>
              </a:r>
            </a:p>
          </p:txBody>
        </p:sp>
        <p:sp>
          <p:nvSpPr>
            <p:cNvPr id="435206" name="Text Box 6"/>
            <p:cNvSpPr txBox="1">
              <a:spLocks noChangeArrowheads="1"/>
            </p:cNvSpPr>
            <p:nvPr/>
          </p:nvSpPr>
          <p:spPr bwMode="auto">
            <a:xfrm>
              <a:off x="2105" y="3851"/>
              <a:ext cx="86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 + </a:t>
              </a: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s</a:t>
              </a:r>
              <a:endParaRPr lang="en-US" sz="180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5207" name="Text Box 7"/>
            <p:cNvSpPr txBox="1">
              <a:spLocks noChangeArrowheads="1"/>
            </p:cNvSpPr>
            <p:nvPr/>
          </p:nvSpPr>
          <p:spPr bwMode="auto">
            <a:xfrm>
              <a:off x="3470" y="3741"/>
              <a:ext cx="35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 b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TR:</a:t>
              </a:r>
            </a:p>
          </p:txBody>
        </p:sp>
        <p:sp>
          <p:nvSpPr>
            <p:cNvPr id="435208" name="Text Box 8"/>
            <p:cNvSpPr txBox="1">
              <a:spLocks noChangeArrowheads="1"/>
            </p:cNvSpPr>
            <p:nvPr/>
          </p:nvSpPr>
          <p:spPr bwMode="auto">
            <a:xfrm>
              <a:off x="2127" y="3624"/>
              <a:ext cx="50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</a:t>
              </a:r>
            </a:p>
          </p:txBody>
        </p:sp>
        <p:sp>
          <p:nvSpPr>
            <p:cNvPr id="74936" name="Line 9"/>
            <p:cNvSpPr>
              <a:spLocks noChangeShapeType="1"/>
            </p:cNvSpPr>
            <p:nvPr/>
          </p:nvSpPr>
          <p:spPr bwMode="auto">
            <a:xfrm>
              <a:off x="1601" y="3968"/>
              <a:ext cx="471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4937" name="Line 10"/>
            <p:cNvSpPr>
              <a:spLocks noChangeShapeType="1"/>
            </p:cNvSpPr>
            <p:nvPr/>
          </p:nvSpPr>
          <p:spPr bwMode="auto">
            <a:xfrm>
              <a:off x="1601" y="3734"/>
              <a:ext cx="471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4938" name="AutoShape 11"/>
            <p:cNvSpPr>
              <a:spLocks noChangeArrowheads="1"/>
            </p:cNvSpPr>
            <p:nvPr/>
          </p:nvSpPr>
          <p:spPr bwMode="auto">
            <a:xfrm>
              <a:off x="1728" y="3886"/>
              <a:ext cx="120" cy="135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939" name="AutoShape 12"/>
            <p:cNvSpPr>
              <a:spLocks noChangeArrowheads="1"/>
            </p:cNvSpPr>
            <p:nvPr/>
          </p:nvSpPr>
          <p:spPr bwMode="auto">
            <a:xfrm>
              <a:off x="1720" y="3660"/>
              <a:ext cx="120" cy="135"/>
            </a:xfrm>
            <a:prstGeom prst="triangle">
              <a:avLst>
                <a:gd name="adj" fmla="val 50000"/>
              </a:avLst>
            </a:prstGeom>
            <a:solidFill>
              <a:srgbClr val="FF3300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940" name="Line 13"/>
            <p:cNvSpPr>
              <a:spLocks noChangeShapeType="1"/>
            </p:cNvSpPr>
            <p:nvPr/>
          </p:nvSpPr>
          <p:spPr bwMode="auto">
            <a:xfrm>
              <a:off x="3960" y="3985"/>
              <a:ext cx="471" cy="1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4941" name="Line 14"/>
            <p:cNvSpPr>
              <a:spLocks noChangeShapeType="1"/>
            </p:cNvSpPr>
            <p:nvPr/>
          </p:nvSpPr>
          <p:spPr bwMode="auto">
            <a:xfrm>
              <a:off x="3960" y="3766"/>
              <a:ext cx="471" cy="0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35215" name="Text Box 15"/>
            <p:cNvSpPr txBox="1">
              <a:spLocks noChangeArrowheads="1"/>
            </p:cNvSpPr>
            <p:nvPr/>
          </p:nvSpPr>
          <p:spPr bwMode="auto">
            <a:xfrm>
              <a:off x="4464" y="3884"/>
              <a:ext cx="86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 + </a:t>
              </a: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Symbol" pitchFamily="18" charset="2"/>
                </a:rPr>
                <a:t>s</a:t>
              </a:r>
              <a:endParaRPr lang="en-US" sz="180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5216" name="Text Box 16"/>
            <p:cNvSpPr txBox="1">
              <a:spLocks noChangeArrowheads="1"/>
            </p:cNvSpPr>
            <p:nvPr/>
          </p:nvSpPr>
          <p:spPr bwMode="auto">
            <a:xfrm>
              <a:off x="4486" y="3657"/>
              <a:ext cx="50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media</a:t>
              </a:r>
            </a:p>
          </p:txBody>
        </p:sp>
        <p:sp useBgFill="1">
          <p:nvSpPr>
            <p:cNvPr id="435217" name="Text Box 17"/>
            <p:cNvSpPr txBox="1">
              <a:spLocks noChangeArrowheads="1"/>
            </p:cNvSpPr>
            <p:nvPr/>
          </p:nvSpPr>
          <p:spPr bwMode="auto">
            <a:xfrm>
              <a:off x="2608" y="3430"/>
              <a:ext cx="766" cy="25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0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Leyenda</a:t>
              </a:r>
            </a:p>
          </p:txBody>
        </p:sp>
        <p:sp>
          <p:nvSpPr>
            <p:cNvPr id="74945" name="Oval 18"/>
            <p:cNvSpPr>
              <a:spLocks noChangeArrowheads="1"/>
            </p:cNvSpPr>
            <p:nvPr/>
          </p:nvSpPr>
          <p:spPr bwMode="auto">
            <a:xfrm>
              <a:off x="4134" y="3717"/>
              <a:ext cx="134" cy="134"/>
            </a:xfrm>
            <a:prstGeom prst="ellipse">
              <a:avLst/>
            </a:prstGeom>
            <a:solidFill>
              <a:srgbClr val="66FF66"/>
            </a:solidFill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946" name="Oval 19"/>
            <p:cNvSpPr>
              <a:spLocks noChangeArrowheads="1"/>
            </p:cNvSpPr>
            <p:nvPr/>
          </p:nvSpPr>
          <p:spPr bwMode="auto">
            <a:xfrm>
              <a:off x="4140" y="3910"/>
              <a:ext cx="134" cy="134"/>
            </a:xfrm>
            <a:prstGeom prst="ellips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74756" name="Group 20"/>
          <p:cNvGrpSpPr>
            <a:grpSpLocks/>
          </p:cNvGrpSpPr>
          <p:nvPr/>
        </p:nvGrpSpPr>
        <p:grpSpPr bwMode="auto">
          <a:xfrm>
            <a:off x="3305175" y="1989138"/>
            <a:ext cx="5370513" cy="457200"/>
            <a:chOff x="2140" y="1344"/>
            <a:chExt cx="3270" cy="288"/>
          </a:xfrm>
        </p:grpSpPr>
        <p:sp>
          <p:nvSpPr>
            <p:cNvPr id="435221" name="Text Box 21"/>
            <p:cNvSpPr txBox="1">
              <a:spLocks noChangeArrowheads="1"/>
            </p:cNvSpPr>
            <p:nvPr/>
          </p:nvSpPr>
          <p:spPr bwMode="auto">
            <a:xfrm>
              <a:off x="2140" y="1344"/>
              <a:ext cx="5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DBE</a:t>
              </a:r>
            </a:p>
          </p:txBody>
        </p:sp>
        <p:sp>
          <p:nvSpPr>
            <p:cNvPr id="435222" name="Text Box 22"/>
            <p:cNvSpPr txBox="1">
              <a:spLocks noChangeArrowheads="1"/>
            </p:cNvSpPr>
            <p:nvPr/>
          </p:nvSpPr>
          <p:spPr bwMode="auto">
            <a:xfrm>
              <a:off x="4885" y="1344"/>
              <a:ext cx="52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MCE</a:t>
              </a:r>
            </a:p>
          </p:txBody>
        </p:sp>
      </p:grpSp>
      <p:sp>
        <p:nvSpPr>
          <p:cNvPr id="74757" name="AutoShape 23"/>
          <p:cNvSpPr>
            <a:spLocks noChangeAspect="1" noChangeArrowheads="1" noTextEdit="1"/>
          </p:cNvSpPr>
          <p:nvPr/>
        </p:nvSpPr>
        <p:spPr bwMode="auto">
          <a:xfrm>
            <a:off x="34925" y="1628775"/>
            <a:ext cx="9109075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58" name="Rectangle 24"/>
          <p:cNvSpPr>
            <a:spLocks noChangeArrowheads="1"/>
          </p:cNvSpPr>
          <p:nvPr/>
        </p:nvSpPr>
        <p:spPr bwMode="auto">
          <a:xfrm>
            <a:off x="979488" y="1987550"/>
            <a:ext cx="3157537" cy="242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4759" name="Rectangle 25"/>
          <p:cNvSpPr>
            <a:spLocks noChangeArrowheads="1"/>
          </p:cNvSpPr>
          <p:nvPr/>
        </p:nvSpPr>
        <p:spPr bwMode="auto">
          <a:xfrm>
            <a:off x="979488" y="1987550"/>
            <a:ext cx="3157537" cy="2420938"/>
          </a:xfrm>
          <a:prstGeom prst="rect">
            <a:avLst/>
          </a:prstGeom>
          <a:noFill/>
          <a:ln w="11113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4760" name="Line 26"/>
          <p:cNvSpPr>
            <a:spLocks noChangeShapeType="1"/>
          </p:cNvSpPr>
          <p:nvPr/>
        </p:nvSpPr>
        <p:spPr bwMode="auto">
          <a:xfrm>
            <a:off x="979488" y="1987550"/>
            <a:ext cx="1587" cy="242093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1" name="Line 27"/>
          <p:cNvSpPr>
            <a:spLocks noChangeShapeType="1"/>
          </p:cNvSpPr>
          <p:nvPr/>
        </p:nvSpPr>
        <p:spPr bwMode="auto">
          <a:xfrm>
            <a:off x="917575" y="4408488"/>
            <a:ext cx="6191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2" name="Line 28"/>
          <p:cNvSpPr>
            <a:spLocks noChangeShapeType="1"/>
          </p:cNvSpPr>
          <p:nvPr/>
        </p:nvSpPr>
        <p:spPr bwMode="auto">
          <a:xfrm>
            <a:off x="917575" y="4029075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3" name="Line 29"/>
          <p:cNvSpPr>
            <a:spLocks noChangeShapeType="1"/>
          </p:cNvSpPr>
          <p:nvPr/>
        </p:nvSpPr>
        <p:spPr bwMode="auto">
          <a:xfrm>
            <a:off x="917575" y="3663950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4" name="Line 30"/>
          <p:cNvSpPr>
            <a:spLocks noChangeShapeType="1"/>
          </p:cNvSpPr>
          <p:nvPr/>
        </p:nvSpPr>
        <p:spPr bwMode="auto">
          <a:xfrm>
            <a:off x="917575" y="3282950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5" name="Line 31"/>
          <p:cNvSpPr>
            <a:spLocks noChangeShapeType="1"/>
          </p:cNvSpPr>
          <p:nvPr/>
        </p:nvSpPr>
        <p:spPr bwMode="auto">
          <a:xfrm>
            <a:off x="917575" y="2917825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6" name="Line 32"/>
          <p:cNvSpPr>
            <a:spLocks noChangeShapeType="1"/>
          </p:cNvSpPr>
          <p:nvPr/>
        </p:nvSpPr>
        <p:spPr bwMode="auto">
          <a:xfrm>
            <a:off x="917575" y="2543175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7" name="Line 33"/>
          <p:cNvSpPr>
            <a:spLocks noChangeShapeType="1"/>
          </p:cNvSpPr>
          <p:nvPr/>
        </p:nvSpPr>
        <p:spPr bwMode="auto">
          <a:xfrm>
            <a:off x="917575" y="2178050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8" name="Line 34"/>
          <p:cNvSpPr>
            <a:spLocks noChangeShapeType="1"/>
          </p:cNvSpPr>
          <p:nvPr/>
        </p:nvSpPr>
        <p:spPr bwMode="auto">
          <a:xfrm>
            <a:off x="979488" y="4408488"/>
            <a:ext cx="3157537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69" name="Line 35"/>
          <p:cNvSpPr>
            <a:spLocks noChangeShapeType="1"/>
          </p:cNvSpPr>
          <p:nvPr/>
        </p:nvSpPr>
        <p:spPr bwMode="auto">
          <a:xfrm flipV="1">
            <a:off x="979488" y="4408488"/>
            <a:ext cx="1587" cy="476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0" name="Line 36"/>
          <p:cNvSpPr>
            <a:spLocks noChangeShapeType="1"/>
          </p:cNvSpPr>
          <p:nvPr/>
        </p:nvSpPr>
        <p:spPr bwMode="auto">
          <a:xfrm flipV="1">
            <a:off x="1774825" y="4408488"/>
            <a:ext cx="1588" cy="476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1" name="Line 37"/>
          <p:cNvSpPr>
            <a:spLocks noChangeShapeType="1"/>
          </p:cNvSpPr>
          <p:nvPr/>
        </p:nvSpPr>
        <p:spPr bwMode="auto">
          <a:xfrm flipV="1">
            <a:off x="2563813" y="4408488"/>
            <a:ext cx="1587" cy="476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2" name="Line 38"/>
          <p:cNvSpPr>
            <a:spLocks noChangeShapeType="1"/>
          </p:cNvSpPr>
          <p:nvPr/>
        </p:nvSpPr>
        <p:spPr bwMode="auto">
          <a:xfrm flipV="1">
            <a:off x="3348038" y="4408488"/>
            <a:ext cx="1587" cy="476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3" name="Line 39"/>
          <p:cNvSpPr>
            <a:spLocks noChangeShapeType="1"/>
          </p:cNvSpPr>
          <p:nvPr/>
        </p:nvSpPr>
        <p:spPr bwMode="auto">
          <a:xfrm flipV="1">
            <a:off x="4137025" y="4408488"/>
            <a:ext cx="1588" cy="476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4" name="Line 40"/>
          <p:cNvSpPr>
            <a:spLocks noChangeShapeType="1"/>
          </p:cNvSpPr>
          <p:nvPr/>
        </p:nvSpPr>
        <p:spPr bwMode="auto">
          <a:xfrm flipV="1">
            <a:off x="979488" y="4408488"/>
            <a:ext cx="1587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5" name="Line 41"/>
          <p:cNvSpPr>
            <a:spLocks noChangeShapeType="1"/>
          </p:cNvSpPr>
          <p:nvPr/>
        </p:nvSpPr>
        <p:spPr bwMode="auto">
          <a:xfrm flipV="1">
            <a:off x="1774825" y="4408488"/>
            <a:ext cx="1588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6" name="Line 42"/>
          <p:cNvSpPr>
            <a:spLocks noChangeShapeType="1"/>
          </p:cNvSpPr>
          <p:nvPr/>
        </p:nvSpPr>
        <p:spPr bwMode="auto">
          <a:xfrm flipV="1">
            <a:off x="2563813" y="4408488"/>
            <a:ext cx="1587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7" name="Line 43"/>
          <p:cNvSpPr>
            <a:spLocks noChangeShapeType="1"/>
          </p:cNvSpPr>
          <p:nvPr/>
        </p:nvSpPr>
        <p:spPr bwMode="auto">
          <a:xfrm flipV="1">
            <a:off x="3348038" y="4408488"/>
            <a:ext cx="1587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78" name="Line 44"/>
          <p:cNvSpPr>
            <a:spLocks noChangeShapeType="1"/>
          </p:cNvSpPr>
          <p:nvPr/>
        </p:nvSpPr>
        <p:spPr bwMode="auto">
          <a:xfrm flipV="1">
            <a:off x="4137025" y="4408488"/>
            <a:ext cx="1588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1276350" y="2300288"/>
            <a:ext cx="576263" cy="1976437"/>
            <a:chOff x="804" y="1449"/>
            <a:chExt cx="363" cy="1245"/>
          </a:xfrm>
        </p:grpSpPr>
        <p:sp>
          <p:nvSpPr>
            <p:cNvPr id="74915" name="Freeform 46"/>
            <p:cNvSpPr>
              <a:spLocks/>
            </p:cNvSpPr>
            <p:nvPr/>
          </p:nvSpPr>
          <p:spPr bwMode="auto">
            <a:xfrm>
              <a:off x="843" y="1489"/>
              <a:ext cx="72" cy="1169"/>
            </a:xfrm>
            <a:custGeom>
              <a:avLst/>
              <a:gdLst>
                <a:gd name="T0" fmla="*/ 0 w 22"/>
                <a:gd name="T1" fmla="*/ 351 h 351"/>
                <a:gd name="T2" fmla="*/ 0 w 22"/>
                <a:gd name="T3" fmla="*/ 282 h 351"/>
                <a:gd name="T4" fmla="*/ 3 w 22"/>
                <a:gd name="T5" fmla="*/ 210 h 351"/>
                <a:gd name="T6" fmla="*/ 17 w 22"/>
                <a:gd name="T7" fmla="*/ 141 h 351"/>
                <a:gd name="T8" fmla="*/ 22 w 22"/>
                <a:gd name="T9" fmla="*/ 70 h 351"/>
                <a:gd name="T10" fmla="*/ 14 w 22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351"/>
                <a:gd name="T20" fmla="*/ 22 w 22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351">
                  <a:moveTo>
                    <a:pt x="0" y="351"/>
                  </a:moveTo>
                  <a:lnTo>
                    <a:pt x="0" y="282"/>
                  </a:lnTo>
                  <a:lnTo>
                    <a:pt x="3" y="210"/>
                  </a:lnTo>
                  <a:lnTo>
                    <a:pt x="17" y="141"/>
                  </a:lnTo>
                  <a:lnTo>
                    <a:pt x="22" y="70"/>
                  </a:lnTo>
                  <a:lnTo>
                    <a:pt x="14" y="0"/>
                  </a:lnTo>
                </a:path>
              </a:pathLst>
            </a:cu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16" name="Freeform 47"/>
            <p:cNvSpPr>
              <a:spLocks/>
            </p:cNvSpPr>
            <p:nvPr/>
          </p:nvSpPr>
          <p:spPr bwMode="auto">
            <a:xfrm>
              <a:off x="1056" y="1489"/>
              <a:ext cx="75" cy="1169"/>
            </a:xfrm>
            <a:custGeom>
              <a:avLst/>
              <a:gdLst>
                <a:gd name="T0" fmla="*/ 11 w 23"/>
                <a:gd name="T1" fmla="*/ 351 h 351"/>
                <a:gd name="T2" fmla="*/ 4 w 23"/>
                <a:gd name="T3" fmla="*/ 282 h 351"/>
                <a:gd name="T4" fmla="*/ 0 w 23"/>
                <a:gd name="T5" fmla="*/ 210 h 351"/>
                <a:gd name="T6" fmla="*/ 14 w 23"/>
                <a:gd name="T7" fmla="*/ 141 h 351"/>
                <a:gd name="T8" fmla="*/ 23 w 23"/>
                <a:gd name="T9" fmla="*/ 70 h 351"/>
                <a:gd name="T10" fmla="*/ 16 w 23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351"/>
                <a:gd name="T20" fmla="*/ 23 w 23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351">
                  <a:moveTo>
                    <a:pt x="11" y="351"/>
                  </a:moveTo>
                  <a:lnTo>
                    <a:pt x="4" y="282"/>
                  </a:lnTo>
                  <a:lnTo>
                    <a:pt x="0" y="210"/>
                  </a:lnTo>
                  <a:lnTo>
                    <a:pt x="14" y="141"/>
                  </a:lnTo>
                  <a:lnTo>
                    <a:pt x="23" y="70"/>
                  </a:lnTo>
                  <a:lnTo>
                    <a:pt x="16" y="0"/>
                  </a:lnTo>
                </a:path>
              </a:pathLst>
            </a:cu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17" name="Oval 48"/>
            <p:cNvSpPr>
              <a:spLocks noChangeArrowheads="1"/>
            </p:cNvSpPr>
            <p:nvPr/>
          </p:nvSpPr>
          <p:spPr bwMode="auto">
            <a:xfrm>
              <a:off x="804" y="2618"/>
              <a:ext cx="75" cy="76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18" name="Oval 49"/>
            <p:cNvSpPr>
              <a:spLocks noChangeArrowheads="1"/>
            </p:cNvSpPr>
            <p:nvPr/>
          </p:nvSpPr>
          <p:spPr bwMode="auto">
            <a:xfrm>
              <a:off x="804" y="2388"/>
              <a:ext cx="75" cy="73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19" name="Oval 50"/>
            <p:cNvSpPr>
              <a:spLocks noChangeArrowheads="1"/>
            </p:cNvSpPr>
            <p:nvPr/>
          </p:nvSpPr>
          <p:spPr bwMode="auto">
            <a:xfrm>
              <a:off x="814" y="2148"/>
              <a:ext cx="72" cy="77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0" name="Oval 51"/>
            <p:cNvSpPr>
              <a:spLocks noChangeArrowheads="1"/>
            </p:cNvSpPr>
            <p:nvPr/>
          </p:nvSpPr>
          <p:spPr bwMode="auto">
            <a:xfrm>
              <a:off x="859" y="1918"/>
              <a:ext cx="72" cy="77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1" name="Oval 52"/>
            <p:cNvSpPr>
              <a:spLocks noChangeArrowheads="1"/>
            </p:cNvSpPr>
            <p:nvPr/>
          </p:nvSpPr>
          <p:spPr bwMode="auto">
            <a:xfrm>
              <a:off x="876" y="1682"/>
              <a:ext cx="72" cy="73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2" name="Oval 53"/>
            <p:cNvSpPr>
              <a:spLocks noChangeArrowheads="1"/>
            </p:cNvSpPr>
            <p:nvPr/>
          </p:nvSpPr>
          <p:spPr bwMode="auto">
            <a:xfrm>
              <a:off x="853" y="1449"/>
              <a:ext cx="72" cy="76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3" name="Oval 54"/>
            <p:cNvSpPr>
              <a:spLocks noChangeArrowheads="1"/>
            </p:cNvSpPr>
            <p:nvPr/>
          </p:nvSpPr>
          <p:spPr bwMode="auto">
            <a:xfrm>
              <a:off x="1056" y="2618"/>
              <a:ext cx="72" cy="76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4" name="Oval 55"/>
            <p:cNvSpPr>
              <a:spLocks noChangeArrowheads="1"/>
            </p:cNvSpPr>
            <p:nvPr/>
          </p:nvSpPr>
          <p:spPr bwMode="auto">
            <a:xfrm>
              <a:off x="1030" y="2388"/>
              <a:ext cx="75" cy="73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5" name="Oval 56"/>
            <p:cNvSpPr>
              <a:spLocks noChangeArrowheads="1"/>
            </p:cNvSpPr>
            <p:nvPr/>
          </p:nvSpPr>
          <p:spPr bwMode="auto">
            <a:xfrm>
              <a:off x="1016" y="2148"/>
              <a:ext cx="72" cy="77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6" name="Oval 57"/>
            <p:cNvSpPr>
              <a:spLocks noChangeArrowheads="1"/>
            </p:cNvSpPr>
            <p:nvPr/>
          </p:nvSpPr>
          <p:spPr bwMode="auto">
            <a:xfrm>
              <a:off x="1062" y="1918"/>
              <a:ext cx="72" cy="77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7" name="Oval 58"/>
            <p:cNvSpPr>
              <a:spLocks noChangeArrowheads="1"/>
            </p:cNvSpPr>
            <p:nvPr/>
          </p:nvSpPr>
          <p:spPr bwMode="auto">
            <a:xfrm>
              <a:off x="1092" y="1682"/>
              <a:ext cx="75" cy="73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928" name="Oval 59"/>
            <p:cNvSpPr>
              <a:spLocks noChangeArrowheads="1"/>
            </p:cNvSpPr>
            <p:nvPr/>
          </p:nvSpPr>
          <p:spPr bwMode="auto">
            <a:xfrm>
              <a:off x="1069" y="1449"/>
              <a:ext cx="75" cy="76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5" name="Group 60"/>
          <p:cNvGrpSpPr>
            <a:grpSpLocks/>
          </p:cNvGrpSpPr>
          <p:nvPr/>
        </p:nvGrpSpPr>
        <p:grpSpPr bwMode="auto">
          <a:xfrm>
            <a:off x="979488" y="2300288"/>
            <a:ext cx="322262" cy="1981200"/>
            <a:chOff x="617" y="1449"/>
            <a:chExt cx="203" cy="1248"/>
          </a:xfrm>
        </p:grpSpPr>
        <p:sp>
          <p:nvSpPr>
            <p:cNvPr id="74900" name="Freeform 61"/>
            <p:cNvSpPr>
              <a:spLocks/>
            </p:cNvSpPr>
            <p:nvPr/>
          </p:nvSpPr>
          <p:spPr bwMode="auto">
            <a:xfrm>
              <a:off x="617" y="2618"/>
              <a:ext cx="79" cy="79"/>
            </a:xfrm>
            <a:custGeom>
              <a:avLst/>
              <a:gdLst>
                <a:gd name="T0" fmla="*/ 40 w 79"/>
                <a:gd name="T1" fmla="*/ 0 h 79"/>
                <a:gd name="T2" fmla="*/ 79 w 79"/>
                <a:gd name="T3" fmla="*/ 79 h 79"/>
                <a:gd name="T4" fmla="*/ 0 w 79"/>
                <a:gd name="T5" fmla="*/ 79 h 79"/>
                <a:gd name="T6" fmla="*/ 40 w 79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79"/>
                <a:gd name="T14" fmla="*/ 79 w 79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79">
                  <a:moveTo>
                    <a:pt x="40" y="0"/>
                  </a:moveTo>
                  <a:lnTo>
                    <a:pt x="79" y="79"/>
                  </a:lnTo>
                  <a:lnTo>
                    <a:pt x="0" y="7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74901" name="Group 62"/>
            <p:cNvGrpSpPr>
              <a:grpSpLocks/>
            </p:cNvGrpSpPr>
            <p:nvPr/>
          </p:nvGrpSpPr>
          <p:grpSpPr bwMode="auto">
            <a:xfrm>
              <a:off x="640" y="1449"/>
              <a:ext cx="180" cy="1248"/>
              <a:chOff x="640" y="1449"/>
              <a:chExt cx="180" cy="1248"/>
            </a:xfrm>
          </p:grpSpPr>
          <p:sp>
            <p:nvSpPr>
              <p:cNvPr id="74902" name="Freeform 63"/>
              <p:cNvSpPr>
                <a:spLocks/>
              </p:cNvSpPr>
              <p:nvPr/>
            </p:nvSpPr>
            <p:spPr bwMode="auto">
              <a:xfrm>
                <a:off x="657" y="1489"/>
                <a:ext cx="45" cy="1169"/>
              </a:xfrm>
              <a:custGeom>
                <a:avLst/>
                <a:gdLst>
                  <a:gd name="T0" fmla="*/ 0 w 14"/>
                  <a:gd name="T1" fmla="*/ 351 h 351"/>
                  <a:gd name="T2" fmla="*/ 7 w 14"/>
                  <a:gd name="T3" fmla="*/ 282 h 351"/>
                  <a:gd name="T4" fmla="*/ 14 w 14"/>
                  <a:gd name="T5" fmla="*/ 210 h 351"/>
                  <a:gd name="T6" fmla="*/ 14 w 14"/>
                  <a:gd name="T7" fmla="*/ 141 h 351"/>
                  <a:gd name="T8" fmla="*/ 9 w 14"/>
                  <a:gd name="T9" fmla="*/ 70 h 351"/>
                  <a:gd name="T10" fmla="*/ 9 w 14"/>
                  <a:gd name="T11" fmla="*/ 0 h 3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51"/>
                  <a:gd name="T20" fmla="*/ 14 w 14"/>
                  <a:gd name="T21" fmla="*/ 351 h 3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51">
                    <a:moveTo>
                      <a:pt x="0" y="351"/>
                    </a:moveTo>
                    <a:lnTo>
                      <a:pt x="7" y="282"/>
                    </a:lnTo>
                    <a:lnTo>
                      <a:pt x="14" y="210"/>
                    </a:lnTo>
                    <a:lnTo>
                      <a:pt x="14" y="141"/>
                    </a:lnTo>
                    <a:lnTo>
                      <a:pt x="9" y="70"/>
                    </a:lnTo>
                    <a:lnTo>
                      <a:pt x="9" y="0"/>
                    </a:lnTo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3" name="Freeform 64"/>
              <p:cNvSpPr>
                <a:spLocks/>
              </p:cNvSpPr>
              <p:nvPr/>
            </p:nvSpPr>
            <p:spPr bwMode="auto">
              <a:xfrm>
                <a:off x="680" y="1489"/>
                <a:ext cx="101" cy="1169"/>
              </a:xfrm>
              <a:custGeom>
                <a:avLst/>
                <a:gdLst>
                  <a:gd name="T0" fmla="*/ 0 w 31"/>
                  <a:gd name="T1" fmla="*/ 351 h 351"/>
                  <a:gd name="T2" fmla="*/ 14 w 31"/>
                  <a:gd name="T3" fmla="*/ 282 h 351"/>
                  <a:gd name="T4" fmla="*/ 26 w 31"/>
                  <a:gd name="T5" fmla="*/ 210 h 351"/>
                  <a:gd name="T6" fmla="*/ 31 w 31"/>
                  <a:gd name="T7" fmla="*/ 141 h 351"/>
                  <a:gd name="T8" fmla="*/ 24 w 31"/>
                  <a:gd name="T9" fmla="*/ 70 h 351"/>
                  <a:gd name="T10" fmla="*/ 17 w 31"/>
                  <a:gd name="T11" fmla="*/ 0 h 3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51"/>
                  <a:gd name="T20" fmla="*/ 31 w 31"/>
                  <a:gd name="T21" fmla="*/ 351 h 3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51">
                    <a:moveTo>
                      <a:pt x="0" y="351"/>
                    </a:moveTo>
                    <a:lnTo>
                      <a:pt x="14" y="282"/>
                    </a:lnTo>
                    <a:lnTo>
                      <a:pt x="26" y="210"/>
                    </a:lnTo>
                    <a:lnTo>
                      <a:pt x="31" y="141"/>
                    </a:lnTo>
                    <a:lnTo>
                      <a:pt x="24" y="70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4" name="Freeform 65"/>
              <p:cNvSpPr>
                <a:spLocks/>
              </p:cNvSpPr>
              <p:nvPr/>
            </p:nvSpPr>
            <p:spPr bwMode="auto">
              <a:xfrm>
                <a:off x="640" y="2388"/>
                <a:ext cx="79" cy="80"/>
              </a:xfrm>
              <a:custGeom>
                <a:avLst/>
                <a:gdLst>
                  <a:gd name="T0" fmla="*/ 40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40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40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5" name="Freeform 66"/>
              <p:cNvSpPr>
                <a:spLocks/>
              </p:cNvSpPr>
              <p:nvPr/>
            </p:nvSpPr>
            <p:spPr bwMode="auto">
              <a:xfrm>
                <a:off x="663" y="2148"/>
                <a:ext cx="79" cy="80"/>
              </a:xfrm>
              <a:custGeom>
                <a:avLst/>
                <a:gdLst>
                  <a:gd name="T0" fmla="*/ 39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3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39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6" name="Freeform 67"/>
              <p:cNvSpPr>
                <a:spLocks/>
              </p:cNvSpPr>
              <p:nvPr/>
            </p:nvSpPr>
            <p:spPr bwMode="auto">
              <a:xfrm>
                <a:off x="663" y="1918"/>
                <a:ext cx="79" cy="80"/>
              </a:xfrm>
              <a:custGeom>
                <a:avLst/>
                <a:gdLst>
                  <a:gd name="T0" fmla="*/ 39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3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39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7" name="Freeform 68"/>
              <p:cNvSpPr>
                <a:spLocks/>
              </p:cNvSpPr>
              <p:nvPr/>
            </p:nvSpPr>
            <p:spPr bwMode="auto">
              <a:xfrm>
                <a:off x="647" y="1682"/>
                <a:ext cx="78" cy="77"/>
              </a:xfrm>
              <a:custGeom>
                <a:avLst/>
                <a:gdLst>
                  <a:gd name="T0" fmla="*/ 39 w 78"/>
                  <a:gd name="T1" fmla="*/ 0 h 77"/>
                  <a:gd name="T2" fmla="*/ 78 w 78"/>
                  <a:gd name="T3" fmla="*/ 77 h 77"/>
                  <a:gd name="T4" fmla="*/ 0 w 78"/>
                  <a:gd name="T5" fmla="*/ 77 h 77"/>
                  <a:gd name="T6" fmla="*/ 39 w 78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77"/>
                  <a:gd name="T14" fmla="*/ 78 w 78"/>
                  <a:gd name="T15" fmla="*/ 77 h 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77">
                    <a:moveTo>
                      <a:pt x="39" y="0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8" name="Freeform 69"/>
              <p:cNvSpPr>
                <a:spLocks/>
              </p:cNvSpPr>
              <p:nvPr/>
            </p:nvSpPr>
            <p:spPr bwMode="auto">
              <a:xfrm>
                <a:off x="647" y="1449"/>
                <a:ext cx="78" cy="80"/>
              </a:xfrm>
              <a:custGeom>
                <a:avLst/>
                <a:gdLst>
                  <a:gd name="T0" fmla="*/ 39 w 78"/>
                  <a:gd name="T1" fmla="*/ 0 h 80"/>
                  <a:gd name="T2" fmla="*/ 78 w 78"/>
                  <a:gd name="T3" fmla="*/ 80 h 80"/>
                  <a:gd name="T4" fmla="*/ 0 w 78"/>
                  <a:gd name="T5" fmla="*/ 80 h 80"/>
                  <a:gd name="T6" fmla="*/ 39 w 78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80"/>
                  <a:gd name="T14" fmla="*/ 78 w 78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80">
                    <a:moveTo>
                      <a:pt x="39" y="0"/>
                    </a:moveTo>
                    <a:lnTo>
                      <a:pt x="78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09" name="Freeform 70"/>
              <p:cNvSpPr>
                <a:spLocks/>
              </p:cNvSpPr>
              <p:nvPr/>
            </p:nvSpPr>
            <p:spPr bwMode="auto">
              <a:xfrm>
                <a:off x="640" y="2618"/>
                <a:ext cx="79" cy="79"/>
              </a:xfrm>
              <a:custGeom>
                <a:avLst/>
                <a:gdLst>
                  <a:gd name="T0" fmla="*/ 40 w 79"/>
                  <a:gd name="T1" fmla="*/ 0 h 79"/>
                  <a:gd name="T2" fmla="*/ 79 w 79"/>
                  <a:gd name="T3" fmla="*/ 79 h 79"/>
                  <a:gd name="T4" fmla="*/ 0 w 79"/>
                  <a:gd name="T5" fmla="*/ 79 h 79"/>
                  <a:gd name="T6" fmla="*/ 40 w 79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79"/>
                  <a:gd name="T14" fmla="*/ 79 w 79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79">
                    <a:moveTo>
                      <a:pt x="40" y="0"/>
                    </a:moveTo>
                    <a:lnTo>
                      <a:pt x="79" y="79"/>
                    </a:lnTo>
                    <a:lnTo>
                      <a:pt x="0" y="79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10" name="Freeform 71"/>
              <p:cNvSpPr>
                <a:spLocks/>
              </p:cNvSpPr>
              <p:nvPr/>
            </p:nvSpPr>
            <p:spPr bwMode="auto">
              <a:xfrm>
                <a:off x="686" y="2388"/>
                <a:ext cx="79" cy="80"/>
              </a:xfrm>
              <a:custGeom>
                <a:avLst/>
                <a:gdLst>
                  <a:gd name="T0" fmla="*/ 39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3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39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11" name="Freeform 72"/>
              <p:cNvSpPr>
                <a:spLocks/>
              </p:cNvSpPr>
              <p:nvPr/>
            </p:nvSpPr>
            <p:spPr bwMode="auto">
              <a:xfrm>
                <a:off x="725" y="2148"/>
                <a:ext cx="79" cy="80"/>
              </a:xfrm>
              <a:custGeom>
                <a:avLst/>
                <a:gdLst>
                  <a:gd name="T0" fmla="*/ 40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40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40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12" name="Freeform 73"/>
              <p:cNvSpPr>
                <a:spLocks/>
              </p:cNvSpPr>
              <p:nvPr/>
            </p:nvSpPr>
            <p:spPr bwMode="auto">
              <a:xfrm>
                <a:off x="742" y="1918"/>
                <a:ext cx="78" cy="80"/>
              </a:xfrm>
              <a:custGeom>
                <a:avLst/>
                <a:gdLst>
                  <a:gd name="T0" fmla="*/ 39 w 78"/>
                  <a:gd name="T1" fmla="*/ 0 h 80"/>
                  <a:gd name="T2" fmla="*/ 78 w 78"/>
                  <a:gd name="T3" fmla="*/ 80 h 80"/>
                  <a:gd name="T4" fmla="*/ 0 w 78"/>
                  <a:gd name="T5" fmla="*/ 80 h 80"/>
                  <a:gd name="T6" fmla="*/ 39 w 78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80"/>
                  <a:gd name="T14" fmla="*/ 78 w 78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80">
                    <a:moveTo>
                      <a:pt x="39" y="0"/>
                    </a:moveTo>
                    <a:lnTo>
                      <a:pt x="78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13" name="Freeform 74"/>
              <p:cNvSpPr>
                <a:spLocks/>
              </p:cNvSpPr>
              <p:nvPr/>
            </p:nvSpPr>
            <p:spPr bwMode="auto">
              <a:xfrm>
                <a:off x="719" y="1682"/>
                <a:ext cx="78" cy="77"/>
              </a:xfrm>
              <a:custGeom>
                <a:avLst/>
                <a:gdLst>
                  <a:gd name="T0" fmla="*/ 39 w 78"/>
                  <a:gd name="T1" fmla="*/ 0 h 77"/>
                  <a:gd name="T2" fmla="*/ 78 w 78"/>
                  <a:gd name="T3" fmla="*/ 77 h 77"/>
                  <a:gd name="T4" fmla="*/ 0 w 78"/>
                  <a:gd name="T5" fmla="*/ 77 h 77"/>
                  <a:gd name="T6" fmla="*/ 39 w 78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77"/>
                  <a:gd name="T14" fmla="*/ 78 w 78"/>
                  <a:gd name="T15" fmla="*/ 77 h 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77">
                    <a:moveTo>
                      <a:pt x="39" y="0"/>
                    </a:moveTo>
                    <a:lnTo>
                      <a:pt x="78" y="77"/>
                    </a:lnTo>
                    <a:lnTo>
                      <a:pt x="0" y="77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914" name="Freeform 75"/>
              <p:cNvSpPr>
                <a:spLocks/>
              </p:cNvSpPr>
              <p:nvPr/>
            </p:nvSpPr>
            <p:spPr bwMode="auto">
              <a:xfrm>
                <a:off x="696" y="1449"/>
                <a:ext cx="78" cy="80"/>
              </a:xfrm>
              <a:custGeom>
                <a:avLst/>
                <a:gdLst>
                  <a:gd name="T0" fmla="*/ 39 w 78"/>
                  <a:gd name="T1" fmla="*/ 0 h 80"/>
                  <a:gd name="T2" fmla="*/ 78 w 78"/>
                  <a:gd name="T3" fmla="*/ 80 h 80"/>
                  <a:gd name="T4" fmla="*/ 0 w 78"/>
                  <a:gd name="T5" fmla="*/ 80 h 80"/>
                  <a:gd name="T6" fmla="*/ 39 w 78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80"/>
                  <a:gd name="T14" fmla="*/ 78 w 78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80">
                    <a:moveTo>
                      <a:pt x="39" y="0"/>
                    </a:moveTo>
                    <a:lnTo>
                      <a:pt x="78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74781" name="Rectangle 76"/>
          <p:cNvSpPr>
            <a:spLocks noChangeArrowheads="1"/>
          </p:cNvSpPr>
          <p:nvPr/>
        </p:nvSpPr>
        <p:spPr bwMode="auto">
          <a:xfrm>
            <a:off x="746125" y="4292600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4782" name="Rectangle 77"/>
          <p:cNvSpPr>
            <a:spLocks noChangeArrowheads="1"/>
          </p:cNvSpPr>
          <p:nvPr/>
        </p:nvSpPr>
        <p:spPr bwMode="auto">
          <a:xfrm>
            <a:off x="746125" y="3917950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</a:t>
            </a:r>
            <a:endParaRPr lang="es-ES"/>
          </a:p>
        </p:txBody>
      </p:sp>
      <p:sp>
        <p:nvSpPr>
          <p:cNvPr id="74783" name="Rectangle 78"/>
          <p:cNvSpPr>
            <a:spLocks noChangeArrowheads="1"/>
          </p:cNvSpPr>
          <p:nvPr/>
        </p:nvSpPr>
        <p:spPr bwMode="auto">
          <a:xfrm>
            <a:off x="746125" y="3552825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2</a:t>
            </a:r>
            <a:endParaRPr lang="es-ES"/>
          </a:p>
        </p:txBody>
      </p:sp>
      <p:sp>
        <p:nvSpPr>
          <p:cNvPr id="74784" name="Rectangle 79"/>
          <p:cNvSpPr>
            <a:spLocks noChangeArrowheads="1"/>
          </p:cNvSpPr>
          <p:nvPr/>
        </p:nvSpPr>
        <p:spPr bwMode="auto">
          <a:xfrm>
            <a:off x="746125" y="3171825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3</a:t>
            </a:r>
            <a:endParaRPr lang="es-ES"/>
          </a:p>
        </p:txBody>
      </p:sp>
      <p:sp>
        <p:nvSpPr>
          <p:cNvPr id="74785" name="Rectangle 80"/>
          <p:cNvSpPr>
            <a:spLocks noChangeArrowheads="1"/>
          </p:cNvSpPr>
          <p:nvPr/>
        </p:nvSpPr>
        <p:spPr bwMode="auto">
          <a:xfrm>
            <a:off x="746125" y="2808288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4</a:t>
            </a:r>
            <a:endParaRPr lang="es-ES"/>
          </a:p>
        </p:txBody>
      </p:sp>
      <p:sp>
        <p:nvSpPr>
          <p:cNvPr id="74786" name="Rectangle 81"/>
          <p:cNvSpPr>
            <a:spLocks noChangeArrowheads="1"/>
          </p:cNvSpPr>
          <p:nvPr/>
        </p:nvSpPr>
        <p:spPr bwMode="auto">
          <a:xfrm>
            <a:off x="746125" y="2427288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5</a:t>
            </a:r>
            <a:endParaRPr lang="es-ES"/>
          </a:p>
        </p:txBody>
      </p:sp>
      <p:sp>
        <p:nvSpPr>
          <p:cNvPr id="74787" name="Rectangle 82"/>
          <p:cNvSpPr>
            <a:spLocks noChangeArrowheads="1"/>
          </p:cNvSpPr>
          <p:nvPr/>
        </p:nvSpPr>
        <p:spPr bwMode="auto">
          <a:xfrm>
            <a:off x="746125" y="2062163"/>
            <a:ext cx="11271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6</a:t>
            </a:r>
            <a:endParaRPr lang="es-ES"/>
          </a:p>
        </p:txBody>
      </p:sp>
      <p:sp>
        <p:nvSpPr>
          <p:cNvPr id="74788" name="Rectangle 83"/>
          <p:cNvSpPr>
            <a:spLocks noChangeArrowheads="1"/>
          </p:cNvSpPr>
          <p:nvPr/>
        </p:nvSpPr>
        <p:spPr bwMode="auto">
          <a:xfrm>
            <a:off x="795338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0.0%</a:t>
            </a:r>
            <a:endParaRPr lang="es-ES"/>
          </a:p>
        </p:txBody>
      </p:sp>
      <p:sp>
        <p:nvSpPr>
          <p:cNvPr id="74789" name="Rectangle 84"/>
          <p:cNvSpPr>
            <a:spLocks noChangeArrowheads="1"/>
          </p:cNvSpPr>
          <p:nvPr/>
        </p:nvSpPr>
        <p:spPr bwMode="auto">
          <a:xfrm>
            <a:off x="1589088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0.5%</a:t>
            </a:r>
            <a:endParaRPr lang="es-ES"/>
          </a:p>
        </p:txBody>
      </p:sp>
      <p:sp>
        <p:nvSpPr>
          <p:cNvPr id="74790" name="Rectangle 85"/>
          <p:cNvSpPr>
            <a:spLocks noChangeArrowheads="1"/>
          </p:cNvSpPr>
          <p:nvPr/>
        </p:nvSpPr>
        <p:spPr bwMode="auto">
          <a:xfrm>
            <a:off x="2378075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1.0%</a:t>
            </a:r>
            <a:endParaRPr lang="es-ES"/>
          </a:p>
        </p:txBody>
      </p:sp>
      <p:sp>
        <p:nvSpPr>
          <p:cNvPr id="74791" name="Rectangle 86"/>
          <p:cNvSpPr>
            <a:spLocks noChangeArrowheads="1"/>
          </p:cNvSpPr>
          <p:nvPr/>
        </p:nvSpPr>
        <p:spPr bwMode="auto">
          <a:xfrm>
            <a:off x="3162300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1.5%</a:t>
            </a:r>
            <a:endParaRPr lang="es-ES"/>
          </a:p>
        </p:txBody>
      </p:sp>
      <p:sp>
        <p:nvSpPr>
          <p:cNvPr id="74792" name="Rectangle 87"/>
          <p:cNvSpPr>
            <a:spLocks noChangeArrowheads="1"/>
          </p:cNvSpPr>
          <p:nvPr/>
        </p:nvSpPr>
        <p:spPr bwMode="auto">
          <a:xfrm>
            <a:off x="3952875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2.0%</a:t>
            </a:r>
            <a:endParaRPr lang="es-ES"/>
          </a:p>
        </p:txBody>
      </p:sp>
      <p:sp>
        <p:nvSpPr>
          <p:cNvPr id="74793" name="Rectangle 88"/>
          <p:cNvSpPr>
            <a:spLocks noChangeArrowheads="1"/>
          </p:cNvSpPr>
          <p:nvPr/>
        </p:nvSpPr>
        <p:spPr bwMode="auto">
          <a:xfrm>
            <a:off x="1200150" y="4927600"/>
            <a:ext cx="2811463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 b="1">
                <a:solidFill>
                  <a:srgbClr val="00FFFF"/>
                </a:solidFill>
              </a:rPr>
              <a:t>Deriva Residual de Entrepiso</a:t>
            </a:r>
            <a:endParaRPr lang="es-ES"/>
          </a:p>
        </p:txBody>
      </p:sp>
      <p:sp>
        <p:nvSpPr>
          <p:cNvPr id="74794" name="Rectangle 89"/>
          <p:cNvSpPr>
            <a:spLocks noChangeArrowheads="1"/>
          </p:cNvSpPr>
          <p:nvPr/>
        </p:nvSpPr>
        <p:spPr bwMode="auto">
          <a:xfrm rot="-5400000">
            <a:off x="-150018" y="3044031"/>
            <a:ext cx="12652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 b="1">
                <a:solidFill>
                  <a:srgbClr val="00FFFF"/>
                </a:solidFill>
              </a:rPr>
              <a:t>Nivel de Piso</a:t>
            </a:r>
            <a:endParaRPr lang="es-ES"/>
          </a:p>
        </p:txBody>
      </p:sp>
      <p:sp>
        <p:nvSpPr>
          <p:cNvPr id="74795" name="Rectangle 90"/>
          <p:cNvSpPr>
            <a:spLocks noChangeArrowheads="1"/>
          </p:cNvSpPr>
          <p:nvPr/>
        </p:nvSpPr>
        <p:spPr bwMode="auto">
          <a:xfrm>
            <a:off x="5456238" y="1982788"/>
            <a:ext cx="3163887" cy="242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4796" name="Rectangle 91"/>
          <p:cNvSpPr>
            <a:spLocks noChangeArrowheads="1"/>
          </p:cNvSpPr>
          <p:nvPr/>
        </p:nvSpPr>
        <p:spPr bwMode="auto">
          <a:xfrm>
            <a:off x="5456238" y="1982788"/>
            <a:ext cx="3163887" cy="2420937"/>
          </a:xfrm>
          <a:prstGeom prst="rect">
            <a:avLst/>
          </a:prstGeom>
          <a:noFill/>
          <a:ln w="11113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4797" name="Line 92"/>
          <p:cNvSpPr>
            <a:spLocks noChangeShapeType="1"/>
          </p:cNvSpPr>
          <p:nvPr/>
        </p:nvSpPr>
        <p:spPr bwMode="auto">
          <a:xfrm>
            <a:off x="5456238" y="1982788"/>
            <a:ext cx="1587" cy="242093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98" name="Line 93"/>
          <p:cNvSpPr>
            <a:spLocks noChangeShapeType="1"/>
          </p:cNvSpPr>
          <p:nvPr/>
        </p:nvSpPr>
        <p:spPr bwMode="auto">
          <a:xfrm>
            <a:off x="5394325" y="4403725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799" name="Line 94"/>
          <p:cNvSpPr>
            <a:spLocks noChangeShapeType="1"/>
          </p:cNvSpPr>
          <p:nvPr/>
        </p:nvSpPr>
        <p:spPr bwMode="auto">
          <a:xfrm>
            <a:off x="5394325" y="4029075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0" name="Line 95"/>
          <p:cNvSpPr>
            <a:spLocks noChangeShapeType="1"/>
          </p:cNvSpPr>
          <p:nvPr/>
        </p:nvSpPr>
        <p:spPr bwMode="auto">
          <a:xfrm>
            <a:off x="5394325" y="3659188"/>
            <a:ext cx="6191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1" name="Line 96"/>
          <p:cNvSpPr>
            <a:spLocks noChangeShapeType="1"/>
          </p:cNvSpPr>
          <p:nvPr/>
        </p:nvSpPr>
        <p:spPr bwMode="auto">
          <a:xfrm>
            <a:off x="5394325" y="3282950"/>
            <a:ext cx="6191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2" name="Line 97"/>
          <p:cNvSpPr>
            <a:spLocks noChangeShapeType="1"/>
          </p:cNvSpPr>
          <p:nvPr/>
        </p:nvSpPr>
        <p:spPr bwMode="auto">
          <a:xfrm>
            <a:off x="5394325" y="2913063"/>
            <a:ext cx="6191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3" name="Line 98"/>
          <p:cNvSpPr>
            <a:spLocks noChangeShapeType="1"/>
          </p:cNvSpPr>
          <p:nvPr/>
        </p:nvSpPr>
        <p:spPr bwMode="auto">
          <a:xfrm>
            <a:off x="5394325" y="2538413"/>
            <a:ext cx="6191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4" name="Line 99"/>
          <p:cNvSpPr>
            <a:spLocks noChangeShapeType="1"/>
          </p:cNvSpPr>
          <p:nvPr/>
        </p:nvSpPr>
        <p:spPr bwMode="auto">
          <a:xfrm>
            <a:off x="5394325" y="2173288"/>
            <a:ext cx="6191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5" name="Line 100"/>
          <p:cNvSpPr>
            <a:spLocks noChangeShapeType="1"/>
          </p:cNvSpPr>
          <p:nvPr/>
        </p:nvSpPr>
        <p:spPr bwMode="auto">
          <a:xfrm>
            <a:off x="5456238" y="4403725"/>
            <a:ext cx="3163887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6" name="Line 101"/>
          <p:cNvSpPr>
            <a:spLocks noChangeShapeType="1"/>
          </p:cNvSpPr>
          <p:nvPr/>
        </p:nvSpPr>
        <p:spPr bwMode="auto">
          <a:xfrm flipV="1">
            <a:off x="5456238" y="4403725"/>
            <a:ext cx="1587" cy="523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7" name="Line 102"/>
          <p:cNvSpPr>
            <a:spLocks noChangeShapeType="1"/>
          </p:cNvSpPr>
          <p:nvPr/>
        </p:nvSpPr>
        <p:spPr bwMode="auto">
          <a:xfrm flipV="1">
            <a:off x="6251575" y="4403725"/>
            <a:ext cx="1588" cy="523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8" name="Line 103"/>
          <p:cNvSpPr>
            <a:spLocks noChangeShapeType="1"/>
          </p:cNvSpPr>
          <p:nvPr/>
        </p:nvSpPr>
        <p:spPr bwMode="auto">
          <a:xfrm flipV="1">
            <a:off x="7045325" y="4403725"/>
            <a:ext cx="1588" cy="523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09" name="Line 104"/>
          <p:cNvSpPr>
            <a:spLocks noChangeShapeType="1"/>
          </p:cNvSpPr>
          <p:nvPr/>
        </p:nvSpPr>
        <p:spPr bwMode="auto">
          <a:xfrm flipV="1">
            <a:off x="7824788" y="4403725"/>
            <a:ext cx="1587" cy="523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0" name="Line 105"/>
          <p:cNvSpPr>
            <a:spLocks noChangeShapeType="1"/>
          </p:cNvSpPr>
          <p:nvPr/>
        </p:nvSpPr>
        <p:spPr bwMode="auto">
          <a:xfrm flipV="1">
            <a:off x="8620125" y="4403725"/>
            <a:ext cx="1588" cy="523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1" name="Line 106"/>
          <p:cNvSpPr>
            <a:spLocks noChangeShapeType="1"/>
          </p:cNvSpPr>
          <p:nvPr/>
        </p:nvSpPr>
        <p:spPr bwMode="auto">
          <a:xfrm flipV="1">
            <a:off x="5456238" y="4403725"/>
            <a:ext cx="1587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2" name="Line 107"/>
          <p:cNvSpPr>
            <a:spLocks noChangeShapeType="1"/>
          </p:cNvSpPr>
          <p:nvPr/>
        </p:nvSpPr>
        <p:spPr bwMode="auto">
          <a:xfrm flipV="1">
            <a:off x="6251575" y="4403725"/>
            <a:ext cx="1588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3" name="Line 108"/>
          <p:cNvSpPr>
            <a:spLocks noChangeShapeType="1"/>
          </p:cNvSpPr>
          <p:nvPr/>
        </p:nvSpPr>
        <p:spPr bwMode="auto">
          <a:xfrm flipV="1">
            <a:off x="7045325" y="4403725"/>
            <a:ext cx="1588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4" name="Line 109"/>
          <p:cNvSpPr>
            <a:spLocks noChangeShapeType="1"/>
          </p:cNvSpPr>
          <p:nvPr/>
        </p:nvSpPr>
        <p:spPr bwMode="auto">
          <a:xfrm flipV="1">
            <a:off x="7824788" y="4403725"/>
            <a:ext cx="1587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4815" name="Line 110"/>
          <p:cNvSpPr>
            <a:spLocks noChangeShapeType="1"/>
          </p:cNvSpPr>
          <p:nvPr/>
        </p:nvSpPr>
        <p:spPr bwMode="auto">
          <a:xfrm flipV="1">
            <a:off x="8620125" y="4403725"/>
            <a:ext cx="1588" cy="635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7" name="Group 111"/>
          <p:cNvGrpSpPr>
            <a:grpSpLocks/>
          </p:cNvGrpSpPr>
          <p:nvPr/>
        </p:nvGrpSpPr>
        <p:grpSpPr bwMode="auto">
          <a:xfrm>
            <a:off x="6162675" y="2300288"/>
            <a:ext cx="1355725" cy="1971675"/>
            <a:chOff x="3882" y="1449"/>
            <a:chExt cx="854" cy="1242"/>
          </a:xfrm>
        </p:grpSpPr>
        <p:sp>
          <p:nvSpPr>
            <p:cNvPr id="74886" name="Freeform 112"/>
            <p:cNvSpPr>
              <a:spLocks/>
            </p:cNvSpPr>
            <p:nvPr/>
          </p:nvSpPr>
          <p:spPr bwMode="auto">
            <a:xfrm>
              <a:off x="3921" y="1485"/>
              <a:ext cx="187" cy="1169"/>
            </a:xfrm>
            <a:custGeom>
              <a:avLst/>
              <a:gdLst>
                <a:gd name="T0" fmla="*/ 57 w 57"/>
                <a:gd name="T1" fmla="*/ 351 h 351"/>
                <a:gd name="T2" fmla="*/ 41 w 57"/>
                <a:gd name="T3" fmla="*/ 282 h 351"/>
                <a:gd name="T4" fmla="*/ 14 w 57"/>
                <a:gd name="T5" fmla="*/ 211 h 351"/>
                <a:gd name="T6" fmla="*/ 12 w 57"/>
                <a:gd name="T7" fmla="*/ 141 h 351"/>
                <a:gd name="T8" fmla="*/ 10 w 57"/>
                <a:gd name="T9" fmla="*/ 70 h 351"/>
                <a:gd name="T10" fmla="*/ 0 w 57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"/>
                <a:gd name="T19" fmla="*/ 0 h 351"/>
                <a:gd name="T20" fmla="*/ 57 w 57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" h="351">
                  <a:moveTo>
                    <a:pt x="57" y="351"/>
                  </a:moveTo>
                  <a:lnTo>
                    <a:pt x="41" y="282"/>
                  </a:lnTo>
                  <a:lnTo>
                    <a:pt x="14" y="211"/>
                  </a:lnTo>
                  <a:lnTo>
                    <a:pt x="12" y="141"/>
                  </a:lnTo>
                  <a:lnTo>
                    <a:pt x="10" y="7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87" name="Freeform 113"/>
            <p:cNvSpPr>
              <a:spLocks/>
            </p:cNvSpPr>
            <p:nvPr/>
          </p:nvSpPr>
          <p:spPr bwMode="auto">
            <a:xfrm>
              <a:off x="4219" y="1485"/>
              <a:ext cx="484" cy="1169"/>
            </a:xfrm>
            <a:custGeom>
              <a:avLst/>
              <a:gdLst>
                <a:gd name="T0" fmla="*/ 148 w 148"/>
                <a:gd name="T1" fmla="*/ 351 h 351"/>
                <a:gd name="T2" fmla="*/ 131 w 148"/>
                <a:gd name="T3" fmla="*/ 282 h 351"/>
                <a:gd name="T4" fmla="*/ 100 w 148"/>
                <a:gd name="T5" fmla="*/ 211 h 351"/>
                <a:gd name="T6" fmla="*/ 57 w 148"/>
                <a:gd name="T7" fmla="*/ 141 h 351"/>
                <a:gd name="T8" fmla="*/ 26 w 148"/>
                <a:gd name="T9" fmla="*/ 70 h 351"/>
                <a:gd name="T10" fmla="*/ 0 w 148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"/>
                <a:gd name="T19" fmla="*/ 0 h 351"/>
                <a:gd name="T20" fmla="*/ 148 w 148"/>
                <a:gd name="T21" fmla="*/ 351 h 3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" h="351">
                  <a:moveTo>
                    <a:pt x="148" y="351"/>
                  </a:moveTo>
                  <a:lnTo>
                    <a:pt x="131" y="282"/>
                  </a:lnTo>
                  <a:lnTo>
                    <a:pt x="100" y="211"/>
                  </a:lnTo>
                  <a:lnTo>
                    <a:pt x="57" y="141"/>
                  </a:lnTo>
                  <a:lnTo>
                    <a:pt x="26" y="70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88" name="Oval 114"/>
            <p:cNvSpPr>
              <a:spLocks noChangeArrowheads="1"/>
            </p:cNvSpPr>
            <p:nvPr/>
          </p:nvSpPr>
          <p:spPr bwMode="auto">
            <a:xfrm>
              <a:off x="4069" y="2614"/>
              <a:ext cx="75" cy="77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89" name="Oval 115"/>
            <p:cNvSpPr>
              <a:spLocks noChangeArrowheads="1"/>
            </p:cNvSpPr>
            <p:nvPr/>
          </p:nvSpPr>
          <p:spPr bwMode="auto">
            <a:xfrm>
              <a:off x="4016" y="2384"/>
              <a:ext cx="72" cy="77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0" name="Oval 116"/>
            <p:cNvSpPr>
              <a:spLocks noChangeArrowheads="1"/>
            </p:cNvSpPr>
            <p:nvPr/>
          </p:nvSpPr>
          <p:spPr bwMode="auto">
            <a:xfrm>
              <a:off x="3928" y="2148"/>
              <a:ext cx="75" cy="73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1" name="Oval 117"/>
            <p:cNvSpPr>
              <a:spLocks noChangeArrowheads="1"/>
            </p:cNvSpPr>
            <p:nvPr/>
          </p:nvSpPr>
          <p:spPr bwMode="auto">
            <a:xfrm>
              <a:off x="3921" y="1915"/>
              <a:ext cx="76" cy="77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2" name="Oval 118"/>
            <p:cNvSpPr>
              <a:spLocks noChangeArrowheads="1"/>
            </p:cNvSpPr>
            <p:nvPr/>
          </p:nvSpPr>
          <p:spPr bwMode="auto">
            <a:xfrm>
              <a:off x="3915" y="1679"/>
              <a:ext cx="72" cy="73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3" name="Oval 119"/>
            <p:cNvSpPr>
              <a:spLocks noChangeArrowheads="1"/>
            </p:cNvSpPr>
            <p:nvPr/>
          </p:nvSpPr>
          <p:spPr bwMode="auto">
            <a:xfrm>
              <a:off x="3882" y="1449"/>
              <a:ext cx="75" cy="73"/>
            </a:xfrm>
            <a:prstGeom prst="ellipse">
              <a:avLst/>
            </a:prstGeom>
            <a:solidFill>
              <a:srgbClr val="00FF00"/>
            </a:solidFill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4" name="Oval 120"/>
            <p:cNvSpPr>
              <a:spLocks noChangeArrowheads="1"/>
            </p:cNvSpPr>
            <p:nvPr/>
          </p:nvSpPr>
          <p:spPr bwMode="auto">
            <a:xfrm>
              <a:off x="4664" y="2614"/>
              <a:ext cx="72" cy="77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5" name="Oval 121"/>
            <p:cNvSpPr>
              <a:spLocks noChangeArrowheads="1"/>
            </p:cNvSpPr>
            <p:nvPr/>
          </p:nvSpPr>
          <p:spPr bwMode="auto">
            <a:xfrm>
              <a:off x="4608" y="2384"/>
              <a:ext cx="76" cy="77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6" name="Oval 122"/>
            <p:cNvSpPr>
              <a:spLocks noChangeArrowheads="1"/>
            </p:cNvSpPr>
            <p:nvPr/>
          </p:nvSpPr>
          <p:spPr bwMode="auto">
            <a:xfrm>
              <a:off x="4507" y="2148"/>
              <a:ext cx="75" cy="73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7" name="Oval 123"/>
            <p:cNvSpPr>
              <a:spLocks noChangeArrowheads="1"/>
            </p:cNvSpPr>
            <p:nvPr/>
          </p:nvSpPr>
          <p:spPr bwMode="auto">
            <a:xfrm>
              <a:off x="4366" y="1915"/>
              <a:ext cx="76" cy="77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8" name="Oval 124"/>
            <p:cNvSpPr>
              <a:spLocks noChangeArrowheads="1"/>
            </p:cNvSpPr>
            <p:nvPr/>
          </p:nvSpPr>
          <p:spPr bwMode="auto">
            <a:xfrm>
              <a:off x="4265" y="1679"/>
              <a:ext cx="75" cy="73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899" name="Oval 125"/>
            <p:cNvSpPr>
              <a:spLocks noChangeArrowheads="1"/>
            </p:cNvSpPr>
            <p:nvPr/>
          </p:nvSpPr>
          <p:spPr bwMode="auto">
            <a:xfrm>
              <a:off x="4180" y="1449"/>
              <a:ext cx="72" cy="73"/>
            </a:xfrm>
            <a:prstGeom prst="ellipse">
              <a:avLst/>
            </a:prstGeom>
            <a:noFill/>
            <a:ln w="11113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8" name="Group 126"/>
          <p:cNvGrpSpPr>
            <a:grpSpLocks/>
          </p:cNvGrpSpPr>
          <p:nvPr/>
        </p:nvGrpSpPr>
        <p:grpSpPr bwMode="auto">
          <a:xfrm>
            <a:off x="5519738" y="2300288"/>
            <a:ext cx="393700" cy="1976437"/>
            <a:chOff x="3477" y="1449"/>
            <a:chExt cx="248" cy="1245"/>
          </a:xfrm>
        </p:grpSpPr>
        <p:sp>
          <p:nvSpPr>
            <p:cNvPr id="74871" name="Freeform 127"/>
            <p:cNvSpPr>
              <a:spLocks/>
            </p:cNvSpPr>
            <p:nvPr/>
          </p:nvSpPr>
          <p:spPr bwMode="auto">
            <a:xfrm>
              <a:off x="3477" y="1915"/>
              <a:ext cx="78" cy="80"/>
            </a:xfrm>
            <a:custGeom>
              <a:avLst/>
              <a:gdLst>
                <a:gd name="T0" fmla="*/ 39 w 78"/>
                <a:gd name="T1" fmla="*/ 0 h 80"/>
                <a:gd name="T2" fmla="*/ 78 w 78"/>
                <a:gd name="T3" fmla="*/ 80 h 80"/>
                <a:gd name="T4" fmla="*/ 0 w 78"/>
                <a:gd name="T5" fmla="*/ 80 h 80"/>
                <a:gd name="T6" fmla="*/ 39 w 78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80"/>
                <a:gd name="T14" fmla="*/ 78 w 78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80">
                  <a:moveTo>
                    <a:pt x="39" y="0"/>
                  </a:moveTo>
                  <a:lnTo>
                    <a:pt x="78" y="80"/>
                  </a:lnTo>
                  <a:lnTo>
                    <a:pt x="0" y="8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0000"/>
            </a:solidFill>
            <a:ln w="1111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74872" name="Group 128"/>
            <p:cNvGrpSpPr>
              <a:grpSpLocks/>
            </p:cNvGrpSpPr>
            <p:nvPr/>
          </p:nvGrpSpPr>
          <p:grpSpPr bwMode="auto">
            <a:xfrm>
              <a:off x="3499" y="1449"/>
              <a:ext cx="226" cy="1245"/>
              <a:chOff x="3499" y="1449"/>
              <a:chExt cx="226" cy="1245"/>
            </a:xfrm>
          </p:grpSpPr>
          <p:sp>
            <p:nvSpPr>
              <p:cNvPr id="74873" name="Freeform 129"/>
              <p:cNvSpPr>
                <a:spLocks/>
              </p:cNvSpPr>
              <p:nvPr/>
            </p:nvSpPr>
            <p:spPr bwMode="auto">
              <a:xfrm>
                <a:off x="3516" y="1485"/>
                <a:ext cx="55" cy="1169"/>
              </a:xfrm>
              <a:custGeom>
                <a:avLst/>
                <a:gdLst>
                  <a:gd name="T0" fmla="*/ 14 w 17"/>
                  <a:gd name="T1" fmla="*/ 351 h 351"/>
                  <a:gd name="T2" fmla="*/ 17 w 17"/>
                  <a:gd name="T3" fmla="*/ 282 h 351"/>
                  <a:gd name="T4" fmla="*/ 9 w 17"/>
                  <a:gd name="T5" fmla="*/ 211 h 351"/>
                  <a:gd name="T6" fmla="*/ 0 w 17"/>
                  <a:gd name="T7" fmla="*/ 141 h 351"/>
                  <a:gd name="T8" fmla="*/ 7 w 17"/>
                  <a:gd name="T9" fmla="*/ 70 h 351"/>
                  <a:gd name="T10" fmla="*/ 7 w 17"/>
                  <a:gd name="T11" fmla="*/ 0 h 3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351"/>
                  <a:gd name="T20" fmla="*/ 17 w 17"/>
                  <a:gd name="T21" fmla="*/ 351 h 3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351">
                    <a:moveTo>
                      <a:pt x="14" y="351"/>
                    </a:moveTo>
                    <a:lnTo>
                      <a:pt x="17" y="282"/>
                    </a:lnTo>
                    <a:lnTo>
                      <a:pt x="9" y="211"/>
                    </a:lnTo>
                    <a:lnTo>
                      <a:pt x="0" y="141"/>
                    </a:lnTo>
                    <a:lnTo>
                      <a:pt x="7" y="70"/>
                    </a:lnTo>
                    <a:lnTo>
                      <a:pt x="7" y="0"/>
                    </a:lnTo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4" name="Freeform 130"/>
              <p:cNvSpPr>
                <a:spLocks/>
              </p:cNvSpPr>
              <p:nvPr/>
            </p:nvSpPr>
            <p:spPr bwMode="auto">
              <a:xfrm>
                <a:off x="3562" y="1485"/>
                <a:ext cx="124" cy="1169"/>
              </a:xfrm>
              <a:custGeom>
                <a:avLst/>
                <a:gdLst>
                  <a:gd name="T0" fmla="*/ 31 w 38"/>
                  <a:gd name="T1" fmla="*/ 351 h 351"/>
                  <a:gd name="T2" fmla="*/ 38 w 38"/>
                  <a:gd name="T3" fmla="*/ 282 h 351"/>
                  <a:gd name="T4" fmla="*/ 22 w 38"/>
                  <a:gd name="T5" fmla="*/ 211 h 351"/>
                  <a:gd name="T6" fmla="*/ 0 w 38"/>
                  <a:gd name="T7" fmla="*/ 141 h 351"/>
                  <a:gd name="T8" fmla="*/ 17 w 38"/>
                  <a:gd name="T9" fmla="*/ 70 h 351"/>
                  <a:gd name="T10" fmla="*/ 24 w 38"/>
                  <a:gd name="T11" fmla="*/ 0 h 3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51"/>
                  <a:gd name="T20" fmla="*/ 38 w 38"/>
                  <a:gd name="T21" fmla="*/ 351 h 3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51">
                    <a:moveTo>
                      <a:pt x="31" y="351"/>
                    </a:moveTo>
                    <a:lnTo>
                      <a:pt x="38" y="282"/>
                    </a:lnTo>
                    <a:lnTo>
                      <a:pt x="22" y="211"/>
                    </a:lnTo>
                    <a:lnTo>
                      <a:pt x="0" y="141"/>
                    </a:lnTo>
                    <a:lnTo>
                      <a:pt x="17" y="70"/>
                    </a:lnTo>
                    <a:lnTo>
                      <a:pt x="24" y="0"/>
                    </a:lnTo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5" name="Freeform 131"/>
              <p:cNvSpPr>
                <a:spLocks/>
              </p:cNvSpPr>
              <p:nvPr/>
            </p:nvSpPr>
            <p:spPr bwMode="auto">
              <a:xfrm>
                <a:off x="3522" y="2614"/>
                <a:ext cx="79" cy="80"/>
              </a:xfrm>
              <a:custGeom>
                <a:avLst/>
                <a:gdLst>
                  <a:gd name="T0" fmla="*/ 40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40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40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6" name="Freeform 132"/>
              <p:cNvSpPr>
                <a:spLocks/>
              </p:cNvSpPr>
              <p:nvPr/>
            </p:nvSpPr>
            <p:spPr bwMode="auto">
              <a:xfrm>
                <a:off x="3532" y="2384"/>
                <a:ext cx="79" cy="80"/>
              </a:xfrm>
              <a:custGeom>
                <a:avLst/>
                <a:gdLst>
                  <a:gd name="T0" fmla="*/ 39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3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39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7" name="Freeform 133"/>
              <p:cNvSpPr>
                <a:spLocks/>
              </p:cNvSpPr>
              <p:nvPr/>
            </p:nvSpPr>
            <p:spPr bwMode="auto">
              <a:xfrm>
                <a:off x="3509" y="2148"/>
                <a:ext cx="76" cy="77"/>
              </a:xfrm>
              <a:custGeom>
                <a:avLst/>
                <a:gdLst>
                  <a:gd name="T0" fmla="*/ 36 w 76"/>
                  <a:gd name="T1" fmla="*/ 0 h 77"/>
                  <a:gd name="T2" fmla="*/ 76 w 76"/>
                  <a:gd name="T3" fmla="*/ 77 h 77"/>
                  <a:gd name="T4" fmla="*/ 0 w 76"/>
                  <a:gd name="T5" fmla="*/ 77 h 77"/>
                  <a:gd name="T6" fmla="*/ 36 w 76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7"/>
                  <a:gd name="T14" fmla="*/ 76 w 76"/>
                  <a:gd name="T15" fmla="*/ 77 h 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7">
                    <a:moveTo>
                      <a:pt x="36" y="0"/>
                    </a:moveTo>
                    <a:lnTo>
                      <a:pt x="76" y="77"/>
                    </a:lnTo>
                    <a:lnTo>
                      <a:pt x="0" y="7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8" name="Freeform 134"/>
              <p:cNvSpPr>
                <a:spLocks/>
              </p:cNvSpPr>
              <p:nvPr/>
            </p:nvSpPr>
            <p:spPr bwMode="auto">
              <a:xfrm>
                <a:off x="3499" y="1679"/>
                <a:ext cx="79" cy="80"/>
              </a:xfrm>
              <a:custGeom>
                <a:avLst/>
                <a:gdLst>
                  <a:gd name="T0" fmla="*/ 40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40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40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79" name="Freeform 135"/>
              <p:cNvSpPr>
                <a:spLocks/>
              </p:cNvSpPr>
              <p:nvPr/>
            </p:nvSpPr>
            <p:spPr bwMode="auto">
              <a:xfrm>
                <a:off x="3499" y="1449"/>
                <a:ext cx="79" cy="76"/>
              </a:xfrm>
              <a:custGeom>
                <a:avLst/>
                <a:gdLst>
                  <a:gd name="T0" fmla="*/ 40 w 79"/>
                  <a:gd name="T1" fmla="*/ 0 h 76"/>
                  <a:gd name="T2" fmla="*/ 79 w 79"/>
                  <a:gd name="T3" fmla="*/ 76 h 76"/>
                  <a:gd name="T4" fmla="*/ 0 w 79"/>
                  <a:gd name="T5" fmla="*/ 76 h 76"/>
                  <a:gd name="T6" fmla="*/ 40 w 79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76"/>
                  <a:gd name="T14" fmla="*/ 79 w 79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76">
                    <a:moveTo>
                      <a:pt x="40" y="0"/>
                    </a:moveTo>
                    <a:lnTo>
                      <a:pt x="79" y="76"/>
                    </a:lnTo>
                    <a:lnTo>
                      <a:pt x="0" y="7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0" name="Freeform 136"/>
              <p:cNvSpPr>
                <a:spLocks/>
              </p:cNvSpPr>
              <p:nvPr/>
            </p:nvSpPr>
            <p:spPr bwMode="auto">
              <a:xfrm>
                <a:off x="3624" y="2614"/>
                <a:ext cx="78" cy="80"/>
              </a:xfrm>
              <a:custGeom>
                <a:avLst/>
                <a:gdLst>
                  <a:gd name="T0" fmla="*/ 39 w 78"/>
                  <a:gd name="T1" fmla="*/ 0 h 80"/>
                  <a:gd name="T2" fmla="*/ 78 w 78"/>
                  <a:gd name="T3" fmla="*/ 80 h 80"/>
                  <a:gd name="T4" fmla="*/ 0 w 78"/>
                  <a:gd name="T5" fmla="*/ 80 h 80"/>
                  <a:gd name="T6" fmla="*/ 39 w 78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80"/>
                  <a:gd name="T14" fmla="*/ 78 w 78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80">
                    <a:moveTo>
                      <a:pt x="39" y="0"/>
                    </a:moveTo>
                    <a:lnTo>
                      <a:pt x="78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1" name="Freeform 137"/>
              <p:cNvSpPr>
                <a:spLocks/>
              </p:cNvSpPr>
              <p:nvPr/>
            </p:nvSpPr>
            <p:spPr bwMode="auto">
              <a:xfrm>
                <a:off x="3650" y="2384"/>
                <a:ext cx="75" cy="80"/>
              </a:xfrm>
              <a:custGeom>
                <a:avLst/>
                <a:gdLst>
                  <a:gd name="T0" fmla="*/ 36 w 75"/>
                  <a:gd name="T1" fmla="*/ 0 h 80"/>
                  <a:gd name="T2" fmla="*/ 75 w 75"/>
                  <a:gd name="T3" fmla="*/ 80 h 80"/>
                  <a:gd name="T4" fmla="*/ 0 w 75"/>
                  <a:gd name="T5" fmla="*/ 80 h 80"/>
                  <a:gd name="T6" fmla="*/ 36 w 75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5"/>
                  <a:gd name="T13" fmla="*/ 0 h 80"/>
                  <a:gd name="T14" fmla="*/ 75 w 75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5" h="80">
                    <a:moveTo>
                      <a:pt x="36" y="0"/>
                    </a:moveTo>
                    <a:lnTo>
                      <a:pt x="75" y="80"/>
                    </a:lnTo>
                    <a:lnTo>
                      <a:pt x="0" y="80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2" name="Freeform 138"/>
              <p:cNvSpPr>
                <a:spLocks/>
              </p:cNvSpPr>
              <p:nvPr/>
            </p:nvSpPr>
            <p:spPr bwMode="auto">
              <a:xfrm>
                <a:off x="3594" y="2148"/>
                <a:ext cx="79" cy="77"/>
              </a:xfrm>
              <a:custGeom>
                <a:avLst/>
                <a:gdLst>
                  <a:gd name="T0" fmla="*/ 40 w 79"/>
                  <a:gd name="T1" fmla="*/ 0 h 77"/>
                  <a:gd name="T2" fmla="*/ 79 w 79"/>
                  <a:gd name="T3" fmla="*/ 77 h 77"/>
                  <a:gd name="T4" fmla="*/ 0 w 79"/>
                  <a:gd name="T5" fmla="*/ 77 h 77"/>
                  <a:gd name="T6" fmla="*/ 40 w 79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77"/>
                  <a:gd name="T14" fmla="*/ 79 w 79"/>
                  <a:gd name="T15" fmla="*/ 77 h 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77">
                    <a:moveTo>
                      <a:pt x="40" y="0"/>
                    </a:moveTo>
                    <a:lnTo>
                      <a:pt x="79" y="77"/>
                    </a:lnTo>
                    <a:lnTo>
                      <a:pt x="0" y="77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3" name="Freeform 139"/>
              <p:cNvSpPr>
                <a:spLocks/>
              </p:cNvSpPr>
              <p:nvPr/>
            </p:nvSpPr>
            <p:spPr bwMode="auto">
              <a:xfrm>
                <a:off x="3522" y="1915"/>
                <a:ext cx="79" cy="80"/>
              </a:xfrm>
              <a:custGeom>
                <a:avLst/>
                <a:gdLst>
                  <a:gd name="T0" fmla="*/ 40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40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40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4" name="Freeform 140"/>
              <p:cNvSpPr>
                <a:spLocks/>
              </p:cNvSpPr>
              <p:nvPr/>
            </p:nvSpPr>
            <p:spPr bwMode="auto">
              <a:xfrm>
                <a:off x="3578" y="1679"/>
                <a:ext cx="79" cy="80"/>
              </a:xfrm>
              <a:custGeom>
                <a:avLst/>
                <a:gdLst>
                  <a:gd name="T0" fmla="*/ 39 w 79"/>
                  <a:gd name="T1" fmla="*/ 0 h 80"/>
                  <a:gd name="T2" fmla="*/ 79 w 79"/>
                  <a:gd name="T3" fmla="*/ 80 h 80"/>
                  <a:gd name="T4" fmla="*/ 0 w 79"/>
                  <a:gd name="T5" fmla="*/ 80 h 80"/>
                  <a:gd name="T6" fmla="*/ 3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39" y="0"/>
                    </a:moveTo>
                    <a:lnTo>
                      <a:pt x="79" y="80"/>
                    </a:lnTo>
                    <a:lnTo>
                      <a:pt x="0" y="8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85" name="Freeform 141"/>
              <p:cNvSpPr>
                <a:spLocks/>
              </p:cNvSpPr>
              <p:nvPr/>
            </p:nvSpPr>
            <p:spPr bwMode="auto">
              <a:xfrm>
                <a:off x="3601" y="1449"/>
                <a:ext cx="78" cy="76"/>
              </a:xfrm>
              <a:custGeom>
                <a:avLst/>
                <a:gdLst>
                  <a:gd name="T0" fmla="*/ 39 w 78"/>
                  <a:gd name="T1" fmla="*/ 0 h 76"/>
                  <a:gd name="T2" fmla="*/ 78 w 78"/>
                  <a:gd name="T3" fmla="*/ 76 h 76"/>
                  <a:gd name="T4" fmla="*/ 0 w 78"/>
                  <a:gd name="T5" fmla="*/ 76 h 76"/>
                  <a:gd name="T6" fmla="*/ 39 w 78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76"/>
                  <a:gd name="T14" fmla="*/ 78 w 78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76">
                    <a:moveTo>
                      <a:pt x="39" y="0"/>
                    </a:moveTo>
                    <a:lnTo>
                      <a:pt x="78" y="76"/>
                    </a:lnTo>
                    <a:lnTo>
                      <a:pt x="0" y="76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74818" name="Rectangle 142"/>
          <p:cNvSpPr>
            <a:spLocks noChangeArrowheads="1"/>
          </p:cNvSpPr>
          <p:nvPr/>
        </p:nvSpPr>
        <p:spPr bwMode="auto">
          <a:xfrm>
            <a:off x="5227638" y="4292600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4819" name="Rectangle 143"/>
          <p:cNvSpPr>
            <a:spLocks noChangeArrowheads="1"/>
          </p:cNvSpPr>
          <p:nvPr/>
        </p:nvSpPr>
        <p:spPr bwMode="auto">
          <a:xfrm>
            <a:off x="5227638" y="3911600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</a:t>
            </a:r>
            <a:endParaRPr lang="es-ES"/>
          </a:p>
        </p:txBody>
      </p:sp>
      <p:sp>
        <p:nvSpPr>
          <p:cNvPr id="74820" name="Rectangle 144"/>
          <p:cNvSpPr>
            <a:spLocks noChangeArrowheads="1"/>
          </p:cNvSpPr>
          <p:nvPr/>
        </p:nvSpPr>
        <p:spPr bwMode="auto">
          <a:xfrm>
            <a:off x="5227638" y="3548063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2</a:t>
            </a:r>
            <a:endParaRPr lang="es-ES"/>
          </a:p>
        </p:txBody>
      </p:sp>
      <p:sp>
        <p:nvSpPr>
          <p:cNvPr id="74821" name="Rectangle 145"/>
          <p:cNvSpPr>
            <a:spLocks noChangeArrowheads="1"/>
          </p:cNvSpPr>
          <p:nvPr/>
        </p:nvSpPr>
        <p:spPr bwMode="auto">
          <a:xfrm>
            <a:off x="5227638" y="3167063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3</a:t>
            </a:r>
            <a:endParaRPr lang="es-ES"/>
          </a:p>
        </p:txBody>
      </p:sp>
      <p:sp>
        <p:nvSpPr>
          <p:cNvPr id="74822" name="Rectangle 146"/>
          <p:cNvSpPr>
            <a:spLocks noChangeArrowheads="1"/>
          </p:cNvSpPr>
          <p:nvPr/>
        </p:nvSpPr>
        <p:spPr bwMode="auto">
          <a:xfrm>
            <a:off x="5227638" y="2801938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4</a:t>
            </a:r>
            <a:endParaRPr lang="es-ES"/>
          </a:p>
        </p:txBody>
      </p:sp>
      <p:sp>
        <p:nvSpPr>
          <p:cNvPr id="74823" name="Rectangle 147"/>
          <p:cNvSpPr>
            <a:spLocks noChangeArrowheads="1"/>
          </p:cNvSpPr>
          <p:nvPr/>
        </p:nvSpPr>
        <p:spPr bwMode="auto">
          <a:xfrm>
            <a:off x="5227638" y="2420938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5</a:t>
            </a:r>
            <a:endParaRPr lang="es-ES"/>
          </a:p>
        </p:txBody>
      </p:sp>
      <p:sp>
        <p:nvSpPr>
          <p:cNvPr id="74824" name="Rectangle 148"/>
          <p:cNvSpPr>
            <a:spLocks noChangeArrowheads="1"/>
          </p:cNvSpPr>
          <p:nvPr/>
        </p:nvSpPr>
        <p:spPr bwMode="auto">
          <a:xfrm>
            <a:off x="5227638" y="2057400"/>
            <a:ext cx="112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6</a:t>
            </a:r>
            <a:endParaRPr lang="es-ES"/>
          </a:p>
        </p:txBody>
      </p:sp>
      <p:sp>
        <p:nvSpPr>
          <p:cNvPr id="74825" name="Rectangle 149"/>
          <p:cNvSpPr>
            <a:spLocks noChangeArrowheads="1"/>
          </p:cNvSpPr>
          <p:nvPr/>
        </p:nvSpPr>
        <p:spPr bwMode="auto">
          <a:xfrm>
            <a:off x="5272088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0.0%</a:t>
            </a:r>
            <a:endParaRPr lang="es-ES"/>
          </a:p>
        </p:txBody>
      </p:sp>
      <p:sp>
        <p:nvSpPr>
          <p:cNvPr id="74826" name="Rectangle 150"/>
          <p:cNvSpPr>
            <a:spLocks noChangeArrowheads="1"/>
          </p:cNvSpPr>
          <p:nvPr/>
        </p:nvSpPr>
        <p:spPr bwMode="auto">
          <a:xfrm>
            <a:off x="6065838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0.5%</a:t>
            </a:r>
            <a:endParaRPr lang="es-ES"/>
          </a:p>
        </p:txBody>
      </p:sp>
      <p:sp>
        <p:nvSpPr>
          <p:cNvPr id="74827" name="Rectangle 151"/>
          <p:cNvSpPr>
            <a:spLocks noChangeArrowheads="1"/>
          </p:cNvSpPr>
          <p:nvPr/>
        </p:nvSpPr>
        <p:spPr bwMode="auto">
          <a:xfrm>
            <a:off x="6861175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1.0%</a:t>
            </a:r>
            <a:endParaRPr lang="es-ES"/>
          </a:p>
        </p:txBody>
      </p:sp>
      <p:sp>
        <p:nvSpPr>
          <p:cNvPr id="74828" name="Rectangle 152"/>
          <p:cNvSpPr>
            <a:spLocks noChangeArrowheads="1"/>
          </p:cNvSpPr>
          <p:nvPr/>
        </p:nvSpPr>
        <p:spPr bwMode="auto">
          <a:xfrm>
            <a:off x="7639050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1.5%</a:t>
            </a:r>
            <a:endParaRPr lang="es-ES"/>
          </a:p>
        </p:txBody>
      </p:sp>
      <p:sp>
        <p:nvSpPr>
          <p:cNvPr id="74829" name="Rectangle 153"/>
          <p:cNvSpPr>
            <a:spLocks noChangeArrowheads="1"/>
          </p:cNvSpPr>
          <p:nvPr/>
        </p:nvSpPr>
        <p:spPr bwMode="auto">
          <a:xfrm>
            <a:off x="8434388" y="4583113"/>
            <a:ext cx="463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FFFF"/>
                </a:solidFill>
              </a:rPr>
              <a:t>2.0%</a:t>
            </a:r>
            <a:endParaRPr lang="es-ES"/>
          </a:p>
        </p:txBody>
      </p:sp>
      <p:sp>
        <p:nvSpPr>
          <p:cNvPr id="74830" name="Rectangle 154"/>
          <p:cNvSpPr>
            <a:spLocks noChangeArrowheads="1"/>
          </p:cNvSpPr>
          <p:nvPr/>
        </p:nvSpPr>
        <p:spPr bwMode="auto">
          <a:xfrm>
            <a:off x="5675313" y="4921250"/>
            <a:ext cx="281146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 b="1">
                <a:solidFill>
                  <a:srgbClr val="00FFFF"/>
                </a:solidFill>
              </a:rPr>
              <a:t>Deriva Residual de Entrepiso</a:t>
            </a:r>
            <a:endParaRPr lang="es-ES"/>
          </a:p>
        </p:txBody>
      </p:sp>
      <p:sp>
        <p:nvSpPr>
          <p:cNvPr id="74831" name="Rectangle 155"/>
          <p:cNvSpPr>
            <a:spLocks noChangeArrowheads="1"/>
          </p:cNvSpPr>
          <p:nvPr/>
        </p:nvSpPr>
        <p:spPr bwMode="auto">
          <a:xfrm rot="-5400000">
            <a:off x="4328319" y="3036094"/>
            <a:ext cx="1265237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 b="1">
                <a:solidFill>
                  <a:srgbClr val="00FFFF"/>
                </a:solidFill>
              </a:rPr>
              <a:t>Nivel de Piso</a:t>
            </a:r>
            <a:endParaRPr lang="es-ES"/>
          </a:p>
        </p:txBody>
      </p:sp>
      <p:sp>
        <p:nvSpPr>
          <p:cNvPr id="74832" name="Rectangle 156"/>
          <p:cNvSpPr>
            <a:spLocks noChangeArrowheads="1"/>
          </p:cNvSpPr>
          <p:nvPr/>
        </p:nvSpPr>
        <p:spPr bwMode="auto">
          <a:xfrm>
            <a:off x="9105900" y="5249863"/>
            <a:ext cx="508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6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s-ES"/>
          </a:p>
        </p:txBody>
      </p:sp>
      <p:sp>
        <p:nvSpPr>
          <p:cNvPr id="74833" name="Rectangle 157"/>
          <p:cNvSpPr>
            <a:spLocks noChangeArrowheads="1"/>
          </p:cNvSpPr>
          <p:nvPr/>
        </p:nvSpPr>
        <p:spPr bwMode="auto">
          <a:xfrm>
            <a:off x="9123363" y="5148263"/>
            <a:ext cx="79375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25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s-ES"/>
          </a:p>
        </p:txBody>
      </p:sp>
      <p:grpSp>
        <p:nvGrpSpPr>
          <p:cNvPr id="10" name="Group 229"/>
          <p:cNvGrpSpPr>
            <a:grpSpLocks/>
          </p:cNvGrpSpPr>
          <p:nvPr/>
        </p:nvGrpSpPr>
        <p:grpSpPr bwMode="auto">
          <a:xfrm>
            <a:off x="2124075" y="1773238"/>
            <a:ext cx="2952750" cy="2879725"/>
            <a:chOff x="512" y="1498"/>
            <a:chExt cx="1860" cy="1814"/>
          </a:xfrm>
        </p:grpSpPr>
        <p:sp>
          <p:nvSpPr>
            <p:cNvPr id="74854" name="Oval 230"/>
            <p:cNvSpPr>
              <a:spLocks noChangeArrowheads="1"/>
            </p:cNvSpPr>
            <p:nvPr/>
          </p:nvSpPr>
          <p:spPr bwMode="auto">
            <a:xfrm>
              <a:off x="512" y="1498"/>
              <a:ext cx="1860" cy="1814"/>
            </a:xfrm>
            <a:prstGeom prst="ellipse">
              <a:avLst/>
            </a:prstGeom>
            <a:solidFill>
              <a:schemeClr val="tx1"/>
            </a:solidFill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grpSp>
          <p:nvGrpSpPr>
            <p:cNvPr id="74855" name="Group 231"/>
            <p:cNvGrpSpPr>
              <a:grpSpLocks/>
            </p:cNvGrpSpPr>
            <p:nvPr/>
          </p:nvGrpSpPr>
          <p:grpSpPr bwMode="auto">
            <a:xfrm>
              <a:off x="818" y="1842"/>
              <a:ext cx="1155" cy="1047"/>
              <a:chOff x="682" y="1579"/>
              <a:chExt cx="1401" cy="1356"/>
            </a:xfrm>
          </p:grpSpPr>
          <p:sp>
            <p:nvSpPr>
              <p:cNvPr id="74856" name="Line 232"/>
              <p:cNvSpPr>
                <a:spLocks noChangeShapeType="1"/>
              </p:cNvSpPr>
              <p:nvPr/>
            </p:nvSpPr>
            <p:spPr bwMode="auto">
              <a:xfrm flipV="1">
                <a:off x="778" y="1581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57" name="Line 233"/>
              <p:cNvSpPr>
                <a:spLocks noChangeShapeType="1"/>
              </p:cNvSpPr>
              <p:nvPr/>
            </p:nvSpPr>
            <p:spPr bwMode="auto">
              <a:xfrm flipV="1">
                <a:off x="1610" y="1594"/>
                <a:ext cx="185" cy="1292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58" name="Line 234"/>
              <p:cNvSpPr>
                <a:spLocks noChangeShapeType="1"/>
              </p:cNvSpPr>
              <p:nvPr/>
            </p:nvSpPr>
            <p:spPr bwMode="auto">
              <a:xfrm flipV="1">
                <a:off x="1886" y="1585"/>
                <a:ext cx="195" cy="1315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59" name="Line 235"/>
              <p:cNvSpPr>
                <a:spLocks noChangeShapeType="1"/>
              </p:cNvSpPr>
              <p:nvPr/>
            </p:nvSpPr>
            <p:spPr bwMode="auto">
              <a:xfrm flipV="1">
                <a:off x="1338" y="1585"/>
                <a:ext cx="181" cy="1346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0" name="Line 236"/>
              <p:cNvSpPr>
                <a:spLocks noChangeShapeType="1"/>
              </p:cNvSpPr>
              <p:nvPr/>
            </p:nvSpPr>
            <p:spPr bwMode="auto">
              <a:xfrm>
                <a:off x="944" y="1811"/>
                <a:ext cx="1105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1" name="Line 237"/>
              <p:cNvSpPr>
                <a:spLocks noChangeShapeType="1"/>
              </p:cNvSpPr>
              <p:nvPr/>
            </p:nvSpPr>
            <p:spPr bwMode="auto">
              <a:xfrm>
                <a:off x="916" y="2006"/>
                <a:ext cx="1104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2" name="Line 238"/>
              <p:cNvSpPr>
                <a:spLocks noChangeShapeType="1"/>
              </p:cNvSpPr>
              <p:nvPr/>
            </p:nvSpPr>
            <p:spPr bwMode="auto">
              <a:xfrm>
                <a:off x="852" y="2424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3" name="Line 239"/>
              <p:cNvSpPr>
                <a:spLocks noChangeShapeType="1"/>
              </p:cNvSpPr>
              <p:nvPr/>
            </p:nvSpPr>
            <p:spPr bwMode="auto">
              <a:xfrm>
                <a:off x="825" y="2633"/>
                <a:ext cx="1103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4" name="Line 240"/>
              <p:cNvSpPr>
                <a:spLocks noChangeShapeType="1"/>
              </p:cNvSpPr>
              <p:nvPr/>
            </p:nvSpPr>
            <p:spPr bwMode="auto">
              <a:xfrm>
                <a:off x="978" y="1590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5" name="Line 241"/>
              <p:cNvSpPr>
                <a:spLocks noChangeShapeType="1"/>
              </p:cNvSpPr>
              <p:nvPr/>
            </p:nvSpPr>
            <p:spPr bwMode="auto">
              <a:xfrm>
                <a:off x="876" y="2223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66" name="Line 242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pic>
            <p:nvPicPr>
              <p:cNvPr id="74867" name="Picture 243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682" y="2897"/>
                <a:ext cx="1296" cy="38"/>
              </a:xfrm>
              <a:prstGeom prst="rect">
                <a:avLst/>
              </a:prstGeom>
              <a:solidFill>
                <a:schemeClr val="tx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</p:pic>
          <p:sp>
            <p:nvSpPr>
              <p:cNvPr id="74868" name="Rectangle 244"/>
              <p:cNvSpPr>
                <a:spLocks noChangeArrowheads="1"/>
              </p:cNvSpPr>
              <p:nvPr/>
            </p:nvSpPr>
            <p:spPr bwMode="auto">
              <a:xfrm>
                <a:off x="683" y="2896"/>
                <a:ext cx="1296" cy="39"/>
              </a:xfrm>
              <a:prstGeom prst="rect">
                <a:avLst/>
              </a:prstGeom>
              <a:solidFill>
                <a:schemeClr val="tx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69" name="Line 245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70" name="Line 246"/>
              <p:cNvSpPr>
                <a:spLocks noChangeShapeType="1"/>
              </p:cNvSpPr>
              <p:nvPr/>
            </p:nvSpPr>
            <p:spPr bwMode="auto">
              <a:xfrm flipV="1">
                <a:off x="1051" y="1579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2" name="Group 247"/>
          <p:cNvGrpSpPr>
            <a:grpSpLocks/>
          </p:cNvGrpSpPr>
          <p:nvPr/>
        </p:nvGrpSpPr>
        <p:grpSpPr bwMode="auto">
          <a:xfrm>
            <a:off x="2124075" y="1773238"/>
            <a:ext cx="2952750" cy="2879725"/>
            <a:chOff x="3197" y="1525"/>
            <a:chExt cx="1860" cy="1814"/>
          </a:xfrm>
        </p:grpSpPr>
        <p:sp>
          <p:nvSpPr>
            <p:cNvPr id="74836" name="Oval 248"/>
            <p:cNvSpPr>
              <a:spLocks noChangeArrowheads="1"/>
            </p:cNvSpPr>
            <p:nvPr/>
          </p:nvSpPr>
          <p:spPr bwMode="auto">
            <a:xfrm>
              <a:off x="3197" y="1525"/>
              <a:ext cx="1860" cy="1814"/>
            </a:xfrm>
            <a:prstGeom prst="ellipse">
              <a:avLst/>
            </a:prstGeom>
            <a:solidFill>
              <a:schemeClr val="tx1"/>
            </a:solidFill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grpSp>
          <p:nvGrpSpPr>
            <p:cNvPr id="74837" name="Group 249"/>
            <p:cNvGrpSpPr>
              <a:grpSpLocks/>
            </p:cNvGrpSpPr>
            <p:nvPr/>
          </p:nvGrpSpPr>
          <p:grpSpPr bwMode="auto">
            <a:xfrm>
              <a:off x="3503" y="1869"/>
              <a:ext cx="1155" cy="1047"/>
              <a:chOff x="682" y="1579"/>
              <a:chExt cx="1401" cy="1356"/>
            </a:xfrm>
          </p:grpSpPr>
          <p:sp>
            <p:nvSpPr>
              <p:cNvPr id="74839" name="Line 250"/>
              <p:cNvSpPr>
                <a:spLocks noChangeShapeType="1"/>
              </p:cNvSpPr>
              <p:nvPr/>
            </p:nvSpPr>
            <p:spPr bwMode="auto">
              <a:xfrm flipV="1">
                <a:off x="778" y="1581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0" name="Line 251"/>
              <p:cNvSpPr>
                <a:spLocks noChangeShapeType="1"/>
              </p:cNvSpPr>
              <p:nvPr/>
            </p:nvSpPr>
            <p:spPr bwMode="auto">
              <a:xfrm flipV="1">
                <a:off x="1610" y="1594"/>
                <a:ext cx="185" cy="1292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1" name="Line 252"/>
              <p:cNvSpPr>
                <a:spLocks noChangeShapeType="1"/>
              </p:cNvSpPr>
              <p:nvPr/>
            </p:nvSpPr>
            <p:spPr bwMode="auto">
              <a:xfrm flipV="1">
                <a:off x="1886" y="1585"/>
                <a:ext cx="195" cy="1315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2" name="Line 253"/>
              <p:cNvSpPr>
                <a:spLocks noChangeShapeType="1"/>
              </p:cNvSpPr>
              <p:nvPr/>
            </p:nvSpPr>
            <p:spPr bwMode="auto">
              <a:xfrm flipV="1">
                <a:off x="1338" y="1585"/>
                <a:ext cx="181" cy="1346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3" name="Line 254"/>
              <p:cNvSpPr>
                <a:spLocks noChangeShapeType="1"/>
              </p:cNvSpPr>
              <p:nvPr/>
            </p:nvSpPr>
            <p:spPr bwMode="auto">
              <a:xfrm>
                <a:off x="944" y="1811"/>
                <a:ext cx="1105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4" name="Line 255"/>
              <p:cNvSpPr>
                <a:spLocks noChangeShapeType="1"/>
              </p:cNvSpPr>
              <p:nvPr/>
            </p:nvSpPr>
            <p:spPr bwMode="auto">
              <a:xfrm>
                <a:off x="916" y="2006"/>
                <a:ext cx="1104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5" name="Line 256"/>
              <p:cNvSpPr>
                <a:spLocks noChangeShapeType="1"/>
              </p:cNvSpPr>
              <p:nvPr/>
            </p:nvSpPr>
            <p:spPr bwMode="auto">
              <a:xfrm>
                <a:off x="852" y="2424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6" name="Line 257"/>
              <p:cNvSpPr>
                <a:spLocks noChangeShapeType="1"/>
              </p:cNvSpPr>
              <p:nvPr/>
            </p:nvSpPr>
            <p:spPr bwMode="auto">
              <a:xfrm>
                <a:off x="825" y="2633"/>
                <a:ext cx="1103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7" name="Line 258"/>
              <p:cNvSpPr>
                <a:spLocks noChangeShapeType="1"/>
              </p:cNvSpPr>
              <p:nvPr/>
            </p:nvSpPr>
            <p:spPr bwMode="auto">
              <a:xfrm>
                <a:off x="978" y="1590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8" name="Line 259"/>
              <p:cNvSpPr>
                <a:spLocks noChangeShapeType="1"/>
              </p:cNvSpPr>
              <p:nvPr/>
            </p:nvSpPr>
            <p:spPr bwMode="auto">
              <a:xfrm>
                <a:off x="876" y="2223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49" name="Line 260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pic>
            <p:nvPicPr>
              <p:cNvPr id="74850" name="Picture 261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682" y="2897"/>
                <a:ext cx="1296" cy="38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</p:pic>
          <p:sp>
            <p:nvSpPr>
              <p:cNvPr id="74851" name="Rectangle 262"/>
              <p:cNvSpPr>
                <a:spLocks noChangeArrowheads="1"/>
              </p:cNvSpPr>
              <p:nvPr/>
            </p:nvSpPr>
            <p:spPr bwMode="auto">
              <a:xfrm>
                <a:off x="683" y="2896"/>
                <a:ext cx="1296" cy="3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4852" name="Line 263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4853" name="Line 264"/>
              <p:cNvSpPr>
                <a:spLocks noChangeShapeType="1"/>
              </p:cNvSpPr>
              <p:nvPr/>
            </p:nvSpPr>
            <p:spPr bwMode="auto">
              <a:xfrm flipV="1">
                <a:off x="1051" y="1579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74838" name="Line 265"/>
            <p:cNvSpPr>
              <a:spLocks noChangeShapeType="1"/>
            </p:cNvSpPr>
            <p:nvPr/>
          </p:nvSpPr>
          <p:spPr bwMode="auto">
            <a:xfrm flipV="1">
              <a:off x="3569" y="1715"/>
              <a:ext cx="1089" cy="143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144000" cy="1439863"/>
          </a:xfrm>
        </p:spPr>
        <p:txBody>
          <a:bodyPr/>
          <a:lstStyle/>
          <a:p>
            <a:pPr>
              <a:defRPr/>
            </a:pPr>
            <a:r>
              <a:rPr lang="es-ES" sz="3200" smtClean="0">
                <a:solidFill>
                  <a:srgbClr val="F1F149"/>
                </a:solidFill>
                <a:latin typeface="Arial" charset="0"/>
              </a:rPr>
              <a:t>Evaluación Sísmica de Pórtico Rehabilitado</a:t>
            </a:r>
            <a:r>
              <a:rPr lang="es-ES" sz="3200" smtClean="0">
                <a:solidFill>
                  <a:srgbClr val="FFFF66"/>
                </a:solidFill>
                <a:latin typeface="Arial" charset="0"/>
              </a:rPr>
              <a:t> </a:t>
            </a:r>
            <a:br>
              <a:rPr lang="es-ES" sz="3200" smtClean="0">
                <a:solidFill>
                  <a:srgbClr val="FFFF66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Desempeño Sísmico: Resultados Dinámicos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(Registro Canoga; Northridge 1994)</a:t>
            </a:r>
            <a:endParaRPr lang="en-US" sz="2400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75779" name="AutoShape 3"/>
          <p:cNvSpPr>
            <a:spLocks noChangeArrowheads="1"/>
          </p:cNvSpPr>
          <p:nvPr/>
        </p:nvSpPr>
        <p:spPr bwMode="auto">
          <a:xfrm>
            <a:off x="4745038" y="6121400"/>
            <a:ext cx="190500" cy="214313"/>
          </a:xfrm>
          <a:prstGeom prst="triangle">
            <a:avLst>
              <a:gd name="adj" fmla="val 50000"/>
            </a:avLst>
          </a:prstGeom>
          <a:solidFill>
            <a:srgbClr val="FF33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75780" name="Rectangle 4"/>
          <p:cNvSpPr>
            <a:spLocks noChangeArrowheads="1"/>
          </p:cNvSpPr>
          <p:nvPr/>
        </p:nvSpPr>
        <p:spPr bwMode="auto">
          <a:xfrm>
            <a:off x="1476375" y="6165850"/>
            <a:ext cx="144463" cy="144463"/>
          </a:xfrm>
          <a:prstGeom prst="rect">
            <a:avLst/>
          </a:prstGeom>
          <a:solidFill>
            <a:srgbClr val="66FF33"/>
          </a:solidFill>
          <a:ln w="9525">
            <a:solidFill>
              <a:srgbClr val="66FF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313351" name="Text Box 7"/>
          <p:cNvSpPr txBox="1">
            <a:spLocks noChangeArrowheads="1"/>
          </p:cNvSpPr>
          <p:nvPr/>
        </p:nvSpPr>
        <p:spPr bwMode="auto">
          <a:xfrm>
            <a:off x="771525" y="2179638"/>
            <a:ext cx="8286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DBE</a:t>
            </a:r>
          </a:p>
        </p:txBody>
      </p:sp>
      <p:sp>
        <p:nvSpPr>
          <p:cNvPr id="313352" name="Text Box 8"/>
          <p:cNvSpPr txBox="1">
            <a:spLocks noChangeArrowheads="1"/>
          </p:cNvSpPr>
          <p:nvPr/>
        </p:nvSpPr>
        <p:spPr bwMode="auto">
          <a:xfrm>
            <a:off x="6088063" y="2205038"/>
            <a:ext cx="8620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MCE</a:t>
            </a:r>
          </a:p>
        </p:txBody>
      </p:sp>
      <p:grpSp>
        <p:nvGrpSpPr>
          <p:cNvPr id="75783" name="Group 9"/>
          <p:cNvGrpSpPr>
            <a:grpSpLocks/>
          </p:cNvGrpSpPr>
          <p:nvPr/>
        </p:nvGrpSpPr>
        <p:grpSpPr bwMode="auto">
          <a:xfrm>
            <a:off x="900113" y="5635625"/>
            <a:ext cx="7632700" cy="962025"/>
            <a:chOff x="521" y="3550"/>
            <a:chExt cx="4808" cy="606"/>
          </a:xfrm>
        </p:grpSpPr>
        <p:sp>
          <p:nvSpPr>
            <p:cNvPr id="313354" name="Text Box 10"/>
            <p:cNvSpPr txBox="1">
              <a:spLocks noChangeArrowheads="1"/>
            </p:cNvSpPr>
            <p:nvPr/>
          </p:nvSpPr>
          <p:spPr bwMode="auto">
            <a:xfrm>
              <a:off x="1209" y="3809"/>
              <a:ext cx="780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 b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PARM-TR</a:t>
              </a:r>
            </a:p>
          </p:txBody>
        </p:sp>
        <p:sp>
          <p:nvSpPr>
            <p:cNvPr id="75939" name="Line 11"/>
            <p:cNvSpPr>
              <a:spLocks noChangeShapeType="1"/>
            </p:cNvSpPr>
            <p:nvPr/>
          </p:nvSpPr>
          <p:spPr bwMode="auto">
            <a:xfrm>
              <a:off x="2880" y="3937"/>
              <a:ext cx="353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3356" name="Text Box 12"/>
            <p:cNvSpPr txBox="1">
              <a:spLocks noChangeArrowheads="1"/>
            </p:cNvSpPr>
            <p:nvPr/>
          </p:nvSpPr>
          <p:spPr bwMode="auto">
            <a:xfrm>
              <a:off x="3421" y="3831"/>
              <a:ext cx="168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_tradnl" sz="1800" b="1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PARM-TR Rehabilitado</a:t>
              </a:r>
              <a:endParaRPr lang="es-EC" sz="1800" b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5941" name="Line 13"/>
            <p:cNvSpPr>
              <a:spLocks noChangeShapeType="1"/>
            </p:cNvSpPr>
            <p:nvPr/>
          </p:nvSpPr>
          <p:spPr bwMode="auto">
            <a:xfrm>
              <a:off x="787" y="3930"/>
              <a:ext cx="353" cy="0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5942" name="Rectangle 14"/>
            <p:cNvSpPr>
              <a:spLocks noChangeArrowheads="1"/>
            </p:cNvSpPr>
            <p:nvPr/>
          </p:nvSpPr>
          <p:spPr bwMode="auto">
            <a:xfrm>
              <a:off x="521" y="3712"/>
              <a:ext cx="4808" cy="444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 useBgFill="1">
          <p:nvSpPr>
            <p:cNvPr id="313359" name="Text Box 15"/>
            <p:cNvSpPr txBox="1">
              <a:spLocks noChangeArrowheads="1"/>
            </p:cNvSpPr>
            <p:nvPr/>
          </p:nvSpPr>
          <p:spPr bwMode="auto">
            <a:xfrm>
              <a:off x="2426" y="3550"/>
              <a:ext cx="895" cy="28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Leyenda</a:t>
              </a:r>
            </a:p>
          </p:txBody>
        </p:sp>
      </p:grpSp>
      <p:sp>
        <p:nvSpPr>
          <p:cNvPr id="75784" name="AutoShape 43"/>
          <p:cNvSpPr>
            <a:spLocks noChangeAspect="1" noChangeArrowheads="1" noTextEdit="1"/>
          </p:cNvSpPr>
          <p:nvPr/>
        </p:nvSpPr>
        <p:spPr bwMode="auto">
          <a:xfrm>
            <a:off x="250825" y="1844675"/>
            <a:ext cx="8893175" cy="365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85" name="Rectangle 45"/>
          <p:cNvSpPr>
            <a:spLocks noChangeArrowheads="1"/>
          </p:cNvSpPr>
          <p:nvPr/>
        </p:nvSpPr>
        <p:spPr bwMode="auto">
          <a:xfrm>
            <a:off x="706438" y="2178050"/>
            <a:ext cx="3117850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5786" name="Rectangle 46"/>
          <p:cNvSpPr>
            <a:spLocks noChangeArrowheads="1"/>
          </p:cNvSpPr>
          <p:nvPr/>
        </p:nvSpPr>
        <p:spPr bwMode="auto">
          <a:xfrm>
            <a:off x="706438" y="2178050"/>
            <a:ext cx="3117850" cy="23320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5787" name="Line 47"/>
          <p:cNvSpPr>
            <a:spLocks noChangeShapeType="1"/>
          </p:cNvSpPr>
          <p:nvPr/>
        </p:nvSpPr>
        <p:spPr bwMode="auto">
          <a:xfrm>
            <a:off x="706438" y="2178050"/>
            <a:ext cx="1587" cy="233203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88" name="Line 48"/>
          <p:cNvSpPr>
            <a:spLocks noChangeShapeType="1"/>
          </p:cNvSpPr>
          <p:nvPr/>
        </p:nvSpPr>
        <p:spPr bwMode="auto">
          <a:xfrm>
            <a:off x="650875" y="4510088"/>
            <a:ext cx="5556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89" name="Line 49"/>
          <p:cNvSpPr>
            <a:spLocks noChangeShapeType="1"/>
          </p:cNvSpPr>
          <p:nvPr/>
        </p:nvSpPr>
        <p:spPr bwMode="auto">
          <a:xfrm>
            <a:off x="650875" y="4151313"/>
            <a:ext cx="5556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0" name="Line 50"/>
          <p:cNvSpPr>
            <a:spLocks noChangeShapeType="1"/>
          </p:cNvSpPr>
          <p:nvPr/>
        </p:nvSpPr>
        <p:spPr bwMode="auto">
          <a:xfrm>
            <a:off x="650875" y="3790950"/>
            <a:ext cx="5556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1" name="Line 51"/>
          <p:cNvSpPr>
            <a:spLocks noChangeShapeType="1"/>
          </p:cNvSpPr>
          <p:nvPr/>
        </p:nvSpPr>
        <p:spPr bwMode="auto">
          <a:xfrm>
            <a:off x="650875" y="3432175"/>
            <a:ext cx="5556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2" name="Line 52"/>
          <p:cNvSpPr>
            <a:spLocks noChangeShapeType="1"/>
          </p:cNvSpPr>
          <p:nvPr/>
        </p:nvSpPr>
        <p:spPr bwMode="auto">
          <a:xfrm>
            <a:off x="650875" y="3073400"/>
            <a:ext cx="5556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3" name="Line 53"/>
          <p:cNvSpPr>
            <a:spLocks noChangeShapeType="1"/>
          </p:cNvSpPr>
          <p:nvPr/>
        </p:nvSpPr>
        <p:spPr bwMode="auto">
          <a:xfrm>
            <a:off x="650875" y="2714625"/>
            <a:ext cx="55563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4" name="Line 54"/>
          <p:cNvSpPr>
            <a:spLocks noChangeShapeType="1"/>
          </p:cNvSpPr>
          <p:nvPr/>
        </p:nvSpPr>
        <p:spPr bwMode="auto">
          <a:xfrm>
            <a:off x="650875" y="2360613"/>
            <a:ext cx="55563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5" name="Line 55"/>
          <p:cNvSpPr>
            <a:spLocks noChangeShapeType="1"/>
          </p:cNvSpPr>
          <p:nvPr/>
        </p:nvSpPr>
        <p:spPr bwMode="auto">
          <a:xfrm>
            <a:off x="706438" y="4510088"/>
            <a:ext cx="3117850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6" name="Line 56"/>
          <p:cNvSpPr>
            <a:spLocks noChangeShapeType="1"/>
          </p:cNvSpPr>
          <p:nvPr/>
        </p:nvSpPr>
        <p:spPr bwMode="auto">
          <a:xfrm flipV="1">
            <a:off x="706438" y="4510088"/>
            <a:ext cx="1587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7" name="Line 57"/>
          <p:cNvSpPr>
            <a:spLocks noChangeShapeType="1"/>
          </p:cNvSpPr>
          <p:nvPr/>
        </p:nvSpPr>
        <p:spPr bwMode="auto">
          <a:xfrm flipV="1">
            <a:off x="1330325" y="4510088"/>
            <a:ext cx="1588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8" name="Line 58"/>
          <p:cNvSpPr>
            <a:spLocks noChangeShapeType="1"/>
          </p:cNvSpPr>
          <p:nvPr/>
        </p:nvSpPr>
        <p:spPr bwMode="auto">
          <a:xfrm flipV="1">
            <a:off x="1954213" y="4510088"/>
            <a:ext cx="1587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799" name="Line 59"/>
          <p:cNvSpPr>
            <a:spLocks noChangeShapeType="1"/>
          </p:cNvSpPr>
          <p:nvPr/>
        </p:nvSpPr>
        <p:spPr bwMode="auto">
          <a:xfrm flipV="1">
            <a:off x="2578100" y="4510088"/>
            <a:ext cx="1588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0" name="Line 60"/>
          <p:cNvSpPr>
            <a:spLocks noChangeShapeType="1"/>
          </p:cNvSpPr>
          <p:nvPr/>
        </p:nvSpPr>
        <p:spPr bwMode="auto">
          <a:xfrm flipV="1">
            <a:off x="3200400" y="4510088"/>
            <a:ext cx="1588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1" name="Line 61"/>
          <p:cNvSpPr>
            <a:spLocks noChangeShapeType="1"/>
          </p:cNvSpPr>
          <p:nvPr/>
        </p:nvSpPr>
        <p:spPr bwMode="auto">
          <a:xfrm flipV="1">
            <a:off x="3824288" y="4510088"/>
            <a:ext cx="1587" cy="4445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2" name="Line 62"/>
          <p:cNvSpPr>
            <a:spLocks noChangeShapeType="1"/>
          </p:cNvSpPr>
          <p:nvPr/>
        </p:nvSpPr>
        <p:spPr bwMode="auto">
          <a:xfrm flipV="1">
            <a:off x="706438" y="4510088"/>
            <a:ext cx="1587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3" name="Line 63"/>
          <p:cNvSpPr>
            <a:spLocks noChangeShapeType="1"/>
          </p:cNvSpPr>
          <p:nvPr/>
        </p:nvSpPr>
        <p:spPr bwMode="auto">
          <a:xfrm flipV="1">
            <a:off x="1330325" y="4510088"/>
            <a:ext cx="1588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4" name="Line 64"/>
          <p:cNvSpPr>
            <a:spLocks noChangeShapeType="1"/>
          </p:cNvSpPr>
          <p:nvPr/>
        </p:nvSpPr>
        <p:spPr bwMode="auto">
          <a:xfrm flipV="1">
            <a:off x="1954213" y="4510088"/>
            <a:ext cx="1587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5" name="Line 65"/>
          <p:cNvSpPr>
            <a:spLocks noChangeShapeType="1"/>
          </p:cNvSpPr>
          <p:nvPr/>
        </p:nvSpPr>
        <p:spPr bwMode="auto">
          <a:xfrm flipV="1">
            <a:off x="2578100" y="4510088"/>
            <a:ext cx="1588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6" name="Line 66"/>
          <p:cNvSpPr>
            <a:spLocks noChangeShapeType="1"/>
          </p:cNvSpPr>
          <p:nvPr/>
        </p:nvSpPr>
        <p:spPr bwMode="auto">
          <a:xfrm flipV="1">
            <a:off x="3200400" y="4510088"/>
            <a:ext cx="1588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7" name="Line 67"/>
          <p:cNvSpPr>
            <a:spLocks noChangeShapeType="1"/>
          </p:cNvSpPr>
          <p:nvPr/>
        </p:nvSpPr>
        <p:spPr bwMode="auto">
          <a:xfrm flipV="1">
            <a:off x="3824288" y="4510088"/>
            <a:ext cx="1587" cy="55562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08" name="Line 70"/>
          <p:cNvSpPr>
            <a:spLocks noChangeShapeType="1"/>
          </p:cNvSpPr>
          <p:nvPr/>
        </p:nvSpPr>
        <p:spPr bwMode="auto">
          <a:xfrm flipV="1">
            <a:off x="3200400" y="2178050"/>
            <a:ext cx="1588" cy="23320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3" name="Group 159"/>
          <p:cNvGrpSpPr>
            <a:grpSpLocks/>
          </p:cNvGrpSpPr>
          <p:nvPr/>
        </p:nvGrpSpPr>
        <p:grpSpPr bwMode="auto">
          <a:xfrm>
            <a:off x="2278063" y="2300288"/>
            <a:ext cx="1023937" cy="2260600"/>
            <a:chOff x="1675" y="1449"/>
            <a:chExt cx="645" cy="1424"/>
          </a:xfrm>
        </p:grpSpPr>
        <p:sp>
          <p:nvSpPr>
            <p:cNvPr id="75929" name="Freeform 68"/>
            <p:cNvSpPr>
              <a:spLocks/>
            </p:cNvSpPr>
            <p:nvPr/>
          </p:nvSpPr>
          <p:spPr bwMode="auto">
            <a:xfrm>
              <a:off x="1713" y="1487"/>
              <a:ext cx="572" cy="1354"/>
            </a:xfrm>
            <a:custGeom>
              <a:avLst/>
              <a:gdLst>
                <a:gd name="T0" fmla="*/ 0 w 179"/>
                <a:gd name="T1" fmla="*/ 0 h 425"/>
                <a:gd name="T2" fmla="*/ 14 w 179"/>
                <a:gd name="T3" fmla="*/ 70 h 425"/>
                <a:gd name="T4" fmla="*/ 38 w 179"/>
                <a:gd name="T5" fmla="*/ 141 h 425"/>
                <a:gd name="T6" fmla="*/ 66 w 179"/>
                <a:gd name="T7" fmla="*/ 212 h 425"/>
                <a:gd name="T8" fmla="*/ 97 w 179"/>
                <a:gd name="T9" fmla="*/ 283 h 425"/>
                <a:gd name="T10" fmla="*/ 132 w 179"/>
                <a:gd name="T11" fmla="*/ 354 h 425"/>
                <a:gd name="T12" fmla="*/ 179 w 179"/>
                <a:gd name="T13" fmla="*/ 425 h 4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9"/>
                <a:gd name="T22" fmla="*/ 0 h 425"/>
                <a:gd name="T23" fmla="*/ 179 w 179"/>
                <a:gd name="T24" fmla="*/ 425 h 4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9" h="425">
                  <a:moveTo>
                    <a:pt x="0" y="0"/>
                  </a:moveTo>
                  <a:lnTo>
                    <a:pt x="14" y="70"/>
                  </a:lnTo>
                  <a:lnTo>
                    <a:pt x="38" y="141"/>
                  </a:lnTo>
                  <a:lnTo>
                    <a:pt x="66" y="212"/>
                  </a:lnTo>
                  <a:lnTo>
                    <a:pt x="97" y="283"/>
                  </a:lnTo>
                  <a:lnTo>
                    <a:pt x="132" y="354"/>
                  </a:lnTo>
                  <a:lnTo>
                    <a:pt x="179" y="425"/>
                  </a:lnTo>
                </a:path>
              </a:pathLst>
            </a:custGeom>
            <a:noFill/>
            <a:ln w="2540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75930" name="Group 157"/>
            <p:cNvGrpSpPr>
              <a:grpSpLocks/>
            </p:cNvGrpSpPr>
            <p:nvPr/>
          </p:nvGrpSpPr>
          <p:grpSpPr bwMode="auto">
            <a:xfrm>
              <a:off x="1675" y="1449"/>
              <a:ext cx="645" cy="1424"/>
              <a:chOff x="1675" y="1449"/>
              <a:chExt cx="645" cy="1424"/>
            </a:xfrm>
          </p:grpSpPr>
          <p:sp>
            <p:nvSpPr>
              <p:cNvPr id="75931" name="Rectangle 71"/>
              <p:cNvSpPr>
                <a:spLocks noChangeArrowheads="1"/>
              </p:cNvSpPr>
              <p:nvPr/>
            </p:nvSpPr>
            <p:spPr bwMode="auto">
              <a:xfrm>
                <a:off x="1675" y="1449"/>
                <a:ext cx="70" cy="7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2" name="Rectangle 72"/>
              <p:cNvSpPr>
                <a:spLocks noChangeArrowheads="1"/>
              </p:cNvSpPr>
              <p:nvPr/>
            </p:nvSpPr>
            <p:spPr bwMode="auto">
              <a:xfrm>
                <a:off x="1720" y="1675"/>
                <a:ext cx="70" cy="7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3" name="Rectangle 73"/>
              <p:cNvSpPr>
                <a:spLocks noChangeArrowheads="1"/>
              </p:cNvSpPr>
              <p:nvPr/>
            </p:nvSpPr>
            <p:spPr bwMode="auto">
              <a:xfrm>
                <a:off x="1796" y="1898"/>
                <a:ext cx="71" cy="73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4" name="Rectangle 74"/>
              <p:cNvSpPr>
                <a:spLocks noChangeArrowheads="1"/>
              </p:cNvSpPr>
              <p:nvPr/>
            </p:nvSpPr>
            <p:spPr bwMode="auto">
              <a:xfrm>
                <a:off x="1886" y="2124"/>
                <a:ext cx="70" cy="73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5" name="Rectangle 75"/>
              <p:cNvSpPr>
                <a:spLocks noChangeArrowheads="1"/>
              </p:cNvSpPr>
              <p:nvPr/>
            </p:nvSpPr>
            <p:spPr bwMode="auto">
              <a:xfrm>
                <a:off x="1985" y="2350"/>
                <a:ext cx="70" cy="7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6" name="Rectangle 76"/>
              <p:cNvSpPr>
                <a:spLocks noChangeArrowheads="1"/>
              </p:cNvSpPr>
              <p:nvPr/>
            </p:nvSpPr>
            <p:spPr bwMode="auto">
              <a:xfrm>
                <a:off x="2097" y="2576"/>
                <a:ext cx="70" cy="7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37" name="Rectangle 77"/>
              <p:cNvSpPr>
                <a:spLocks noChangeArrowheads="1"/>
              </p:cNvSpPr>
              <p:nvPr/>
            </p:nvSpPr>
            <p:spPr bwMode="auto">
              <a:xfrm>
                <a:off x="2247" y="2803"/>
                <a:ext cx="73" cy="70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grpSp>
        <p:nvGrpSpPr>
          <p:cNvPr id="5" name="Group 155"/>
          <p:cNvGrpSpPr>
            <a:grpSpLocks/>
          </p:cNvGrpSpPr>
          <p:nvPr/>
        </p:nvGrpSpPr>
        <p:grpSpPr bwMode="auto">
          <a:xfrm>
            <a:off x="3130550" y="2300288"/>
            <a:ext cx="247650" cy="1911350"/>
            <a:chOff x="2212" y="1449"/>
            <a:chExt cx="156" cy="1204"/>
          </a:xfrm>
        </p:grpSpPr>
        <p:sp>
          <p:nvSpPr>
            <p:cNvPr id="75922" name="Freeform 69"/>
            <p:cNvSpPr>
              <a:spLocks/>
            </p:cNvSpPr>
            <p:nvPr/>
          </p:nvSpPr>
          <p:spPr bwMode="auto">
            <a:xfrm>
              <a:off x="2247" y="1487"/>
              <a:ext cx="83" cy="1128"/>
            </a:xfrm>
            <a:custGeom>
              <a:avLst/>
              <a:gdLst>
                <a:gd name="T0" fmla="*/ 26 w 26"/>
                <a:gd name="T1" fmla="*/ 0 h 354"/>
                <a:gd name="T2" fmla="*/ 24 w 26"/>
                <a:gd name="T3" fmla="*/ 70 h 354"/>
                <a:gd name="T4" fmla="*/ 19 w 26"/>
                <a:gd name="T5" fmla="*/ 141 h 354"/>
                <a:gd name="T6" fmla="*/ 15 w 26"/>
                <a:gd name="T7" fmla="*/ 212 h 354"/>
                <a:gd name="T8" fmla="*/ 5 w 26"/>
                <a:gd name="T9" fmla="*/ 283 h 354"/>
                <a:gd name="T10" fmla="*/ 0 w 26"/>
                <a:gd name="T11" fmla="*/ 354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354"/>
                <a:gd name="T20" fmla="*/ 26 w 26"/>
                <a:gd name="T21" fmla="*/ 354 h 3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354">
                  <a:moveTo>
                    <a:pt x="26" y="0"/>
                  </a:moveTo>
                  <a:lnTo>
                    <a:pt x="24" y="70"/>
                  </a:lnTo>
                  <a:lnTo>
                    <a:pt x="19" y="141"/>
                  </a:lnTo>
                  <a:lnTo>
                    <a:pt x="15" y="212"/>
                  </a:lnTo>
                  <a:lnTo>
                    <a:pt x="5" y="283"/>
                  </a:lnTo>
                  <a:lnTo>
                    <a:pt x="0" y="354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3" name="Freeform 78"/>
            <p:cNvSpPr>
              <a:spLocks/>
            </p:cNvSpPr>
            <p:nvPr/>
          </p:nvSpPr>
          <p:spPr bwMode="auto">
            <a:xfrm>
              <a:off x="2295" y="1449"/>
              <a:ext cx="73" cy="73"/>
            </a:xfrm>
            <a:custGeom>
              <a:avLst/>
              <a:gdLst>
                <a:gd name="T0" fmla="*/ 35 w 73"/>
                <a:gd name="T1" fmla="*/ 0 h 73"/>
                <a:gd name="T2" fmla="*/ 73 w 73"/>
                <a:gd name="T3" fmla="*/ 73 h 73"/>
                <a:gd name="T4" fmla="*/ 0 w 73"/>
                <a:gd name="T5" fmla="*/ 73 h 73"/>
                <a:gd name="T6" fmla="*/ 35 w 73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73"/>
                <a:gd name="T14" fmla="*/ 73 w 73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73">
                  <a:moveTo>
                    <a:pt x="35" y="0"/>
                  </a:moveTo>
                  <a:lnTo>
                    <a:pt x="73" y="73"/>
                  </a:lnTo>
                  <a:lnTo>
                    <a:pt x="0" y="7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4" name="Freeform 79"/>
            <p:cNvSpPr>
              <a:spLocks/>
            </p:cNvSpPr>
            <p:nvPr/>
          </p:nvSpPr>
          <p:spPr bwMode="auto">
            <a:xfrm>
              <a:off x="2285" y="1675"/>
              <a:ext cx="77" cy="73"/>
            </a:xfrm>
            <a:custGeom>
              <a:avLst/>
              <a:gdLst>
                <a:gd name="T0" fmla="*/ 38 w 77"/>
                <a:gd name="T1" fmla="*/ 0 h 73"/>
                <a:gd name="T2" fmla="*/ 77 w 77"/>
                <a:gd name="T3" fmla="*/ 73 h 73"/>
                <a:gd name="T4" fmla="*/ 0 w 77"/>
                <a:gd name="T5" fmla="*/ 73 h 73"/>
                <a:gd name="T6" fmla="*/ 38 w 77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73"/>
                <a:gd name="T14" fmla="*/ 77 w 77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73">
                  <a:moveTo>
                    <a:pt x="38" y="0"/>
                  </a:moveTo>
                  <a:lnTo>
                    <a:pt x="77" y="73"/>
                  </a:lnTo>
                  <a:lnTo>
                    <a:pt x="0" y="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5" name="Freeform 80"/>
            <p:cNvSpPr>
              <a:spLocks/>
            </p:cNvSpPr>
            <p:nvPr/>
          </p:nvSpPr>
          <p:spPr bwMode="auto">
            <a:xfrm>
              <a:off x="2272" y="1898"/>
              <a:ext cx="74" cy="76"/>
            </a:xfrm>
            <a:custGeom>
              <a:avLst/>
              <a:gdLst>
                <a:gd name="T0" fmla="*/ 35 w 74"/>
                <a:gd name="T1" fmla="*/ 0 h 76"/>
                <a:gd name="T2" fmla="*/ 74 w 74"/>
                <a:gd name="T3" fmla="*/ 76 h 76"/>
                <a:gd name="T4" fmla="*/ 0 w 74"/>
                <a:gd name="T5" fmla="*/ 76 h 76"/>
                <a:gd name="T6" fmla="*/ 35 w 74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76"/>
                <a:gd name="T14" fmla="*/ 74 w 74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76">
                  <a:moveTo>
                    <a:pt x="35" y="0"/>
                  </a:moveTo>
                  <a:lnTo>
                    <a:pt x="74" y="76"/>
                  </a:lnTo>
                  <a:lnTo>
                    <a:pt x="0" y="7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6" name="Freeform 81"/>
            <p:cNvSpPr>
              <a:spLocks/>
            </p:cNvSpPr>
            <p:nvPr/>
          </p:nvSpPr>
          <p:spPr bwMode="auto">
            <a:xfrm>
              <a:off x="2256" y="2124"/>
              <a:ext cx="74" cy="77"/>
            </a:xfrm>
            <a:custGeom>
              <a:avLst/>
              <a:gdLst>
                <a:gd name="T0" fmla="*/ 39 w 74"/>
                <a:gd name="T1" fmla="*/ 0 h 77"/>
                <a:gd name="T2" fmla="*/ 74 w 74"/>
                <a:gd name="T3" fmla="*/ 77 h 77"/>
                <a:gd name="T4" fmla="*/ 0 w 74"/>
                <a:gd name="T5" fmla="*/ 77 h 77"/>
                <a:gd name="T6" fmla="*/ 39 w 74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77"/>
                <a:gd name="T14" fmla="*/ 74 w 74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77">
                  <a:moveTo>
                    <a:pt x="39" y="0"/>
                  </a:moveTo>
                  <a:lnTo>
                    <a:pt x="74" y="77"/>
                  </a:lnTo>
                  <a:lnTo>
                    <a:pt x="0" y="7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7" name="Freeform 82"/>
            <p:cNvSpPr>
              <a:spLocks/>
            </p:cNvSpPr>
            <p:nvPr/>
          </p:nvSpPr>
          <p:spPr bwMode="auto">
            <a:xfrm>
              <a:off x="2224" y="2350"/>
              <a:ext cx="77" cy="77"/>
            </a:xfrm>
            <a:custGeom>
              <a:avLst/>
              <a:gdLst>
                <a:gd name="T0" fmla="*/ 39 w 77"/>
                <a:gd name="T1" fmla="*/ 0 h 77"/>
                <a:gd name="T2" fmla="*/ 77 w 77"/>
                <a:gd name="T3" fmla="*/ 77 h 77"/>
                <a:gd name="T4" fmla="*/ 0 w 77"/>
                <a:gd name="T5" fmla="*/ 77 h 77"/>
                <a:gd name="T6" fmla="*/ 39 w 77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77"/>
                <a:gd name="T14" fmla="*/ 77 w 77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77">
                  <a:moveTo>
                    <a:pt x="39" y="0"/>
                  </a:moveTo>
                  <a:lnTo>
                    <a:pt x="77" y="77"/>
                  </a:lnTo>
                  <a:lnTo>
                    <a:pt x="0" y="7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8" name="Freeform 83"/>
            <p:cNvSpPr>
              <a:spLocks/>
            </p:cNvSpPr>
            <p:nvPr/>
          </p:nvSpPr>
          <p:spPr bwMode="auto">
            <a:xfrm>
              <a:off x="2212" y="2576"/>
              <a:ext cx="73" cy="77"/>
            </a:xfrm>
            <a:custGeom>
              <a:avLst/>
              <a:gdLst>
                <a:gd name="T0" fmla="*/ 35 w 73"/>
                <a:gd name="T1" fmla="*/ 0 h 77"/>
                <a:gd name="T2" fmla="*/ 73 w 73"/>
                <a:gd name="T3" fmla="*/ 77 h 77"/>
                <a:gd name="T4" fmla="*/ 0 w 73"/>
                <a:gd name="T5" fmla="*/ 77 h 77"/>
                <a:gd name="T6" fmla="*/ 35 w 73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77"/>
                <a:gd name="T14" fmla="*/ 73 w 73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77">
                  <a:moveTo>
                    <a:pt x="35" y="0"/>
                  </a:moveTo>
                  <a:lnTo>
                    <a:pt x="73" y="77"/>
                  </a:lnTo>
                  <a:lnTo>
                    <a:pt x="0" y="7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sp>
        <p:nvSpPr>
          <p:cNvPr id="75811" name="Rectangle 84"/>
          <p:cNvSpPr>
            <a:spLocks noChangeArrowheads="1"/>
          </p:cNvSpPr>
          <p:nvPr/>
        </p:nvSpPr>
        <p:spPr bwMode="auto">
          <a:xfrm>
            <a:off x="490538" y="439896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5812" name="Rectangle 85"/>
          <p:cNvSpPr>
            <a:spLocks noChangeArrowheads="1"/>
          </p:cNvSpPr>
          <p:nvPr/>
        </p:nvSpPr>
        <p:spPr bwMode="auto">
          <a:xfrm>
            <a:off x="490538" y="4044950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1</a:t>
            </a:r>
            <a:endParaRPr lang="es-ES"/>
          </a:p>
        </p:txBody>
      </p:sp>
      <p:sp>
        <p:nvSpPr>
          <p:cNvPr id="75813" name="Rectangle 86"/>
          <p:cNvSpPr>
            <a:spLocks noChangeArrowheads="1"/>
          </p:cNvSpPr>
          <p:nvPr/>
        </p:nvSpPr>
        <p:spPr bwMode="auto">
          <a:xfrm>
            <a:off x="490538" y="3686175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2</a:t>
            </a:r>
            <a:endParaRPr lang="es-ES"/>
          </a:p>
        </p:txBody>
      </p:sp>
      <p:sp>
        <p:nvSpPr>
          <p:cNvPr id="75814" name="Rectangle 87"/>
          <p:cNvSpPr>
            <a:spLocks noChangeArrowheads="1"/>
          </p:cNvSpPr>
          <p:nvPr/>
        </p:nvSpPr>
        <p:spPr bwMode="auto">
          <a:xfrm>
            <a:off x="490538" y="332581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3</a:t>
            </a:r>
            <a:endParaRPr lang="es-ES"/>
          </a:p>
        </p:txBody>
      </p:sp>
      <p:sp>
        <p:nvSpPr>
          <p:cNvPr id="75815" name="Rectangle 88"/>
          <p:cNvSpPr>
            <a:spLocks noChangeArrowheads="1"/>
          </p:cNvSpPr>
          <p:nvPr/>
        </p:nvSpPr>
        <p:spPr bwMode="auto">
          <a:xfrm>
            <a:off x="490538" y="2967038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4</a:t>
            </a:r>
            <a:endParaRPr lang="es-ES"/>
          </a:p>
        </p:txBody>
      </p:sp>
      <p:sp>
        <p:nvSpPr>
          <p:cNvPr id="75816" name="Rectangle 89"/>
          <p:cNvSpPr>
            <a:spLocks noChangeArrowheads="1"/>
          </p:cNvSpPr>
          <p:nvPr/>
        </p:nvSpPr>
        <p:spPr bwMode="auto">
          <a:xfrm>
            <a:off x="490538" y="260826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5</a:t>
            </a:r>
            <a:endParaRPr lang="es-ES"/>
          </a:p>
        </p:txBody>
      </p:sp>
      <p:sp>
        <p:nvSpPr>
          <p:cNvPr id="75817" name="Rectangle 90"/>
          <p:cNvSpPr>
            <a:spLocks noChangeArrowheads="1"/>
          </p:cNvSpPr>
          <p:nvPr/>
        </p:nvSpPr>
        <p:spPr bwMode="auto">
          <a:xfrm>
            <a:off x="490538" y="2249488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6</a:t>
            </a:r>
            <a:endParaRPr lang="es-ES"/>
          </a:p>
        </p:txBody>
      </p:sp>
      <p:sp>
        <p:nvSpPr>
          <p:cNvPr id="75818" name="Rectangle 91"/>
          <p:cNvSpPr>
            <a:spLocks noChangeArrowheads="1"/>
          </p:cNvSpPr>
          <p:nvPr/>
        </p:nvSpPr>
        <p:spPr bwMode="auto">
          <a:xfrm>
            <a:off x="573088" y="4676775"/>
            <a:ext cx="3825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-400</a:t>
            </a:r>
            <a:endParaRPr lang="es-ES"/>
          </a:p>
        </p:txBody>
      </p:sp>
      <p:sp>
        <p:nvSpPr>
          <p:cNvPr id="75819" name="Rectangle 92"/>
          <p:cNvSpPr>
            <a:spLocks noChangeArrowheads="1"/>
          </p:cNvSpPr>
          <p:nvPr/>
        </p:nvSpPr>
        <p:spPr bwMode="auto">
          <a:xfrm>
            <a:off x="1190625" y="4676775"/>
            <a:ext cx="3825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-300</a:t>
            </a:r>
            <a:endParaRPr lang="es-ES"/>
          </a:p>
        </p:txBody>
      </p:sp>
      <p:sp>
        <p:nvSpPr>
          <p:cNvPr id="75820" name="Rectangle 93"/>
          <p:cNvSpPr>
            <a:spLocks noChangeArrowheads="1"/>
          </p:cNvSpPr>
          <p:nvPr/>
        </p:nvSpPr>
        <p:spPr bwMode="auto">
          <a:xfrm>
            <a:off x="1814513" y="4676775"/>
            <a:ext cx="3825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-200</a:t>
            </a:r>
            <a:endParaRPr lang="es-ES"/>
          </a:p>
        </p:txBody>
      </p:sp>
      <p:sp>
        <p:nvSpPr>
          <p:cNvPr id="75821" name="Rectangle 94"/>
          <p:cNvSpPr>
            <a:spLocks noChangeArrowheads="1"/>
          </p:cNvSpPr>
          <p:nvPr/>
        </p:nvSpPr>
        <p:spPr bwMode="auto">
          <a:xfrm>
            <a:off x="2438400" y="4676775"/>
            <a:ext cx="3825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-100</a:t>
            </a:r>
            <a:endParaRPr lang="es-ES"/>
          </a:p>
        </p:txBody>
      </p:sp>
      <p:sp>
        <p:nvSpPr>
          <p:cNvPr id="75822" name="Rectangle 95"/>
          <p:cNvSpPr>
            <a:spLocks noChangeArrowheads="1"/>
          </p:cNvSpPr>
          <p:nvPr/>
        </p:nvSpPr>
        <p:spPr bwMode="auto">
          <a:xfrm>
            <a:off x="3197225" y="4676775"/>
            <a:ext cx="1063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5823" name="Rectangle 96"/>
          <p:cNvSpPr>
            <a:spLocks noChangeArrowheads="1"/>
          </p:cNvSpPr>
          <p:nvPr/>
        </p:nvSpPr>
        <p:spPr bwMode="auto">
          <a:xfrm>
            <a:off x="3719513" y="4676775"/>
            <a:ext cx="3190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100</a:t>
            </a:r>
            <a:endParaRPr lang="es-ES"/>
          </a:p>
        </p:txBody>
      </p:sp>
      <p:sp>
        <p:nvSpPr>
          <p:cNvPr id="75824" name="Rectangle 97"/>
          <p:cNvSpPr>
            <a:spLocks noChangeArrowheads="1"/>
          </p:cNvSpPr>
          <p:nvPr/>
        </p:nvSpPr>
        <p:spPr bwMode="auto">
          <a:xfrm>
            <a:off x="976313" y="5000625"/>
            <a:ext cx="28162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 b="1">
                <a:solidFill>
                  <a:srgbClr val="00FFFF"/>
                </a:solidFill>
              </a:rPr>
              <a:t>Desplazamiento Residual (mm)</a:t>
            </a:r>
            <a:endParaRPr lang="es-ES"/>
          </a:p>
        </p:txBody>
      </p:sp>
      <p:sp>
        <p:nvSpPr>
          <p:cNvPr id="75825" name="Rectangle 98"/>
          <p:cNvSpPr>
            <a:spLocks noChangeArrowheads="1"/>
          </p:cNvSpPr>
          <p:nvPr/>
        </p:nvSpPr>
        <p:spPr bwMode="auto">
          <a:xfrm rot="-5400000">
            <a:off x="-369888" y="3148013"/>
            <a:ext cx="118427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 b="1">
                <a:solidFill>
                  <a:srgbClr val="00FFFF"/>
                </a:solidFill>
              </a:rPr>
              <a:t>Nivel de Piso</a:t>
            </a:r>
            <a:endParaRPr lang="es-ES"/>
          </a:p>
        </p:txBody>
      </p:sp>
      <p:sp>
        <p:nvSpPr>
          <p:cNvPr id="75826" name="Rectangle 99"/>
          <p:cNvSpPr>
            <a:spLocks noChangeArrowheads="1"/>
          </p:cNvSpPr>
          <p:nvPr/>
        </p:nvSpPr>
        <p:spPr bwMode="auto">
          <a:xfrm>
            <a:off x="5745163" y="2178050"/>
            <a:ext cx="3117850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5827" name="Rectangle 100"/>
          <p:cNvSpPr>
            <a:spLocks noChangeArrowheads="1"/>
          </p:cNvSpPr>
          <p:nvPr/>
        </p:nvSpPr>
        <p:spPr bwMode="auto">
          <a:xfrm>
            <a:off x="5745163" y="2178050"/>
            <a:ext cx="3117850" cy="23320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75828" name="Line 101"/>
          <p:cNvSpPr>
            <a:spLocks noChangeShapeType="1"/>
          </p:cNvSpPr>
          <p:nvPr/>
        </p:nvSpPr>
        <p:spPr bwMode="auto">
          <a:xfrm>
            <a:off x="5745163" y="2178050"/>
            <a:ext cx="1587" cy="233203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29" name="Line 102"/>
          <p:cNvSpPr>
            <a:spLocks noChangeShapeType="1"/>
          </p:cNvSpPr>
          <p:nvPr/>
        </p:nvSpPr>
        <p:spPr bwMode="auto">
          <a:xfrm>
            <a:off x="5684838" y="4510088"/>
            <a:ext cx="60325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0" name="Line 103"/>
          <p:cNvSpPr>
            <a:spLocks noChangeShapeType="1"/>
          </p:cNvSpPr>
          <p:nvPr/>
        </p:nvSpPr>
        <p:spPr bwMode="auto">
          <a:xfrm>
            <a:off x="5684838" y="4156075"/>
            <a:ext cx="60325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1" name="Line 104"/>
          <p:cNvSpPr>
            <a:spLocks noChangeShapeType="1"/>
          </p:cNvSpPr>
          <p:nvPr/>
        </p:nvSpPr>
        <p:spPr bwMode="auto">
          <a:xfrm>
            <a:off x="5684838" y="3797300"/>
            <a:ext cx="60325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2" name="Line 105"/>
          <p:cNvSpPr>
            <a:spLocks noChangeShapeType="1"/>
          </p:cNvSpPr>
          <p:nvPr/>
        </p:nvSpPr>
        <p:spPr bwMode="auto">
          <a:xfrm>
            <a:off x="5684838" y="3436938"/>
            <a:ext cx="60325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3" name="Line 106"/>
          <p:cNvSpPr>
            <a:spLocks noChangeShapeType="1"/>
          </p:cNvSpPr>
          <p:nvPr/>
        </p:nvSpPr>
        <p:spPr bwMode="auto">
          <a:xfrm>
            <a:off x="5684838" y="3068638"/>
            <a:ext cx="60325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4" name="Line 107"/>
          <p:cNvSpPr>
            <a:spLocks noChangeShapeType="1"/>
          </p:cNvSpPr>
          <p:nvPr/>
        </p:nvSpPr>
        <p:spPr bwMode="auto">
          <a:xfrm>
            <a:off x="5684838" y="2714625"/>
            <a:ext cx="60325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5" name="Line 108"/>
          <p:cNvSpPr>
            <a:spLocks noChangeShapeType="1"/>
          </p:cNvSpPr>
          <p:nvPr/>
        </p:nvSpPr>
        <p:spPr bwMode="auto">
          <a:xfrm>
            <a:off x="5684838" y="2355850"/>
            <a:ext cx="60325" cy="1588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6" name="Line 109"/>
          <p:cNvSpPr>
            <a:spLocks noChangeShapeType="1"/>
          </p:cNvSpPr>
          <p:nvPr/>
        </p:nvSpPr>
        <p:spPr bwMode="auto">
          <a:xfrm>
            <a:off x="5745163" y="4510088"/>
            <a:ext cx="3117850" cy="1587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7" name="Line 110"/>
          <p:cNvSpPr>
            <a:spLocks noChangeShapeType="1"/>
          </p:cNvSpPr>
          <p:nvPr/>
        </p:nvSpPr>
        <p:spPr bwMode="auto">
          <a:xfrm flipV="1">
            <a:off x="5745163" y="4510088"/>
            <a:ext cx="1587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8" name="Line 111"/>
          <p:cNvSpPr>
            <a:spLocks noChangeShapeType="1"/>
          </p:cNvSpPr>
          <p:nvPr/>
        </p:nvSpPr>
        <p:spPr bwMode="auto">
          <a:xfrm flipV="1">
            <a:off x="6364288" y="4510088"/>
            <a:ext cx="1587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39" name="Line 112"/>
          <p:cNvSpPr>
            <a:spLocks noChangeShapeType="1"/>
          </p:cNvSpPr>
          <p:nvPr/>
        </p:nvSpPr>
        <p:spPr bwMode="auto">
          <a:xfrm flipV="1">
            <a:off x="6986588" y="4510088"/>
            <a:ext cx="1587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0" name="Line 113"/>
          <p:cNvSpPr>
            <a:spLocks noChangeShapeType="1"/>
          </p:cNvSpPr>
          <p:nvPr/>
        </p:nvSpPr>
        <p:spPr bwMode="auto">
          <a:xfrm flipV="1">
            <a:off x="7621588" y="4510088"/>
            <a:ext cx="1587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1" name="Line 114"/>
          <p:cNvSpPr>
            <a:spLocks noChangeShapeType="1"/>
          </p:cNvSpPr>
          <p:nvPr/>
        </p:nvSpPr>
        <p:spPr bwMode="auto">
          <a:xfrm flipV="1">
            <a:off x="8239125" y="4510088"/>
            <a:ext cx="1588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2" name="Line 115"/>
          <p:cNvSpPr>
            <a:spLocks noChangeShapeType="1"/>
          </p:cNvSpPr>
          <p:nvPr/>
        </p:nvSpPr>
        <p:spPr bwMode="auto">
          <a:xfrm flipV="1">
            <a:off x="8863013" y="4510088"/>
            <a:ext cx="1587" cy="50800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3" name="Line 116"/>
          <p:cNvSpPr>
            <a:spLocks noChangeShapeType="1"/>
          </p:cNvSpPr>
          <p:nvPr/>
        </p:nvSpPr>
        <p:spPr bwMode="auto">
          <a:xfrm flipV="1">
            <a:off x="5745163" y="4510088"/>
            <a:ext cx="1587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4" name="Line 117"/>
          <p:cNvSpPr>
            <a:spLocks noChangeShapeType="1"/>
          </p:cNvSpPr>
          <p:nvPr/>
        </p:nvSpPr>
        <p:spPr bwMode="auto">
          <a:xfrm flipV="1">
            <a:off x="6364288" y="4510088"/>
            <a:ext cx="1587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5" name="Line 118"/>
          <p:cNvSpPr>
            <a:spLocks noChangeShapeType="1"/>
          </p:cNvSpPr>
          <p:nvPr/>
        </p:nvSpPr>
        <p:spPr bwMode="auto">
          <a:xfrm flipV="1">
            <a:off x="6986588" y="4510088"/>
            <a:ext cx="1587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6" name="Line 119"/>
          <p:cNvSpPr>
            <a:spLocks noChangeShapeType="1"/>
          </p:cNvSpPr>
          <p:nvPr/>
        </p:nvSpPr>
        <p:spPr bwMode="auto">
          <a:xfrm flipV="1">
            <a:off x="7621588" y="4510088"/>
            <a:ext cx="1587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7" name="Line 120"/>
          <p:cNvSpPr>
            <a:spLocks noChangeShapeType="1"/>
          </p:cNvSpPr>
          <p:nvPr/>
        </p:nvSpPr>
        <p:spPr bwMode="auto">
          <a:xfrm flipV="1">
            <a:off x="8239125" y="4510088"/>
            <a:ext cx="1588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8" name="Line 121"/>
          <p:cNvSpPr>
            <a:spLocks noChangeShapeType="1"/>
          </p:cNvSpPr>
          <p:nvPr/>
        </p:nvSpPr>
        <p:spPr bwMode="auto">
          <a:xfrm flipV="1">
            <a:off x="8863013" y="4510088"/>
            <a:ext cx="1587" cy="60325"/>
          </a:xfrm>
          <a:prstGeom prst="line">
            <a:avLst/>
          </a:prstGeom>
          <a:noFill/>
          <a:ln w="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75849" name="Line 124"/>
          <p:cNvSpPr>
            <a:spLocks noChangeShapeType="1"/>
          </p:cNvSpPr>
          <p:nvPr/>
        </p:nvSpPr>
        <p:spPr bwMode="auto">
          <a:xfrm flipV="1">
            <a:off x="8239125" y="2178050"/>
            <a:ext cx="1588" cy="23320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6" name="Group 158"/>
          <p:cNvGrpSpPr>
            <a:grpSpLocks/>
          </p:cNvGrpSpPr>
          <p:nvPr/>
        </p:nvGrpSpPr>
        <p:grpSpPr bwMode="auto">
          <a:xfrm>
            <a:off x="5745163" y="2295525"/>
            <a:ext cx="2549525" cy="2270125"/>
            <a:chOff x="3435" y="1446"/>
            <a:chExt cx="1606" cy="1430"/>
          </a:xfrm>
        </p:grpSpPr>
        <p:sp>
          <p:nvSpPr>
            <p:cNvPr id="75914" name="Freeform 122"/>
            <p:cNvSpPr>
              <a:spLocks/>
            </p:cNvSpPr>
            <p:nvPr/>
          </p:nvSpPr>
          <p:spPr bwMode="auto">
            <a:xfrm>
              <a:off x="3473" y="1484"/>
              <a:ext cx="1533" cy="1357"/>
            </a:xfrm>
            <a:custGeom>
              <a:avLst/>
              <a:gdLst>
                <a:gd name="T0" fmla="*/ 0 w 480"/>
                <a:gd name="T1" fmla="*/ 0 h 426"/>
                <a:gd name="T2" fmla="*/ 52 w 480"/>
                <a:gd name="T3" fmla="*/ 71 h 426"/>
                <a:gd name="T4" fmla="*/ 115 w 480"/>
                <a:gd name="T5" fmla="*/ 141 h 426"/>
                <a:gd name="T6" fmla="*/ 188 w 480"/>
                <a:gd name="T7" fmla="*/ 214 h 426"/>
                <a:gd name="T8" fmla="*/ 273 w 480"/>
                <a:gd name="T9" fmla="*/ 285 h 426"/>
                <a:gd name="T10" fmla="*/ 367 w 480"/>
                <a:gd name="T11" fmla="*/ 356 h 426"/>
                <a:gd name="T12" fmla="*/ 480 w 480"/>
                <a:gd name="T13" fmla="*/ 426 h 4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0"/>
                <a:gd name="T22" fmla="*/ 0 h 426"/>
                <a:gd name="T23" fmla="*/ 480 w 480"/>
                <a:gd name="T24" fmla="*/ 426 h 4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0" h="426">
                  <a:moveTo>
                    <a:pt x="0" y="0"/>
                  </a:moveTo>
                  <a:lnTo>
                    <a:pt x="52" y="71"/>
                  </a:lnTo>
                  <a:lnTo>
                    <a:pt x="115" y="141"/>
                  </a:lnTo>
                  <a:lnTo>
                    <a:pt x="188" y="214"/>
                  </a:lnTo>
                  <a:lnTo>
                    <a:pt x="273" y="285"/>
                  </a:lnTo>
                  <a:lnTo>
                    <a:pt x="367" y="356"/>
                  </a:lnTo>
                  <a:lnTo>
                    <a:pt x="480" y="426"/>
                  </a:lnTo>
                </a:path>
              </a:pathLst>
            </a:custGeom>
            <a:noFill/>
            <a:ln w="2540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15" name="Rectangle 125"/>
            <p:cNvSpPr>
              <a:spLocks noChangeArrowheads="1"/>
            </p:cNvSpPr>
            <p:nvPr/>
          </p:nvSpPr>
          <p:spPr bwMode="auto">
            <a:xfrm>
              <a:off x="3435" y="1446"/>
              <a:ext cx="70" cy="73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16" name="Rectangle 126"/>
            <p:cNvSpPr>
              <a:spLocks noChangeArrowheads="1"/>
            </p:cNvSpPr>
            <p:nvPr/>
          </p:nvSpPr>
          <p:spPr bwMode="auto">
            <a:xfrm>
              <a:off x="3601" y="1672"/>
              <a:ext cx="70" cy="7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17" name="Rectangle 127"/>
            <p:cNvSpPr>
              <a:spLocks noChangeArrowheads="1"/>
            </p:cNvSpPr>
            <p:nvPr/>
          </p:nvSpPr>
          <p:spPr bwMode="auto">
            <a:xfrm>
              <a:off x="3802" y="1898"/>
              <a:ext cx="74" cy="7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18" name="Rectangle 128"/>
            <p:cNvSpPr>
              <a:spLocks noChangeArrowheads="1"/>
            </p:cNvSpPr>
            <p:nvPr/>
          </p:nvSpPr>
          <p:spPr bwMode="auto">
            <a:xfrm>
              <a:off x="4035" y="2130"/>
              <a:ext cx="74" cy="7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19" name="Rectangle 129"/>
            <p:cNvSpPr>
              <a:spLocks noChangeArrowheads="1"/>
            </p:cNvSpPr>
            <p:nvPr/>
          </p:nvSpPr>
          <p:spPr bwMode="auto">
            <a:xfrm>
              <a:off x="4307" y="2353"/>
              <a:ext cx="70" cy="7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0" name="Rectangle 130"/>
            <p:cNvSpPr>
              <a:spLocks noChangeArrowheads="1"/>
            </p:cNvSpPr>
            <p:nvPr/>
          </p:nvSpPr>
          <p:spPr bwMode="auto">
            <a:xfrm>
              <a:off x="4610" y="2580"/>
              <a:ext cx="70" cy="7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5921" name="Rectangle 131"/>
            <p:cNvSpPr>
              <a:spLocks noChangeArrowheads="1"/>
            </p:cNvSpPr>
            <p:nvPr/>
          </p:nvSpPr>
          <p:spPr bwMode="auto">
            <a:xfrm>
              <a:off x="4971" y="2806"/>
              <a:ext cx="70" cy="7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</p:grpSp>
      <p:grpSp>
        <p:nvGrpSpPr>
          <p:cNvPr id="7" name="Group 215"/>
          <p:cNvGrpSpPr>
            <a:grpSpLocks/>
          </p:cNvGrpSpPr>
          <p:nvPr/>
        </p:nvGrpSpPr>
        <p:grpSpPr bwMode="auto">
          <a:xfrm>
            <a:off x="8123238" y="2295525"/>
            <a:ext cx="177800" cy="2274888"/>
            <a:chOff x="4933" y="1446"/>
            <a:chExt cx="112" cy="1433"/>
          </a:xfrm>
        </p:grpSpPr>
        <p:sp>
          <p:nvSpPr>
            <p:cNvPr id="75905" name="Freeform 123"/>
            <p:cNvSpPr>
              <a:spLocks/>
            </p:cNvSpPr>
            <p:nvPr/>
          </p:nvSpPr>
          <p:spPr bwMode="auto">
            <a:xfrm>
              <a:off x="4971" y="1484"/>
              <a:ext cx="35" cy="1357"/>
            </a:xfrm>
            <a:custGeom>
              <a:avLst/>
              <a:gdLst>
                <a:gd name="T0" fmla="*/ 0 w 11"/>
                <a:gd name="T1" fmla="*/ 0 h 426"/>
                <a:gd name="T2" fmla="*/ 7 w 11"/>
                <a:gd name="T3" fmla="*/ 71 h 426"/>
                <a:gd name="T4" fmla="*/ 11 w 11"/>
                <a:gd name="T5" fmla="*/ 141 h 426"/>
                <a:gd name="T6" fmla="*/ 11 w 11"/>
                <a:gd name="T7" fmla="*/ 214 h 426"/>
                <a:gd name="T8" fmla="*/ 9 w 11"/>
                <a:gd name="T9" fmla="*/ 285 h 426"/>
                <a:gd name="T10" fmla="*/ 7 w 11"/>
                <a:gd name="T11" fmla="*/ 356 h 426"/>
                <a:gd name="T12" fmla="*/ 11 w 11"/>
                <a:gd name="T13" fmla="*/ 426 h 4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26"/>
                <a:gd name="T23" fmla="*/ 11 w 11"/>
                <a:gd name="T24" fmla="*/ 426 h 4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26">
                  <a:moveTo>
                    <a:pt x="0" y="0"/>
                  </a:moveTo>
                  <a:lnTo>
                    <a:pt x="7" y="71"/>
                  </a:lnTo>
                  <a:lnTo>
                    <a:pt x="11" y="141"/>
                  </a:lnTo>
                  <a:lnTo>
                    <a:pt x="11" y="214"/>
                  </a:lnTo>
                  <a:lnTo>
                    <a:pt x="9" y="285"/>
                  </a:lnTo>
                  <a:lnTo>
                    <a:pt x="7" y="356"/>
                  </a:lnTo>
                  <a:lnTo>
                    <a:pt x="11" y="42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75906" name="Group 156"/>
            <p:cNvGrpSpPr>
              <a:grpSpLocks/>
            </p:cNvGrpSpPr>
            <p:nvPr/>
          </p:nvGrpSpPr>
          <p:grpSpPr bwMode="auto">
            <a:xfrm>
              <a:off x="4933" y="1446"/>
              <a:ext cx="112" cy="1433"/>
              <a:chOff x="4933" y="1446"/>
              <a:chExt cx="112" cy="1433"/>
            </a:xfrm>
          </p:grpSpPr>
          <p:sp>
            <p:nvSpPr>
              <p:cNvPr id="75907" name="Freeform 132"/>
              <p:cNvSpPr>
                <a:spLocks/>
              </p:cNvSpPr>
              <p:nvPr/>
            </p:nvSpPr>
            <p:spPr bwMode="auto">
              <a:xfrm>
                <a:off x="4933" y="1446"/>
                <a:ext cx="73" cy="76"/>
              </a:xfrm>
              <a:custGeom>
                <a:avLst/>
                <a:gdLst>
                  <a:gd name="T0" fmla="*/ 38 w 73"/>
                  <a:gd name="T1" fmla="*/ 0 h 76"/>
                  <a:gd name="T2" fmla="*/ 73 w 73"/>
                  <a:gd name="T3" fmla="*/ 76 h 76"/>
                  <a:gd name="T4" fmla="*/ 0 w 73"/>
                  <a:gd name="T5" fmla="*/ 76 h 76"/>
                  <a:gd name="T6" fmla="*/ 38 w 73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76"/>
                  <a:gd name="T14" fmla="*/ 73 w 73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76">
                    <a:moveTo>
                      <a:pt x="38" y="0"/>
                    </a:moveTo>
                    <a:lnTo>
                      <a:pt x="73" y="76"/>
                    </a:lnTo>
                    <a:lnTo>
                      <a:pt x="0" y="7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08" name="Freeform 133"/>
              <p:cNvSpPr>
                <a:spLocks/>
              </p:cNvSpPr>
              <p:nvPr/>
            </p:nvSpPr>
            <p:spPr bwMode="auto">
              <a:xfrm>
                <a:off x="4955" y="1672"/>
                <a:ext cx="74" cy="76"/>
              </a:xfrm>
              <a:custGeom>
                <a:avLst/>
                <a:gdLst>
                  <a:gd name="T0" fmla="*/ 38 w 74"/>
                  <a:gd name="T1" fmla="*/ 0 h 76"/>
                  <a:gd name="T2" fmla="*/ 74 w 74"/>
                  <a:gd name="T3" fmla="*/ 76 h 76"/>
                  <a:gd name="T4" fmla="*/ 0 w 74"/>
                  <a:gd name="T5" fmla="*/ 76 h 76"/>
                  <a:gd name="T6" fmla="*/ 38 w 74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76"/>
                  <a:gd name="T14" fmla="*/ 74 w 74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76">
                    <a:moveTo>
                      <a:pt x="38" y="0"/>
                    </a:moveTo>
                    <a:lnTo>
                      <a:pt x="74" y="76"/>
                    </a:lnTo>
                    <a:lnTo>
                      <a:pt x="0" y="7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09" name="Freeform 134"/>
              <p:cNvSpPr>
                <a:spLocks/>
              </p:cNvSpPr>
              <p:nvPr/>
            </p:nvSpPr>
            <p:spPr bwMode="auto">
              <a:xfrm>
                <a:off x="4971" y="1898"/>
                <a:ext cx="74" cy="73"/>
              </a:xfrm>
              <a:custGeom>
                <a:avLst/>
                <a:gdLst>
                  <a:gd name="T0" fmla="*/ 35 w 74"/>
                  <a:gd name="T1" fmla="*/ 0 h 73"/>
                  <a:gd name="T2" fmla="*/ 74 w 74"/>
                  <a:gd name="T3" fmla="*/ 73 h 73"/>
                  <a:gd name="T4" fmla="*/ 0 w 74"/>
                  <a:gd name="T5" fmla="*/ 73 h 73"/>
                  <a:gd name="T6" fmla="*/ 35 w 74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73"/>
                  <a:gd name="T14" fmla="*/ 74 w 74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73">
                    <a:moveTo>
                      <a:pt x="35" y="0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10" name="Freeform 135"/>
              <p:cNvSpPr>
                <a:spLocks/>
              </p:cNvSpPr>
              <p:nvPr/>
            </p:nvSpPr>
            <p:spPr bwMode="auto">
              <a:xfrm>
                <a:off x="4971" y="2130"/>
                <a:ext cx="74" cy="74"/>
              </a:xfrm>
              <a:custGeom>
                <a:avLst/>
                <a:gdLst>
                  <a:gd name="T0" fmla="*/ 35 w 74"/>
                  <a:gd name="T1" fmla="*/ 0 h 74"/>
                  <a:gd name="T2" fmla="*/ 74 w 74"/>
                  <a:gd name="T3" fmla="*/ 74 h 74"/>
                  <a:gd name="T4" fmla="*/ 0 w 74"/>
                  <a:gd name="T5" fmla="*/ 74 h 74"/>
                  <a:gd name="T6" fmla="*/ 35 w 74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74"/>
                  <a:gd name="T14" fmla="*/ 74 w 74"/>
                  <a:gd name="T15" fmla="*/ 74 h 7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74">
                    <a:moveTo>
                      <a:pt x="35" y="0"/>
                    </a:moveTo>
                    <a:lnTo>
                      <a:pt x="74" y="74"/>
                    </a:lnTo>
                    <a:lnTo>
                      <a:pt x="0" y="7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11" name="Freeform 136"/>
              <p:cNvSpPr>
                <a:spLocks/>
              </p:cNvSpPr>
              <p:nvPr/>
            </p:nvSpPr>
            <p:spPr bwMode="auto">
              <a:xfrm>
                <a:off x="4962" y="2353"/>
                <a:ext cx="76" cy="77"/>
              </a:xfrm>
              <a:custGeom>
                <a:avLst/>
                <a:gdLst>
                  <a:gd name="T0" fmla="*/ 38 w 76"/>
                  <a:gd name="T1" fmla="*/ 0 h 77"/>
                  <a:gd name="T2" fmla="*/ 76 w 76"/>
                  <a:gd name="T3" fmla="*/ 77 h 77"/>
                  <a:gd name="T4" fmla="*/ 0 w 76"/>
                  <a:gd name="T5" fmla="*/ 77 h 77"/>
                  <a:gd name="T6" fmla="*/ 38 w 76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7"/>
                  <a:gd name="T14" fmla="*/ 76 w 76"/>
                  <a:gd name="T15" fmla="*/ 77 h 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7">
                    <a:moveTo>
                      <a:pt x="38" y="0"/>
                    </a:moveTo>
                    <a:lnTo>
                      <a:pt x="76" y="77"/>
                    </a:lnTo>
                    <a:lnTo>
                      <a:pt x="0" y="7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12" name="Freeform 137"/>
              <p:cNvSpPr>
                <a:spLocks/>
              </p:cNvSpPr>
              <p:nvPr/>
            </p:nvSpPr>
            <p:spPr bwMode="auto">
              <a:xfrm>
                <a:off x="4955" y="2580"/>
                <a:ext cx="74" cy="73"/>
              </a:xfrm>
              <a:custGeom>
                <a:avLst/>
                <a:gdLst>
                  <a:gd name="T0" fmla="*/ 38 w 74"/>
                  <a:gd name="T1" fmla="*/ 0 h 73"/>
                  <a:gd name="T2" fmla="*/ 74 w 74"/>
                  <a:gd name="T3" fmla="*/ 73 h 73"/>
                  <a:gd name="T4" fmla="*/ 0 w 74"/>
                  <a:gd name="T5" fmla="*/ 73 h 73"/>
                  <a:gd name="T6" fmla="*/ 38 w 74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73"/>
                  <a:gd name="T14" fmla="*/ 74 w 74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73">
                    <a:moveTo>
                      <a:pt x="38" y="0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13" name="Freeform 138"/>
              <p:cNvSpPr>
                <a:spLocks/>
              </p:cNvSpPr>
              <p:nvPr/>
            </p:nvSpPr>
            <p:spPr bwMode="auto">
              <a:xfrm>
                <a:off x="4971" y="2806"/>
                <a:ext cx="74" cy="73"/>
              </a:xfrm>
              <a:custGeom>
                <a:avLst/>
                <a:gdLst>
                  <a:gd name="T0" fmla="*/ 35 w 74"/>
                  <a:gd name="T1" fmla="*/ 0 h 73"/>
                  <a:gd name="T2" fmla="*/ 74 w 74"/>
                  <a:gd name="T3" fmla="*/ 73 h 73"/>
                  <a:gd name="T4" fmla="*/ 0 w 74"/>
                  <a:gd name="T5" fmla="*/ 73 h 73"/>
                  <a:gd name="T6" fmla="*/ 35 w 74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73"/>
                  <a:gd name="T14" fmla="*/ 74 w 74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73">
                    <a:moveTo>
                      <a:pt x="35" y="0"/>
                    </a:moveTo>
                    <a:lnTo>
                      <a:pt x="74" y="73"/>
                    </a:lnTo>
                    <a:lnTo>
                      <a:pt x="0" y="7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</p:grpSp>
      <p:sp>
        <p:nvSpPr>
          <p:cNvPr id="75852" name="Rectangle 139"/>
          <p:cNvSpPr>
            <a:spLocks noChangeArrowheads="1"/>
          </p:cNvSpPr>
          <p:nvPr/>
        </p:nvSpPr>
        <p:spPr bwMode="auto">
          <a:xfrm>
            <a:off x="5529263" y="4403725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5853" name="Rectangle 140"/>
          <p:cNvSpPr>
            <a:spLocks noChangeArrowheads="1"/>
          </p:cNvSpPr>
          <p:nvPr/>
        </p:nvSpPr>
        <p:spPr bwMode="auto">
          <a:xfrm>
            <a:off x="5529263" y="404971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1</a:t>
            </a:r>
            <a:endParaRPr lang="es-ES"/>
          </a:p>
        </p:txBody>
      </p:sp>
      <p:sp>
        <p:nvSpPr>
          <p:cNvPr id="75854" name="Rectangle 141"/>
          <p:cNvSpPr>
            <a:spLocks noChangeArrowheads="1"/>
          </p:cNvSpPr>
          <p:nvPr/>
        </p:nvSpPr>
        <p:spPr bwMode="auto">
          <a:xfrm>
            <a:off x="5529263" y="3690938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2</a:t>
            </a:r>
            <a:endParaRPr lang="es-ES"/>
          </a:p>
        </p:txBody>
      </p:sp>
      <p:sp>
        <p:nvSpPr>
          <p:cNvPr id="75855" name="Rectangle 142"/>
          <p:cNvSpPr>
            <a:spLocks noChangeArrowheads="1"/>
          </p:cNvSpPr>
          <p:nvPr/>
        </p:nvSpPr>
        <p:spPr bwMode="auto">
          <a:xfrm>
            <a:off x="5529263" y="333216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3</a:t>
            </a:r>
            <a:endParaRPr lang="es-ES"/>
          </a:p>
        </p:txBody>
      </p:sp>
      <p:sp>
        <p:nvSpPr>
          <p:cNvPr id="75856" name="Rectangle 143"/>
          <p:cNvSpPr>
            <a:spLocks noChangeArrowheads="1"/>
          </p:cNvSpPr>
          <p:nvPr/>
        </p:nvSpPr>
        <p:spPr bwMode="auto">
          <a:xfrm>
            <a:off x="5529263" y="2962275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4</a:t>
            </a:r>
            <a:endParaRPr lang="es-ES"/>
          </a:p>
        </p:txBody>
      </p:sp>
      <p:sp>
        <p:nvSpPr>
          <p:cNvPr id="75857" name="Rectangle 144"/>
          <p:cNvSpPr>
            <a:spLocks noChangeArrowheads="1"/>
          </p:cNvSpPr>
          <p:nvPr/>
        </p:nvSpPr>
        <p:spPr bwMode="auto">
          <a:xfrm>
            <a:off x="5529263" y="2608263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5</a:t>
            </a:r>
            <a:endParaRPr lang="es-ES"/>
          </a:p>
        </p:txBody>
      </p:sp>
      <p:sp>
        <p:nvSpPr>
          <p:cNvPr id="75858" name="Rectangle 145"/>
          <p:cNvSpPr>
            <a:spLocks noChangeArrowheads="1"/>
          </p:cNvSpPr>
          <p:nvPr/>
        </p:nvSpPr>
        <p:spPr bwMode="auto">
          <a:xfrm>
            <a:off x="5529263" y="2249488"/>
            <a:ext cx="1063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6</a:t>
            </a:r>
            <a:endParaRPr lang="es-ES"/>
          </a:p>
        </p:txBody>
      </p:sp>
      <p:sp>
        <p:nvSpPr>
          <p:cNvPr id="75859" name="Rectangle 146"/>
          <p:cNvSpPr>
            <a:spLocks noChangeArrowheads="1"/>
          </p:cNvSpPr>
          <p:nvPr/>
        </p:nvSpPr>
        <p:spPr bwMode="auto">
          <a:xfrm>
            <a:off x="5607050" y="4676775"/>
            <a:ext cx="3825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-400</a:t>
            </a:r>
            <a:endParaRPr lang="es-ES"/>
          </a:p>
        </p:txBody>
      </p:sp>
      <p:sp>
        <p:nvSpPr>
          <p:cNvPr id="75860" name="Rectangle 147"/>
          <p:cNvSpPr>
            <a:spLocks noChangeArrowheads="1"/>
          </p:cNvSpPr>
          <p:nvPr/>
        </p:nvSpPr>
        <p:spPr bwMode="auto">
          <a:xfrm>
            <a:off x="6229350" y="4676775"/>
            <a:ext cx="3825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-300</a:t>
            </a:r>
            <a:endParaRPr lang="es-ES"/>
          </a:p>
        </p:txBody>
      </p:sp>
      <p:sp>
        <p:nvSpPr>
          <p:cNvPr id="75861" name="Rectangle 148"/>
          <p:cNvSpPr>
            <a:spLocks noChangeArrowheads="1"/>
          </p:cNvSpPr>
          <p:nvPr/>
        </p:nvSpPr>
        <p:spPr bwMode="auto">
          <a:xfrm>
            <a:off x="6848475" y="4676775"/>
            <a:ext cx="382588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-200</a:t>
            </a:r>
            <a:endParaRPr lang="es-ES"/>
          </a:p>
        </p:txBody>
      </p:sp>
      <p:sp>
        <p:nvSpPr>
          <p:cNvPr id="75862" name="Rectangle 149"/>
          <p:cNvSpPr>
            <a:spLocks noChangeArrowheads="1"/>
          </p:cNvSpPr>
          <p:nvPr/>
        </p:nvSpPr>
        <p:spPr bwMode="auto">
          <a:xfrm>
            <a:off x="7481888" y="4676775"/>
            <a:ext cx="3825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-100</a:t>
            </a:r>
            <a:endParaRPr lang="es-ES"/>
          </a:p>
        </p:txBody>
      </p:sp>
      <p:sp>
        <p:nvSpPr>
          <p:cNvPr id="75863" name="Rectangle 150"/>
          <p:cNvSpPr>
            <a:spLocks noChangeArrowheads="1"/>
          </p:cNvSpPr>
          <p:nvPr/>
        </p:nvSpPr>
        <p:spPr bwMode="auto">
          <a:xfrm>
            <a:off x="8242300" y="4676775"/>
            <a:ext cx="1063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0</a:t>
            </a:r>
            <a:endParaRPr lang="es-ES"/>
          </a:p>
        </p:txBody>
      </p:sp>
      <p:sp>
        <p:nvSpPr>
          <p:cNvPr id="75864" name="Rectangle 151"/>
          <p:cNvSpPr>
            <a:spLocks noChangeArrowheads="1"/>
          </p:cNvSpPr>
          <p:nvPr/>
        </p:nvSpPr>
        <p:spPr bwMode="auto">
          <a:xfrm>
            <a:off x="8758238" y="4676775"/>
            <a:ext cx="319087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>
                <a:solidFill>
                  <a:srgbClr val="00FFFF"/>
                </a:solidFill>
              </a:rPr>
              <a:t>100</a:t>
            </a:r>
            <a:endParaRPr lang="es-ES"/>
          </a:p>
        </p:txBody>
      </p:sp>
      <p:sp>
        <p:nvSpPr>
          <p:cNvPr id="75865" name="Rectangle 152"/>
          <p:cNvSpPr>
            <a:spLocks noChangeArrowheads="1"/>
          </p:cNvSpPr>
          <p:nvPr/>
        </p:nvSpPr>
        <p:spPr bwMode="auto">
          <a:xfrm>
            <a:off x="6008688" y="5000625"/>
            <a:ext cx="28162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 b="1">
                <a:solidFill>
                  <a:srgbClr val="00FFFF"/>
                </a:solidFill>
              </a:rPr>
              <a:t>Desplazamiento Residual (mm)</a:t>
            </a:r>
            <a:endParaRPr lang="es-ES"/>
          </a:p>
        </p:txBody>
      </p:sp>
      <p:sp>
        <p:nvSpPr>
          <p:cNvPr id="75866" name="Rectangle 153"/>
          <p:cNvSpPr>
            <a:spLocks noChangeArrowheads="1"/>
          </p:cNvSpPr>
          <p:nvPr/>
        </p:nvSpPr>
        <p:spPr bwMode="auto">
          <a:xfrm rot="-5400000">
            <a:off x="4670425" y="3149601"/>
            <a:ext cx="118427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1500" b="1">
                <a:solidFill>
                  <a:srgbClr val="00FFFF"/>
                </a:solidFill>
              </a:rPr>
              <a:t>Nivel de Piso</a:t>
            </a:r>
            <a:endParaRPr lang="es-ES"/>
          </a:p>
        </p:txBody>
      </p:sp>
      <p:sp>
        <p:nvSpPr>
          <p:cNvPr id="75867" name="Rectangle 154"/>
          <p:cNvSpPr>
            <a:spLocks noChangeArrowheads="1"/>
          </p:cNvSpPr>
          <p:nvPr/>
        </p:nvSpPr>
        <p:spPr bwMode="auto">
          <a:xfrm>
            <a:off x="9334500" y="5207000"/>
            <a:ext cx="762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s-ES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s-ES"/>
          </a:p>
        </p:txBody>
      </p:sp>
      <p:grpSp>
        <p:nvGrpSpPr>
          <p:cNvPr id="9" name="Group 216"/>
          <p:cNvGrpSpPr>
            <a:grpSpLocks/>
          </p:cNvGrpSpPr>
          <p:nvPr/>
        </p:nvGrpSpPr>
        <p:grpSpPr bwMode="auto">
          <a:xfrm>
            <a:off x="3348038" y="2565400"/>
            <a:ext cx="2952750" cy="2879725"/>
            <a:chOff x="3197" y="1525"/>
            <a:chExt cx="1860" cy="1814"/>
          </a:xfrm>
        </p:grpSpPr>
        <p:sp>
          <p:nvSpPr>
            <p:cNvPr id="75887" name="Oval 217"/>
            <p:cNvSpPr>
              <a:spLocks noChangeArrowheads="1"/>
            </p:cNvSpPr>
            <p:nvPr/>
          </p:nvSpPr>
          <p:spPr bwMode="auto">
            <a:xfrm>
              <a:off x="3197" y="1525"/>
              <a:ext cx="1860" cy="1814"/>
            </a:xfrm>
            <a:prstGeom prst="ellipse">
              <a:avLst/>
            </a:prstGeom>
            <a:solidFill>
              <a:schemeClr val="tx1"/>
            </a:solidFill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grpSp>
          <p:nvGrpSpPr>
            <p:cNvPr id="75888" name="Group 218"/>
            <p:cNvGrpSpPr>
              <a:grpSpLocks/>
            </p:cNvGrpSpPr>
            <p:nvPr/>
          </p:nvGrpSpPr>
          <p:grpSpPr bwMode="auto">
            <a:xfrm>
              <a:off x="3503" y="1869"/>
              <a:ext cx="1155" cy="1047"/>
              <a:chOff x="682" y="1579"/>
              <a:chExt cx="1401" cy="1356"/>
            </a:xfrm>
          </p:grpSpPr>
          <p:sp>
            <p:nvSpPr>
              <p:cNvPr id="75890" name="Line 219"/>
              <p:cNvSpPr>
                <a:spLocks noChangeShapeType="1"/>
              </p:cNvSpPr>
              <p:nvPr/>
            </p:nvSpPr>
            <p:spPr bwMode="auto">
              <a:xfrm flipV="1">
                <a:off x="778" y="1581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1" name="Line 220"/>
              <p:cNvSpPr>
                <a:spLocks noChangeShapeType="1"/>
              </p:cNvSpPr>
              <p:nvPr/>
            </p:nvSpPr>
            <p:spPr bwMode="auto">
              <a:xfrm flipV="1">
                <a:off x="1610" y="1594"/>
                <a:ext cx="185" cy="1292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2" name="Line 221"/>
              <p:cNvSpPr>
                <a:spLocks noChangeShapeType="1"/>
              </p:cNvSpPr>
              <p:nvPr/>
            </p:nvSpPr>
            <p:spPr bwMode="auto">
              <a:xfrm flipV="1">
                <a:off x="1886" y="1585"/>
                <a:ext cx="195" cy="1315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3" name="Line 222"/>
              <p:cNvSpPr>
                <a:spLocks noChangeShapeType="1"/>
              </p:cNvSpPr>
              <p:nvPr/>
            </p:nvSpPr>
            <p:spPr bwMode="auto">
              <a:xfrm flipV="1">
                <a:off x="1338" y="1585"/>
                <a:ext cx="181" cy="1346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4" name="Line 223"/>
              <p:cNvSpPr>
                <a:spLocks noChangeShapeType="1"/>
              </p:cNvSpPr>
              <p:nvPr/>
            </p:nvSpPr>
            <p:spPr bwMode="auto">
              <a:xfrm>
                <a:off x="944" y="1811"/>
                <a:ext cx="1105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5" name="Line 224"/>
              <p:cNvSpPr>
                <a:spLocks noChangeShapeType="1"/>
              </p:cNvSpPr>
              <p:nvPr/>
            </p:nvSpPr>
            <p:spPr bwMode="auto">
              <a:xfrm>
                <a:off x="916" y="2006"/>
                <a:ext cx="1104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6" name="Line 225"/>
              <p:cNvSpPr>
                <a:spLocks noChangeShapeType="1"/>
              </p:cNvSpPr>
              <p:nvPr/>
            </p:nvSpPr>
            <p:spPr bwMode="auto">
              <a:xfrm>
                <a:off x="852" y="2424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7" name="Line 226"/>
              <p:cNvSpPr>
                <a:spLocks noChangeShapeType="1"/>
              </p:cNvSpPr>
              <p:nvPr/>
            </p:nvSpPr>
            <p:spPr bwMode="auto">
              <a:xfrm>
                <a:off x="825" y="2633"/>
                <a:ext cx="1103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8" name="Line 227"/>
              <p:cNvSpPr>
                <a:spLocks noChangeShapeType="1"/>
              </p:cNvSpPr>
              <p:nvPr/>
            </p:nvSpPr>
            <p:spPr bwMode="auto">
              <a:xfrm>
                <a:off x="978" y="1590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99" name="Line 228"/>
              <p:cNvSpPr>
                <a:spLocks noChangeShapeType="1"/>
              </p:cNvSpPr>
              <p:nvPr/>
            </p:nvSpPr>
            <p:spPr bwMode="auto">
              <a:xfrm>
                <a:off x="876" y="2223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900" name="Line 229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pic>
            <p:nvPicPr>
              <p:cNvPr id="75901" name="Picture 230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682" y="2897"/>
                <a:ext cx="1296" cy="38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</p:pic>
          <p:sp>
            <p:nvSpPr>
              <p:cNvPr id="75902" name="Rectangle 231"/>
              <p:cNvSpPr>
                <a:spLocks noChangeArrowheads="1"/>
              </p:cNvSpPr>
              <p:nvPr/>
            </p:nvSpPr>
            <p:spPr bwMode="auto">
              <a:xfrm>
                <a:off x="683" y="2896"/>
                <a:ext cx="1296" cy="3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903" name="Line 232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904" name="Line 233"/>
              <p:cNvSpPr>
                <a:spLocks noChangeShapeType="1"/>
              </p:cNvSpPr>
              <p:nvPr/>
            </p:nvSpPr>
            <p:spPr bwMode="auto">
              <a:xfrm flipV="1">
                <a:off x="1051" y="1579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75889" name="Line 234"/>
            <p:cNvSpPr>
              <a:spLocks noChangeShapeType="1"/>
            </p:cNvSpPr>
            <p:nvPr/>
          </p:nvSpPr>
          <p:spPr bwMode="auto">
            <a:xfrm flipV="1">
              <a:off x="3569" y="1715"/>
              <a:ext cx="1089" cy="143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235"/>
          <p:cNvGrpSpPr>
            <a:grpSpLocks/>
          </p:cNvGrpSpPr>
          <p:nvPr/>
        </p:nvGrpSpPr>
        <p:grpSpPr bwMode="auto">
          <a:xfrm>
            <a:off x="3348038" y="2565400"/>
            <a:ext cx="2952750" cy="2879725"/>
            <a:chOff x="1927" y="73"/>
            <a:chExt cx="1860" cy="1814"/>
          </a:xfrm>
        </p:grpSpPr>
        <p:sp>
          <p:nvSpPr>
            <p:cNvPr id="75870" name="Oval 236"/>
            <p:cNvSpPr>
              <a:spLocks noChangeArrowheads="1"/>
            </p:cNvSpPr>
            <p:nvPr/>
          </p:nvSpPr>
          <p:spPr bwMode="auto">
            <a:xfrm>
              <a:off x="1927" y="73"/>
              <a:ext cx="1860" cy="1814"/>
            </a:xfrm>
            <a:prstGeom prst="ellipse">
              <a:avLst/>
            </a:prstGeom>
            <a:solidFill>
              <a:schemeClr val="tx1"/>
            </a:solidFill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grpSp>
          <p:nvGrpSpPr>
            <p:cNvPr id="75871" name="Group 237"/>
            <p:cNvGrpSpPr>
              <a:grpSpLocks/>
            </p:cNvGrpSpPr>
            <p:nvPr/>
          </p:nvGrpSpPr>
          <p:grpSpPr bwMode="auto">
            <a:xfrm flipH="1">
              <a:off x="2305" y="417"/>
              <a:ext cx="1155" cy="1047"/>
              <a:chOff x="682" y="1579"/>
              <a:chExt cx="1401" cy="1356"/>
            </a:xfrm>
          </p:grpSpPr>
          <p:sp>
            <p:nvSpPr>
              <p:cNvPr id="75872" name="Line 238"/>
              <p:cNvSpPr>
                <a:spLocks noChangeShapeType="1"/>
              </p:cNvSpPr>
              <p:nvPr/>
            </p:nvSpPr>
            <p:spPr bwMode="auto">
              <a:xfrm flipV="1">
                <a:off x="778" y="1581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3" name="Line 239"/>
              <p:cNvSpPr>
                <a:spLocks noChangeShapeType="1"/>
              </p:cNvSpPr>
              <p:nvPr/>
            </p:nvSpPr>
            <p:spPr bwMode="auto">
              <a:xfrm flipV="1">
                <a:off x="1610" y="1594"/>
                <a:ext cx="185" cy="1292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4" name="Line 240"/>
              <p:cNvSpPr>
                <a:spLocks noChangeShapeType="1"/>
              </p:cNvSpPr>
              <p:nvPr/>
            </p:nvSpPr>
            <p:spPr bwMode="auto">
              <a:xfrm flipV="1">
                <a:off x="1886" y="1585"/>
                <a:ext cx="195" cy="1315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5" name="Line 241"/>
              <p:cNvSpPr>
                <a:spLocks noChangeShapeType="1"/>
              </p:cNvSpPr>
              <p:nvPr/>
            </p:nvSpPr>
            <p:spPr bwMode="auto">
              <a:xfrm flipV="1">
                <a:off x="1338" y="1585"/>
                <a:ext cx="181" cy="1346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6" name="Line 242"/>
              <p:cNvSpPr>
                <a:spLocks noChangeShapeType="1"/>
              </p:cNvSpPr>
              <p:nvPr/>
            </p:nvSpPr>
            <p:spPr bwMode="auto">
              <a:xfrm>
                <a:off x="944" y="1811"/>
                <a:ext cx="1105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7" name="Line 243"/>
              <p:cNvSpPr>
                <a:spLocks noChangeShapeType="1"/>
              </p:cNvSpPr>
              <p:nvPr/>
            </p:nvSpPr>
            <p:spPr bwMode="auto">
              <a:xfrm>
                <a:off x="916" y="2006"/>
                <a:ext cx="1104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8" name="Line 244"/>
              <p:cNvSpPr>
                <a:spLocks noChangeShapeType="1"/>
              </p:cNvSpPr>
              <p:nvPr/>
            </p:nvSpPr>
            <p:spPr bwMode="auto">
              <a:xfrm>
                <a:off x="852" y="2424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79" name="Line 245"/>
              <p:cNvSpPr>
                <a:spLocks noChangeShapeType="1"/>
              </p:cNvSpPr>
              <p:nvPr/>
            </p:nvSpPr>
            <p:spPr bwMode="auto">
              <a:xfrm>
                <a:off x="825" y="2633"/>
                <a:ext cx="1103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80" name="Line 246"/>
              <p:cNvSpPr>
                <a:spLocks noChangeShapeType="1"/>
              </p:cNvSpPr>
              <p:nvPr/>
            </p:nvSpPr>
            <p:spPr bwMode="auto">
              <a:xfrm>
                <a:off x="978" y="1590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81" name="Line 247"/>
              <p:cNvSpPr>
                <a:spLocks noChangeShapeType="1"/>
              </p:cNvSpPr>
              <p:nvPr/>
            </p:nvSpPr>
            <p:spPr bwMode="auto">
              <a:xfrm>
                <a:off x="876" y="2223"/>
                <a:ext cx="1105" cy="1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82" name="Line 248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pic>
            <p:nvPicPr>
              <p:cNvPr id="75883" name="Picture 249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682" y="2897"/>
                <a:ext cx="1296" cy="38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</p:pic>
          <p:sp>
            <p:nvSpPr>
              <p:cNvPr id="75884" name="Rectangle 250"/>
              <p:cNvSpPr>
                <a:spLocks noChangeArrowheads="1"/>
              </p:cNvSpPr>
              <p:nvPr/>
            </p:nvSpPr>
            <p:spPr bwMode="auto">
              <a:xfrm>
                <a:off x="683" y="2896"/>
                <a:ext cx="1296" cy="3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75885" name="Line 251"/>
              <p:cNvSpPr>
                <a:spLocks noChangeShapeType="1"/>
              </p:cNvSpPr>
              <p:nvPr/>
            </p:nvSpPr>
            <p:spPr bwMode="auto">
              <a:xfrm>
                <a:off x="683" y="2896"/>
                <a:ext cx="1296" cy="0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75886" name="Line 252"/>
              <p:cNvSpPr>
                <a:spLocks noChangeShapeType="1"/>
              </p:cNvSpPr>
              <p:nvPr/>
            </p:nvSpPr>
            <p:spPr bwMode="auto">
              <a:xfrm flipV="1">
                <a:off x="1051" y="1579"/>
                <a:ext cx="196" cy="1319"/>
              </a:xfrm>
              <a:prstGeom prst="line">
                <a:avLst/>
              </a:prstGeom>
              <a:noFill/>
              <a:ln w="285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Rectangle 2"/>
          <p:cNvSpPr>
            <a:spLocks noChangeArrowheads="1"/>
          </p:cNvSpPr>
          <p:nvPr/>
        </p:nvSpPr>
        <p:spPr bwMode="auto">
          <a:xfrm>
            <a:off x="3200400" y="24907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s-ES_tradnl"/>
          </a:p>
        </p:txBody>
      </p:sp>
      <p:sp>
        <p:nvSpPr>
          <p:cNvPr id="315395" name="Rectangle 3"/>
          <p:cNvSpPr>
            <a:spLocks noChangeArrowheads="1"/>
          </p:cNvSpPr>
          <p:nvPr/>
        </p:nvSpPr>
        <p:spPr bwMode="auto">
          <a:xfrm>
            <a:off x="0" y="0"/>
            <a:ext cx="9144000" cy="141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tIns="182880" anchor="ctr"/>
          <a:lstStyle/>
          <a:p>
            <a:pPr>
              <a:defRPr/>
            </a:pPr>
            <a:r>
              <a:rPr lang="es-ES" sz="3200" b="1">
                <a:solidFill>
                  <a:srgbClr val="F1F14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Evaluación Sísmica de Pórtico Rehabilitado</a:t>
            </a:r>
            <a:r>
              <a:rPr lang="es-ES" sz="4800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s-ES" sz="4800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Desempeño Sísmico: Resultados Dinámicos</a:t>
            </a:r>
            <a:b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(Registro Canoga; Northridge 1994)</a:t>
            </a:r>
            <a:endParaRPr lang="en-US" sz="2400" b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4101" name="Group 4"/>
          <p:cNvGrpSpPr>
            <a:grpSpLocks/>
          </p:cNvGrpSpPr>
          <p:nvPr/>
        </p:nvGrpSpPr>
        <p:grpSpPr bwMode="auto">
          <a:xfrm>
            <a:off x="144463" y="1844675"/>
            <a:ext cx="8964612" cy="3816350"/>
            <a:chOff x="45" y="1253"/>
            <a:chExt cx="5647" cy="2404"/>
          </a:xfrm>
        </p:grpSpPr>
        <p:graphicFrame>
          <p:nvGraphicFramePr>
            <p:cNvPr id="4098" name="Object 5"/>
            <p:cNvGraphicFramePr>
              <a:graphicFrameLocks noChangeAspect="1"/>
            </p:cNvGraphicFramePr>
            <p:nvPr/>
          </p:nvGraphicFramePr>
          <p:xfrm>
            <a:off x="45" y="1337"/>
            <a:ext cx="5647" cy="2320"/>
          </p:xfrm>
          <a:graphic>
            <a:graphicData uri="http://schemas.openxmlformats.org/presentationml/2006/ole">
              <p:oleObj spid="_x0000_s4098" name="Imagen" r:id="rId4" imgW="4453200" imgH="1828800" progId="Word.Picture.8">
                <p:embed/>
              </p:oleObj>
            </a:graphicData>
          </a:graphic>
        </p:graphicFrame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214" y="1253"/>
              <a:ext cx="68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 DBE</a:t>
              </a: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4159" y="1262"/>
              <a:ext cx="54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MCE</a:t>
              </a:r>
            </a:p>
          </p:txBody>
        </p:sp>
      </p:grpSp>
      <p:grpSp>
        <p:nvGrpSpPr>
          <p:cNvPr id="4102" name="Group 8"/>
          <p:cNvGrpSpPr>
            <a:grpSpLocks/>
          </p:cNvGrpSpPr>
          <p:nvPr/>
        </p:nvGrpSpPr>
        <p:grpSpPr bwMode="auto">
          <a:xfrm>
            <a:off x="900113" y="5635625"/>
            <a:ext cx="7632700" cy="962025"/>
            <a:chOff x="521" y="3550"/>
            <a:chExt cx="4808" cy="606"/>
          </a:xfrm>
        </p:grpSpPr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1209" y="3809"/>
              <a:ext cx="780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 eaLnBrk="0" hangingPunct="0">
                <a:defRPr/>
              </a:pPr>
              <a:r>
                <a:rPr lang="en-US" sz="1800" b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PARM-TR</a:t>
              </a:r>
            </a:p>
          </p:txBody>
        </p:sp>
        <p:sp>
          <p:nvSpPr>
            <p:cNvPr id="4104" name="Line 10"/>
            <p:cNvSpPr>
              <a:spLocks noChangeShapeType="1"/>
            </p:cNvSpPr>
            <p:nvPr/>
          </p:nvSpPr>
          <p:spPr bwMode="auto">
            <a:xfrm>
              <a:off x="2880" y="3937"/>
              <a:ext cx="353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315403" name="Text Box 11"/>
            <p:cNvSpPr txBox="1">
              <a:spLocks noChangeArrowheads="1"/>
            </p:cNvSpPr>
            <p:nvPr/>
          </p:nvSpPr>
          <p:spPr bwMode="auto">
            <a:xfrm>
              <a:off x="3421" y="3831"/>
              <a:ext cx="168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_tradnl" sz="1800" b="1">
                  <a:solidFill>
                    <a:srgbClr val="FF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PARM-TR Rehabilitado</a:t>
              </a:r>
              <a:endParaRPr lang="es-EC" sz="1800" b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06" name="Line 12"/>
            <p:cNvSpPr>
              <a:spLocks noChangeShapeType="1"/>
            </p:cNvSpPr>
            <p:nvPr/>
          </p:nvSpPr>
          <p:spPr bwMode="auto">
            <a:xfrm>
              <a:off x="787" y="3930"/>
              <a:ext cx="353" cy="0"/>
            </a:xfrm>
            <a:prstGeom prst="line">
              <a:avLst/>
            </a:prstGeom>
            <a:noFill/>
            <a:ln w="952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107" name="Rectangle 13"/>
            <p:cNvSpPr>
              <a:spLocks noChangeArrowheads="1"/>
            </p:cNvSpPr>
            <p:nvPr/>
          </p:nvSpPr>
          <p:spPr bwMode="auto">
            <a:xfrm>
              <a:off x="521" y="3712"/>
              <a:ext cx="4808" cy="444"/>
            </a:xfrm>
            <a:prstGeom prst="rect">
              <a:avLst/>
            </a:prstGeom>
            <a:noFill/>
            <a:ln w="9525">
              <a:solidFill>
                <a:srgbClr val="B2B2B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 useBgFill="1">
          <p:nvSpPr>
            <p:cNvPr id="315406" name="Text Box 14"/>
            <p:cNvSpPr txBox="1">
              <a:spLocks noChangeArrowheads="1"/>
            </p:cNvSpPr>
            <p:nvPr/>
          </p:nvSpPr>
          <p:spPr bwMode="auto">
            <a:xfrm>
              <a:off x="2426" y="3550"/>
              <a:ext cx="895" cy="28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s-E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Leyenda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0485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Contenido</a:t>
            </a:r>
          </a:p>
        </p:txBody>
      </p:sp>
      <p:sp>
        <p:nvSpPr>
          <p:cNvPr id="16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212850"/>
            <a:ext cx="8499475" cy="5456238"/>
          </a:xfrm>
        </p:spPr>
        <p:txBody>
          <a:bodyPr/>
          <a:lstStyle/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Introducción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Objetivos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Conexión Postensada con Elementos de Fricción (CPEF)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Investigación Previa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Diseño por Desempeño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Modelo Analítico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Rehabilitación Sísmica de Edificios Existentes 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smtClean="0">
                <a:latin typeface="Arial" charset="0"/>
              </a:rPr>
              <a:t>Evaluación Sísmica de Edificios Existentes</a:t>
            </a:r>
          </a:p>
          <a:p>
            <a:pPr>
              <a:lnSpc>
                <a:spcPct val="110000"/>
              </a:lnSpc>
              <a:buClr>
                <a:srgbClr val="FF0000"/>
              </a:buClr>
              <a:buFont typeface="Symbol" pitchFamily="18" charset="2"/>
              <a:buChar char="·"/>
              <a:defRPr/>
            </a:pPr>
            <a:r>
              <a:rPr lang="es-ES" sz="2600" b="1" u="sng" smtClean="0">
                <a:solidFill>
                  <a:srgbClr val="FFFF00"/>
                </a:solidFill>
                <a:latin typeface="Arial" charset="0"/>
              </a:rPr>
              <a:t>Conclusiones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6FC0E"/>
                </a:solidFill>
                <a:latin typeface="Arial" charset="0"/>
              </a:rPr>
              <a:t>Conclusiones</a:t>
            </a:r>
          </a:p>
        </p:txBody>
      </p:sp>
      <p:sp>
        <p:nvSpPr>
          <p:cNvPr id="154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41300" y="1700213"/>
            <a:ext cx="8731250" cy="4876800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s-ES" sz="2400" smtClean="0">
                <a:latin typeface="Arial" charset="0"/>
              </a:rPr>
              <a:t>Una CPEF es una alternativa prometedora para edificios nuevos y existentes con PARM </a:t>
            </a:r>
          </a:p>
          <a:p>
            <a:pPr>
              <a:lnSpc>
                <a:spcPct val="90000"/>
              </a:lnSpc>
              <a:defRPr/>
            </a:pPr>
            <a:endParaRPr lang="es-E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400" smtClean="0">
                <a:latin typeface="Arial" charset="0"/>
              </a:rPr>
              <a:t>El modelo analítico desarrollado predice con gran exactitud el comportamiento de la conexión sometida a carga cíclica.</a:t>
            </a:r>
          </a:p>
          <a:p>
            <a:pPr>
              <a:lnSpc>
                <a:spcPct val="90000"/>
              </a:lnSpc>
              <a:defRPr/>
            </a:pPr>
            <a:endParaRPr lang="es-E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400" smtClean="0">
                <a:latin typeface="Arial" charset="0"/>
              </a:rPr>
              <a:t>Prácticamente no existe daño en los elementos estructurales a niveles de sismos DBE y MCE.</a:t>
            </a:r>
          </a:p>
          <a:p>
            <a:pPr>
              <a:lnSpc>
                <a:spcPct val="90000"/>
              </a:lnSpc>
              <a:defRPr/>
            </a:pPr>
            <a:endParaRPr lang="es-ES" sz="24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400" smtClean="0">
                <a:latin typeface="Arial" charset="0"/>
              </a:rPr>
              <a:t>El desempeño sísmico de un PARM con CPEF es satisfactorio en términos de resistencia, disipación de energía, deformación y capacidad de auto-centrarse.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95288" y="333375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6FC0E"/>
                </a:solidFill>
                <a:latin typeface="Arial" charset="0"/>
              </a:rPr>
              <a:t>Agradecimientos</a:t>
            </a:r>
          </a:p>
        </p:txBody>
      </p:sp>
      <p:sp>
        <p:nvSpPr>
          <p:cNvPr id="31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850" y="2133600"/>
            <a:ext cx="8424863" cy="352742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s-ES" sz="2800" smtClean="0">
                <a:latin typeface="Arial" charset="0"/>
              </a:rPr>
              <a:t>Dr. Pedro Rojas C. – Director de Tesis de Grado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z="28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800" smtClean="0">
                <a:latin typeface="Arial" charset="0"/>
              </a:rPr>
              <a:t>Dr. James Ricles y Dr. Richard Sause por la revisión y opiniones relacionadas en esta investigación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endParaRPr lang="es-ES" sz="2800" smtClean="0"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s-ES" sz="2800" b="1" smtClean="0">
                <a:latin typeface="Arial" charset="0"/>
              </a:rPr>
              <a:t>Escuela Superior Politécnica del Litoral, ESPOL</a:t>
            </a:r>
            <a:endParaRPr lang="es-ES" b="1" smtClean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1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7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95250"/>
            <a:ext cx="8229600" cy="14176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4FA0C"/>
                </a:solidFill>
                <a:latin typeface="Arial" charset="0"/>
              </a:rPr>
              <a:t>Introducción</a:t>
            </a:r>
            <a:br>
              <a:rPr lang="es-ES" sz="4000" smtClean="0">
                <a:solidFill>
                  <a:srgbClr val="F4FA0C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Causas de los Daños</a:t>
            </a:r>
            <a:br>
              <a:rPr lang="es-ES" sz="2800" smtClean="0">
                <a:solidFill>
                  <a:srgbClr val="FF9933"/>
                </a:solidFill>
                <a:latin typeface="Arial" charset="0"/>
              </a:rPr>
            </a:br>
            <a:r>
              <a:rPr lang="en-US" sz="2800" smtClean="0">
                <a:solidFill>
                  <a:schemeClr val="tx1"/>
                </a:solidFill>
                <a:latin typeface="Arial" charset="0"/>
              </a:rPr>
              <a:t>(FEMA-352)</a:t>
            </a:r>
            <a:endParaRPr lang="en-US" smtClean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989138"/>
            <a:ext cx="8229600" cy="4176712"/>
          </a:xfrm>
        </p:spPr>
        <p:txBody>
          <a:bodyPr/>
          <a:lstStyle/>
          <a:p>
            <a:r>
              <a:rPr lang="es-ES" sz="2800" smtClean="0">
                <a:effectLst/>
                <a:latin typeface="Arial" charset="0"/>
              </a:rPr>
              <a:t>Baja tenacidad de la soldadura</a:t>
            </a:r>
          </a:p>
          <a:p>
            <a:r>
              <a:rPr lang="es-ES" sz="2800" smtClean="0">
                <a:effectLst/>
                <a:latin typeface="Arial" charset="0"/>
              </a:rPr>
              <a:t>Elevados esfuerzos de fluencia en vigas</a:t>
            </a:r>
          </a:p>
          <a:p>
            <a:r>
              <a:rPr lang="es-ES" sz="2800" smtClean="0">
                <a:effectLst/>
                <a:latin typeface="Arial" charset="0"/>
              </a:rPr>
              <a:t>Concentraciones de esfuerzos </a:t>
            </a:r>
          </a:p>
          <a:p>
            <a:r>
              <a:rPr lang="es-ES" sz="2800" smtClean="0">
                <a:effectLst/>
                <a:latin typeface="Arial" charset="0"/>
              </a:rPr>
              <a:t>Poca redundancia </a:t>
            </a:r>
          </a:p>
          <a:p>
            <a:r>
              <a:rPr lang="es-ES" sz="2800" smtClean="0">
                <a:effectLst/>
                <a:latin typeface="Arial" charset="0"/>
              </a:rPr>
              <a:t>Zonas de panel extremadamente débil</a:t>
            </a:r>
          </a:p>
          <a:p>
            <a:r>
              <a:rPr lang="es-ES" sz="2800" smtClean="0">
                <a:effectLst/>
                <a:latin typeface="Arial" charset="0"/>
              </a:rPr>
              <a:t>Presencia de la losa compuesta</a:t>
            </a:r>
          </a:p>
          <a:p>
            <a:r>
              <a:rPr lang="es-ES" sz="2800" smtClean="0">
                <a:effectLst/>
                <a:latin typeface="Arial" charset="0"/>
              </a:rPr>
              <a:t>Detallamiento pobre</a:t>
            </a:r>
          </a:p>
          <a:p>
            <a:r>
              <a:rPr lang="es-ES" sz="2800" smtClean="0">
                <a:effectLst/>
                <a:latin typeface="Arial" charset="0"/>
              </a:rPr>
              <a:t>Pobre mano de obra e inspección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55650" y="27813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800" smtClean="0">
                <a:solidFill>
                  <a:srgbClr val="FFFF00"/>
                </a:solidFill>
                <a:latin typeface="Arial" charset="0"/>
              </a:rPr>
              <a:t>Gracias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55650" y="27813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800" smtClean="0">
                <a:solidFill>
                  <a:srgbClr val="FFFF00"/>
                </a:solidFill>
                <a:latin typeface="Arial" charset="0"/>
              </a:rPr>
              <a:t>Gracias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116013"/>
          </a:xfrm>
        </p:spPr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FFF00"/>
                </a:solidFill>
                <a:latin typeface="Arial" charset="0"/>
              </a:rPr>
              <a:t>Conexión Soldada a Momento</a:t>
            </a:r>
            <a:endParaRPr lang="es-ES" smtClean="0">
              <a:solidFill>
                <a:srgbClr val="FFFF00"/>
              </a:solidFill>
            </a:endParaRPr>
          </a:p>
        </p:txBody>
      </p:sp>
      <p:sp>
        <p:nvSpPr>
          <p:cNvPr id="81923" name="Line 3"/>
          <p:cNvSpPr>
            <a:spLocks noChangeShapeType="1"/>
          </p:cNvSpPr>
          <p:nvPr/>
        </p:nvSpPr>
        <p:spPr bwMode="auto">
          <a:xfrm flipV="1">
            <a:off x="-390525" y="5864225"/>
            <a:ext cx="1587" cy="9525"/>
          </a:xfrm>
          <a:prstGeom prst="line">
            <a:avLst/>
          </a:prstGeom>
          <a:noFill/>
          <a:ln w="1588">
            <a:solidFill>
              <a:srgbClr val="99CC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1924" name="Line 4"/>
          <p:cNvSpPr>
            <a:spLocks noChangeShapeType="1"/>
          </p:cNvSpPr>
          <p:nvPr/>
        </p:nvSpPr>
        <p:spPr bwMode="auto">
          <a:xfrm>
            <a:off x="10712450" y="4678363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1925" name="Line 5"/>
          <p:cNvSpPr>
            <a:spLocks noChangeShapeType="1"/>
          </p:cNvSpPr>
          <p:nvPr/>
        </p:nvSpPr>
        <p:spPr bwMode="auto">
          <a:xfrm>
            <a:off x="10699750" y="5043488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1926" name="Line 6"/>
          <p:cNvSpPr>
            <a:spLocks noChangeShapeType="1"/>
          </p:cNvSpPr>
          <p:nvPr/>
        </p:nvSpPr>
        <p:spPr bwMode="auto">
          <a:xfrm>
            <a:off x="10688638" y="5391150"/>
            <a:ext cx="1587" cy="1588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81927" name="Group 7"/>
          <p:cNvGrpSpPr>
            <a:grpSpLocks/>
          </p:cNvGrpSpPr>
          <p:nvPr/>
        </p:nvGrpSpPr>
        <p:grpSpPr bwMode="auto">
          <a:xfrm>
            <a:off x="2700338" y="1412875"/>
            <a:ext cx="4248150" cy="5135563"/>
            <a:chOff x="295" y="1162"/>
            <a:chExt cx="2177" cy="2956"/>
          </a:xfrm>
        </p:grpSpPr>
        <p:sp>
          <p:nvSpPr>
            <p:cNvPr id="81928" name="Rectangle 8"/>
            <p:cNvSpPr>
              <a:spLocks noChangeArrowheads="1"/>
            </p:cNvSpPr>
            <p:nvPr/>
          </p:nvSpPr>
          <p:spPr bwMode="auto">
            <a:xfrm>
              <a:off x="359" y="1572"/>
              <a:ext cx="5" cy="209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47497" name="Rectangle 9"/>
            <p:cNvSpPr>
              <a:spLocks noChangeArrowheads="1"/>
            </p:cNvSpPr>
            <p:nvPr/>
          </p:nvSpPr>
          <p:spPr bwMode="auto">
            <a:xfrm>
              <a:off x="1516" y="1800"/>
              <a:ext cx="585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defRPr/>
              </a:pPr>
              <a:r>
                <a:rPr lang="en-U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E70-T4, typ.</a:t>
              </a:r>
              <a:endParaRPr lang="en-US" sz="1600" b="1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447498" name="Rectangle 10"/>
            <p:cNvSpPr>
              <a:spLocks noChangeArrowheads="1"/>
            </p:cNvSpPr>
            <p:nvPr/>
          </p:nvSpPr>
          <p:spPr bwMode="auto">
            <a:xfrm>
              <a:off x="1380" y="2618"/>
              <a:ext cx="1092" cy="2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agujero de acceso</a:t>
              </a:r>
            </a:p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para la soldadura</a:t>
              </a:r>
              <a:endParaRPr lang="es-ES" sz="1600" b="1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1931" name="Line 11"/>
            <p:cNvSpPr>
              <a:spLocks noChangeShapeType="1"/>
            </p:cNvSpPr>
            <p:nvPr/>
          </p:nvSpPr>
          <p:spPr bwMode="auto">
            <a:xfrm flipV="1">
              <a:off x="356" y="1575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32" name="Rectangle 12"/>
            <p:cNvSpPr>
              <a:spLocks noChangeArrowheads="1"/>
            </p:cNvSpPr>
            <p:nvPr/>
          </p:nvSpPr>
          <p:spPr bwMode="auto">
            <a:xfrm>
              <a:off x="359" y="3664"/>
              <a:ext cx="323" cy="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33" name="Rectangle 13"/>
            <p:cNvSpPr>
              <a:spLocks noChangeArrowheads="1"/>
            </p:cNvSpPr>
            <p:nvPr/>
          </p:nvSpPr>
          <p:spPr bwMode="auto">
            <a:xfrm>
              <a:off x="359" y="3664"/>
              <a:ext cx="323" cy="6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34" name="Line 14"/>
            <p:cNvSpPr>
              <a:spLocks noChangeShapeType="1"/>
            </p:cNvSpPr>
            <p:nvPr/>
          </p:nvSpPr>
          <p:spPr bwMode="auto">
            <a:xfrm flipH="1">
              <a:off x="359" y="3670"/>
              <a:ext cx="323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35" name="Line 15"/>
            <p:cNvSpPr>
              <a:spLocks noChangeShapeType="1"/>
            </p:cNvSpPr>
            <p:nvPr/>
          </p:nvSpPr>
          <p:spPr bwMode="auto">
            <a:xfrm flipH="1">
              <a:off x="359" y="3664"/>
              <a:ext cx="323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36" name="Line 16"/>
            <p:cNvSpPr>
              <a:spLocks noChangeShapeType="1"/>
            </p:cNvSpPr>
            <p:nvPr/>
          </p:nvSpPr>
          <p:spPr bwMode="auto">
            <a:xfrm flipV="1">
              <a:off x="682" y="3664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37" name="Line 17"/>
            <p:cNvSpPr>
              <a:spLocks noChangeShapeType="1"/>
            </p:cNvSpPr>
            <p:nvPr/>
          </p:nvSpPr>
          <p:spPr bwMode="auto">
            <a:xfrm flipV="1">
              <a:off x="359" y="3664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38" name="Rectangle 18"/>
            <p:cNvSpPr>
              <a:spLocks noChangeArrowheads="1"/>
            </p:cNvSpPr>
            <p:nvPr/>
          </p:nvSpPr>
          <p:spPr bwMode="auto">
            <a:xfrm>
              <a:off x="359" y="1569"/>
              <a:ext cx="323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39" name="Rectangle 19"/>
            <p:cNvSpPr>
              <a:spLocks noChangeArrowheads="1"/>
            </p:cNvSpPr>
            <p:nvPr/>
          </p:nvSpPr>
          <p:spPr bwMode="auto">
            <a:xfrm>
              <a:off x="359" y="1569"/>
              <a:ext cx="323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40" name="Line 20"/>
            <p:cNvSpPr>
              <a:spLocks noChangeShapeType="1"/>
            </p:cNvSpPr>
            <p:nvPr/>
          </p:nvSpPr>
          <p:spPr bwMode="auto">
            <a:xfrm flipH="1">
              <a:off x="359" y="1574"/>
              <a:ext cx="323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1" name="Line 21"/>
            <p:cNvSpPr>
              <a:spLocks noChangeShapeType="1"/>
            </p:cNvSpPr>
            <p:nvPr/>
          </p:nvSpPr>
          <p:spPr bwMode="auto">
            <a:xfrm flipH="1">
              <a:off x="359" y="1569"/>
              <a:ext cx="323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2" name="Line 22"/>
            <p:cNvSpPr>
              <a:spLocks noChangeShapeType="1"/>
            </p:cNvSpPr>
            <p:nvPr/>
          </p:nvSpPr>
          <p:spPr bwMode="auto">
            <a:xfrm flipV="1">
              <a:off x="682" y="1569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3" name="Line 23"/>
            <p:cNvSpPr>
              <a:spLocks noChangeShapeType="1"/>
            </p:cNvSpPr>
            <p:nvPr/>
          </p:nvSpPr>
          <p:spPr bwMode="auto">
            <a:xfrm flipV="1">
              <a:off x="359" y="1569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4" name="Rectangle 24"/>
            <p:cNvSpPr>
              <a:spLocks noChangeArrowheads="1"/>
            </p:cNvSpPr>
            <p:nvPr/>
          </p:nvSpPr>
          <p:spPr bwMode="auto">
            <a:xfrm>
              <a:off x="359" y="1572"/>
              <a:ext cx="5" cy="209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45" name="Line 25"/>
            <p:cNvSpPr>
              <a:spLocks noChangeShapeType="1"/>
            </p:cNvSpPr>
            <p:nvPr/>
          </p:nvSpPr>
          <p:spPr bwMode="auto">
            <a:xfrm>
              <a:off x="359" y="3666"/>
              <a:ext cx="5" cy="2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6" name="Line 26"/>
            <p:cNvSpPr>
              <a:spLocks noChangeShapeType="1"/>
            </p:cNvSpPr>
            <p:nvPr/>
          </p:nvSpPr>
          <p:spPr bwMode="auto">
            <a:xfrm>
              <a:off x="359" y="1572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7" name="Line 27"/>
            <p:cNvSpPr>
              <a:spLocks noChangeShapeType="1"/>
            </p:cNvSpPr>
            <p:nvPr/>
          </p:nvSpPr>
          <p:spPr bwMode="auto">
            <a:xfrm>
              <a:off x="364" y="1572"/>
              <a:ext cx="1" cy="20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8" name="Line 28"/>
            <p:cNvSpPr>
              <a:spLocks noChangeShapeType="1"/>
            </p:cNvSpPr>
            <p:nvPr/>
          </p:nvSpPr>
          <p:spPr bwMode="auto">
            <a:xfrm>
              <a:off x="359" y="1572"/>
              <a:ext cx="1" cy="20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49" name="Line 29"/>
            <p:cNvSpPr>
              <a:spLocks noChangeShapeType="1"/>
            </p:cNvSpPr>
            <p:nvPr/>
          </p:nvSpPr>
          <p:spPr bwMode="auto">
            <a:xfrm>
              <a:off x="386" y="3665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0" name="Line 30"/>
            <p:cNvSpPr>
              <a:spLocks noChangeShapeType="1"/>
            </p:cNvSpPr>
            <p:nvPr/>
          </p:nvSpPr>
          <p:spPr bwMode="auto">
            <a:xfrm>
              <a:off x="386" y="1570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1" name="Rectangle 31"/>
            <p:cNvSpPr>
              <a:spLocks noChangeArrowheads="1"/>
            </p:cNvSpPr>
            <p:nvPr/>
          </p:nvSpPr>
          <p:spPr bwMode="auto">
            <a:xfrm>
              <a:off x="1091" y="1572"/>
              <a:ext cx="7" cy="209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52" name="Rectangle 32"/>
            <p:cNvSpPr>
              <a:spLocks noChangeArrowheads="1"/>
            </p:cNvSpPr>
            <p:nvPr/>
          </p:nvSpPr>
          <p:spPr bwMode="auto">
            <a:xfrm>
              <a:off x="1091" y="1572"/>
              <a:ext cx="7" cy="209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53" name="Freeform 33"/>
            <p:cNvSpPr>
              <a:spLocks/>
            </p:cNvSpPr>
            <p:nvPr/>
          </p:nvSpPr>
          <p:spPr bwMode="auto">
            <a:xfrm>
              <a:off x="680" y="3617"/>
              <a:ext cx="50" cy="52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54" name="Freeform 34"/>
            <p:cNvSpPr>
              <a:spLocks/>
            </p:cNvSpPr>
            <p:nvPr/>
          </p:nvSpPr>
          <p:spPr bwMode="auto">
            <a:xfrm>
              <a:off x="680" y="3617"/>
              <a:ext cx="50" cy="52"/>
            </a:xfrm>
            <a:custGeom>
              <a:avLst/>
              <a:gdLst>
                <a:gd name="T0" fmla="*/ 0 w 240"/>
                <a:gd name="T1" fmla="*/ 220 h 239"/>
                <a:gd name="T2" fmla="*/ 220 w 240"/>
                <a:gd name="T3" fmla="*/ 0 h 239"/>
                <a:gd name="T4" fmla="*/ 240 w 240"/>
                <a:gd name="T5" fmla="*/ 19 h 239"/>
                <a:gd name="T6" fmla="*/ 20 w 240"/>
                <a:gd name="T7" fmla="*/ 239 h 239"/>
                <a:gd name="T8" fmla="*/ 0 w 240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9"/>
                <a:gd name="T17" fmla="*/ 240 w 240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9">
                  <a:moveTo>
                    <a:pt x="0" y="220"/>
                  </a:moveTo>
                  <a:lnTo>
                    <a:pt x="220" y="0"/>
                  </a:lnTo>
                  <a:lnTo>
                    <a:pt x="240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55" name="Line 35"/>
            <p:cNvSpPr>
              <a:spLocks noChangeShapeType="1"/>
            </p:cNvSpPr>
            <p:nvPr/>
          </p:nvSpPr>
          <p:spPr bwMode="auto">
            <a:xfrm>
              <a:off x="726" y="3617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6" name="Line 36"/>
            <p:cNvSpPr>
              <a:spLocks noChangeShapeType="1"/>
            </p:cNvSpPr>
            <p:nvPr/>
          </p:nvSpPr>
          <p:spPr bwMode="auto">
            <a:xfrm>
              <a:off x="680" y="3664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7" name="Line 37"/>
            <p:cNvSpPr>
              <a:spLocks noChangeShapeType="1"/>
            </p:cNvSpPr>
            <p:nvPr/>
          </p:nvSpPr>
          <p:spPr bwMode="auto">
            <a:xfrm flipV="1">
              <a:off x="684" y="3622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8" name="Line 38"/>
            <p:cNvSpPr>
              <a:spLocks noChangeShapeType="1"/>
            </p:cNvSpPr>
            <p:nvPr/>
          </p:nvSpPr>
          <p:spPr bwMode="auto">
            <a:xfrm flipV="1">
              <a:off x="680" y="3617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59" name="Line 39"/>
            <p:cNvSpPr>
              <a:spLocks noChangeShapeType="1"/>
            </p:cNvSpPr>
            <p:nvPr/>
          </p:nvSpPr>
          <p:spPr bwMode="auto">
            <a:xfrm flipH="1">
              <a:off x="1064" y="3665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0" name="Line 40"/>
            <p:cNvSpPr>
              <a:spLocks noChangeShapeType="1"/>
            </p:cNvSpPr>
            <p:nvPr/>
          </p:nvSpPr>
          <p:spPr bwMode="auto">
            <a:xfrm flipH="1">
              <a:off x="1064" y="1570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1" name="Line 41"/>
            <p:cNvSpPr>
              <a:spLocks noChangeShapeType="1"/>
            </p:cNvSpPr>
            <p:nvPr/>
          </p:nvSpPr>
          <p:spPr bwMode="auto">
            <a:xfrm flipH="1">
              <a:off x="1091" y="3666"/>
              <a:ext cx="7" cy="2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2" name="Line 42"/>
            <p:cNvSpPr>
              <a:spLocks noChangeShapeType="1"/>
            </p:cNvSpPr>
            <p:nvPr/>
          </p:nvSpPr>
          <p:spPr bwMode="auto">
            <a:xfrm>
              <a:off x="1091" y="1572"/>
              <a:ext cx="1" cy="20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3" name="Line 43"/>
            <p:cNvSpPr>
              <a:spLocks noChangeShapeType="1"/>
            </p:cNvSpPr>
            <p:nvPr/>
          </p:nvSpPr>
          <p:spPr bwMode="auto">
            <a:xfrm>
              <a:off x="1098" y="1572"/>
              <a:ext cx="1" cy="20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4" name="Rectangle 44"/>
            <p:cNvSpPr>
              <a:spLocks noChangeArrowheads="1"/>
            </p:cNvSpPr>
            <p:nvPr/>
          </p:nvSpPr>
          <p:spPr bwMode="auto">
            <a:xfrm>
              <a:off x="725" y="3619"/>
              <a:ext cx="5" cy="9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65" name="Rectangle 45"/>
            <p:cNvSpPr>
              <a:spLocks noChangeArrowheads="1"/>
            </p:cNvSpPr>
            <p:nvPr/>
          </p:nvSpPr>
          <p:spPr bwMode="auto">
            <a:xfrm>
              <a:off x="725" y="3619"/>
              <a:ext cx="5" cy="9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66" name="Line 46"/>
            <p:cNvSpPr>
              <a:spLocks noChangeShapeType="1"/>
            </p:cNvSpPr>
            <p:nvPr/>
          </p:nvSpPr>
          <p:spPr bwMode="auto">
            <a:xfrm>
              <a:off x="730" y="3619"/>
              <a:ext cx="1" cy="9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7" name="Line 47"/>
            <p:cNvSpPr>
              <a:spLocks noChangeShapeType="1"/>
            </p:cNvSpPr>
            <p:nvPr/>
          </p:nvSpPr>
          <p:spPr bwMode="auto">
            <a:xfrm>
              <a:off x="725" y="3619"/>
              <a:ext cx="1" cy="9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8" name="Line 48"/>
            <p:cNvSpPr>
              <a:spLocks noChangeShapeType="1"/>
            </p:cNvSpPr>
            <p:nvPr/>
          </p:nvSpPr>
          <p:spPr bwMode="auto">
            <a:xfrm flipH="1">
              <a:off x="725" y="3619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69" name="Line 49"/>
            <p:cNvSpPr>
              <a:spLocks noChangeShapeType="1"/>
            </p:cNvSpPr>
            <p:nvPr/>
          </p:nvSpPr>
          <p:spPr bwMode="auto">
            <a:xfrm flipH="1">
              <a:off x="725" y="3714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0" name="Rectangle 50"/>
            <p:cNvSpPr>
              <a:spLocks noChangeArrowheads="1"/>
            </p:cNvSpPr>
            <p:nvPr/>
          </p:nvSpPr>
          <p:spPr bwMode="auto">
            <a:xfrm>
              <a:off x="774" y="3664"/>
              <a:ext cx="324" cy="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71" name="Rectangle 51"/>
            <p:cNvSpPr>
              <a:spLocks noChangeArrowheads="1"/>
            </p:cNvSpPr>
            <p:nvPr/>
          </p:nvSpPr>
          <p:spPr bwMode="auto">
            <a:xfrm>
              <a:off x="774" y="3664"/>
              <a:ext cx="324" cy="6"/>
            </a:xfrm>
            <a:prstGeom prst="rect">
              <a:avLst/>
            </a:prstGeom>
            <a:noFill/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72" name="Freeform 52"/>
            <p:cNvSpPr>
              <a:spLocks/>
            </p:cNvSpPr>
            <p:nvPr/>
          </p:nvSpPr>
          <p:spPr bwMode="auto">
            <a:xfrm>
              <a:off x="726" y="3664"/>
              <a:ext cx="51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73" name="Freeform 53"/>
            <p:cNvSpPr>
              <a:spLocks/>
            </p:cNvSpPr>
            <p:nvPr/>
          </p:nvSpPr>
          <p:spPr bwMode="auto">
            <a:xfrm>
              <a:off x="726" y="3664"/>
              <a:ext cx="51" cy="52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74" name="Line 54"/>
            <p:cNvSpPr>
              <a:spLocks noChangeShapeType="1"/>
            </p:cNvSpPr>
            <p:nvPr/>
          </p:nvSpPr>
          <p:spPr bwMode="auto">
            <a:xfrm flipH="1">
              <a:off x="774" y="3670"/>
              <a:ext cx="324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5" name="Line 55"/>
            <p:cNvSpPr>
              <a:spLocks noChangeShapeType="1"/>
            </p:cNvSpPr>
            <p:nvPr/>
          </p:nvSpPr>
          <p:spPr bwMode="auto">
            <a:xfrm flipH="1">
              <a:off x="774" y="3664"/>
              <a:ext cx="324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6" name="Line 56"/>
            <p:cNvSpPr>
              <a:spLocks noChangeShapeType="1"/>
            </p:cNvSpPr>
            <p:nvPr/>
          </p:nvSpPr>
          <p:spPr bwMode="auto">
            <a:xfrm flipV="1">
              <a:off x="1098" y="3664"/>
              <a:ext cx="1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7" name="Line 57"/>
            <p:cNvSpPr>
              <a:spLocks noChangeShapeType="1"/>
            </p:cNvSpPr>
            <p:nvPr/>
          </p:nvSpPr>
          <p:spPr bwMode="auto">
            <a:xfrm flipV="1">
              <a:off x="774" y="3664"/>
              <a:ext cx="2" cy="6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8" name="Line 58"/>
            <p:cNvSpPr>
              <a:spLocks noChangeShapeType="1"/>
            </p:cNvSpPr>
            <p:nvPr/>
          </p:nvSpPr>
          <p:spPr bwMode="auto">
            <a:xfrm flipV="1">
              <a:off x="726" y="3664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79" name="Line 59"/>
            <p:cNvSpPr>
              <a:spLocks noChangeShapeType="1"/>
            </p:cNvSpPr>
            <p:nvPr/>
          </p:nvSpPr>
          <p:spPr bwMode="auto">
            <a:xfrm flipV="1">
              <a:off x="730" y="3669"/>
              <a:ext cx="47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80" name="Line 60"/>
            <p:cNvSpPr>
              <a:spLocks noChangeShapeType="1"/>
            </p:cNvSpPr>
            <p:nvPr/>
          </p:nvSpPr>
          <p:spPr bwMode="auto">
            <a:xfrm>
              <a:off x="726" y="3711"/>
              <a:ext cx="4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81" name="Line 61"/>
            <p:cNvSpPr>
              <a:spLocks noChangeShapeType="1"/>
            </p:cNvSpPr>
            <p:nvPr/>
          </p:nvSpPr>
          <p:spPr bwMode="auto">
            <a:xfrm>
              <a:off x="772" y="3664"/>
              <a:ext cx="5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82" name="Freeform 62"/>
            <p:cNvSpPr>
              <a:spLocks/>
            </p:cNvSpPr>
            <p:nvPr/>
          </p:nvSpPr>
          <p:spPr bwMode="auto">
            <a:xfrm>
              <a:off x="680" y="1523"/>
              <a:ext cx="50" cy="50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3" name="Freeform 63"/>
            <p:cNvSpPr>
              <a:spLocks/>
            </p:cNvSpPr>
            <p:nvPr/>
          </p:nvSpPr>
          <p:spPr bwMode="auto">
            <a:xfrm>
              <a:off x="680" y="1523"/>
              <a:ext cx="50" cy="50"/>
            </a:xfrm>
            <a:custGeom>
              <a:avLst/>
              <a:gdLst>
                <a:gd name="T0" fmla="*/ 0 w 240"/>
                <a:gd name="T1" fmla="*/ 219 h 238"/>
                <a:gd name="T2" fmla="*/ 220 w 240"/>
                <a:gd name="T3" fmla="*/ 0 h 238"/>
                <a:gd name="T4" fmla="*/ 240 w 240"/>
                <a:gd name="T5" fmla="*/ 18 h 238"/>
                <a:gd name="T6" fmla="*/ 20 w 240"/>
                <a:gd name="T7" fmla="*/ 238 h 238"/>
                <a:gd name="T8" fmla="*/ 0 w 240"/>
                <a:gd name="T9" fmla="*/ 21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238"/>
                <a:gd name="T17" fmla="*/ 240 w 240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238">
                  <a:moveTo>
                    <a:pt x="0" y="219"/>
                  </a:moveTo>
                  <a:lnTo>
                    <a:pt x="220" y="0"/>
                  </a:lnTo>
                  <a:lnTo>
                    <a:pt x="240" y="18"/>
                  </a:lnTo>
                  <a:lnTo>
                    <a:pt x="20" y="238"/>
                  </a:lnTo>
                  <a:lnTo>
                    <a:pt x="0" y="2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4" name="Rectangle 64"/>
            <p:cNvSpPr>
              <a:spLocks noChangeArrowheads="1"/>
            </p:cNvSpPr>
            <p:nvPr/>
          </p:nvSpPr>
          <p:spPr bwMode="auto">
            <a:xfrm>
              <a:off x="774" y="1569"/>
              <a:ext cx="324" cy="5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5" name="Rectangle 65"/>
            <p:cNvSpPr>
              <a:spLocks noChangeArrowheads="1"/>
            </p:cNvSpPr>
            <p:nvPr/>
          </p:nvSpPr>
          <p:spPr bwMode="auto">
            <a:xfrm>
              <a:off x="774" y="1569"/>
              <a:ext cx="324" cy="5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6" name="Freeform 66"/>
            <p:cNvSpPr>
              <a:spLocks/>
            </p:cNvSpPr>
            <p:nvPr/>
          </p:nvSpPr>
          <p:spPr bwMode="auto">
            <a:xfrm>
              <a:off x="726" y="1570"/>
              <a:ext cx="51" cy="50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7" name="Freeform 67"/>
            <p:cNvSpPr>
              <a:spLocks/>
            </p:cNvSpPr>
            <p:nvPr/>
          </p:nvSpPr>
          <p:spPr bwMode="auto">
            <a:xfrm>
              <a:off x="726" y="1570"/>
              <a:ext cx="51" cy="50"/>
            </a:xfrm>
            <a:custGeom>
              <a:avLst/>
              <a:gdLst>
                <a:gd name="T0" fmla="*/ 0 w 239"/>
                <a:gd name="T1" fmla="*/ 220 h 239"/>
                <a:gd name="T2" fmla="*/ 220 w 239"/>
                <a:gd name="T3" fmla="*/ 0 h 239"/>
                <a:gd name="T4" fmla="*/ 239 w 239"/>
                <a:gd name="T5" fmla="*/ 19 h 239"/>
                <a:gd name="T6" fmla="*/ 20 w 239"/>
                <a:gd name="T7" fmla="*/ 239 h 239"/>
                <a:gd name="T8" fmla="*/ 0 w 239"/>
                <a:gd name="T9" fmla="*/ 22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39"/>
                <a:gd name="T17" fmla="*/ 239 w 239"/>
                <a:gd name="T18" fmla="*/ 239 h 2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39">
                  <a:moveTo>
                    <a:pt x="0" y="220"/>
                  </a:moveTo>
                  <a:lnTo>
                    <a:pt x="220" y="0"/>
                  </a:lnTo>
                  <a:lnTo>
                    <a:pt x="239" y="19"/>
                  </a:lnTo>
                  <a:lnTo>
                    <a:pt x="20" y="239"/>
                  </a:lnTo>
                  <a:lnTo>
                    <a:pt x="0" y="220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8" name="Rectangle 68"/>
            <p:cNvSpPr>
              <a:spLocks noChangeArrowheads="1"/>
            </p:cNvSpPr>
            <p:nvPr/>
          </p:nvSpPr>
          <p:spPr bwMode="auto">
            <a:xfrm>
              <a:off x="725" y="1525"/>
              <a:ext cx="5" cy="9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89" name="Rectangle 69"/>
            <p:cNvSpPr>
              <a:spLocks noChangeArrowheads="1"/>
            </p:cNvSpPr>
            <p:nvPr/>
          </p:nvSpPr>
          <p:spPr bwMode="auto">
            <a:xfrm>
              <a:off x="725" y="1525"/>
              <a:ext cx="5" cy="9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990" name="Line 70"/>
            <p:cNvSpPr>
              <a:spLocks noChangeShapeType="1"/>
            </p:cNvSpPr>
            <p:nvPr/>
          </p:nvSpPr>
          <p:spPr bwMode="auto">
            <a:xfrm flipV="1">
              <a:off x="680" y="1523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1" name="Line 71"/>
            <p:cNvSpPr>
              <a:spLocks noChangeShapeType="1"/>
            </p:cNvSpPr>
            <p:nvPr/>
          </p:nvSpPr>
          <p:spPr bwMode="auto">
            <a:xfrm flipV="1">
              <a:off x="684" y="1526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2" name="Line 72"/>
            <p:cNvSpPr>
              <a:spLocks noChangeShapeType="1"/>
            </p:cNvSpPr>
            <p:nvPr/>
          </p:nvSpPr>
          <p:spPr bwMode="auto">
            <a:xfrm>
              <a:off x="680" y="1570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3" name="Line 73"/>
            <p:cNvSpPr>
              <a:spLocks noChangeShapeType="1"/>
            </p:cNvSpPr>
            <p:nvPr/>
          </p:nvSpPr>
          <p:spPr bwMode="auto">
            <a:xfrm>
              <a:off x="726" y="1523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4" name="Line 74"/>
            <p:cNvSpPr>
              <a:spLocks noChangeShapeType="1"/>
            </p:cNvSpPr>
            <p:nvPr/>
          </p:nvSpPr>
          <p:spPr bwMode="auto">
            <a:xfrm flipH="1">
              <a:off x="774" y="1574"/>
              <a:ext cx="324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5" name="Line 75"/>
            <p:cNvSpPr>
              <a:spLocks noChangeShapeType="1"/>
            </p:cNvSpPr>
            <p:nvPr/>
          </p:nvSpPr>
          <p:spPr bwMode="auto">
            <a:xfrm flipH="1">
              <a:off x="774" y="1569"/>
              <a:ext cx="324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6" name="Line 76"/>
            <p:cNvSpPr>
              <a:spLocks noChangeShapeType="1"/>
            </p:cNvSpPr>
            <p:nvPr/>
          </p:nvSpPr>
          <p:spPr bwMode="auto">
            <a:xfrm flipV="1">
              <a:off x="1098" y="1569"/>
              <a:ext cx="1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7" name="Line 77"/>
            <p:cNvSpPr>
              <a:spLocks noChangeShapeType="1"/>
            </p:cNvSpPr>
            <p:nvPr/>
          </p:nvSpPr>
          <p:spPr bwMode="auto">
            <a:xfrm flipV="1">
              <a:off x="774" y="1569"/>
              <a:ext cx="2" cy="5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8" name="Line 78"/>
            <p:cNvSpPr>
              <a:spLocks noChangeShapeType="1"/>
            </p:cNvSpPr>
            <p:nvPr/>
          </p:nvSpPr>
          <p:spPr bwMode="auto">
            <a:xfrm flipV="1">
              <a:off x="726" y="1570"/>
              <a:ext cx="46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1999" name="Line 79"/>
            <p:cNvSpPr>
              <a:spLocks noChangeShapeType="1"/>
            </p:cNvSpPr>
            <p:nvPr/>
          </p:nvSpPr>
          <p:spPr bwMode="auto">
            <a:xfrm flipV="1">
              <a:off x="730" y="1573"/>
              <a:ext cx="47" cy="47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0" name="Line 80"/>
            <p:cNvSpPr>
              <a:spLocks noChangeShapeType="1"/>
            </p:cNvSpPr>
            <p:nvPr/>
          </p:nvSpPr>
          <p:spPr bwMode="auto">
            <a:xfrm>
              <a:off x="726" y="1617"/>
              <a:ext cx="4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1" name="Line 81"/>
            <p:cNvSpPr>
              <a:spLocks noChangeShapeType="1"/>
            </p:cNvSpPr>
            <p:nvPr/>
          </p:nvSpPr>
          <p:spPr bwMode="auto">
            <a:xfrm>
              <a:off x="772" y="1570"/>
              <a:ext cx="5" cy="3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2" name="Line 82"/>
            <p:cNvSpPr>
              <a:spLocks noChangeShapeType="1"/>
            </p:cNvSpPr>
            <p:nvPr/>
          </p:nvSpPr>
          <p:spPr bwMode="auto">
            <a:xfrm>
              <a:off x="730" y="1525"/>
              <a:ext cx="1" cy="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3" name="Line 83"/>
            <p:cNvSpPr>
              <a:spLocks noChangeShapeType="1"/>
            </p:cNvSpPr>
            <p:nvPr/>
          </p:nvSpPr>
          <p:spPr bwMode="auto">
            <a:xfrm>
              <a:off x="725" y="1525"/>
              <a:ext cx="1" cy="9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4" name="Line 84"/>
            <p:cNvSpPr>
              <a:spLocks noChangeShapeType="1"/>
            </p:cNvSpPr>
            <p:nvPr/>
          </p:nvSpPr>
          <p:spPr bwMode="auto">
            <a:xfrm flipH="1">
              <a:off x="725" y="1525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5" name="Line 85"/>
            <p:cNvSpPr>
              <a:spLocks noChangeShapeType="1"/>
            </p:cNvSpPr>
            <p:nvPr/>
          </p:nvSpPr>
          <p:spPr bwMode="auto">
            <a:xfrm flipH="1">
              <a:off x="725" y="1619"/>
              <a:ext cx="5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6" name="Rectangle 86"/>
            <p:cNvSpPr>
              <a:spLocks noChangeArrowheads="1"/>
            </p:cNvSpPr>
            <p:nvPr/>
          </p:nvSpPr>
          <p:spPr bwMode="auto">
            <a:xfrm>
              <a:off x="1091" y="2963"/>
              <a:ext cx="7" cy="40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07" name="Rectangle 87"/>
            <p:cNvSpPr>
              <a:spLocks noChangeArrowheads="1"/>
            </p:cNvSpPr>
            <p:nvPr/>
          </p:nvSpPr>
          <p:spPr bwMode="auto">
            <a:xfrm>
              <a:off x="1091" y="2963"/>
              <a:ext cx="7" cy="40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08" name="Line 88"/>
            <p:cNvSpPr>
              <a:spLocks noChangeShapeType="1"/>
            </p:cNvSpPr>
            <p:nvPr/>
          </p:nvSpPr>
          <p:spPr bwMode="auto">
            <a:xfrm flipV="1">
              <a:off x="1091" y="2963"/>
              <a:ext cx="1" cy="40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09" name="Line 89"/>
            <p:cNvSpPr>
              <a:spLocks noChangeShapeType="1"/>
            </p:cNvSpPr>
            <p:nvPr/>
          </p:nvSpPr>
          <p:spPr bwMode="auto">
            <a:xfrm flipV="1">
              <a:off x="1098" y="2963"/>
              <a:ext cx="1" cy="40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0" name="Line 90"/>
            <p:cNvSpPr>
              <a:spLocks noChangeShapeType="1"/>
            </p:cNvSpPr>
            <p:nvPr/>
          </p:nvSpPr>
          <p:spPr bwMode="auto">
            <a:xfrm>
              <a:off x="1091" y="2963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1" name="Rectangle 91"/>
            <p:cNvSpPr>
              <a:spLocks noChangeArrowheads="1"/>
            </p:cNvSpPr>
            <p:nvPr/>
          </p:nvSpPr>
          <p:spPr bwMode="auto">
            <a:xfrm>
              <a:off x="1091" y="1836"/>
              <a:ext cx="7" cy="404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12" name="Rectangle 92"/>
            <p:cNvSpPr>
              <a:spLocks noChangeArrowheads="1"/>
            </p:cNvSpPr>
            <p:nvPr/>
          </p:nvSpPr>
          <p:spPr bwMode="auto">
            <a:xfrm>
              <a:off x="1091" y="1836"/>
              <a:ext cx="7" cy="404"/>
            </a:xfrm>
            <a:prstGeom prst="rect">
              <a:avLst/>
            </a:prstGeom>
            <a:solidFill>
              <a:srgbClr val="A7C7C9"/>
            </a:solidFill>
            <a:ln w="1588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13" name="Line 93"/>
            <p:cNvSpPr>
              <a:spLocks noChangeShapeType="1"/>
            </p:cNvSpPr>
            <p:nvPr/>
          </p:nvSpPr>
          <p:spPr bwMode="auto">
            <a:xfrm>
              <a:off x="1098" y="1836"/>
              <a:ext cx="1" cy="40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4" name="Line 94"/>
            <p:cNvSpPr>
              <a:spLocks noChangeShapeType="1"/>
            </p:cNvSpPr>
            <p:nvPr/>
          </p:nvSpPr>
          <p:spPr bwMode="auto">
            <a:xfrm>
              <a:off x="1091" y="1836"/>
              <a:ext cx="1" cy="404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5" name="Line 95"/>
            <p:cNvSpPr>
              <a:spLocks noChangeShapeType="1"/>
            </p:cNvSpPr>
            <p:nvPr/>
          </p:nvSpPr>
          <p:spPr bwMode="auto">
            <a:xfrm flipH="1">
              <a:off x="1091" y="2240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6" name="Line 96"/>
            <p:cNvSpPr>
              <a:spLocks noChangeShapeType="1"/>
            </p:cNvSpPr>
            <p:nvPr/>
          </p:nvSpPr>
          <p:spPr bwMode="auto">
            <a:xfrm>
              <a:off x="1947" y="2617"/>
              <a:ext cx="1" cy="618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7" name="Line 97"/>
            <p:cNvSpPr>
              <a:spLocks noChangeShapeType="1"/>
            </p:cNvSpPr>
            <p:nvPr/>
          </p:nvSpPr>
          <p:spPr bwMode="auto">
            <a:xfrm flipV="1">
              <a:off x="1946" y="1966"/>
              <a:ext cx="1" cy="602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18" name="Freeform 98"/>
            <p:cNvSpPr>
              <a:spLocks/>
            </p:cNvSpPr>
            <p:nvPr/>
          </p:nvSpPr>
          <p:spPr bwMode="auto">
            <a:xfrm>
              <a:off x="1912" y="2568"/>
              <a:ext cx="77" cy="49"/>
            </a:xfrm>
            <a:custGeom>
              <a:avLst/>
              <a:gdLst>
                <a:gd name="T0" fmla="*/ 168 w 370"/>
                <a:gd name="T1" fmla="*/ 0 h 224"/>
                <a:gd name="T2" fmla="*/ 370 w 370"/>
                <a:gd name="T3" fmla="*/ 82 h 224"/>
                <a:gd name="T4" fmla="*/ 0 w 370"/>
                <a:gd name="T5" fmla="*/ 174 h 224"/>
                <a:gd name="T6" fmla="*/ 173 w 370"/>
                <a:gd name="T7" fmla="*/ 224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0"/>
                <a:gd name="T13" fmla="*/ 0 h 224"/>
                <a:gd name="T14" fmla="*/ 370 w 370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0" h="224">
                  <a:moveTo>
                    <a:pt x="168" y="0"/>
                  </a:moveTo>
                  <a:lnTo>
                    <a:pt x="370" y="82"/>
                  </a:lnTo>
                  <a:lnTo>
                    <a:pt x="0" y="174"/>
                  </a:lnTo>
                  <a:lnTo>
                    <a:pt x="173" y="224"/>
                  </a:lnTo>
                </a:path>
              </a:pathLst>
            </a:cu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19" name="Freeform 99"/>
            <p:cNvSpPr>
              <a:spLocks/>
            </p:cNvSpPr>
            <p:nvPr/>
          </p:nvSpPr>
          <p:spPr bwMode="auto">
            <a:xfrm>
              <a:off x="1021" y="1575"/>
              <a:ext cx="8" cy="2096"/>
            </a:xfrm>
            <a:custGeom>
              <a:avLst/>
              <a:gdLst>
                <a:gd name="T0" fmla="*/ 19 w 39"/>
                <a:gd name="T1" fmla="*/ 9787 h 9787"/>
                <a:gd name="T2" fmla="*/ 39 w 39"/>
                <a:gd name="T3" fmla="*/ 9787 h 9787"/>
                <a:gd name="T4" fmla="*/ 39 w 39"/>
                <a:gd name="T5" fmla="*/ 0 h 9787"/>
                <a:gd name="T6" fmla="*/ 0 w 39"/>
                <a:gd name="T7" fmla="*/ 0 h 9787"/>
                <a:gd name="T8" fmla="*/ 0 w 39"/>
                <a:gd name="T9" fmla="*/ 9787 h 9787"/>
                <a:gd name="T10" fmla="*/ 19 w 39"/>
                <a:gd name="T11" fmla="*/ 9787 h 97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9787"/>
                <a:gd name="T20" fmla="*/ 39 w 39"/>
                <a:gd name="T21" fmla="*/ 9787 h 97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9787">
                  <a:moveTo>
                    <a:pt x="19" y="9787"/>
                  </a:moveTo>
                  <a:lnTo>
                    <a:pt x="39" y="9787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9787"/>
                  </a:lnTo>
                  <a:lnTo>
                    <a:pt x="19" y="9787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0" name="Freeform 100"/>
            <p:cNvSpPr>
              <a:spLocks/>
            </p:cNvSpPr>
            <p:nvPr/>
          </p:nvSpPr>
          <p:spPr bwMode="auto">
            <a:xfrm>
              <a:off x="428" y="1574"/>
              <a:ext cx="8" cy="2096"/>
            </a:xfrm>
            <a:custGeom>
              <a:avLst/>
              <a:gdLst>
                <a:gd name="T0" fmla="*/ 18 w 38"/>
                <a:gd name="T1" fmla="*/ 9789 h 9789"/>
                <a:gd name="T2" fmla="*/ 38 w 38"/>
                <a:gd name="T3" fmla="*/ 9789 h 9789"/>
                <a:gd name="T4" fmla="*/ 38 w 38"/>
                <a:gd name="T5" fmla="*/ 0 h 9789"/>
                <a:gd name="T6" fmla="*/ 0 w 38"/>
                <a:gd name="T7" fmla="*/ 0 h 9789"/>
                <a:gd name="T8" fmla="*/ 0 w 38"/>
                <a:gd name="T9" fmla="*/ 9789 h 9789"/>
                <a:gd name="T10" fmla="*/ 18 w 38"/>
                <a:gd name="T11" fmla="*/ 9789 h 97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9789"/>
                <a:gd name="T20" fmla="*/ 38 w 38"/>
                <a:gd name="T21" fmla="*/ 9789 h 97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9789">
                  <a:moveTo>
                    <a:pt x="18" y="9789"/>
                  </a:moveTo>
                  <a:lnTo>
                    <a:pt x="38" y="9789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789"/>
                  </a:lnTo>
                  <a:lnTo>
                    <a:pt x="18" y="978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1" name="Line 101"/>
            <p:cNvSpPr>
              <a:spLocks noChangeShapeType="1"/>
            </p:cNvSpPr>
            <p:nvPr/>
          </p:nvSpPr>
          <p:spPr bwMode="auto">
            <a:xfrm>
              <a:off x="1097" y="2070"/>
              <a:ext cx="85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22" name="Line 102"/>
            <p:cNvSpPr>
              <a:spLocks noChangeShapeType="1"/>
            </p:cNvSpPr>
            <p:nvPr/>
          </p:nvSpPr>
          <p:spPr bwMode="auto">
            <a:xfrm>
              <a:off x="1097" y="3140"/>
              <a:ext cx="85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23" name="Line 103"/>
            <p:cNvSpPr>
              <a:spLocks noChangeShapeType="1"/>
            </p:cNvSpPr>
            <p:nvPr/>
          </p:nvSpPr>
          <p:spPr bwMode="auto">
            <a:xfrm>
              <a:off x="1094" y="3183"/>
              <a:ext cx="85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24" name="Freeform 104"/>
            <p:cNvSpPr>
              <a:spLocks/>
            </p:cNvSpPr>
            <p:nvPr/>
          </p:nvSpPr>
          <p:spPr bwMode="auto">
            <a:xfrm>
              <a:off x="1190" y="2940"/>
              <a:ext cx="306" cy="160"/>
            </a:xfrm>
            <a:custGeom>
              <a:avLst/>
              <a:gdLst>
                <a:gd name="T0" fmla="*/ 1446 w 1461"/>
                <a:gd name="T1" fmla="*/ 0 h 750"/>
                <a:gd name="T2" fmla="*/ 1372 w 1461"/>
                <a:gd name="T3" fmla="*/ 48 h 750"/>
                <a:gd name="T4" fmla="*/ 1293 w 1461"/>
                <a:gd name="T5" fmla="*/ 96 h 750"/>
                <a:gd name="T6" fmla="*/ 1212 w 1461"/>
                <a:gd name="T7" fmla="*/ 145 h 750"/>
                <a:gd name="T8" fmla="*/ 1126 w 1461"/>
                <a:gd name="T9" fmla="*/ 195 h 750"/>
                <a:gd name="T10" fmla="*/ 1037 w 1461"/>
                <a:gd name="T11" fmla="*/ 245 h 750"/>
                <a:gd name="T12" fmla="*/ 947 w 1461"/>
                <a:gd name="T13" fmla="*/ 295 h 750"/>
                <a:gd name="T14" fmla="*/ 853 w 1461"/>
                <a:gd name="T15" fmla="*/ 344 h 750"/>
                <a:gd name="T16" fmla="*/ 758 w 1461"/>
                <a:gd name="T17" fmla="*/ 393 h 750"/>
                <a:gd name="T18" fmla="*/ 663 w 1461"/>
                <a:gd name="T19" fmla="*/ 440 h 750"/>
                <a:gd name="T20" fmla="*/ 567 w 1461"/>
                <a:gd name="T21" fmla="*/ 488 h 750"/>
                <a:gd name="T22" fmla="*/ 469 w 1461"/>
                <a:gd name="T23" fmla="*/ 532 h 750"/>
                <a:gd name="T24" fmla="*/ 373 w 1461"/>
                <a:gd name="T25" fmla="*/ 576 h 750"/>
                <a:gd name="T26" fmla="*/ 278 w 1461"/>
                <a:gd name="T27" fmla="*/ 617 h 750"/>
                <a:gd name="T28" fmla="*/ 183 w 1461"/>
                <a:gd name="T29" fmla="*/ 655 h 750"/>
                <a:gd name="T30" fmla="*/ 90 w 1461"/>
                <a:gd name="T31" fmla="*/ 691 h 750"/>
                <a:gd name="T32" fmla="*/ 0 w 1461"/>
                <a:gd name="T33" fmla="*/ 723 h 750"/>
                <a:gd name="T34" fmla="*/ 9 w 1461"/>
                <a:gd name="T35" fmla="*/ 750 h 750"/>
                <a:gd name="T36" fmla="*/ 101 w 1461"/>
                <a:gd name="T37" fmla="*/ 716 h 750"/>
                <a:gd name="T38" fmla="*/ 194 w 1461"/>
                <a:gd name="T39" fmla="*/ 681 h 750"/>
                <a:gd name="T40" fmla="*/ 289 w 1461"/>
                <a:gd name="T41" fmla="*/ 642 h 750"/>
                <a:gd name="T42" fmla="*/ 385 w 1461"/>
                <a:gd name="T43" fmla="*/ 602 h 750"/>
                <a:gd name="T44" fmla="*/ 481 w 1461"/>
                <a:gd name="T45" fmla="*/ 557 h 750"/>
                <a:gd name="T46" fmla="*/ 578 w 1461"/>
                <a:gd name="T47" fmla="*/ 513 h 750"/>
                <a:gd name="T48" fmla="*/ 674 w 1461"/>
                <a:gd name="T49" fmla="*/ 466 h 750"/>
                <a:gd name="T50" fmla="*/ 771 w 1461"/>
                <a:gd name="T51" fmla="*/ 418 h 750"/>
                <a:gd name="T52" fmla="*/ 866 w 1461"/>
                <a:gd name="T53" fmla="*/ 369 h 750"/>
                <a:gd name="T54" fmla="*/ 960 w 1461"/>
                <a:gd name="T55" fmla="*/ 320 h 750"/>
                <a:gd name="T56" fmla="*/ 1051 w 1461"/>
                <a:gd name="T57" fmla="*/ 269 h 750"/>
                <a:gd name="T58" fmla="*/ 1140 w 1461"/>
                <a:gd name="T59" fmla="*/ 219 h 750"/>
                <a:gd name="T60" fmla="*/ 1226 w 1461"/>
                <a:gd name="T61" fmla="*/ 169 h 750"/>
                <a:gd name="T62" fmla="*/ 1308 w 1461"/>
                <a:gd name="T63" fmla="*/ 121 h 750"/>
                <a:gd name="T64" fmla="*/ 1387 w 1461"/>
                <a:gd name="T65" fmla="*/ 72 h 750"/>
                <a:gd name="T66" fmla="*/ 1461 w 1461"/>
                <a:gd name="T67" fmla="*/ 25 h 750"/>
                <a:gd name="T68" fmla="*/ 1446 w 1461"/>
                <a:gd name="T69" fmla="*/ 0 h 7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1"/>
                <a:gd name="T106" fmla="*/ 0 h 750"/>
                <a:gd name="T107" fmla="*/ 1461 w 1461"/>
                <a:gd name="T108" fmla="*/ 750 h 75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1" h="750">
                  <a:moveTo>
                    <a:pt x="1446" y="0"/>
                  </a:moveTo>
                  <a:lnTo>
                    <a:pt x="1372" y="48"/>
                  </a:lnTo>
                  <a:lnTo>
                    <a:pt x="1293" y="96"/>
                  </a:lnTo>
                  <a:lnTo>
                    <a:pt x="1212" y="145"/>
                  </a:lnTo>
                  <a:lnTo>
                    <a:pt x="1126" y="195"/>
                  </a:lnTo>
                  <a:lnTo>
                    <a:pt x="1037" y="245"/>
                  </a:lnTo>
                  <a:lnTo>
                    <a:pt x="947" y="295"/>
                  </a:lnTo>
                  <a:lnTo>
                    <a:pt x="853" y="344"/>
                  </a:lnTo>
                  <a:lnTo>
                    <a:pt x="758" y="393"/>
                  </a:lnTo>
                  <a:lnTo>
                    <a:pt x="663" y="440"/>
                  </a:lnTo>
                  <a:lnTo>
                    <a:pt x="567" y="488"/>
                  </a:lnTo>
                  <a:lnTo>
                    <a:pt x="469" y="532"/>
                  </a:lnTo>
                  <a:lnTo>
                    <a:pt x="373" y="576"/>
                  </a:lnTo>
                  <a:lnTo>
                    <a:pt x="278" y="617"/>
                  </a:lnTo>
                  <a:lnTo>
                    <a:pt x="183" y="655"/>
                  </a:lnTo>
                  <a:lnTo>
                    <a:pt x="90" y="691"/>
                  </a:lnTo>
                  <a:lnTo>
                    <a:pt x="0" y="723"/>
                  </a:lnTo>
                  <a:lnTo>
                    <a:pt x="9" y="750"/>
                  </a:lnTo>
                  <a:lnTo>
                    <a:pt x="101" y="716"/>
                  </a:lnTo>
                  <a:lnTo>
                    <a:pt x="194" y="681"/>
                  </a:lnTo>
                  <a:lnTo>
                    <a:pt x="289" y="642"/>
                  </a:lnTo>
                  <a:lnTo>
                    <a:pt x="385" y="602"/>
                  </a:lnTo>
                  <a:lnTo>
                    <a:pt x="481" y="557"/>
                  </a:lnTo>
                  <a:lnTo>
                    <a:pt x="578" y="513"/>
                  </a:lnTo>
                  <a:lnTo>
                    <a:pt x="674" y="466"/>
                  </a:lnTo>
                  <a:lnTo>
                    <a:pt x="771" y="418"/>
                  </a:lnTo>
                  <a:lnTo>
                    <a:pt x="866" y="369"/>
                  </a:lnTo>
                  <a:lnTo>
                    <a:pt x="960" y="320"/>
                  </a:lnTo>
                  <a:lnTo>
                    <a:pt x="1051" y="269"/>
                  </a:lnTo>
                  <a:lnTo>
                    <a:pt x="1140" y="219"/>
                  </a:lnTo>
                  <a:lnTo>
                    <a:pt x="1226" y="169"/>
                  </a:lnTo>
                  <a:lnTo>
                    <a:pt x="1308" y="121"/>
                  </a:lnTo>
                  <a:lnTo>
                    <a:pt x="1387" y="72"/>
                  </a:lnTo>
                  <a:lnTo>
                    <a:pt x="1461" y="25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5" name="Freeform 105"/>
            <p:cNvSpPr>
              <a:spLocks/>
            </p:cNvSpPr>
            <p:nvPr/>
          </p:nvSpPr>
          <p:spPr bwMode="auto">
            <a:xfrm>
              <a:off x="1096" y="2268"/>
              <a:ext cx="177" cy="7"/>
            </a:xfrm>
            <a:custGeom>
              <a:avLst/>
              <a:gdLst>
                <a:gd name="T0" fmla="*/ 844 w 844"/>
                <a:gd name="T1" fmla="*/ 19 h 39"/>
                <a:gd name="T2" fmla="*/ 824 w 844"/>
                <a:gd name="T3" fmla="*/ 0 h 39"/>
                <a:gd name="T4" fmla="*/ 0 w 844"/>
                <a:gd name="T5" fmla="*/ 0 h 39"/>
                <a:gd name="T6" fmla="*/ 0 w 844"/>
                <a:gd name="T7" fmla="*/ 39 h 39"/>
                <a:gd name="T8" fmla="*/ 824 w 844"/>
                <a:gd name="T9" fmla="*/ 39 h 39"/>
                <a:gd name="T10" fmla="*/ 805 w 844"/>
                <a:gd name="T11" fmla="*/ 19 h 39"/>
                <a:gd name="T12" fmla="*/ 844 w 844"/>
                <a:gd name="T13" fmla="*/ 19 h 39"/>
                <a:gd name="T14" fmla="*/ 844 w 844"/>
                <a:gd name="T15" fmla="*/ 0 h 39"/>
                <a:gd name="T16" fmla="*/ 824 w 844"/>
                <a:gd name="T17" fmla="*/ 0 h 39"/>
                <a:gd name="T18" fmla="*/ 844 w 844"/>
                <a:gd name="T19" fmla="*/ 1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4"/>
                <a:gd name="T31" fmla="*/ 0 h 39"/>
                <a:gd name="T32" fmla="*/ 844 w 844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4" h="39">
                  <a:moveTo>
                    <a:pt x="844" y="19"/>
                  </a:moveTo>
                  <a:lnTo>
                    <a:pt x="824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824" y="39"/>
                  </a:lnTo>
                  <a:lnTo>
                    <a:pt x="805" y="19"/>
                  </a:lnTo>
                  <a:lnTo>
                    <a:pt x="844" y="19"/>
                  </a:lnTo>
                  <a:lnTo>
                    <a:pt x="844" y="0"/>
                  </a:lnTo>
                  <a:lnTo>
                    <a:pt x="824" y="0"/>
                  </a:lnTo>
                  <a:lnTo>
                    <a:pt x="844" y="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6" name="Freeform 106"/>
            <p:cNvSpPr>
              <a:spLocks/>
            </p:cNvSpPr>
            <p:nvPr/>
          </p:nvSpPr>
          <p:spPr bwMode="auto">
            <a:xfrm>
              <a:off x="1264" y="2271"/>
              <a:ext cx="9" cy="743"/>
            </a:xfrm>
            <a:custGeom>
              <a:avLst/>
              <a:gdLst>
                <a:gd name="T0" fmla="*/ 19 w 39"/>
                <a:gd name="T1" fmla="*/ 3470 h 3470"/>
                <a:gd name="T2" fmla="*/ 39 w 39"/>
                <a:gd name="T3" fmla="*/ 3450 h 3470"/>
                <a:gd name="T4" fmla="*/ 39 w 39"/>
                <a:gd name="T5" fmla="*/ 0 h 3470"/>
                <a:gd name="T6" fmla="*/ 0 w 39"/>
                <a:gd name="T7" fmla="*/ 0 h 3470"/>
                <a:gd name="T8" fmla="*/ 0 w 39"/>
                <a:gd name="T9" fmla="*/ 3450 h 3470"/>
                <a:gd name="T10" fmla="*/ 19 w 39"/>
                <a:gd name="T11" fmla="*/ 3430 h 3470"/>
                <a:gd name="T12" fmla="*/ 19 w 39"/>
                <a:gd name="T13" fmla="*/ 3470 h 3470"/>
                <a:gd name="T14" fmla="*/ 39 w 39"/>
                <a:gd name="T15" fmla="*/ 3470 h 3470"/>
                <a:gd name="T16" fmla="*/ 39 w 39"/>
                <a:gd name="T17" fmla="*/ 3450 h 3470"/>
                <a:gd name="T18" fmla="*/ 19 w 39"/>
                <a:gd name="T19" fmla="*/ 3470 h 34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70"/>
                <a:gd name="T32" fmla="*/ 39 w 39"/>
                <a:gd name="T33" fmla="*/ 3470 h 34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70">
                  <a:moveTo>
                    <a:pt x="19" y="3470"/>
                  </a:moveTo>
                  <a:lnTo>
                    <a:pt x="39" y="3450"/>
                  </a:lnTo>
                  <a:lnTo>
                    <a:pt x="39" y="0"/>
                  </a:lnTo>
                  <a:lnTo>
                    <a:pt x="0" y="0"/>
                  </a:lnTo>
                  <a:lnTo>
                    <a:pt x="0" y="3450"/>
                  </a:lnTo>
                  <a:lnTo>
                    <a:pt x="19" y="3430"/>
                  </a:lnTo>
                  <a:lnTo>
                    <a:pt x="19" y="3470"/>
                  </a:lnTo>
                  <a:lnTo>
                    <a:pt x="39" y="3470"/>
                  </a:lnTo>
                  <a:lnTo>
                    <a:pt x="39" y="3450"/>
                  </a:lnTo>
                  <a:lnTo>
                    <a:pt x="19" y="347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7" name="Freeform 107"/>
            <p:cNvSpPr>
              <a:spLocks/>
            </p:cNvSpPr>
            <p:nvPr/>
          </p:nvSpPr>
          <p:spPr bwMode="auto">
            <a:xfrm>
              <a:off x="1091" y="3005"/>
              <a:ext cx="178" cy="9"/>
            </a:xfrm>
            <a:custGeom>
              <a:avLst/>
              <a:gdLst>
                <a:gd name="T0" fmla="*/ 0 w 843"/>
                <a:gd name="T1" fmla="*/ 20 h 40"/>
                <a:gd name="T2" fmla="*/ 19 w 843"/>
                <a:gd name="T3" fmla="*/ 40 h 40"/>
                <a:gd name="T4" fmla="*/ 843 w 843"/>
                <a:gd name="T5" fmla="*/ 40 h 40"/>
                <a:gd name="T6" fmla="*/ 843 w 843"/>
                <a:gd name="T7" fmla="*/ 0 h 40"/>
                <a:gd name="T8" fmla="*/ 19 w 843"/>
                <a:gd name="T9" fmla="*/ 0 h 40"/>
                <a:gd name="T10" fmla="*/ 39 w 843"/>
                <a:gd name="T11" fmla="*/ 20 h 40"/>
                <a:gd name="T12" fmla="*/ 0 w 843"/>
                <a:gd name="T13" fmla="*/ 20 h 40"/>
                <a:gd name="T14" fmla="*/ 0 w 843"/>
                <a:gd name="T15" fmla="*/ 40 h 40"/>
                <a:gd name="T16" fmla="*/ 19 w 843"/>
                <a:gd name="T17" fmla="*/ 40 h 40"/>
                <a:gd name="T18" fmla="*/ 0 w 843"/>
                <a:gd name="T19" fmla="*/ 2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43"/>
                <a:gd name="T31" fmla="*/ 0 h 40"/>
                <a:gd name="T32" fmla="*/ 843 w 843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43" h="40">
                  <a:moveTo>
                    <a:pt x="0" y="20"/>
                  </a:moveTo>
                  <a:lnTo>
                    <a:pt x="19" y="40"/>
                  </a:lnTo>
                  <a:lnTo>
                    <a:pt x="843" y="40"/>
                  </a:lnTo>
                  <a:lnTo>
                    <a:pt x="843" y="0"/>
                  </a:lnTo>
                  <a:lnTo>
                    <a:pt x="19" y="0"/>
                  </a:lnTo>
                  <a:lnTo>
                    <a:pt x="39" y="20"/>
                  </a:lnTo>
                  <a:lnTo>
                    <a:pt x="0" y="20"/>
                  </a:lnTo>
                  <a:lnTo>
                    <a:pt x="0" y="40"/>
                  </a:lnTo>
                  <a:lnTo>
                    <a:pt x="19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8" name="Freeform 108"/>
            <p:cNvSpPr>
              <a:spLocks/>
            </p:cNvSpPr>
            <p:nvPr/>
          </p:nvSpPr>
          <p:spPr bwMode="auto">
            <a:xfrm>
              <a:off x="1091" y="2268"/>
              <a:ext cx="9" cy="741"/>
            </a:xfrm>
            <a:custGeom>
              <a:avLst/>
              <a:gdLst>
                <a:gd name="T0" fmla="*/ 19 w 39"/>
                <a:gd name="T1" fmla="*/ 0 h 3469"/>
                <a:gd name="T2" fmla="*/ 0 w 39"/>
                <a:gd name="T3" fmla="*/ 19 h 3469"/>
                <a:gd name="T4" fmla="*/ 0 w 39"/>
                <a:gd name="T5" fmla="*/ 3469 h 3469"/>
                <a:gd name="T6" fmla="*/ 39 w 39"/>
                <a:gd name="T7" fmla="*/ 3469 h 3469"/>
                <a:gd name="T8" fmla="*/ 39 w 39"/>
                <a:gd name="T9" fmla="*/ 19 h 3469"/>
                <a:gd name="T10" fmla="*/ 19 w 39"/>
                <a:gd name="T11" fmla="*/ 39 h 3469"/>
                <a:gd name="T12" fmla="*/ 19 w 39"/>
                <a:gd name="T13" fmla="*/ 0 h 3469"/>
                <a:gd name="T14" fmla="*/ 0 w 39"/>
                <a:gd name="T15" fmla="*/ 0 h 3469"/>
                <a:gd name="T16" fmla="*/ 0 w 39"/>
                <a:gd name="T17" fmla="*/ 19 h 3469"/>
                <a:gd name="T18" fmla="*/ 19 w 39"/>
                <a:gd name="T19" fmla="*/ 0 h 34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469"/>
                <a:gd name="T32" fmla="*/ 39 w 39"/>
                <a:gd name="T33" fmla="*/ 3469 h 346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469">
                  <a:moveTo>
                    <a:pt x="19" y="0"/>
                  </a:moveTo>
                  <a:lnTo>
                    <a:pt x="0" y="19"/>
                  </a:lnTo>
                  <a:lnTo>
                    <a:pt x="0" y="3469"/>
                  </a:lnTo>
                  <a:lnTo>
                    <a:pt x="39" y="3469"/>
                  </a:lnTo>
                  <a:lnTo>
                    <a:pt x="39" y="19"/>
                  </a:lnTo>
                  <a:lnTo>
                    <a:pt x="19" y="39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29" name="Freeform 109"/>
            <p:cNvSpPr>
              <a:spLocks/>
            </p:cNvSpPr>
            <p:nvPr/>
          </p:nvSpPr>
          <p:spPr bwMode="auto">
            <a:xfrm>
              <a:off x="1175" y="2339"/>
              <a:ext cx="22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5 h 105"/>
                <a:gd name="T4" fmla="*/ 103 w 105"/>
                <a:gd name="T5" fmla="*/ 84 h 105"/>
                <a:gd name="T6" fmla="*/ 100 w 105"/>
                <a:gd name="T7" fmla="*/ 74 h 105"/>
                <a:gd name="T8" fmla="*/ 97 w 105"/>
                <a:gd name="T9" fmla="*/ 65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1 h 105"/>
                <a:gd name="T18" fmla="*/ 67 w 105"/>
                <a:gd name="T19" fmla="*/ 24 h 105"/>
                <a:gd name="T20" fmla="*/ 59 w 105"/>
                <a:gd name="T21" fmla="*/ 18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1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5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5"/>
                  </a:lnTo>
                  <a:lnTo>
                    <a:pt x="103" y="84"/>
                  </a:lnTo>
                  <a:lnTo>
                    <a:pt x="100" y="74"/>
                  </a:lnTo>
                  <a:lnTo>
                    <a:pt x="97" y="65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1"/>
                  </a:lnTo>
                  <a:lnTo>
                    <a:pt x="67" y="24"/>
                  </a:lnTo>
                  <a:lnTo>
                    <a:pt x="59" y="18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0" name="Freeform 110"/>
            <p:cNvSpPr>
              <a:spLocks/>
            </p:cNvSpPr>
            <p:nvPr/>
          </p:nvSpPr>
          <p:spPr bwMode="auto">
            <a:xfrm>
              <a:off x="1175" y="2362"/>
              <a:ext cx="22" cy="22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7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7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1" name="Freeform 111"/>
            <p:cNvSpPr>
              <a:spLocks/>
            </p:cNvSpPr>
            <p:nvPr/>
          </p:nvSpPr>
          <p:spPr bwMode="auto">
            <a:xfrm>
              <a:off x="1153" y="2362"/>
              <a:ext cx="22" cy="22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7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7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2" name="Freeform 112"/>
            <p:cNvSpPr>
              <a:spLocks/>
            </p:cNvSpPr>
            <p:nvPr/>
          </p:nvSpPr>
          <p:spPr bwMode="auto">
            <a:xfrm>
              <a:off x="1153" y="2339"/>
              <a:ext cx="22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1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8 h 105"/>
                <a:gd name="T14" fmla="*/ 38 w 106"/>
                <a:gd name="T15" fmla="*/ 24 h 105"/>
                <a:gd name="T16" fmla="*/ 31 w 106"/>
                <a:gd name="T17" fmla="*/ 31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5 h 105"/>
                <a:gd name="T26" fmla="*/ 5 w 106"/>
                <a:gd name="T27" fmla="*/ 74 h 105"/>
                <a:gd name="T28" fmla="*/ 2 w 106"/>
                <a:gd name="T29" fmla="*/ 84 h 105"/>
                <a:gd name="T30" fmla="*/ 1 w 106"/>
                <a:gd name="T31" fmla="*/ 95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5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1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4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5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3" name="Freeform 113"/>
            <p:cNvSpPr>
              <a:spLocks/>
            </p:cNvSpPr>
            <p:nvPr/>
          </p:nvSpPr>
          <p:spPr bwMode="auto">
            <a:xfrm>
              <a:off x="1175" y="2432"/>
              <a:ext cx="22" cy="23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5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1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4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1 h 105"/>
                <a:gd name="T46" fmla="*/ 40 w 105"/>
                <a:gd name="T47" fmla="*/ 44 h 105"/>
                <a:gd name="T48" fmla="*/ 46 w 105"/>
                <a:gd name="T49" fmla="*/ 49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7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4" name="Freeform 114"/>
            <p:cNvSpPr>
              <a:spLocks/>
            </p:cNvSpPr>
            <p:nvPr/>
          </p:nvSpPr>
          <p:spPr bwMode="auto">
            <a:xfrm>
              <a:off x="1175" y="2455"/>
              <a:ext cx="22" cy="22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4 h 105"/>
                <a:gd name="T6" fmla="*/ 31 w 105"/>
                <a:gd name="T7" fmla="*/ 100 h 105"/>
                <a:gd name="T8" fmla="*/ 40 w 105"/>
                <a:gd name="T9" fmla="*/ 97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2 h 105"/>
                <a:gd name="T16" fmla="*/ 74 w 105"/>
                <a:gd name="T17" fmla="*/ 75 h 105"/>
                <a:gd name="T18" fmla="*/ 81 w 105"/>
                <a:gd name="T19" fmla="*/ 67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5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6 w 105"/>
                <a:gd name="T49" fmla="*/ 47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9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4"/>
                  </a:lnTo>
                  <a:lnTo>
                    <a:pt x="31" y="100"/>
                  </a:lnTo>
                  <a:lnTo>
                    <a:pt x="40" y="97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2"/>
                  </a:lnTo>
                  <a:lnTo>
                    <a:pt x="74" y="75"/>
                  </a:lnTo>
                  <a:lnTo>
                    <a:pt x="81" y="67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5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6" y="47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5" name="Freeform 115"/>
            <p:cNvSpPr>
              <a:spLocks/>
            </p:cNvSpPr>
            <p:nvPr/>
          </p:nvSpPr>
          <p:spPr bwMode="auto">
            <a:xfrm>
              <a:off x="1153" y="2455"/>
              <a:ext cx="22" cy="22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7 h 105"/>
                <a:gd name="T16" fmla="*/ 31 w 106"/>
                <a:gd name="T17" fmla="*/ 75 h 105"/>
                <a:gd name="T18" fmla="*/ 38 w 106"/>
                <a:gd name="T19" fmla="*/ 82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7 h 105"/>
                <a:gd name="T26" fmla="*/ 74 w 106"/>
                <a:gd name="T27" fmla="*/ 100 h 105"/>
                <a:gd name="T28" fmla="*/ 85 w 106"/>
                <a:gd name="T29" fmla="*/ 104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7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7"/>
                  </a:lnTo>
                  <a:lnTo>
                    <a:pt x="31" y="75"/>
                  </a:lnTo>
                  <a:lnTo>
                    <a:pt x="38" y="82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7"/>
                  </a:lnTo>
                  <a:lnTo>
                    <a:pt x="74" y="100"/>
                  </a:lnTo>
                  <a:lnTo>
                    <a:pt x="85" y="104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6" name="Freeform 116"/>
            <p:cNvSpPr>
              <a:spLocks/>
            </p:cNvSpPr>
            <p:nvPr/>
          </p:nvSpPr>
          <p:spPr bwMode="auto">
            <a:xfrm>
              <a:off x="1153" y="2432"/>
              <a:ext cx="22" cy="23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5 h 105"/>
                <a:gd name="T24" fmla="*/ 9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7 h 105"/>
                <a:gd name="T44" fmla="*/ 42 w 106"/>
                <a:gd name="T45" fmla="*/ 71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1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4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7" name="Freeform 117"/>
            <p:cNvSpPr>
              <a:spLocks/>
            </p:cNvSpPr>
            <p:nvPr/>
          </p:nvSpPr>
          <p:spPr bwMode="auto">
            <a:xfrm>
              <a:off x="1175" y="2526"/>
              <a:ext cx="22" cy="22"/>
            </a:xfrm>
            <a:custGeom>
              <a:avLst/>
              <a:gdLst>
                <a:gd name="T0" fmla="*/ 105 w 105"/>
                <a:gd name="T1" fmla="*/ 106 h 106"/>
                <a:gd name="T2" fmla="*/ 105 w 105"/>
                <a:gd name="T3" fmla="*/ 95 h 106"/>
                <a:gd name="T4" fmla="*/ 103 w 105"/>
                <a:gd name="T5" fmla="*/ 85 h 106"/>
                <a:gd name="T6" fmla="*/ 100 w 105"/>
                <a:gd name="T7" fmla="*/ 75 h 106"/>
                <a:gd name="T8" fmla="*/ 97 w 105"/>
                <a:gd name="T9" fmla="*/ 65 h 106"/>
                <a:gd name="T10" fmla="*/ 92 w 105"/>
                <a:gd name="T11" fmla="*/ 56 h 106"/>
                <a:gd name="T12" fmla="*/ 86 w 105"/>
                <a:gd name="T13" fmla="*/ 47 h 106"/>
                <a:gd name="T14" fmla="*/ 81 w 105"/>
                <a:gd name="T15" fmla="*/ 39 h 106"/>
                <a:gd name="T16" fmla="*/ 74 w 105"/>
                <a:gd name="T17" fmla="*/ 32 h 106"/>
                <a:gd name="T18" fmla="*/ 67 w 105"/>
                <a:gd name="T19" fmla="*/ 25 h 106"/>
                <a:gd name="T20" fmla="*/ 59 w 105"/>
                <a:gd name="T21" fmla="*/ 19 h 106"/>
                <a:gd name="T22" fmla="*/ 49 w 105"/>
                <a:gd name="T23" fmla="*/ 13 h 106"/>
                <a:gd name="T24" fmla="*/ 41 w 105"/>
                <a:gd name="T25" fmla="*/ 9 h 106"/>
                <a:gd name="T26" fmla="*/ 31 w 105"/>
                <a:gd name="T27" fmla="*/ 5 h 106"/>
                <a:gd name="T28" fmla="*/ 20 w 105"/>
                <a:gd name="T29" fmla="*/ 3 h 106"/>
                <a:gd name="T30" fmla="*/ 10 w 105"/>
                <a:gd name="T31" fmla="*/ 0 h 106"/>
                <a:gd name="T32" fmla="*/ 0 w 105"/>
                <a:gd name="T33" fmla="*/ 0 h 106"/>
                <a:gd name="T34" fmla="*/ 0 w 105"/>
                <a:gd name="T35" fmla="*/ 33 h 106"/>
                <a:gd name="T36" fmla="*/ 8 w 105"/>
                <a:gd name="T37" fmla="*/ 33 h 106"/>
                <a:gd name="T38" fmla="*/ 15 w 105"/>
                <a:gd name="T39" fmla="*/ 34 h 106"/>
                <a:gd name="T40" fmla="*/ 22 w 105"/>
                <a:gd name="T41" fmla="*/ 36 h 106"/>
                <a:gd name="T42" fmla="*/ 29 w 105"/>
                <a:gd name="T43" fmla="*/ 39 h 106"/>
                <a:gd name="T44" fmla="*/ 34 w 105"/>
                <a:gd name="T45" fmla="*/ 42 h 106"/>
                <a:gd name="T46" fmla="*/ 40 w 105"/>
                <a:gd name="T47" fmla="*/ 46 h 106"/>
                <a:gd name="T48" fmla="*/ 46 w 105"/>
                <a:gd name="T49" fmla="*/ 49 h 106"/>
                <a:gd name="T50" fmla="*/ 52 w 105"/>
                <a:gd name="T51" fmla="*/ 54 h 106"/>
                <a:gd name="T52" fmla="*/ 56 w 105"/>
                <a:gd name="T53" fmla="*/ 60 h 106"/>
                <a:gd name="T54" fmla="*/ 60 w 105"/>
                <a:gd name="T55" fmla="*/ 65 h 106"/>
                <a:gd name="T56" fmla="*/ 63 w 105"/>
                <a:gd name="T57" fmla="*/ 71 h 106"/>
                <a:gd name="T58" fmla="*/ 67 w 105"/>
                <a:gd name="T59" fmla="*/ 77 h 106"/>
                <a:gd name="T60" fmla="*/ 69 w 105"/>
                <a:gd name="T61" fmla="*/ 84 h 106"/>
                <a:gd name="T62" fmla="*/ 71 w 105"/>
                <a:gd name="T63" fmla="*/ 91 h 106"/>
                <a:gd name="T64" fmla="*/ 73 w 105"/>
                <a:gd name="T65" fmla="*/ 98 h 106"/>
                <a:gd name="T66" fmla="*/ 73 w 105"/>
                <a:gd name="T67" fmla="*/ 106 h 106"/>
                <a:gd name="T68" fmla="*/ 105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105" y="106"/>
                  </a:moveTo>
                  <a:lnTo>
                    <a:pt x="105" y="95"/>
                  </a:lnTo>
                  <a:lnTo>
                    <a:pt x="103" y="85"/>
                  </a:lnTo>
                  <a:lnTo>
                    <a:pt x="100" y="75"/>
                  </a:lnTo>
                  <a:lnTo>
                    <a:pt x="97" y="65"/>
                  </a:lnTo>
                  <a:lnTo>
                    <a:pt x="92" y="56"/>
                  </a:lnTo>
                  <a:lnTo>
                    <a:pt x="86" y="47"/>
                  </a:lnTo>
                  <a:lnTo>
                    <a:pt x="81" y="39"/>
                  </a:lnTo>
                  <a:lnTo>
                    <a:pt x="74" y="32"/>
                  </a:lnTo>
                  <a:lnTo>
                    <a:pt x="67" y="25"/>
                  </a:lnTo>
                  <a:lnTo>
                    <a:pt x="59" y="19"/>
                  </a:lnTo>
                  <a:lnTo>
                    <a:pt x="49" y="13"/>
                  </a:lnTo>
                  <a:lnTo>
                    <a:pt x="41" y="9"/>
                  </a:lnTo>
                  <a:lnTo>
                    <a:pt x="31" y="5"/>
                  </a:lnTo>
                  <a:lnTo>
                    <a:pt x="2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6"/>
                  </a:lnTo>
                  <a:lnTo>
                    <a:pt x="29" y="39"/>
                  </a:lnTo>
                  <a:lnTo>
                    <a:pt x="34" y="42"/>
                  </a:lnTo>
                  <a:lnTo>
                    <a:pt x="40" y="46"/>
                  </a:lnTo>
                  <a:lnTo>
                    <a:pt x="46" y="49"/>
                  </a:lnTo>
                  <a:lnTo>
                    <a:pt x="52" y="54"/>
                  </a:lnTo>
                  <a:lnTo>
                    <a:pt x="56" y="60"/>
                  </a:lnTo>
                  <a:lnTo>
                    <a:pt x="60" y="65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105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8" name="Freeform 118"/>
            <p:cNvSpPr>
              <a:spLocks/>
            </p:cNvSpPr>
            <p:nvPr/>
          </p:nvSpPr>
          <p:spPr bwMode="auto">
            <a:xfrm>
              <a:off x="1175" y="2548"/>
              <a:ext cx="22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1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7 h 105"/>
                <a:gd name="T20" fmla="*/ 86 w 105"/>
                <a:gd name="T21" fmla="*/ 59 h 105"/>
                <a:gd name="T22" fmla="*/ 92 w 105"/>
                <a:gd name="T23" fmla="*/ 50 h 105"/>
                <a:gd name="T24" fmla="*/ 97 w 105"/>
                <a:gd name="T25" fmla="*/ 40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5 h 105"/>
                <a:gd name="T40" fmla="*/ 69 w 105"/>
                <a:gd name="T41" fmla="*/ 22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0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69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0"/>
                  </a:lnTo>
                  <a:lnTo>
                    <a:pt x="97" y="40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0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69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39" name="Freeform 119"/>
            <p:cNvSpPr>
              <a:spLocks/>
            </p:cNvSpPr>
            <p:nvPr/>
          </p:nvSpPr>
          <p:spPr bwMode="auto">
            <a:xfrm>
              <a:off x="1153" y="2548"/>
              <a:ext cx="22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0 h 105"/>
                <a:gd name="T10" fmla="*/ 13 w 106"/>
                <a:gd name="T11" fmla="*/ 50 h 105"/>
                <a:gd name="T12" fmla="*/ 19 w 106"/>
                <a:gd name="T13" fmla="*/ 59 h 105"/>
                <a:gd name="T14" fmla="*/ 24 w 106"/>
                <a:gd name="T15" fmla="*/ 67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1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69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0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2 h 105"/>
                <a:gd name="T62" fmla="*/ 35 w 106"/>
                <a:gd name="T63" fmla="*/ 15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0"/>
                  </a:lnTo>
                  <a:lnTo>
                    <a:pt x="13" y="50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69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0" name="Freeform 120"/>
            <p:cNvSpPr>
              <a:spLocks/>
            </p:cNvSpPr>
            <p:nvPr/>
          </p:nvSpPr>
          <p:spPr bwMode="auto">
            <a:xfrm>
              <a:off x="1153" y="2526"/>
              <a:ext cx="22" cy="22"/>
            </a:xfrm>
            <a:custGeom>
              <a:avLst/>
              <a:gdLst>
                <a:gd name="T0" fmla="*/ 106 w 106"/>
                <a:gd name="T1" fmla="*/ 0 h 106"/>
                <a:gd name="T2" fmla="*/ 95 w 106"/>
                <a:gd name="T3" fmla="*/ 0 h 106"/>
                <a:gd name="T4" fmla="*/ 85 w 106"/>
                <a:gd name="T5" fmla="*/ 3 h 106"/>
                <a:gd name="T6" fmla="*/ 74 w 106"/>
                <a:gd name="T7" fmla="*/ 5 h 106"/>
                <a:gd name="T8" fmla="*/ 65 w 106"/>
                <a:gd name="T9" fmla="*/ 9 h 106"/>
                <a:gd name="T10" fmla="*/ 56 w 106"/>
                <a:gd name="T11" fmla="*/ 13 h 106"/>
                <a:gd name="T12" fmla="*/ 46 w 106"/>
                <a:gd name="T13" fmla="*/ 19 h 106"/>
                <a:gd name="T14" fmla="*/ 38 w 106"/>
                <a:gd name="T15" fmla="*/ 25 h 106"/>
                <a:gd name="T16" fmla="*/ 31 w 106"/>
                <a:gd name="T17" fmla="*/ 32 h 106"/>
                <a:gd name="T18" fmla="*/ 24 w 106"/>
                <a:gd name="T19" fmla="*/ 39 h 106"/>
                <a:gd name="T20" fmla="*/ 19 w 106"/>
                <a:gd name="T21" fmla="*/ 47 h 106"/>
                <a:gd name="T22" fmla="*/ 13 w 106"/>
                <a:gd name="T23" fmla="*/ 56 h 106"/>
                <a:gd name="T24" fmla="*/ 9 w 106"/>
                <a:gd name="T25" fmla="*/ 65 h 106"/>
                <a:gd name="T26" fmla="*/ 5 w 106"/>
                <a:gd name="T27" fmla="*/ 75 h 106"/>
                <a:gd name="T28" fmla="*/ 2 w 106"/>
                <a:gd name="T29" fmla="*/ 85 h 106"/>
                <a:gd name="T30" fmla="*/ 1 w 106"/>
                <a:gd name="T31" fmla="*/ 95 h 106"/>
                <a:gd name="T32" fmla="*/ 0 w 106"/>
                <a:gd name="T33" fmla="*/ 106 h 106"/>
                <a:gd name="T34" fmla="*/ 33 w 106"/>
                <a:gd name="T35" fmla="*/ 106 h 106"/>
                <a:gd name="T36" fmla="*/ 34 w 106"/>
                <a:gd name="T37" fmla="*/ 98 h 106"/>
                <a:gd name="T38" fmla="*/ 35 w 106"/>
                <a:gd name="T39" fmla="*/ 91 h 106"/>
                <a:gd name="T40" fmla="*/ 36 w 106"/>
                <a:gd name="T41" fmla="*/ 84 h 106"/>
                <a:gd name="T42" fmla="*/ 38 w 106"/>
                <a:gd name="T43" fmla="*/ 77 h 106"/>
                <a:gd name="T44" fmla="*/ 42 w 106"/>
                <a:gd name="T45" fmla="*/ 71 h 106"/>
                <a:gd name="T46" fmla="*/ 45 w 106"/>
                <a:gd name="T47" fmla="*/ 65 h 106"/>
                <a:gd name="T48" fmla="*/ 50 w 106"/>
                <a:gd name="T49" fmla="*/ 60 h 106"/>
                <a:gd name="T50" fmla="*/ 55 w 106"/>
                <a:gd name="T51" fmla="*/ 54 h 106"/>
                <a:gd name="T52" fmla="*/ 59 w 106"/>
                <a:gd name="T53" fmla="*/ 49 h 106"/>
                <a:gd name="T54" fmla="*/ 65 w 106"/>
                <a:gd name="T55" fmla="*/ 46 h 106"/>
                <a:gd name="T56" fmla="*/ 71 w 106"/>
                <a:gd name="T57" fmla="*/ 42 h 106"/>
                <a:gd name="T58" fmla="*/ 78 w 106"/>
                <a:gd name="T59" fmla="*/ 39 h 106"/>
                <a:gd name="T60" fmla="*/ 85 w 106"/>
                <a:gd name="T61" fmla="*/ 36 h 106"/>
                <a:gd name="T62" fmla="*/ 92 w 106"/>
                <a:gd name="T63" fmla="*/ 34 h 106"/>
                <a:gd name="T64" fmla="*/ 99 w 106"/>
                <a:gd name="T65" fmla="*/ 33 h 106"/>
                <a:gd name="T66" fmla="*/ 106 w 106"/>
                <a:gd name="T67" fmla="*/ 33 h 106"/>
                <a:gd name="T68" fmla="*/ 106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106" y="0"/>
                  </a:moveTo>
                  <a:lnTo>
                    <a:pt x="95" y="0"/>
                  </a:lnTo>
                  <a:lnTo>
                    <a:pt x="85" y="3"/>
                  </a:lnTo>
                  <a:lnTo>
                    <a:pt x="74" y="5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8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7"/>
                  </a:lnTo>
                  <a:lnTo>
                    <a:pt x="13" y="56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33" y="106"/>
                  </a:lnTo>
                  <a:lnTo>
                    <a:pt x="34" y="98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5"/>
                  </a:lnTo>
                  <a:lnTo>
                    <a:pt x="50" y="60"/>
                  </a:lnTo>
                  <a:lnTo>
                    <a:pt x="55" y="54"/>
                  </a:lnTo>
                  <a:lnTo>
                    <a:pt x="59" y="49"/>
                  </a:lnTo>
                  <a:lnTo>
                    <a:pt x="65" y="46"/>
                  </a:lnTo>
                  <a:lnTo>
                    <a:pt x="71" y="42"/>
                  </a:lnTo>
                  <a:lnTo>
                    <a:pt x="78" y="39"/>
                  </a:lnTo>
                  <a:lnTo>
                    <a:pt x="85" y="36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1" name="Freeform 121"/>
            <p:cNvSpPr>
              <a:spLocks/>
            </p:cNvSpPr>
            <p:nvPr/>
          </p:nvSpPr>
          <p:spPr bwMode="auto">
            <a:xfrm>
              <a:off x="1175" y="2619"/>
              <a:ext cx="22" cy="22"/>
            </a:xfrm>
            <a:custGeom>
              <a:avLst/>
              <a:gdLst>
                <a:gd name="T0" fmla="*/ 105 w 105"/>
                <a:gd name="T1" fmla="*/ 105 h 105"/>
                <a:gd name="T2" fmla="*/ 104 w 105"/>
                <a:gd name="T3" fmla="*/ 94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4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3 h 105"/>
                <a:gd name="T24" fmla="*/ 40 w 105"/>
                <a:gd name="T25" fmla="*/ 8 h 105"/>
                <a:gd name="T26" fmla="*/ 31 w 105"/>
                <a:gd name="T27" fmla="*/ 5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7 w 105"/>
                <a:gd name="T37" fmla="*/ 32 h 105"/>
                <a:gd name="T38" fmla="*/ 15 w 105"/>
                <a:gd name="T39" fmla="*/ 34 h 105"/>
                <a:gd name="T40" fmla="*/ 22 w 105"/>
                <a:gd name="T41" fmla="*/ 35 h 105"/>
                <a:gd name="T42" fmla="*/ 27 w 105"/>
                <a:gd name="T43" fmla="*/ 38 h 105"/>
                <a:gd name="T44" fmla="*/ 34 w 105"/>
                <a:gd name="T45" fmla="*/ 40 h 105"/>
                <a:gd name="T46" fmla="*/ 40 w 105"/>
                <a:gd name="T47" fmla="*/ 44 h 105"/>
                <a:gd name="T48" fmla="*/ 46 w 105"/>
                <a:gd name="T49" fmla="*/ 49 h 105"/>
                <a:gd name="T50" fmla="*/ 51 w 105"/>
                <a:gd name="T51" fmla="*/ 53 h 105"/>
                <a:gd name="T52" fmla="*/ 55 w 105"/>
                <a:gd name="T53" fmla="*/ 59 h 105"/>
                <a:gd name="T54" fmla="*/ 60 w 105"/>
                <a:gd name="T55" fmla="*/ 64 h 105"/>
                <a:gd name="T56" fmla="*/ 63 w 105"/>
                <a:gd name="T57" fmla="*/ 71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1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8"/>
                  </a:lnTo>
                  <a:lnTo>
                    <a:pt x="34" y="40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9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2" name="Freeform 122"/>
            <p:cNvSpPr>
              <a:spLocks/>
            </p:cNvSpPr>
            <p:nvPr/>
          </p:nvSpPr>
          <p:spPr bwMode="auto">
            <a:xfrm>
              <a:off x="1175" y="2641"/>
              <a:ext cx="22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5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2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2 h 105"/>
                <a:gd name="T28" fmla="*/ 103 w 105"/>
                <a:gd name="T29" fmla="*/ 21 h 105"/>
                <a:gd name="T30" fmla="*/ 104 w 105"/>
                <a:gd name="T31" fmla="*/ 11 h 105"/>
                <a:gd name="T32" fmla="*/ 105 w 105"/>
                <a:gd name="T33" fmla="*/ 0 h 105"/>
                <a:gd name="T34" fmla="*/ 73 w 105"/>
                <a:gd name="T35" fmla="*/ 0 h 105"/>
                <a:gd name="T36" fmla="*/ 71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4 h 105"/>
                <a:gd name="T46" fmla="*/ 60 w 105"/>
                <a:gd name="T47" fmla="*/ 41 h 105"/>
                <a:gd name="T48" fmla="*/ 55 w 105"/>
                <a:gd name="T49" fmla="*/ 46 h 105"/>
                <a:gd name="T50" fmla="*/ 51 w 105"/>
                <a:gd name="T51" fmla="*/ 51 h 105"/>
                <a:gd name="T52" fmla="*/ 46 w 105"/>
                <a:gd name="T53" fmla="*/ 56 h 105"/>
                <a:gd name="T54" fmla="*/ 40 w 105"/>
                <a:gd name="T55" fmla="*/ 61 h 105"/>
                <a:gd name="T56" fmla="*/ 34 w 105"/>
                <a:gd name="T57" fmla="*/ 64 h 105"/>
                <a:gd name="T58" fmla="*/ 27 w 105"/>
                <a:gd name="T59" fmla="*/ 68 h 105"/>
                <a:gd name="T60" fmla="*/ 22 w 105"/>
                <a:gd name="T61" fmla="*/ 70 h 105"/>
                <a:gd name="T62" fmla="*/ 15 w 105"/>
                <a:gd name="T63" fmla="*/ 71 h 105"/>
                <a:gd name="T64" fmla="*/ 7 w 105"/>
                <a:gd name="T65" fmla="*/ 72 h 105"/>
                <a:gd name="T66" fmla="*/ 0 w 105"/>
                <a:gd name="T67" fmla="*/ 72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5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2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2"/>
                  </a:lnTo>
                  <a:lnTo>
                    <a:pt x="103" y="21"/>
                  </a:lnTo>
                  <a:lnTo>
                    <a:pt x="104" y="11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4"/>
                  </a:lnTo>
                  <a:lnTo>
                    <a:pt x="60" y="41"/>
                  </a:lnTo>
                  <a:lnTo>
                    <a:pt x="55" y="46"/>
                  </a:lnTo>
                  <a:lnTo>
                    <a:pt x="51" y="51"/>
                  </a:lnTo>
                  <a:lnTo>
                    <a:pt x="46" y="56"/>
                  </a:lnTo>
                  <a:lnTo>
                    <a:pt x="40" y="61"/>
                  </a:lnTo>
                  <a:lnTo>
                    <a:pt x="34" y="64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7" y="72"/>
                  </a:lnTo>
                  <a:lnTo>
                    <a:pt x="0" y="72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3" name="Freeform 123"/>
            <p:cNvSpPr>
              <a:spLocks/>
            </p:cNvSpPr>
            <p:nvPr/>
          </p:nvSpPr>
          <p:spPr bwMode="auto">
            <a:xfrm>
              <a:off x="1153" y="2641"/>
              <a:ext cx="22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1 h 105"/>
                <a:gd name="T4" fmla="*/ 2 w 106"/>
                <a:gd name="T5" fmla="*/ 21 h 105"/>
                <a:gd name="T6" fmla="*/ 5 w 106"/>
                <a:gd name="T7" fmla="*/ 32 h 105"/>
                <a:gd name="T8" fmla="*/ 8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2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5 h 105"/>
                <a:gd name="T32" fmla="*/ 106 w 106"/>
                <a:gd name="T33" fmla="*/ 105 h 105"/>
                <a:gd name="T34" fmla="*/ 106 w 106"/>
                <a:gd name="T35" fmla="*/ 72 h 105"/>
                <a:gd name="T36" fmla="*/ 97 w 106"/>
                <a:gd name="T37" fmla="*/ 72 h 105"/>
                <a:gd name="T38" fmla="*/ 90 w 106"/>
                <a:gd name="T39" fmla="*/ 71 h 105"/>
                <a:gd name="T40" fmla="*/ 84 w 106"/>
                <a:gd name="T41" fmla="*/ 70 h 105"/>
                <a:gd name="T42" fmla="*/ 77 w 106"/>
                <a:gd name="T43" fmla="*/ 68 h 105"/>
                <a:gd name="T44" fmla="*/ 71 w 106"/>
                <a:gd name="T45" fmla="*/ 64 h 105"/>
                <a:gd name="T46" fmla="*/ 65 w 106"/>
                <a:gd name="T47" fmla="*/ 61 h 105"/>
                <a:gd name="T48" fmla="*/ 59 w 106"/>
                <a:gd name="T49" fmla="*/ 56 h 105"/>
                <a:gd name="T50" fmla="*/ 53 w 106"/>
                <a:gd name="T51" fmla="*/ 51 h 105"/>
                <a:gd name="T52" fmla="*/ 49 w 106"/>
                <a:gd name="T53" fmla="*/ 46 h 105"/>
                <a:gd name="T54" fmla="*/ 45 w 106"/>
                <a:gd name="T55" fmla="*/ 41 h 105"/>
                <a:gd name="T56" fmla="*/ 42 w 106"/>
                <a:gd name="T57" fmla="*/ 34 h 105"/>
                <a:gd name="T58" fmla="*/ 38 w 106"/>
                <a:gd name="T59" fmla="*/ 28 h 105"/>
                <a:gd name="T60" fmla="*/ 36 w 106"/>
                <a:gd name="T61" fmla="*/ 21 h 105"/>
                <a:gd name="T62" fmla="*/ 34 w 106"/>
                <a:gd name="T63" fmla="*/ 14 h 105"/>
                <a:gd name="T64" fmla="*/ 33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1"/>
                  </a:lnTo>
                  <a:lnTo>
                    <a:pt x="2" y="21"/>
                  </a:lnTo>
                  <a:lnTo>
                    <a:pt x="5" y="32"/>
                  </a:lnTo>
                  <a:lnTo>
                    <a:pt x="8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2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5"/>
                  </a:lnTo>
                  <a:lnTo>
                    <a:pt x="106" y="105"/>
                  </a:lnTo>
                  <a:lnTo>
                    <a:pt x="106" y="72"/>
                  </a:lnTo>
                  <a:lnTo>
                    <a:pt x="97" y="72"/>
                  </a:lnTo>
                  <a:lnTo>
                    <a:pt x="90" y="71"/>
                  </a:lnTo>
                  <a:lnTo>
                    <a:pt x="84" y="70"/>
                  </a:lnTo>
                  <a:lnTo>
                    <a:pt x="77" y="68"/>
                  </a:lnTo>
                  <a:lnTo>
                    <a:pt x="71" y="64"/>
                  </a:lnTo>
                  <a:lnTo>
                    <a:pt x="65" y="61"/>
                  </a:lnTo>
                  <a:lnTo>
                    <a:pt x="59" y="56"/>
                  </a:lnTo>
                  <a:lnTo>
                    <a:pt x="53" y="51"/>
                  </a:lnTo>
                  <a:lnTo>
                    <a:pt x="49" y="46"/>
                  </a:lnTo>
                  <a:lnTo>
                    <a:pt x="45" y="41"/>
                  </a:lnTo>
                  <a:lnTo>
                    <a:pt x="42" y="34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4" y="14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4" name="Freeform 124"/>
            <p:cNvSpPr>
              <a:spLocks/>
            </p:cNvSpPr>
            <p:nvPr/>
          </p:nvSpPr>
          <p:spPr bwMode="auto">
            <a:xfrm>
              <a:off x="1153" y="2619"/>
              <a:ext cx="22" cy="22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5 h 105"/>
                <a:gd name="T8" fmla="*/ 65 w 106"/>
                <a:gd name="T9" fmla="*/ 8 h 105"/>
                <a:gd name="T10" fmla="*/ 56 w 106"/>
                <a:gd name="T11" fmla="*/ 13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8 w 106"/>
                <a:gd name="T25" fmla="*/ 64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4 h 105"/>
                <a:gd name="T32" fmla="*/ 0 w 106"/>
                <a:gd name="T33" fmla="*/ 105 h 105"/>
                <a:gd name="T34" fmla="*/ 33 w 106"/>
                <a:gd name="T35" fmla="*/ 105 h 105"/>
                <a:gd name="T36" fmla="*/ 33 w 106"/>
                <a:gd name="T37" fmla="*/ 97 h 105"/>
                <a:gd name="T38" fmla="*/ 34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1 h 105"/>
                <a:gd name="T46" fmla="*/ 45 w 106"/>
                <a:gd name="T47" fmla="*/ 64 h 105"/>
                <a:gd name="T48" fmla="*/ 49 w 106"/>
                <a:gd name="T49" fmla="*/ 59 h 105"/>
                <a:gd name="T50" fmla="*/ 53 w 106"/>
                <a:gd name="T51" fmla="*/ 53 h 105"/>
                <a:gd name="T52" fmla="*/ 59 w 106"/>
                <a:gd name="T53" fmla="*/ 49 h 105"/>
                <a:gd name="T54" fmla="*/ 65 w 106"/>
                <a:gd name="T55" fmla="*/ 44 h 105"/>
                <a:gd name="T56" fmla="*/ 71 w 106"/>
                <a:gd name="T57" fmla="*/ 40 h 105"/>
                <a:gd name="T58" fmla="*/ 77 w 106"/>
                <a:gd name="T59" fmla="*/ 38 h 105"/>
                <a:gd name="T60" fmla="*/ 84 w 106"/>
                <a:gd name="T61" fmla="*/ 35 h 105"/>
                <a:gd name="T62" fmla="*/ 90 w 106"/>
                <a:gd name="T63" fmla="*/ 34 h 105"/>
                <a:gd name="T64" fmla="*/ 97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49" y="59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0"/>
                  </a:lnTo>
                  <a:lnTo>
                    <a:pt x="77" y="38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5" name="Freeform 125"/>
            <p:cNvSpPr>
              <a:spLocks/>
            </p:cNvSpPr>
            <p:nvPr/>
          </p:nvSpPr>
          <p:spPr bwMode="auto">
            <a:xfrm>
              <a:off x="1175" y="2711"/>
              <a:ext cx="22" cy="22"/>
            </a:xfrm>
            <a:custGeom>
              <a:avLst/>
              <a:gdLst>
                <a:gd name="T0" fmla="*/ 105 w 105"/>
                <a:gd name="T1" fmla="*/ 104 h 104"/>
                <a:gd name="T2" fmla="*/ 105 w 105"/>
                <a:gd name="T3" fmla="*/ 94 h 104"/>
                <a:gd name="T4" fmla="*/ 103 w 105"/>
                <a:gd name="T5" fmla="*/ 84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5 h 104"/>
                <a:gd name="T12" fmla="*/ 86 w 105"/>
                <a:gd name="T13" fmla="*/ 47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8 h 104"/>
                <a:gd name="T22" fmla="*/ 49 w 105"/>
                <a:gd name="T23" fmla="*/ 13 h 104"/>
                <a:gd name="T24" fmla="*/ 41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3 h 104"/>
                <a:gd name="T36" fmla="*/ 8 w 105"/>
                <a:gd name="T37" fmla="*/ 33 h 104"/>
                <a:gd name="T38" fmla="*/ 15 w 105"/>
                <a:gd name="T39" fmla="*/ 34 h 104"/>
                <a:gd name="T40" fmla="*/ 22 w 105"/>
                <a:gd name="T41" fmla="*/ 35 h 104"/>
                <a:gd name="T42" fmla="*/ 29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2 w 105"/>
                <a:gd name="T51" fmla="*/ 53 h 104"/>
                <a:gd name="T52" fmla="*/ 56 w 105"/>
                <a:gd name="T53" fmla="*/ 58 h 104"/>
                <a:gd name="T54" fmla="*/ 60 w 105"/>
                <a:gd name="T55" fmla="*/ 64 h 104"/>
                <a:gd name="T56" fmla="*/ 63 w 105"/>
                <a:gd name="T57" fmla="*/ 71 h 104"/>
                <a:gd name="T58" fmla="*/ 67 w 105"/>
                <a:gd name="T59" fmla="*/ 77 h 104"/>
                <a:gd name="T60" fmla="*/ 69 w 105"/>
                <a:gd name="T61" fmla="*/ 84 h 104"/>
                <a:gd name="T62" fmla="*/ 71 w 105"/>
                <a:gd name="T63" fmla="*/ 91 h 104"/>
                <a:gd name="T64" fmla="*/ 73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5" y="94"/>
                  </a:lnTo>
                  <a:lnTo>
                    <a:pt x="103" y="84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5"/>
                  </a:lnTo>
                  <a:lnTo>
                    <a:pt x="86" y="47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8"/>
                  </a:lnTo>
                  <a:lnTo>
                    <a:pt x="49" y="13"/>
                  </a:lnTo>
                  <a:lnTo>
                    <a:pt x="41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9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2" y="53"/>
                  </a:lnTo>
                  <a:lnTo>
                    <a:pt x="56" y="58"/>
                  </a:lnTo>
                  <a:lnTo>
                    <a:pt x="60" y="64"/>
                  </a:lnTo>
                  <a:lnTo>
                    <a:pt x="63" y="71"/>
                  </a:lnTo>
                  <a:lnTo>
                    <a:pt x="67" y="77"/>
                  </a:lnTo>
                  <a:lnTo>
                    <a:pt x="69" y="84"/>
                  </a:lnTo>
                  <a:lnTo>
                    <a:pt x="71" y="91"/>
                  </a:lnTo>
                  <a:lnTo>
                    <a:pt x="73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6" name="Freeform 126"/>
            <p:cNvSpPr>
              <a:spLocks/>
            </p:cNvSpPr>
            <p:nvPr/>
          </p:nvSpPr>
          <p:spPr bwMode="auto">
            <a:xfrm>
              <a:off x="1175" y="2733"/>
              <a:ext cx="22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4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2 h 106"/>
                <a:gd name="T16" fmla="*/ 74 w 105"/>
                <a:gd name="T17" fmla="*/ 76 h 106"/>
                <a:gd name="T18" fmla="*/ 81 w 105"/>
                <a:gd name="T19" fmla="*/ 68 h 106"/>
                <a:gd name="T20" fmla="*/ 86 w 105"/>
                <a:gd name="T21" fmla="*/ 60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5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3 w 105"/>
                <a:gd name="T37" fmla="*/ 9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6 w 105"/>
                <a:gd name="T49" fmla="*/ 47 h 106"/>
                <a:gd name="T50" fmla="*/ 52 w 105"/>
                <a:gd name="T51" fmla="*/ 53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9 w 105"/>
                <a:gd name="T59" fmla="*/ 68 h 106"/>
                <a:gd name="T60" fmla="*/ 22 w 105"/>
                <a:gd name="T61" fmla="*/ 70 h 106"/>
                <a:gd name="T62" fmla="*/ 15 w 105"/>
                <a:gd name="T63" fmla="*/ 72 h 106"/>
                <a:gd name="T64" fmla="*/ 8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4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2"/>
                  </a:lnTo>
                  <a:lnTo>
                    <a:pt x="74" y="76"/>
                  </a:lnTo>
                  <a:lnTo>
                    <a:pt x="81" y="68"/>
                  </a:lnTo>
                  <a:lnTo>
                    <a:pt x="86" y="60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5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9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6" y="47"/>
                  </a:lnTo>
                  <a:lnTo>
                    <a:pt x="52" y="53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9" y="68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7" name="Freeform 127"/>
            <p:cNvSpPr>
              <a:spLocks/>
            </p:cNvSpPr>
            <p:nvPr/>
          </p:nvSpPr>
          <p:spPr bwMode="auto">
            <a:xfrm>
              <a:off x="1153" y="2733"/>
              <a:ext cx="22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9 w 106"/>
                <a:gd name="T9" fmla="*/ 42 h 106"/>
                <a:gd name="T10" fmla="*/ 13 w 106"/>
                <a:gd name="T11" fmla="*/ 51 h 106"/>
                <a:gd name="T12" fmla="*/ 19 w 106"/>
                <a:gd name="T13" fmla="*/ 60 h 106"/>
                <a:gd name="T14" fmla="*/ 24 w 106"/>
                <a:gd name="T15" fmla="*/ 68 h 106"/>
                <a:gd name="T16" fmla="*/ 31 w 106"/>
                <a:gd name="T17" fmla="*/ 76 h 106"/>
                <a:gd name="T18" fmla="*/ 38 w 106"/>
                <a:gd name="T19" fmla="*/ 82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4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9 w 106"/>
                <a:gd name="T37" fmla="*/ 73 h 106"/>
                <a:gd name="T38" fmla="*/ 92 w 106"/>
                <a:gd name="T39" fmla="*/ 72 h 106"/>
                <a:gd name="T40" fmla="*/ 85 w 106"/>
                <a:gd name="T41" fmla="*/ 70 h 106"/>
                <a:gd name="T42" fmla="*/ 78 w 106"/>
                <a:gd name="T43" fmla="*/ 68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5 w 106"/>
                <a:gd name="T51" fmla="*/ 53 h 106"/>
                <a:gd name="T52" fmla="*/ 50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5 w 106"/>
                <a:gd name="T63" fmla="*/ 15 h 106"/>
                <a:gd name="T64" fmla="*/ 34 w 106"/>
                <a:gd name="T65" fmla="*/ 9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3" y="51"/>
                  </a:lnTo>
                  <a:lnTo>
                    <a:pt x="19" y="60"/>
                  </a:lnTo>
                  <a:lnTo>
                    <a:pt x="24" y="68"/>
                  </a:lnTo>
                  <a:lnTo>
                    <a:pt x="31" y="76"/>
                  </a:lnTo>
                  <a:lnTo>
                    <a:pt x="38" y="82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4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9" y="73"/>
                  </a:lnTo>
                  <a:lnTo>
                    <a:pt x="92" y="72"/>
                  </a:lnTo>
                  <a:lnTo>
                    <a:pt x="85" y="70"/>
                  </a:lnTo>
                  <a:lnTo>
                    <a:pt x="78" y="68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5" y="53"/>
                  </a:lnTo>
                  <a:lnTo>
                    <a:pt x="50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5" y="15"/>
                  </a:lnTo>
                  <a:lnTo>
                    <a:pt x="34" y="9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8" name="Freeform 128"/>
            <p:cNvSpPr>
              <a:spLocks/>
            </p:cNvSpPr>
            <p:nvPr/>
          </p:nvSpPr>
          <p:spPr bwMode="auto">
            <a:xfrm>
              <a:off x="1153" y="2711"/>
              <a:ext cx="22" cy="22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8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7 h 104"/>
                <a:gd name="T22" fmla="*/ 13 w 106"/>
                <a:gd name="T23" fmla="*/ 55 h 104"/>
                <a:gd name="T24" fmla="*/ 9 w 106"/>
                <a:gd name="T25" fmla="*/ 64 h 104"/>
                <a:gd name="T26" fmla="*/ 5 w 106"/>
                <a:gd name="T27" fmla="*/ 73 h 104"/>
                <a:gd name="T28" fmla="*/ 2 w 106"/>
                <a:gd name="T29" fmla="*/ 84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4 w 106"/>
                <a:gd name="T37" fmla="*/ 97 h 104"/>
                <a:gd name="T38" fmla="*/ 35 w 106"/>
                <a:gd name="T39" fmla="*/ 91 h 104"/>
                <a:gd name="T40" fmla="*/ 36 w 106"/>
                <a:gd name="T41" fmla="*/ 84 h 104"/>
                <a:gd name="T42" fmla="*/ 38 w 106"/>
                <a:gd name="T43" fmla="*/ 77 h 104"/>
                <a:gd name="T44" fmla="*/ 42 w 106"/>
                <a:gd name="T45" fmla="*/ 71 h 104"/>
                <a:gd name="T46" fmla="*/ 45 w 106"/>
                <a:gd name="T47" fmla="*/ 64 h 104"/>
                <a:gd name="T48" fmla="*/ 50 w 106"/>
                <a:gd name="T49" fmla="*/ 58 h 104"/>
                <a:gd name="T50" fmla="*/ 55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8 w 106"/>
                <a:gd name="T59" fmla="*/ 37 h 104"/>
                <a:gd name="T60" fmla="*/ 85 w 106"/>
                <a:gd name="T61" fmla="*/ 35 h 104"/>
                <a:gd name="T62" fmla="*/ 92 w 106"/>
                <a:gd name="T63" fmla="*/ 34 h 104"/>
                <a:gd name="T64" fmla="*/ 99 w 106"/>
                <a:gd name="T65" fmla="*/ 33 h 104"/>
                <a:gd name="T66" fmla="*/ 106 w 106"/>
                <a:gd name="T67" fmla="*/ 33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8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3"/>
                  </a:lnTo>
                  <a:lnTo>
                    <a:pt x="2" y="84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4" y="97"/>
                  </a:lnTo>
                  <a:lnTo>
                    <a:pt x="35" y="91"/>
                  </a:lnTo>
                  <a:lnTo>
                    <a:pt x="36" y="84"/>
                  </a:lnTo>
                  <a:lnTo>
                    <a:pt x="38" y="77"/>
                  </a:lnTo>
                  <a:lnTo>
                    <a:pt x="42" y="71"/>
                  </a:lnTo>
                  <a:lnTo>
                    <a:pt x="45" y="64"/>
                  </a:lnTo>
                  <a:lnTo>
                    <a:pt x="50" y="58"/>
                  </a:lnTo>
                  <a:lnTo>
                    <a:pt x="55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5" y="35"/>
                  </a:lnTo>
                  <a:lnTo>
                    <a:pt x="92" y="34"/>
                  </a:lnTo>
                  <a:lnTo>
                    <a:pt x="99" y="33"/>
                  </a:lnTo>
                  <a:lnTo>
                    <a:pt x="106" y="3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49" name="Freeform 129"/>
            <p:cNvSpPr>
              <a:spLocks/>
            </p:cNvSpPr>
            <p:nvPr/>
          </p:nvSpPr>
          <p:spPr bwMode="auto">
            <a:xfrm>
              <a:off x="1175" y="2804"/>
              <a:ext cx="22" cy="22"/>
            </a:xfrm>
            <a:custGeom>
              <a:avLst/>
              <a:gdLst>
                <a:gd name="T0" fmla="*/ 105 w 105"/>
                <a:gd name="T1" fmla="*/ 105 h 105"/>
                <a:gd name="T2" fmla="*/ 105 w 105"/>
                <a:gd name="T3" fmla="*/ 93 h 105"/>
                <a:gd name="T4" fmla="*/ 103 w 105"/>
                <a:gd name="T5" fmla="*/ 83 h 105"/>
                <a:gd name="T6" fmla="*/ 100 w 105"/>
                <a:gd name="T7" fmla="*/ 74 h 105"/>
                <a:gd name="T8" fmla="*/ 97 w 105"/>
                <a:gd name="T9" fmla="*/ 63 h 105"/>
                <a:gd name="T10" fmla="*/ 92 w 105"/>
                <a:gd name="T11" fmla="*/ 54 h 105"/>
                <a:gd name="T12" fmla="*/ 86 w 105"/>
                <a:gd name="T13" fmla="*/ 46 h 105"/>
                <a:gd name="T14" fmla="*/ 81 w 105"/>
                <a:gd name="T15" fmla="*/ 38 h 105"/>
                <a:gd name="T16" fmla="*/ 74 w 105"/>
                <a:gd name="T17" fmla="*/ 30 h 105"/>
                <a:gd name="T18" fmla="*/ 67 w 105"/>
                <a:gd name="T19" fmla="*/ 24 h 105"/>
                <a:gd name="T20" fmla="*/ 59 w 105"/>
                <a:gd name="T21" fmla="*/ 17 h 105"/>
                <a:gd name="T22" fmla="*/ 49 w 105"/>
                <a:gd name="T23" fmla="*/ 12 h 105"/>
                <a:gd name="T24" fmla="*/ 41 w 105"/>
                <a:gd name="T25" fmla="*/ 8 h 105"/>
                <a:gd name="T26" fmla="*/ 31 w 105"/>
                <a:gd name="T27" fmla="*/ 4 h 105"/>
                <a:gd name="T28" fmla="*/ 20 w 105"/>
                <a:gd name="T29" fmla="*/ 2 h 105"/>
                <a:gd name="T30" fmla="*/ 10 w 105"/>
                <a:gd name="T31" fmla="*/ 0 h 105"/>
                <a:gd name="T32" fmla="*/ 0 w 105"/>
                <a:gd name="T33" fmla="*/ 0 h 105"/>
                <a:gd name="T34" fmla="*/ 0 w 105"/>
                <a:gd name="T35" fmla="*/ 32 h 105"/>
                <a:gd name="T36" fmla="*/ 8 w 105"/>
                <a:gd name="T37" fmla="*/ 32 h 105"/>
                <a:gd name="T38" fmla="*/ 15 w 105"/>
                <a:gd name="T39" fmla="*/ 33 h 105"/>
                <a:gd name="T40" fmla="*/ 22 w 105"/>
                <a:gd name="T41" fmla="*/ 36 h 105"/>
                <a:gd name="T42" fmla="*/ 29 w 105"/>
                <a:gd name="T43" fmla="*/ 38 h 105"/>
                <a:gd name="T44" fmla="*/ 34 w 105"/>
                <a:gd name="T45" fmla="*/ 40 h 105"/>
                <a:gd name="T46" fmla="*/ 40 w 105"/>
                <a:gd name="T47" fmla="*/ 45 h 105"/>
                <a:gd name="T48" fmla="*/ 46 w 105"/>
                <a:gd name="T49" fmla="*/ 48 h 105"/>
                <a:gd name="T50" fmla="*/ 52 w 105"/>
                <a:gd name="T51" fmla="*/ 53 h 105"/>
                <a:gd name="T52" fmla="*/ 56 w 105"/>
                <a:gd name="T53" fmla="*/ 59 h 105"/>
                <a:gd name="T54" fmla="*/ 60 w 105"/>
                <a:gd name="T55" fmla="*/ 64 h 105"/>
                <a:gd name="T56" fmla="*/ 63 w 105"/>
                <a:gd name="T57" fmla="*/ 70 h 105"/>
                <a:gd name="T58" fmla="*/ 67 w 105"/>
                <a:gd name="T59" fmla="*/ 76 h 105"/>
                <a:gd name="T60" fmla="*/ 69 w 105"/>
                <a:gd name="T61" fmla="*/ 83 h 105"/>
                <a:gd name="T62" fmla="*/ 71 w 105"/>
                <a:gd name="T63" fmla="*/ 90 h 105"/>
                <a:gd name="T64" fmla="*/ 73 w 105"/>
                <a:gd name="T65" fmla="*/ 97 h 105"/>
                <a:gd name="T66" fmla="*/ 73 w 105"/>
                <a:gd name="T67" fmla="*/ 105 h 105"/>
                <a:gd name="T68" fmla="*/ 105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105" y="105"/>
                  </a:moveTo>
                  <a:lnTo>
                    <a:pt x="105" y="93"/>
                  </a:lnTo>
                  <a:lnTo>
                    <a:pt x="103" y="83"/>
                  </a:lnTo>
                  <a:lnTo>
                    <a:pt x="100" y="74"/>
                  </a:lnTo>
                  <a:lnTo>
                    <a:pt x="97" y="63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4"/>
                  </a:lnTo>
                  <a:lnTo>
                    <a:pt x="59" y="17"/>
                  </a:lnTo>
                  <a:lnTo>
                    <a:pt x="49" y="12"/>
                  </a:lnTo>
                  <a:lnTo>
                    <a:pt x="41" y="8"/>
                  </a:lnTo>
                  <a:lnTo>
                    <a:pt x="31" y="4"/>
                  </a:lnTo>
                  <a:lnTo>
                    <a:pt x="2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6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40" y="45"/>
                  </a:lnTo>
                  <a:lnTo>
                    <a:pt x="46" y="48"/>
                  </a:lnTo>
                  <a:lnTo>
                    <a:pt x="52" y="53"/>
                  </a:lnTo>
                  <a:lnTo>
                    <a:pt x="56" y="59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3" y="97"/>
                  </a:lnTo>
                  <a:lnTo>
                    <a:pt x="73" y="105"/>
                  </a:lnTo>
                  <a:lnTo>
                    <a:pt x="105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0" name="Freeform 130"/>
            <p:cNvSpPr>
              <a:spLocks/>
            </p:cNvSpPr>
            <p:nvPr/>
          </p:nvSpPr>
          <p:spPr bwMode="auto">
            <a:xfrm>
              <a:off x="1175" y="2826"/>
              <a:ext cx="22" cy="23"/>
            </a:xfrm>
            <a:custGeom>
              <a:avLst/>
              <a:gdLst>
                <a:gd name="T0" fmla="*/ 0 w 105"/>
                <a:gd name="T1" fmla="*/ 105 h 105"/>
                <a:gd name="T2" fmla="*/ 10 w 105"/>
                <a:gd name="T3" fmla="*/ 104 h 105"/>
                <a:gd name="T4" fmla="*/ 20 w 105"/>
                <a:gd name="T5" fmla="*/ 103 h 105"/>
                <a:gd name="T6" fmla="*/ 31 w 105"/>
                <a:gd name="T7" fmla="*/ 100 h 105"/>
                <a:gd name="T8" fmla="*/ 40 w 105"/>
                <a:gd name="T9" fmla="*/ 96 h 105"/>
                <a:gd name="T10" fmla="*/ 49 w 105"/>
                <a:gd name="T11" fmla="*/ 93 h 105"/>
                <a:gd name="T12" fmla="*/ 59 w 105"/>
                <a:gd name="T13" fmla="*/ 87 h 105"/>
                <a:gd name="T14" fmla="*/ 67 w 105"/>
                <a:gd name="T15" fmla="*/ 81 h 105"/>
                <a:gd name="T16" fmla="*/ 74 w 105"/>
                <a:gd name="T17" fmla="*/ 74 h 105"/>
                <a:gd name="T18" fmla="*/ 81 w 105"/>
                <a:gd name="T19" fmla="*/ 66 h 105"/>
                <a:gd name="T20" fmla="*/ 86 w 105"/>
                <a:gd name="T21" fmla="*/ 58 h 105"/>
                <a:gd name="T22" fmla="*/ 92 w 105"/>
                <a:gd name="T23" fmla="*/ 50 h 105"/>
                <a:gd name="T24" fmla="*/ 97 w 105"/>
                <a:gd name="T25" fmla="*/ 41 h 105"/>
                <a:gd name="T26" fmla="*/ 100 w 105"/>
                <a:gd name="T27" fmla="*/ 31 h 105"/>
                <a:gd name="T28" fmla="*/ 103 w 105"/>
                <a:gd name="T29" fmla="*/ 21 h 105"/>
                <a:gd name="T30" fmla="*/ 105 w 105"/>
                <a:gd name="T31" fmla="*/ 10 h 105"/>
                <a:gd name="T32" fmla="*/ 105 w 105"/>
                <a:gd name="T33" fmla="*/ 0 h 105"/>
                <a:gd name="T34" fmla="*/ 73 w 105"/>
                <a:gd name="T35" fmla="*/ 0 h 105"/>
                <a:gd name="T36" fmla="*/ 73 w 105"/>
                <a:gd name="T37" fmla="*/ 7 h 105"/>
                <a:gd name="T38" fmla="*/ 71 w 105"/>
                <a:gd name="T39" fmla="*/ 14 h 105"/>
                <a:gd name="T40" fmla="*/ 69 w 105"/>
                <a:gd name="T41" fmla="*/ 21 h 105"/>
                <a:gd name="T42" fmla="*/ 67 w 105"/>
                <a:gd name="T43" fmla="*/ 28 h 105"/>
                <a:gd name="T44" fmla="*/ 63 w 105"/>
                <a:gd name="T45" fmla="*/ 35 h 105"/>
                <a:gd name="T46" fmla="*/ 60 w 105"/>
                <a:gd name="T47" fmla="*/ 41 h 105"/>
                <a:gd name="T48" fmla="*/ 56 w 105"/>
                <a:gd name="T49" fmla="*/ 46 h 105"/>
                <a:gd name="T50" fmla="*/ 52 w 105"/>
                <a:gd name="T51" fmla="*/ 51 h 105"/>
                <a:gd name="T52" fmla="*/ 46 w 105"/>
                <a:gd name="T53" fmla="*/ 56 h 105"/>
                <a:gd name="T54" fmla="*/ 40 w 105"/>
                <a:gd name="T55" fmla="*/ 60 h 105"/>
                <a:gd name="T56" fmla="*/ 34 w 105"/>
                <a:gd name="T57" fmla="*/ 64 h 105"/>
                <a:gd name="T58" fmla="*/ 29 w 105"/>
                <a:gd name="T59" fmla="*/ 67 h 105"/>
                <a:gd name="T60" fmla="*/ 22 w 105"/>
                <a:gd name="T61" fmla="*/ 70 h 105"/>
                <a:gd name="T62" fmla="*/ 15 w 105"/>
                <a:gd name="T63" fmla="*/ 71 h 105"/>
                <a:gd name="T64" fmla="*/ 8 w 105"/>
                <a:gd name="T65" fmla="*/ 72 h 105"/>
                <a:gd name="T66" fmla="*/ 0 w 105"/>
                <a:gd name="T67" fmla="*/ 73 h 105"/>
                <a:gd name="T68" fmla="*/ 0 w 105"/>
                <a:gd name="T69" fmla="*/ 105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5"/>
                <a:gd name="T107" fmla="*/ 105 w 105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5">
                  <a:moveTo>
                    <a:pt x="0" y="105"/>
                  </a:moveTo>
                  <a:lnTo>
                    <a:pt x="10" y="104"/>
                  </a:lnTo>
                  <a:lnTo>
                    <a:pt x="20" y="103"/>
                  </a:lnTo>
                  <a:lnTo>
                    <a:pt x="31" y="100"/>
                  </a:lnTo>
                  <a:lnTo>
                    <a:pt x="40" y="96"/>
                  </a:lnTo>
                  <a:lnTo>
                    <a:pt x="49" y="93"/>
                  </a:lnTo>
                  <a:lnTo>
                    <a:pt x="59" y="87"/>
                  </a:lnTo>
                  <a:lnTo>
                    <a:pt x="67" y="81"/>
                  </a:lnTo>
                  <a:lnTo>
                    <a:pt x="74" y="74"/>
                  </a:lnTo>
                  <a:lnTo>
                    <a:pt x="81" y="66"/>
                  </a:lnTo>
                  <a:lnTo>
                    <a:pt x="86" y="58"/>
                  </a:lnTo>
                  <a:lnTo>
                    <a:pt x="92" y="50"/>
                  </a:lnTo>
                  <a:lnTo>
                    <a:pt x="97" y="41"/>
                  </a:lnTo>
                  <a:lnTo>
                    <a:pt x="100" y="31"/>
                  </a:lnTo>
                  <a:lnTo>
                    <a:pt x="103" y="21"/>
                  </a:lnTo>
                  <a:lnTo>
                    <a:pt x="105" y="10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3" y="7"/>
                  </a:lnTo>
                  <a:lnTo>
                    <a:pt x="71" y="14"/>
                  </a:lnTo>
                  <a:lnTo>
                    <a:pt x="69" y="21"/>
                  </a:lnTo>
                  <a:lnTo>
                    <a:pt x="67" y="28"/>
                  </a:lnTo>
                  <a:lnTo>
                    <a:pt x="63" y="35"/>
                  </a:lnTo>
                  <a:lnTo>
                    <a:pt x="60" y="41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0" y="60"/>
                  </a:lnTo>
                  <a:lnTo>
                    <a:pt x="34" y="64"/>
                  </a:lnTo>
                  <a:lnTo>
                    <a:pt x="29" y="67"/>
                  </a:lnTo>
                  <a:lnTo>
                    <a:pt x="22" y="70"/>
                  </a:lnTo>
                  <a:lnTo>
                    <a:pt x="15" y="71"/>
                  </a:lnTo>
                  <a:lnTo>
                    <a:pt x="8" y="72"/>
                  </a:lnTo>
                  <a:lnTo>
                    <a:pt x="0" y="73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1" name="Freeform 131"/>
            <p:cNvSpPr>
              <a:spLocks/>
            </p:cNvSpPr>
            <p:nvPr/>
          </p:nvSpPr>
          <p:spPr bwMode="auto">
            <a:xfrm>
              <a:off x="1153" y="2826"/>
              <a:ext cx="22" cy="23"/>
            </a:xfrm>
            <a:custGeom>
              <a:avLst/>
              <a:gdLst>
                <a:gd name="T0" fmla="*/ 0 w 106"/>
                <a:gd name="T1" fmla="*/ 0 h 105"/>
                <a:gd name="T2" fmla="*/ 1 w 106"/>
                <a:gd name="T3" fmla="*/ 10 h 105"/>
                <a:gd name="T4" fmla="*/ 2 w 106"/>
                <a:gd name="T5" fmla="*/ 21 h 105"/>
                <a:gd name="T6" fmla="*/ 5 w 106"/>
                <a:gd name="T7" fmla="*/ 31 h 105"/>
                <a:gd name="T8" fmla="*/ 9 w 106"/>
                <a:gd name="T9" fmla="*/ 41 h 105"/>
                <a:gd name="T10" fmla="*/ 13 w 106"/>
                <a:gd name="T11" fmla="*/ 50 h 105"/>
                <a:gd name="T12" fmla="*/ 19 w 106"/>
                <a:gd name="T13" fmla="*/ 58 h 105"/>
                <a:gd name="T14" fmla="*/ 24 w 106"/>
                <a:gd name="T15" fmla="*/ 66 h 105"/>
                <a:gd name="T16" fmla="*/ 31 w 106"/>
                <a:gd name="T17" fmla="*/ 74 h 105"/>
                <a:gd name="T18" fmla="*/ 38 w 106"/>
                <a:gd name="T19" fmla="*/ 81 h 105"/>
                <a:gd name="T20" fmla="*/ 46 w 106"/>
                <a:gd name="T21" fmla="*/ 87 h 105"/>
                <a:gd name="T22" fmla="*/ 56 w 106"/>
                <a:gd name="T23" fmla="*/ 93 h 105"/>
                <a:gd name="T24" fmla="*/ 65 w 106"/>
                <a:gd name="T25" fmla="*/ 96 h 105"/>
                <a:gd name="T26" fmla="*/ 74 w 106"/>
                <a:gd name="T27" fmla="*/ 100 h 105"/>
                <a:gd name="T28" fmla="*/ 85 w 106"/>
                <a:gd name="T29" fmla="*/ 103 h 105"/>
                <a:gd name="T30" fmla="*/ 95 w 106"/>
                <a:gd name="T31" fmla="*/ 104 h 105"/>
                <a:gd name="T32" fmla="*/ 106 w 106"/>
                <a:gd name="T33" fmla="*/ 105 h 105"/>
                <a:gd name="T34" fmla="*/ 106 w 106"/>
                <a:gd name="T35" fmla="*/ 73 h 105"/>
                <a:gd name="T36" fmla="*/ 99 w 106"/>
                <a:gd name="T37" fmla="*/ 72 h 105"/>
                <a:gd name="T38" fmla="*/ 92 w 106"/>
                <a:gd name="T39" fmla="*/ 71 h 105"/>
                <a:gd name="T40" fmla="*/ 85 w 106"/>
                <a:gd name="T41" fmla="*/ 70 h 105"/>
                <a:gd name="T42" fmla="*/ 78 w 106"/>
                <a:gd name="T43" fmla="*/ 67 h 105"/>
                <a:gd name="T44" fmla="*/ 71 w 106"/>
                <a:gd name="T45" fmla="*/ 64 h 105"/>
                <a:gd name="T46" fmla="*/ 65 w 106"/>
                <a:gd name="T47" fmla="*/ 60 h 105"/>
                <a:gd name="T48" fmla="*/ 59 w 106"/>
                <a:gd name="T49" fmla="*/ 56 h 105"/>
                <a:gd name="T50" fmla="*/ 55 w 106"/>
                <a:gd name="T51" fmla="*/ 51 h 105"/>
                <a:gd name="T52" fmla="*/ 50 w 106"/>
                <a:gd name="T53" fmla="*/ 46 h 105"/>
                <a:gd name="T54" fmla="*/ 45 w 106"/>
                <a:gd name="T55" fmla="*/ 41 h 105"/>
                <a:gd name="T56" fmla="*/ 42 w 106"/>
                <a:gd name="T57" fmla="*/ 35 h 105"/>
                <a:gd name="T58" fmla="*/ 38 w 106"/>
                <a:gd name="T59" fmla="*/ 28 h 105"/>
                <a:gd name="T60" fmla="*/ 36 w 106"/>
                <a:gd name="T61" fmla="*/ 21 h 105"/>
                <a:gd name="T62" fmla="*/ 35 w 106"/>
                <a:gd name="T63" fmla="*/ 14 h 105"/>
                <a:gd name="T64" fmla="*/ 34 w 106"/>
                <a:gd name="T65" fmla="*/ 7 h 105"/>
                <a:gd name="T66" fmla="*/ 33 w 106"/>
                <a:gd name="T67" fmla="*/ 0 h 105"/>
                <a:gd name="T68" fmla="*/ 0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0" y="0"/>
                  </a:moveTo>
                  <a:lnTo>
                    <a:pt x="1" y="10"/>
                  </a:lnTo>
                  <a:lnTo>
                    <a:pt x="2" y="21"/>
                  </a:lnTo>
                  <a:lnTo>
                    <a:pt x="5" y="31"/>
                  </a:lnTo>
                  <a:lnTo>
                    <a:pt x="9" y="41"/>
                  </a:lnTo>
                  <a:lnTo>
                    <a:pt x="13" y="50"/>
                  </a:lnTo>
                  <a:lnTo>
                    <a:pt x="19" y="58"/>
                  </a:lnTo>
                  <a:lnTo>
                    <a:pt x="24" y="66"/>
                  </a:lnTo>
                  <a:lnTo>
                    <a:pt x="31" y="74"/>
                  </a:lnTo>
                  <a:lnTo>
                    <a:pt x="38" y="81"/>
                  </a:lnTo>
                  <a:lnTo>
                    <a:pt x="46" y="87"/>
                  </a:lnTo>
                  <a:lnTo>
                    <a:pt x="56" y="93"/>
                  </a:lnTo>
                  <a:lnTo>
                    <a:pt x="65" y="96"/>
                  </a:lnTo>
                  <a:lnTo>
                    <a:pt x="74" y="100"/>
                  </a:lnTo>
                  <a:lnTo>
                    <a:pt x="85" y="103"/>
                  </a:lnTo>
                  <a:lnTo>
                    <a:pt x="95" y="104"/>
                  </a:lnTo>
                  <a:lnTo>
                    <a:pt x="106" y="105"/>
                  </a:lnTo>
                  <a:lnTo>
                    <a:pt x="106" y="73"/>
                  </a:lnTo>
                  <a:lnTo>
                    <a:pt x="99" y="72"/>
                  </a:lnTo>
                  <a:lnTo>
                    <a:pt x="92" y="71"/>
                  </a:lnTo>
                  <a:lnTo>
                    <a:pt x="85" y="70"/>
                  </a:lnTo>
                  <a:lnTo>
                    <a:pt x="78" y="67"/>
                  </a:lnTo>
                  <a:lnTo>
                    <a:pt x="71" y="64"/>
                  </a:lnTo>
                  <a:lnTo>
                    <a:pt x="65" y="60"/>
                  </a:lnTo>
                  <a:lnTo>
                    <a:pt x="59" y="56"/>
                  </a:lnTo>
                  <a:lnTo>
                    <a:pt x="55" y="51"/>
                  </a:lnTo>
                  <a:lnTo>
                    <a:pt x="50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6" y="21"/>
                  </a:lnTo>
                  <a:lnTo>
                    <a:pt x="35" y="14"/>
                  </a:lnTo>
                  <a:lnTo>
                    <a:pt x="34" y="7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2" name="Freeform 132"/>
            <p:cNvSpPr>
              <a:spLocks/>
            </p:cNvSpPr>
            <p:nvPr/>
          </p:nvSpPr>
          <p:spPr bwMode="auto">
            <a:xfrm>
              <a:off x="1153" y="2804"/>
              <a:ext cx="22" cy="22"/>
            </a:xfrm>
            <a:custGeom>
              <a:avLst/>
              <a:gdLst>
                <a:gd name="T0" fmla="*/ 106 w 106"/>
                <a:gd name="T1" fmla="*/ 0 h 105"/>
                <a:gd name="T2" fmla="*/ 95 w 106"/>
                <a:gd name="T3" fmla="*/ 0 h 105"/>
                <a:gd name="T4" fmla="*/ 85 w 106"/>
                <a:gd name="T5" fmla="*/ 2 h 105"/>
                <a:gd name="T6" fmla="*/ 74 w 106"/>
                <a:gd name="T7" fmla="*/ 4 h 105"/>
                <a:gd name="T8" fmla="*/ 65 w 106"/>
                <a:gd name="T9" fmla="*/ 8 h 105"/>
                <a:gd name="T10" fmla="*/ 56 w 106"/>
                <a:gd name="T11" fmla="*/ 12 h 105"/>
                <a:gd name="T12" fmla="*/ 46 w 106"/>
                <a:gd name="T13" fmla="*/ 17 h 105"/>
                <a:gd name="T14" fmla="*/ 38 w 106"/>
                <a:gd name="T15" fmla="*/ 24 h 105"/>
                <a:gd name="T16" fmla="*/ 31 w 106"/>
                <a:gd name="T17" fmla="*/ 30 h 105"/>
                <a:gd name="T18" fmla="*/ 24 w 106"/>
                <a:gd name="T19" fmla="*/ 38 h 105"/>
                <a:gd name="T20" fmla="*/ 19 w 106"/>
                <a:gd name="T21" fmla="*/ 46 h 105"/>
                <a:gd name="T22" fmla="*/ 13 w 106"/>
                <a:gd name="T23" fmla="*/ 54 h 105"/>
                <a:gd name="T24" fmla="*/ 9 w 106"/>
                <a:gd name="T25" fmla="*/ 63 h 105"/>
                <a:gd name="T26" fmla="*/ 5 w 106"/>
                <a:gd name="T27" fmla="*/ 74 h 105"/>
                <a:gd name="T28" fmla="*/ 2 w 106"/>
                <a:gd name="T29" fmla="*/ 83 h 105"/>
                <a:gd name="T30" fmla="*/ 1 w 106"/>
                <a:gd name="T31" fmla="*/ 93 h 105"/>
                <a:gd name="T32" fmla="*/ 0 w 106"/>
                <a:gd name="T33" fmla="*/ 105 h 105"/>
                <a:gd name="T34" fmla="*/ 33 w 106"/>
                <a:gd name="T35" fmla="*/ 105 h 105"/>
                <a:gd name="T36" fmla="*/ 34 w 106"/>
                <a:gd name="T37" fmla="*/ 97 h 105"/>
                <a:gd name="T38" fmla="*/ 35 w 106"/>
                <a:gd name="T39" fmla="*/ 90 h 105"/>
                <a:gd name="T40" fmla="*/ 36 w 106"/>
                <a:gd name="T41" fmla="*/ 83 h 105"/>
                <a:gd name="T42" fmla="*/ 38 w 106"/>
                <a:gd name="T43" fmla="*/ 76 h 105"/>
                <a:gd name="T44" fmla="*/ 42 w 106"/>
                <a:gd name="T45" fmla="*/ 70 h 105"/>
                <a:gd name="T46" fmla="*/ 45 w 106"/>
                <a:gd name="T47" fmla="*/ 64 h 105"/>
                <a:gd name="T48" fmla="*/ 50 w 106"/>
                <a:gd name="T49" fmla="*/ 59 h 105"/>
                <a:gd name="T50" fmla="*/ 55 w 106"/>
                <a:gd name="T51" fmla="*/ 53 h 105"/>
                <a:gd name="T52" fmla="*/ 59 w 106"/>
                <a:gd name="T53" fmla="*/ 48 h 105"/>
                <a:gd name="T54" fmla="*/ 65 w 106"/>
                <a:gd name="T55" fmla="*/ 45 h 105"/>
                <a:gd name="T56" fmla="*/ 71 w 106"/>
                <a:gd name="T57" fmla="*/ 40 h 105"/>
                <a:gd name="T58" fmla="*/ 78 w 106"/>
                <a:gd name="T59" fmla="*/ 38 h 105"/>
                <a:gd name="T60" fmla="*/ 85 w 106"/>
                <a:gd name="T61" fmla="*/ 36 h 105"/>
                <a:gd name="T62" fmla="*/ 92 w 106"/>
                <a:gd name="T63" fmla="*/ 33 h 105"/>
                <a:gd name="T64" fmla="*/ 99 w 106"/>
                <a:gd name="T65" fmla="*/ 32 h 105"/>
                <a:gd name="T66" fmla="*/ 106 w 106"/>
                <a:gd name="T67" fmla="*/ 32 h 105"/>
                <a:gd name="T68" fmla="*/ 106 w 106"/>
                <a:gd name="T69" fmla="*/ 0 h 1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5"/>
                <a:gd name="T107" fmla="*/ 106 w 106"/>
                <a:gd name="T108" fmla="*/ 105 h 10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5">
                  <a:moveTo>
                    <a:pt x="106" y="0"/>
                  </a:move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5" y="8"/>
                  </a:lnTo>
                  <a:lnTo>
                    <a:pt x="56" y="12"/>
                  </a:lnTo>
                  <a:lnTo>
                    <a:pt x="46" y="17"/>
                  </a:lnTo>
                  <a:lnTo>
                    <a:pt x="38" y="24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5" y="74"/>
                  </a:lnTo>
                  <a:lnTo>
                    <a:pt x="2" y="83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33" y="105"/>
                  </a:lnTo>
                  <a:lnTo>
                    <a:pt x="34" y="97"/>
                  </a:lnTo>
                  <a:lnTo>
                    <a:pt x="35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50" y="59"/>
                  </a:lnTo>
                  <a:lnTo>
                    <a:pt x="55" y="53"/>
                  </a:lnTo>
                  <a:lnTo>
                    <a:pt x="59" y="48"/>
                  </a:lnTo>
                  <a:lnTo>
                    <a:pt x="65" y="45"/>
                  </a:lnTo>
                  <a:lnTo>
                    <a:pt x="71" y="40"/>
                  </a:lnTo>
                  <a:lnTo>
                    <a:pt x="78" y="38"/>
                  </a:lnTo>
                  <a:lnTo>
                    <a:pt x="85" y="36"/>
                  </a:lnTo>
                  <a:lnTo>
                    <a:pt x="92" y="33"/>
                  </a:lnTo>
                  <a:lnTo>
                    <a:pt x="99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3" name="Freeform 133"/>
            <p:cNvSpPr>
              <a:spLocks/>
            </p:cNvSpPr>
            <p:nvPr/>
          </p:nvSpPr>
          <p:spPr bwMode="auto">
            <a:xfrm>
              <a:off x="1175" y="2897"/>
              <a:ext cx="22" cy="22"/>
            </a:xfrm>
            <a:custGeom>
              <a:avLst/>
              <a:gdLst>
                <a:gd name="T0" fmla="*/ 105 w 105"/>
                <a:gd name="T1" fmla="*/ 104 h 104"/>
                <a:gd name="T2" fmla="*/ 104 w 105"/>
                <a:gd name="T3" fmla="*/ 94 h 104"/>
                <a:gd name="T4" fmla="*/ 103 w 105"/>
                <a:gd name="T5" fmla="*/ 83 h 104"/>
                <a:gd name="T6" fmla="*/ 100 w 105"/>
                <a:gd name="T7" fmla="*/ 73 h 104"/>
                <a:gd name="T8" fmla="*/ 97 w 105"/>
                <a:gd name="T9" fmla="*/ 64 h 104"/>
                <a:gd name="T10" fmla="*/ 92 w 105"/>
                <a:gd name="T11" fmla="*/ 54 h 104"/>
                <a:gd name="T12" fmla="*/ 86 w 105"/>
                <a:gd name="T13" fmla="*/ 46 h 104"/>
                <a:gd name="T14" fmla="*/ 81 w 105"/>
                <a:gd name="T15" fmla="*/ 38 h 104"/>
                <a:gd name="T16" fmla="*/ 74 w 105"/>
                <a:gd name="T17" fmla="*/ 30 h 104"/>
                <a:gd name="T18" fmla="*/ 67 w 105"/>
                <a:gd name="T19" fmla="*/ 23 h 104"/>
                <a:gd name="T20" fmla="*/ 59 w 105"/>
                <a:gd name="T21" fmla="*/ 17 h 104"/>
                <a:gd name="T22" fmla="*/ 49 w 105"/>
                <a:gd name="T23" fmla="*/ 13 h 104"/>
                <a:gd name="T24" fmla="*/ 40 w 105"/>
                <a:gd name="T25" fmla="*/ 8 h 104"/>
                <a:gd name="T26" fmla="*/ 31 w 105"/>
                <a:gd name="T27" fmla="*/ 5 h 104"/>
                <a:gd name="T28" fmla="*/ 20 w 105"/>
                <a:gd name="T29" fmla="*/ 1 h 104"/>
                <a:gd name="T30" fmla="*/ 10 w 105"/>
                <a:gd name="T31" fmla="*/ 0 h 104"/>
                <a:gd name="T32" fmla="*/ 0 w 105"/>
                <a:gd name="T33" fmla="*/ 0 h 104"/>
                <a:gd name="T34" fmla="*/ 0 w 105"/>
                <a:gd name="T35" fmla="*/ 32 h 104"/>
                <a:gd name="T36" fmla="*/ 7 w 105"/>
                <a:gd name="T37" fmla="*/ 32 h 104"/>
                <a:gd name="T38" fmla="*/ 15 w 105"/>
                <a:gd name="T39" fmla="*/ 34 h 104"/>
                <a:gd name="T40" fmla="*/ 22 w 105"/>
                <a:gd name="T41" fmla="*/ 35 h 104"/>
                <a:gd name="T42" fmla="*/ 27 w 105"/>
                <a:gd name="T43" fmla="*/ 37 h 104"/>
                <a:gd name="T44" fmla="*/ 34 w 105"/>
                <a:gd name="T45" fmla="*/ 41 h 104"/>
                <a:gd name="T46" fmla="*/ 40 w 105"/>
                <a:gd name="T47" fmla="*/ 44 h 104"/>
                <a:gd name="T48" fmla="*/ 46 w 105"/>
                <a:gd name="T49" fmla="*/ 49 h 104"/>
                <a:gd name="T50" fmla="*/ 51 w 105"/>
                <a:gd name="T51" fmla="*/ 53 h 104"/>
                <a:gd name="T52" fmla="*/ 55 w 105"/>
                <a:gd name="T53" fmla="*/ 58 h 104"/>
                <a:gd name="T54" fmla="*/ 60 w 105"/>
                <a:gd name="T55" fmla="*/ 64 h 104"/>
                <a:gd name="T56" fmla="*/ 63 w 105"/>
                <a:gd name="T57" fmla="*/ 70 h 104"/>
                <a:gd name="T58" fmla="*/ 67 w 105"/>
                <a:gd name="T59" fmla="*/ 76 h 104"/>
                <a:gd name="T60" fmla="*/ 69 w 105"/>
                <a:gd name="T61" fmla="*/ 83 h 104"/>
                <a:gd name="T62" fmla="*/ 71 w 105"/>
                <a:gd name="T63" fmla="*/ 90 h 104"/>
                <a:gd name="T64" fmla="*/ 71 w 105"/>
                <a:gd name="T65" fmla="*/ 97 h 104"/>
                <a:gd name="T66" fmla="*/ 73 w 105"/>
                <a:gd name="T67" fmla="*/ 104 h 104"/>
                <a:gd name="T68" fmla="*/ 105 w 105"/>
                <a:gd name="T69" fmla="*/ 104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4"/>
                <a:gd name="T107" fmla="*/ 105 w 105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4">
                  <a:moveTo>
                    <a:pt x="105" y="104"/>
                  </a:moveTo>
                  <a:lnTo>
                    <a:pt x="104" y="94"/>
                  </a:lnTo>
                  <a:lnTo>
                    <a:pt x="103" y="83"/>
                  </a:lnTo>
                  <a:lnTo>
                    <a:pt x="100" y="73"/>
                  </a:lnTo>
                  <a:lnTo>
                    <a:pt x="97" y="64"/>
                  </a:lnTo>
                  <a:lnTo>
                    <a:pt x="92" y="54"/>
                  </a:lnTo>
                  <a:lnTo>
                    <a:pt x="86" y="46"/>
                  </a:lnTo>
                  <a:lnTo>
                    <a:pt x="81" y="38"/>
                  </a:lnTo>
                  <a:lnTo>
                    <a:pt x="74" y="30"/>
                  </a:lnTo>
                  <a:lnTo>
                    <a:pt x="67" y="23"/>
                  </a:lnTo>
                  <a:lnTo>
                    <a:pt x="59" y="17"/>
                  </a:lnTo>
                  <a:lnTo>
                    <a:pt x="49" y="13"/>
                  </a:lnTo>
                  <a:lnTo>
                    <a:pt x="40" y="8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7" y="32"/>
                  </a:lnTo>
                  <a:lnTo>
                    <a:pt x="15" y="34"/>
                  </a:lnTo>
                  <a:lnTo>
                    <a:pt x="22" y="35"/>
                  </a:lnTo>
                  <a:lnTo>
                    <a:pt x="27" y="37"/>
                  </a:lnTo>
                  <a:lnTo>
                    <a:pt x="34" y="41"/>
                  </a:lnTo>
                  <a:lnTo>
                    <a:pt x="40" y="44"/>
                  </a:lnTo>
                  <a:lnTo>
                    <a:pt x="46" y="49"/>
                  </a:lnTo>
                  <a:lnTo>
                    <a:pt x="51" y="53"/>
                  </a:lnTo>
                  <a:lnTo>
                    <a:pt x="55" y="58"/>
                  </a:lnTo>
                  <a:lnTo>
                    <a:pt x="60" y="64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69" y="83"/>
                  </a:lnTo>
                  <a:lnTo>
                    <a:pt x="71" y="90"/>
                  </a:lnTo>
                  <a:lnTo>
                    <a:pt x="71" y="97"/>
                  </a:lnTo>
                  <a:lnTo>
                    <a:pt x="73" y="104"/>
                  </a:lnTo>
                  <a:lnTo>
                    <a:pt x="105" y="104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4" name="Freeform 134"/>
            <p:cNvSpPr>
              <a:spLocks/>
            </p:cNvSpPr>
            <p:nvPr/>
          </p:nvSpPr>
          <p:spPr bwMode="auto">
            <a:xfrm>
              <a:off x="1175" y="2919"/>
              <a:ext cx="22" cy="23"/>
            </a:xfrm>
            <a:custGeom>
              <a:avLst/>
              <a:gdLst>
                <a:gd name="T0" fmla="*/ 0 w 105"/>
                <a:gd name="T1" fmla="*/ 106 h 106"/>
                <a:gd name="T2" fmla="*/ 10 w 105"/>
                <a:gd name="T3" fmla="*/ 106 h 106"/>
                <a:gd name="T4" fmla="*/ 20 w 105"/>
                <a:gd name="T5" fmla="*/ 103 h 106"/>
                <a:gd name="T6" fmla="*/ 31 w 105"/>
                <a:gd name="T7" fmla="*/ 101 h 106"/>
                <a:gd name="T8" fmla="*/ 40 w 105"/>
                <a:gd name="T9" fmla="*/ 98 h 106"/>
                <a:gd name="T10" fmla="*/ 49 w 105"/>
                <a:gd name="T11" fmla="*/ 93 h 106"/>
                <a:gd name="T12" fmla="*/ 59 w 105"/>
                <a:gd name="T13" fmla="*/ 88 h 106"/>
                <a:gd name="T14" fmla="*/ 67 w 105"/>
                <a:gd name="T15" fmla="*/ 81 h 106"/>
                <a:gd name="T16" fmla="*/ 74 w 105"/>
                <a:gd name="T17" fmla="*/ 76 h 106"/>
                <a:gd name="T18" fmla="*/ 81 w 105"/>
                <a:gd name="T19" fmla="*/ 67 h 106"/>
                <a:gd name="T20" fmla="*/ 86 w 105"/>
                <a:gd name="T21" fmla="*/ 59 h 106"/>
                <a:gd name="T22" fmla="*/ 92 w 105"/>
                <a:gd name="T23" fmla="*/ 51 h 106"/>
                <a:gd name="T24" fmla="*/ 97 w 105"/>
                <a:gd name="T25" fmla="*/ 42 h 106"/>
                <a:gd name="T26" fmla="*/ 100 w 105"/>
                <a:gd name="T27" fmla="*/ 32 h 106"/>
                <a:gd name="T28" fmla="*/ 103 w 105"/>
                <a:gd name="T29" fmla="*/ 22 h 106"/>
                <a:gd name="T30" fmla="*/ 104 w 105"/>
                <a:gd name="T31" fmla="*/ 12 h 106"/>
                <a:gd name="T32" fmla="*/ 105 w 105"/>
                <a:gd name="T33" fmla="*/ 0 h 106"/>
                <a:gd name="T34" fmla="*/ 73 w 105"/>
                <a:gd name="T35" fmla="*/ 0 h 106"/>
                <a:gd name="T36" fmla="*/ 71 w 105"/>
                <a:gd name="T37" fmla="*/ 8 h 106"/>
                <a:gd name="T38" fmla="*/ 71 w 105"/>
                <a:gd name="T39" fmla="*/ 15 h 106"/>
                <a:gd name="T40" fmla="*/ 69 w 105"/>
                <a:gd name="T41" fmla="*/ 22 h 106"/>
                <a:gd name="T42" fmla="*/ 67 w 105"/>
                <a:gd name="T43" fmla="*/ 29 h 106"/>
                <a:gd name="T44" fmla="*/ 63 w 105"/>
                <a:gd name="T45" fmla="*/ 35 h 106"/>
                <a:gd name="T46" fmla="*/ 60 w 105"/>
                <a:gd name="T47" fmla="*/ 42 h 106"/>
                <a:gd name="T48" fmla="*/ 55 w 105"/>
                <a:gd name="T49" fmla="*/ 47 h 106"/>
                <a:gd name="T50" fmla="*/ 51 w 105"/>
                <a:gd name="T51" fmla="*/ 52 h 106"/>
                <a:gd name="T52" fmla="*/ 46 w 105"/>
                <a:gd name="T53" fmla="*/ 57 h 106"/>
                <a:gd name="T54" fmla="*/ 40 w 105"/>
                <a:gd name="T55" fmla="*/ 62 h 106"/>
                <a:gd name="T56" fmla="*/ 34 w 105"/>
                <a:gd name="T57" fmla="*/ 65 h 106"/>
                <a:gd name="T58" fmla="*/ 27 w 105"/>
                <a:gd name="T59" fmla="*/ 67 h 106"/>
                <a:gd name="T60" fmla="*/ 22 w 105"/>
                <a:gd name="T61" fmla="*/ 70 h 106"/>
                <a:gd name="T62" fmla="*/ 15 w 105"/>
                <a:gd name="T63" fmla="*/ 72 h 106"/>
                <a:gd name="T64" fmla="*/ 7 w 105"/>
                <a:gd name="T65" fmla="*/ 73 h 106"/>
                <a:gd name="T66" fmla="*/ 0 w 105"/>
                <a:gd name="T67" fmla="*/ 73 h 106"/>
                <a:gd name="T68" fmla="*/ 0 w 105"/>
                <a:gd name="T69" fmla="*/ 106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5"/>
                <a:gd name="T106" fmla="*/ 0 h 106"/>
                <a:gd name="T107" fmla="*/ 105 w 105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5" h="106">
                  <a:moveTo>
                    <a:pt x="0" y="106"/>
                  </a:moveTo>
                  <a:lnTo>
                    <a:pt x="10" y="106"/>
                  </a:lnTo>
                  <a:lnTo>
                    <a:pt x="20" y="103"/>
                  </a:lnTo>
                  <a:lnTo>
                    <a:pt x="31" y="101"/>
                  </a:lnTo>
                  <a:lnTo>
                    <a:pt x="40" y="98"/>
                  </a:lnTo>
                  <a:lnTo>
                    <a:pt x="49" y="93"/>
                  </a:lnTo>
                  <a:lnTo>
                    <a:pt x="59" y="88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81" y="67"/>
                  </a:lnTo>
                  <a:lnTo>
                    <a:pt x="86" y="59"/>
                  </a:lnTo>
                  <a:lnTo>
                    <a:pt x="92" y="51"/>
                  </a:lnTo>
                  <a:lnTo>
                    <a:pt x="97" y="42"/>
                  </a:lnTo>
                  <a:lnTo>
                    <a:pt x="100" y="32"/>
                  </a:lnTo>
                  <a:lnTo>
                    <a:pt x="103" y="22"/>
                  </a:lnTo>
                  <a:lnTo>
                    <a:pt x="104" y="12"/>
                  </a:lnTo>
                  <a:lnTo>
                    <a:pt x="105" y="0"/>
                  </a:lnTo>
                  <a:lnTo>
                    <a:pt x="73" y="0"/>
                  </a:lnTo>
                  <a:lnTo>
                    <a:pt x="71" y="8"/>
                  </a:lnTo>
                  <a:lnTo>
                    <a:pt x="71" y="15"/>
                  </a:lnTo>
                  <a:lnTo>
                    <a:pt x="69" y="22"/>
                  </a:lnTo>
                  <a:lnTo>
                    <a:pt x="67" y="29"/>
                  </a:lnTo>
                  <a:lnTo>
                    <a:pt x="63" y="35"/>
                  </a:lnTo>
                  <a:lnTo>
                    <a:pt x="60" y="42"/>
                  </a:lnTo>
                  <a:lnTo>
                    <a:pt x="55" y="47"/>
                  </a:lnTo>
                  <a:lnTo>
                    <a:pt x="51" y="52"/>
                  </a:lnTo>
                  <a:lnTo>
                    <a:pt x="46" y="57"/>
                  </a:lnTo>
                  <a:lnTo>
                    <a:pt x="40" y="62"/>
                  </a:lnTo>
                  <a:lnTo>
                    <a:pt x="34" y="65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15" y="72"/>
                  </a:lnTo>
                  <a:lnTo>
                    <a:pt x="7" y="73"/>
                  </a:lnTo>
                  <a:lnTo>
                    <a:pt x="0" y="73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5" name="Freeform 135"/>
            <p:cNvSpPr>
              <a:spLocks/>
            </p:cNvSpPr>
            <p:nvPr/>
          </p:nvSpPr>
          <p:spPr bwMode="auto">
            <a:xfrm>
              <a:off x="1153" y="2919"/>
              <a:ext cx="22" cy="23"/>
            </a:xfrm>
            <a:custGeom>
              <a:avLst/>
              <a:gdLst>
                <a:gd name="T0" fmla="*/ 0 w 106"/>
                <a:gd name="T1" fmla="*/ 0 h 106"/>
                <a:gd name="T2" fmla="*/ 1 w 106"/>
                <a:gd name="T3" fmla="*/ 12 h 106"/>
                <a:gd name="T4" fmla="*/ 2 w 106"/>
                <a:gd name="T5" fmla="*/ 22 h 106"/>
                <a:gd name="T6" fmla="*/ 5 w 106"/>
                <a:gd name="T7" fmla="*/ 32 h 106"/>
                <a:gd name="T8" fmla="*/ 8 w 106"/>
                <a:gd name="T9" fmla="*/ 42 h 106"/>
                <a:gd name="T10" fmla="*/ 13 w 106"/>
                <a:gd name="T11" fmla="*/ 51 h 106"/>
                <a:gd name="T12" fmla="*/ 19 w 106"/>
                <a:gd name="T13" fmla="*/ 59 h 106"/>
                <a:gd name="T14" fmla="*/ 24 w 106"/>
                <a:gd name="T15" fmla="*/ 67 h 106"/>
                <a:gd name="T16" fmla="*/ 31 w 106"/>
                <a:gd name="T17" fmla="*/ 76 h 106"/>
                <a:gd name="T18" fmla="*/ 38 w 106"/>
                <a:gd name="T19" fmla="*/ 81 h 106"/>
                <a:gd name="T20" fmla="*/ 46 w 106"/>
                <a:gd name="T21" fmla="*/ 88 h 106"/>
                <a:gd name="T22" fmla="*/ 56 w 106"/>
                <a:gd name="T23" fmla="*/ 93 h 106"/>
                <a:gd name="T24" fmla="*/ 65 w 106"/>
                <a:gd name="T25" fmla="*/ 98 h 106"/>
                <a:gd name="T26" fmla="*/ 74 w 106"/>
                <a:gd name="T27" fmla="*/ 101 h 106"/>
                <a:gd name="T28" fmla="*/ 85 w 106"/>
                <a:gd name="T29" fmla="*/ 103 h 106"/>
                <a:gd name="T30" fmla="*/ 95 w 106"/>
                <a:gd name="T31" fmla="*/ 106 h 106"/>
                <a:gd name="T32" fmla="*/ 106 w 106"/>
                <a:gd name="T33" fmla="*/ 106 h 106"/>
                <a:gd name="T34" fmla="*/ 106 w 106"/>
                <a:gd name="T35" fmla="*/ 73 h 106"/>
                <a:gd name="T36" fmla="*/ 97 w 106"/>
                <a:gd name="T37" fmla="*/ 73 h 106"/>
                <a:gd name="T38" fmla="*/ 90 w 106"/>
                <a:gd name="T39" fmla="*/ 72 h 106"/>
                <a:gd name="T40" fmla="*/ 84 w 106"/>
                <a:gd name="T41" fmla="*/ 70 h 106"/>
                <a:gd name="T42" fmla="*/ 77 w 106"/>
                <a:gd name="T43" fmla="*/ 67 h 106"/>
                <a:gd name="T44" fmla="*/ 71 w 106"/>
                <a:gd name="T45" fmla="*/ 65 h 106"/>
                <a:gd name="T46" fmla="*/ 65 w 106"/>
                <a:gd name="T47" fmla="*/ 62 h 106"/>
                <a:gd name="T48" fmla="*/ 59 w 106"/>
                <a:gd name="T49" fmla="*/ 57 h 106"/>
                <a:gd name="T50" fmla="*/ 53 w 106"/>
                <a:gd name="T51" fmla="*/ 52 h 106"/>
                <a:gd name="T52" fmla="*/ 49 w 106"/>
                <a:gd name="T53" fmla="*/ 47 h 106"/>
                <a:gd name="T54" fmla="*/ 45 w 106"/>
                <a:gd name="T55" fmla="*/ 42 h 106"/>
                <a:gd name="T56" fmla="*/ 42 w 106"/>
                <a:gd name="T57" fmla="*/ 35 h 106"/>
                <a:gd name="T58" fmla="*/ 38 w 106"/>
                <a:gd name="T59" fmla="*/ 29 h 106"/>
                <a:gd name="T60" fmla="*/ 36 w 106"/>
                <a:gd name="T61" fmla="*/ 22 h 106"/>
                <a:gd name="T62" fmla="*/ 34 w 106"/>
                <a:gd name="T63" fmla="*/ 15 h 106"/>
                <a:gd name="T64" fmla="*/ 33 w 106"/>
                <a:gd name="T65" fmla="*/ 8 h 106"/>
                <a:gd name="T66" fmla="*/ 33 w 106"/>
                <a:gd name="T67" fmla="*/ 0 h 106"/>
                <a:gd name="T68" fmla="*/ 0 w 106"/>
                <a:gd name="T69" fmla="*/ 0 h 1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6"/>
                <a:gd name="T107" fmla="*/ 106 w 106"/>
                <a:gd name="T108" fmla="*/ 106 h 1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6">
                  <a:moveTo>
                    <a:pt x="0" y="0"/>
                  </a:moveTo>
                  <a:lnTo>
                    <a:pt x="1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8" y="42"/>
                  </a:lnTo>
                  <a:lnTo>
                    <a:pt x="13" y="51"/>
                  </a:lnTo>
                  <a:lnTo>
                    <a:pt x="19" y="59"/>
                  </a:lnTo>
                  <a:lnTo>
                    <a:pt x="24" y="67"/>
                  </a:lnTo>
                  <a:lnTo>
                    <a:pt x="31" y="76"/>
                  </a:lnTo>
                  <a:lnTo>
                    <a:pt x="38" y="81"/>
                  </a:lnTo>
                  <a:lnTo>
                    <a:pt x="46" y="88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74" y="101"/>
                  </a:lnTo>
                  <a:lnTo>
                    <a:pt x="85" y="103"/>
                  </a:lnTo>
                  <a:lnTo>
                    <a:pt x="95" y="106"/>
                  </a:lnTo>
                  <a:lnTo>
                    <a:pt x="106" y="106"/>
                  </a:lnTo>
                  <a:lnTo>
                    <a:pt x="106" y="73"/>
                  </a:lnTo>
                  <a:lnTo>
                    <a:pt x="97" y="73"/>
                  </a:lnTo>
                  <a:lnTo>
                    <a:pt x="90" y="72"/>
                  </a:lnTo>
                  <a:lnTo>
                    <a:pt x="84" y="70"/>
                  </a:lnTo>
                  <a:lnTo>
                    <a:pt x="77" y="67"/>
                  </a:lnTo>
                  <a:lnTo>
                    <a:pt x="71" y="65"/>
                  </a:lnTo>
                  <a:lnTo>
                    <a:pt x="65" y="62"/>
                  </a:lnTo>
                  <a:lnTo>
                    <a:pt x="59" y="57"/>
                  </a:lnTo>
                  <a:lnTo>
                    <a:pt x="53" y="52"/>
                  </a:lnTo>
                  <a:lnTo>
                    <a:pt x="49" y="47"/>
                  </a:lnTo>
                  <a:lnTo>
                    <a:pt x="45" y="42"/>
                  </a:lnTo>
                  <a:lnTo>
                    <a:pt x="42" y="35"/>
                  </a:lnTo>
                  <a:lnTo>
                    <a:pt x="38" y="29"/>
                  </a:lnTo>
                  <a:lnTo>
                    <a:pt x="36" y="22"/>
                  </a:lnTo>
                  <a:lnTo>
                    <a:pt x="34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6" name="Freeform 136"/>
            <p:cNvSpPr>
              <a:spLocks/>
            </p:cNvSpPr>
            <p:nvPr/>
          </p:nvSpPr>
          <p:spPr bwMode="auto">
            <a:xfrm>
              <a:off x="1153" y="2897"/>
              <a:ext cx="22" cy="22"/>
            </a:xfrm>
            <a:custGeom>
              <a:avLst/>
              <a:gdLst>
                <a:gd name="T0" fmla="*/ 106 w 106"/>
                <a:gd name="T1" fmla="*/ 0 h 104"/>
                <a:gd name="T2" fmla="*/ 95 w 106"/>
                <a:gd name="T3" fmla="*/ 0 h 104"/>
                <a:gd name="T4" fmla="*/ 85 w 106"/>
                <a:gd name="T5" fmla="*/ 1 h 104"/>
                <a:gd name="T6" fmla="*/ 74 w 106"/>
                <a:gd name="T7" fmla="*/ 5 h 104"/>
                <a:gd name="T8" fmla="*/ 65 w 106"/>
                <a:gd name="T9" fmla="*/ 8 h 104"/>
                <a:gd name="T10" fmla="*/ 56 w 106"/>
                <a:gd name="T11" fmla="*/ 13 h 104"/>
                <a:gd name="T12" fmla="*/ 46 w 106"/>
                <a:gd name="T13" fmla="*/ 17 h 104"/>
                <a:gd name="T14" fmla="*/ 38 w 106"/>
                <a:gd name="T15" fmla="*/ 23 h 104"/>
                <a:gd name="T16" fmla="*/ 31 w 106"/>
                <a:gd name="T17" fmla="*/ 30 h 104"/>
                <a:gd name="T18" fmla="*/ 24 w 106"/>
                <a:gd name="T19" fmla="*/ 38 h 104"/>
                <a:gd name="T20" fmla="*/ 19 w 106"/>
                <a:gd name="T21" fmla="*/ 46 h 104"/>
                <a:gd name="T22" fmla="*/ 13 w 106"/>
                <a:gd name="T23" fmla="*/ 54 h 104"/>
                <a:gd name="T24" fmla="*/ 8 w 106"/>
                <a:gd name="T25" fmla="*/ 64 h 104"/>
                <a:gd name="T26" fmla="*/ 5 w 106"/>
                <a:gd name="T27" fmla="*/ 73 h 104"/>
                <a:gd name="T28" fmla="*/ 2 w 106"/>
                <a:gd name="T29" fmla="*/ 83 h 104"/>
                <a:gd name="T30" fmla="*/ 1 w 106"/>
                <a:gd name="T31" fmla="*/ 94 h 104"/>
                <a:gd name="T32" fmla="*/ 0 w 106"/>
                <a:gd name="T33" fmla="*/ 104 h 104"/>
                <a:gd name="T34" fmla="*/ 33 w 106"/>
                <a:gd name="T35" fmla="*/ 104 h 104"/>
                <a:gd name="T36" fmla="*/ 33 w 106"/>
                <a:gd name="T37" fmla="*/ 97 h 104"/>
                <a:gd name="T38" fmla="*/ 34 w 106"/>
                <a:gd name="T39" fmla="*/ 90 h 104"/>
                <a:gd name="T40" fmla="*/ 36 w 106"/>
                <a:gd name="T41" fmla="*/ 83 h 104"/>
                <a:gd name="T42" fmla="*/ 38 w 106"/>
                <a:gd name="T43" fmla="*/ 76 h 104"/>
                <a:gd name="T44" fmla="*/ 42 w 106"/>
                <a:gd name="T45" fmla="*/ 70 h 104"/>
                <a:gd name="T46" fmla="*/ 45 w 106"/>
                <a:gd name="T47" fmla="*/ 64 h 104"/>
                <a:gd name="T48" fmla="*/ 49 w 106"/>
                <a:gd name="T49" fmla="*/ 58 h 104"/>
                <a:gd name="T50" fmla="*/ 53 w 106"/>
                <a:gd name="T51" fmla="*/ 53 h 104"/>
                <a:gd name="T52" fmla="*/ 59 w 106"/>
                <a:gd name="T53" fmla="*/ 49 h 104"/>
                <a:gd name="T54" fmla="*/ 65 w 106"/>
                <a:gd name="T55" fmla="*/ 44 h 104"/>
                <a:gd name="T56" fmla="*/ 71 w 106"/>
                <a:gd name="T57" fmla="*/ 41 h 104"/>
                <a:gd name="T58" fmla="*/ 77 w 106"/>
                <a:gd name="T59" fmla="*/ 37 h 104"/>
                <a:gd name="T60" fmla="*/ 84 w 106"/>
                <a:gd name="T61" fmla="*/ 35 h 104"/>
                <a:gd name="T62" fmla="*/ 90 w 106"/>
                <a:gd name="T63" fmla="*/ 34 h 104"/>
                <a:gd name="T64" fmla="*/ 97 w 106"/>
                <a:gd name="T65" fmla="*/ 32 h 104"/>
                <a:gd name="T66" fmla="*/ 106 w 106"/>
                <a:gd name="T67" fmla="*/ 32 h 104"/>
                <a:gd name="T68" fmla="*/ 106 w 106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04"/>
                <a:gd name="T107" fmla="*/ 106 w 106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04">
                  <a:moveTo>
                    <a:pt x="106" y="0"/>
                  </a:moveTo>
                  <a:lnTo>
                    <a:pt x="95" y="0"/>
                  </a:lnTo>
                  <a:lnTo>
                    <a:pt x="85" y="1"/>
                  </a:lnTo>
                  <a:lnTo>
                    <a:pt x="74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6" y="17"/>
                  </a:lnTo>
                  <a:lnTo>
                    <a:pt x="38" y="23"/>
                  </a:lnTo>
                  <a:lnTo>
                    <a:pt x="31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4"/>
                  </a:lnTo>
                  <a:lnTo>
                    <a:pt x="5" y="73"/>
                  </a:lnTo>
                  <a:lnTo>
                    <a:pt x="2" y="83"/>
                  </a:lnTo>
                  <a:lnTo>
                    <a:pt x="1" y="94"/>
                  </a:lnTo>
                  <a:lnTo>
                    <a:pt x="0" y="104"/>
                  </a:lnTo>
                  <a:lnTo>
                    <a:pt x="33" y="104"/>
                  </a:lnTo>
                  <a:lnTo>
                    <a:pt x="33" y="97"/>
                  </a:lnTo>
                  <a:lnTo>
                    <a:pt x="34" y="90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45" y="64"/>
                  </a:lnTo>
                  <a:lnTo>
                    <a:pt x="49" y="58"/>
                  </a:lnTo>
                  <a:lnTo>
                    <a:pt x="53" y="53"/>
                  </a:lnTo>
                  <a:lnTo>
                    <a:pt x="59" y="49"/>
                  </a:lnTo>
                  <a:lnTo>
                    <a:pt x="65" y="44"/>
                  </a:lnTo>
                  <a:lnTo>
                    <a:pt x="71" y="41"/>
                  </a:lnTo>
                  <a:lnTo>
                    <a:pt x="77" y="37"/>
                  </a:lnTo>
                  <a:lnTo>
                    <a:pt x="84" y="35"/>
                  </a:lnTo>
                  <a:lnTo>
                    <a:pt x="90" y="34"/>
                  </a:lnTo>
                  <a:lnTo>
                    <a:pt x="97" y="32"/>
                  </a:lnTo>
                  <a:lnTo>
                    <a:pt x="106" y="32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7" name="Line 137"/>
            <p:cNvSpPr>
              <a:spLocks noChangeShapeType="1"/>
            </p:cNvSpPr>
            <p:nvPr/>
          </p:nvSpPr>
          <p:spPr bwMode="auto">
            <a:xfrm flipH="1">
              <a:off x="1094" y="2124"/>
              <a:ext cx="39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58" name="Freeform 138"/>
            <p:cNvSpPr>
              <a:spLocks/>
            </p:cNvSpPr>
            <p:nvPr/>
          </p:nvSpPr>
          <p:spPr bwMode="auto">
            <a:xfrm>
              <a:off x="1133" y="2070"/>
              <a:ext cx="37" cy="54"/>
            </a:xfrm>
            <a:custGeom>
              <a:avLst/>
              <a:gdLst>
                <a:gd name="T0" fmla="*/ 5 w 177"/>
                <a:gd name="T1" fmla="*/ 0 h 252"/>
                <a:gd name="T2" fmla="*/ 23 w 177"/>
                <a:gd name="T3" fmla="*/ 1 h 252"/>
                <a:gd name="T4" fmla="*/ 40 w 177"/>
                <a:gd name="T5" fmla="*/ 3 h 252"/>
                <a:gd name="T6" fmla="*/ 57 w 177"/>
                <a:gd name="T7" fmla="*/ 6 h 252"/>
                <a:gd name="T8" fmla="*/ 73 w 177"/>
                <a:gd name="T9" fmla="*/ 11 h 252"/>
                <a:gd name="T10" fmla="*/ 88 w 177"/>
                <a:gd name="T11" fmla="*/ 17 h 252"/>
                <a:gd name="T12" fmla="*/ 102 w 177"/>
                <a:gd name="T13" fmla="*/ 23 h 252"/>
                <a:gd name="T14" fmla="*/ 115 w 177"/>
                <a:gd name="T15" fmla="*/ 31 h 252"/>
                <a:gd name="T16" fmla="*/ 127 w 177"/>
                <a:gd name="T17" fmla="*/ 39 h 252"/>
                <a:gd name="T18" fmla="*/ 139 w 177"/>
                <a:gd name="T19" fmla="*/ 47 h 252"/>
                <a:gd name="T20" fmla="*/ 148 w 177"/>
                <a:gd name="T21" fmla="*/ 57 h 252"/>
                <a:gd name="T22" fmla="*/ 156 w 177"/>
                <a:gd name="T23" fmla="*/ 68 h 252"/>
                <a:gd name="T24" fmla="*/ 164 w 177"/>
                <a:gd name="T25" fmla="*/ 78 h 252"/>
                <a:gd name="T26" fmla="*/ 170 w 177"/>
                <a:gd name="T27" fmla="*/ 90 h 252"/>
                <a:gd name="T28" fmla="*/ 174 w 177"/>
                <a:gd name="T29" fmla="*/ 101 h 252"/>
                <a:gd name="T30" fmla="*/ 177 w 177"/>
                <a:gd name="T31" fmla="*/ 113 h 252"/>
                <a:gd name="T32" fmla="*/ 177 w 177"/>
                <a:gd name="T33" fmla="*/ 126 h 252"/>
                <a:gd name="T34" fmla="*/ 176 w 177"/>
                <a:gd name="T35" fmla="*/ 139 h 252"/>
                <a:gd name="T36" fmla="*/ 174 w 177"/>
                <a:gd name="T37" fmla="*/ 151 h 252"/>
                <a:gd name="T38" fmla="*/ 169 w 177"/>
                <a:gd name="T39" fmla="*/ 163 h 252"/>
                <a:gd name="T40" fmla="*/ 163 w 177"/>
                <a:gd name="T41" fmla="*/ 174 h 252"/>
                <a:gd name="T42" fmla="*/ 156 w 177"/>
                <a:gd name="T43" fmla="*/ 186 h 252"/>
                <a:gd name="T44" fmla="*/ 147 w 177"/>
                <a:gd name="T45" fmla="*/ 196 h 252"/>
                <a:gd name="T46" fmla="*/ 137 w 177"/>
                <a:gd name="T47" fmla="*/ 206 h 252"/>
                <a:gd name="T48" fmla="*/ 125 w 177"/>
                <a:gd name="T49" fmla="*/ 215 h 252"/>
                <a:gd name="T50" fmla="*/ 112 w 177"/>
                <a:gd name="T51" fmla="*/ 223 h 252"/>
                <a:gd name="T52" fmla="*/ 98 w 177"/>
                <a:gd name="T53" fmla="*/ 230 h 252"/>
                <a:gd name="T54" fmla="*/ 85 w 177"/>
                <a:gd name="T55" fmla="*/ 237 h 252"/>
                <a:gd name="T56" fmla="*/ 68 w 177"/>
                <a:gd name="T57" fmla="*/ 242 h 252"/>
                <a:gd name="T58" fmla="*/ 52 w 177"/>
                <a:gd name="T59" fmla="*/ 246 h 252"/>
                <a:gd name="T60" fmla="*/ 36 w 177"/>
                <a:gd name="T61" fmla="*/ 250 h 252"/>
                <a:gd name="T62" fmla="*/ 17 w 177"/>
                <a:gd name="T63" fmla="*/ 252 h 252"/>
                <a:gd name="T64" fmla="*/ 0 w 177"/>
                <a:gd name="T65" fmla="*/ 252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252"/>
                <a:gd name="T101" fmla="*/ 177 w 177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252">
                  <a:moveTo>
                    <a:pt x="5" y="0"/>
                  </a:moveTo>
                  <a:lnTo>
                    <a:pt x="23" y="1"/>
                  </a:lnTo>
                  <a:lnTo>
                    <a:pt x="40" y="3"/>
                  </a:lnTo>
                  <a:lnTo>
                    <a:pt x="57" y="6"/>
                  </a:lnTo>
                  <a:lnTo>
                    <a:pt x="73" y="11"/>
                  </a:lnTo>
                  <a:lnTo>
                    <a:pt x="88" y="17"/>
                  </a:lnTo>
                  <a:lnTo>
                    <a:pt x="102" y="23"/>
                  </a:lnTo>
                  <a:lnTo>
                    <a:pt x="115" y="31"/>
                  </a:lnTo>
                  <a:lnTo>
                    <a:pt x="127" y="39"/>
                  </a:lnTo>
                  <a:lnTo>
                    <a:pt x="139" y="47"/>
                  </a:lnTo>
                  <a:lnTo>
                    <a:pt x="148" y="57"/>
                  </a:lnTo>
                  <a:lnTo>
                    <a:pt x="156" y="68"/>
                  </a:lnTo>
                  <a:lnTo>
                    <a:pt x="164" y="78"/>
                  </a:lnTo>
                  <a:lnTo>
                    <a:pt x="170" y="90"/>
                  </a:lnTo>
                  <a:lnTo>
                    <a:pt x="174" y="101"/>
                  </a:lnTo>
                  <a:lnTo>
                    <a:pt x="177" y="113"/>
                  </a:lnTo>
                  <a:lnTo>
                    <a:pt x="177" y="126"/>
                  </a:lnTo>
                  <a:lnTo>
                    <a:pt x="176" y="139"/>
                  </a:lnTo>
                  <a:lnTo>
                    <a:pt x="174" y="151"/>
                  </a:lnTo>
                  <a:lnTo>
                    <a:pt x="169" y="163"/>
                  </a:lnTo>
                  <a:lnTo>
                    <a:pt x="163" y="174"/>
                  </a:lnTo>
                  <a:lnTo>
                    <a:pt x="156" y="186"/>
                  </a:lnTo>
                  <a:lnTo>
                    <a:pt x="147" y="196"/>
                  </a:lnTo>
                  <a:lnTo>
                    <a:pt x="137" y="206"/>
                  </a:lnTo>
                  <a:lnTo>
                    <a:pt x="125" y="215"/>
                  </a:lnTo>
                  <a:lnTo>
                    <a:pt x="112" y="223"/>
                  </a:lnTo>
                  <a:lnTo>
                    <a:pt x="98" y="230"/>
                  </a:lnTo>
                  <a:lnTo>
                    <a:pt x="85" y="237"/>
                  </a:lnTo>
                  <a:lnTo>
                    <a:pt x="68" y="242"/>
                  </a:lnTo>
                  <a:lnTo>
                    <a:pt x="52" y="246"/>
                  </a:lnTo>
                  <a:lnTo>
                    <a:pt x="36" y="250"/>
                  </a:lnTo>
                  <a:lnTo>
                    <a:pt x="17" y="252"/>
                  </a:lnTo>
                  <a:lnTo>
                    <a:pt x="0" y="252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59" name="Rectangle 139"/>
            <p:cNvSpPr>
              <a:spLocks noChangeArrowheads="1"/>
            </p:cNvSpPr>
            <p:nvPr/>
          </p:nvSpPr>
          <p:spPr bwMode="auto">
            <a:xfrm>
              <a:off x="1098" y="2073"/>
              <a:ext cx="44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0" name="Freeform 140"/>
            <p:cNvSpPr>
              <a:spLocks/>
            </p:cNvSpPr>
            <p:nvPr/>
          </p:nvSpPr>
          <p:spPr bwMode="auto">
            <a:xfrm>
              <a:off x="1096" y="2041"/>
              <a:ext cx="28" cy="26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  <a:close/>
                </a:path>
              </a:pathLst>
            </a:custGeom>
            <a:solidFill>
              <a:srgbClr val="A7C7C9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1" name="Freeform 141"/>
            <p:cNvSpPr>
              <a:spLocks/>
            </p:cNvSpPr>
            <p:nvPr/>
          </p:nvSpPr>
          <p:spPr bwMode="auto">
            <a:xfrm>
              <a:off x="1096" y="2041"/>
              <a:ext cx="28" cy="26"/>
            </a:xfrm>
            <a:custGeom>
              <a:avLst/>
              <a:gdLst>
                <a:gd name="T0" fmla="*/ 28 w 137"/>
                <a:gd name="T1" fmla="*/ 119 h 122"/>
                <a:gd name="T2" fmla="*/ 137 w 137"/>
                <a:gd name="T3" fmla="*/ 0 h 122"/>
                <a:gd name="T4" fmla="*/ 3 w 137"/>
                <a:gd name="T5" fmla="*/ 0 h 122"/>
                <a:gd name="T6" fmla="*/ 0 w 137"/>
                <a:gd name="T7" fmla="*/ 122 h 122"/>
                <a:gd name="T8" fmla="*/ 28 w 137"/>
                <a:gd name="T9" fmla="*/ 11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122"/>
                <a:gd name="T17" fmla="*/ 137 w 137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122">
                  <a:moveTo>
                    <a:pt x="28" y="119"/>
                  </a:moveTo>
                  <a:lnTo>
                    <a:pt x="137" y="0"/>
                  </a:lnTo>
                  <a:lnTo>
                    <a:pt x="3" y="0"/>
                  </a:lnTo>
                  <a:lnTo>
                    <a:pt x="0" y="122"/>
                  </a:lnTo>
                  <a:lnTo>
                    <a:pt x="28" y="11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2" name="Freeform 142"/>
            <p:cNvSpPr>
              <a:spLocks/>
            </p:cNvSpPr>
            <p:nvPr/>
          </p:nvSpPr>
          <p:spPr bwMode="auto">
            <a:xfrm>
              <a:off x="1131" y="3086"/>
              <a:ext cx="38" cy="55"/>
            </a:xfrm>
            <a:custGeom>
              <a:avLst/>
              <a:gdLst>
                <a:gd name="T0" fmla="*/ 6 w 178"/>
                <a:gd name="T1" fmla="*/ 0 h 253"/>
                <a:gd name="T2" fmla="*/ 24 w 178"/>
                <a:gd name="T3" fmla="*/ 1 h 253"/>
                <a:gd name="T4" fmla="*/ 41 w 178"/>
                <a:gd name="T5" fmla="*/ 4 h 253"/>
                <a:gd name="T6" fmla="*/ 58 w 178"/>
                <a:gd name="T7" fmla="*/ 7 h 253"/>
                <a:gd name="T8" fmla="*/ 73 w 178"/>
                <a:gd name="T9" fmla="*/ 12 h 253"/>
                <a:gd name="T10" fmla="*/ 88 w 178"/>
                <a:gd name="T11" fmla="*/ 16 h 253"/>
                <a:gd name="T12" fmla="*/ 103 w 178"/>
                <a:gd name="T13" fmla="*/ 23 h 253"/>
                <a:gd name="T14" fmla="*/ 116 w 178"/>
                <a:gd name="T15" fmla="*/ 30 h 253"/>
                <a:gd name="T16" fmla="*/ 129 w 178"/>
                <a:gd name="T17" fmla="*/ 38 h 253"/>
                <a:gd name="T18" fmla="*/ 139 w 178"/>
                <a:gd name="T19" fmla="*/ 48 h 253"/>
                <a:gd name="T20" fmla="*/ 149 w 178"/>
                <a:gd name="T21" fmla="*/ 57 h 253"/>
                <a:gd name="T22" fmla="*/ 158 w 178"/>
                <a:gd name="T23" fmla="*/ 67 h 253"/>
                <a:gd name="T24" fmla="*/ 165 w 178"/>
                <a:gd name="T25" fmla="*/ 79 h 253"/>
                <a:gd name="T26" fmla="*/ 170 w 178"/>
                <a:gd name="T27" fmla="*/ 89 h 253"/>
                <a:gd name="T28" fmla="*/ 175 w 178"/>
                <a:gd name="T29" fmla="*/ 102 h 253"/>
                <a:gd name="T30" fmla="*/ 177 w 178"/>
                <a:gd name="T31" fmla="*/ 114 h 253"/>
                <a:gd name="T32" fmla="*/ 178 w 178"/>
                <a:gd name="T33" fmla="*/ 126 h 253"/>
                <a:gd name="T34" fmla="*/ 177 w 178"/>
                <a:gd name="T35" fmla="*/ 139 h 253"/>
                <a:gd name="T36" fmla="*/ 175 w 178"/>
                <a:gd name="T37" fmla="*/ 152 h 253"/>
                <a:gd name="T38" fmla="*/ 170 w 178"/>
                <a:gd name="T39" fmla="*/ 163 h 253"/>
                <a:gd name="T40" fmla="*/ 165 w 178"/>
                <a:gd name="T41" fmla="*/ 175 h 253"/>
                <a:gd name="T42" fmla="*/ 156 w 178"/>
                <a:gd name="T43" fmla="*/ 185 h 253"/>
                <a:gd name="T44" fmla="*/ 148 w 178"/>
                <a:gd name="T45" fmla="*/ 196 h 253"/>
                <a:gd name="T46" fmla="*/ 138 w 178"/>
                <a:gd name="T47" fmla="*/ 206 h 253"/>
                <a:gd name="T48" fmla="*/ 126 w 178"/>
                <a:gd name="T49" fmla="*/ 214 h 253"/>
                <a:gd name="T50" fmla="*/ 114 w 178"/>
                <a:gd name="T51" fmla="*/ 223 h 253"/>
                <a:gd name="T52" fmla="*/ 100 w 178"/>
                <a:gd name="T53" fmla="*/ 231 h 253"/>
                <a:gd name="T54" fmla="*/ 85 w 178"/>
                <a:gd name="T55" fmla="*/ 236 h 253"/>
                <a:gd name="T56" fmla="*/ 70 w 178"/>
                <a:gd name="T57" fmla="*/ 242 h 253"/>
                <a:gd name="T58" fmla="*/ 53 w 178"/>
                <a:gd name="T59" fmla="*/ 247 h 253"/>
                <a:gd name="T60" fmla="*/ 36 w 178"/>
                <a:gd name="T61" fmla="*/ 250 h 253"/>
                <a:gd name="T62" fmla="*/ 19 w 178"/>
                <a:gd name="T63" fmla="*/ 251 h 253"/>
                <a:gd name="T64" fmla="*/ 0 w 178"/>
                <a:gd name="T65" fmla="*/ 253 h 2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8"/>
                <a:gd name="T100" fmla="*/ 0 h 253"/>
                <a:gd name="T101" fmla="*/ 178 w 178"/>
                <a:gd name="T102" fmla="*/ 253 h 2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8" h="253">
                  <a:moveTo>
                    <a:pt x="6" y="0"/>
                  </a:moveTo>
                  <a:lnTo>
                    <a:pt x="24" y="1"/>
                  </a:lnTo>
                  <a:lnTo>
                    <a:pt x="41" y="4"/>
                  </a:lnTo>
                  <a:lnTo>
                    <a:pt x="58" y="7"/>
                  </a:lnTo>
                  <a:lnTo>
                    <a:pt x="73" y="12"/>
                  </a:lnTo>
                  <a:lnTo>
                    <a:pt x="88" y="16"/>
                  </a:lnTo>
                  <a:lnTo>
                    <a:pt x="103" y="23"/>
                  </a:lnTo>
                  <a:lnTo>
                    <a:pt x="116" y="30"/>
                  </a:lnTo>
                  <a:lnTo>
                    <a:pt x="129" y="38"/>
                  </a:lnTo>
                  <a:lnTo>
                    <a:pt x="139" y="48"/>
                  </a:lnTo>
                  <a:lnTo>
                    <a:pt x="149" y="57"/>
                  </a:lnTo>
                  <a:lnTo>
                    <a:pt x="158" y="67"/>
                  </a:lnTo>
                  <a:lnTo>
                    <a:pt x="165" y="79"/>
                  </a:lnTo>
                  <a:lnTo>
                    <a:pt x="170" y="89"/>
                  </a:lnTo>
                  <a:lnTo>
                    <a:pt x="175" y="102"/>
                  </a:lnTo>
                  <a:lnTo>
                    <a:pt x="177" y="114"/>
                  </a:lnTo>
                  <a:lnTo>
                    <a:pt x="178" y="126"/>
                  </a:lnTo>
                  <a:lnTo>
                    <a:pt x="177" y="139"/>
                  </a:lnTo>
                  <a:lnTo>
                    <a:pt x="175" y="152"/>
                  </a:lnTo>
                  <a:lnTo>
                    <a:pt x="170" y="163"/>
                  </a:lnTo>
                  <a:lnTo>
                    <a:pt x="165" y="175"/>
                  </a:lnTo>
                  <a:lnTo>
                    <a:pt x="156" y="185"/>
                  </a:lnTo>
                  <a:lnTo>
                    <a:pt x="148" y="196"/>
                  </a:lnTo>
                  <a:lnTo>
                    <a:pt x="138" y="206"/>
                  </a:lnTo>
                  <a:lnTo>
                    <a:pt x="126" y="214"/>
                  </a:lnTo>
                  <a:lnTo>
                    <a:pt x="114" y="223"/>
                  </a:lnTo>
                  <a:lnTo>
                    <a:pt x="100" y="231"/>
                  </a:lnTo>
                  <a:lnTo>
                    <a:pt x="85" y="236"/>
                  </a:lnTo>
                  <a:lnTo>
                    <a:pt x="70" y="242"/>
                  </a:lnTo>
                  <a:lnTo>
                    <a:pt x="53" y="247"/>
                  </a:lnTo>
                  <a:lnTo>
                    <a:pt x="36" y="250"/>
                  </a:lnTo>
                  <a:lnTo>
                    <a:pt x="19" y="251"/>
                  </a:lnTo>
                  <a:lnTo>
                    <a:pt x="0" y="253"/>
                  </a:lnTo>
                </a:path>
              </a:pathLst>
            </a:cu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3" name="Freeform 143"/>
            <p:cNvSpPr>
              <a:spLocks/>
            </p:cNvSpPr>
            <p:nvPr/>
          </p:nvSpPr>
          <p:spPr bwMode="auto">
            <a:xfrm>
              <a:off x="1098" y="3141"/>
              <a:ext cx="28" cy="40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4" name="Freeform 144"/>
            <p:cNvSpPr>
              <a:spLocks/>
            </p:cNvSpPr>
            <p:nvPr/>
          </p:nvSpPr>
          <p:spPr bwMode="auto">
            <a:xfrm>
              <a:off x="1098" y="3141"/>
              <a:ext cx="28" cy="40"/>
            </a:xfrm>
            <a:custGeom>
              <a:avLst/>
              <a:gdLst>
                <a:gd name="T0" fmla="*/ 27 w 136"/>
                <a:gd name="T1" fmla="*/ 179 h 182"/>
                <a:gd name="T2" fmla="*/ 136 w 136"/>
                <a:gd name="T3" fmla="*/ 0 h 182"/>
                <a:gd name="T4" fmla="*/ 1 w 136"/>
                <a:gd name="T5" fmla="*/ 0 h 182"/>
                <a:gd name="T6" fmla="*/ 0 w 136"/>
                <a:gd name="T7" fmla="*/ 182 h 182"/>
                <a:gd name="T8" fmla="*/ 27 w 136"/>
                <a:gd name="T9" fmla="*/ 179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82"/>
                <a:gd name="T17" fmla="*/ 136 w 136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82">
                  <a:moveTo>
                    <a:pt x="27" y="179"/>
                  </a:moveTo>
                  <a:lnTo>
                    <a:pt x="136" y="0"/>
                  </a:lnTo>
                  <a:lnTo>
                    <a:pt x="1" y="0"/>
                  </a:lnTo>
                  <a:lnTo>
                    <a:pt x="0" y="182"/>
                  </a:lnTo>
                  <a:lnTo>
                    <a:pt x="27" y="179"/>
                  </a:lnTo>
                </a:path>
              </a:pathLst>
            </a:custGeom>
            <a:solidFill>
              <a:srgbClr val="A7C7C9"/>
            </a:solidFill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65" name="Line 145"/>
            <p:cNvSpPr>
              <a:spLocks noChangeShapeType="1"/>
            </p:cNvSpPr>
            <p:nvPr/>
          </p:nvSpPr>
          <p:spPr bwMode="auto">
            <a:xfrm flipH="1">
              <a:off x="1094" y="3086"/>
              <a:ext cx="4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66" name="Line 146"/>
            <p:cNvSpPr>
              <a:spLocks noChangeShapeType="1"/>
            </p:cNvSpPr>
            <p:nvPr/>
          </p:nvSpPr>
          <p:spPr bwMode="auto">
            <a:xfrm>
              <a:off x="1091" y="3367"/>
              <a:ext cx="7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67" name="Rectangle 147"/>
            <p:cNvSpPr>
              <a:spLocks noChangeArrowheads="1"/>
            </p:cNvSpPr>
            <p:nvPr/>
          </p:nvSpPr>
          <p:spPr bwMode="auto">
            <a:xfrm>
              <a:off x="1096" y="3186"/>
              <a:ext cx="44" cy="13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82068" name="Group 148"/>
            <p:cNvGrpSpPr>
              <a:grpSpLocks/>
            </p:cNvGrpSpPr>
            <p:nvPr/>
          </p:nvGrpSpPr>
          <p:grpSpPr bwMode="auto">
            <a:xfrm>
              <a:off x="1116" y="3202"/>
              <a:ext cx="1049" cy="260"/>
              <a:chOff x="1509" y="2716"/>
              <a:chExt cx="1124" cy="243"/>
            </a:xfrm>
          </p:grpSpPr>
          <p:sp>
            <p:nvSpPr>
              <p:cNvPr id="447637" name="Rectangle 149"/>
              <p:cNvSpPr>
                <a:spLocks noChangeArrowheads="1"/>
              </p:cNvSpPr>
              <p:nvPr/>
            </p:nvSpPr>
            <p:spPr bwMode="auto">
              <a:xfrm>
                <a:off x="1698" y="2827"/>
                <a:ext cx="935" cy="1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defRPr/>
                </a:pPr>
                <a:r>
                  <a:rPr lang="es-ES" sz="16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barra de resplado</a:t>
                </a:r>
                <a:endPara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</a:endParaRPr>
              </a:p>
            </p:txBody>
          </p:sp>
          <p:sp>
            <p:nvSpPr>
              <p:cNvPr id="82092" name="Freeform 150"/>
              <p:cNvSpPr>
                <a:spLocks/>
              </p:cNvSpPr>
              <p:nvPr/>
            </p:nvSpPr>
            <p:spPr bwMode="auto">
              <a:xfrm>
                <a:off x="1536" y="2753"/>
                <a:ext cx="157" cy="115"/>
              </a:xfrm>
              <a:custGeom>
                <a:avLst/>
                <a:gdLst>
                  <a:gd name="T0" fmla="*/ 702 w 702"/>
                  <a:gd name="T1" fmla="*/ 551 h 577"/>
                  <a:gd name="T2" fmla="*/ 665 w 702"/>
                  <a:gd name="T3" fmla="*/ 534 h 577"/>
                  <a:gd name="T4" fmla="*/ 625 w 702"/>
                  <a:gd name="T5" fmla="*/ 512 h 577"/>
                  <a:gd name="T6" fmla="*/ 582 w 702"/>
                  <a:gd name="T7" fmla="*/ 485 h 577"/>
                  <a:gd name="T8" fmla="*/ 535 w 702"/>
                  <a:gd name="T9" fmla="*/ 456 h 577"/>
                  <a:gd name="T10" fmla="*/ 487 w 702"/>
                  <a:gd name="T11" fmla="*/ 424 h 577"/>
                  <a:gd name="T12" fmla="*/ 437 w 702"/>
                  <a:gd name="T13" fmla="*/ 388 h 577"/>
                  <a:gd name="T14" fmla="*/ 387 w 702"/>
                  <a:gd name="T15" fmla="*/ 351 h 577"/>
                  <a:gd name="T16" fmla="*/ 337 w 702"/>
                  <a:gd name="T17" fmla="*/ 313 h 577"/>
                  <a:gd name="T18" fmla="*/ 288 w 702"/>
                  <a:gd name="T19" fmla="*/ 272 h 577"/>
                  <a:gd name="T20" fmla="*/ 241 w 702"/>
                  <a:gd name="T21" fmla="*/ 232 h 577"/>
                  <a:gd name="T22" fmla="*/ 196 w 702"/>
                  <a:gd name="T23" fmla="*/ 190 h 577"/>
                  <a:gd name="T24" fmla="*/ 153 w 702"/>
                  <a:gd name="T25" fmla="*/ 149 h 577"/>
                  <a:gd name="T26" fmla="*/ 114 w 702"/>
                  <a:gd name="T27" fmla="*/ 110 h 577"/>
                  <a:gd name="T28" fmla="*/ 78 w 702"/>
                  <a:gd name="T29" fmla="*/ 71 h 577"/>
                  <a:gd name="T30" fmla="*/ 63 w 702"/>
                  <a:gd name="T31" fmla="*/ 52 h 577"/>
                  <a:gd name="T32" fmla="*/ 47 w 702"/>
                  <a:gd name="T33" fmla="*/ 34 h 577"/>
                  <a:gd name="T34" fmla="*/ 35 w 702"/>
                  <a:gd name="T35" fmla="*/ 16 h 577"/>
                  <a:gd name="T36" fmla="*/ 23 w 702"/>
                  <a:gd name="T37" fmla="*/ 0 h 577"/>
                  <a:gd name="T38" fmla="*/ 0 w 702"/>
                  <a:gd name="T39" fmla="*/ 15 h 577"/>
                  <a:gd name="T40" fmla="*/ 12 w 702"/>
                  <a:gd name="T41" fmla="*/ 32 h 577"/>
                  <a:gd name="T42" fmla="*/ 25 w 702"/>
                  <a:gd name="T43" fmla="*/ 51 h 577"/>
                  <a:gd name="T44" fmla="*/ 41 w 702"/>
                  <a:gd name="T45" fmla="*/ 70 h 577"/>
                  <a:gd name="T46" fmla="*/ 57 w 702"/>
                  <a:gd name="T47" fmla="*/ 89 h 577"/>
                  <a:gd name="T48" fmla="*/ 93 w 702"/>
                  <a:gd name="T49" fmla="*/ 129 h 577"/>
                  <a:gd name="T50" fmla="*/ 133 w 702"/>
                  <a:gd name="T51" fmla="*/ 169 h 577"/>
                  <a:gd name="T52" fmla="*/ 176 w 702"/>
                  <a:gd name="T53" fmla="*/ 211 h 577"/>
                  <a:gd name="T54" fmla="*/ 222 w 702"/>
                  <a:gd name="T55" fmla="*/ 253 h 577"/>
                  <a:gd name="T56" fmla="*/ 270 w 702"/>
                  <a:gd name="T57" fmla="*/ 293 h 577"/>
                  <a:gd name="T58" fmla="*/ 320 w 702"/>
                  <a:gd name="T59" fmla="*/ 334 h 577"/>
                  <a:gd name="T60" fmla="*/ 371 w 702"/>
                  <a:gd name="T61" fmla="*/ 373 h 577"/>
                  <a:gd name="T62" fmla="*/ 421 w 702"/>
                  <a:gd name="T63" fmla="*/ 411 h 577"/>
                  <a:gd name="T64" fmla="*/ 470 w 702"/>
                  <a:gd name="T65" fmla="*/ 447 h 577"/>
                  <a:gd name="T66" fmla="*/ 519 w 702"/>
                  <a:gd name="T67" fmla="*/ 480 h 577"/>
                  <a:gd name="T68" fmla="*/ 567 w 702"/>
                  <a:gd name="T69" fmla="*/ 510 h 577"/>
                  <a:gd name="T70" fmla="*/ 611 w 702"/>
                  <a:gd name="T71" fmla="*/ 536 h 577"/>
                  <a:gd name="T72" fmla="*/ 652 w 702"/>
                  <a:gd name="T73" fmla="*/ 558 h 577"/>
                  <a:gd name="T74" fmla="*/ 691 w 702"/>
                  <a:gd name="T75" fmla="*/ 577 h 577"/>
                  <a:gd name="T76" fmla="*/ 702 w 702"/>
                  <a:gd name="T77" fmla="*/ 551 h 5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02"/>
                  <a:gd name="T118" fmla="*/ 0 h 577"/>
                  <a:gd name="T119" fmla="*/ 702 w 702"/>
                  <a:gd name="T120" fmla="*/ 577 h 57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02" h="577">
                    <a:moveTo>
                      <a:pt x="702" y="551"/>
                    </a:moveTo>
                    <a:lnTo>
                      <a:pt x="665" y="534"/>
                    </a:lnTo>
                    <a:lnTo>
                      <a:pt x="625" y="512"/>
                    </a:lnTo>
                    <a:lnTo>
                      <a:pt x="582" y="485"/>
                    </a:lnTo>
                    <a:lnTo>
                      <a:pt x="535" y="456"/>
                    </a:lnTo>
                    <a:lnTo>
                      <a:pt x="487" y="424"/>
                    </a:lnTo>
                    <a:lnTo>
                      <a:pt x="437" y="388"/>
                    </a:lnTo>
                    <a:lnTo>
                      <a:pt x="387" y="351"/>
                    </a:lnTo>
                    <a:lnTo>
                      <a:pt x="337" y="313"/>
                    </a:lnTo>
                    <a:lnTo>
                      <a:pt x="288" y="272"/>
                    </a:lnTo>
                    <a:lnTo>
                      <a:pt x="241" y="232"/>
                    </a:lnTo>
                    <a:lnTo>
                      <a:pt x="196" y="190"/>
                    </a:lnTo>
                    <a:lnTo>
                      <a:pt x="153" y="149"/>
                    </a:lnTo>
                    <a:lnTo>
                      <a:pt x="114" y="110"/>
                    </a:lnTo>
                    <a:lnTo>
                      <a:pt x="78" y="71"/>
                    </a:lnTo>
                    <a:lnTo>
                      <a:pt x="63" y="52"/>
                    </a:lnTo>
                    <a:lnTo>
                      <a:pt x="47" y="34"/>
                    </a:lnTo>
                    <a:lnTo>
                      <a:pt x="35" y="16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12" y="32"/>
                    </a:lnTo>
                    <a:lnTo>
                      <a:pt x="25" y="51"/>
                    </a:lnTo>
                    <a:lnTo>
                      <a:pt x="41" y="70"/>
                    </a:lnTo>
                    <a:lnTo>
                      <a:pt x="57" y="89"/>
                    </a:lnTo>
                    <a:lnTo>
                      <a:pt x="93" y="129"/>
                    </a:lnTo>
                    <a:lnTo>
                      <a:pt x="133" y="169"/>
                    </a:lnTo>
                    <a:lnTo>
                      <a:pt x="176" y="211"/>
                    </a:lnTo>
                    <a:lnTo>
                      <a:pt x="222" y="253"/>
                    </a:lnTo>
                    <a:lnTo>
                      <a:pt x="270" y="293"/>
                    </a:lnTo>
                    <a:lnTo>
                      <a:pt x="320" y="334"/>
                    </a:lnTo>
                    <a:lnTo>
                      <a:pt x="371" y="373"/>
                    </a:lnTo>
                    <a:lnTo>
                      <a:pt x="421" y="411"/>
                    </a:lnTo>
                    <a:lnTo>
                      <a:pt x="470" y="447"/>
                    </a:lnTo>
                    <a:lnTo>
                      <a:pt x="519" y="480"/>
                    </a:lnTo>
                    <a:lnTo>
                      <a:pt x="567" y="510"/>
                    </a:lnTo>
                    <a:lnTo>
                      <a:pt x="611" y="536"/>
                    </a:lnTo>
                    <a:lnTo>
                      <a:pt x="652" y="558"/>
                    </a:lnTo>
                    <a:lnTo>
                      <a:pt x="691" y="577"/>
                    </a:lnTo>
                    <a:lnTo>
                      <a:pt x="702" y="5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93" name="Freeform 151"/>
              <p:cNvSpPr>
                <a:spLocks/>
              </p:cNvSpPr>
              <p:nvPr/>
            </p:nvSpPr>
            <p:spPr bwMode="auto">
              <a:xfrm>
                <a:off x="1509" y="2716"/>
                <a:ext cx="42" cy="48"/>
              </a:xfrm>
              <a:custGeom>
                <a:avLst/>
                <a:gdLst>
                  <a:gd name="T0" fmla="*/ 0 w 191"/>
                  <a:gd name="T1" fmla="*/ 0 h 243"/>
                  <a:gd name="T2" fmla="*/ 188 w 191"/>
                  <a:gd name="T3" fmla="*/ 172 h 243"/>
                  <a:gd name="T4" fmla="*/ 183 w 191"/>
                  <a:gd name="T5" fmla="*/ 172 h 243"/>
                  <a:gd name="T6" fmla="*/ 178 w 191"/>
                  <a:gd name="T7" fmla="*/ 172 h 243"/>
                  <a:gd name="T8" fmla="*/ 174 w 191"/>
                  <a:gd name="T9" fmla="*/ 172 h 243"/>
                  <a:gd name="T10" fmla="*/ 169 w 191"/>
                  <a:gd name="T11" fmla="*/ 172 h 243"/>
                  <a:gd name="T12" fmla="*/ 164 w 191"/>
                  <a:gd name="T13" fmla="*/ 172 h 243"/>
                  <a:gd name="T14" fmla="*/ 160 w 191"/>
                  <a:gd name="T15" fmla="*/ 172 h 243"/>
                  <a:gd name="T16" fmla="*/ 155 w 191"/>
                  <a:gd name="T17" fmla="*/ 173 h 243"/>
                  <a:gd name="T18" fmla="*/ 152 w 191"/>
                  <a:gd name="T19" fmla="*/ 175 h 243"/>
                  <a:gd name="T20" fmla="*/ 147 w 191"/>
                  <a:gd name="T21" fmla="*/ 175 h 243"/>
                  <a:gd name="T22" fmla="*/ 144 w 191"/>
                  <a:gd name="T23" fmla="*/ 176 h 243"/>
                  <a:gd name="T24" fmla="*/ 139 w 191"/>
                  <a:gd name="T25" fmla="*/ 178 h 243"/>
                  <a:gd name="T26" fmla="*/ 135 w 191"/>
                  <a:gd name="T27" fmla="*/ 179 h 243"/>
                  <a:gd name="T28" fmla="*/ 132 w 191"/>
                  <a:gd name="T29" fmla="*/ 180 h 243"/>
                  <a:gd name="T30" fmla="*/ 129 w 191"/>
                  <a:gd name="T31" fmla="*/ 183 h 243"/>
                  <a:gd name="T32" fmla="*/ 125 w 191"/>
                  <a:gd name="T33" fmla="*/ 184 h 243"/>
                  <a:gd name="T34" fmla="*/ 122 w 191"/>
                  <a:gd name="T35" fmla="*/ 186 h 243"/>
                  <a:gd name="T36" fmla="*/ 119 w 191"/>
                  <a:gd name="T37" fmla="*/ 189 h 243"/>
                  <a:gd name="T38" fmla="*/ 116 w 191"/>
                  <a:gd name="T39" fmla="*/ 192 h 243"/>
                  <a:gd name="T40" fmla="*/ 113 w 191"/>
                  <a:gd name="T41" fmla="*/ 194 h 243"/>
                  <a:gd name="T42" fmla="*/ 110 w 191"/>
                  <a:gd name="T43" fmla="*/ 197 h 243"/>
                  <a:gd name="T44" fmla="*/ 108 w 191"/>
                  <a:gd name="T45" fmla="*/ 200 h 243"/>
                  <a:gd name="T46" fmla="*/ 105 w 191"/>
                  <a:gd name="T47" fmla="*/ 204 h 243"/>
                  <a:gd name="T48" fmla="*/ 102 w 191"/>
                  <a:gd name="T49" fmla="*/ 207 h 243"/>
                  <a:gd name="T50" fmla="*/ 100 w 191"/>
                  <a:gd name="T51" fmla="*/ 211 h 243"/>
                  <a:gd name="T52" fmla="*/ 98 w 191"/>
                  <a:gd name="T53" fmla="*/ 214 h 243"/>
                  <a:gd name="T54" fmla="*/ 96 w 191"/>
                  <a:gd name="T55" fmla="*/ 217 h 243"/>
                  <a:gd name="T56" fmla="*/ 94 w 191"/>
                  <a:gd name="T57" fmla="*/ 222 h 243"/>
                  <a:gd name="T58" fmla="*/ 91 w 191"/>
                  <a:gd name="T59" fmla="*/ 227 h 243"/>
                  <a:gd name="T60" fmla="*/ 90 w 191"/>
                  <a:gd name="T61" fmla="*/ 230 h 243"/>
                  <a:gd name="T62" fmla="*/ 88 w 191"/>
                  <a:gd name="T63" fmla="*/ 235 h 243"/>
                  <a:gd name="T64" fmla="*/ 87 w 191"/>
                  <a:gd name="T65" fmla="*/ 239 h 243"/>
                  <a:gd name="T66" fmla="*/ 0 w 191"/>
                  <a:gd name="T67" fmla="*/ 0 h 2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243"/>
                  <a:gd name="T104" fmla="*/ 191 w 191"/>
                  <a:gd name="T105" fmla="*/ 243 h 2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243">
                    <a:moveTo>
                      <a:pt x="69" y="104"/>
                    </a:moveTo>
                    <a:lnTo>
                      <a:pt x="0" y="0"/>
                    </a:lnTo>
                    <a:lnTo>
                      <a:pt x="191" y="173"/>
                    </a:lnTo>
                    <a:lnTo>
                      <a:pt x="188" y="172"/>
                    </a:lnTo>
                    <a:lnTo>
                      <a:pt x="185" y="172"/>
                    </a:lnTo>
                    <a:lnTo>
                      <a:pt x="183" y="172"/>
                    </a:lnTo>
                    <a:lnTo>
                      <a:pt x="181" y="172"/>
                    </a:lnTo>
                    <a:lnTo>
                      <a:pt x="178" y="172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1" y="172"/>
                    </a:lnTo>
                    <a:lnTo>
                      <a:pt x="169" y="172"/>
                    </a:lnTo>
                    <a:lnTo>
                      <a:pt x="167" y="172"/>
                    </a:lnTo>
                    <a:lnTo>
                      <a:pt x="164" y="172"/>
                    </a:lnTo>
                    <a:lnTo>
                      <a:pt x="162" y="172"/>
                    </a:lnTo>
                    <a:lnTo>
                      <a:pt x="160" y="172"/>
                    </a:lnTo>
                    <a:lnTo>
                      <a:pt x="158" y="173"/>
                    </a:lnTo>
                    <a:lnTo>
                      <a:pt x="155" y="173"/>
                    </a:lnTo>
                    <a:lnTo>
                      <a:pt x="154" y="173"/>
                    </a:lnTo>
                    <a:lnTo>
                      <a:pt x="152" y="175"/>
                    </a:lnTo>
                    <a:lnTo>
                      <a:pt x="149" y="175"/>
                    </a:lnTo>
                    <a:lnTo>
                      <a:pt x="147" y="175"/>
                    </a:lnTo>
                    <a:lnTo>
                      <a:pt x="145" y="176"/>
                    </a:lnTo>
                    <a:lnTo>
                      <a:pt x="144" y="176"/>
                    </a:lnTo>
                    <a:lnTo>
                      <a:pt x="141" y="177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5" y="179"/>
                    </a:lnTo>
                    <a:lnTo>
                      <a:pt x="134" y="179"/>
                    </a:lnTo>
                    <a:lnTo>
                      <a:pt x="132" y="180"/>
                    </a:lnTo>
                    <a:lnTo>
                      <a:pt x="131" y="182"/>
                    </a:lnTo>
                    <a:lnTo>
                      <a:pt x="129" y="183"/>
                    </a:lnTo>
                    <a:lnTo>
                      <a:pt x="127" y="184"/>
                    </a:lnTo>
                    <a:lnTo>
                      <a:pt x="125" y="184"/>
                    </a:lnTo>
                    <a:lnTo>
                      <a:pt x="124" y="185"/>
                    </a:lnTo>
                    <a:lnTo>
                      <a:pt x="122" y="186"/>
                    </a:lnTo>
                    <a:lnTo>
                      <a:pt x="120" y="187"/>
                    </a:lnTo>
                    <a:lnTo>
                      <a:pt x="119" y="189"/>
                    </a:lnTo>
                    <a:lnTo>
                      <a:pt x="117" y="190"/>
                    </a:lnTo>
                    <a:lnTo>
                      <a:pt x="116" y="192"/>
                    </a:lnTo>
                    <a:lnTo>
                      <a:pt x="115" y="193"/>
                    </a:lnTo>
                    <a:lnTo>
                      <a:pt x="113" y="194"/>
                    </a:lnTo>
                    <a:lnTo>
                      <a:pt x="111" y="195"/>
                    </a:lnTo>
                    <a:lnTo>
                      <a:pt x="110" y="197"/>
                    </a:lnTo>
                    <a:lnTo>
                      <a:pt x="109" y="199"/>
                    </a:lnTo>
                    <a:lnTo>
                      <a:pt x="108" y="200"/>
                    </a:lnTo>
                    <a:lnTo>
                      <a:pt x="107" y="201"/>
                    </a:lnTo>
                    <a:lnTo>
                      <a:pt x="105" y="204"/>
                    </a:lnTo>
                    <a:lnTo>
                      <a:pt x="104" y="205"/>
                    </a:lnTo>
                    <a:lnTo>
                      <a:pt x="102" y="207"/>
                    </a:lnTo>
                    <a:lnTo>
                      <a:pt x="101" y="208"/>
                    </a:lnTo>
                    <a:lnTo>
                      <a:pt x="100" y="211"/>
                    </a:lnTo>
                    <a:lnTo>
                      <a:pt x="100" y="212"/>
                    </a:lnTo>
                    <a:lnTo>
                      <a:pt x="98" y="214"/>
                    </a:lnTo>
                    <a:lnTo>
                      <a:pt x="97" y="216"/>
                    </a:lnTo>
                    <a:lnTo>
                      <a:pt x="96" y="217"/>
                    </a:lnTo>
                    <a:lnTo>
                      <a:pt x="95" y="220"/>
                    </a:lnTo>
                    <a:lnTo>
                      <a:pt x="94" y="222"/>
                    </a:lnTo>
                    <a:lnTo>
                      <a:pt x="93" y="224"/>
                    </a:lnTo>
                    <a:lnTo>
                      <a:pt x="91" y="227"/>
                    </a:lnTo>
                    <a:lnTo>
                      <a:pt x="91" y="228"/>
                    </a:lnTo>
                    <a:lnTo>
                      <a:pt x="90" y="230"/>
                    </a:lnTo>
                    <a:lnTo>
                      <a:pt x="89" y="233"/>
                    </a:lnTo>
                    <a:lnTo>
                      <a:pt x="88" y="235"/>
                    </a:lnTo>
                    <a:lnTo>
                      <a:pt x="88" y="237"/>
                    </a:lnTo>
                    <a:lnTo>
                      <a:pt x="87" y="239"/>
                    </a:lnTo>
                    <a:lnTo>
                      <a:pt x="87" y="243"/>
                    </a:lnTo>
                    <a:lnTo>
                      <a:pt x="0" y="0"/>
                    </a:lnTo>
                    <a:lnTo>
                      <a:pt x="69" y="10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82069" name="Freeform 152"/>
            <p:cNvSpPr>
              <a:spLocks/>
            </p:cNvSpPr>
            <p:nvPr/>
          </p:nvSpPr>
          <p:spPr bwMode="auto">
            <a:xfrm>
              <a:off x="1145" y="3083"/>
              <a:ext cx="54" cy="30"/>
            </a:xfrm>
            <a:custGeom>
              <a:avLst/>
              <a:gdLst>
                <a:gd name="T0" fmla="*/ 0 w 257"/>
                <a:gd name="T1" fmla="*/ 141 h 141"/>
                <a:gd name="T2" fmla="*/ 215 w 257"/>
                <a:gd name="T3" fmla="*/ 2 h 141"/>
                <a:gd name="T4" fmla="*/ 213 w 257"/>
                <a:gd name="T5" fmla="*/ 7 h 141"/>
                <a:gd name="T6" fmla="*/ 212 w 257"/>
                <a:gd name="T7" fmla="*/ 12 h 141"/>
                <a:gd name="T8" fmla="*/ 211 w 257"/>
                <a:gd name="T9" fmla="*/ 16 h 141"/>
                <a:gd name="T10" fmla="*/ 209 w 257"/>
                <a:gd name="T11" fmla="*/ 21 h 141"/>
                <a:gd name="T12" fmla="*/ 208 w 257"/>
                <a:gd name="T13" fmla="*/ 26 h 141"/>
                <a:gd name="T14" fmla="*/ 208 w 257"/>
                <a:gd name="T15" fmla="*/ 30 h 141"/>
                <a:gd name="T16" fmla="*/ 207 w 257"/>
                <a:gd name="T17" fmla="*/ 34 h 141"/>
                <a:gd name="T18" fmla="*/ 207 w 257"/>
                <a:gd name="T19" fmla="*/ 38 h 141"/>
                <a:gd name="T20" fmla="*/ 207 w 257"/>
                <a:gd name="T21" fmla="*/ 43 h 141"/>
                <a:gd name="T22" fmla="*/ 207 w 257"/>
                <a:gd name="T23" fmla="*/ 46 h 141"/>
                <a:gd name="T24" fmla="*/ 207 w 257"/>
                <a:gd name="T25" fmla="*/ 51 h 141"/>
                <a:gd name="T26" fmla="*/ 208 w 257"/>
                <a:gd name="T27" fmla="*/ 54 h 141"/>
                <a:gd name="T28" fmla="*/ 208 w 257"/>
                <a:gd name="T29" fmla="*/ 58 h 141"/>
                <a:gd name="T30" fmla="*/ 209 w 257"/>
                <a:gd name="T31" fmla="*/ 63 h 141"/>
                <a:gd name="T32" fmla="*/ 211 w 257"/>
                <a:gd name="T33" fmla="*/ 66 h 141"/>
                <a:gd name="T34" fmla="*/ 212 w 257"/>
                <a:gd name="T35" fmla="*/ 70 h 141"/>
                <a:gd name="T36" fmla="*/ 213 w 257"/>
                <a:gd name="T37" fmla="*/ 73 h 141"/>
                <a:gd name="T38" fmla="*/ 215 w 257"/>
                <a:gd name="T39" fmla="*/ 76 h 141"/>
                <a:gd name="T40" fmla="*/ 216 w 257"/>
                <a:gd name="T41" fmla="*/ 80 h 141"/>
                <a:gd name="T42" fmla="*/ 219 w 257"/>
                <a:gd name="T43" fmla="*/ 83 h 141"/>
                <a:gd name="T44" fmla="*/ 221 w 257"/>
                <a:gd name="T45" fmla="*/ 87 h 141"/>
                <a:gd name="T46" fmla="*/ 223 w 257"/>
                <a:gd name="T47" fmla="*/ 90 h 141"/>
                <a:gd name="T48" fmla="*/ 227 w 257"/>
                <a:gd name="T49" fmla="*/ 94 h 141"/>
                <a:gd name="T50" fmla="*/ 229 w 257"/>
                <a:gd name="T51" fmla="*/ 97 h 141"/>
                <a:gd name="T52" fmla="*/ 233 w 257"/>
                <a:gd name="T53" fmla="*/ 100 h 141"/>
                <a:gd name="T54" fmla="*/ 235 w 257"/>
                <a:gd name="T55" fmla="*/ 103 h 141"/>
                <a:gd name="T56" fmla="*/ 238 w 257"/>
                <a:gd name="T57" fmla="*/ 105 h 141"/>
                <a:gd name="T58" fmla="*/ 243 w 257"/>
                <a:gd name="T59" fmla="*/ 109 h 141"/>
                <a:gd name="T60" fmla="*/ 247 w 257"/>
                <a:gd name="T61" fmla="*/ 111 h 141"/>
                <a:gd name="T62" fmla="*/ 250 w 257"/>
                <a:gd name="T63" fmla="*/ 115 h 141"/>
                <a:gd name="T64" fmla="*/ 255 w 257"/>
                <a:gd name="T65" fmla="*/ 117 h 141"/>
                <a:gd name="T66" fmla="*/ 0 w 257"/>
                <a:gd name="T67" fmla="*/ 141 h 14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41"/>
                <a:gd name="T104" fmla="*/ 257 w 257"/>
                <a:gd name="T105" fmla="*/ 141 h 14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41">
                  <a:moveTo>
                    <a:pt x="118" y="100"/>
                  </a:moveTo>
                  <a:lnTo>
                    <a:pt x="0" y="141"/>
                  </a:lnTo>
                  <a:lnTo>
                    <a:pt x="216" y="0"/>
                  </a:lnTo>
                  <a:lnTo>
                    <a:pt x="215" y="2"/>
                  </a:lnTo>
                  <a:lnTo>
                    <a:pt x="214" y="5"/>
                  </a:lnTo>
                  <a:lnTo>
                    <a:pt x="213" y="7"/>
                  </a:lnTo>
                  <a:lnTo>
                    <a:pt x="213" y="9"/>
                  </a:lnTo>
                  <a:lnTo>
                    <a:pt x="212" y="12"/>
                  </a:lnTo>
                  <a:lnTo>
                    <a:pt x="212" y="14"/>
                  </a:lnTo>
                  <a:lnTo>
                    <a:pt x="211" y="16"/>
                  </a:lnTo>
                  <a:lnTo>
                    <a:pt x="211" y="19"/>
                  </a:lnTo>
                  <a:lnTo>
                    <a:pt x="209" y="21"/>
                  </a:lnTo>
                  <a:lnTo>
                    <a:pt x="209" y="23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7" y="31"/>
                  </a:lnTo>
                  <a:lnTo>
                    <a:pt x="207" y="34"/>
                  </a:lnTo>
                  <a:lnTo>
                    <a:pt x="207" y="36"/>
                  </a:lnTo>
                  <a:lnTo>
                    <a:pt x="207" y="38"/>
                  </a:lnTo>
                  <a:lnTo>
                    <a:pt x="207" y="41"/>
                  </a:lnTo>
                  <a:lnTo>
                    <a:pt x="207" y="43"/>
                  </a:lnTo>
                  <a:lnTo>
                    <a:pt x="207" y="44"/>
                  </a:lnTo>
                  <a:lnTo>
                    <a:pt x="207" y="46"/>
                  </a:lnTo>
                  <a:lnTo>
                    <a:pt x="207" y="49"/>
                  </a:lnTo>
                  <a:lnTo>
                    <a:pt x="207" y="51"/>
                  </a:lnTo>
                  <a:lnTo>
                    <a:pt x="207" y="52"/>
                  </a:lnTo>
                  <a:lnTo>
                    <a:pt x="208" y="54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9" y="60"/>
                  </a:lnTo>
                  <a:lnTo>
                    <a:pt x="209" y="63"/>
                  </a:lnTo>
                  <a:lnTo>
                    <a:pt x="209" y="64"/>
                  </a:lnTo>
                  <a:lnTo>
                    <a:pt x="211" y="66"/>
                  </a:lnTo>
                  <a:lnTo>
                    <a:pt x="211" y="68"/>
                  </a:lnTo>
                  <a:lnTo>
                    <a:pt x="212" y="70"/>
                  </a:lnTo>
                  <a:lnTo>
                    <a:pt x="213" y="72"/>
                  </a:lnTo>
                  <a:lnTo>
                    <a:pt x="213" y="73"/>
                  </a:lnTo>
                  <a:lnTo>
                    <a:pt x="214" y="75"/>
                  </a:lnTo>
                  <a:lnTo>
                    <a:pt x="215" y="76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8" y="82"/>
                  </a:lnTo>
                  <a:lnTo>
                    <a:pt x="219" y="83"/>
                  </a:lnTo>
                  <a:lnTo>
                    <a:pt x="220" y="86"/>
                  </a:lnTo>
                  <a:lnTo>
                    <a:pt x="221" y="87"/>
                  </a:lnTo>
                  <a:lnTo>
                    <a:pt x="222" y="89"/>
                  </a:lnTo>
                  <a:lnTo>
                    <a:pt x="223" y="90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5"/>
                  </a:lnTo>
                  <a:lnTo>
                    <a:pt x="229" y="97"/>
                  </a:lnTo>
                  <a:lnTo>
                    <a:pt x="230" y="98"/>
                  </a:lnTo>
                  <a:lnTo>
                    <a:pt x="233" y="100"/>
                  </a:lnTo>
                  <a:lnTo>
                    <a:pt x="234" y="102"/>
                  </a:lnTo>
                  <a:lnTo>
                    <a:pt x="235" y="103"/>
                  </a:lnTo>
                  <a:lnTo>
                    <a:pt x="237" y="104"/>
                  </a:lnTo>
                  <a:lnTo>
                    <a:pt x="238" y="105"/>
                  </a:lnTo>
                  <a:lnTo>
                    <a:pt x="241" y="108"/>
                  </a:lnTo>
                  <a:lnTo>
                    <a:pt x="243" y="109"/>
                  </a:lnTo>
                  <a:lnTo>
                    <a:pt x="244" y="110"/>
                  </a:lnTo>
                  <a:lnTo>
                    <a:pt x="247" y="111"/>
                  </a:lnTo>
                  <a:lnTo>
                    <a:pt x="249" y="114"/>
                  </a:lnTo>
                  <a:lnTo>
                    <a:pt x="250" y="115"/>
                  </a:lnTo>
                  <a:lnTo>
                    <a:pt x="252" y="116"/>
                  </a:lnTo>
                  <a:lnTo>
                    <a:pt x="255" y="117"/>
                  </a:lnTo>
                  <a:lnTo>
                    <a:pt x="257" y="118"/>
                  </a:lnTo>
                  <a:lnTo>
                    <a:pt x="0" y="141"/>
                  </a:lnTo>
                  <a:lnTo>
                    <a:pt x="118" y="10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070" name="Line 153"/>
            <p:cNvSpPr>
              <a:spLocks noChangeShapeType="1"/>
            </p:cNvSpPr>
            <p:nvPr/>
          </p:nvSpPr>
          <p:spPr bwMode="auto">
            <a:xfrm>
              <a:off x="1097" y="2039"/>
              <a:ext cx="850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82071" name="Group 154"/>
            <p:cNvGrpSpPr>
              <a:grpSpLocks/>
            </p:cNvGrpSpPr>
            <p:nvPr/>
          </p:nvGrpSpPr>
          <p:grpSpPr bwMode="auto">
            <a:xfrm>
              <a:off x="1104" y="1801"/>
              <a:ext cx="404" cy="238"/>
              <a:chOff x="1502" y="1455"/>
              <a:chExt cx="434" cy="222"/>
            </a:xfrm>
          </p:grpSpPr>
          <p:sp>
            <p:nvSpPr>
              <p:cNvPr id="82084" name="Line 155"/>
              <p:cNvSpPr>
                <a:spLocks noChangeShapeType="1"/>
              </p:cNvSpPr>
              <p:nvPr/>
            </p:nvSpPr>
            <p:spPr bwMode="auto">
              <a:xfrm flipH="1">
                <a:off x="1502" y="1475"/>
                <a:ext cx="7" cy="1"/>
              </a:xfrm>
              <a:prstGeom prst="line">
                <a:avLst/>
              </a:prstGeom>
              <a:noFill/>
              <a:ln w="1588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2085" name="Freeform 156"/>
              <p:cNvSpPr>
                <a:spLocks/>
              </p:cNvSpPr>
              <p:nvPr/>
            </p:nvSpPr>
            <p:spPr bwMode="auto">
              <a:xfrm>
                <a:off x="1531" y="1516"/>
                <a:ext cx="56" cy="119"/>
              </a:xfrm>
              <a:custGeom>
                <a:avLst/>
                <a:gdLst>
                  <a:gd name="T0" fmla="*/ 237 w 250"/>
                  <a:gd name="T1" fmla="*/ 0 h 595"/>
                  <a:gd name="T2" fmla="*/ 224 w 250"/>
                  <a:gd name="T3" fmla="*/ 8 h 595"/>
                  <a:gd name="T4" fmla="*/ 0 w 250"/>
                  <a:gd name="T5" fmla="*/ 585 h 595"/>
                  <a:gd name="T6" fmla="*/ 26 w 250"/>
                  <a:gd name="T7" fmla="*/ 595 h 595"/>
                  <a:gd name="T8" fmla="*/ 250 w 250"/>
                  <a:gd name="T9" fmla="*/ 19 h 595"/>
                  <a:gd name="T10" fmla="*/ 237 w 250"/>
                  <a:gd name="T11" fmla="*/ 28 h 595"/>
                  <a:gd name="T12" fmla="*/ 237 w 250"/>
                  <a:gd name="T13" fmla="*/ 0 h 595"/>
                  <a:gd name="T14" fmla="*/ 228 w 250"/>
                  <a:gd name="T15" fmla="*/ 0 h 595"/>
                  <a:gd name="T16" fmla="*/ 224 w 250"/>
                  <a:gd name="T17" fmla="*/ 8 h 595"/>
                  <a:gd name="T18" fmla="*/ 237 w 250"/>
                  <a:gd name="T19" fmla="*/ 0 h 5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0"/>
                  <a:gd name="T31" fmla="*/ 0 h 595"/>
                  <a:gd name="T32" fmla="*/ 250 w 250"/>
                  <a:gd name="T33" fmla="*/ 595 h 5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0" h="595">
                    <a:moveTo>
                      <a:pt x="237" y="0"/>
                    </a:moveTo>
                    <a:lnTo>
                      <a:pt x="224" y="8"/>
                    </a:lnTo>
                    <a:lnTo>
                      <a:pt x="0" y="585"/>
                    </a:lnTo>
                    <a:lnTo>
                      <a:pt x="26" y="595"/>
                    </a:lnTo>
                    <a:lnTo>
                      <a:pt x="250" y="19"/>
                    </a:lnTo>
                    <a:lnTo>
                      <a:pt x="237" y="28"/>
                    </a:lnTo>
                    <a:lnTo>
                      <a:pt x="237" y="0"/>
                    </a:lnTo>
                    <a:lnTo>
                      <a:pt x="228" y="0"/>
                    </a:lnTo>
                    <a:lnTo>
                      <a:pt x="224" y="8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86" name="Freeform 157"/>
              <p:cNvSpPr>
                <a:spLocks/>
              </p:cNvSpPr>
              <p:nvPr/>
            </p:nvSpPr>
            <p:spPr bwMode="auto">
              <a:xfrm>
                <a:off x="1585" y="1516"/>
                <a:ext cx="302" cy="7"/>
              </a:xfrm>
              <a:custGeom>
                <a:avLst/>
                <a:gdLst>
                  <a:gd name="T0" fmla="*/ 1344 w 1344"/>
                  <a:gd name="T1" fmla="*/ 20 h 35"/>
                  <a:gd name="T2" fmla="*/ 1344 w 1344"/>
                  <a:gd name="T3" fmla="*/ 6 h 35"/>
                  <a:gd name="T4" fmla="*/ 0 w 1344"/>
                  <a:gd name="T5" fmla="*/ 0 h 35"/>
                  <a:gd name="T6" fmla="*/ 0 w 1344"/>
                  <a:gd name="T7" fmla="*/ 28 h 35"/>
                  <a:gd name="T8" fmla="*/ 1344 w 1344"/>
                  <a:gd name="T9" fmla="*/ 35 h 35"/>
                  <a:gd name="T10" fmla="*/ 1344 w 1344"/>
                  <a:gd name="T11" fmla="*/ 2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4"/>
                  <a:gd name="T19" fmla="*/ 0 h 35"/>
                  <a:gd name="T20" fmla="*/ 1344 w 134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4" h="35">
                    <a:moveTo>
                      <a:pt x="1344" y="20"/>
                    </a:moveTo>
                    <a:lnTo>
                      <a:pt x="1344" y="6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1344" y="35"/>
                    </a:lnTo>
                    <a:lnTo>
                      <a:pt x="1344" y="2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87" name="Rectangle 158"/>
              <p:cNvSpPr>
                <a:spLocks noChangeArrowheads="1"/>
              </p:cNvSpPr>
              <p:nvPr/>
            </p:nvSpPr>
            <p:spPr bwMode="auto">
              <a:xfrm>
                <a:off x="1625" y="1494"/>
                <a:ext cx="82" cy="27"/>
              </a:xfrm>
              <a:prstGeom prst="rect">
                <a:avLst/>
              </a:prstGeom>
              <a:noFill/>
              <a:ln w="9525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88" name="Freeform 159"/>
              <p:cNvSpPr>
                <a:spLocks/>
              </p:cNvSpPr>
              <p:nvPr/>
            </p:nvSpPr>
            <p:spPr bwMode="auto">
              <a:xfrm>
                <a:off x="1658" y="1519"/>
                <a:ext cx="54" cy="53"/>
              </a:xfrm>
              <a:custGeom>
                <a:avLst/>
                <a:gdLst>
                  <a:gd name="T0" fmla="*/ 0 w 240"/>
                  <a:gd name="T1" fmla="*/ 261 h 267"/>
                  <a:gd name="T2" fmla="*/ 0 w 240"/>
                  <a:gd name="T3" fmla="*/ 0 h 267"/>
                  <a:gd name="T4" fmla="*/ 240 w 240"/>
                  <a:gd name="T5" fmla="*/ 267 h 267"/>
                  <a:gd name="T6" fmla="*/ 0 60000 65536"/>
                  <a:gd name="T7" fmla="*/ 0 60000 65536"/>
                  <a:gd name="T8" fmla="*/ 0 60000 65536"/>
                  <a:gd name="T9" fmla="*/ 0 w 240"/>
                  <a:gd name="T10" fmla="*/ 0 h 267"/>
                  <a:gd name="T11" fmla="*/ 240 w 240"/>
                  <a:gd name="T12" fmla="*/ 267 h 2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40" h="267">
                    <a:moveTo>
                      <a:pt x="0" y="261"/>
                    </a:moveTo>
                    <a:lnTo>
                      <a:pt x="0" y="0"/>
                    </a:lnTo>
                    <a:lnTo>
                      <a:pt x="240" y="267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89" name="Freeform 160"/>
              <p:cNvSpPr>
                <a:spLocks/>
              </p:cNvSpPr>
              <p:nvPr/>
            </p:nvSpPr>
            <p:spPr bwMode="auto">
              <a:xfrm>
                <a:off x="1883" y="1455"/>
                <a:ext cx="53" cy="116"/>
              </a:xfrm>
              <a:custGeom>
                <a:avLst/>
                <a:gdLst>
                  <a:gd name="T0" fmla="*/ 223 w 234"/>
                  <a:gd name="T1" fmla="*/ 0 h 578"/>
                  <a:gd name="T2" fmla="*/ 0 w 234"/>
                  <a:gd name="T3" fmla="*/ 322 h 578"/>
                  <a:gd name="T4" fmla="*/ 234 w 234"/>
                  <a:gd name="T5" fmla="*/ 578 h 578"/>
                  <a:gd name="T6" fmla="*/ 0 60000 65536"/>
                  <a:gd name="T7" fmla="*/ 0 60000 65536"/>
                  <a:gd name="T8" fmla="*/ 0 60000 65536"/>
                  <a:gd name="T9" fmla="*/ 0 w 234"/>
                  <a:gd name="T10" fmla="*/ 0 h 578"/>
                  <a:gd name="T11" fmla="*/ 234 w 234"/>
                  <a:gd name="T12" fmla="*/ 578 h 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4" h="578">
                    <a:moveTo>
                      <a:pt x="223" y="0"/>
                    </a:moveTo>
                    <a:lnTo>
                      <a:pt x="0" y="322"/>
                    </a:lnTo>
                    <a:lnTo>
                      <a:pt x="234" y="578"/>
                    </a:lnTo>
                  </a:path>
                </a:pathLst>
              </a:custGeom>
              <a:noFill/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2090" name="Freeform 161"/>
              <p:cNvSpPr>
                <a:spLocks/>
              </p:cNvSpPr>
              <p:nvPr/>
            </p:nvSpPr>
            <p:spPr bwMode="auto">
              <a:xfrm>
                <a:off x="1515" y="1626"/>
                <a:ext cx="34" cy="51"/>
              </a:xfrm>
              <a:custGeom>
                <a:avLst/>
                <a:gdLst>
                  <a:gd name="T0" fmla="*/ 0 w 149"/>
                  <a:gd name="T1" fmla="*/ 256 h 256"/>
                  <a:gd name="T2" fmla="*/ 33 w 149"/>
                  <a:gd name="T3" fmla="*/ 3 h 256"/>
                  <a:gd name="T4" fmla="*/ 36 w 149"/>
                  <a:gd name="T5" fmla="*/ 7 h 256"/>
                  <a:gd name="T6" fmla="*/ 38 w 149"/>
                  <a:gd name="T7" fmla="*/ 11 h 256"/>
                  <a:gd name="T8" fmla="*/ 42 w 149"/>
                  <a:gd name="T9" fmla="*/ 15 h 256"/>
                  <a:gd name="T10" fmla="*/ 44 w 149"/>
                  <a:gd name="T11" fmla="*/ 19 h 256"/>
                  <a:gd name="T12" fmla="*/ 47 w 149"/>
                  <a:gd name="T13" fmla="*/ 22 h 256"/>
                  <a:gd name="T14" fmla="*/ 50 w 149"/>
                  <a:gd name="T15" fmla="*/ 26 h 256"/>
                  <a:gd name="T16" fmla="*/ 53 w 149"/>
                  <a:gd name="T17" fmla="*/ 29 h 256"/>
                  <a:gd name="T18" fmla="*/ 56 w 149"/>
                  <a:gd name="T19" fmla="*/ 32 h 256"/>
                  <a:gd name="T20" fmla="*/ 59 w 149"/>
                  <a:gd name="T21" fmla="*/ 35 h 256"/>
                  <a:gd name="T22" fmla="*/ 62 w 149"/>
                  <a:gd name="T23" fmla="*/ 37 h 256"/>
                  <a:gd name="T24" fmla="*/ 65 w 149"/>
                  <a:gd name="T25" fmla="*/ 40 h 256"/>
                  <a:gd name="T26" fmla="*/ 68 w 149"/>
                  <a:gd name="T27" fmla="*/ 42 h 256"/>
                  <a:gd name="T28" fmla="*/ 72 w 149"/>
                  <a:gd name="T29" fmla="*/ 44 h 256"/>
                  <a:gd name="T30" fmla="*/ 75 w 149"/>
                  <a:gd name="T31" fmla="*/ 45 h 256"/>
                  <a:gd name="T32" fmla="*/ 79 w 149"/>
                  <a:gd name="T33" fmla="*/ 48 h 256"/>
                  <a:gd name="T34" fmla="*/ 83 w 149"/>
                  <a:gd name="T35" fmla="*/ 49 h 256"/>
                  <a:gd name="T36" fmla="*/ 87 w 149"/>
                  <a:gd name="T37" fmla="*/ 50 h 256"/>
                  <a:gd name="T38" fmla="*/ 90 w 149"/>
                  <a:gd name="T39" fmla="*/ 51 h 256"/>
                  <a:gd name="T40" fmla="*/ 94 w 149"/>
                  <a:gd name="T41" fmla="*/ 52 h 256"/>
                  <a:gd name="T42" fmla="*/ 98 w 149"/>
                  <a:gd name="T43" fmla="*/ 52 h 256"/>
                  <a:gd name="T44" fmla="*/ 102 w 149"/>
                  <a:gd name="T45" fmla="*/ 52 h 256"/>
                  <a:gd name="T46" fmla="*/ 106 w 149"/>
                  <a:gd name="T47" fmla="*/ 54 h 256"/>
                  <a:gd name="T48" fmla="*/ 110 w 149"/>
                  <a:gd name="T49" fmla="*/ 54 h 256"/>
                  <a:gd name="T50" fmla="*/ 115 w 149"/>
                  <a:gd name="T51" fmla="*/ 54 h 256"/>
                  <a:gd name="T52" fmla="*/ 119 w 149"/>
                  <a:gd name="T53" fmla="*/ 52 h 256"/>
                  <a:gd name="T54" fmla="*/ 124 w 149"/>
                  <a:gd name="T55" fmla="*/ 52 h 256"/>
                  <a:gd name="T56" fmla="*/ 129 w 149"/>
                  <a:gd name="T57" fmla="*/ 51 h 256"/>
                  <a:gd name="T58" fmla="*/ 132 w 149"/>
                  <a:gd name="T59" fmla="*/ 50 h 256"/>
                  <a:gd name="T60" fmla="*/ 137 w 149"/>
                  <a:gd name="T61" fmla="*/ 49 h 256"/>
                  <a:gd name="T62" fmla="*/ 142 w 149"/>
                  <a:gd name="T63" fmla="*/ 48 h 256"/>
                  <a:gd name="T64" fmla="*/ 147 w 149"/>
                  <a:gd name="T65" fmla="*/ 47 h 256"/>
                  <a:gd name="T66" fmla="*/ 0 w 149"/>
                  <a:gd name="T67" fmla="*/ 25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"/>
                  <a:gd name="T103" fmla="*/ 0 h 256"/>
                  <a:gd name="T104" fmla="*/ 149 w 149"/>
                  <a:gd name="T105" fmla="*/ 256 h 2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" h="256">
                    <a:moveTo>
                      <a:pt x="45" y="139"/>
                    </a:moveTo>
                    <a:lnTo>
                      <a:pt x="0" y="256"/>
                    </a:lnTo>
                    <a:lnTo>
                      <a:pt x="32" y="0"/>
                    </a:lnTo>
                    <a:lnTo>
                      <a:pt x="33" y="3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1"/>
                    </a:lnTo>
                    <a:lnTo>
                      <a:pt x="40" y="13"/>
                    </a:lnTo>
                    <a:lnTo>
                      <a:pt x="42" y="15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45" y="21"/>
                    </a:lnTo>
                    <a:lnTo>
                      <a:pt x="47" y="22"/>
                    </a:lnTo>
                    <a:lnTo>
                      <a:pt x="49" y="25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3" y="29"/>
                    </a:lnTo>
                    <a:lnTo>
                      <a:pt x="54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59" y="35"/>
                    </a:lnTo>
                    <a:lnTo>
                      <a:pt x="60" y="36"/>
                    </a:lnTo>
                    <a:lnTo>
                      <a:pt x="62" y="37"/>
                    </a:lnTo>
                    <a:lnTo>
                      <a:pt x="64" y="38"/>
                    </a:lnTo>
                    <a:lnTo>
                      <a:pt x="65" y="40"/>
                    </a:lnTo>
                    <a:lnTo>
                      <a:pt x="67" y="41"/>
                    </a:lnTo>
                    <a:lnTo>
                      <a:pt x="68" y="42"/>
                    </a:lnTo>
                    <a:lnTo>
                      <a:pt x="71" y="43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5" y="45"/>
                    </a:lnTo>
                    <a:lnTo>
                      <a:pt x="78" y="47"/>
                    </a:lnTo>
                    <a:lnTo>
                      <a:pt x="79" y="48"/>
                    </a:lnTo>
                    <a:lnTo>
                      <a:pt x="81" y="48"/>
                    </a:lnTo>
                    <a:lnTo>
                      <a:pt x="83" y="49"/>
                    </a:lnTo>
                    <a:lnTo>
                      <a:pt x="84" y="49"/>
                    </a:lnTo>
                    <a:lnTo>
                      <a:pt x="87" y="50"/>
                    </a:lnTo>
                    <a:lnTo>
                      <a:pt x="88" y="50"/>
                    </a:lnTo>
                    <a:lnTo>
                      <a:pt x="90" y="51"/>
                    </a:lnTo>
                    <a:lnTo>
                      <a:pt x="93" y="51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8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9" y="54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5" y="54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6" y="52"/>
                    </a:lnTo>
                    <a:lnTo>
                      <a:pt x="129" y="51"/>
                    </a:lnTo>
                    <a:lnTo>
                      <a:pt x="130" y="51"/>
                    </a:lnTo>
                    <a:lnTo>
                      <a:pt x="132" y="50"/>
                    </a:lnTo>
                    <a:lnTo>
                      <a:pt x="134" y="50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42" y="48"/>
                    </a:lnTo>
                    <a:lnTo>
                      <a:pt x="145" y="48"/>
                    </a:lnTo>
                    <a:lnTo>
                      <a:pt x="147" y="47"/>
                    </a:lnTo>
                    <a:lnTo>
                      <a:pt x="149" y="45"/>
                    </a:lnTo>
                    <a:lnTo>
                      <a:pt x="0" y="256"/>
                    </a:lnTo>
                    <a:lnTo>
                      <a:pt x="45" y="13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82072" name="Line 162"/>
            <p:cNvSpPr>
              <a:spLocks noChangeShapeType="1"/>
            </p:cNvSpPr>
            <p:nvPr/>
          </p:nvSpPr>
          <p:spPr bwMode="auto">
            <a:xfrm>
              <a:off x="438" y="2070"/>
              <a:ext cx="591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73" name="Line 163"/>
            <p:cNvSpPr>
              <a:spLocks noChangeShapeType="1"/>
            </p:cNvSpPr>
            <p:nvPr/>
          </p:nvSpPr>
          <p:spPr bwMode="auto">
            <a:xfrm>
              <a:off x="429" y="2040"/>
              <a:ext cx="592" cy="1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74" name="Line 164"/>
            <p:cNvSpPr>
              <a:spLocks noChangeShapeType="1"/>
            </p:cNvSpPr>
            <p:nvPr/>
          </p:nvSpPr>
          <p:spPr bwMode="auto">
            <a:xfrm>
              <a:off x="429" y="3178"/>
              <a:ext cx="592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75" name="Line 165"/>
            <p:cNvSpPr>
              <a:spLocks noChangeShapeType="1"/>
            </p:cNvSpPr>
            <p:nvPr/>
          </p:nvSpPr>
          <p:spPr bwMode="auto">
            <a:xfrm>
              <a:off x="429" y="3148"/>
              <a:ext cx="592" cy="2"/>
            </a:xfrm>
            <a:prstGeom prst="line">
              <a:avLst/>
            </a:prstGeom>
            <a:noFill/>
            <a:ln w="952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2076" name="Line 166"/>
            <p:cNvSpPr>
              <a:spLocks noChangeShapeType="1"/>
            </p:cNvSpPr>
            <p:nvPr/>
          </p:nvSpPr>
          <p:spPr bwMode="auto">
            <a:xfrm flipV="1">
              <a:off x="1180" y="1666"/>
              <a:ext cx="0" cy="193"/>
            </a:xfrm>
            <a:prstGeom prst="line">
              <a:avLst/>
            </a:prstGeom>
            <a:noFill/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82077" name="Freeform 167"/>
            <p:cNvSpPr>
              <a:spLocks/>
            </p:cNvSpPr>
            <p:nvPr/>
          </p:nvSpPr>
          <p:spPr bwMode="auto">
            <a:xfrm flipH="1">
              <a:off x="1176" y="1662"/>
              <a:ext cx="59" cy="38"/>
            </a:xfrm>
            <a:custGeom>
              <a:avLst/>
              <a:gdLst>
                <a:gd name="T0" fmla="*/ 52 w 56"/>
                <a:gd name="T1" fmla="*/ 0 h 36"/>
                <a:gd name="T2" fmla="*/ 0 w 56"/>
                <a:gd name="T3" fmla="*/ 16 h 36"/>
                <a:gd name="T4" fmla="*/ 56 w 56"/>
                <a:gd name="T5" fmla="*/ 36 h 36"/>
                <a:gd name="T6" fmla="*/ 0 60000 65536"/>
                <a:gd name="T7" fmla="*/ 0 60000 65536"/>
                <a:gd name="T8" fmla="*/ 0 60000 65536"/>
                <a:gd name="T9" fmla="*/ 0 w 56"/>
                <a:gd name="T10" fmla="*/ 0 h 36"/>
                <a:gd name="T11" fmla="*/ 56 w 56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36">
                  <a:moveTo>
                    <a:pt x="52" y="0"/>
                  </a:moveTo>
                  <a:lnTo>
                    <a:pt x="0" y="16"/>
                  </a:lnTo>
                  <a:lnTo>
                    <a:pt x="56" y="36"/>
                  </a:lnTo>
                </a:path>
              </a:pathLst>
            </a:custGeom>
            <a:solidFill>
              <a:srgbClr val="FFFF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_tradnl"/>
            </a:p>
          </p:txBody>
        </p:sp>
        <p:sp>
          <p:nvSpPr>
            <p:cNvPr id="82078" name="Line 168"/>
            <p:cNvSpPr>
              <a:spLocks noChangeShapeType="1"/>
            </p:cNvSpPr>
            <p:nvPr/>
          </p:nvSpPr>
          <p:spPr bwMode="auto">
            <a:xfrm flipV="1">
              <a:off x="1209" y="2278"/>
              <a:ext cx="171" cy="13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47657" name="Rectangle 169"/>
            <p:cNvSpPr>
              <a:spLocks noChangeArrowheads="1"/>
            </p:cNvSpPr>
            <p:nvPr/>
          </p:nvSpPr>
          <p:spPr bwMode="auto">
            <a:xfrm>
              <a:off x="1427" y="2133"/>
              <a:ext cx="445" cy="2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de </a:t>
              </a:r>
            </a:p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cortante</a:t>
              </a:r>
              <a:endParaRPr lang="es-ES" sz="1600" b="1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2080" name="Line 170"/>
            <p:cNvSpPr>
              <a:spLocks noChangeShapeType="1"/>
            </p:cNvSpPr>
            <p:nvPr/>
          </p:nvSpPr>
          <p:spPr bwMode="auto">
            <a:xfrm flipV="1">
              <a:off x="666" y="2812"/>
              <a:ext cx="0" cy="111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47659" name="Rectangle 171"/>
            <p:cNvSpPr>
              <a:spLocks noChangeArrowheads="1"/>
            </p:cNvSpPr>
            <p:nvPr/>
          </p:nvSpPr>
          <p:spPr bwMode="auto">
            <a:xfrm>
              <a:off x="295" y="3977"/>
              <a:ext cx="688" cy="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zona de panel</a:t>
              </a:r>
              <a:endParaRPr lang="es-ES" sz="1600" b="1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2082" name="Line 172"/>
            <p:cNvSpPr>
              <a:spLocks noChangeShapeType="1"/>
            </p:cNvSpPr>
            <p:nvPr/>
          </p:nvSpPr>
          <p:spPr bwMode="auto">
            <a:xfrm flipV="1">
              <a:off x="666" y="1356"/>
              <a:ext cx="0" cy="6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47661" name="Rectangle 173"/>
            <p:cNvSpPr>
              <a:spLocks noChangeArrowheads="1"/>
            </p:cNvSpPr>
            <p:nvPr/>
          </p:nvSpPr>
          <p:spPr bwMode="auto">
            <a:xfrm>
              <a:off x="333" y="1162"/>
              <a:ext cx="1549" cy="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l" eaLnBrk="0" hangingPunct="0">
                <a:defRPr/>
              </a:pPr>
              <a:r>
                <a:rPr lang="es-ES" sz="16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de continuidad</a:t>
              </a:r>
              <a:endParaRPr lang="es-ES" sz="1600" b="1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116013"/>
          </a:xfrm>
        </p:spPr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FFF00"/>
                </a:solidFill>
                <a:latin typeface="Arial" charset="0"/>
              </a:rPr>
              <a:t>Conexión Simple</a:t>
            </a:r>
            <a:endParaRPr lang="es-ES" smtClean="0">
              <a:solidFill>
                <a:srgbClr val="FFFF00"/>
              </a:solidFill>
            </a:endParaRPr>
          </a:p>
        </p:txBody>
      </p:sp>
      <p:sp>
        <p:nvSpPr>
          <p:cNvPr id="82947" name="Line 3"/>
          <p:cNvSpPr>
            <a:spLocks noChangeShapeType="1"/>
          </p:cNvSpPr>
          <p:nvPr/>
        </p:nvSpPr>
        <p:spPr bwMode="auto">
          <a:xfrm flipV="1">
            <a:off x="-390525" y="5864225"/>
            <a:ext cx="1587" cy="9525"/>
          </a:xfrm>
          <a:prstGeom prst="line">
            <a:avLst/>
          </a:prstGeom>
          <a:noFill/>
          <a:ln w="1588">
            <a:solidFill>
              <a:srgbClr val="99CC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48" name="Line 4"/>
          <p:cNvSpPr>
            <a:spLocks noChangeShapeType="1"/>
          </p:cNvSpPr>
          <p:nvPr/>
        </p:nvSpPr>
        <p:spPr bwMode="auto">
          <a:xfrm>
            <a:off x="10712450" y="4678363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49" name="Line 5"/>
          <p:cNvSpPr>
            <a:spLocks noChangeShapeType="1"/>
          </p:cNvSpPr>
          <p:nvPr/>
        </p:nvSpPr>
        <p:spPr bwMode="auto">
          <a:xfrm>
            <a:off x="10699750" y="5043488"/>
            <a:ext cx="1588" cy="1587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0" name="Line 6"/>
          <p:cNvSpPr>
            <a:spLocks noChangeShapeType="1"/>
          </p:cNvSpPr>
          <p:nvPr/>
        </p:nvSpPr>
        <p:spPr bwMode="auto">
          <a:xfrm>
            <a:off x="10688638" y="5391150"/>
            <a:ext cx="1587" cy="1588"/>
          </a:xfrm>
          <a:prstGeom prst="line">
            <a:avLst/>
          </a:prstGeom>
          <a:noFill/>
          <a:ln w="0" cap="sq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1" name="Rectangle 7"/>
          <p:cNvSpPr>
            <a:spLocks noChangeArrowheads="1"/>
          </p:cNvSpPr>
          <p:nvPr/>
        </p:nvSpPr>
        <p:spPr bwMode="auto">
          <a:xfrm>
            <a:off x="977900" y="2001838"/>
            <a:ext cx="9525" cy="3636962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52" name="Line 8"/>
          <p:cNvSpPr>
            <a:spLocks noChangeShapeType="1"/>
          </p:cNvSpPr>
          <p:nvPr/>
        </p:nvSpPr>
        <p:spPr bwMode="auto">
          <a:xfrm flipV="1">
            <a:off x="971550" y="2006600"/>
            <a:ext cx="1588" cy="79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3" name="Rectangle 9"/>
          <p:cNvSpPr>
            <a:spLocks noChangeArrowheads="1"/>
          </p:cNvSpPr>
          <p:nvPr/>
        </p:nvSpPr>
        <p:spPr bwMode="auto">
          <a:xfrm>
            <a:off x="977900" y="5635625"/>
            <a:ext cx="557213" cy="11113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54" name="Line 10"/>
          <p:cNvSpPr>
            <a:spLocks noChangeShapeType="1"/>
          </p:cNvSpPr>
          <p:nvPr/>
        </p:nvSpPr>
        <p:spPr bwMode="auto">
          <a:xfrm flipV="1">
            <a:off x="1536700" y="5635625"/>
            <a:ext cx="1588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5" name="Line 11"/>
          <p:cNvSpPr>
            <a:spLocks noChangeShapeType="1"/>
          </p:cNvSpPr>
          <p:nvPr/>
        </p:nvSpPr>
        <p:spPr bwMode="auto">
          <a:xfrm flipV="1">
            <a:off x="977900" y="5635625"/>
            <a:ext cx="1588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6" name="Rectangle 12"/>
          <p:cNvSpPr>
            <a:spLocks noChangeArrowheads="1"/>
          </p:cNvSpPr>
          <p:nvPr/>
        </p:nvSpPr>
        <p:spPr bwMode="auto">
          <a:xfrm>
            <a:off x="977900" y="1995488"/>
            <a:ext cx="557213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57" name="Line 13"/>
          <p:cNvSpPr>
            <a:spLocks noChangeShapeType="1"/>
          </p:cNvSpPr>
          <p:nvPr/>
        </p:nvSpPr>
        <p:spPr bwMode="auto">
          <a:xfrm flipV="1">
            <a:off x="1536700" y="1995488"/>
            <a:ext cx="1588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8" name="Line 14"/>
          <p:cNvSpPr>
            <a:spLocks noChangeShapeType="1"/>
          </p:cNvSpPr>
          <p:nvPr/>
        </p:nvSpPr>
        <p:spPr bwMode="auto">
          <a:xfrm flipV="1">
            <a:off x="977900" y="1995488"/>
            <a:ext cx="1588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59" name="Rectangle 15"/>
          <p:cNvSpPr>
            <a:spLocks noChangeArrowheads="1"/>
          </p:cNvSpPr>
          <p:nvPr/>
        </p:nvSpPr>
        <p:spPr bwMode="auto">
          <a:xfrm>
            <a:off x="977900" y="2001838"/>
            <a:ext cx="9525" cy="3636962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60" name="Line 16"/>
          <p:cNvSpPr>
            <a:spLocks noChangeShapeType="1"/>
          </p:cNvSpPr>
          <p:nvPr/>
        </p:nvSpPr>
        <p:spPr bwMode="auto">
          <a:xfrm>
            <a:off x="977900" y="5638800"/>
            <a:ext cx="9525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1" name="Line 17"/>
          <p:cNvSpPr>
            <a:spLocks noChangeShapeType="1"/>
          </p:cNvSpPr>
          <p:nvPr/>
        </p:nvSpPr>
        <p:spPr bwMode="auto">
          <a:xfrm>
            <a:off x="977900" y="20018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2" name="Line 18"/>
          <p:cNvSpPr>
            <a:spLocks noChangeShapeType="1"/>
          </p:cNvSpPr>
          <p:nvPr/>
        </p:nvSpPr>
        <p:spPr bwMode="auto">
          <a:xfrm>
            <a:off x="987425" y="2001838"/>
            <a:ext cx="1588" cy="3636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3" name="Line 19"/>
          <p:cNvSpPr>
            <a:spLocks noChangeShapeType="1"/>
          </p:cNvSpPr>
          <p:nvPr/>
        </p:nvSpPr>
        <p:spPr bwMode="auto">
          <a:xfrm>
            <a:off x="977900" y="2001838"/>
            <a:ext cx="1588" cy="3636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4" name="Line 20"/>
          <p:cNvSpPr>
            <a:spLocks noChangeShapeType="1"/>
          </p:cNvSpPr>
          <p:nvPr/>
        </p:nvSpPr>
        <p:spPr bwMode="auto">
          <a:xfrm>
            <a:off x="1030288" y="5637213"/>
            <a:ext cx="12700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5" name="Line 21"/>
          <p:cNvSpPr>
            <a:spLocks noChangeShapeType="1"/>
          </p:cNvSpPr>
          <p:nvPr/>
        </p:nvSpPr>
        <p:spPr bwMode="auto">
          <a:xfrm>
            <a:off x="1030288" y="1998663"/>
            <a:ext cx="12700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66" name="Rectangle 22"/>
          <p:cNvSpPr>
            <a:spLocks noChangeArrowheads="1"/>
          </p:cNvSpPr>
          <p:nvPr/>
        </p:nvSpPr>
        <p:spPr bwMode="auto">
          <a:xfrm>
            <a:off x="2193925" y="2001838"/>
            <a:ext cx="14288" cy="3636962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67" name="Freeform 23"/>
          <p:cNvSpPr>
            <a:spLocks/>
          </p:cNvSpPr>
          <p:nvPr/>
        </p:nvSpPr>
        <p:spPr bwMode="auto">
          <a:xfrm>
            <a:off x="1531938" y="5554663"/>
            <a:ext cx="98425" cy="9048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68" name="Freeform 24"/>
          <p:cNvSpPr>
            <a:spLocks/>
          </p:cNvSpPr>
          <p:nvPr/>
        </p:nvSpPr>
        <p:spPr bwMode="auto">
          <a:xfrm>
            <a:off x="1531938" y="5554663"/>
            <a:ext cx="98425" cy="9048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69" name="Line 25"/>
          <p:cNvSpPr>
            <a:spLocks noChangeShapeType="1"/>
          </p:cNvSpPr>
          <p:nvPr/>
        </p:nvSpPr>
        <p:spPr bwMode="auto">
          <a:xfrm>
            <a:off x="1622425" y="5554663"/>
            <a:ext cx="7938" cy="793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0" name="Line 26"/>
          <p:cNvSpPr>
            <a:spLocks noChangeShapeType="1"/>
          </p:cNvSpPr>
          <p:nvPr/>
        </p:nvSpPr>
        <p:spPr bwMode="auto">
          <a:xfrm>
            <a:off x="1531938" y="5635625"/>
            <a:ext cx="7937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1" name="Line 27"/>
          <p:cNvSpPr>
            <a:spLocks noChangeShapeType="1"/>
          </p:cNvSpPr>
          <p:nvPr/>
        </p:nvSpPr>
        <p:spPr bwMode="auto">
          <a:xfrm flipV="1">
            <a:off x="1539875" y="5562600"/>
            <a:ext cx="90488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2" name="Line 28"/>
          <p:cNvSpPr>
            <a:spLocks noChangeShapeType="1"/>
          </p:cNvSpPr>
          <p:nvPr/>
        </p:nvSpPr>
        <p:spPr bwMode="auto">
          <a:xfrm flipV="1">
            <a:off x="1531938" y="5554663"/>
            <a:ext cx="90487" cy="80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3" name="Line 29"/>
          <p:cNvSpPr>
            <a:spLocks noChangeShapeType="1"/>
          </p:cNvSpPr>
          <p:nvPr/>
        </p:nvSpPr>
        <p:spPr bwMode="auto">
          <a:xfrm flipH="1">
            <a:off x="2141538" y="5637213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4" name="Line 30"/>
          <p:cNvSpPr>
            <a:spLocks noChangeShapeType="1"/>
          </p:cNvSpPr>
          <p:nvPr/>
        </p:nvSpPr>
        <p:spPr bwMode="auto">
          <a:xfrm flipH="1">
            <a:off x="2141538" y="1998663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5" name="Line 31"/>
          <p:cNvSpPr>
            <a:spLocks noChangeShapeType="1"/>
          </p:cNvSpPr>
          <p:nvPr/>
        </p:nvSpPr>
        <p:spPr bwMode="auto">
          <a:xfrm flipH="1">
            <a:off x="2193925" y="5638800"/>
            <a:ext cx="14288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6" name="Rectangle 32"/>
          <p:cNvSpPr>
            <a:spLocks noChangeArrowheads="1"/>
          </p:cNvSpPr>
          <p:nvPr/>
        </p:nvSpPr>
        <p:spPr bwMode="auto">
          <a:xfrm>
            <a:off x="1620838" y="5557838"/>
            <a:ext cx="9525" cy="165100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77" name="Rectangle 33"/>
          <p:cNvSpPr>
            <a:spLocks noChangeArrowheads="1"/>
          </p:cNvSpPr>
          <p:nvPr/>
        </p:nvSpPr>
        <p:spPr bwMode="auto">
          <a:xfrm>
            <a:off x="1620838" y="5557838"/>
            <a:ext cx="9525" cy="165100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78" name="Line 34"/>
          <p:cNvSpPr>
            <a:spLocks noChangeShapeType="1"/>
          </p:cNvSpPr>
          <p:nvPr/>
        </p:nvSpPr>
        <p:spPr bwMode="auto">
          <a:xfrm>
            <a:off x="1630363" y="5557838"/>
            <a:ext cx="1587" cy="16510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79" name="Line 35"/>
          <p:cNvSpPr>
            <a:spLocks noChangeShapeType="1"/>
          </p:cNvSpPr>
          <p:nvPr/>
        </p:nvSpPr>
        <p:spPr bwMode="auto">
          <a:xfrm>
            <a:off x="1620838" y="5557838"/>
            <a:ext cx="1587" cy="16510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0" name="Line 36"/>
          <p:cNvSpPr>
            <a:spLocks noChangeShapeType="1"/>
          </p:cNvSpPr>
          <p:nvPr/>
        </p:nvSpPr>
        <p:spPr bwMode="auto">
          <a:xfrm flipH="1">
            <a:off x="1620838" y="55578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1" name="Line 37"/>
          <p:cNvSpPr>
            <a:spLocks noChangeShapeType="1"/>
          </p:cNvSpPr>
          <p:nvPr/>
        </p:nvSpPr>
        <p:spPr bwMode="auto">
          <a:xfrm flipH="1">
            <a:off x="1620838" y="57229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2" name="Rectangle 38"/>
          <p:cNvSpPr>
            <a:spLocks noChangeArrowheads="1"/>
          </p:cNvSpPr>
          <p:nvPr/>
        </p:nvSpPr>
        <p:spPr bwMode="auto">
          <a:xfrm>
            <a:off x="1719263" y="5635625"/>
            <a:ext cx="488950" cy="11113"/>
          </a:xfrm>
          <a:prstGeom prst="rect">
            <a:avLst/>
          </a:prstGeom>
          <a:solidFill>
            <a:srgbClr val="000000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83" name="Freeform 39"/>
          <p:cNvSpPr>
            <a:spLocks/>
          </p:cNvSpPr>
          <p:nvPr/>
        </p:nvSpPr>
        <p:spPr bwMode="auto">
          <a:xfrm>
            <a:off x="1622425" y="5635625"/>
            <a:ext cx="98425" cy="9048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84" name="Freeform 40"/>
          <p:cNvSpPr>
            <a:spLocks/>
          </p:cNvSpPr>
          <p:nvPr/>
        </p:nvSpPr>
        <p:spPr bwMode="auto">
          <a:xfrm>
            <a:off x="1622425" y="5635625"/>
            <a:ext cx="98425" cy="9048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85" name="Line 41"/>
          <p:cNvSpPr>
            <a:spLocks noChangeShapeType="1"/>
          </p:cNvSpPr>
          <p:nvPr/>
        </p:nvSpPr>
        <p:spPr bwMode="auto">
          <a:xfrm flipV="1">
            <a:off x="2208213" y="5635625"/>
            <a:ext cx="1587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6" name="Line 42"/>
          <p:cNvSpPr>
            <a:spLocks noChangeShapeType="1"/>
          </p:cNvSpPr>
          <p:nvPr/>
        </p:nvSpPr>
        <p:spPr bwMode="auto">
          <a:xfrm flipV="1">
            <a:off x="1716088" y="5635625"/>
            <a:ext cx="3175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7" name="Line 43"/>
          <p:cNvSpPr>
            <a:spLocks noChangeShapeType="1"/>
          </p:cNvSpPr>
          <p:nvPr/>
        </p:nvSpPr>
        <p:spPr bwMode="auto">
          <a:xfrm flipV="1">
            <a:off x="1622425" y="5635625"/>
            <a:ext cx="88900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8" name="Line 44"/>
          <p:cNvSpPr>
            <a:spLocks noChangeShapeType="1"/>
          </p:cNvSpPr>
          <p:nvPr/>
        </p:nvSpPr>
        <p:spPr bwMode="auto">
          <a:xfrm flipV="1">
            <a:off x="1630363" y="5645150"/>
            <a:ext cx="90487" cy="809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89" name="Line 45"/>
          <p:cNvSpPr>
            <a:spLocks noChangeShapeType="1"/>
          </p:cNvSpPr>
          <p:nvPr/>
        </p:nvSpPr>
        <p:spPr bwMode="auto">
          <a:xfrm>
            <a:off x="1622425" y="5718175"/>
            <a:ext cx="7938" cy="79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90" name="Line 46"/>
          <p:cNvSpPr>
            <a:spLocks noChangeShapeType="1"/>
          </p:cNvSpPr>
          <p:nvPr/>
        </p:nvSpPr>
        <p:spPr bwMode="auto">
          <a:xfrm>
            <a:off x="1711325" y="5635625"/>
            <a:ext cx="9525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91" name="Freeform 47"/>
          <p:cNvSpPr>
            <a:spLocks/>
          </p:cNvSpPr>
          <p:nvPr/>
        </p:nvSpPr>
        <p:spPr bwMode="auto">
          <a:xfrm>
            <a:off x="1531938" y="1916113"/>
            <a:ext cx="98425" cy="8731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2" name="Freeform 48"/>
          <p:cNvSpPr>
            <a:spLocks/>
          </p:cNvSpPr>
          <p:nvPr/>
        </p:nvSpPr>
        <p:spPr bwMode="auto">
          <a:xfrm>
            <a:off x="1531938" y="1916113"/>
            <a:ext cx="98425" cy="8731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3" name="Rectangle 49"/>
          <p:cNvSpPr>
            <a:spLocks noChangeArrowheads="1"/>
          </p:cNvSpPr>
          <p:nvPr/>
        </p:nvSpPr>
        <p:spPr bwMode="auto">
          <a:xfrm>
            <a:off x="1720850" y="199548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4" name="Freeform 50"/>
          <p:cNvSpPr>
            <a:spLocks/>
          </p:cNvSpPr>
          <p:nvPr/>
        </p:nvSpPr>
        <p:spPr bwMode="auto">
          <a:xfrm>
            <a:off x="1622425" y="1998663"/>
            <a:ext cx="98425" cy="85725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5" name="Freeform 51"/>
          <p:cNvSpPr>
            <a:spLocks/>
          </p:cNvSpPr>
          <p:nvPr/>
        </p:nvSpPr>
        <p:spPr bwMode="auto">
          <a:xfrm>
            <a:off x="1622425" y="1998663"/>
            <a:ext cx="98425" cy="85725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6" name="Rectangle 52"/>
          <p:cNvSpPr>
            <a:spLocks noChangeArrowheads="1"/>
          </p:cNvSpPr>
          <p:nvPr/>
        </p:nvSpPr>
        <p:spPr bwMode="auto">
          <a:xfrm>
            <a:off x="1620838" y="1919288"/>
            <a:ext cx="9525" cy="163512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7" name="Rectangle 53"/>
          <p:cNvSpPr>
            <a:spLocks noChangeArrowheads="1"/>
          </p:cNvSpPr>
          <p:nvPr/>
        </p:nvSpPr>
        <p:spPr bwMode="auto">
          <a:xfrm>
            <a:off x="1620838" y="1919288"/>
            <a:ext cx="9525" cy="163512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2998" name="Line 54"/>
          <p:cNvSpPr>
            <a:spLocks noChangeShapeType="1"/>
          </p:cNvSpPr>
          <p:nvPr/>
        </p:nvSpPr>
        <p:spPr bwMode="auto">
          <a:xfrm flipV="1">
            <a:off x="1531938" y="1916113"/>
            <a:ext cx="90487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2999" name="Line 55"/>
          <p:cNvSpPr>
            <a:spLocks noChangeShapeType="1"/>
          </p:cNvSpPr>
          <p:nvPr/>
        </p:nvSpPr>
        <p:spPr bwMode="auto">
          <a:xfrm flipV="1">
            <a:off x="1539875" y="1920875"/>
            <a:ext cx="90488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0" name="Line 56"/>
          <p:cNvSpPr>
            <a:spLocks noChangeShapeType="1"/>
          </p:cNvSpPr>
          <p:nvPr/>
        </p:nvSpPr>
        <p:spPr bwMode="auto">
          <a:xfrm>
            <a:off x="1531938" y="1998663"/>
            <a:ext cx="7937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1" name="Line 57"/>
          <p:cNvSpPr>
            <a:spLocks noChangeShapeType="1"/>
          </p:cNvSpPr>
          <p:nvPr/>
        </p:nvSpPr>
        <p:spPr bwMode="auto">
          <a:xfrm>
            <a:off x="1622425" y="1916113"/>
            <a:ext cx="7938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2" name="Line 58"/>
          <p:cNvSpPr>
            <a:spLocks noChangeShapeType="1"/>
          </p:cNvSpPr>
          <p:nvPr/>
        </p:nvSpPr>
        <p:spPr bwMode="auto">
          <a:xfrm flipV="1">
            <a:off x="2208213" y="1995488"/>
            <a:ext cx="1587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3" name="Line 59"/>
          <p:cNvSpPr>
            <a:spLocks noChangeShapeType="1"/>
          </p:cNvSpPr>
          <p:nvPr/>
        </p:nvSpPr>
        <p:spPr bwMode="auto">
          <a:xfrm flipV="1">
            <a:off x="1716088" y="1995488"/>
            <a:ext cx="3175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4" name="Line 60"/>
          <p:cNvSpPr>
            <a:spLocks noChangeShapeType="1"/>
          </p:cNvSpPr>
          <p:nvPr/>
        </p:nvSpPr>
        <p:spPr bwMode="auto">
          <a:xfrm flipV="1">
            <a:off x="1622425" y="1998663"/>
            <a:ext cx="88900" cy="80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5" name="Line 61"/>
          <p:cNvSpPr>
            <a:spLocks noChangeShapeType="1"/>
          </p:cNvSpPr>
          <p:nvPr/>
        </p:nvSpPr>
        <p:spPr bwMode="auto">
          <a:xfrm flipV="1">
            <a:off x="1630363" y="2003425"/>
            <a:ext cx="90487" cy="809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6" name="Line 62"/>
          <p:cNvSpPr>
            <a:spLocks noChangeShapeType="1"/>
          </p:cNvSpPr>
          <p:nvPr/>
        </p:nvSpPr>
        <p:spPr bwMode="auto">
          <a:xfrm>
            <a:off x="1622425" y="2079625"/>
            <a:ext cx="7938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7" name="Line 63"/>
          <p:cNvSpPr>
            <a:spLocks noChangeShapeType="1"/>
          </p:cNvSpPr>
          <p:nvPr/>
        </p:nvSpPr>
        <p:spPr bwMode="auto">
          <a:xfrm>
            <a:off x="1711325" y="1998663"/>
            <a:ext cx="9525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8" name="Line 64"/>
          <p:cNvSpPr>
            <a:spLocks noChangeShapeType="1"/>
          </p:cNvSpPr>
          <p:nvPr/>
        </p:nvSpPr>
        <p:spPr bwMode="auto">
          <a:xfrm>
            <a:off x="1630363" y="1919288"/>
            <a:ext cx="1587" cy="16351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09" name="Line 65"/>
          <p:cNvSpPr>
            <a:spLocks noChangeShapeType="1"/>
          </p:cNvSpPr>
          <p:nvPr/>
        </p:nvSpPr>
        <p:spPr bwMode="auto">
          <a:xfrm>
            <a:off x="1620838" y="1919288"/>
            <a:ext cx="1587" cy="16351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0" name="Line 66"/>
          <p:cNvSpPr>
            <a:spLocks noChangeShapeType="1"/>
          </p:cNvSpPr>
          <p:nvPr/>
        </p:nvSpPr>
        <p:spPr bwMode="auto">
          <a:xfrm flipH="1">
            <a:off x="1620838" y="191928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1" name="Line 67"/>
          <p:cNvSpPr>
            <a:spLocks noChangeShapeType="1"/>
          </p:cNvSpPr>
          <p:nvPr/>
        </p:nvSpPr>
        <p:spPr bwMode="auto">
          <a:xfrm flipH="1">
            <a:off x="1620838" y="2082800"/>
            <a:ext cx="9525" cy="158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2" name="Line 68"/>
          <p:cNvSpPr>
            <a:spLocks noChangeShapeType="1"/>
          </p:cNvSpPr>
          <p:nvPr/>
        </p:nvSpPr>
        <p:spPr bwMode="auto">
          <a:xfrm>
            <a:off x="2193925" y="4418013"/>
            <a:ext cx="1428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3" name="Rectangle 69"/>
          <p:cNvSpPr>
            <a:spLocks noChangeArrowheads="1"/>
          </p:cNvSpPr>
          <p:nvPr/>
        </p:nvSpPr>
        <p:spPr bwMode="auto">
          <a:xfrm>
            <a:off x="2193925" y="2460625"/>
            <a:ext cx="14288" cy="70167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14" name="Rectangle 70"/>
          <p:cNvSpPr>
            <a:spLocks noChangeArrowheads="1"/>
          </p:cNvSpPr>
          <p:nvPr/>
        </p:nvSpPr>
        <p:spPr bwMode="auto">
          <a:xfrm>
            <a:off x="2193925" y="2460625"/>
            <a:ext cx="14288" cy="70167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15" name="Line 71"/>
          <p:cNvSpPr>
            <a:spLocks noChangeShapeType="1"/>
          </p:cNvSpPr>
          <p:nvPr/>
        </p:nvSpPr>
        <p:spPr bwMode="auto">
          <a:xfrm>
            <a:off x="2208213" y="2460625"/>
            <a:ext cx="1587" cy="7016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6" name="Line 72"/>
          <p:cNvSpPr>
            <a:spLocks noChangeShapeType="1"/>
          </p:cNvSpPr>
          <p:nvPr/>
        </p:nvSpPr>
        <p:spPr bwMode="auto">
          <a:xfrm>
            <a:off x="2193925" y="2460625"/>
            <a:ext cx="3175" cy="7016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7" name="Line 73"/>
          <p:cNvSpPr>
            <a:spLocks noChangeShapeType="1"/>
          </p:cNvSpPr>
          <p:nvPr/>
        </p:nvSpPr>
        <p:spPr bwMode="auto">
          <a:xfrm flipH="1">
            <a:off x="2193925" y="3162300"/>
            <a:ext cx="14288" cy="1588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8" name="Line 74"/>
          <p:cNvSpPr>
            <a:spLocks noChangeShapeType="1"/>
          </p:cNvSpPr>
          <p:nvPr/>
        </p:nvSpPr>
        <p:spPr bwMode="auto">
          <a:xfrm>
            <a:off x="3865563" y="3816350"/>
            <a:ext cx="1587" cy="10747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19" name="Line 75"/>
          <p:cNvSpPr>
            <a:spLocks noChangeShapeType="1"/>
          </p:cNvSpPr>
          <p:nvPr/>
        </p:nvSpPr>
        <p:spPr bwMode="auto">
          <a:xfrm flipV="1">
            <a:off x="3862388" y="2686050"/>
            <a:ext cx="3175" cy="10461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20" name="Freeform 76"/>
          <p:cNvSpPr>
            <a:spLocks/>
          </p:cNvSpPr>
          <p:nvPr/>
        </p:nvSpPr>
        <p:spPr bwMode="auto">
          <a:xfrm>
            <a:off x="3797300" y="3732213"/>
            <a:ext cx="149225" cy="84137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21" name="Freeform 77"/>
          <p:cNvSpPr>
            <a:spLocks/>
          </p:cNvSpPr>
          <p:nvPr/>
        </p:nvSpPr>
        <p:spPr bwMode="auto">
          <a:xfrm>
            <a:off x="2057400" y="2006600"/>
            <a:ext cx="15875" cy="3641725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22" name="Freeform 78"/>
          <p:cNvSpPr>
            <a:spLocks/>
          </p:cNvSpPr>
          <p:nvPr/>
        </p:nvSpPr>
        <p:spPr bwMode="auto">
          <a:xfrm>
            <a:off x="1111250" y="2005013"/>
            <a:ext cx="15875" cy="3641725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23" name="Line 79"/>
          <p:cNvSpPr>
            <a:spLocks noChangeShapeType="1"/>
          </p:cNvSpPr>
          <p:nvPr/>
        </p:nvSpPr>
        <p:spPr bwMode="auto">
          <a:xfrm>
            <a:off x="2206625" y="2895600"/>
            <a:ext cx="1660525" cy="1588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24" name="Line 80"/>
          <p:cNvSpPr>
            <a:spLocks noChangeShapeType="1"/>
          </p:cNvSpPr>
          <p:nvPr/>
        </p:nvSpPr>
        <p:spPr bwMode="auto">
          <a:xfrm>
            <a:off x="2206625" y="4725988"/>
            <a:ext cx="1660525" cy="1587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25" name="Freeform 81"/>
          <p:cNvSpPr>
            <a:spLocks/>
          </p:cNvSpPr>
          <p:nvPr/>
        </p:nvSpPr>
        <p:spPr bwMode="auto">
          <a:xfrm>
            <a:off x="2193925" y="3209925"/>
            <a:ext cx="19050" cy="1287463"/>
          </a:xfrm>
          <a:custGeom>
            <a:avLst/>
            <a:gdLst>
              <a:gd name="T0" fmla="*/ 19 w 39"/>
              <a:gd name="T1" fmla="*/ 0 h 3469"/>
              <a:gd name="T2" fmla="*/ 0 w 39"/>
              <a:gd name="T3" fmla="*/ 19 h 3469"/>
              <a:gd name="T4" fmla="*/ 0 w 39"/>
              <a:gd name="T5" fmla="*/ 3469 h 3469"/>
              <a:gd name="T6" fmla="*/ 39 w 39"/>
              <a:gd name="T7" fmla="*/ 3469 h 3469"/>
              <a:gd name="T8" fmla="*/ 39 w 39"/>
              <a:gd name="T9" fmla="*/ 19 h 3469"/>
              <a:gd name="T10" fmla="*/ 19 w 39"/>
              <a:gd name="T11" fmla="*/ 39 h 3469"/>
              <a:gd name="T12" fmla="*/ 19 w 39"/>
              <a:gd name="T13" fmla="*/ 0 h 3469"/>
              <a:gd name="T14" fmla="*/ 0 w 39"/>
              <a:gd name="T15" fmla="*/ 0 h 3469"/>
              <a:gd name="T16" fmla="*/ 0 w 39"/>
              <a:gd name="T17" fmla="*/ 19 h 3469"/>
              <a:gd name="T18" fmla="*/ 19 w 39"/>
              <a:gd name="T19" fmla="*/ 0 h 346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3469"/>
              <a:gd name="T32" fmla="*/ 39 w 39"/>
              <a:gd name="T33" fmla="*/ 3469 h 346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3469">
                <a:moveTo>
                  <a:pt x="19" y="0"/>
                </a:moveTo>
                <a:lnTo>
                  <a:pt x="0" y="19"/>
                </a:lnTo>
                <a:lnTo>
                  <a:pt x="0" y="3469"/>
                </a:lnTo>
                <a:lnTo>
                  <a:pt x="39" y="3469"/>
                </a:lnTo>
                <a:lnTo>
                  <a:pt x="39" y="19"/>
                </a:lnTo>
                <a:lnTo>
                  <a:pt x="19" y="39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26" name="Line 82"/>
          <p:cNvSpPr>
            <a:spLocks noChangeShapeType="1"/>
          </p:cNvSpPr>
          <p:nvPr/>
        </p:nvSpPr>
        <p:spPr bwMode="auto">
          <a:xfrm>
            <a:off x="2193925" y="5119688"/>
            <a:ext cx="14288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449619" name="Rectangle 83"/>
          <p:cNvSpPr>
            <a:spLocks noChangeArrowheads="1"/>
          </p:cNvSpPr>
          <p:nvPr/>
        </p:nvSpPr>
        <p:spPr bwMode="auto">
          <a:xfrm>
            <a:off x="2441575" y="5470525"/>
            <a:ext cx="17938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>
              <a:defRPr/>
            </a:pPr>
            <a:r>
              <a:rPr lang="es-E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Ángulo de Asiento</a:t>
            </a:r>
            <a:endParaRPr lang="es-ES" sz="1600" b="1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83028" name="Group 84"/>
          <p:cNvGrpSpPr>
            <a:grpSpLocks/>
          </p:cNvGrpSpPr>
          <p:nvPr/>
        </p:nvGrpSpPr>
        <p:grpSpPr bwMode="auto">
          <a:xfrm>
            <a:off x="2225675" y="2225675"/>
            <a:ext cx="719138" cy="574675"/>
            <a:chOff x="2699" y="1570"/>
            <a:chExt cx="272" cy="272"/>
          </a:xfrm>
        </p:grpSpPr>
        <p:sp>
          <p:nvSpPr>
            <p:cNvPr id="83157" name="Line 85"/>
            <p:cNvSpPr>
              <a:spLocks noChangeShapeType="1"/>
            </p:cNvSpPr>
            <p:nvPr/>
          </p:nvSpPr>
          <p:spPr bwMode="auto">
            <a:xfrm>
              <a:off x="2699" y="1570"/>
              <a:ext cx="45" cy="0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58" name="Line 86"/>
            <p:cNvSpPr>
              <a:spLocks noChangeShapeType="1"/>
            </p:cNvSpPr>
            <p:nvPr/>
          </p:nvSpPr>
          <p:spPr bwMode="auto">
            <a:xfrm>
              <a:off x="2744" y="1570"/>
              <a:ext cx="0" cy="227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59" name="Line 87"/>
            <p:cNvSpPr>
              <a:spLocks noChangeShapeType="1"/>
            </p:cNvSpPr>
            <p:nvPr/>
          </p:nvSpPr>
          <p:spPr bwMode="auto">
            <a:xfrm>
              <a:off x="2744" y="1797"/>
              <a:ext cx="227" cy="0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60" name="Line 88"/>
            <p:cNvSpPr>
              <a:spLocks noChangeShapeType="1"/>
            </p:cNvSpPr>
            <p:nvPr/>
          </p:nvSpPr>
          <p:spPr bwMode="auto">
            <a:xfrm>
              <a:off x="2971" y="1797"/>
              <a:ext cx="0" cy="45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3029" name="Group 89"/>
          <p:cNvGrpSpPr>
            <a:grpSpLocks/>
          </p:cNvGrpSpPr>
          <p:nvPr/>
        </p:nvGrpSpPr>
        <p:grpSpPr bwMode="auto">
          <a:xfrm flipV="1">
            <a:off x="2225675" y="4818063"/>
            <a:ext cx="647700" cy="574675"/>
            <a:chOff x="2699" y="1570"/>
            <a:chExt cx="272" cy="272"/>
          </a:xfrm>
        </p:grpSpPr>
        <p:sp>
          <p:nvSpPr>
            <p:cNvPr id="83153" name="Line 90"/>
            <p:cNvSpPr>
              <a:spLocks noChangeShapeType="1"/>
            </p:cNvSpPr>
            <p:nvPr/>
          </p:nvSpPr>
          <p:spPr bwMode="auto">
            <a:xfrm>
              <a:off x="2699" y="1570"/>
              <a:ext cx="45" cy="0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54" name="Line 91"/>
            <p:cNvSpPr>
              <a:spLocks noChangeShapeType="1"/>
            </p:cNvSpPr>
            <p:nvPr/>
          </p:nvSpPr>
          <p:spPr bwMode="auto">
            <a:xfrm>
              <a:off x="2744" y="1570"/>
              <a:ext cx="0" cy="227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55" name="Line 92"/>
            <p:cNvSpPr>
              <a:spLocks noChangeShapeType="1"/>
            </p:cNvSpPr>
            <p:nvPr/>
          </p:nvSpPr>
          <p:spPr bwMode="auto">
            <a:xfrm>
              <a:off x="2744" y="1797"/>
              <a:ext cx="227" cy="0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56" name="Line 93"/>
            <p:cNvSpPr>
              <a:spLocks noChangeShapeType="1"/>
            </p:cNvSpPr>
            <p:nvPr/>
          </p:nvSpPr>
          <p:spPr bwMode="auto">
            <a:xfrm>
              <a:off x="2971" y="1797"/>
              <a:ext cx="0" cy="45"/>
            </a:xfrm>
            <a:prstGeom prst="line">
              <a:avLst/>
            </a:prstGeom>
            <a:noFill/>
            <a:ln w="9525">
              <a:solidFill>
                <a:srgbClr val="CCEC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83030" name="Rectangle 94"/>
          <p:cNvSpPr>
            <a:spLocks noChangeArrowheads="1"/>
          </p:cNvSpPr>
          <p:nvPr/>
        </p:nvSpPr>
        <p:spPr bwMode="auto">
          <a:xfrm rot="5400000">
            <a:off x="2169319" y="2164556"/>
            <a:ext cx="82550" cy="490538"/>
          </a:xfrm>
          <a:prstGeom prst="rect">
            <a:avLst/>
          </a:prstGeom>
          <a:solidFill>
            <a:schemeClr val="bg2"/>
          </a:solid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endParaRPr lang="es-ES_tradnl">
              <a:solidFill>
                <a:schemeClr val="bg2"/>
              </a:solidFill>
            </a:endParaRPr>
          </a:p>
        </p:txBody>
      </p:sp>
      <p:sp>
        <p:nvSpPr>
          <p:cNvPr id="83031" name="Rectangle 95"/>
          <p:cNvSpPr>
            <a:spLocks noChangeArrowheads="1"/>
          </p:cNvSpPr>
          <p:nvPr/>
        </p:nvSpPr>
        <p:spPr bwMode="auto">
          <a:xfrm rot="-5400000" flipH="1" flipV="1">
            <a:off x="2152650" y="4899025"/>
            <a:ext cx="71438" cy="4905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2" name="Rectangle 96" descr="Horizontal oscura"/>
          <p:cNvSpPr>
            <a:spLocks noChangeArrowheads="1"/>
          </p:cNvSpPr>
          <p:nvPr/>
        </p:nvSpPr>
        <p:spPr bwMode="auto">
          <a:xfrm>
            <a:off x="2441575" y="5105400"/>
            <a:ext cx="71438" cy="215900"/>
          </a:xfrm>
          <a:prstGeom prst="rect">
            <a:avLst/>
          </a:prstGeom>
          <a:pattFill prst="dkHorz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3" name="Rectangle 97" descr="Horizontal oscura"/>
          <p:cNvSpPr>
            <a:spLocks noChangeArrowheads="1"/>
          </p:cNvSpPr>
          <p:nvPr/>
        </p:nvSpPr>
        <p:spPr bwMode="auto">
          <a:xfrm>
            <a:off x="2441575" y="2297113"/>
            <a:ext cx="71438" cy="215900"/>
          </a:xfrm>
          <a:prstGeom prst="rect">
            <a:avLst/>
          </a:prstGeom>
          <a:pattFill prst="dkHorz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4" name="Rectangle 98" descr="Horizontal oscura"/>
          <p:cNvSpPr>
            <a:spLocks noChangeArrowheads="1"/>
          </p:cNvSpPr>
          <p:nvPr/>
        </p:nvSpPr>
        <p:spPr bwMode="auto">
          <a:xfrm>
            <a:off x="1893888" y="2297113"/>
            <a:ext cx="71437" cy="215900"/>
          </a:xfrm>
          <a:prstGeom prst="rect">
            <a:avLst/>
          </a:prstGeom>
          <a:pattFill prst="dkHorz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5" name="Rectangle 99" descr="Vertical oscura"/>
          <p:cNvSpPr>
            <a:spLocks noChangeArrowheads="1"/>
          </p:cNvSpPr>
          <p:nvPr/>
        </p:nvSpPr>
        <p:spPr bwMode="auto">
          <a:xfrm rot="-5400000">
            <a:off x="2628900" y="2466975"/>
            <a:ext cx="69850" cy="215900"/>
          </a:xfrm>
          <a:prstGeom prst="rect">
            <a:avLst/>
          </a:prstGeom>
          <a:pattFill prst="dkVert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6" name="Rectangle 100" descr="Vertical oscura"/>
          <p:cNvSpPr>
            <a:spLocks noChangeArrowheads="1"/>
          </p:cNvSpPr>
          <p:nvPr/>
        </p:nvSpPr>
        <p:spPr bwMode="auto">
          <a:xfrm rot="-5400000">
            <a:off x="2635250" y="2938463"/>
            <a:ext cx="71437" cy="230188"/>
          </a:xfrm>
          <a:prstGeom prst="rect">
            <a:avLst/>
          </a:prstGeom>
          <a:pattFill prst="dkVert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7" name="Rectangle 101" descr="Vertical oscura"/>
          <p:cNvSpPr>
            <a:spLocks noChangeArrowheads="1"/>
          </p:cNvSpPr>
          <p:nvPr/>
        </p:nvSpPr>
        <p:spPr bwMode="auto">
          <a:xfrm rot="-5400000">
            <a:off x="2586038" y="4454525"/>
            <a:ext cx="69850" cy="215900"/>
          </a:xfrm>
          <a:prstGeom prst="rect">
            <a:avLst/>
          </a:prstGeom>
          <a:pattFill prst="dkVert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8" name="Rectangle 102" descr="Vertical oscura"/>
          <p:cNvSpPr>
            <a:spLocks noChangeArrowheads="1"/>
          </p:cNvSpPr>
          <p:nvPr/>
        </p:nvSpPr>
        <p:spPr bwMode="auto">
          <a:xfrm rot="-5400000">
            <a:off x="2592388" y="4926013"/>
            <a:ext cx="71437" cy="230187"/>
          </a:xfrm>
          <a:prstGeom prst="rect">
            <a:avLst/>
          </a:prstGeom>
          <a:pattFill prst="dkVert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39" name="Rectangle 103"/>
          <p:cNvSpPr>
            <a:spLocks noChangeArrowheads="1"/>
          </p:cNvSpPr>
          <p:nvPr/>
        </p:nvSpPr>
        <p:spPr bwMode="auto">
          <a:xfrm rot="-5400000" flipH="1" flipV="1">
            <a:off x="2153444" y="5033169"/>
            <a:ext cx="71437" cy="50482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40" name="Rectangle 104" descr="Horizontal oscura"/>
          <p:cNvSpPr>
            <a:spLocks noChangeArrowheads="1"/>
          </p:cNvSpPr>
          <p:nvPr/>
        </p:nvSpPr>
        <p:spPr bwMode="auto">
          <a:xfrm>
            <a:off x="1893888" y="5105400"/>
            <a:ext cx="71437" cy="215900"/>
          </a:xfrm>
          <a:prstGeom prst="rect">
            <a:avLst/>
          </a:prstGeom>
          <a:pattFill prst="dkHorz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41" name="Line 105"/>
          <p:cNvSpPr>
            <a:spLocks noChangeShapeType="1"/>
          </p:cNvSpPr>
          <p:nvPr/>
        </p:nvSpPr>
        <p:spPr bwMode="auto">
          <a:xfrm flipH="1" flipV="1">
            <a:off x="2819400" y="4932363"/>
            <a:ext cx="0" cy="5048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>
        <p:nvSpPr>
          <p:cNvPr id="449642" name="Rectangle 106"/>
          <p:cNvSpPr>
            <a:spLocks noChangeArrowheads="1"/>
          </p:cNvSpPr>
          <p:nvPr/>
        </p:nvSpPr>
        <p:spPr bwMode="auto">
          <a:xfrm>
            <a:off x="2532063" y="1952625"/>
            <a:ext cx="6985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>
              <a:defRPr/>
            </a:pPr>
            <a:r>
              <a:rPr lang="es-E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Ángulo</a:t>
            </a:r>
            <a:endParaRPr lang="es-ES" sz="1600" b="1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83043" name="Line 107"/>
          <p:cNvSpPr>
            <a:spLocks noChangeShapeType="1"/>
          </p:cNvSpPr>
          <p:nvPr/>
        </p:nvSpPr>
        <p:spPr bwMode="auto">
          <a:xfrm flipV="1">
            <a:off x="2873375" y="2297113"/>
            <a:ext cx="0" cy="3603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es-ES"/>
          </a:p>
        </p:txBody>
      </p:sp>
      <p:sp useBgFill="1">
        <p:nvSpPr>
          <p:cNvPr id="83044" name="Rectangle 108"/>
          <p:cNvSpPr>
            <a:spLocks noChangeArrowheads="1"/>
          </p:cNvSpPr>
          <p:nvPr/>
        </p:nvSpPr>
        <p:spPr bwMode="auto">
          <a:xfrm>
            <a:off x="2225675" y="2781300"/>
            <a:ext cx="69850" cy="2087563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045" name="Line 109"/>
          <p:cNvSpPr>
            <a:spLocks noChangeShapeType="1"/>
          </p:cNvSpPr>
          <p:nvPr/>
        </p:nvSpPr>
        <p:spPr bwMode="auto">
          <a:xfrm>
            <a:off x="2297113" y="2816225"/>
            <a:ext cx="0" cy="1979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46" name="Rectangle 110"/>
          <p:cNvSpPr>
            <a:spLocks noChangeArrowheads="1"/>
          </p:cNvSpPr>
          <p:nvPr/>
        </p:nvSpPr>
        <p:spPr bwMode="auto">
          <a:xfrm>
            <a:off x="5275263" y="2001838"/>
            <a:ext cx="9525" cy="3636962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47" name="Line 111"/>
          <p:cNvSpPr>
            <a:spLocks noChangeShapeType="1"/>
          </p:cNvSpPr>
          <p:nvPr/>
        </p:nvSpPr>
        <p:spPr bwMode="auto">
          <a:xfrm flipV="1">
            <a:off x="5268913" y="2006600"/>
            <a:ext cx="1587" cy="79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48" name="Rectangle 112"/>
          <p:cNvSpPr>
            <a:spLocks noChangeArrowheads="1"/>
          </p:cNvSpPr>
          <p:nvPr/>
        </p:nvSpPr>
        <p:spPr bwMode="auto">
          <a:xfrm>
            <a:off x="5275263" y="5635625"/>
            <a:ext cx="557212" cy="11113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49" name="Line 113"/>
          <p:cNvSpPr>
            <a:spLocks noChangeShapeType="1"/>
          </p:cNvSpPr>
          <p:nvPr/>
        </p:nvSpPr>
        <p:spPr bwMode="auto">
          <a:xfrm flipV="1">
            <a:off x="5834063" y="5635625"/>
            <a:ext cx="1587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0" name="Line 114"/>
          <p:cNvSpPr>
            <a:spLocks noChangeShapeType="1"/>
          </p:cNvSpPr>
          <p:nvPr/>
        </p:nvSpPr>
        <p:spPr bwMode="auto">
          <a:xfrm flipV="1">
            <a:off x="5275263" y="5635625"/>
            <a:ext cx="1587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1" name="Rectangle 115"/>
          <p:cNvSpPr>
            <a:spLocks noChangeArrowheads="1"/>
          </p:cNvSpPr>
          <p:nvPr/>
        </p:nvSpPr>
        <p:spPr bwMode="auto">
          <a:xfrm>
            <a:off x="5275263" y="1995488"/>
            <a:ext cx="557212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52" name="Line 116"/>
          <p:cNvSpPr>
            <a:spLocks noChangeShapeType="1"/>
          </p:cNvSpPr>
          <p:nvPr/>
        </p:nvSpPr>
        <p:spPr bwMode="auto">
          <a:xfrm flipV="1">
            <a:off x="5834063" y="1995488"/>
            <a:ext cx="1587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3" name="Line 117"/>
          <p:cNvSpPr>
            <a:spLocks noChangeShapeType="1"/>
          </p:cNvSpPr>
          <p:nvPr/>
        </p:nvSpPr>
        <p:spPr bwMode="auto">
          <a:xfrm flipV="1">
            <a:off x="5275263" y="1995488"/>
            <a:ext cx="1587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4" name="Rectangle 118"/>
          <p:cNvSpPr>
            <a:spLocks noChangeArrowheads="1"/>
          </p:cNvSpPr>
          <p:nvPr/>
        </p:nvSpPr>
        <p:spPr bwMode="auto">
          <a:xfrm>
            <a:off x="5275263" y="2001838"/>
            <a:ext cx="9525" cy="3636962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55" name="Line 119"/>
          <p:cNvSpPr>
            <a:spLocks noChangeShapeType="1"/>
          </p:cNvSpPr>
          <p:nvPr/>
        </p:nvSpPr>
        <p:spPr bwMode="auto">
          <a:xfrm>
            <a:off x="5275263" y="5638800"/>
            <a:ext cx="9525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6" name="Line 120"/>
          <p:cNvSpPr>
            <a:spLocks noChangeShapeType="1"/>
          </p:cNvSpPr>
          <p:nvPr/>
        </p:nvSpPr>
        <p:spPr bwMode="auto">
          <a:xfrm>
            <a:off x="5275263" y="20018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7" name="Line 121"/>
          <p:cNvSpPr>
            <a:spLocks noChangeShapeType="1"/>
          </p:cNvSpPr>
          <p:nvPr/>
        </p:nvSpPr>
        <p:spPr bwMode="auto">
          <a:xfrm>
            <a:off x="5284788" y="2001838"/>
            <a:ext cx="1587" cy="3636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8" name="Line 122"/>
          <p:cNvSpPr>
            <a:spLocks noChangeShapeType="1"/>
          </p:cNvSpPr>
          <p:nvPr/>
        </p:nvSpPr>
        <p:spPr bwMode="auto">
          <a:xfrm>
            <a:off x="5275263" y="2001838"/>
            <a:ext cx="1587" cy="3636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59" name="Line 123"/>
          <p:cNvSpPr>
            <a:spLocks noChangeShapeType="1"/>
          </p:cNvSpPr>
          <p:nvPr/>
        </p:nvSpPr>
        <p:spPr bwMode="auto">
          <a:xfrm>
            <a:off x="5327650" y="5637213"/>
            <a:ext cx="12700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0" name="Line 124"/>
          <p:cNvSpPr>
            <a:spLocks noChangeShapeType="1"/>
          </p:cNvSpPr>
          <p:nvPr/>
        </p:nvSpPr>
        <p:spPr bwMode="auto">
          <a:xfrm>
            <a:off x="5327650" y="1998663"/>
            <a:ext cx="12700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1" name="Rectangle 125"/>
          <p:cNvSpPr>
            <a:spLocks noChangeArrowheads="1"/>
          </p:cNvSpPr>
          <p:nvPr/>
        </p:nvSpPr>
        <p:spPr bwMode="auto">
          <a:xfrm>
            <a:off x="6491288" y="2001838"/>
            <a:ext cx="14287" cy="3636962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62" name="Rectangle 126"/>
          <p:cNvSpPr>
            <a:spLocks noChangeArrowheads="1"/>
          </p:cNvSpPr>
          <p:nvPr/>
        </p:nvSpPr>
        <p:spPr bwMode="auto">
          <a:xfrm>
            <a:off x="6491288" y="2001838"/>
            <a:ext cx="14287" cy="3636962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63" name="Freeform 127"/>
          <p:cNvSpPr>
            <a:spLocks/>
          </p:cNvSpPr>
          <p:nvPr/>
        </p:nvSpPr>
        <p:spPr bwMode="auto">
          <a:xfrm>
            <a:off x="5829300" y="5554663"/>
            <a:ext cx="98425" cy="9048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64" name="Freeform 128"/>
          <p:cNvSpPr>
            <a:spLocks/>
          </p:cNvSpPr>
          <p:nvPr/>
        </p:nvSpPr>
        <p:spPr bwMode="auto">
          <a:xfrm>
            <a:off x="5829300" y="5554663"/>
            <a:ext cx="98425" cy="90487"/>
          </a:xfrm>
          <a:custGeom>
            <a:avLst/>
            <a:gdLst>
              <a:gd name="T0" fmla="*/ 0 w 240"/>
              <a:gd name="T1" fmla="*/ 220 h 239"/>
              <a:gd name="T2" fmla="*/ 220 w 240"/>
              <a:gd name="T3" fmla="*/ 0 h 239"/>
              <a:gd name="T4" fmla="*/ 240 w 240"/>
              <a:gd name="T5" fmla="*/ 19 h 239"/>
              <a:gd name="T6" fmla="*/ 20 w 240"/>
              <a:gd name="T7" fmla="*/ 239 h 239"/>
              <a:gd name="T8" fmla="*/ 0 w 240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9"/>
              <a:gd name="T17" fmla="*/ 240 w 240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9">
                <a:moveTo>
                  <a:pt x="0" y="220"/>
                </a:moveTo>
                <a:lnTo>
                  <a:pt x="220" y="0"/>
                </a:lnTo>
                <a:lnTo>
                  <a:pt x="240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65" name="Line 129"/>
          <p:cNvSpPr>
            <a:spLocks noChangeShapeType="1"/>
          </p:cNvSpPr>
          <p:nvPr/>
        </p:nvSpPr>
        <p:spPr bwMode="auto">
          <a:xfrm>
            <a:off x="5919788" y="5554663"/>
            <a:ext cx="7937" cy="793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6" name="Line 130"/>
          <p:cNvSpPr>
            <a:spLocks noChangeShapeType="1"/>
          </p:cNvSpPr>
          <p:nvPr/>
        </p:nvSpPr>
        <p:spPr bwMode="auto">
          <a:xfrm>
            <a:off x="5829300" y="5635625"/>
            <a:ext cx="7938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7" name="Line 131"/>
          <p:cNvSpPr>
            <a:spLocks noChangeShapeType="1"/>
          </p:cNvSpPr>
          <p:nvPr/>
        </p:nvSpPr>
        <p:spPr bwMode="auto">
          <a:xfrm flipV="1">
            <a:off x="5837238" y="5562600"/>
            <a:ext cx="90487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8" name="Line 132"/>
          <p:cNvSpPr>
            <a:spLocks noChangeShapeType="1"/>
          </p:cNvSpPr>
          <p:nvPr/>
        </p:nvSpPr>
        <p:spPr bwMode="auto">
          <a:xfrm flipV="1">
            <a:off x="5829300" y="5554663"/>
            <a:ext cx="90488" cy="80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69" name="Line 133"/>
          <p:cNvSpPr>
            <a:spLocks noChangeShapeType="1"/>
          </p:cNvSpPr>
          <p:nvPr/>
        </p:nvSpPr>
        <p:spPr bwMode="auto">
          <a:xfrm flipH="1">
            <a:off x="6438900" y="5637213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0" name="Line 134"/>
          <p:cNvSpPr>
            <a:spLocks noChangeShapeType="1"/>
          </p:cNvSpPr>
          <p:nvPr/>
        </p:nvSpPr>
        <p:spPr bwMode="auto">
          <a:xfrm flipH="1">
            <a:off x="6438900" y="1998663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1" name="Line 135"/>
          <p:cNvSpPr>
            <a:spLocks noChangeShapeType="1"/>
          </p:cNvSpPr>
          <p:nvPr/>
        </p:nvSpPr>
        <p:spPr bwMode="auto">
          <a:xfrm flipH="1">
            <a:off x="6491288" y="5638800"/>
            <a:ext cx="14287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2" name="Line 136"/>
          <p:cNvSpPr>
            <a:spLocks noChangeShapeType="1"/>
          </p:cNvSpPr>
          <p:nvPr/>
        </p:nvSpPr>
        <p:spPr bwMode="auto">
          <a:xfrm>
            <a:off x="6491288" y="2001838"/>
            <a:ext cx="3175" cy="3636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3" name="Rectangle 137"/>
          <p:cNvSpPr>
            <a:spLocks noChangeArrowheads="1"/>
          </p:cNvSpPr>
          <p:nvPr/>
        </p:nvSpPr>
        <p:spPr bwMode="auto">
          <a:xfrm>
            <a:off x="5918200" y="5557838"/>
            <a:ext cx="9525" cy="165100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74" name="Rectangle 138"/>
          <p:cNvSpPr>
            <a:spLocks noChangeArrowheads="1"/>
          </p:cNvSpPr>
          <p:nvPr/>
        </p:nvSpPr>
        <p:spPr bwMode="auto">
          <a:xfrm>
            <a:off x="5918200" y="5557838"/>
            <a:ext cx="9525" cy="165100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75" name="Line 139"/>
          <p:cNvSpPr>
            <a:spLocks noChangeShapeType="1"/>
          </p:cNvSpPr>
          <p:nvPr/>
        </p:nvSpPr>
        <p:spPr bwMode="auto">
          <a:xfrm>
            <a:off x="5927725" y="5557838"/>
            <a:ext cx="1588" cy="16510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6" name="Line 140"/>
          <p:cNvSpPr>
            <a:spLocks noChangeShapeType="1"/>
          </p:cNvSpPr>
          <p:nvPr/>
        </p:nvSpPr>
        <p:spPr bwMode="auto">
          <a:xfrm>
            <a:off x="5918200" y="5557838"/>
            <a:ext cx="1588" cy="16510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7" name="Line 141"/>
          <p:cNvSpPr>
            <a:spLocks noChangeShapeType="1"/>
          </p:cNvSpPr>
          <p:nvPr/>
        </p:nvSpPr>
        <p:spPr bwMode="auto">
          <a:xfrm flipH="1">
            <a:off x="5918200" y="55578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8" name="Line 142"/>
          <p:cNvSpPr>
            <a:spLocks noChangeShapeType="1"/>
          </p:cNvSpPr>
          <p:nvPr/>
        </p:nvSpPr>
        <p:spPr bwMode="auto">
          <a:xfrm flipH="1">
            <a:off x="5918200" y="572293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79" name="Rectangle 143"/>
          <p:cNvSpPr>
            <a:spLocks noChangeArrowheads="1"/>
          </p:cNvSpPr>
          <p:nvPr/>
        </p:nvSpPr>
        <p:spPr bwMode="auto">
          <a:xfrm>
            <a:off x="6016625" y="5635625"/>
            <a:ext cx="488950" cy="11113"/>
          </a:xfrm>
          <a:prstGeom prst="rect">
            <a:avLst/>
          </a:prstGeom>
          <a:solidFill>
            <a:srgbClr val="000000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80" name="Freeform 144"/>
          <p:cNvSpPr>
            <a:spLocks/>
          </p:cNvSpPr>
          <p:nvPr/>
        </p:nvSpPr>
        <p:spPr bwMode="auto">
          <a:xfrm>
            <a:off x="5919788" y="5635625"/>
            <a:ext cx="98425" cy="9048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81" name="Freeform 145"/>
          <p:cNvSpPr>
            <a:spLocks/>
          </p:cNvSpPr>
          <p:nvPr/>
        </p:nvSpPr>
        <p:spPr bwMode="auto">
          <a:xfrm>
            <a:off x="5919788" y="5635625"/>
            <a:ext cx="98425" cy="90488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82" name="Line 146"/>
          <p:cNvSpPr>
            <a:spLocks noChangeShapeType="1"/>
          </p:cNvSpPr>
          <p:nvPr/>
        </p:nvSpPr>
        <p:spPr bwMode="auto">
          <a:xfrm flipV="1">
            <a:off x="6505575" y="5635625"/>
            <a:ext cx="1588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3" name="Line 147"/>
          <p:cNvSpPr>
            <a:spLocks noChangeShapeType="1"/>
          </p:cNvSpPr>
          <p:nvPr/>
        </p:nvSpPr>
        <p:spPr bwMode="auto">
          <a:xfrm flipV="1">
            <a:off x="6013450" y="5635625"/>
            <a:ext cx="3175" cy="1111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4" name="Line 148"/>
          <p:cNvSpPr>
            <a:spLocks noChangeShapeType="1"/>
          </p:cNvSpPr>
          <p:nvPr/>
        </p:nvSpPr>
        <p:spPr bwMode="auto">
          <a:xfrm flipV="1">
            <a:off x="5919788" y="5635625"/>
            <a:ext cx="88900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5" name="Line 149"/>
          <p:cNvSpPr>
            <a:spLocks noChangeShapeType="1"/>
          </p:cNvSpPr>
          <p:nvPr/>
        </p:nvSpPr>
        <p:spPr bwMode="auto">
          <a:xfrm flipV="1">
            <a:off x="5927725" y="5645150"/>
            <a:ext cx="90488" cy="809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6" name="Line 150"/>
          <p:cNvSpPr>
            <a:spLocks noChangeShapeType="1"/>
          </p:cNvSpPr>
          <p:nvPr/>
        </p:nvSpPr>
        <p:spPr bwMode="auto">
          <a:xfrm>
            <a:off x="5919788" y="5718175"/>
            <a:ext cx="7937" cy="79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7" name="Line 151"/>
          <p:cNvSpPr>
            <a:spLocks noChangeShapeType="1"/>
          </p:cNvSpPr>
          <p:nvPr/>
        </p:nvSpPr>
        <p:spPr bwMode="auto">
          <a:xfrm>
            <a:off x="6008688" y="5635625"/>
            <a:ext cx="9525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88" name="Freeform 152"/>
          <p:cNvSpPr>
            <a:spLocks/>
          </p:cNvSpPr>
          <p:nvPr/>
        </p:nvSpPr>
        <p:spPr bwMode="auto">
          <a:xfrm>
            <a:off x="5829300" y="1916113"/>
            <a:ext cx="98425" cy="8731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89" name="Freeform 153"/>
          <p:cNvSpPr>
            <a:spLocks/>
          </p:cNvSpPr>
          <p:nvPr/>
        </p:nvSpPr>
        <p:spPr bwMode="auto">
          <a:xfrm>
            <a:off x="5829300" y="1916113"/>
            <a:ext cx="98425" cy="87312"/>
          </a:xfrm>
          <a:custGeom>
            <a:avLst/>
            <a:gdLst>
              <a:gd name="T0" fmla="*/ 0 w 240"/>
              <a:gd name="T1" fmla="*/ 219 h 238"/>
              <a:gd name="T2" fmla="*/ 220 w 240"/>
              <a:gd name="T3" fmla="*/ 0 h 238"/>
              <a:gd name="T4" fmla="*/ 240 w 240"/>
              <a:gd name="T5" fmla="*/ 18 h 238"/>
              <a:gd name="T6" fmla="*/ 20 w 240"/>
              <a:gd name="T7" fmla="*/ 238 h 238"/>
              <a:gd name="T8" fmla="*/ 0 w 240"/>
              <a:gd name="T9" fmla="*/ 219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238"/>
              <a:gd name="T17" fmla="*/ 240 w 240"/>
              <a:gd name="T18" fmla="*/ 238 h 2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238">
                <a:moveTo>
                  <a:pt x="0" y="219"/>
                </a:moveTo>
                <a:lnTo>
                  <a:pt x="220" y="0"/>
                </a:lnTo>
                <a:lnTo>
                  <a:pt x="240" y="18"/>
                </a:lnTo>
                <a:lnTo>
                  <a:pt x="20" y="238"/>
                </a:lnTo>
                <a:lnTo>
                  <a:pt x="0" y="219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0" name="Rectangle 154"/>
          <p:cNvSpPr>
            <a:spLocks noChangeArrowheads="1"/>
          </p:cNvSpPr>
          <p:nvPr/>
        </p:nvSpPr>
        <p:spPr bwMode="auto">
          <a:xfrm>
            <a:off x="6018213" y="1995488"/>
            <a:ext cx="488950" cy="9525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1" name="Freeform 155"/>
          <p:cNvSpPr>
            <a:spLocks/>
          </p:cNvSpPr>
          <p:nvPr/>
        </p:nvSpPr>
        <p:spPr bwMode="auto">
          <a:xfrm>
            <a:off x="5919788" y="1998663"/>
            <a:ext cx="98425" cy="85725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2" name="Freeform 156"/>
          <p:cNvSpPr>
            <a:spLocks/>
          </p:cNvSpPr>
          <p:nvPr/>
        </p:nvSpPr>
        <p:spPr bwMode="auto">
          <a:xfrm>
            <a:off x="5919788" y="1998663"/>
            <a:ext cx="98425" cy="85725"/>
          </a:xfrm>
          <a:custGeom>
            <a:avLst/>
            <a:gdLst>
              <a:gd name="T0" fmla="*/ 0 w 239"/>
              <a:gd name="T1" fmla="*/ 220 h 239"/>
              <a:gd name="T2" fmla="*/ 220 w 239"/>
              <a:gd name="T3" fmla="*/ 0 h 239"/>
              <a:gd name="T4" fmla="*/ 239 w 239"/>
              <a:gd name="T5" fmla="*/ 19 h 239"/>
              <a:gd name="T6" fmla="*/ 20 w 239"/>
              <a:gd name="T7" fmla="*/ 239 h 239"/>
              <a:gd name="T8" fmla="*/ 0 w 239"/>
              <a:gd name="T9" fmla="*/ 220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9"/>
              <a:gd name="T16" fmla="*/ 0 h 239"/>
              <a:gd name="T17" fmla="*/ 239 w 239"/>
              <a:gd name="T18" fmla="*/ 239 h 2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9" h="239">
                <a:moveTo>
                  <a:pt x="0" y="220"/>
                </a:moveTo>
                <a:lnTo>
                  <a:pt x="220" y="0"/>
                </a:lnTo>
                <a:lnTo>
                  <a:pt x="239" y="19"/>
                </a:lnTo>
                <a:lnTo>
                  <a:pt x="20" y="239"/>
                </a:lnTo>
                <a:lnTo>
                  <a:pt x="0" y="220"/>
                </a:lnTo>
              </a:path>
            </a:pathLst>
          </a:custGeom>
          <a:solidFill>
            <a:srgbClr val="A7C7C9"/>
          </a:solidFill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3" name="Rectangle 157"/>
          <p:cNvSpPr>
            <a:spLocks noChangeArrowheads="1"/>
          </p:cNvSpPr>
          <p:nvPr/>
        </p:nvSpPr>
        <p:spPr bwMode="auto">
          <a:xfrm>
            <a:off x="5918200" y="1919288"/>
            <a:ext cx="9525" cy="163512"/>
          </a:xfrm>
          <a:prstGeom prst="rect">
            <a:avLst/>
          </a:prstGeom>
          <a:solidFill>
            <a:srgbClr val="A7C7C9"/>
          </a:solidFill>
          <a:ln w="9525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4" name="Rectangle 158"/>
          <p:cNvSpPr>
            <a:spLocks noChangeArrowheads="1"/>
          </p:cNvSpPr>
          <p:nvPr/>
        </p:nvSpPr>
        <p:spPr bwMode="auto">
          <a:xfrm>
            <a:off x="5918200" y="1919288"/>
            <a:ext cx="9525" cy="163512"/>
          </a:xfrm>
          <a:prstGeom prst="rect">
            <a:avLst/>
          </a:prstGeom>
          <a:solidFill>
            <a:srgbClr val="A7C7C9"/>
          </a:solidFill>
          <a:ln w="1588">
            <a:solidFill>
              <a:srgbClr val="CCECFF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095" name="Line 159"/>
          <p:cNvSpPr>
            <a:spLocks noChangeShapeType="1"/>
          </p:cNvSpPr>
          <p:nvPr/>
        </p:nvSpPr>
        <p:spPr bwMode="auto">
          <a:xfrm flipV="1">
            <a:off x="5829300" y="1916113"/>
            <a:ext cx="90488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96" name="Line 160"/>
          <p:cNvSpPr>
            <a:spLocks noChangeShapeType="1"/>
          </p:cNvSpPr>
          <p:nvPr/>
        </p:nvSpPr>
        <p:spPr bwMode="auto">
          <a:xfrm flipV="1">
            <a:off x="5837238" y="1920875"/>
            <a:ext cx="90487" cy="82550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97" name="Line 161"/>
          <p:cNvSpPr>
            <a:spLocks noChangeShapeType="1"/>
          </p:cNvSpPr>
          <p:nvPr/>
        </p:nvSpPr>
        <p:spPr bwMode="auto">
          <a:xfrm>
            <a:off x="5829300" y="1998663"/>
            <a:ext cx="7938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98" name="Line 162"/>
          <p:cNvSpPr>
            <a:spLocks noChangeShapeType="1"/>
          </p:cNvSpPr>
          <p:nvPr/>
        </p:nvSpPr>
        <p:spPr bwMode="auto">
          <a:xfrm>
            <a:off x="5919788" y="1916113"/>
            <a:ext cx="7937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099" name="Line 163"/>
          <p:cNvSpPr>
            <a:spLocks noChangeShapeType="1"/>
          </p:cNvSpPr>
          <p:nvPr/>
        </p:nvSpPr>
        <p:spPr bwMode="auto">
          <a:xfrm flipV="1">
            <a:off x="6505575" y="1995488"/>
            <a:ext cx="1588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0" name="Line 164"/>
          <p:cNvSpPr>
            <a:spLocks noChangeShapeType="1"/>
          </p:cNvSpPr>
          <p:nvPr/>
        </p:nvSpPr>
        <p:spPr bwMode="auto">
          <a:xfrm flipV="1">
            <a:off x="6013450" y="1995488"/>
            <a:ext cx="3175" cy="9525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1" name="Line 165"/>
          <p:cNvSpPr>
            <a:spLocks noChangeShapeType="1"/>
          </p:cNvSpPr>
          <p:nvPr/>
        </p:nvSpPr>
        <p:spPr bwMode="auto">
          <a:xfrm flipV="1">
            <a:off x="5919788" y="1998663"/>
            <a:ext cx="88900" cy="809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2" name="Line 166"/>
          <p:cNvSpPr>
            <a:spLocks noChangeShapeType="1"/>
          </p:cNvSpPr>
          <p:nvPr/>
        </p:nvSpPr>
        <p:spPr bwMode="auto">
          <a:xfrm flipV="1">
            <a:off x="5927725" y="2003425"/>
            <a:ext cx="90488" cy="809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3" name="Line 167"/>
          <p:cNvSpPr>
            <a:spLocks noChangeShapeType="1"/>
          </p:cNvSpPr>
          <p:nvPr/>
        </p:nvSpPr>
        <p:spPr bwMode="auto">
          <a:xfrm>
            <a:off x="5919788" y="2079625"/>
            <a:ext cx="7937" cy="47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4" name="Line 168"/>
          <p:cNvSpPr>
            <a:spLocks noChangeShapeType="1"/>
          </p:cNvSpPr>
          <p:nvPr/>
        </p:nvSpPr>
        <p:spPr bwMode="auto">
          <a:xfrm>
            <a:off x="6008688" y="1998663"/>
            <a:ext cx="9525" cy="476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5" name="Line 169"/>
          <p:cNvSpPr>
            <a:spLocks noChangeShapeType="1"/>
          </p:cNvSpPr>
          <p:nvPr/>
        </p:nvSpPr>
        <p:spPr bwMode="auto">
          <a:xfrm>
            <a:off x="5927725" y="1919288"/>
            <a:ext cx="1588" cy="16351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6" name="Line 170"/>
          <p:cNvSpPr>
            <a:spLocks noChangeShapeType="1"/>
          </p:cNvSpPr>
          <p:nvPr/>
        </p:nvSpPr>
        <p:spPr bwMode="auto">
          <a:xfrm>
            <a:off x="5918200" y="1919288"/>
            <a:ext cx="1588" cy="163512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7" name="Line 171"/>
          <p:cNvSpPr>
            <a:spLocks noChangeShapeType="1"/>
          </p:cNvSpPr>
          <p:nvPr/>
        </p:nvSpPr>
        <p:spPr bwMode="auto">
          <a:xfrm flipH="1">
            <a:off x="5918200" y="1919288"/>
            <a:ext cx="9525" cy="1587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8" name="Line 172"/>
          <p:cNvSpPr>
            <a:spLocks noChangeShapeType="1"/>
          </p:cNvSpPr>
          <p:nvPr/>
        </p:nvSpPr>
        <p:spPr bwMode="auto">
          <a:xfrm flipH="1">
            <a:off x="5918200" y="2082800"/>
            <a:ext cx="9525" cy="158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09" name="Rectangle 173"/>
          <p:cNvSpPr>
            <a:spLocks noChangeArrowheads="1"/>
          </p:cNvSpPr>
          <p:nvPr/>
        </p:nvSpPr>
        <p:spPr bwMode="auto">
          <a:xfrm>
            <a:off x="6491288" y="4418013"/>
            <a:ext cx="14287" cy="70167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10" name="Rectangle 174"/>
          <p:cNvSpPr>
            <a:spLocks noChangeArrowheads="1"/>
          </p:cNvSpPr>
          <p:nvPr/>
        </p:nvSpPr>
        <p:spPr bwMode="auto">
          <a:xfrm>
            <a:off x="6491288" y="4418013"/>
            <a:ext cx="14287" cy="70167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11" name="Line 175"/>
          <p:cNvSpPr>
            <a:spLocks noChangeShapeType="1"/>
          </p:cNvSpPr>
          <p:nvPr/>
        </p:nvSpPr>
        <p:spPr bwMode="auto">
          <a:xfrm flipV="1">
            <a:off x="6491288" y="4418013"/>
            <a:ext cx="3175" cy="7016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2" name="Line 176"/>
          <p:cNvSpPr>
            <a:spLocks noChangeShapeType="1"/>
          </p:cNvSpPr>
          <p:nvPr/>
        </p:nvSpPr>
        <p:spPr bwMode="auto">
          <a:xfrm flipV="1">
            <a:off x="6505575" y="4418013"/>
            <a:ext cx="1588" cy="7016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3" name="Line 177"/>
          <p:cNvSpPr>
            <a:spLocks noChangeShapeType="1"/>
          </p:cNvSpPr>
          <p:nvPr/>
        </p:nvSpPr>
        <p:spPr bwMode="auto">
          <a:xfrm>
            <a:off x="6491288" y="4418013"/>
            <a:ext cx="14287" cy="1587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4" name="Rectangle 178"/>
          <p:cNvSpPr>
            <a:spLocks noChangeArrowheads="1"/>
          </p:cNvSpPr>
          <p:nvPr/>
        </p:nvSpPr>
        <p:spPr bwMode="auto">
          <a:xfrm>
            <a:off x="6491288" y="2460625"/>
            <a:ext cx="14287" cy="701675"/>
          </a:xfrm>
          <a:prstGeom prst="rect">
            <a:avLst/>
          </a:prstGeom>
          <a:solidFill>
            <a:srgbClr val="A7C7C9"/>
          </a:solidFill>
          <a:ln w="9525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15" name="Rectangle 179"/>
          <p:cNvSpPr>
            <a:spLocks noChangeArrowheads="1"/>
          </p:cNvSpPr>
          <p:nvPr/>
        </p:nvSpPr>
        <p:spPr bwMode="auto">
          <a:xfrm>
            <a:off x="6491288" y="2460625"/>
            <a:ext cx="14287" cy="701675"/>
          </a:xfrm>
          <a:prstGeom prst="rect">
            <a:avLst/>
          </a:prstGeom>
          <a:solidFill>
            <a:srgbClr val="A7C7C9"/>
          </a:solidFill>
          <a:ln w="1588">
            <a:solidFill>
              <a:srgbClr val="A7C7C9"/>
            </a:solidFill>
            <a:miter lim="800000"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16" name="Line 180"/>
          <p:cNvSpPr>
            <a:spLocks noChangeShapeType="1"/>
          </p:cNvSpPr>
          <p:nvPr/>
        </p:nvSpPr>
        <p:spPr bwMode="auto">
          <a:xfrm>
            <a:off x="6505575" y="2460625"/>
            <a:ext cx="1588" cy="701675"/>
          </a:xfrm>
          <a:prstGeom prst="line">
            <a:avLst/>
          </a:prstGeom>
          <a:noFill/>
          <a:ln w="1588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7" name="Line 181"/>
          <p:cNvSpPr>
            <a:spLocks noChangeShapeType="1"/>
          </p:cNvSpPr>
          <p:nvPr/>
        </p:nvSpPr>
        <p:spPr bwMode="auto">
          <a:xfrm>
            <a:off x="8305800" y="3816350"/>
            <a:ext cx="1588" cy="1074738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8" name="Line 182"/>
          <p:cNvSpPr>
            <a:spLocks noChangeShapeType="1"/>
          </p:cNvSpPr>
          <p:nvPr/>
        </p:nvSpPr>
        <p:spPr bwMode="auto">
          <a:xfrm flipV="1">
            <a:off x="8302625" y="2686050"/>
            <a:ext cx="3175" cy="1046163"/>
          </a:xfrm>
          <a:prstGeom prst="line">
            <a:avLst/>
          </a:pr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19" name="Freeform 183"/>
          <p:cNvSpPr>
            <a:spLocks/>
          </p:cNvSpPr>
          <p:nvPr/>
        </p:nvSpPr>
        <p:spPr bwMode="auto">
          <a:xfrm>
            <a:off x="8237538" y="3732213"/>
            <a:ext cx="149225" cy="84137"/>
          </a:xfrm>
          <a:custGeom>
            <a:avLst/>
            <a:gdLst>
              <a:gd name="T0" fmla="*/ 168 w 370"/>
              <a:gd name="T1" fmla="*/ 0 h 224"/>
              <a:gd name="T2" fmla="*/ 370 w 370"/>
              <a:gd name="T3" fmla="*/ 82 h 224"/>
              <a:gd name="T4" fmla="*/ 0 w 370"/>
              <a:gd name="T5" fmla="*/ 174 h 224"/>
              <a:gd name="T6" fmla="*/ 173 w 370"/>
              <a:gd name="T7" fmla="*/ 224 h 224"/>
              <a:gd name="T8" fmla="*/ 0 60000 65536"/>
              <a:gd name="T9" fmla="*/ 0 60000 65536"/>
              <a:gd name="T10" fmla="*/ 0 60000 65536"/>
              <a:gd name="T11" fmla="*/ 0 60000 65536"/>
              <a:gd name="T12" fmla="*/ 0 w 370"/>
              <a:gd name="T13" fmla="*/ 0 h 224"/>
              <a:gd name="T14" fmla="*/ 370 w 370"/>
              <a:gd name="T15" fmla="*/ 224 h 2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70" h="224">
                <a:moveTo>
                  <a:pt x="168" y="0"/>
                </a:moveTo>
                <a:lnTo>
                  <a:pt x="370" y="82"/>
                </a:lnTo>
                <a:lnTo>
                  <a:pt x="0" y="174"/>
                </a:lnTo>
                <a:lnTo>
                  <a:pt x="173" y="224"/>
                </a:lnTo>
              </a:path>
            </a:pathLst>
          </a:custGeom>
          <a:noFill/>
          <a:ln w="1588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20" name="Freeform 184"/>
          <p:cNvSpPr>
            <a:spLocks/>
          </p:cNvSpPr>
          <p:nvPr/>
        </p:nvSpPr>
        <p:spPr bwMode="auto">
          <a:xfrm>
            <a:off x="6354763" y="2006600"/>
            <a:ext cx="15875" cy="3641725"/>
          </a:xfrm>
          <a:custGeom>
            <a:avLst/>
            <a:gdLst>
              <a:gd name="T0" fmla="*/ 19 w 39"/>
              <a:gd name="T1" fmla="*/ 9787 h 9787"/>
              <a:gd name="T2" fmla="*/ 39 w 39"/>
              <a:gd name="T3" fmla="*/ 9787 h 9787"/>
              <a:gd name="T4" fmla="*/ 39 w 39"/>
              <a:gd name="T5" fmla="*/ 0 h 9787"/>
              <a:gd name="T6" fmla="*/ 0 w 39"/>
              <a:gd name="T7" fmla="*/ 0 h 9787"/>
              <a:gd name="T8" fmla="*/ 0 w 39"/>
              <a:gd name="T9" fmla="*/ 9787 h 9787"/>
              <a:gd name="T10" fmla="*/ 19 w 39"/>
              <a:gd name="T11" fmla="*/ 9787 h 97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"/>
              <a:gd name="T19" fmla="*/ 0 h 9787"/>
              <a:gd name="T20" fmla="*/ 39 w 39"/>
              <a:gd name="T21" fmla="*/ 9787 h 97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" h="9787">
                <a:moveTo>
                  <a:pt x="19" y="9787"/>
                </a:moveTo>
                <a:lnTo>
                  <a:pt x="39" y="9787"/>
                </a:lnTo>
                <a:lnTo>
                  <a:pt x="39" y="0"/>
                </a:lnTo>
                <a:lnTo>
                  <a:pt x="0" y="0"/>
                </a:lnTo>
                <a:lnTo>
                  <a:pt x="0" y="9787"/>
                </a:lnTo>
                <a:lnTo>
                  <a:pt x="19" y="9787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21" name="Freeform 185"/>
          <p:cNvSpPr>
            <a:spLocks/>
          </p:cNvSpPr>
          <p:nvPr/>
        </p:nvSpPr>
        <p:spPr bwMode="auto">
          <a:xfrm>
            <a:off x="5408613" y="2005013"/>
            <a:ext cx="15875" cy="3641725"/>
          </a:xfrm>
          <a:custGeom>
            <a:avLst/>
            <a:gdLst>
              <a:gd name="T0" fmla="*/ 18 w 38"/>
              <a:gd name="T1" fmla="*/ 9789 h 9789"/>
              <a:gd name="T2" fmla="*/ 38 w 38"/>
              <a:gd name="T3" fmla="*/ 9789 h 9789"/>
              <a:gd name="T4" fmla="*/ 38 w 38"/>
              <a:gd name="T5" fmla="*/ 0 h 9789"/>
              <a:gd name="T6" fmla="*/ 0 w 38"/>
              <a:gd name="T7" fmla="*/ 0 h 9789"/>
              <a:gd name="T8" fmla="*/ 0 w 38"/>
              <a:gd name="T9" fmla="*/ 9789 h 9789"/>
              <a:gd name="T10" fmla="*/ 18 w 38"/>
              <a:gd name="T11" fmla="*/ 9789 h 97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9789"/>
              <a:gd name="T20" fmla="*/ 38 w 38"/>
              <a:gd name="T21" fmla="*/ 9789 h 97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9789">
                <a:moveTo>
                  <a:pt x="18" y="9789"/>
                </a:moveTo>
                <a:lnTo>
                  <a:pt x="38" y="9789"/>
                </a:lnTo>
                <a:lnTo>
                  <a:pt x="38" y="0"/>
                </a:lnTo>
                <a:lnTo>
                  <a:pt x="0" y="0"/>
                </a:lnTo>
                <a:lnTo>
                  <a:pt x="0" y="9789"/>
                </a:lnTo>
                <a:lnTo>
                  <a:pt x="18" y="9789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22" name="Line 186"/>
          <p:cNvSpPr>
            <a:spLocks noChangeShapeType="1"/>
          </p:cNvSpPr>
          <p:nvPr/>
        </p:nvSpPr>
        <p:spPr bwMode="auto">
          <a:xfrm>
            <a:off x="6646863" y="2881313"/>
            <a:ext cx="1660525" cy="1587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23" name="Line 187"/>
          <p:cNvSpPr>
            <a:spLocks noChangeShapeType="1"/>
          </p:cNvSpPr>
          <p:nvPr/>
        </p:nvSpPr>
        <p:spPr bwMode="auto">
          <a:xfrm>
            <a:off x="6646863" y="4725988"/>
            <a:ext cx="1660525" cy="1587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24" name="Line 188"/>
          <p:cNvSpPr>
            <a:spLocks noChangeShapeType="1"/>
          </p:cNvSpPr>
          <p:nvPr/>
        </p:nvSpPr>
        <p:spPr bwMode="auto">
          <a:xfrm>
            <a:off x="6640513" y="4800600"/>
            <a:ext cx="1662112" cy="1588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25" name="Freeform 189"/>
          <p:cNvSpPr>
            <a:spLocks/>
          </p:cNvSpPr>
          <p:nvPr/>
        </p:nvSpPr>
        <p:spPr bwMode="auto">
          <a:xfrm>
            <a:off x="6491288" y="3209925"/>
            <a:ext cx="19050" cy="1287463"/>
          </a:xfrm>
          <a:custGeom>
            <a:avLst/>
            <a:gdLst>
              <a:gd name="T0" fmla="*/ 19 w 39"/>
              <a:gd name="T1" fmla="*/ 0 h 3469"/>
              <a:gd name="T2" fmla="*/ 0 w 39"/>
              <a:gd name="T3" fmla="*/ 19 h 3469"/>
              <a:gd name="T4" fmla="*/ 0 w 39"/>
              <a:gd name="T5" fmla="*/ 3469 h 3469"/>
              <a:gd name="T6" fmla="*/ 39 w 39"/>
              <a:gd name="T7" fmla="*/ 3469 h 3469"/>
              <a:gd name="T8" fmla="*/ 39 w 39"/>
              <a:gd name="T9" fmla="*/ 19 h 3469"/>
              <a:gd name="T10" fmla="*/ 19 w 39"/>
              <a:gd name="T11" fmla="*/ 39 h 3469"/>
              <a:gd name="T12" fmla="*/ 19 w 39"/>
              <a:gd name="T13" fmla="*/ 0 h 3469"/>
              <a:gd name="T14" fmla="*/ 0 w 39"/>
              <a:gd name="T15" fmla="*/ 0 h 3469"/>
              <a:gd name="T16" fmla="*/ 0 w 39"/>
              <a:gd name="T17" fmla="*/ 19 h 3469"/>
              <a:gd name="T18" fmla="*/ 19 w 39"/>
              <a:gd name="T19" fmla="*/ 0 h 346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3469"/>
              <a:gd name="T32" fmla="*/ 39 w 39"/>
              <a:gd name="T33" fmla="*/ 3469 h 346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3469">
                <a:moveTo>
                  <a:pt x="19" y="0"/>
                </a:moveTo>
                <a:lnTo>
                  <a:pt x="0" y="19"/>
                </a:lnTo>
                <a:lnTo>
                  <a:pt x="0" y="3469"/>
                </a:lnTo>
                <a:lnTo>
                  <a:pt x="39" y="3469"/>
                </a:lnTo>
                <a:lnTo>
                  <a:pt x="39" y="19"/>
                </a:lnTo>
                <a:lnTo>
                  <a:pt x="19" y="39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A7C7C9"/>
          </a:solidFill>
          <a:ln w="9525">
            <a:solidFill>
              <a:srgbClr val="A7C7C9"/>
            </a:solidFill>
            <a:round/>
            <a:headEnd/>
            <a:tailEnd/>
          </a:ln>
        </p:spPr>
        <p:txBody>
          <a:bodyPr/>
          <a:lstStyle/>
          <a:p>
            <a:endParaRPr lang="es-ES_tradnl"/>
          </a:p>
        </p:txBody>
      </p:sp>
      <p:sp>
        <p:nvSpPr>
          <p:cNvPr id="83126" name="Line 190"/>
          <p:cNvSpPr>
            <a:spLocks noChangeShapeType="1"/>
          </p:cNvSpPr>
          <p:nvPr/>
        </p:nvSpPr>
        <p:spPr bwMode="auto">
          <a:xfrm>
            <a:off x="6646863" y="2798763"/>
            <a:ext cx="1658937" cy="1587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449727" name="Rectangle 191"/>
          <p:cNvSpPr>
            <a:spLocks noChangeArrowheads="1"/>
          </p:cNvSpPr>
          <p:nvPr/>
        </p:nvSpPr>
        <p:spPr bwMode="auto">
          <a:xfrm>
            <a:off x="6659563" y="2133600"/>
            <a:ext cx="1716087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>
              <a:defRPr/>
            </a:pPr>
            <a:r>
              <a:rPr lang="es-ES" sz="1600" b="1">
                <a:effectLst>
                  <a:outerShdw blurRad="38100" dist="38100" dir="2700000" algn="tl">
                    <a:srgbClr val="000000"/>
                  </a:outerShdw>
                </a:effectLst>
              </a:rPr>
              <a:t>Placa de Cortante</a:t>
            </a:r>
            <a:endParaRPr lang="es-ES" sz="1600" b="1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83128" name="Line 192"/>
          <p:cNvSpPr>
            <a:spLocks noChangeShapeType="1"/>
          </p:cNvSpPr>
          <p:nvPr/>
        </p:nvSpPr>
        <p:spPr bwMode="auto">
          <a:xfrm flipH="1">
            <a:off x="6891338" y="2506663"/>
            <a:ext cx="431800" cy="7921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s-ES"/>
          </a:p>
        </p:txBody>
      </p:sp>
      <p:sp useBgFill="1">
        <p:nvSpPr>
          <p:cNvPr id="83129" name="Rectangle 193"/>
          <p:cNvSpPr>
            <a:spLocks noChangeArrowheads="1"/>
          </p:cNvSpPr>
          <p:nvPr/>
        </p:nvSpPr>
        <p:spPr bwMode="auto">
          <a:xfrm>
            <a:off x="6523038" y="2708275"/>
            <a:ext cx="71437" cy="2233613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30" name="Line 194"/>
          <p:cNvSpPr>
            <a:spLocks noChangeShapeType="1"/>
          </p:cNvSpPr>
          <p:nvPr/>
        </p:nvSpPr>
        <p:spPr bwMode="auto">
          <a:xfrm>
            <a:off x="6637338" y="2801938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83131" name="Group 195"/>
          <p:cNvGrpSpPr>
            <a:grpSpLocks/>
          </p:cNvGrpSpPr>
          <p:nvPr/>
        </p:nvGrpSpPr>
        <p:grpSpPr bwMode="auto">
          <a:xfrm>
            <a:off x="6184900" y="3205163"/>
            <a:ext cx="625475" cy="987425"/>
            <a:chOff x="3896" y="2019"/>
            <a:chExt cx="394" cy="622"/>
          </a:xfrm>
        </p:grpSpPr>
        <p:sp>
          <p:nvSpPr>
            <p:cNvPr id="83143" name="Line 196"/>
            <p:cNvSpPr>
              <a:spLocks noChangeShapeType="1"/>
            </p:cNvSpPr>
            <p:nvPr/>
          </p:nvSpPr>
          <p:spPr bwMode="auto">
            <a:xfrm flipH="1">
              <a:off x="4089" y="2019"/>
              <a:ext cx="9" cy="1"/>
            </a:xfrm>
            <a:prstGeom prst="line">
              <a:avLst/>
            </a:prstGeom>
            <a:noFill/>
            <a:ln w="1588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3144" name="Rectangle 197"/>
            <p:cNvSpPr>
              <a:spLocks noChangeArrowheads="1"/>
            </p:cNvSpPr>
            <p:nvPr/>
          </p:nvSpPr>
          <p:spPr bwMode="auto">
            <a:xfrm rot="5400000">
              <a:off x="4070" y="2202"/>
              <a:ext cx="52" cy="30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_tradnl">
                <a:solidFill>
                  <a:schemeClr val="bg2"/>
                </a:solidFill>
              </a:endParaRPr>
            </a:p>
          </p:txBody>
        </p:sp>
        <p:sp>
          <p:nvSpPr>
            <p:cNvPr id="83145" name="Rectangle 198" descr="Horizontal oscura"/>
            <p:cNvSpPr>
              <a:spLocks noChangeArrowheads="1"/>
            </p:cNvSpPr>
            <p:nvPr/>
          </p:nvSpPr>
          <p:spPr bwMode="auto">
            <a:xfrm>
              <a:off x="4241" y="2286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146" name="Rectangle 199" descr="Horizontal oscura"/>
            <p:cNvSpPr>
              <a:spLocks noChangeArrowheads="1"/>
            </p:cNvSpPr>
            <p:nvPr/>
          </p:nvSpPr>
          <p:spPr bwMode="auto">
            <a:xfrm>
              <a:off x="3896" y="2286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147" name="Rectangle 200"/>
            <p:cNvSpPr>
              <a:spLocks noChangeArrowheads="1"/>
            </p:cNvSpPr>
            <p:nvPr/>
          </p:nvSpPr>
          <p:spPr bwMode="auto">
            <a:xfrm rot="5400000">
              <a:off x="4070" y="2421"/>
              <a:ext cx="52" cy="30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_tradnl">
                <a:solidFill>
                  <a:schemeClr val="bg2"/>
                </a:solidFill>
              </a:endParaRPr>
            </a:p>
          </p:txBody>
        </p:sp>
        <p:sp>
          <p:nvSpPr>
            <p:cNvPr id="83148" name="Rectangle 201" descr="Horizontal oscura"/>
            <p:cNvSpPr>
              <a:spLocks noChangeArrowheads="1"/>
            </p:cNvSpPr>
            <p:nvPr/>
          </p:nvSpPr>
          <p:spPr bwMode="auto">
            <a:xfrm>
              <a:off x="4241" y="2505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149" name="Rectangle 202" descr="Horizontal oscura"/>
            <p:cNvSpPr>
              <a:spLocks noChangeArrowheads="1"/>
            </p:cNvSpPr>
            <p:nvPr/>
          </p:nvSpPr>
          <p:spPr bwMode="auto">
            <a:xfrm>
              <a:off x="3896" y="2505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150" name="Rectangle 203"/>
            <p:cNvSpPr>
              <a:spLocks noChangeArrowheads="1"/>
            </p:cNvSpPr>
            <p:nvPr/>
          </p:nvSpPr>
          <p:spPr bwMode="auto">
            <a:xfrm rot="5400000">
              <a:off x="4074" y="2012"/>
              <a:ext cx="52" cy="30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rot="10800000" vert="eaVert" wrap="none" anchor="ctr"/>
            <a:lstStyle/>
            <a:p>
              <a:endParaRPr lang="es-ES_tradnl">
                <a:solidFill>
                  <a:schemeClr val="bg2"/>
                </a:solidFill>
              </a:endParaRPr>
            </a:p>
          </p:txBody>
        </p:sp>
        <p:sp>
          <p:nvSpPr>
            <p:cNvPr id="83151" name="Rectangle 204" descr="Horizontal oscura"/>
            <p:cNvSpPr>
              <a:spLocks noChangeArrowheads="1"/>
            </p:cNvSpPr>
            <p:nvPr/>
          </p:nvSpPr>
          <p:spPr bwMode="auto">
            <a:xfrm>
              <a:off x="4245" y="2096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152" name="Rectangle 205" descr="Horizontal oscura"/>
            <p:cNvSpPr>
              <a:spLocks noChangeArrowheads="1"/>
            </p:cNvSpPr>
            <p:nvPr/>
          </p:nvSpPr>
          <p:spPr bwMode="auto">
            <a:xfrm>
              <a:off x="3900" y="2096"/>
              <a:ext cx="45" cy="136"/>
            </a:xfrm>
            <a:prstGeom prst="rect">
              <a:avLst/>
            </a:prstGeom>
            <a:pattFill prst="dkHorz">
              <a:fgClr>
                <a:schemeClr val="tx1"/>
              </a:fgClr>
              <a:bgClr>
                <a:schemeClr val="bg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83132" name="Line 206"/>
          <p:cNvSpPr>
            <a:spLocks noChangeShapeType="1"/>
          </p:cNvSpPr>
          <p:nvPr/>
        </p:nvSpPr>
        <p:spPr bwMode="auto">
          <a:xfrm>
            <a:off x="2200275" y="4800600"/>
            <a:ext cx="1662113" cy="1588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33" name="Line 207"/>
          <p:cNvSpPr>
            <a:spLocks noChangeShapeType="1"/>
          </p:cNvSpPr>
          <p:nvPr/>
        </p:nvSpPr>
        <p:spPr bwMode="auto">
          <a:xfrm>
            <a:off x="2206625" y="2813050"/>
            <a:ext cx="1658938" cy="1588"/>
          </a:xfrm>
          <a:prstGeom prst="line">
            <a:avLst/>
          </a:prstGeom>
          <a:noFill/>
          <a:ln w="9525">
            <a:solidFill>
              <a:srgbClr val="CCECFF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83134" name="Rectangle 208"/>
          <p:cNvSpPr>
            <a:spLocks noChangeArrowheads="1"/>
          </p:cNvSpPr>
          <p:nvPr/>
        </p:nvSpPr>
        <p:spPr bwMode="auto">
          <a:xfrm>
            <a:off x="2627313" y="2613025"/>
            <a:ext cx="73025" cy="404813"/>
          </a:xfrm>
          <a:prstGeom prst="rect">
            <a:avLst/>
          </a:prstGeom>
          <a:solidFill>
            <a:schemeClr val="bg2"/>
          </a:solid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35" name="Rectangle 209"/>
          <p:cNvSpPr>
            <a:spLocks noChangeArrowheads="1"/>
          </p:cNvSpPr>
          <p:nvPr/>
        </p:nvSpPr>
        <p:spPr bwMode="auto">
          <a:xfrm>
            <a:off x="2584450" y="4600575"/>
            <a:ext cx="73025" cy="404813"/>
          </a:xfrm>
          <a:prstGeom prst="rect">
            <a:avLst/>
          </a:prstGeom>
          <a:solidFill>
            <a:schemeClr val="bg2"/>
          </a:solid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36" name="Line 210"/>
          <p:cNvSpPr>
            <a:spLocks noChangeShapeType="1"/>
          </p:cNvSpPr>
          <p:nvPr/>
        </p:nvSpPr>
        <p:spPr bwMode="auto">
          <a:xfrm>
            <a:off x="6645275" y="3141663"/>
            <a:ext cx="576263" cy="0"/>
          </a:xfrm>
          <a:prstGeom prst="line">
            <a:avLst/>
          </a:prstGeom>
          <a:noFill/>
          <a:ln w="23495">
            <a:solidFill>
              <a:srgbClr val="CCEC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3137" name="Line 211"/>
          <p:cNvSpPr>
            <a:spLocks noChangeShapeType="1"/>
          </p:cNvSpPr>
          <p:nvPr/>
        </p:nvSpPr>
        <p:spPr bwMode="auto">
          <a:xfrm>
            <a:off x="7221538" y="3141663"/>
            <a:ext cx="0" cy="1223962"/>
          </a:xfrm>
          <a:prstGeom prst="line">
            <a:avLst/>
          </a:prstGeom>
          <a:noFill/>
          <a:ln w="23495">
            <a:solidFill>
              <a:srgbClr val="CCEC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3138" name="Line 212"/>
          <p:cNvSpPr>
            <a:spLocks noChangeShapeType="1"/>
          </p:cNvSpPr>
          <p:nvPr/>
        </p:nvSpPr>
        <p:spPr bwMode="auto">
          <a:xfrm>
            <a:off x="6645275" y="4365625"/>
            <a:ext cx="576263" cy="0"/>
          </a:xfrm>
          <a:prstGeom prst="line">
            <a:avLst/>
          </a:prstGeom>
          <a:noFill/>
          <a:ln w="23495">
            <a:solidFill>
              <a:srgbClr val="CCEC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3139" name="Oval 213"/>
          <p:cNvSpPr>
            <a:spLocks noChangeArrowheads="1"/>
          </p:cNvSpPr>
          <p:nvPr/>
        </p:nvSpPr>
        <p:spPr bwMode="auto">
          <a:xfrm>
            <a:off x="6977063" y="3386138"/>
            <a:ext cx="107950" cy="107950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40" name="Oval 214"/>
          <p:cNvSpPr>
            <a:spLocks noChangeArrowheads="1"/>
          </p:cNvSpPr>
          <p:nvPr/>
        </p:nvSpPr>
        <p:spPr bwMode="auto">
          <a:xfrm>
            <a:off x="6964363" y="3687763"/>
            <a:ext cx="107950" cy="107950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41" name="Oval 215"/>
          <p:cNvSpPr>
            <a:spLocks noChangeArrowheads="1"/>
          </p:cNvSpPr>
          <p:nvPr/>
        </p:nvSpPr>
        <p:spPr bwMode="auto">
          <a:xfrm>
            <a:off x="6964363" y="4021138"/>
            <a:ext cx="107950" cy="107950"/>
          </a:xfrm>
          <a:prstGeom prst="ellipse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142" name="Rectangle 216"/>
          <p:cNvSpPr>
            <a:spLocks noChangeArrowheads="1"/>
          </p:cNvSpPr>
          <p:nvPr/>
        </p:nvSpPr>
        <p:spPr bwMode="auto">
          <a:xfrm>
            <a:off x="6502400" y="3141663"/>
            <a:ext cx="144463" cy="1223962"/>
          </a:xfrm>
          <a:prstGeom prst="rect">
            <a:avLst/>
          </a:prstGeom>
          <a:noFill/>
          <a:ln w="23495" algn="ctr">
            <a:solidFill>
              <a:srgbClr val="CCEC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Freeform 2" descr="Horizontal oscura"/>
          <p:cNvSpPr>
            <a:spLocks/>
          </p:cNvSpPr>
          <p:nvPr/>
        </p:nvSpPr>
        <p:spPr bwMode="auto">
          <a:xfrm>
            <a:off x="1806575" y="2092325"/>
            <a:ext cx="1366838" cy="3671888"/>
          </a:xfrm>
          <a:custGeom>
            <a:avLst/>
            <a:gdLst>
              <a:gd name="T0" fmla="*/ 0 w 1179"/>
              <a:gd name="T1" fmla="*/ 2495 h 2495"/>
              <a:gd name="T2" fmla="*/ 136 w 1179"/>
              <a:gd name="T3" fmla="*/ 1180 h 2495"/>
              <a:gd name="T4" fmla="*/ 362 w 1179"/>
              <a:gd name="T5" fmla="*/ 454 h 2495"/>
              <a:gd name="T6" fmla="*/ 589 w 1179"/>
              <a:gd name="T7" fmla="*/ 182 h 2495"/>
              <a:gd name="T8" fmla="*/ 952 w 1179"/>
              <a:gd name="T9" fmla="*/ 46 h 2495"/>
              <a:gd name="T10" fmla="*/ 1179 w 1179"/>
              <a:gd name="T11" fmla="*/ 0 h 24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79"/>
              <a:gd name="T19" fmla="*/ 0 h 2495"/>
              <a:gd name="T20" fmla="*/ 1179 w 1179"/>
              <a:gd name="T21" fmla="*/ 2495 h 24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79" h="2495">
                <a:moveTo>
                  <a:pt x="0" y="2495"/>
                </a:moveTo>
                <a:cubicBezTo>
                  <a:pt x="38" y="2007"/>
                  <a:pt x="76" y="1520"/>
                  <a:pt x="136" y="1180"/>
                </a:cubicBezTo>
                <a:cubicBezTo>
                  <a:pt x="196" y="840"/>
                  <a:pt x="287" y="620"/>
                  <a:pt x="362" y="454"/>
                </a:cubicBezTo>
                <a:cubicBezTo>
                  <a:pt x="437" y="288"/>
                  <a:pt x="491" y="250"/>
                  <a:pt x="589" y="182"/>
                </a:cubicBezTo>
                <a:cubicBezTo>
                  <a:pt x="687" y="114"/>
                  <a:pt x="854" y="76"/>
                  <a:pt x="952" y="46"/>
                </a:cubicBezTo>
                <a:cubicBezTo>
                  <a:pt x="1050" y="16"/>
                  <a:pt x="1114" y="8"/>
                  <a:pt x="1179" y="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451587" name="Freeform 3" descr="Horizontal oscura"/>
          <p:cNvSpPr>
            <a:spLocks/>
          </p:cNvSpPr>
          <p:nvPr/>
        </p:nvSpPr>
        <p:spPr bwMode="auto">
          <a:xfrm>
            <a:off x="1806575" y="2897188"/>
            <a:ext cx="2808288" cy="2881312"/>
          </a:xfrm>
          <a:custGeom>
            <a:avLst/>
            <a:gdLst>
              <a:gd name="T0" fmla="*/ 0 w 1769"/>
              <a:gd name="T1" fmla="*/ 1815 h 1815"/>
              <a:gd name="T2" fmla="*/ 544 w 1769"/>
              <a:gd name="T3" fmla="*/ 545 h 1815"/>
              <a:gd name="T4" fmla="*/ 997 w 1769"/>
              <a:gd name="T5" fmla="*/ 91 h 1815"/>
              <a:gd name="T6" fmla="*/ 1769 w 1769"/>
              <a:gd name="T7" fmla="*/ 1 h 1815"/>
              <a:gd name="T8" fmla="*/ 0 60000 65536"/>
              <a:gd name="T9" fmla="*/ 0 60000 65536"/>
              <a:gd name="T10" fmla="*/ 0 60000 65536"/>
              <a:gd name="T11" fmla="*/ 0 60000 65536"/>
              <a:gd name="T12" fmla="*/ 0 w 1769"/>
              <a:gd name="T13" fmla="*/ 0 h 1815"/>
              <a:gd name="T14" fmla="*/ 1769 w 1769"/>
              <a:gd name="T15" fmla="*/ 1815 h 1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69" h="1815">
                <a:moveTo>
                  <a:pt x="0" y="1815"/>
                </a:moveTo>
                <a:cubicBezTo>
                  <a:pt x="189" y="1323"/>
                  <a:pt x="378" y="832"/>
                  <a:pt x="544" y="545"/>
                </a:cubicBezTo>
                <a:cubicBezTo>
                  <a:pt x="710" y="258"/>
                  <a:pt x="793" y="182"/>
                  <a:pt x="997" y="91"/>
                </a:cubicBezTo>
                <a:cubicBezTo>
                  <a:pt x="1201" y="0"/>
                  <a:pt x="1485" y="0"/>
                  <a:pt x="1769" y="1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451588" name="Freeform 4" descr="Horizontal oscura"/>
          <p:cNvSpPr>
            <a:spLocks/>
          </p:cNvSpPr>
          <p:nvPr/>
        </p:nvSpPr>
        <p:spPr bwMode="auto">
          <a:xfrm>
            <a:off x="1801813" y="4846638"/>
            <a:ext cx="2952750" cy="947737"/>
          </a:xfrm>
          <a:custGeom>
            <a:avLst/>
            <a:gdLst>
              <a:gd name="T0" fmla="*/ 0 w 1860"/>
              <a:gd name="T1" fmla="*/ 597 h 597"/>
              <a:gd name="T2" fmla="*/ 771 w 1860"/>
              <a:gd name="T3" fmla="*/ 98 h 597"/>
              <a:gd name="T4" fmla="*/ 1860 w 1860"/>
              <a:gd name="T5" fmla="*/ 7 h 597"/>
              <a:gd name="T6" fmla="*/ 0 60000 65536"/>
              <a:gd name="T7" fmla="*/ 0 60000 65536"/>
              <a:gd name="T8" fmla="*/ 0 60000 65536"/>
              <a:gd name="T9" fmla="*/ 0 w 1860"/>
              <a:gd name="T10" fmla="*/ 0 h 597"/>
              <a:gd name="T11" fmla="*/ 1860 w 1860"/>
              <a:gd name="T12" fmla="*/ 597 h 5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0" h="597">
                <a:moveTo>
                  <a:pt x="0" y="597"/>
                </a:moveTo>
                <a:cubicBezTo>
                  <a:pt x="230" y="396"/>
                  <a:pt x="461" y="196"/>
                  <a:pt x="771" y="98"/>
                </a:cubicBezTo>
                <a:cubicBezTo>
                  <a:pt x="1081" y="0"/>
                  <a:pt x="1686" y="22"/>
                  <a:pt x="1860" y="7"/>
                </a:cubicBezTo>
              </a:path>
            </a:pathLst>
          </a:custGeom>
          <a:noFill/>
          <a:ln w="38100">
            <a:solidFill>
              <a:srgbClr val="66FF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83973" name="Line 5"/>
          <p:cNvSpPr>
            <a:spLocks noChangeShapeType="1"/>
          </p:cNvSpPr>
          <p:nvPr/>
        </p:nvSpPr>
        <p:spPr bwMode="auto">
          <a:xfrm>
            <a:off x="1776413" y="1976438"/>
            <a:ext cx="0" cy="381793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3974" name="Line 6"/>
          <p:cNvSpPr>
            <a:spLocks noChangeShapeType="1"/>
          </p:cNvSpPr>
          <p:nvPr/>
        </p:nvSpPr>
        <p:spPr bwMode="auto">
          <a:xfrm>
            <a:off x="1758950" y="5794375"/>
            <a:ext cx="5083175" cy="1111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451591" name="Text Box 7" descr="Horizontal oscura"/>
          <p:cNvSpPr txBox="1">
            <a:spLocks noChangeArrowheads="1"/>
          </p:cNvSpPr>
          <p:nvPr/>
        </p:nvSpPr>
        <p:spPr bwMode="auto">
          <a:xfrm>
            <a:off x="1009650" y="1557338"/>
            <a:ext cx="608013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s-ES" b="1"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</a:p>
        </p:txBody>
      </p:sp>
      <p:sp>
        <p:nvSpPr>
          <p:cNvPr id="451592" name="Text Box 8" descr="Horizontal oscura"/>
          <p:cNvSpPr txBox="1">
            <a:spLocks noChangeArrowheads="1"/>
          </p:cNvSpPr>
          <p:nvPr/>
        </p:nvSpPr>
        <p:spPr bwMode="auto">
          <a:xfrm>
            <a:off x="6410325" y="5949950"/>
            <a:ext cx="608013" cy="762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l-GR" sz="4400" b="1"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θ</a:t>
            </a:r>
          </a:p>
        </p:txBody>
      </p:sp>
      <p:sp>
        <p:nvSpPr>
          <p:cNvPr id="451593" name="Text Box 9" descr="Horizontal oscura"/>
          <p:cNvSpPr txBox="1">
            <a:spLocks noChangeArrowheads="1"/>
          </p:cNvSpPr>
          <p:nvPr/>
        </p:nvSpPr>
        <p:spPr bwMode="auto">
          <a:xfrm>
            <a:off x="3284538" y="1879600"/>
            <a:ext cx="46005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s-ES" sz="2000"/>
              <a:t>Totalmente Restringida (TR) – Rígidas </a:t>
            </a:r>
          </a:p>
        </p:txBody>
      </p:sp>
      <p:sp>
        <p:nvSpPr>
          <p:cNvPr id="451594" name="Text Box 10" descr="Horizontal oscura"/>
          <p:cNvSpPr txBox="1">
            <a:spLocks noChangeArrowheads="1"/>
          </p:cNvSpPr>
          <p:nvPr/>
        </p:nvSpPr>
        <p:spPr bwMode="auto">
          <a:xfrm>
            <a:off x="3419475" y="2997200"/>
            <a:ext cx="523716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s-ES" sz="2000"/>
              <a:t>Parcialmente Restringida (PR) – Semirígidas</a:t>
            </a:r>
          </a:p>
        </p:txBody>
      </p:sp>
      <p:sp>
        <p:nvSpPr>
          <p:cNvPr id="451595" name="Text Box 11" descr="Horizontal oscura"/>
          <p:cNvSpPr txBox="1">
            <a:spLocks noChangeArrowheads="1"/>
          </p:cNvSpPr>
          <p:nvPr/>
        </p:nvSpPr>
        <p:spPr bwMode="auto">
          <a:xfrm>
            <a:off x="3373438" y="4437063"/>
            <a:ext cx="487045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s-ES" sz="2000"/>
              <a:t>Parcialmente Restringida (PR) – Simples </a:t>
            </a:r>
          </a:p>
        </p:txBody>
      </p:sp>
      <p:sp>
        <p:nvSpPr>
          <p:cNvPr id="451596" name="Text Box 12" descr="Horizontal oscura"/>
          <p:cNvSpPr txBox="1">
            <a:spLocks noChangeArrowheads="1"/>
          </p:cNvSpPr>
          <p:nvPr/>
        </p:nvSpPr>
        <p:spPr bwMode="auto">
          <a:xfrm>
            <a:off x="1762125" y="87313"/>
            <a:ext cx="5807075" cy="762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s-ES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Tipos de Conexiones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51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51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51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51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51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51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586" grpId="0" animBg="1"/>
      <p:bldP spid="451587" grpId="0" animBg="1"/>
      <p:bldP spid="451588" grpId="0" animBg="1"/>
      <p:bldP spid="451593" grpId="0"/>
      <p:bldP spid="451594" grpId="0"/>
      <p:bldP spid="451595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82550"/>
            <a:ext cx="8229600" cy="14176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4FA0C"/>
                </a:solidFill>
                <a:latin typeface="Arial" charset="0"/>
              </a:rPr>
              <a:t>Conexión Pre-Northridge</a:t>
            </a:r>
            <a:br>
              <a:rPr lang="es-ES" sz="4000" smtClean="0">
                <a:solidFill>
                  <a:srgbClr val="F4FA0C"/>
                </a:solidFill>
                <a:latin typeface="Arial" charset="0"/>
              </a:rPr>
            </a:br>
            <a:r>
              <a:rPr lang="es-ES" sz="3200" smtClean="0">
                <a:solidFill>
                  <a:schemeClr val="tx1"/>
                </a:solidFill>
                <a:latin typeface="Arial" charset="0"/>
                <a:cs typeface="Arial" charset="0"/>
              </a:rPr>
              <a:t>¿</a:t>
            </a:r>
            <a:r>
              <a:rPr lang="es-ES" sz="3200" smtClean="0">
                <a:solidFill>
                  <a:schemeClr val="tx1"/>
                </a:solidFill>
                <a:latin typeface="Arial" charset="0"/>
              </a:rPr>
              <a:t>Dúctil?</a:t>
            </a:r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>
            <a:off x="2368550" y="5840413"/>
            <a:ext cx="4776788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 flipV="1">
            <a:off x="2559050" y="2794000"/>
            <a:ext cx="0" cy="312261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4997" name="Text Box 5"/>
          <p:cNvSpPr txBox="1">
            <a:spLocks noChangeArrowheads="1"/>
          </p:cNvSpPr>
          <p:nvPr/>
        </p:nvSpPr>
        <p:spPr bwMode="auto">
          <a:xfrm>
            <a:off x="2333625" y="2184400"/>
            <a:ext cx="52228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3200" b="1">
                <a:solidFill>
                  <a:srgbClr val="FFFF00"/>
                </a:solidFill>
              </a:rPr>
              <a:t>M</a:t>
            </a:r>
          </a:p>
        </p:txBody>
      </p:sp>
      <p:sp>
        <p:nvSpPr>
          <p:cNvPr id="84998" name="Text Box 6"/>
          <p:cNvSpPr txBox="1">
            <a:spLocks noChangeArrowheads="1"/>
          </p:cNvSpPr>
          <p:nvPr/>
        </p:nvSpPr>
        <p:spPr bwMode="auto">
          <a:xfrm>
            <a:off x="7172325" y="5799138"/>
            <a:ext cx="212725" cy="48736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3200" b="1">
                <a:solidFill>
                  <a:srgbClr val="FFFF00"/>
                </a:solidFill>
                <a:latin typeface="Symbol" pitchFamily="18" charset="2"/>
              </a:rPr>
              <a:t>q</a:t>
            </a:r>
            <a:endParaRPr lang="en-US" sz="3200" b="1" baseline="-25000">
              <a:solidFill>
                <a:srgbClr val="FFFF00"/>
              </a:solidFill>
            </a:endParaRPr>
          </a:p>
        </p:txBody>
      </p:sp>
      <p:grpSp>
        <p:nvGrpSpPr>
          <p:cNvPr id="84999" name="Group 7"/>
          <p:cNvGrpSpPr>
            <a:grpSpLocks/>
          </p:cNvGrpSpPr>
          <p:nvPr/>
        </p:nvGrpSpPr>
        <p:grpSpPr bwMode="auto">
          <a:xfrm>
            <a:off x="2568575" y="3903663"/>
            <a:ext cx="2801938" cy="1930400"/>
            <a:chOff x="1618" y="2459"/>
            <a:chExt cx="1765" cy="1216"/>
          </a:xfrm>
        </p:grpSpPr>
        <p:sp>
          <p:nvSpPr>
            <p:cNvPr id="85013" name="Line 8"/>
            <p:cNvSpPr>
              <a:spLocks noChangeShapeType="1"/>
            </p:cNvSpPr>
            <p:nvPr/>
          </p:nvSpPr>
          <p:spPr bwMode="auto">
            <a:xfrm flipV="1">
              <a:off x="1860" y="2560"/>
              <a:ext cx="32" cy="48"/>
            </a:xfrm>
            <a:prstGeom prst="line">
              <a:avLst/>
            </a:prstGeom>
            <a:noFill/>
            <a:ln w="381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85014" name="Group 9"/>
            <p:cNvGrpSpPr>
              <a:grpSpLocks/>
            </p:cNvGrpSpPr>
            <p:nvPr/>
          </p:nvGrpSpPr>
          <p:grpSpPr bwMode="auto">
            <a:xfrm>
              <a:off x="1618" y="2459"/>
              <a:ext cx="1765" cy="1216"/>
              <a:chOff x="1618" y="2459"/>
              <a:chExt cx="1765" cy="1216"/>
            </a:xfrm>
          </p:grpSpPr>
          <p:sp>
            <p:nvSpPr>
              <p:cNvPr id="85015" name="Line 10"/>
              <p:cNvSpPr>
                <a:spLocks noChangeShapeType="1"/>
              </p:cNvSpPr>
              <p:nvPr/>
            </p:nvSpPr>
            <p:spPr bwMode="auto">
              <a:xfrm flipV="1">
                <a:off x="1618" y="2606"/>
                <a:ext cx="238" cy="1069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85016" name="Line 11"/>
              <p:cNvSpPr>
                <a:spLocks noChangeShapeType="1"/>
              </p:cNvSpPr>
              <p:nvPr/>
            </p:nvSpPr>
            <p:spPr bwMode="auto">
              <a:xfrm>
                <a:off x="2075" y="2459"/>
                <a:ext cx="1308" cy="1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85017" name="Line 12"/>
              <p:cNvSpPr>
                <a:spLocks noChangeShapeType="1"/>
              </p:cNvSpPr>
              <p:nvPr/>
            </p:nvSpPr>
            <p:spPr bwMode="auto">
              <a:xfrm flipV="1">
                <a:off x="1896" y="2520"/>
                <a:ext cx="48" cy="40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85018" name="Line 13"/>
              <p:cNvSpPr>
                <a:spLocks noChangeShapeType="1"/>
              </p:cNvSpPr>
              <p:nvPr/>
            </p:nvSpPr>
            <p:spPr bwMode="auto">
              <a:xfrm flipV="1">
                <a:off x="1952" y="2480"/>
                <a:ext cx="56" cy="44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85019" name="Line 14"/>
              <p:cNvSpPr>
                <a:spLocks noChangeShapeType="1"/>
              </p:cNvSpPr>
              <p:nvPr/>
            </p:nvSpPr>
            <p:spPr bwMode="auto">
              <a:xfrm flipV="1">
                <a:off x="2016" y="2464"/>
                <a:ext cx="60" cy="16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</p:grpSp>
      <p:sp>
        <p:nvSpPr>
          <p:cNvPr id="85000" name="Line 15"/>
          <p:cNvSpPr>
            <a:spLocks noChangeShapeType="1"/>
          </p:cNvSpPr>
          <p:nvPr/>
        </p:nvSpPr>
        <p:spPr bwMode="auto">
          <a:xfrm>
            <a:off x="2533650" y="3886200"/>
            <a:ext cx="800100" cy="635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5001" name="Line 16"/>
          <p:cNvSpPr>
            <a:spLocks noChangeShapeType="1"/>
          </p:cNvSpPr>
          <p:nvPr/>
        </p:nvSpPr>
        <p:spPr bwMode="auto">
          <a:xfrm flipV="1">
            <a:off x="2895600" y="3886200"/>
            <a:ext cx="114300" cy="4318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5002" name="Line 17"/>
          <p:cNvSpPr>
            <a:spLocks noChangeShapeType="1"/>
          </p:cNvSpPr>
          <p:nvPr/>
        </p:nvSpPr>
        <p:spPr bwMode="auto">
          <a:xfrm>
            <a:off x="2990850" y="3651250"/>
            <a:ext cx="2362200" cy="6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s-ES"/>
          </a:p>
        </p:txBody>
      </p:sp>
      <p:sp>
        <p:nvSpPr>
          <p:cNvPr id="85003" name="Text Box 18"/>
          <p:cNvSpPr txBox="1">
            <a:spLocks noChangeArrowheads="1"/>
          </p:cNvSpPr>
          <p:nvPr/>
        </p:nvSpPr>
        <p:spPr bwMode="auto">
          <a:xfrm>
            <a:off x="3827463" y="3048000"/>
            <a:ext cx="358775" cy="487363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32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3200" b="1" baseline="-25000">
                <a:solidFill>
                  <a:srgbClr val="FFFF00"/>
                </a:solidFill>
                <a:latin typeface="Times New Roman" pitchFamily="18" charset="0"/>
              </a:rPr>
              <a:t>p</a:t>
            </a:r>
          </a:p>
        </p:txBody>
      </p: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4194175" y="3948113"/>
            <a:ext cx="995363" cy="928687"/>
            <a:chOff x="2642" y="2487"/>
            <a:chExt cx="627" cy="585"/>
          </a:xfrm>
        </p:grpSpPr>
        <p:sp>
          <p:nvSpPr>
            <p:cNvPr id="452628" name="Text Box 20"/>
            <p:cNvSpPr txBox="1">
              <a:spLocks noChangeArrowheads="1"/>
            </p:cNvSpPr>
            <p:nvPr/>
          </p:nvSpPr>
          <p:spPr bwMode="auto">
            <a:xfrm>
              <a:off x="2642" y="2784"/>
              <a:ext cx="62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dúctil</a:t>
              </a:r>
            </a:p>
          </p:txBody>
        </p:sp>
        <p:sp>
          <p:nvSpPr>
            <p:cNvPr id="85012" name="Line 21"/>
            <p:cNvSpPr>
              <a:spLocks noChangeShapeType="1"/>
            </p:cNvSpPr>
            <p:nvPr/>
          </p:nvSpPr>
          <p:spPr bwMode="auto">
            <a:xfrm flipV="1">
              <a:off x="2853" y="2487"/>
              <a:ext cx="0" cy="35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3175000" y="3919538"/>
            <a:ext cx="928688" cy="1182687"/>
            <a:chOff x="2037" y="2478"/>
            <a:chExt cx="585" cy="745"/>
          </a:xfrm>
        </p:grpSpPr>
        <p:sp>
          <p:nvSpPr>
            <p:cNvPr id="85008" name="Line 23"/>
            <p:cNvSpPr>
              <a:spLocks noChangeShapeType="1"/>
            </p:cNvSpPr>
            <p:nvPr/>
          </p:nvSpPr>
          <p:spPr bwMode="auto">
            <a:xfrm>
              <a:off x="2075" y="2478"/>
              <a:ext cx="183" cy="16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2632" name="Text Box 24"/>
            <p:cNvSpPr txBox="1">
              <a:spLocks noChangeArrowheads="1"/>
            </p:cNvSpPr>
            <p:nvPr/>
          </p:nvSpPr>
          <p:spPr bwMode="auto">
            <a:xfrm>
              <a:off x="2037" y="2935"/>
              <a:ext cx="58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frágil</a:t>
              </a:r>
            </a:p>
          </p:txBody>
        </p:sp>
        <p:sp>
          <p:nvSpPr>
            <p:cNvPr id="85010" name="Line 25"/>
            <p:cNvSpPr>
              <a:spLocks noChangeShapeType="1"/>
            </p:cNvSpPr>
            <p:nvPr/>
          </p:nvSpPr>
          <p:spPr bwMode="auto">
            <a:xfrm flipV="1">
              <a:off x="2227" y="2638"/>
              <a:ext cx="0" cy="35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85006" name="Text Box 26"/>
          <p:cNvSpPr txBox="1">
            <a:spLocks noChangeArrowheads="1"/>
          </p:cNvSpPr>
          <p:nvPr/>
        </p:nvSpPr>
        <p:spPr bwMode="auto">
          <a:xfrm>
            <a:off x="1890713" y="3540125"/>
            <a:ext cx="685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 eaLnBrk="0" hangingPunct="0"/>
            <a:r>
              <a:rPr lang="en-US" sz="3200" b="1">
                <a:solidFill>
                  <a:srgbClr val="FFFF00"/>
                </a:solidFill>
              </a:rPr>
              <a:t>M</a:t>
            </a:r>
            <a:r>
              <a:rPr lang="en-US" sz="3200" b="1" baseline="-25000">
                <a:solidFill>
                  <a:srgbClr val="FFFF00"/>
                </a:solidFill>
              </a:rPr>
              <a:t>p</a:t>
            </a:r>
            <a:endParaRPr lang="en-US" sz="3200" b="1">
              <a:solidFill>
                <a:srgbClr val="FFFF00"/>
              </a:solidFill>
            </a:endParaRPr>
          </a:p>
        </p:txBody>
      </p:sp>
      <p:sp>
        <p:nvSpPr>
          <p:cNvPr id="452635" name="Text Box 27"/>
          <p:cNvSpPr txBox="1">
            <a:spLocks noChangeArrowheads="1"/>
          </p:cNvSpPr>
          <p:nvPr/>
        </p:nvSpPr>
        <p:spPr bwMode="auto">
          <a:xfrm>
            <a:off x="6115050" y="3736975"/>
            <a:ext cx="2743200" cy="974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3200" b="1">
                <a:solidFill>
                  <a:srgbClr val="FFFF00"/>
                </a:solidFill>
                <a:latin typeface="Symbol" pitchFamily="18" charset="2"/>
              </a:rPr>
              <a:t>q</a:t>
            </a:r>
            <a:r>
              <a:rPr lang="en-US" sz="3200" b="1" baseline="-25000">
                <a:solidFill>
                  <a:srgbClr val="FFFF00"/>
                </a:solidFill>
                <a:latin typeface="Times New Roman" pitchFamily="18" charset="0"/>
              </a:rPr>
              <a:t>p </a:t>
            </a:r>
            <a:r>
              <a:rPr lang="en-US" sz="3200" b="1">
                <a:solidFill>
                  <a:srgbClr val="FFFF00"/>
                </a:solidFill>
                <a:latin typeface="Times New Roman" pitchFamily="18" charset="0"/>
                <a:sym typeface="Symbol" pitchFamily="18" charset="2"/>
              </a:rPr>
              <a:t> 0.03 rad</a:t>
            </a:r>
          </a:p>
          <a:p>
            <a:pPr eaLnBrk="0" hangingPunct="0"/>
            <a:r>
              <a:rPr lang="es-ES" sz="3200" b="1">
                <a:solidFill>
                  <a:srgbClr val="FFFF00"/>
                </a:solidFill>
                <a:latin typeface="Times New Roman" pitchFamily="18" charset="0"/>
                <a:sym typeface="Symbol" pitchFamily="18" charset="2"/>
              </a:rPr>
              <a:t>(diseño sísmico)</a:t>
            </a:r>
            <a:endParaRPr lang="es-ES" sz="3200" b="1" baseline="-25000">
              <a:solidFill>
                <a:srgbClr val="FFFF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2635" grpId="0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144463"/>
            <a:ext cx="9144000" cy="1484312"/>
          </a:xfrm>
        </p:spPr>
        <p:txBody>
          <a:bodyPr/>
          <a:lstStyle/>
          <a:p>
            <a:pPr>
              <a:defRPr/>
            </a:pPr>
            <a:r>
              <a:rPr lang="en-US" sz="3600" smtClean="0">
                <a:solidFill>
                  <a:srgbClr val="FFFF00"/>
                </a:solidFill>
                <a:latin typeface="Arial" charset="0"/>
              </a:rPr>
              <a:t>Conexión empernada rotacional</a:t>
            </a:r>
            <a:r>
              <a:rPr lang="en-US" sz="3600" smtClean="0">
                <a:solidFill>
                  <a:srgbClr val="FF9933"/>
                </a:solidFill>
                <a:latin typeface="Arial" charset="0"/>
              </a:rPr>
              <a:t/>
            </a:r>
            <a:br>
              <a:rPr lang="en-US" sz="3600" smtClean="0">
                <a:solidFill>
                  <a:srgbClr val="FF9933"/>
                </a:solidFill>
                <a:latin typeface="Arial" charset="0"/>
              </a:rPr>
            </a:br>
            <a:r>
              <a:rPr lang="en-US" sz="3200" smtClean="0">
                <a:solidFill>
                  <a:srgbClr val="FF9933"/>
                </a:solidFill>
                <a:latin typeface="Arial" charset="0"/>
              </a:rPr>
              <a:t>Superficies de Fricción</a:t>
            </a:r>
            <a:r>
              <a:rPr lang="en-US" sz="3200" smtClean="0">
                <a:solidFill>
                  <a:schemeClr val="accent1"/>
                </a:solidFill>
                <a:latin typeface="Arial" charset="0"/>
              </a:rPr>
              <a:t/>
            </a:r>
            <a:br>
              <a:rPr lang="en-US" sz="3200" smtClean="0">
                <a:solidFill>
                  <a:schemeClr val="accent1"/>
                </a:solidFill>
                <a:latin typeface="Arial" charset="0"/>
              </a:rPr>
            </a:br>
            <a:r>
              <a:rPr lang="en-US" sz="2400" smtClean="0">
                <a:solidFill>
                  <a:schemeClr val="tx1"/>
                </a:solidFill>
              </a:rPr>
              <a:t>(U. de Berkeley; Grigorian y Popov 1992)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116263" y="3076575"/>
            <a:ext cx="4476750" cy="1309688"/>
            <a:chOff x="1963" y="1938"/>
            <a:chExt cx="2820" cy="825"/>
          </a:xfrm>
        </p:grpSpPr>
        <p:sp>
          <p:nvSpPr>
            <p:cNvPr id="86070" name="Line 4"/>
            <p:cNvSpPr>
              <a:spLocks noChangeShapeType="1"/>
            </p:cNvSpPr>
            <p:nvPr/>
          </p:nvSpPr>
          <p:spPr bwMode="auto">
            <a:xfrm rot="5400000">
              <a:off x="2274" y="2040"/>
              <a:ext cx="0" cy="622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3637" name="Text Box 5"/>
            <p:cNvSpPr txBox="1">
              <a:spLocks noChangeArrowheads="1"/>
            </p:cNvSpPr>
            <p:nvPr/>
          </p:nvSpPr>
          <p:spPr bwMode="auto">
            <a:xfrm>
              <a:off x="2192" y="2355"/>
              <a:ext cx="24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</a:t>
              </a:r>
            </a:p>
          </p:txBody>
        </p:sp>
        <p:sp>
          <p:nvSpPr>
            <p:cNvPr id="86072" name="Line 6"/>
            <p:cNvSpPr>
              <a:spLocks noChangeShapeType="1"/>
            </p:cNvSpPr>
            <p:nvPr/>
          </p:nvSpPr>
          <p:spPr bwMode="auto">
            <a:xfrm rot="5400000">
              <a:off x="4472" y="1880"/>
              <a:ext cx="0" cy="622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3639" name="Text Box 7"/>
            <p:cNvSpPr txBox="1">
              <a:spLocks noChangeArrowheads="1"/>
            </p:cNvSpPr>
            <p:nvPr/>
          </p:nvSpPr>
          <p:spPr bwMode="auto">
            <a:xfrm>
              <a:off x="4257" y="1938"/>
              <a:ext cx="4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P/2</a:t>
              </a:r>
            </a:p>
          </p:txBody>
        </p:sp>
        <p:sp>
          <p:nvSpPr>
            <p:cNvPr id="86074" name="Line 8"/>
            <p:cNvSpPr>
              <a:spLocks noChangeShapeType="1"/>
            </p:cNvSpPr>
            <p:nvPr/>
          </p:nvSpPr>
          <p:spPr bwMode="auto">
            <a:xfrm rot="5400000">
              <a:off x="4469" y="2183"/>
              <a:ext cx="0" cy="622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3641" name="Text Box 9"/>
            <p:cNvSpPr txBox="1">
              <a:spLocks noChangeArrowheads="1"/>
            </p:cNvSpPr>
            <p:nvPr/>
          </p:nvSpPr>
          <p:spPr bwMode="auto">
            <a:xfrm>
              <a:off x="4254" y="2475"/>
              <a:ext cx="4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P/2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468813" y="2568575"/>
            <a:ext cx="1792287" cy="2395538"/>
            <a:chOff x="2815" y="1618"/>
            <a:chExt cx="1129" cy="1509"/>
          </a:xfrm>
        </p:grpSpPr>
        <p:sp>
          <p:nvSpPr>
            <p:cNvPr id="453643" name="Text Box 11"/>
            <p:cNvSpPr txBox="1">
              <a:spLocks noChangeArrowheads="1"/>
            </p:cNvSpPr>
            <p:nvPr/>
          </p:nvSpPr>
          <p:spPr bwMode="auto">
            <a:xfrm>
              <a:off x="2815" y="2839"/>
              <a:ext cx="112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Ala de viga</a:t>
              </a:r>
            </a:p>
          </p:txBody>
        </p:sp>
        <p:sp>
          <p:nvSpPr>
            <p:cNvPr id="86067" name="Line 12"/>
            <p:cNvSpPr>
              <a:spLocks noChangeShapeType="1"/>
            </p:cNvSpPr>
            <p:nvPr/>
          </p:nvSpPr>
          <p:spPr bwMode="auto">
            <a:xfrm flipV="1">
              <a:off x="3393" y="2569"/>
              <a:ext cx="0" cy="2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453645" name="Text Box 13"/>
            <p:cNvSpPr txBox="1">
              <a:spLocks noChangeArrowheads="1"/>
            </p:cNvSpPr>
            <p:nvPr/>
          </p:nvSpPr>
          <p:spPr bwMode="auto">
            <a:xfrm>
              <a:off x="3100" y="1618"/>
              <a:ext cx="67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</a:t>
              </a:r>
            </a:p>
          </p:txBody>
        </p:sp>
        <p:sp>
          <p:nvSpPr>
            <p:cNvPr id="86069" name="Line 14"/>
            <p:cNvSpPr>
              <a:spLocks noChangeShapeType="1"/>
            </p:cNvSpPr>
            <p:nvPr/>
          </p:nvSpPr>
          <p:spPr bwMode="auto">
            <a:xfrm rot="10800000" flipV="1">
              <a:off x="3489" y="1837"/>
              <a:ext cx="0" cy="2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165225" y="3838575"/>
            <a:ext cx="3181350" cy="1346200"/>
            <a:chOff x="734" y="2418"/>
            <a:chExt cx="2004" cy="848"/>
          </a:xfrm>
        </p:grpSpPr>
        <p:sp>
          <p:nvSpPr>
            <p:cNvPr id="453648" name="Text Box 16"/>
            <p:cNvSpPr txBox="1">
              <a:spLocks noChangeArrowheads="1"/>
            </p:cNvSpPr>
            <p:nvPr/>
          </p:nvSpPr>
          <p:spPr bwMode="auto">
            <a:xfrm>
              <a:off x="734" y="2748"/>
              <a:ext cx="200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Placa de fricción</a:t>
              </a:r>
            </a:p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(agujeros alargados)</a:t>
              </a:r>
            </a:p>
          </p:txBody>
        </p:sp>
        <p:sp>
          <p:nvSpPr>
            <p:cNvPr id="86065" name="Line 17"/>
            <p:cNvSpPr>
              <a:spLocks noChangeShapeType="1"/>
            </p:cNvSpPr>
            <p:nvPr/>
          </p:nvSpPr>
          <p:spPr bwMode="auto">
            <a:xfrm rot="-5400000">
              <a:off x="2268" y="2460"/>
              <a:ext cx="375" cy="2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6022" name="Group 18"/>
          <p:cNvGrpSpPr>
            <a:grpSpLocks/>
          </p:cNvGrpSpPr>
          <p:nvPr/>
        </p:nvGrpSpPr>
        <p:grpSpPr bwMode="auto">
          <a:xfrm>
            <a:off x="4124325" y="3228975"/>
            <a:ext cx="2528888" cy="1062038"/>
            <a:chOff x="2598" y="2034"/>
            <a:chExt cx="1593" cy="669"/>
          </a:xfrm>
        </p:grpSpPr>
        <p:grpSp>
          <p:nvGrpSpPr>
            <p:cNvPr id="86026" name="Group 19"/>
            <p:cNvGrpSpPr>
              <a:grpSpLocks/>
            </p:cNvGrpSpPr>
            <p:nvPr/>
          </p:nvGrpSpPr>
          <p:grpSpPr bwMode="auto">
            <a:xfrm>
              <a:off x="2598" y="2034"/>
              <a:ext cx="1593" cy="657"/>
              <a:chOff x="2598" y="2034"/>
              <a:chExt cx="1593" cy="657"/>
            </a:xfrm>
          </p:grpSpPr>
          <p:grpSp>
            <p:nvGrpSpPr>
              <p:cNvPr id="86028" name="Group 20"/>
              <p:cNvGrpSpPr>
                <a:grpSpLocks/>
              </p:cNvGrpSpPr>
              <p:nvPr/>
            </p:nvGrpSpPr>
            <p:grpSpPr bwMode="auto">
              <a:xfrm>
                <a:off x="2661" y="2149"/>
                <a:ext cx="1530" cy="115"/>
                <a:chOff x="2185" y="2167"/>
                <a:chExt cx="1530" cy="115"/>
              </a:xfrm>
            </p:grpSpPr>
            <p:sp>
              <p:nvSpPr>
                <p:cNvPr id="86060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2185" y="2176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61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2188" y="2272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62" name="Line 23"/>
                <p:cNvSpPr>
                  <a:spLocks noChangeShapeType="1"/>
                </p:cNvSpPr>
                <p:nvPr/>
              </p:nvSpPr>
              <p:spPr bwMode="auto">
                <a:xfrm>
                  <a:off x="3705" y="2167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63" name="Line 24"/>
                <p:cNvSpPr>
                  <a:spLocks noChangeShapeType="1"/>
                </p:cNvSpPr>
                <p:nvPr/>
              </p:nvSpPr>
              <p:spPr bwMode="auto">
                <a:xfrm>
                  <a:off x="2193" y="2173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29" name="Group 25"/>
              <p:cNvGrpSpPr>
                <a:grpSpLocks/>
              </p:cNvGrpSpPr>
              <p:nvPr/>
            </p:nvGrpSpPr>
            <p:grpSpPr bwMode="auto">
              <a:xfrm>
                <a:off x="2658" y="2275"/>
                <a:ext cx="717" cy="27"/>
                <a:chOff x="2185" y="2167"/>
                <a:chExt cx="1530" cy="115"/>
              </a:xfrm>
            </p:grpSpPr>
            <p:sp>
              <p:nvSpPr>
                <p:cNvPr id="86056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185" y="2176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7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2188" y="2272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8" name="Line 28"/>
                <p:cNvSpPr>
                  <a:spLocks noChangeShapeType="1"/>
                </p:cNvSpPr>
                <p:nvPr/>
              </p:nvSpPr>
              <p:spPr bwMode="auto">
                <a:xfrm>
                  <a:off x="3705" y="2167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9" name="Line 29"/>
                <p:cNvSpPr>
                  <a:spLocks noChangeShapeType="1"/>
                </p:cNvSpPr>
                <p:nvPr/>
              </p:nvSpPr>
              <p:spPr bwMode="auto">
                <a:xfrm>
                  <a:off x="2193" y="2173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30" name="Group 30"/>
              <p:cNvGrpSpPr>
                <a:grpSpLocks/>
              </p:cNvGrpSpPr>
              <p:nvPr/>
            </p:nvGrpSpPr>
            <p:grpSpPr bwMode="auto">
              <a:xfrm>
                <a:off x="2658" y="2404"/>
                <a:ext cx="717" cy="27"/>
                <a:chOff x="2185" y="2167"/>
                <a:chExt cx="1530" cy="115"/>
              </a:xfrm>
            </p:grpSpPr>
            <p:sp>
              <p:nvSpPr>
                <p:cNvPr id="86052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2185" y="2176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3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188" y="2272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4" name="Line 33"/>
                <p:cNvSpPr>
                  <a:spLocks noChangeShapeType="1"/>
                </p:cNvSpPr>
                <p:nvPr/>
              </p:nvSpPr>
              <p:spPr bwMode="auto">
                <a:xfrm>
                  <a:off x="3705" y="2167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5" name="Line 34"/>
                <p:cNvSpPr>
                  <a:spLocks noChangeShapeType="1"/>
                </p:cNvSpPr>
                <p:nvPr/>
              </p:nvSpPr>
              <p:spPr bwMode="auto">
                <a:xfrm>
                  <a:off x="2193" y="2173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folHlink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31" name="Group 35"/>
              <p:cNvGrpSpPr>
                <a:grpSpLocks/>
              </p:cNvGrpSpPr>
              <p:nvPr/>
            </p:nvGrpSpPr>
            <p:grpSpPr bwMode="auto">
              <a:xfrm>
                <a:off x="2598" y="2299"/>
                <a:ext cx="810" cy="113"/>
                <a:chOff x="2185" y="2167"/>
                <a:chExt cx="1530" cy="115"/>
              </a:xfrm>
            </p:grpSpPr>
            <p:sp>
              <p:nvSpPr>
                <p:cNvPr id="86048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2185" y="2176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rgbClr val="66FF6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9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188" y="2272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rgbClr val="66FF6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0" name="Line 38"/>
                <p:cNvSpPr>
                  <a:spLocks noChangeShapeType="1"/>
                </p:cNvSpPr>
                <p:nvPr/>
              </p:nvSpPr>
              <p:spPr bwMode="auto">
                <a:xfrm>
                  <a:off x="3705" y="2167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rgbClr val="66FF6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51" name="Line 39"/>
                <p:cNvSpPr>
                  <a:spLocks noChangeShapeType="1"/>
                </p:cNvSpPr>
                <p:nvPr/>
              </p:nvSpPr>
              <p:spPr bwMode="auto">
                <a:xfrm>
                  <a:off x="2193" y="2173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rgbClr val="66FF6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32" name="Group 40"/>
              <p:cNvGrpSpPr>
                <a:grpSpLocks/>
              </p:cNvGrpSpPr>
              <p:nvPr/>
            </p:nvGrpSpPr>
            <p:grpSpPr bwMode="auto">
              <a:xfrm>
                <a:off x="2661" y="2446"/>
                <a:ext cx="1530" cy="115"/>
                <a:chOff x="2185" y="2167"/>
                <a:chExt cx="1530" cy="115"/>
              </a:xfrm>
            </p:grpSpPr>
            <p:sp>
              <p:nvSpPr>
                <p:cNvPr id="86044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2185" y="2176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5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188" y="2272"/>
                  <a:ext cx="1527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6" name="Line 43"/>
                <p:cNvSpPr>
                  <a:spLocks noChangeShapeType="1"/>
                </p:cNvSpPr>
                <p:nvPr/>
              </p:nvSpPr>
              <p:spPr bwMode="auto">
                <a:xfrm>
                  <a:off x="3705" y="2167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7" name="Line 44"/>
                <p:cNvSpPr>
                  <a:spLocks noChangeShapeType="1"/>
                </p:cNvSpPr>
                <p:nvPr/>
              </p:nvSpPr>
              <p:spPr bwMode="auto">
                <a:xfrm>
                  <a:off x="2193" y="2173"/>
                  <a:ext cx="1" cy="109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33" name="Group 45"/>
              <p:cNvGrpSpPr>
                <a:grpSpLocks/>
              </p:cNvGrpSpPr>
              <p:nvPr/>
            </p:nvGrpSpPr>
            <p:grpSpPr bwMode="auto">
              <a:xfrm>
                <a:off x="2951" y="2034"/>
                <a:ext cx="135" cy="117"/>
                <a:chOff x="2475" y="2055"/>
                <a:chExt cx="135" cy="117"/>
              </a:xfrm>
            </p:grpSpPr>
            <p:sp>
              <p:nvSpPr>
                <p:cNvPr id="86040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475" y="2058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1" name="Line 47"/>
                <p:cNvSpPr>
                  <a:spLocks noChangeShapeType="1"/>
                </p:cNvSpPr>
                <p:nvPr/>
              </p:nvSpPr>
              <p:spPr bwMode="auto">
                <a:xfrm>
                  <a:off x="2475" y="2055"/>
                  <a:ext cx="135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2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2610" y="2055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43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2541" y="2055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86034" name="Group 50"/>
              <p:cNvGrpSpPr>
                <a:grpSpLocks/>
              </p:cNvGrpSpPr>
              <p:nvPr/>
            </p:nvGrpSpPr>
            <p:grpSpPr bwMode="auto">
              <a:xfrm rot="10800000">
                <a:off x="2951" y="2574"/>
                <a:ext cx="135" cy="117"/>
                <a:chOff x="2475" y="2055"/>
                <a:chExt cx="135" cy="117"/>
              </a:xfrm>
            </p:grpSpPr>
            <p:sp>
              <p:nvSpPr>
                <p:cNvPr id="86036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2475" y="2058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37" name="Line 52"/>
                <p:cNvSpPr>
                  <a:spLocks noChangeShapeType="1"/>
                </p:cNvSpPr>
                <p:nvPr/>
              </p:nvSpPr>
              <p:spPr bwMode="auto">
                <a:xfrm>
                  <a:off x="2475" y="2055"/>
                  <a:ext cx="135" cy="0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38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610" y="2055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86039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2541" y="2055"/>
                  <a:ext cx="0" cy="114"/>
                </a:xfrm>
                <a:prstGeom prst="line">
                  <a:avLst/>
                </a:prstGeom>
                <a:noFill/>
                <a:ln w="9525">
                  <a:solidFill>
                    <a:srgbClr val="B2B2B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86035" name="Line 55"/>
              <p:cNvSpPr>
                <a:spLocks noChangeShapeType="1"/>
              </p:cNvSpPr>
              <p:nvPr/>
            </p:nvSpPr>
            <p:spPr bwMode="auto">
              <a:xfrm rot="10800000">
                <a:off x="2923" y="2571"/>
                <a:ext cx="186" cy="3"/>
              </a:xfrm>
              <a:prstGeom prst="line">
                <a:avLst/>
              </a:prstGeom>
              <a:noFill/>
              <a:ln w="381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86027" name="Line 56"/>
            <p:cNvSpPr>
              <a:spLocks noChangeShapeType="1"/>
            </p:cNvSpPr>
            <p:nvPr/>
          </p:nvSpPr>
          <p:spPr bwMode="auto">
            <a:xfrm rot="10800000" flipV="1">
              <a:off x="2974" y="2700"/>
              <a:ext cx="87" cy="3"/>
            </a:xfrm>
            <a:prstGeom prst="line">
              <a:avLst/>
            </a:prstGeom>
            <a:noFill/>
            <a:ln w="381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57"/>
          <p:cNvGrpSpPr>
            <a:grpSpLocks/>
          </p:cNvGrpSpPr>
          <p:nvPr/>
        </p:nvGrpSpPr>
        <p:grpSpPr bwMode="auto">
          <a:xfrm>
            <a:off x="2049463" y="2779713"/>
            <a:ext cx="2174875" cy="835025"/>
            <a:chOff x="1291" y="1751"/>
            <a:chExt cx="1370" cy="526"/>
          </a:xfrm>
        </p:grpSpPr>
        <p:sp>
          <p:nvSpPr>
            <p:cNvPr id="453690" name="Text Box 58"/>
            <p:cNvSpPr txBox="1">
              <a:spLocks noChangeArrowheads="1"/>
            </p:cNvSpPr>
            <p:nvPr/>
          </p:nvSpPr>
          <p:spPr bwMode="auto">
            <a:xfrm>
              <a:off x="1291" y="1751"/>
              <a:ext cx="120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Superficies </a:t>
              </a:r>
            </a:p>
            <a:p>
              <a:pPr eaLnBrk="0" hangingPunct="0">
                <a:defRPr/>
              </a:pP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fricción</a:t>
              </a:r>
            </a:p>
          </p:txBody>
        </p:sp>
        <p:sp>
          <p:nvSpPr>
            <p:cNvPr id="86025" name="Line 59"/>
            <p:cNvSpPr>
              <a:spLocks noChangeShapeType="1"/>
            </p:cNvSpPr>
            <p:nvPr/>
          </p:nvSpPr>
          <p:spPr bwMode="auto">
            <a:xfrm>
              <a:off x="2414" y="2158"/>
              <a:ext cx="247" cy="1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s-E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-26988"/>
            <a:ext cx="9144000" cy="1584326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Investigación</a:t>
            </a:r>
            <a:r>
              <a:rPr lang="en-US" sz="40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Previa</a:t>
            </a:r>
            <a:r>
              <a:rPr lang="es-ES" sz="2800" smtClean="0">
                <a:solidFill>
                  <a:srgbClr val="FFFF00"/>
                </a:solidFill>
                <a:latin typeface="Arial" charset="0"/>
              </a:rPr>
              <a:t/>
            </a:r>
            <a:br>
              <a:rPr lang="es-ES" sz="2800" smtClean="0">
                <a:solidFill>
                  <a:srgbClr val="FFFF00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Ensayo</a:t>
            </a: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 Experimental en</a:t>
            </a:r>
            <a:r>
              <a:rPr lang="en-US" sz="28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Conexiones</a:t>
            </a: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 Postensadas</a:t>
            </a:r>
            <a:r>
              <a:rPr lang="en-US" sz="2800" smtClean="0">
                <a:solidFill>
                  <a:srgbClr val="FFFF00"/>
                </a:solidFill>
                <a:latin typeface="Arial" charset="0"/>
              </a:rPr>
              <a:t> 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(U. Lehigh; Garlock 2002)</a:t>
            </a:r>
          </a:p>
        </p:txBody>
      </p:sp>
      <p:grpSp>
        <p:nvGrpSpPr>
          <p:cNvPr id="87043" name="Group 3"/>
          <p:cNvGrpSpPr>
            <a:grpSpLocks/>
          </p:cNvGrpSpPr>
          <p:nvPr/>
        </p:nvGrpSpPr>
        <p:grpSpPr bwMode="auto">
          <a:xfrm>
            <a:off x="1985963" y="2357438"/>
            <a:ext cx="5905500" cy="4049712"/>
            <a:chOff x="1251" y="1485"/>
            <a:chExt cx="3720" cy="2551"/>
          </a:xfrm>
        </p:grpSpPr>
        <p:sp>
          <p:nvSpPr>
            <p:cNvPr id="87044" name="Line 4"/>
            <p:cNvSpPr>
              <a:spLocks noChangeShapeType="1"/>
            </p:cNvSpPr>
            <p:nvPr/>
          </p:nvSpPr>
          <p:spPr bwMode="auto">
            <a:xfrm>
              <a:off x="1609" y="2830"/>
              <a:ext cx="2671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87045" name="Line 5"/>
            <p:cNvSpPr>
              <a:spLocks noChangeShapeType="1"/>
            </p:cNvSpPr>
            <p:nvPr/>
          </p:nvSpPr>
          <p:spPr bwMode="auto">
            <a:xfrm>
              <a:off x="1608" y="2867"/>
              <a:ext cx="2674" cy="1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87046" name="Line 6"/>
            <p:cNvSpPr>
              <a:spLocks noChangeShapeType="1"/>
            </p:cNvSpPr>
            <p:nvPr/>
          </p:nvSpPr>
          <p:spPr bwMode="auto">
            <a:xfrm>
              <a:off x="1610" y="2750"/>
              <a:ext cx="2669" cy="1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87047" name="Line 7"/>
            <p:cNvSpPr>
              <a:spLocks noChangeShapeType="1"/>
            </p:cNvSpPr>
            <p:nvPr/>
          </p:nvSpPr>
          <p:spPr bwMode="auto">
            <a:xfrm>
              <a:off x="1610" y="2790"/>
              <a:ext cx="2670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87048" name="Line 8"/>
            <p:cNvSpPr>
              <a:spLocks noChangeShapeType="1"/>
            </p:cNvSpPr>
            <p:nvPr/>
          </p:nvSpPr>
          <p:spPr bwMode="auto">
            <a:xfrm>
              <a:off x="1255" y="3703"/>
              <a:ext cx="327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49" name="Line 9"/>
            <p:cNvSpPr>
              <a:spLocks noChangeShapeType="1"/>
            </p:cNvSpPr>
            <p:nvPr/>
          </p:nvSpPr>
          <p:spPr bwMode="auto">
            <a:xfrm>
              <a:off x="1255" y="3711"/>
              <a:ext cx="327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0" name="Line 10"/>
            <p:cNvSpPr>
              <a:spLocks noChangeShapeType="1"/>
            </p:cNvSpPr>
            <p:nvPr/>
          </p:nvSpPr>
          <p:spPr bwMode="auto">
            <a:xfrm>
              <a:off x="1255" y="3703"/>
              <a:ext cx="1" cy="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1" name="Line 11"/>
            <p:cNvSpPr>
              <a:spLocks noChangeShapeType="1"/>
            </p:cNvSpPr>
            <p:nvPr/>
          </p:nvSpPr>
          <p:spPr bwMode="auto">
            <a:xfrm>
              <a:off x="4528" y="3703"/>
              <a:ext cx="1" cy="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2" name="Rectangle 12"/>
            <p:cNvSpPr>
              <a:spLocks noChangeArrowheads="1"/>
            </p:cNvSpPr>
            <p:nvPr/>
          </p:nvSpPr>
          <p:spPr bwMode="auto">
            <a:xfrm>
              <a:off x="1255" y="3703"/>
              <a:ext cx="3273" cy="8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053" name="Line 13"/>
            <p:cNvSpPr>
              <a:spLocks noChangeShapeType="1"/>
            </p:cNvSpPr>
            <p:nvPr/>
          </p:nvSpPr>
          <p:spPr bwMode="auto">
            <a:xfrm flipH="1">
              <a:off x="1260" y="1494"/>
              <a:ext cx="31" cy="3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4" name="Line 14"/>
            <p:cNvSpPr>
              <a:spLocks noChangeShapeType="1"/>
            </p:cNvSpPr>
            <p:nvPr/>
          </p:nvSpPr>
          <p:spPr bwMode="auto">
            <a:xfrm flipV="1">
              <a:off x="1260" y="1506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5" name="Line 15"/>
            <p:cNvSpPr>
              <a:spLocks noChangeShapeType="1"/>
            </p:cNvSpPr>
            <p:nvPr/>
          </p:nvSpPr>
          <p:spPr bwMode="auto">
            <a:xfrm flipH="1">
              <a:off x="1260" y="1584"/>
              <a:ext cx="97" cy="9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6" name="Line 16"/>
            <p:cNvSpPr>
              <a:spLocks noChangeShapeType="1"/>
            </p:cNvSpPr>
            <p:nvPr/>
          </p:nvSpPr>
          <p:spPr bwMode="auto">
            <a:xfrm flipV="1">
              <a:off x="1260" y="1662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7" name="Line 17"/>
            <p:cNvSpPr>
              <a:spLocks noChangeShapeType="1"/>
            </p:cNvSpPr>
            <p:nvPr/>
          </p:nvSpPr>
          <p:spPr bwMode="auto">
            <a:xfrm flipH="1">
              <a:off x="1260" y="1739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8" name="Line 18"/>
            <p:cNvSpPr>
              <a:spLocks noChangeShapeType="1"/>
            </p:cNvSpPr>
            <p:nvPr/>
          </p:nvSpPr>
          <p:spPr bwMode="auto">
            <a:xfrm flipV="1">
              <a:off x="1260" y="1817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59" name="Line 19"/>
            <p:cNvSpPr>
              <a:spLocks noChangeShapeType="1"/>
            </p:cNvSpPr>
            <p:nvPr/>
          </p:nvSpPr>
          <p:spPr bwMode="auto">
            <a:xfrm flipH="1">
              <a:off x="1260" y="1895"/>
              <a:ext cx="97" cy="9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0" name="Line 20"/>
            <p:cNvSpPr>
              <a:spLocks noChangeShapeType="1"/>
            </p:cNvSpPr>
            <p:nvPr/>
          </p:nvSpPr>
          <p:spPr bwMode="auto">
            <a:xfrm flipV="1">
              <a:off x="1260" y="1973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1" name="Line 21"/>
            <p:cNvSpPr>
              <a:spLocks noChangeShapeType="1"/>
            </p:cNvSpPr>
            <p:nvPr/>
          </p:nvSpPr>
          <p:spPr bwMode="auto">
            <a:xfrm flipH="1">
              <a:off x="1260" y="2050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2" name="Line 22"/>
            <p:cNvSpPr>
              <a:spLocks noChangeShapeType="1"/>
            </p:cNvSpPr>
            <p:nvPr/>
          </p:nvSpPr>
          <p:spPr bwMode="auto">
            <a:xfrm flipV="1">
              <a:off x="1260" y="2128"/>
              <a:ext cx="97" cy="9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3" name="Line 23"/>
            <p:cNvSpPr>
              <a:spLocks noChangeShapeType="1"/>
            </p:cNvSpPr>
            <p:nvPr/>
          </p:nvSpPr>
          <p:spPr bwMode="auto">
            <a:xfrm flipH="1">
              <a:off x="1260" y="2206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4" name="Line 24"/>
            <p:cNvSpPr>
              <a:spLocks noChangeShapeType="1"/>
            </p:cNvSpPr>
            <p:nvPr/>
          </p:nvSpPr>
          <p:spPr bwMode="auto">
            <a:xfrm flipV="1">
              <a:off x="1260" y="2284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5" name="Line 25"/>
            <p:cNvSpPr>
              <a:spLocks noChangeShapeType="1"/>
            </p:cNvSpPr>
            <p:nvPr/>
          </p:nvSpPr>
          <p:spPr bwMode="auto">
            <a:xfrm flipH="1">
              <a:off x="1260" y="2361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6" name="Line 26"/>
            <p:cNvSpPr>
              <a:spLocks noChangeShapeType="1"/>
            </p:cNvSpPr>
            <p:nvPr/>
          </p:nvSpPr>
          <p:spPr bwMode="auto">
            <a:xfrm flipV="1">
              <a:off x="1260" y="2440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7" name="Line 27"/>
            <p:cNvSpPr>
              <a:spLocks noChangeShapeType="1"/>
            </p:cNvSpPr>
            <p:nvPr/>
          </p:nvSpPr>
          <p:spPr bwMode="auto">
            <a:xfrm flipH="1">
              <a:off x="1260" y="2517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8" name="Line 28"/>
            <p:cNvSpPr>
              <a:spLocks noChangeShapeType="1"/>
            </p:cNvSpPr>
            <p:nvPr/>
          </p:nvSpPr>
          <p:spPr bwMode="auto">
            <a:xfrm flipV="1">
              <a:off x="1260" y="259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69" name="Line 29"/>
            <p:cNvSpPr>
              <a:spLocks noChangeShapeType="1"/>
            </p:cNvSpPr>
            <p:nvPr/>
          </p:nvSpPr>
          <p:spPr bwMode="auto">
            <a:xfrm flipH="1">
              <a:off x="1260" y="2672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0" name="Line 30"/>
            <p:cNvSpPr>
              <a:spLocks noChangeShapeType="1"/>
            </p:cNvSpPr>
            <p:nvPr/>
          </p:nvSpPr>
          <p:spPr bwMode="auto">
            <a:xfrm flipV="1">
              <a:off x="1260" y="2751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1" name="Line 31"/>
            <p:cNvSpPr>
              <a:spLocks noChangeShapeType="1"/>
            </p:cNvSpPr>
            <p:nvPr/>
          </p:nvSpPr>
          <p:spPr bwMode="auto">
            <a:xfrm flipH="1">
              <a:off x="1260" y="2828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2" name="Line 32"/>
            <p:cNvSpPr>
              <a:spLocks noChangeShapeType="1"/>
            </p:cNvSpPr>
            <p:nvPr/>
          </p:nvSpPr>
          <p:spPr bwMode="auto">
            <a:xfrm flipV="1">
              <a:off x="1260" y="29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3" name="Line 33"/>
            <p:cNvSpPr>
              <a:spLocks noChangeShapeType="1"/>
            </p:cNvSpPr>
            <p:nvPr/>
          </p:nvSpPr>
          <p:spPr bwMode="auto">
            <a:xfrm flipH="1">
              <a:off x="1260" y="2984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4" name="Line 34"/>
            <p:cNvSpPr>
              <a:spLocks noChangeShapeType="1"/>
            </p:cNvSpPr>
            <p:nvPr/>
          </p:nvSpPr>
          <p:spPr bwMode="auto">
            <a:xfrm flipV="1">
              <a:off x="1260" y="3062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5" name="Line 35"/>
            <p:cNvSpPr>
              <a:spLocks noChangeShapeType="1"/>
            </p:cNvSpPr>
            <p:nvPr/>
          </p:nvSpPr>
          <p:spPr bwMode="auto">
            <a:xfrm flipH="1">
              <a:off x="1260" y="3139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6" name="Line 36"/>
            <p:cNvSpPr>
              <a:spLocks noChangeShapeType="1"/>
            </p:cNvSpPr>
            <p:nvPr/>
          </p:nvSpPr>
          <p:spPr bwMode="auto">
            <a:xfrm flipV="1">
              <a:off x="1260" y="3217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7" name="Line 37"/>
            <p:cNvSpPr>
              <a:spLocks noChangeShapeType="1"/>
            </p:cNvSpPr>
            <p:nvPr/>
          </p:nvSpPr>
          <p:spPr bwMode="auto">
            <a:xfrm flipH="1">
              <a:off x="1260" y="329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8" name="Line 38"/>
            <p:cNvSpPr>
              <a:spLocks noChangeShapeType="1"/>
            </p:cNvSpPr>
            <p:nvPr/>
          </p:nvSpPr>
          <p:spPr bwMode="auto">
            <a:xfrm flipV="1">
              <a:off x="1260" y="3373"/>
              <a:ext cx="97" cy="9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79" name="Line 39"/>
            <p:cNvSpPr>
              <a:spLocks noChangeShapeType="1"/>
            </p:cNvSpPr>
            <p:nvPr/>
          </p:nvSpPr>
          <p:spPr bwMode="auto">
            <a:xfrm flipH="1">
              <a:off x="1260" y="3450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0" name="Line 40"/>
            <p:cNvSpPr>
              <a:spLocks noChangeShapeType="1"/>
            </p:cNvSpPr>
            <p:nvPr/>
          </p:nvSpPr>
          <p:spPr bwMode="auto">
            <a:xfrm flipV="1">
              <a:off x="1260" y="3528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1" name="Line 41"/>
            <p:cNvSpPr>
              <a:spLocks noChangeShapeType="1"/>
            </p:cNvSpPr>
            <p:nvPr/>
          </p:nvSpPr>
          <p:spPr bwMode="auto">
            <a:xfrm flipH="1">
              <a:off x="1260" y="3601"/>
              <a:ext cx="101" cy="10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2" name="Line 42"/>
            <p:cNvSpPr>
              <a:spLocks noChangeShapeType="1"/>
            </p:cNvSpPr>
            <p:nvPr/>
          </p:nvSpPr>
          <p:spPr bwMode="auto">
            <a:xfrm flipV="1">
              <a:off x="1338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3" name="Line 43"/>
            <p:cNvSpPr>
              <a:spLocks noChangeShapeType="1"/>
            </p:cNvSpPr>
            <p:nvPr/>
          </p:nvSpPr>
          <p:spPr bwMode="auto">
            <a:xfrm flipH="1">
              <a:off x="1416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4" name="Line 44"/>
            <p:cNvSpPr>
              <a:spLocks noChangeShapeType="1"/>
            </p:cNvSpPr>
            <p:nvPr/>
          </p:nvSpPr>
          <p:spPr bwMode="auto">
            <a:xfrm flipV="1">
              <a:off x="1493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5" name="Line 45"/>
            <p:cNvSpPr>
              <a:spLocks noChangeShapeType="1"/>
            </p:cNvSpPr>
            <p:nvPr/>
          </p:nvSpPr>
          <p:spPr bwMode="auto">
            <a:xfrm flipH="1">
              <a:off x="1571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6" name="Line 46"/>
            <p:cNvSpPr>
              <a:spLocks noChangeShapeType="1"/>
            </p:cNvSpPr>
            <p:nvPr/>
          </p:nvSpPr>
          <p:spPr bwMode="auto">
            <a:xfrm flipV="1">
              <a:off x="1649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7" name="Line 47"/>
            <p:cNvSpPr>
              <a:spLocks noChangeShapeType="1"/>
            </p:cNvSpPr>
            <p:nvPr/>
          </p:nvSpPr>
          <p:spPr bwMode="auto">
            <a:xfrm flipH="1">
              <a:off x="1727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8" name="Line 48"/>
            <p:cNvSpPr>
              <a:spLocks noChangeShapeType="1"/>
            </p:cNvSpPr>
            <p:nvPr/>
          </p:nvSpPr>
          <p:spPr bwMode="auto">
            <a:xfrm flipV="1">
              <a:off x="1804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89" name="Line 49"/>
            <p:cNvSpPr>
              <a:spLocks noChangeShapeType="1"/>
            </p:cNvSpPr>
            <p:nvPr/>
          </p:nvSpPr>
          <p:spPr bwMode="auto">
            <a:xfrm flipH="1">
              <a:off x="1882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0" name="Line 50"/>
            <p:cNvSpPr>
              <a:spLocks noChangeShapeType="1"/>
            </p:cNvSpPr>
            <p:nvPr/>
          </p:nvSpPr>
          <p:spPr bwMode="auto">
            <a:xfrm flipV="1">
              <a:off x="1960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1" name="Line 51"/>
            <p:cNvSpPr>
              <a:spLocks noChangeShapeType="1"/>
            </p:cNvSpPr>
            <p:nvPr/>
          </p:nvSpPr>
          <p:spPr bwMode="auto">
            <a:xfrm flipH="1">
              <a:off x="2038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2" name="Line 52"/>
            <p:cNvSpPr>
              <a:spLocks noChangeShapeType="1"/>
            </p:cNvSpPr>
            <p:nvPr/>
          </p:nvSpPr>
          <p:spPr bwMode="auto">
            <a:xfrm flipV="1">
              <a:off x="2116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3" name="Line 53"/>
            <p:cNvSpPr>
              <a:spLocks noChangeShapeType="1"/>
            </p:cNvSpPr>
            <p:nvPr/>
          </p:nvSpPr>
          <p:spPr bwMode="auto">
            <a:xfrm flipH="1">
              <a:off x="2193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4" name="Line 54"/>
            <p:cNvSpPr>
              <a:spLocks noChangeShapeType="1"/>
            </p:cNvSpPr>
            <p:nvPr/>
          </p:nvSpPr>
          <p:spPr bwMode="auto">
            <a:xfrm flipV="1">
              <a:off x="2271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5" name="Line 55"/>
            <p:cNvSpPr>
              <a:spLocks noChangeShapeType="1"/>
            </p:cNvSpPr>
            <p:nvPr/>
          </p:nvSpPr>
          <p:spPr bwMode="auto">
            <a:xfrm flipH="1">
              <a:off x="2349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6" name="Line 56"/>
            <p:cNvSpPr>
              <a:spLocks noChangeShapeType="1"/>
            </p:cNvSpPr>
            <p:nvPr/>
          </p:nvSpPr>
          <p:spPr bwMode="auto">
            <a:xfrm flipV="1">
              <a:off x="2427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7" name="Line 57"/>
            <p:cNvSpPr>
              <a:spLocks noChangeShapeType="1"/>
            </p:cNvSpPr>
            <p:nvPr/>
          </p:nvSpPr>
          <p:spPr bwMode="auto">
            <a:xfrm flipH="1">
              <a:off x="2504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8" name="Line 58"/>
            <p:cNvSpPr>
              <a:spLocks noChangeShapeType="1"/>
            </p:cNvSpPr>
            <p:nvPr/>
          </p:nvSpPr>
          <p:spPr bwMode="auto">
            <a:xfrm flipV="1">
              <a:off x="2582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099" name="Line 59"/>
            <p:cNvSpPr>
              <a:spLocks noChangeShapeType="1"/>
            </p:cNvSpPr>
            <p:nvPr/>
          </p:nvSpPr>
          <p:spPr bwMode="auto">
            <a:xfrm flipH="1">
              <a:off x="2660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0" name="Line 60"/>
            <p:cNvSpPr>
              <a:spLocks noChangeShapeType="1"/>
            </p:cNvSpPr>
            <p:nvPr/>
          </p:nvSpPr>
          <p:spPr bwMode="auto">
            <a:xfrm flipV="1">
              <a:off x="2737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1" name="Line 61"/>
            <p:cNvSpPr>
              <a:spLocks noChangeShapeType="1"/>
            </p:cNvSpPr>
            <p:nvPr/>
          </p:nvSpPr>
          <p:spPr bwMode="auto">
            <a:xfrm flipH="1">
              <a:off x="2815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2" name="Line 62"/>
            <p:cNvSpPr>
              <a:spLocks noChangeShapeType="1"/>
            </p:cNvSpPr>
            <p:nvPr/>
          </p:nvSpPr>
          <p:spPr bwMode="auto">
            <a:xfrm flipV="1">
              <a:off x="2893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3" name="Line 63"/>
            <p:cNvSpPr>
              <a:spLocks noChangeShapeType="1"/>
            </p:cNvSpPr>
            <p:nvPr/>
          </p:nvSpPr>
          <p:spPr bwMode="auto">
            <a:xfrm flipH="1">
              <a:off x="2971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4" name="Line 64"/>
            <p:cNvSpPr>
              <a:spLocks noChangeShapeType="1"/>
            </p:cNvSpPr>
            <p:nvPr/>
          </p:nvSpPr>
          <p:spPr bwMode="auto">
            <a:xfrm flipV="1">
              <a:off x="3048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5" name="Line 65"/>
            <p:cNvSpPr>
              <a:spLocks noChangeShapeType="1"/>
            </p:cNvSpPr>
            <p:nvPr/>
          </p:nvSpPr>
          <p:spPr bwMode="auto">
            <a:xfrm flipH="1">
              <a:off x="3126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6" name="Line 66"/>
            <p:cNvSpPr>
              <a:spLocks noChangeShapeType="1"/>
            </p:cNvSpPr>
            <p:nvPr/>
          </p:nvSpPr>
          <p:spPr bwMode="auto">
            <a:xfrm flipV="1">
              <a:off x="3204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7" name="Line 67"/>
            <p:cNvSpPr>
              <a:spLocks noChangeShapeType="1"/>
            </p:cNvSpPr>
            <p:nvPr/>
          </p:nvSpPr>
          <p:spPr bwMode="auto">
            <a:xfrm flipH="1">
              <a:off x="3282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8" name="Line 68"/>
            <p:cNvSpPr>
              <a:spLocks noChangeShapeType="1"/>
            </p:cNvSpPr>
            <p:nvPr/>
          </p:nvSpPr>
          <p:spPr bwMode="auto">
            <a:xfrm flipV="1">
              <a:off x="3360" y="3605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09" name="Line 69"/>
            <p:cNvSpPr>
              <a:spLocks noChangeShapeType="1"/>
            </p:cNvSpPr>
            <p:nvPr/>
          </p:nvSpPr>
          <p:spPr bwMode="auto">
            <a:xfrm flipH="1">
              <a:off x="3437" y="3605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0" name="Line 70"/>
            <p:cNvSpPr>
              <a:spLocks noChangeShapeType="1"/>
            </p:cNvSpPr>
            <p:nvPr/>
          </p:nvSpPr>
          <p:spPr bwMode="auto">
            <a:xfrm flipV="1">
              <a:off x="3515" y="3605"/>
              <a:ext cx="97" cy="9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1" name="Line 71"/>
            <p:cNvSpPr>
              <a:spLocks noChangeShapeType="1"/>
            </p:cNvSpPr>
            <p:nvPr/>
          </p:nvSpPr>
          <p:spPr bwMode="auto">
            <a:xfrm flipH="1">
              <a:off x="3593" y="3605"/>
              <a:ext cx="97" cy="9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2" name="Line 72"/>
            <p:cNvSpPr>
              <a:spLocks noChangeShapeType="1"/>
            </p:cNvSpPr>
            <p:nvPr/>
          </p:nvSpPr>
          <p:spPr bwMode="auto">
            <a:xfrm flipV="1">
              <a:off x="3671" y="3605"/>
              <a:ext cx="96" cy="9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3" name="Line 73"/>
            <p:cNvSpPr>
              <a:spLocks noChangeShapeType="1"/>
            </p:cNvSpPr>
            <p:nvPr/>
          </p:nvSpPr>
          <p:spPr bwMode="auto">
            <a:xfrm flipH="1">
              <a:off x="3748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4" name="Line 74"/>
            <p:cNvSpPr>
              <a:spLocks noChangeShapeType="1"/>
            </p:cNvSpPr>
            <p:nvPr/>
          </p:nvSpPr>
          <p:spPr bwMode="auto">
            <a:xfrm flipV="1">
              <a:off x="3826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5" name="Line 75"/>
            <p:cNvSpPr>
              <a:spLocks noChangeShapeType="1"/>
            </p:cNvSpPr>
            <p:nvPr/>
          </p:nvSpPr>
          <p:spPr bwMode="auto">
            <a:xfrm flipH="1">
              <a:off x="3904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6" name="Line 76"/>
            <p:cNvSpPr>
              <a:spLocks noChangeShapeType="1"/>
            </p:cNvSpPr>
            <p:nvPr/>
          </p:nvSpPr>
          <p:spPr bwMode="auto">
            <a:xfrm flipV="1">
              <a:off x="3982" y="3606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7" name="Line 77"/>
            <p:cNvSpPr>
              <a:spLocks noChangeShapeType="1"/>
            </p:cNvSpPr>
            <p:nvPr/>
          </p:nvSpPr>
          <p:spPr bwMode="auto">
            <a:xfrm flipH="1">
              <a:off x="4059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8" name="Line 78"/>
            <p:cNvSpPr>
              <a:spLocks noChangeShapeType="1"/>
            </p:cNvSpPr>
            <p:nvPr/>
          </p:nvSpPr>
          <p:spPr bwMode="auto">
            <a:xfrm flipV="1">
              <a:off x="4137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19" name="Line 79"/>
            <p:cNvSpPr>
              <a:spLocks noChangeShapeType="1"/>
            </p:cNvSpPr>
            <p:nvPr/>
          </p:nvSpPr>
          <p:spPr bwMode="auto">
            <a:xfrm flipH="1">
              <a:off x="4215" y="3606"/>
              <a:ext cx="97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0" name="Line 80"/>
            <p:cNvSpPr>
              <a:spLocks noChangeShapeType="1"/>
            </p:cNvSpPr>
            <p:nvPr/>
          </p:nvSpPr>
          <p:spPr bwMode="auto">
            <a:xfrm flipV="1">
              <a:off x="4293" y="3606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1" name="Line 81"/>
            <p:cNvSpPr>
              <a:spLocks noChangeShapeType="1"/>
            </p:cNvSpPr>
            <p:nvPr/>
          </p:nvSpPr>
          <p:spPr bwMode="auto">
            <a:xfrm flipH="1">
              <a:off x="4371" y="3606"/>
              <a:ext cx="96" cy="9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2" name="Line 82"/>
            <p:cNvSpPr>
              <a:spLocks noChangeShapeType="1"/>
            </p:cNvSpPr>
            <p:nvPr/>
          </p:nvSpPr>
          <p:spPr bwMode="auto">
            <a:xfrm flipV="1">
              <a:off x="4448" y="3627"/>
              <a:ext cx="76" cy="7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3" name="Line 83"/>
            <p:cNvSpPr>
              <a:spLocks noChangeShapeType="1"/>
            </p:cNvSpPr>
            <p:nvPr/>
          </p:nvSpPr>
          <p:spPr bwMode="auto">
            <a:xfrm>
              <a:off x="1361" y="3597"/>
              <a:ext cx="3167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4" name="Line 84"/>
            <p:cNvSpPr>
              <a:spLocks noChangeShapeType="1"/>
            </p:cNvSpPr>
            <p:nvPr/>
          </p:nvSpPr>
          <p:spPr bwMode="auto">
            <a:xfrm>
              <a:off x="1361" y="3606"/>
              <a:ext cx="3167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5" name="Line 85"/>
            <p:cNvSpPr>
              <a:spLocks noChangeShapeType="1"/>
            </p:cNvSpPr>
            <p:nvPr/>
          </p:nvSpPr>
          <p:spPr bwMode="auto">
            <a:xfrm>
              <a:off x="1361" y="3597"/>
              <a:ext cx="1" cy="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6" name="Line 86"/>
            <p:cNvSpPr>
              <a:spLocks noChangeShapeType="1"/>
            </p:cNvSpPr>
            <p:nvPr/>
          </p:nvSpPr>
          <p:spPr bwMode="auto">
            <a:xfrm>
              <a:off x="4528" y="3597"/>
              <a:ext cx="1" cy="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27" name="Rectangle 87"/>
            <p:cNvSpPr>
              <a:spLocks noChangeArrowheads="1"/>
            </p:cNvSpPr>
            <p:nvPr/>
          </p:nvSpPr>
          <p:spPr bwMode="auto">
            <a:xfrm>
              <a:off x="1361" y="3597"/>
              <a:ext cx="3167" cy="9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28" name="Rectangle 88"/>
            <p:cNvSpPr>
              <a:spLocks noChangeArrowheads="1"/>
            </p:cNvSpPr>
            <p:nvPr/>
          </p:nvSpPr>
          <p:spPr bwMode="auto">
            <a:xfrm>
              <a:off x="2875" y="2088"/>
              <a:ext cx="140" cy="1285"/>
            </a:xfrm>
            <a:prstGeom prst="rect">
              <a:avLst/>
            </a:prstGeom>
            <a:noFill/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29" name="Rectangle 89"/>
            <p:cNvSpPr>
              <a:spLocks noChangeArrowheads="1"/>
            </p:cNvSpPr>
            <p:nvPr/>
          </p:nvSpPr>
          <p:spPr bwMode="auto">
            <a:xfrm>
              <a:off x="2848" y="3548"/>
              <a:ext cx="194" cy="53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30" name="Line 90"/>
            <p:cNvSpPr>
              <a:spLocks noChangeShapeType="1"/>
            </p:cNvSpPr>
            <p:nvPr/>
          </p:nvSpPr>
          <p:spPr bwMode="auto">
            <a:xfrm>
              <a:off x="288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1" name="Line 91"/>
            <p:cNvSpPr>
              <a:spLocks noChangeShapeType="1"/>
            </p:cNvSpPr>
            <p:nvPr/>
          </p:nvSpPr>
          <p:spPr bwMode="auto">
            <a:xfrm>
              <a:off x="2876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2" name="Line 92"/>
            <p:cNvSpPr>
              <a:spLocks noChangeShapeType="1"/>
            </p:cNvSpPr>
            <p:nvPr/>
          </p:nvSpPr>
          <p:spPr bwMode="auto">
            <a:xfrm flipH="1">
              <a:off x="2876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3" name="Line 93"/>
            <p:cNvSpPr>
              <a:spLocks noChangeShapeType="1"/>
            </p:cNvSpPr>
            <p:nvPr/>
          </p:nvSpPr>
          <p:spPr bwMode="auto">
            <a:xfrm flipH="1">
              <a:off x="2876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4" name="Rectangle 94"/>
            <p:cNvSpPr>
              <a:spLocks noChangeArrowheads="1"/>
            </p:cNvSpPr>
            <p:nvPr/>
          </p:nvSpPr>
          <p:spPr bwMode="auto">
            <a:xfrm>
              <a:off x="2876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35" name="Line 95"/>
            <p:cNvSpPr>
              <a:spLocks noChangeShapeType="1"/>
            </p:cNvSpPr>
            <p:nvPr/>
          </p:nvSpPr>
          <p:spPr bwMode="auto">
            <a:xfrm flipV="1">
              <a:off x="290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6" name="Line 96"/>
            <p:cNvSpPr>
              <a:spLocks noChangeShapeType="1"/>
            </p:cNvSpPr>
            <p:nvPr/>
          </p:nvSpPr>
          <p:spPr bwMode="auto">
            <a:xfrm flipV="1">
              <a:off x="2907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7" name="Line 97"/>
            <p:cNvSpPr>
              <a:spLocks noChangeShapeType="1"/>
            </p:cNvSpPr>
            <p:nvPr/>
          </p:nvSpPr>
          <p:spPr bwMode="auto">
            <a:xfrm>
              <a:off x="2903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8" name="Line 98"/>
            <p:cNvSpPr>
              <a:spLocks noChangeShapeType="1"/>
            </p:cNvSpPr>
            <p:nvPr/>
          </p:nvSpPr>
          <p:spPr bwMode="auto">
            <a:xfrm>
              <a:off x="2903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39" name="Rectangle 99"/>
            <p:cNvSpPr>
              <a:spLocks noChangeArrowheads="1"/>
            </p:cNvSpPr>
            <p:nvPr/>
          </p:nvSpPr>
          <p:spPr bwMode="auto">
            <a:xfrm>
              <a:off x="2903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40" name="Line 100"/>
            <p:cNvSpPr>
              <a:spLocks noChangeShapeType="1"/>
            </p:cNvSpPr>
            <p:nvPr/>
          </p:nvSpPr>
          <p:spPr bwMode="auto">
            <a:xfrm>
              <a:off x="2986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1" name="Line 101"/>
            <p:cNvSpPr>
              <a:spLocks noChangeShapeType="1"/>
            </p:cNvSpPr>
            <p:nvPr/>
          </p:nvSpPr>
          <p:spPr bwMode="auto">
            <a:xfrm>
              <a:off x="2982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2" name="Line 102"/>
            <p:cNvSpPr>
              <a:spLocks noChangeShapeType="1"/>
            </p:cNvSpPr>
            <p:nvPr/>
          </p:nvSpPr>
          <p:spPr bwMode="auto">
            <a:xfrm flipH="1">
              <a:off x="2982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3" name="Line 103"/>
            <p:cNvSpPr>
              <a:spLocks noChangeShapeType="1"/>
            </p:cNvSpPr>
            <p:nvPr/>
          </p:nvSpPr>
          <p:spPr bwMode="auto">
            <a:xfrm flipH="1">
              <a:off x="2982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4" name="Line 104"/>
            <p:cNvSpPr>
              <a:spLocks noChangeShapeType="1"/>
            </p:cNvSpPr>
            <p:nvPr/>
          </p:nvSpPr>
          <p:spPr bwMode="auto">
            <a:xfrm flipV="1">
              <a:off x="3008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5" name="Line 105"/>
            <p:cNvSpPr>
              <a:spLocks noChangeShapeType="1"/>
            </p:cNvSpPr>
            <p:nvPr/>
          </p:nvSpPr>
          <p:spPr bwMode="auto">
            <a:xfrm flipV="1">
              <a:off x="301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6" name="Line 106"/>
            <p:cNvSpPr>
              <a:spLocks noChangeShapeType="1"/>
            </p:cNvSpPr>
            <p:nvPr/>
          </p:nvSpPr>
          <p:spPr bwMode="auto">
            <a:xfrm>
              <a:off x="3008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7" name="Line 107"/>
            <p:cNvSpPr>
              <a:spLocks noChangeShapeType="1"/>
            </p:cNvSpPr>
            <p:nvPr/>
          </p:nvSpPr>
          <p:spPr bwMode="auto">
            <a:xfrm>
              <a:off x="3008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48" name="Rectangle 108"/>
            <p:cNvSpPr>
              <a:spLocks noChangeArrowheads="1"/>
            </p:cNvSpPr>
            <p:nvPr/>
          </p:nvSpPr>
          <p:spPr bwMode="auto">
            <a:xfrm>
              <a:off x="3008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49" name="Rectangle 109"/>
            <p:cNvSpPr>
              <a:spLocks noChangeArrowheads="1"/>
            </p:cNvSpPr>
            <p:nvPr/>
          </p:nvSpPr>
          <p:spPr bwMode="auto">
            <a:xfrm>
              <a:off x="2857" y="3531"/>
              <a:ext cx="175" cy="17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50" name="Rectangle 110"/>
            <p:cNvSpPr>
              <a:spLocks noChangeArrowheads="1"/>
            </p:cNvSpPr>
            <p:nvPr/>
          </p:nvSpPr>
          <p:spPr bwMode="auto">
            <a:xfrm>
              <a:off x="2857" y="3373"/>
              <a:ext cx="175" cy="17"/>
            </a:xfrm>
            <a:prstGeom prst="rect">
              <a:avLst/>
            </a:prstGeom>
            <a:noFill/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51" name="Rectangle 111"/>
            <p:cNvSpPr>
              <a:spLocks noChangeArrowheads="1"/>
            </p:cNvSpPr>
            <p:nvPr/>
          </p:nvSpPr>
          <p:spPr bwMode="auto">
            <a:xfrm>
              <a:off x="2865" y="2079"/>
              <a:ext cx="159" cy="9"/>
            </a:xfrm>
            <a:prstGeom prst="rect">
              <a:avLst/>
            </a:prstGeom>
            <a:noFill/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52" name="Line 112"/>
            <p:cNvSpPr>
              <a:spLocks noChangeShapeType="1"/>
            </p:cNvSpPr>
            <p:nvPr/>
          </p:nvSpPr>
          <p:spPr bwMode="auto">
            <a:xfrm>
              <a:off x="1889" y="3819"/>
              <a:ext cx="211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53" name="Line 113"/>
            <p:cNvSpPr>
              <a:spLocks noChangeShapeType="1"/>
            </p:cNvSpPr>
            <p:nvPr/>
          </p:nvSpPr>
          <p:spPr bwMode="auto">
            <a:xfrm>
              <a:off x="1889" y="3823"/>
              <a:ext cx="2112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54" name="Line 114"/>
            <p:cNvSpPr>
              <a:spLocks noChangeShapeType="1"/>
            </p:cNvSpPr>
            <p:nvPr/>
          </p:nvSpPr>
          <p:spPr bwMode="auto">
            <a:xfrm>
              <a:off x="1889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55" name="Line 115"/>
            <p:cNvSpPr>
              <a:spLocks noChangeShapeType="1"/>
            </p:cNvSpPr>
            <p:nvPr/>
          </p:nvSpPr>
          <p:spPr bwMode="auto">
            <a:xfrm>
              <a:off x="4001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55796" name="Rectangle 116"/>
            <p:cNvSpPr>
              <a:spLocks noChangeArrowheads="1"/>
            </p:cNvSpPr>
            <p:nvPr/>
          </p:nvSpPr>
          <p:spPr bwMode="auto">
            <a:xfrm>
              <a:off x="1889" y="3819"/>
              <a:ext cx="2112" cy="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s-ES_tradnl" sz="2400" b="1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87157" name="Line 117"/>
            <p:cNvSpPr>
              <a:spLocks noChangeShapeType="1"/>
            </p:cNvSpPr>
            <p:nvPr/>
          </p:nvSpPr>
          <p:spPr bwMode="auto">
            <a:xfrm flipV="1">
              <a:off x="2854" y="3452"/>
              <a:ext cx="32" cy="7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58" name="Line 118"/>
            <p:cNvSpPr>
              <a:spLocks noChangeShapeType="1"/>
            </p:cNvSpPr>
            <p:nvPr/>
          </p:nvSpPr>
          <p:spPr bwMode="auto">
            <a:xfrm>
              <a:off x="2854" y="3530"/>
              <a:ext cx="5" cy="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59" name="Freeform 119"/>
            <p:cNvSpPr>
              <a:spLocks/>
            </p:cNvSpPr>
            <p:nvPr/>
          </p:nvSpPr>
          <p:spPr bwMode="auto">
            <a:xfrm>
              <a:off x="2854" y="3454"/>
              <a:ext cx="33" cy="78"/>
            </a:xfrm>
            <a:custGeom>
              <a:avLst/>
              <a:gdLst>
                <a:gd name="T0" fmla="*/ 0 w 165"/>
                <a:gd name="T1" fmla="*/ 380 h 386"/>
                <a:gd name="T2" fmla="*/ 154 w 165"/>
                <a:gd name="T3" fmla="*/ 0 h 386"/>
                <a:gd name="T4" fmla="*/ 165 w 165"/>
                <a:gd name="T5" fmla="*/ 4 h 386"/>
                <a:gd name="T6" fmla="*/ 13 w 165"/>
                <a:gd name="T7" fmla="*/ 386 h 386"/>
                <a:gd name="T8" fmla="*/ 0 w 165"/>
                <a:gd name="T9" fmla="*/ 38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5"/>
                <a:gd name="T16" fmla="*/ 0 h 386"/>
                <a:gd name="T17" fmla="*/ 165 w 165"/>
                <a:gd name="T18" fmla="*/ 386 h 3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5" h="386">
                  <a:moveTo>
                    <a:pt x="0" y="380"/>
                  </a:moveTo>
                  <a:lnTo>
                    <a:pt x="154" y="0"/>
                  </a:lnTo>
                  <a:lnTo>
                    <a:pt x="165" y="4"/>
                  </a:lnTo>
                  <a:lnTo>
                    <a:pt x="13" y="386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60" name="Line 120"/>
            <p:cNvSpPr>
              <a:spLocks noChangeShapeType="1"/>
            </p:cNvSpPr>
            <p:nvPr/>
          </p:nvSpPr>
          <p:spPr bwMode="auto">
            <a:xfrm flipH="1" flipV="1">
              <a:off x="2855" y="3391"/>
              <a:ext cx="52" cy="10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1" name="Line 121"/>
            <p:cNvSpPr>
              <a:spLocks noChangeShapeType="1"/>
            </p:cNvSpPr>
            <p:nvPr/>
          </p:nvSpPr>
          <p:spPr bwMode="auto">
            <a:xfrm flipH="1" flipV="1">
              <a:off x="2859" y="3389"/>
              <a:ext cx="53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2" name="Line 122"/>
            <p:cNvSpPr>
              <a:spLocks noChangeShapeType="1"/>
            </p:cNvSpPr>
            <p:nvPr/>
          </p:nvSpPr>
          <p:spPr bwMode="auto">
            <a:xfrm flipV="1">
              <a:off x="2907" y="3495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3" name="Freeform 123"/>
            <p:cNvSpPr>
              <a:spLocks/>
            </p:cNvSpPr>
            <p:nvPr/>
          </p:nvSpPr>
          <p:spPr bwMode="auto">
            <a:xfrm>
              <a:off x="2855" y="3389"/>
              <a:ext cx="57" cy="107"/>
            </a:xfrm>
            <a:custGeom>
              <a:avLst/>
              <a:gdLst>
                <a:gd name="T0" fmla="*/ 262 w 283"/>
                <a:gd name="T1" fmla="*/ 536 h 536"/>
                <a:gd name="T2" fmla="*/ 0 w 283"/>
                <a:gd name="T3" fmla="*/ 9 h 536"/>
                <a:gd name="T4" fmla="*/ 18 w 283"/>
                <a:gd name="T5" fmla="*/ 0 h 536"/>
                <a:gd name="T6" fmla="*/ 283 w 283"/>
                <a:gd name="T7" fmla="*/ 527 h 536"/>
                <a:gd name="T8" fmla="*/ 262 w 283"/>
                <a:gd name="T9" fmla="*/ 536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536"/>
                <a:gd name="T17" fmla="*/ 283 w 283"/>
                <a:gd name="T18" fmla="*/ 536 h 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536">
                  <a:moveTo>
                    <a:pt x="262" y="536"/>
                  </a:moveTo>
                  <a:lnTo>
                    <a:pt x="0" y="9"/>
                  </a:lnTo>
                  <a:lnTo>
                    <a:pt x="18" y="0"/>
                  </a:lnTo>
                  <a:lnTo>
                    <a:pt x="283" y="527"/>
                  </a:lnTo>
                  <a:lnTo>
                    <a:pt x="262" y="536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64" name="Line 124"/>
            <p:cNvSpPr>
              <a:spLocks noChangeShapeType="1"/>
            </p:cNvSpPr>
            <p:nvPr/>
          </p:nvSpPr>
          <p:spPr bwMode="auto">
            <a:xfrm flipV="1">
              <a:off x="1357" y="1490"/>
              <a:ext cx="1" cy="211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5" name="Line 125"/>
            <p:cNvSpPr>
              <a:spLocks noChangeShapeType="1"/>
            </p:cNvSpPr>
            <p:nvPr/>
          </p:nvSpPr>
          <p:spPr bwMode="auto">
            <a:xfrm flipV="1">
              <a:off x="1365" y="1490"/>
              <a:ext cx="1" cy="211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6" name="Line 126"/>
            <p:cNvSpPr>
              <a:spLocks noChangeShapeType="1"/>
            </p:cNvSpPr>
            <p:nvPr/>
          </p:nvSpPr>
          <p:spPr bwMode="auto">
            <a:xfrm>
              <a:off x="1357" y="3601"/>
              <a:ext cx="8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7" name="Line 127"/>
            <p:cNvSpPr>
              <a:spLocks noChangeShapeType="1"/>
            </p:cNvSpPr>
            <p:nvPr/>
          </p:nvSpPr>
          <p:spPr bwMode="auto">
            <a:xfrm>
              <a:off x="1357" y="1490"/>
              <a:ext cx="8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68" name="Rectangle 128"/>
            <p:cNvSpPr>
              <a:spLocks noChangeArrowheads="1"/>
            </p:cNvSpPr>
            <p:nvPr/>
          </p:nvSpPr>
          <p:spPr bwMode="auto">
            <a:xfrm>
              <a:off x="1357" y="1490"/>
              <a:ext cx="8" cy="2111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69" name="Line 129"/>
            <p:cNvSpPr>
              <a:spLocks noChangeShapeType="1"/>
            </p:cNvSpPr>
            <p:nvPr/>
          </p:nvSpPr>
          <p:spPr bwMode="auto">
            <a:xfrm>
              <a:off x="1260" y="1490"/>
              <a:ext cx="1" cy="221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0" name="Line 130"/>
            <p:cNvSpPr>
              <a:spLocks noChangeShapeType="1"/>
            </p:cNvSpPr>
            <p:nvPr/>
          </p:nvSpPr>
          <p:spPr bwMode="auto">
            <a:xfrm>
              <a:off x="1251" y="1490"/>
              <a:ext cx="1" cy="221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1" name="Line 131"/>
            <p:cNvSpPr>
              <a:spLocks noChangeShapeType="1"/>
            </p:cNvSpPr>
            <p:nvPr/>
          </p:nvSpPr>
          <p:spPr bwMode="auto">
            <a:xfrm flipH="1">
              <a:off x="1251" y="1490"/>
              <a:ext cx="9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2" name="Line 132"/>
            <p:cNvSpPr>
              <a:spLocks noChangeShapeType="1"/>
            </p:cNvSpPr>
            <p:nvPr/>
          </p:nvSpPr>
          <p:spPr bwMode="auto">
            <a:xfrm flipH="1">
              <a:off x="1251" y="3707"/>
              <a:ext cx="9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3" name="Rectangle 133"/>
            <p:cNvSpPr>
              <a:spLocks noChangeArrowheads="1"/>
            </p:cNvSpPr>
            <p:nvPr/>
          </p:nvSpPr>
          <p:spPr bwMode="auto">
            <a:xfrm>
              <a:off x="1251" y="1490"/>
              <a:ext cx="9" cy="2217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74" name="Rectangle 134"/>
            <p:cNvSpPr>
              <a:spLocks noChangeArrowheads="1"/>
            </p:cNvSpPr>
            <p:nvPr/>
          </p:nvSpPr>
          <p:spPr bwMode="auto">
            <a:xfrm>
              <a:off x="1607" y="2704"/>
              <a:ext cx="1268" cy="211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75" name="Line 135"/>
            <p:cNvSpPr>
              <a:spLocks noChangeShapeType="1"/>
            </p:cNvSpPr>
            <p:nvPr/>
          </p:nvSpPr>
          <p:spPr bwMode="auto">
            <a:xfrm>
              <a:off x="1607" y="2715"/>
              <a:ext cx="126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6" name="Line 136"/>
            <p:cNvSpPr>
              <a:spLocks noChangeShapeType="1"/>
            </p:cNvSpPr>
            <p:nvPr/>
          </p:nvSpPr>
          <p:spPr bwMode="auto">
            <a:xfrm>
              <a:off x="1607" y="2710"/>
              <a:ext cx="1" cy="5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7" name="Line 137"/>
            <p:cNvSpPr>
              <a:spLocks noChangeShapeType="1"/>
            </p:cNvSpPr>
            <p:nvPr/>
          </p:nvSpPr>
          <p:spPr bwMode="auto">
            <a:xfrm>
              <a:off x="2875" y="2710"/>
              <a:ext cx="1" cy="5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78" name="Rectangle 138"/>
            <p:cNvSpPr>
              <a:spLocks noChangeArrowheads="1"/>
            </p:cNvSpPr>
            <p:nvPr/>
          </p:nvSpPr>
          <p:spPr bwMode="auto">
            <a:xfrm>
              <a:off x="1610" y="2712"/>
              <a:ext cx="1267" cy="4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79" name="Line 139"/>
            <p:cNvSpPr>
              <a:spLocks noChangeShapeType="1"/>
            </p:cNvSpPr>
            <p:nvPr/>
          </p:nvSpPr>
          <p:spPr bwMode="auto">
            <a:xfrm flipH="1">
              <a:off x="1607" y="2904"/>
              <a:ext cx="1268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0" name="Line 140"/>
            <p:cNvSpPr>
              <a:spLocks noChangeShapeType="1"/>
            </p:cNvSpPr>
            <p:nvPr/>
          </p:nvSpPr>
          <p:spPr bwMode="auto">
            <a:xfrm flipV="1">
              <a:off x="2875" y="2904"/>
              <a:ext cx="1" cy="4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1" name="Line 141"/>
            <p:cNvSpPr>
              <a:spLocks noChangeShapeType="1"/>
            </p:cNvSpPr>
            <p:nvPr/>
          </p:nvSpPr>
          <p:spPr bwMode="auto">
            <a:xfrm flipV="1">
              <a:off x="1607" y="2904"/>
              <a:ext cx="1" cy="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2" name="Rectangle 142"/>
            <p:cNvSpPr>
              <a:spLocks noChangeArrowheads="1"/>
            </p:cNvSpPr>
            <p:nvPr/>
          </p:nvSpPr>
          <p:spPr bwMode="auto">
            <a:xfrm>
              <a:off x="1610" y="2904"/>
              <a:ext cx="1267" cy="4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83" name="Line 143"/>
            <p:cNvSpPr>
              <a:spLocks noChangeShapeType="1"/>
            </p:cNvSpPr>
            <p:nvPr/>
          </p:nvSpPr>
          <p:spPr bwMode="auto">
            <a:xfrm>
              <a:off x="1255" y="3085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4" name="Line 144"/>
            <p:cNvSpPr>
              <a:spLocks noChangeShapeType="1"/>
            </p:cNvSpPr>
            <p:nvPr/>
          </p:nvSpPr>
          <p:spPr bwMode="auto">
            <a:xfrm>
              <a:off x="1255" y="3089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5" name="Line 145"/>
            <p:cNvSpPr>
              <a:spLocks noChangeShapeType="1"/>
            </p:cNvSpPr>
            <p:nvPr/>
          </p:nvSpPr>
          <p:spPr bwMode="auto">
            <a:xfrm>
              <a:off x="1255" y="3085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6" name="Line 146"/>
            <p:cNvSpPr>
              <a:spLocks noChangeShapeType="1"/>
            </p:cNvSpPr>
            <p:nvPr/>
          </p:nvSpPr>
          <p:spPr bwMode="auto">
            <a:xfrm>
              <a:off x="1361" y="3085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7" name="Rectangle 147"/>
            <p:cNvSpPr>
              <a:spLocks noChangeArrowheads="1"/>
            </p:cNvSpPr>
            <p:nvPr/>
          </p:nvSpPr>
          <p:spPr bwMode="auto">
            <a:xfrm>
              <a:off x="1255" y="3085"/>
              <a:ext cx="106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88" name="Line 148"/>
            <p:cNvSpPr>
              <a:spLocks noChangeShapeType="1"/>
            </p:cNvSpPr>
            <p:nvPr/>
          </p:nvSpPr>
          <p:spPr bwMode="auto">
            <a:xfrm flipH="1">
              <a:off x="1255" y="3062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89" name="Line 149"/>
            <p:cNvSpPr>
              <a:spLocks noChangeShapeType="1"/>
            </p:cNvSpPr>
            <p:nvPr/>
          </p:nvSpPr>
          <p:spPr bwMode="auto">
            <a:xfrm flipH="1">
              <a:off x="1255" y="3058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0" name="Line 150"/>
            <p:cNvSpPr>
              <a:spLocks noChangeShapeType="1"/>
            </p:cNvSpPr>
            <p:nvPr/>
          </p:nvSpPr>
          <p:spPr bwMode="auto">
            <a:xfrm flipV="1">
              <a:off x="1361" y="3058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1" name="Line 151"/>
            <p:cNvSpPr>
              <a:spLocks noChangeShapeType="1"/>
            </p:cNvSpPr>
            <p:nvPr/>
          </p:nvSpPr>
          <p:spPr bwMode="auto">
            <a:xfrm flipV="1">
              <a:off x="1255" y="3058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2" name="Rectangle 152"/>
            <p:cNvSpPr>
              <a:spLocks noChangeArrowheads="1"/>
            </p:cNvSpPr>
            <p:nvPr/>
          </p:nvSpPr>
          <p:spPr bwMode="auto">
            <a:xfrm>
              <a:off x="1255" y="3058"/>
              <a:ext cx="106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93" name="Line 153"/>
            <p:cNvSpPr>
              <a:spLocks noChangeShapeType="1"/>
            </p:cNvSpPr>
            <p:nvPr/>
          </p:nvSpPr>
          <p:spPr bwMode="auto">
            <a:xfrm>
              <a:off x="1255" y="2820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4" name="Line 154"/>
            <p:cNvSpPr>
              <a:spLocks noChangeShapeType="1"/>
            </p:cNvSpPr>
            <p:nvPr/>
          </p:nvSpPr>
          <p:spPr bwMode="auto">
            <a:xfrm>
              <a:off x="1255" y="2825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5" name="Line 155"/>
            <p:cNvSpPr>
              <a:spLocks noChangeShapeType="1"/>
            </p:cNvSpPr>
            <p:nvPr/>
          </p:nvSpPr>
          <p:spPr bwMode="auto">
            <a:xfrm>
              <a:off x="1255" y="2820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6" name="Line 156"/>
            <p:cNvSpPr>
              <a:spLocks noChangeShapeType="1"/>
            </p:cNvSpPr>
            <p:nvPr/>
          </p:nvSpPr>
          <p:spPr bwMode="auto">
            <a:xfrm>
              <a:off x="1361" y="2820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7" name="Rectangle 157"/>
            <p:cNvSpPr>
              <a:spLocks noChangeArrowheads="1"/>
            </p:cNvSpPr>
            <p:nvPr/>
          </p:nvSpPr>
          <p:spPr bwMode="auto">
            <a:xfrm>
              <a:off x="1255" y="2820"/>
              <a:ext cx="106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198" name="Line 158"/>
            <p:cNvSpPr>
              <a:spLocks noChangeShapeType="1"/>
            </p:cNvSpPr>
            <p:nvPr/>
          </p:nvSpPr>
          <p:spPr bwMode="auto">
            <a:xfrm flipH="1">
              <a:off x="1255" y="2798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199" name="Line 159"/>
            <p:cNvSpPr>
              <a:spLocks noChangeShapeType="1"/>
            </p:cNvSpPr>
            <p:nvPr/>
          </p:nvSpPr>
          <p:spPr bwMode="auto">
            <a:xfrm flipH="1">
              <a:off x="1255" y="2794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0" name="Line 160"/>
            <p:cNvSpPr>
              <a:spLocks noChangeShapeType="1"/>
            </p:cNvSpPr>
            <p:nvPr/>
          </p:nvSpPr>
          <p:spPr bwMode="auto">
            <a:xfrm flipV="1">
              <a:off x="1361" y="279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1" name="Line 161"/>
            <p:cNvSpPr>
              <a:spLocks noChangeShapeType="1"/>
            </p:cNvSpPr>
            <p:nvPr/>
          </p:nvSpPr>
          <p:spPr bwMode="auto">
            <a:xfrm flipV="1">
              <a:off x="1255" y="279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2" name="Rectangle 162"/>
            <p:cNvSpPr>
              <a:spLocks noChangeArrowheads="1"/>
            </p:cNvSpPr>
            <p:nvPr/>
          </p:nvSpPr>
          <p:spPr bwMode="auto">
            <a:xfrm>
              <a:off x="1255" y="2794"/>
              <a:ext cx="106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03" name="Rectangle 163"/>
            <p:cNvSpPr>
              <a:spLocks noChangeArrowheads="1"/>
            </p:cNvSpPr>
            <p:nvPr/>
          </p:nvSpPr>
          <p:spPr bwMode="auto">
            <a:xfrm>
              <a:off x="1871" y="3126"/>
              <a:ext cx="35" cy="80"/>
            </a:xfrm>
            <a:prstGeom prst="rect">
              <a:avLst/>
            </a:prstGeom>
            <a:gradFill rotWithShape="0">
              <a:gsLst>
                <a:gs pos="0">
                  <a:srgbClr val="3C4849"/>
                </a:gs>
                <a:gs pos="100000">
                  <a:srgbClr val="A7C7C9"/>
                </a:gs>
              </a:gsLst>
              <a:lin ang="0" scaled="1"/>
            </a:gra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04" name="Rectangle 164"/>
            <p:cNvSpPr>
              <a:spLocks noChangeArrowheads="1"/>
            </p:cNvSpPr>
            <p:nvPr/>
          </p:nvSpPr>
          <p:spPr bwMode="auto">
            <a:xfrm>
              <a:off x="1819" y="3531"/>
              <a:ext cx="140" cy="17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05" name="Line 165"/>
            <p:cNvSpPr>
              <a:spLocks noChangeShapeType="1"/>
            </p:cNvSpPr>
            <p:nvPr/>
          </p:nvSpPr>
          <p:spPr bwMode="auto">
            <a:xfrm>
              <a:off x="1863" y="3405"/>
              <a:ext cx="53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6" name="Line 166"/>
            <p:cNvSpPr>
              <a:spLocks noChangeShapeType="1"/>
            </p:cNvSpPr>
            <p:nvPr/>
          </p:nvSpPr>
          <p:spPr bwMode="auto">
            <a:xfrm>
              <a:off x="1863" y="3410"/>
              <a:ext cx="53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7" name="Line 167"/>
            <p:cNvSpPr>
              <a:spLocks noChangeShapeType="1"/>
            </p:cNvSpPr>
            <p:nvPr/>
          </p:nvSpPr>
          <p:spPr bwMode="auto">
            <a:xfrm>
              <a:off x="1863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8" name="Line 168"/>
            <p:cNvSpPr>
              <a:spLocks noChangeShapeType="1"/>
            </p:cNvSpPr>
            <p:nvPr/>
          </p:nvSpPr>
          <p:spPr bwMode="auto">
            <a:xfrm>
              <a:off x="1916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09" name="Rectangle 169"/>
            <p:cNvSpPr>
              <a:spLocks noChangeArrowheads="1"/>
            </p:cNvSpPr>
            <p:nvPr/>
          </p:nvSpPr>
          <p:spPr bwMode="auto">
            <a:xfrm>
              <a:off x="1863" y="3405"/>
              <a:ext cx="53" cy="5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10" name="Line 170"/>
            <p:cNvSpPr>
              <a:spLocks noChangeShapeType="1"/>
            </p:cNvSpPr>
            <p:nvPr/>
          </p:nvSpPr>
          <p:spPr bwMode="auto">
            <a:xfrm flipV="1">
              <a:off x="1843" y="3494"/>
              <a:ext cx="1" cy="3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1" name="Line 171"/>
            <p:cNvSpPr>
              <a:spLocks noChangeShapeType="1"/>
            </p:cNvSpPr>
            <p:nvPr/>
          </p:nvSpPr>
          <p:spPr bwMode="auto">
            <a:xfrm flipV="1">
              <a:off x="1847" y="3499"/>
              <a:ext cx="1" cy="3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2" name="Line 172"/>
            <p:cNvSpPr>
              <a:spLocks noChangeShapeType="1"/>
            </p:cNvSpPr>
            <p:nvPr/>
          </p:nvSpPr>
          <p:spPr bwMode="auto">
            <a:xfrm>
              <a:off x="1843" y="353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3" name="Rectangle 173"/>
            <p:cNvSpPr>
              <a:spLocks noChangeArrowheads="1"/>
            </p:cNvSpPr>
            <p:nvPr/>
          </p:nvSpPr>
          <p:spPr bwMode="auto">
            <a:xfrm>
              <a:off x="1843" y="3497"/>
              <a:ext cx="4" cy="34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14" name="Line 174"/>
            <p:cNvSpPr>
              <a:spLocks noChangeShapeType="1"/>
            </p:cNvSpPr>
            <p:nvPr/>
          </p:nvSpPr>
          <p:spPr bwMode="auto">
            <a:xfrm flipV="1">
              <a:off x="1931" y="3502"/>
              <a:ext cx="1" cy="2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5" name="Line 175"/>
            <p:cNvSpPr>
              <a:spLocks noChangeShapeType="1"/>
            </p:cNvSpPr>
            <p:nvPr/>
          </p:nvSpPr>
          <p:spPr bwMode="auto">
            <a:xfrm flipV="1">
              <a:off x="1935" y="3494"/>
              <a:ext cx="1" cy="3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6" name="Line 176"/>
            <p:cNvSpPr>
              <a:spLocks noChangeShapeType="1"/>
            </p:cNvSpPr>
            <p:nvPr/>
          </p:nvSpPr>
          <p:spPr bwMode="auto">
            <a:xfrm>
              <a:off x="1931" y="353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7" name="Rectangle 177"/>
            <p:cNvSpPr>
              <a:spLocks noChangeArrowheads="1"/>
            </p:cNvSpPr>
            <p:nvPr/>
          </p:nvSpPr>
          <p:spPr bwMode="auto">
            <a:xfrm>
              <a:off x="1931" y="3496"/>
              <a:ext cx="4" cy="35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18" name="Line 178"/>
            <p:cNvSpPr>
              <a:spLocks noChangeShapeType="1"/>
            </p:cNvSpPr>
            <p:nvPr/>
          </p:nvSpPr>
          <p:spPr bwMode="auto">
            <a:xfrm>
              <a:off x="1854" y="3405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19" name="Line 179"/>
            <p:cNvSpPr>
              <a:spLocks noChangeShapeType="1"/>
            </p:cNvSpPr>
            <p:nvPr/>
          </p:nvSpPr>
          <p:spPr bwMode="auto">
            <a:xfrm>
              <a:off x="1854" y="3410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0" name="Line 180"/>
            <p:cNvSpPr>
              <a:spLocks noChangeShapeType="1"/>
            </p:cNvSpPr>
            <p:nvPr/>
          </p:nvSpPr>
          <p:spPr bwMode="auto">
            <a:xfrm>
              <a:off x="1854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1" name="Line 181"/>
            <p:cNvSpPr>
              <a:spLocks noChangeShapeType="1"/>
            </p:cNvSpPr>
            <p:nvPr/>
          </p:nvSpPr>
          <p:spPr bwMode="auto">
            <a:xfrm>
              <a:off x="1924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2" name="Rectangle 182"/>
            <p:cNvSpPr>
              <a:spLocks noChangeArrowheads="1"/>
            </p:cNvSpPr>
            <p:nvPr/>
          </p:nvSpPr>
          <p:spPr bwMode="auto">
            <a:xfrm>
              <a:off x="1854" y="3405"/>
              <a:ext cx="70" cy="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23" name="Line 183"/>
            <p:cNvSpPr>
              <a:spLocks noChangeShapeType="1"/>
            </p:cNvSpPr>
            <p:nvPr/>
          </p:nvSpPr>
          <p:spPr bwMode="auto">
            <a:xfrm flipH="1">
              <a:off x="1838" y="3408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4" name="Line 184"/>
            <p:cNvSpPr>
              <a:spLocks noChangeShapeType="1"/>
            </p:cNvSpPr>
            <p:nvPr/>
          </p:nvSpPr>
          <p:spPr bwMode="auto">
            <a:xfrm flipH="1">
              <a:off x="1834" y="3407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5" name="Line 185"/>
            <p:cNvSpPr>
              <a:spLocks noChangeShapeType="1"/>
            </p:cNvSpPr>
            <p:nvPr/>
          </p:nvSpPr>
          <p:spPr bwMode="auto">
            <a:xfrm flipH="1" flipV="1">
              <a:off x="1852" y="34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6" name="Line 186"/>
            <p:cNvSpPr>
              <a:spLocks noChangeShapeType="1"/>
            </p:cNvSpPr>
            <p:nvPr/>
          </p:nvSpPr>
          <p:spPr bwMode="auto">
            <a:xfrm flipH="1" flipV="1">
              <a:off x="1834" y="3460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7" name="Freeform 187"/>
            <p:cNvSpPr>
              <a:spLocks/>
            </p:cNvSpPr>
            <p:nvPr/>
          </p:nvSpPr>
          <p:spPr bwMode="auto">
            <a:xfrm>
              <a:off x="1834" y="3407"/>
              <a:ext cx="22" cy="54"/>
            </a:xfrm>
            <a:custGeom>
              <a:avLst/>
              <a:gdLst>
                <a:gd name="T0" fmla="*/ 106 w 106"/>
                <a:gd name="T1" fmla="*/ 6 h 270"/>
                <a:gd name="T2" fmla="*/ 20 w 106"/>
                <a:gd name="T3" fmla="*/ 270 h 270"/>
                <a:gd name="T4" fmla="*/ 0 w 106"/>
                <a:gd name="T5" fmla="*/ 262 h 270"/>
                <a:gd name="T6" fmla="*/ 87 w 106"/>
                <a:gd name="T7" fmla="*/ 0 h 270"/>
                <a:gd name="T8" fmla="*/ 106 w 106"/>
                <a:gd name="T9" fmla="*/ 6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6"/>
                <a:gd name="T16" fmla="*/ 0 h 270"/>
                <a:gd name="T17" fmla="*/ 106 w 106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6" h="270">
                  <a:moveTo>
                    <a:pt x="106" y="6"/>
                  </a:moveTo>
                  <a:lnTo>
                    <a:pt x="20" y="270"/>
                  </a:lnTo>
                  <a:lnTo>
                    <a:pt x="0" y="262"/>
                  </a:lnTo>
                  <a:lnTo>
                    <a:pt x="87" y="0"/>
                  </a:lnTo>
                  <a:lnTo>
                    <a:pt x="106" y="6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28" name="Line 188"/>
            <p:cNvSpPr>
              <a:spLocks noChangeShapeType="1"/>
            </p:cNvSpPr>
            <p:nvPr/>
          </p:nvSpPr>
          <p:spPr bwMode="auto">
            <a:xfrm>
              <a:off x="1927" y="3407"/>
              <a:ext cx="17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29" name="Line 189"/>
            <p:cNvSpPr>
              <a:spLocks noChangeShapeType="1"/>
            </p:cNvSpPr>
            <p:nvPr/>
          </p:nvSpPr>
          <p:spPr bwMode="auto">
            <a:xfrm>
              <a:off x="1922" y="3408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0" name="Line 190"/>
            <p:cNvSpPr>
              <a:spLocks noChangeShapeType="1"/>
            </p:cNvSpPr>
            <p:nvPr/>
          </p:nvSpPr>
          <p:spPr bwMode="auto">
            <a:xfrm flipH="1">
              <a:off x="1922" y="34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1" name="Line 191"/>
            <p:cNvSpPr>
              <a:spLocks noChangeShapeType="1"/>
            </p:cNvSpPr>
            <p:nvPr/>
          </p:nvSpPr>
          <p:spPr bwMode="auto">
            <a:xfrm flipH="1">
              <a:off x="1940" y="3460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2" name="Freeform 192"/>
            <p:cNvSpPr>
              <a:spLocks/>
            </p:cNvSpPr>
            <p:nvPr/>
          </p:nvSpPr>
          <p:spPr bwMode="auto">
            <a:xfrm>
              <a:off x="1922" y="3407"/>
              <a:ext cx="22" cy="54"/>
            </a:xfrm>
            <a:custGeom>
              <a:avLst/>
              <a:gdLst>
                <a:gd name="T0" fmla="*/ 24 w 110"/>
                <a:gd name="T1" fmla="*/ 0 h 270"/>
                <a:gd name="T2" fmla="*/ 110 w 110"/>
                <a:gd name="T3" fmla="*/ 262 h 270"/>
                <a:gd name="T4" fmla="*/ 90 w 110"/>
                <a:gd name="T5" fmla="*/ 270 h 270"/>
                <a:gd name="T6" fmla="*/ 0 w 110"/>
                <a:gd name="T7" fmla="*/ 6 h 270"/>
                <a:gd name="T8" fmla="*/ 24 w 110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270"/>
                <a:gd name="T17" fmla="*/ 110 w 110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270">
                  <a:moveTo>
                    <a:pt x="24" y="0"/>
                  </a:moveTo>
                  <a:lnTo>
                    <a:pt x="110" y="262"/>
                  </a:lnTo>
                  <a:lnTo>
                    <a:pt x="90" y="270"/>
                  </a:lnTo>
                  <a:lnTo>
                    <a:pt x="0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33" name="Line 193"/>
            <p:cNvSpPr>
              <a:spLocks noChangeShapeType="1"/>
            </p:cNvSpPr>
            <p:nvPr/>
          </p:nvSpPr>
          <p:spPr bwMode="auto">
            <a:xfrm>
              <a:off x="1833" y="346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4" name="Line 194"/>
            <p:cNvSpPr>
              <a:spLocks noChangeShapeType="1"/>
            </p:cNvSpPr>
            <p:nvPr/>
          </p:nvSpPr>
          <p:spPr bwMode="auto">
            <a:xfrm flipH="1">
              <a:off x="1940" y="346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5" name="Rectangle 195"/>
            <p:cNvSpPr>
              <a:spLocks noChangeArrowheads="1"/>
            </p:cNvSpPr>
            <p:nvPr/>
          </p:nvSpPr>
          <p:spPr bwMode="auto">
            <a:xfrm>
              <a:off x="1863" y="3381"/>
              <a:ext cx="53" cy="27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36" name="Line 196"/>
            <p:cNvSpPr>
              <a:spLocks noChangeShapeType="1"/>
            </p:cNvSpPr>
            <p:nvPr/>
          </p:nvSpPr>
          <p:spPr bwMode="auto">
            <a:xfrm>
              <a:off x="1882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7" name="Line 197"/>
            <p:cNvSpPr>
              <a:spLocks noChangeShapeType="1"/>
            </p:cNvSpPr>
            <p:nvPr/>
          </p:nvSpPr>
          <p:spPr bwMode="auto">
            <a:xfrm>
              <a:off x="1878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8" name="Line 198"/>
            <p:cNvSpPr>
              <a:spLocks noChangeShapeType="1"/>
            </p:cNvSpPr>
            <p:nvPr/>
          </p:nvSpPr>
          <p:spPr bwMode="auto">
            <a:xfrm flipH="1">
              <a:off x="1878" y="338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39" name="Line 199"/>
            <p:cNvSpPr>
              <a:spLocks noChangeShapeType="1"/>
            </p:cNvSpPr>
            <p:nvPr/>
          </p:nvSpPr>
          <p:spPr bwMode="auto">
            <a:xfrm flipH="1">
              <a:off x="1878" y="3408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0" name="Rectangle 200"/>
            <p:cNvSpPr>
              <a:spLocks noChangeArrowheads="1"/>
            </p:cNvSpPr>
            <p:nvPr/>
          </p:nvSpPr>
          <p:spPr bwMode="auto">
            <a:xfrm>
              <a:off x="1878" y="3381"/>
              <a:ext cx="4" cy="27"/>
            </a:xfrm>
            <a:prstGeom prst="rect">
              <a:avLst/>
            </a:pr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41" name="Line 201"/>
            <p:cNvSpPr>
              <a:spLocks noChangeShapeType="1"/>
            </p:cNvSpPr>
            <p:nvPr/>
          </p:nvSpPr>
          <p:spPr bwMode="auto">
            <a:xfrm>
              <a:off x="1900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2" name="Line 202"/>
            <p:cNvSpPr>
              <a:spLocks noChangeShapeType="1"/>
            </p:cNvSpPr>
            <p:nvPr/>
          </p:nvSpPr>
          <p:spPr bwMode="auto">
            <a:xfrm>
              <a:off x="1895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3" name="Line 203"/>
            <p:cNvSpPr>
              <a:spLocks noChangeShapeType="1"/>
            </p:cNvSpPr>
            <p:nvPr/>
          </p:nvSpPr>
          <p:spPr bwMode="auto">
            <a:xfrm flipH="1">
              <a:off x="1895" y="3408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4" name="Rectangle 204"/>
            <p:cNvSpPr>
              <a:spLocks noChangeArrowheads="1"/>
            </p:cNvSpPr>
            <p:nvPr/>
          </p:nvSpPr>
          <p:spPr bwMode="auto">
            <a:xfrm>
              <a:off x="1895" y="3381"/>
              <a:ext cx="5" cy="27"/>
            </a:xfrm>
            <a:prstGeom prst="rect">
              <a:avLst/>
            </a:pr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45" name="Rectangle 205"/>
            <p:cNvSpPr>
              <a:spLocks noChangeArrowheads="1"/>
            </p:cNvSpPr>
            <p:nvPr/>
          </p:nvSpPr>
          <p:spPr bwMode="auto">
            <a:xfrm>
              <a:off x="1863" y="3206"/>
              <a:ext cx="53" cy="26"/>
            </a:xfrm>
            <a:prstGeom prst="rect">
              <a:avLst/>
            </a:prstGeom>
            <a:solidFill>
              <a:srgbClr val="A7C7C9"/>
            </a:soli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46" name="Line 206"/>
            <p:cNvSpPr>
              <a:spLocks noChangeShapeType="1"/>
            </p:cNvSpPr>
            <p:nvPr/>
          </p:nvSpPr>
          <p:spPr bwMode="auto">
            <a:xfrm flipV="1">
              <a:off x="1882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7" name="Line 207"/>
            <p:cNvSpPr>
              <a:spLocks noChangeShapeType="1"/>
            </p:cNvSpPr>
            <p:nvPr/>
          </p:nvSpPr>
          <p:spPr bwMode="auto">
            <a:xfrm flipV="1">
              <a:off x="1878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8" name="Line 208"/>
            <p:cNvSpPr>
              <a:spLocks noChangeShapeType="1"/>
            </p:cNvSpPr>
            <p:nvPr/>
          </p:nvSpPr>
          <p:spPr bwMode="auto">
            <a:xfrm flipH="1">
              <a:off x="1878" y="3232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49" name="Line 209"/>
            <p:cNvSpPr>
              <a:spLocks noChangeShapeType="1"/>
            </p:cNvSpPr>
            <p:nvPr/>
          </p:nvSpPr>
          <p:spPr bwMode="auto">
            <a:xfrm flipH="1">
              <a:off x="1878" y="3206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0" name="Rectangle 210"/>
            <p:cNvSpPr>
              <a:spLocks noChangeArrowheads="1"/>
            </p:cNvSpPr>
            <p:nvPr/>
          </p:nvSpPr>
          <p:spPr bwMode="auto">
            <a:xfrm>
              <a:off x="1878" y="3206"/>
              <a:ext cx="4" cy="26"/>
            </a:xfrm>
            <a:prstGeom prst="rect">
              <a:avLst/>
            </a:pr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51" name="Rectangle 211"/>
            <p:cNvSpPr>
              <a:spLocks noChangeArrowheads="1"/>
            </p:cNvSpPr>
            <p:nvPr/>
          </p:nvSpPr>
          <p:spPr bwMode="auto">
            <a:xfrm>
              <a:off x="1876" y="3232"/>
              <a:ext cx="26" cy="149"/>
            </a:xfrm>
            <a:prstGeom prst="rect">
              <a:avLst/>
            </a:prstGeom>
            <a:gradFill rotWithShape="0">
              <a:gsLst>
                <a:gs pos="0">
                  <a:srgbClr val="3C4849"/>
                </a:gs>
                <a:gs pos="100000">
                  <a:srgbClr val="A7C7C9"/>
                </a:gs>
              </a:gsLst>
              <a:lin ang="0" scaled="1"/>
            </a:gra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52" name="Line 212"/>
            <p:cNvSpPr>
              <a:spLocks noChangeShapeType="1"/>
            </p:cNvSpPr>
            <p:nvPr/>
          </p:nvSpPr>
          <p:spPr bwMode="auto">
            <a:xfrm>
              <a:off x="1821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3" name="Line 213"/>
            <p:cNvSpPr>
              <a:spLocks noChangeShapeType="1"/>
            </p:cNvSpPr>
            <p:nvPr/>
          </p:nvSpPr>
          <p:spPr bwMode="auto">
            <a:xfrm>
              <a:off x="1817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4" name="Line 214"/>
            <p:cNvSpPr>
              <a:spLocks noChangeShapeType="1"/>
            </p:cNvSpPr>
            <p:nvPr/>
          </p:nvSpPr>
          <p:spPr bwMode="auto">
            <a:xfrm flipH="1">
              <a:off x="1817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5" name="Line 215"/>
            <p:cNvSpPr>
              <a:spLocks noChangeShapeType="1"/>
            </p:cNvSpPr>
            <p:nvPr/>
          </p:nvSpPr>
          <p:spPr bwMode="auto">
            <a:xfrm flipH="1">
              <a:off x="1817" y="2959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6" name="Rectangle 216"/>
            <p:cNvSpPr>
              <a:spLocks noChangeArrowheads="1"/>
            </p:cNvSpPr>
            <p:nvPr/>
          </p:nvSpPr>
          <p:spPr bwMode="auto">
            <a:xfrm>
              <a:off x="1817" y="2924"/>
              <a:ext cx="4" cy="3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57" name="Line 217"/>
            <p:cNvSpPr>
              <a:spLocks noChangeShapeType="1"/>
            </p:cNvSpPr>
            <p:nvPr/>
          </p:nvSpPr>
          <p:spPr bwMode="auto">
            <a:xfrm flipH="1">
              <a:off x="1810" y="2961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8" name="Line 218"/>
            <p:cNvSpPr>
              <a:spLocks noChangeShapeType="1"/>
            </p:cNvSpPr>
            <p:nvPr/>
          </p:nvSpPr>
          <p:spPr bwMode="auto">
            <a:xfrm flipH="1">
              <a:off x="1810" y="2957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59" name="Line 219"/>
            <p:cNvSpPr>
              <a:spLocks noChangeShapeType="1"/>
            </p:cNvSpPr>
            <p:nvPr/>
          </p:nvSpPr>
          <p:spPr bwMode="auto">
            <a:xfrm flipV="1">
              <a:off x="1819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0" name="Line 220"/>
            <p:cNvSpPr>
              <a:spLocks noChangeShapeType="1"/>
            </p:cNvSpPr>
            <p:nvPr/>
          </p:nvSpPr>
          <p:spPr bwMode="auto">
            <a:xfrm flipV="1">
              <a:off x="1810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1" name="Rectangle 221"/>
            <p:cNvSpPr>
              <a:spLocks noChangeArrowheads="1"/>
            </p:cNvSpPr>
            <p:nvPr/>
          </p:nvSpPr>
          <p:spPr bwMode="auto">
            <a:xfrm>
              <a:off x="1810" y="2957"/>
              <a:ext cx="9" cy="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62" name="Line 222"/>
            <p:cNvSpPr>
              <a:spLocks noChangeShapeType="1"/>
            </p:cNvSpPr>
            <p:nvPr/>
          </p:nvSpPr>
          <p:spPr bwMode="auto">
            <a:xfrm flipV="1">
              <a:off x="1808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3" name="Line 223"/>
            <p:cNvSpPr>
              <a:spLocks noChangeShapeType="1"/>
            </p:cNvSpPr>
            <p:nvPr/>
          </p:nvSpPr>
          <p:spPr bwMode="auto">
            <a:xfrm flipV="1">
              <a:off x="1812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4" name="Line 224"/>
            <p:cNvSpPr>
              <a:spLocks noChangeShapeType="1"/>
            </p:cNvSpPr>
            <p:nvPr/>
          </p:nvSpPr>
          <p:spPr bwMode="auto">
            <a:xfrm>
              <a:off x="1808" y="2959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5" name="Line 225"/>
            <p:cNvSpPr>
              <a:spLocks noChangeShapeType="1"/>
            </p:cNvSpPr>
            <p:nvPr/>
          </p:nvSpPr>
          <p:spPr bwMode="auto">
            <a:xfrm>
              <a:off x="1808" y="2915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6" name="Rectangle 226"/>
            <p:cNvSpPr>
              <a:spLocks noChangeArrowheads="1"/>
            </p:cNvSpPr>
            <p:nvPr/>
          </p:nvSpPr>
          <p:spPr bwMode="auto">
            <a:xfrm>
              <a:off x="1808" y="2915"/>
              <a:ext cx="4" cy="4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67" name="Line 227"/>
            <p:cNvSpPr>
              <a:spLocks noChangeShapeType="1"/>
            </p:cNvSpPr>
            <p:nvPr/>
          </p:nvSpPr>
          <p:spPr bwMode="auto">
            <a:xfrm flipV="1">
              <a:off x="1843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8" name="Line 228"/>
            <p:cNvSpPr>
              <a:spLocks noChangeShapeType="1"/>
            </p:cNvSpPr>
            <p:nvPr/>
          </p:nvSpPr>
          <p:spPr bwMode="auto">
            <a:xfrm flipV="1">
              <a:off x="1847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69" name="Line 229"/>
            <p:cNvSpPr>
              <a:spLocks noChangeShapeType="1"/>
            </p:cNvSpPr>
            <p:nvPr/>
          </p:nvSpPr>
          <p:spPr bwMode="auto">
            <a:xfrm>
              <a:off x="1843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0" name="Line 230"/>
            <p:cNvSpPr>
              <a:spLocks noChangeShapeType="1"/>
            </p:cNvSpPr>
            <p:nvPr/>
          </p:nvSpPr>
          <p:spPr bwMode="auto">
            <a:xfrm>
              <a:off x="1843" y="2915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1" name="Rectangle 231"/>
            <p:cNvSpPr>
              <a:spLocks noChangeArrowheads="1"/>
            </p:cNvSpPr>
            <p:nvPr/>
          </p:nvSpPr>
          <p:spPr bwMode="auto">
            <a:xfrm>
              <a:off x="1843" y="2915"/>
              <a:ext cx="4" cy="9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72" name="Line 232"/>
            <p:cNvSpPr>
              <a:spLocks noChangeShapeType="1"/>
            </p:cNvSpPr>
            <p:nvPr/>
          </p:nvSpPr>
          <p:spPr bwMode="auto">
            <a:xfrm>
              <a:off x="1970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3" name="Line 233"/>
            <p:cNvSpPr>
              <a:spLocks noChangeShapeType="1"/>
            </p:cNvSpPr>
            <p:nvPr/>
          </p:nvSpPr>
          <p:spPr bwMode="auto">
            <a:xfrm>
              <a:off x="1966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4" name="Line 234"/>
            <p:cNvSpPr>
              <a:spLocks noChangeShapeType="1"/>
            </p:cNvSpPr>
            <p:nvPr/>
          </p:nvSpPr>
          <p:spPr bwMode="auto">
            <a:xfrm flipH="1">
              <a:off x="1966" y="2915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5" name="Line 235"/>
            <p:cNvSpPr>
              <a:spLocks noChangeShapeType="1"/>
            </p:cNvSpPr>
            <p:nvPr/>
          </p:nvSpPr>
          <p:spPr bwMode="auto">
            <a:xfrm flipH="1">
              <a:off x="1966" y="2959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6" name="Rectangle 236"/>
            <p:cNvSpPr>
              <a:spLocks noChangeArrowheads="1"/>
            </p:cNvSpPr>
            <p:nvPr/>
          </p:nvSpPr>
          <p:spPr bwMode="auto">
            <a:xfrm>
              <a:off x="1966" y="2915"/>
              <a:ext cx="4" cy="4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77" name="Line 237"/>
            <p:cNvSpPr>
              <a:spLocks noChangeShapeType="1"/>
            </p:cNvSpPr>
            <p:nvPr/>
          </p:nvSpPr>
          <p:spPr bwMode="auto">
            <a:xfrm flipH="1">
              <a:off x="1959" y="2961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8" name="Line 238"/>
            <p:cNvSpPr>
              <a:spLocks noChangeShapeType="1"/>
            </p:cNvSpPr>
            <p:nvPr/>
          </p:nvSpPr>
          <p:spPr bwMode="auto">
            <a:xfrm flipH="1">
              <a:off x="1959" y="2957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79" name="Line 239"/>
            <p:cNvSpPr>
              <a:spLocks noChangeShapeType="1"/>
            </p:cNvSpPr>
            <p:nvPr/>
          </p:nvSpPr>
          <p:spPr bwMode="auto">
            <a:xfrm flipV="1">
              <a:off x="1968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0" name="Line 240"/>
            <p:cNvSpPr>
              <a:spLocks noChangeShapeType="1"/>
            </p:cNvSpPr>
            <p:nvPr/>
          </p:nvSpPr>
          <p:spPr bwMode="auto">
            <a:xfrm flipV="1">
              <a:off x="1959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1" name="Rectangle 241"/>
            <p:cNvSpPr>
              <a:spLocks noChangeArrowheads="1"/>
            </p:cNvSpPr>
            <p:nvPr/>
          </p:nvSpPr>
          <p:spPr bwMode="auto">
            <a:xfrm>
              <a:off x="1959" y="2957"/>
              <a:ext cx="9" cy="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82" name="Line 242"/>
            <p:cNvSpPr>
              <a:spLocks noChangeShapeType="1"/>
            </p:cNvSpPr>
            <p:nvPr/>
          </p:nvSpPr>
          <p:spPr bwMode="auto">
            <a:xfrm flipV="1">
              <a:off x="1957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3" name="Line 243"/>
            <p:cNvSpPr>
              <a:spLocks noChangeShapeType="1"/>
            </p:cNvSpPr>
            <p:nvPr/>
          </p:nvSpPr>
          <p:spPr bwMode="auto">
            <a:xfrm flipV="1">
              <a:off x="1962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4" name="Line 244"/>
            <p:cNvSpPr>
              <a:spLocks noChangeShapeType="1"/>
            </p:cNvSpPr>
            <p:nvPr/>
          </p:nvSpPr>
          <p:spPr bwMode="auto">
            <a:xfrm>
              <a:off x="1957" y="2959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5" name="Line 245"/>
            <p:cNvSpPr>
              <a:spLocks noChangeShapeType="1"/>
            </p:cNvSpPr>
            <p:nvPr/>
          </p:nvSpPr>
          <p:spPr bwMode="auto">
            <a:xfrm>
              <a:off x="1957" y="2924"/>
              <a:ext cx="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6" name="Rectangle 246"/>
            <p:cNvSpPr>
              <a:spLocks noChangeArrowheads="1"/>
            </p:cNvSpPr>
            <p:nvPr/>
          </p:nvSpPr>
          <p:spPr bwMode="auto">
            <a:xfrm>
              <a:off x="1957" y="2924"/>
              <a:ext cx="5" cy="3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87" name="Line 247"/>
            <p:cNvSpPr>
              <a:spLocks noChangeShapeType="1"/>
            </p:cNvSpPr>
            <p:nvPr/>
          </p:nvSpPr>
          <p:spPr bwMode="auto">
            <a:xfrm>
              <a:off x="1935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8" name="Line 248"/>
            <p:cNvSpPr>
              <a:spLocks noChangeShapeType="1"/>
            </p:cNvSpPr>
            <p:nvPr/>
          </p:nvSpPr>
          <p:spPr bwMode="auto">
            <a:xfrm>
              <a:off x="1931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89" name="Line 249"/>
            <p:cNvSpPr>
              <a:spLocks noChangeShapeType="1"/>
            </p:cNvSpPr>
            <p:nvPr/>
          </p:nvSpPr>
          <p:spPr bwMode="auto">
            <a:xfrm flipH="1">
              <a:off x="1931" y="2915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0" name="Line 250"/>
            <p:cNvSpPr>
              <a:spLocks noChangeShapeType="1"/>
            </p:cNvSpPr>
            <p:nvPr/>
          </p:nvSpPr>
          <p:spPr bwMode="auto">
            <a:xfrm flipH="1">
              <a:off x="1931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1" name="Rectangle 251"/>
            <p:cNvSpPr>
              <a:spLocks noChangeArrowheads="1"/>
            </p:cNvSpPr>
            <p:nvPr/>
          </p:nvSpPr>
          <p:spPr bwMode="auto">
            <a:xfrm>
              <a:off x="1931" y="2915"/>
              <a:ext cx="4" cy="9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92" name="Rectangle 252"/>
            <p:cNvSpPr>
              <a:spLocks noChangeArrowheads="1"/>
            </p:cNvSpPr>
            <p:nvPr/>
          </p:nvSpPr>
          <p:spPr bwMode="auto">
            <a:xfrm>
              <a:off x="1819" y="2924"/>
              <a:ext cx="140" cy="17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93" name="Line 253"/>
            <p:cNvSpPr>
              <a:spLocks noChangeShapeType="1"/>
            </p:cNvSpPr>
            <p:nvPr/>
          </p:nvSpPr>
          <p:spPr bwMode="auto">
            <a:xfrm>
              <a:off x="1863" y="3067"/>
              <a:ext cx="5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4" name="Line 254"/>
            <p:cNvSpPr>
              <a:spLocks noChangeShapeType="1"/>
            </p:cNvSpPr>
            <p:nvPr/>
          </p:nvSpPr>
          <p:spPr bwMode="auto">
            <a:xfrm>
              <a:off x="1863" y="3062"/>
              <a:ext cx="5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5" name="Line 255"/>
            <p:cNvSpPr>
              <a:spLocks noChangeShapeType="1"/>
            </p:cNvSpPr>
            <p:nvPr/>
          </p:nvSpPr>
          <p:spPr bwMode="auto">
            <a:xfrm flipV="1">
              <a:off x="1863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6" name="Line 256"/>
            <p:cNvSpPr>
              <a:spLocks noChangeShapeType="1"/>
            </p:cNvSpPr>
            <p:nvPr/>
          </p:nvSpPr>
          <p:spPr bwMode="auto">
            <a:xfrm flipV="1">
              <a:off x="1916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7" name="Rectangle 257"/>
            <p:cNvSpPr>
              <a:spLocks noChangeArrowheads="1"/>
            </p:cNvSpPr>
            <p:nvPr/>
          </p:nvSpPr>
          <p:spPr bwMode="auto">
            <a:xfrm>
              <a:off x="1863" y="3062"/>
              <a:ext cx="53" cy="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298" name="Line 258"/>
            <p:cNvSpPr>
              <a:spLocks noChangeShapeType="1"/>
            </p:cNvSpPr>
            <p:nvPr/>
          </p:nvSpPr>
          <p:spPr bwMode="auto">
            <a:xfrm>
              <a:off x="1843" y="2941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299" name="Line 259"/>
            <p:cNvSpPr>
              <a:spLocks noChangeShapeType="1"/>
            </p:cNvSpPr>
            <p:nvPr/>
          </p:nvSpPr>
          <p:spPr bwMode="auto">
            <a:xfrm>
              <a:off x="1847" y="2941"/>
              <a:ext cx="1" cy="3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0" name="Line 260"/>
            <p:cNvSpPr>
              <a:spLocks noChangeShapeType="1"/>
            </p:cNvSpPr>
            <p:nvPr/>
          </p:nvSpPr>
          <p:spPr bwMode="auto">
            <a:xfrm>
              <a:off x="1843" y="2941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1" name="Rectangle 261"/>
            <p:cNvSpPr>
              <a:spLocks noChangeArrowheads="1"/>
            </p:cNvSpPr>
            <p:nvPr/>
          </p:nvSpPr>
          <p:spPr bwMode="auto">
            <a:xfrm>
              <a:off x="1843" y="2941"/>
              <a:ext cx="4" cy="37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02" name="Line 262"/>
            <p:cNvSpPr>
              <a:spLocks noChangeShapeType="1"/>
            </p:cNvSpPr>
            <p:nvPr/>
          </p:nvSpPr>
          <p:spPr bwMode="auto">
            <a:xfrm>
              <a:off x="1931" y="2941"/>
              <a:ext cx="1" cy="3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3" name="Line 263"/>
            <p:cNvSpPr>
              <a:spLocks noChangeShapeType="1"/>
            </p:cNvSpPr>
            <p:nvPr/>
          </p:nvSpPr>
          <p:spPr bwMode="auto">
            <a:xfrm>
              <a:off x="1935" y="2941"/>
              <a:ext cx="1" cy="37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4" name="Line 264"/>
            <p:cNvSpPr>
              <a:spLocks noChangeShapeType="1"/>
            </p:cNvSpPr>
            <p:nvPr/>
          </p:nvSpPr>
          <p:spPr bwMode="auto">
            <a:xfrm>
              <a:off x="1931" y="2941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5" name="Rectangle 265"/>
            <p:cNvSpPr>
              <a:spLocks noChangeArrowheads="1"/>
            </p:cNvSpPr>
            <p:nvPr/>
          </p:nvSpPr>
          <p:spPr bwMode="auto">
            <a:xfrm>
              <a:off x="1931" y="2941"/>
              <a:ext cx="4" cy="38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06" name="Line 266"/>
            <p:cNvSpPr>
              <a:spLocks noChangeShapeType="1"/>
            </p:cNvSpPr>
            <p:nvPr/>
          </p:nvSpPr>
          <p:spPr bwMode="auto">
            <a:xfrm>
              <a:off x="1854" y="3067"/>
              <a:ext cx="70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7" name="Line 267"/>
            <p:cNvSpPr>
              <a:spLocks noChangeShapeType="1"/>
            </p:cNvSpPr>
            <p:nvPr/>
          </p:nvSpPr>
          <p:spPr bwMode="auto">
            <a:xfrm>
              <a:off x="1854" y="3062"/>
              <a:ext cx="70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8" name="Line 268"/>
            <p:cNvSpPr>
              <a:spLocks noChangeShapeType="1"/>
            </p:cNvSpPr>
            <p:nvPr/>
          </p:nvSpPr>
          <p:spPr bwMode="auto">
            <a:xfrm flipV="1">
              <a:off x="1854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09" name="Line 269"/>
            <p:cNvSpPr>
              <a:spLocks noChangeShapeType="1"/>
            </p:cNvSpPr>
            <p:nvPr/>
          </p:nvSpPr>
          <p:spPr bwMode="auto">
            <a:xfrm flipV="1">
              <a:off x="1924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0" name="Rectangle 270"/>
            <p:cNvSpPr>
              <a:spLocks noChangeArrowheads="1"/>
            </p:cNvSpPr>
            <p:nvPr/>
          </p:nvSpPr>
          <p:spPr bwMode="auto">
            <a:xfrm>
              <a:off x="1854" y="3062"/>
              <a:ext cx="70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11" name="Line 271"/>
            <p:cNvSpPr>
              <a:spLocks noChangeShapeType="1"/>
            </p:cNvSpPr>
            <p:nvPr/>
          </p:nvSpPr>
          <p:spPr bwMode="auto">
            <a:xfrm flipH="1" flipV="1">
              <a:off x="1838" y="3011"/>
              <a:ext cx="18" cy="53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2" name="Line 272"/>
            <p:cNvSpPr>
              <a:spLocks noChangeShapeType="1"/>
            </p:cNvSpPr>
            <p:nvPr/>
          </p:nvSpPr>
          <p:spPr bwMode="auto">
            <a:xfrm flipH="1" flipV="1">
              <a:off x="1834" y="3013"/>
              <a:ext cx="18" cy="5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3" name="Line 273"/>
            <p:cNvSpPr>
              <a:spLocks noChangeShapeType="1"/>
            </p:cNvSpPr>
            <p:nvPr/>
          </p:nvSpPr>
          <p:spPr bwMode="auto">
            <a:xfrm flipH="1">
              <a:off x="1852" y="3064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4" name="Line 274"/>
            <p:cNvSpPr>
              <a:spLocks noChangeShapeType="1"/>
            </p:cNvSpPr>
            <p:nvPr/>
          </p:nvSpPr>
          <p:spPr bwMode="auto">
            <a:xfrm flipH="1">
              <a:off x="1834" y="3011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5" name="Freeform 275"/>
            <p:cNvSpPr>
              <a:spLocks/>
            </p:cNvSpPr>
            <p:nvPr/>
          </p:nvSpPr>
          <p:spPr bwMode="auto">
            <a:xfrm>
              <a:off x="1834" y="3011"/>
              <a:ext cx="22" cy="54"/>
            </a:xfrm>
            <a:custGeom>
              <a:avLst/>
              <a:gdLst>
                <a:gd name="T0" fmla="*/ 106 w 106"/>
                <a:gd name="T1" fmla="*/ 265 h 271"/>
                <a:gd name="T2" fmla="*/ 20 w 106"/>
                <a:gd name="T3" fmla="*/ 0 h 271"/>
                <a:gd name="T4" fmla="*/ 0 w 106"/>
                <a:gd name="T5" fmla="*/ 9 h 271"/>
                <a:gd name="T6" fmla="*/ 87 w 106"/>
                <a:gd name="T7" fmla="*/ 271 h 271"/>
                <a:gd name="T8" fmla="*/ 106 w 106"/>
                <a:gd name="T9" fmla="*/ 265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6"/>
                <a:gd name="T16" fmla="*/ 0 h 271"/>
                <a:gd name="T17" fmla="*/ 106 w 106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6" h="271">
                  <a:moveTo>
                    <a:pt x="106" y="265"/>
                  </a:moveTo>
                  <a:lnTo>
                    <a:pt x="20" y="0"/>
                  </a:lnTo>
                  <a:lnTo>
                    <a:pt x="0" y="9"/>
                  </a:lnTo>
                  <a:lnTo>
                    <a:pt x="87" y="271"/>
                  </a:lnTo>
                  <a:lnTo>
                    <a:pt x="106" y="265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16" name="Line 276"/>
            <p:cNvSpPr>
              <a:spLocks noChangeShapeType="1"/>
            </p:cNvSpPr>
            <p:nvPr/>
          </p:nvSpPr>
          <p:spPr bwMode="auto">
            <a:xfrm flipV="1">
              <a:off x="1927" y="3013"/>
              <a:ext cx="17" cy="5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7" name="Line 277"/>
            <p:cNvSpPr>
              <a:spLocks noChangeShapeType="1"/>
            </p:cNvSpPr>
            <p:nvPr/>
          </p:nvSpPr>
          <p:spPr bwMode="auto">
            <a:xfrm flipV="1">
              <a:off x="1922" y="3011"/>
              <a:ext cx="18" cy="53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8" name="Line 278"/>
            <p:cNvSpPr>
              <a:spLocks noChangeShapeType="1"/>
            </p:cNvSpPr>
            <p:nvPr/>
          </p:nvSpPr>
          <p:spPr bwMode="auto">
            <a:xfrm flipH="1" flipV="1">
              <a:off x="1922" y="3064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19" name="Line 279"/>
            <p:cNvSpPr>
              <a:spLocks noChangeShapeType="1"/>
            </p:cNvSpPr>
            <p:nvPr/>
          </p:nvSpPr>
          <p:spPr bwMode="auto">
            <a:xfrm flipH="1" flipV="1">
              <a:off x="1940" y="3011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0" name="Freeform 280"/>
            <p:cNvSpPr>
              <a:spLocks/>
            </p:cNvSpPr>
            <p:nvPr/>
          </p:nvSpPr>
          <p:spPr bwMode="auto">
            <a:xfrm>
              <a:off x="1922" y="3011"/>
              <a:ext cx="22" cy="54"/>
            </a:xfrm>
            <a:custGeom>
              <a:avLst/>
              <a:gdLst>
                <a:gd name="T0" fmla="*/ 24 w 110"/>
                <a:gd name="T1" fmla="*/ 271 h 271"/>
                <a:gd name="T2" fmla="*/ 110 w 110"/>
                <a:gd name="T3" fmla="*/ 9 h 271"/>
                <a:gd name="T4" fmla="*/ 90 w 110"/>
                <a:gd name="T5" fmla="*/ 0 h 271"/>
                <a:gd name="T6" fmla="*/ 0 w 110"/>
                <a:gd name="T7" fmla="*/ 265 h 271"/>
                <a:gd name="T8" fmla="*/ 24 w 110"/>
                <a:gd name="T9" fmla="*/ 271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271"/>
                <a:gd name="T17" fmla="*/ 110 w 110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271">
                  <a:moveTo>
                    <a:pt x="24" y="271"/>
                  </a:moveTo>
                  <a:lnTo>
                    <a:pt x="110" y="9"/>
                  </a:lnTo>
                  <a:lnTo>
                    <a:pt x="90" y="0"/>
                  </a:lnTo>
                  <a:lnTo>
                    <a:pt x="0" y="265"/>
                  </a:lnTo>
                  <a:lnTo>
                    <a:pt x="24" y="271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21" name="Line 281"/>
            <p:cNvSpPr>
              <a:spLocks noChangeShapeType="1"/>
            </p:cNvSpPr>
            <p:nvPr/>
          </p:nvSpPr>
          <p:spPr bwMode="auto">
            <a:xfrm>
              <a:off x="1833" y="3011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2" name="Line 282"/>
            <p:cNvSpPr>
              <a:spLocks noChangeShapeType="1"/>
            </p:cNvSpPr>
            <p:nvPr/>
          </p:nvSpPr>
          <p:spPr bwMode="auto">
            <a:xfrm flipH="1">
              <a:off x="1940" y="3011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3" name="Rectangle 283"/>
            <p:cNvSpPr>
              <a:spLocks noChangeArrowheads="1"/>
            </p:cNvSpPr>
            <p:nvPr/>
          </p:nvSpPr>
          <p:spPr bwMode="auto">
            <a:xfrm>
              <a:off x="1863" y="3064"/>
              <a:ext cx="53" cy="62"/>
            </a:xfrm>
            <a:prstGeom prst="rect">
              <a:avLst/>
            </a:prstGeom>
            <a:solidFill>
              <a:srgbClr val="A7C7C9"/>
            </a:soli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l" eaLnBrk="0" hangingPunct="0"/>
              <a:endParaRPr lang="es-ES_tradnl" sz="1400">
                <a:latin typeface="Times New Roman" pitchFamily="18" charset="0"/>
              </a:endParaRPr>
            </a:p>
          </p:txBody>
        </p:sp>
        <p:sp>
          <p:nvSpPr>
            <p:cNvPr id="87324" name="Line 284"/>
            <p:cNvSpPr>
              <a:spLocks noChangeShapeType="1"/>
            </p:cNvSpPr>
            <p:nvPr/>
          </p:nvSpPr>
          <p:spPr bwMode="auto">
            <a:xfrm>
              <a:off x="1891" y="3496"/>
              <a:ext cx="1" cy="347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5" name="Line 285"/>
            <p:cNvSpPr>
              <a:spLocks noChangeShapeType="1"/>
            </p:cNvSpPr>
            <p:nvPr/>
          </p:nvSpPr>
          <p:spPr bwMode="auto">
            <a:xfrm>
              <a:off x="1887" y="3496"/>
              <a:ext cx="1" cy="347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6" name="Line 286"/>
            <p:cNvSpPr>
              <a:spLocks noChangeShapeType="1"/>
            </p:cNvSpPr>
            <p:nvPr/>
          </p:nvSpPr>
          <p:spPr bwMode="auto">
            <a:xfrm flipH="1">
              <a:off x="1887" y="3496"/>
              <a:ext cx="4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7" name="Line 287"/>
            <p:cNvSpPr>
              <a:spLocks noChangeShapeType="1"/>
            </p:cNvSpPr>
            <p:nvPr/>
          </p:nvSpPr>
          <p:spPr bwMode="auto">
            <a:xfrm flipH="1">
              <a:off x="1887" y="3843"/>
              <a:ext cx="4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28" name="Rectangle 288"/>
            <p:cNvSpPr>
              <a:spLocks noChangeArrowheads="1"/>
            </p:cNvSpPr>
            <p:nvPr/>
          </p:nvSpPr>
          <p:spPr bwMode="auto">
            <a:xfrm>
              <a:off x="1887" y="3496"/>
              <a:ext cx="4" cy="3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29" name="Line 289"/>
            <p:cNvSpPr>
              <a:spLocks noChangeShapeType="1"/>
            </p:cNvSpPr>
            <p:nvPr/>
          </p:nvSpPr>
          <p:spPr bwMode="auto">
            <a:xfrm>
              <a:off x="1825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0" name="Line 290"/>
            <p:cNvSpPr>
              <a:spLocks noChangeShapeType="1"/>
            </p:cNvSpPr>
            <p:nvPr/>
          </p:nvSpPr>
          <p:spPr bwMode="auto">
            <a:xfrm>
              <a:off x="182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1" name="Line 291"/>
            <p:cNvSpPr>
              <a:spLocks noChangeShapeType="1"/>
            </p:cNvSpPr>
            <p:nvPr/>
          </p:nvSpPr>
          <p:spPr bwMode="auto">
            <a:xfrm flipH="1">
              <a:off x="1821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2" name="Line 292"/>
            <p:cNvSpPr>
              <a:spLocks noChangeShapeType="1"/>
            </p:cNvSpPr>
            <p:nvPr/>
          </p:nvSpPr>
          <p:spPr bwMode="auto">
            <a:xfrm flipH="1">
              <a:off x="1821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3" name="Rectangle 293"/>
            <p:cNvSpPr>
              <a:spLocks noChangeArrowheads="1"/>
            </p:cNvSpPr>
            <p:nvPr/>
          </p:nvSpPr>
          <p:spPr bwMode="auto">
            <a:xfrm>
              <a:off x="1821" y="3601"/>
              <a:ext cx="4" cy="10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34" name="Line 294"/>
            <p:cNvSpPr>
              <a:spLocks noChangeShapeType="1"/>
            </p:cNvSpPr>
            <p:nvPr/>
          </p:nvSpPr>
          <p:spPr bwMode="auto">
            <a:xfrm flipV="1">
              <a:off x="1847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5" name="Line 295"/>
            <p:cNvSpPr>
              <a:spLocks noChangeShapeType="1"/>
            </p:cNvSpPr>
            <p:nvPr/>
          </p:nvSpPr>
          <p:spPr bwMode="auto">
            <a:xfrm flipV="1">
              <a:off x="1852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6" name="Line 296"/>
            <p:cNvSpPr>
              <a:spLocks noChangeShapeType="1"/>
            </p:cNvSpPr>
            <p:nvPr/>
          </p:nvSpPr>
          <p:spPr bwMode="auto">
            <a:xfrm>
              <a:off x="1847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7" name="Line 297"/>
            <p:cNvSpPr>
              <a:spLocks noChangeShapeType="1"/>
            </p:cNvSpPr>
            <p:nvPr/>
          </p:nvSpPr>
          <p:spPr bwMode="auto">
            <a:xfrm>
              <a:off x="1847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38" name="Rectangle 298"/>
            <p:cNvSpPr>
              <a:spLocks noChangeArrowheads="1"/>
            </p:cNvSpPr>
            <p:nvPr/>
          </p:nvSpPr>
          <p:spPr bwMode="auto">
            <a:xfrm>
              <a:off x="1847" y="3601"/>
              <a:ext cx="5" cy="10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39" name="Line 299"/>
            <p:cNvSpPr>
              <a:spLocks noChangeShapeType="1"/>
            </p:cNvSpPr>
            <p:nvPr/>
          </p:nvSpPr>
          <p:spPr bwMode="auto">
            <a:xfrm>
              <a:off x="193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0" name="Line 300"/>
            <p:cNvSpPr>
              <a:spLocks noChangeShapeType="1"/>
            </p:cNvSpPr>
            <p:nvPr/>
          </p:nvSpPr>
          <p:spPr bwMode="auto">
            <a:xfrm>
              <a:off x="1927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1" name="Line 301"/>
            <p:cNvSpPr>
              <a:spLocks noChangeShapeType="1"/>
            </p:cNvSpPr>
            <p:nvPr/>
          </p:nvSpPr>
          <p:spPr bwMode="auto">
            <a:xfrm flipH="1">
              <a:off x="1927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2" name="Line 302"/>
            <p:cNvSpPr>
              <a:spLocks noChangeShapeType="1"/>
            </p:cNvSpPr>
            <p:nvPr/>
          </p:nvSpPr>
          <p:spPr bwMode="auto">
            <a:xfrm flipH="1">
              <a:off x="1927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3" name="Rectangle 303"/>
            <p:cNvSpPr>
              <a:spLocks noChangeArrowheads="1"/>
            </p:cNvSpPr>
            <p:nvPr/>
          </p:nvSpPr>
          <p:spPr bwMode="auto">
            <a:xfrm>
              <a:off x="1927" y="3601"/>
              <a:ext cx="4" cy="10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44" name="Line 304"/>
            <p:cNvSpPr>
              <a:spLocks noChangeShapeType="1"/>
            </p:cNvSpPr>
            <p:nvPr/>
          </p:nvSpPr>
          <p:spPr bwMode="auto">
            <a:xfrm flipV="1">
              <a:off x="195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5" name="Line 305"/>
            <p:cNvSpPr>
              <a:spLocks noChangeShapeType="1"/>
            </p:cNvSpPr>
            <p:nvPr/>
          </p:nvSpPr>
          <p:spPr bwMode="auto">
            <a:xfrm flipV="1">
              <a:off x="1957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6" name="Line 306"/>
            <p:cNvSpPr>
              <a:spLocks noChangeShapeType="1"/>
            </p:cNvSpPr>
            <p:nvPr/>
          </p:nvSpPr>
          <p:spPr bwMode="auto">
            <a:xfrm>
              <a:off x="1953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7" name="Line 307"/>
            <p:cNvSpPr>
              <a:spLocks noChangeShapeType="1"/>
            </p:cNvSpPr>
            <p:nvPr/>
          </p:nvSpPr>
          <p:spPr bwMode="auto">
            <a:xfrm>
              <a:off x="1953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48" name="Rectangle 308"/>
            <p:cNvSpPr>
              <a:spLocks noChangeArrowheads="1"/>
            </p:cNvSpPr>
            <p:nvPr/>
          </p:nvSpPr>
          <p:spPr bwMode="auto">
            <a:xfrm>
              <a:off x="1953" y="3601"/>
              <a:ext cx="4" cy="106"/>
            </a:xfrm>
            <a:prstGeom prst="rect">
              <a:avLst/>
            </a:prstGeom>
            <a:noFill/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49" name="Line 309"/>
            <p:cNvSpPr>
              <a:spLocks noChangeShapeType="1"/>
            </p:cNvSpPr>
            <p:nvPr/>
          </p:nvSpPr>
          <p:spPr bwMode="auto">
            <a:xfrm>
              <a:off x="1889" y="3819"/>
              <a:ext cx="71" cy="1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0" name="Line 310"/>
            <p:cNvSpPr>
              <a:spLocks noChangeShapeType="1"/>
            </p:cNvSpPr>
            <p:nvPr/>
          </p:nvSpPr>
          <p:spPr bwMode="auto">
            <a:xfrm>
              <a:off x="1889" y="3823"/>
              <a:ext cx="70" cy="13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1" name="Line 311"/>
            <p:cNvSpPr>
              <a:spLocks noChangeShapeType="1"/>
            </p:cNvSpPr>
            <p:nvPr/>
          </p:nvSpPr>
          <p:spPr bwMode="auto">
            <a:xfrm flipH="1">
              <a:off x="1889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2" name="Line 312"/>
            <p:cNvSpPr>
              <a:spLocks noChangeShapeType="1"/>
            </p:cNvSpPr>
            <p:nvPr/>
          </p:nvSpPr>
          <p:spPr bwMode="auto">
            <a:xfrm flipH="1">
              <a:off x="1959" y="3833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3" name="Freeform 313"/>
            <p:cNvSpPr>
              <a:spLocks/>
            </p:cNvSpPr>
            <p:nvPr/>
          </p:nvSpPr>
          <p:spPr bwMode="auto">
            <a:xfrm>
              <a:off x="1889" y="3819"/>
              <a:ext cx="71" cy="17"/>
            </a:xfrm>
            <a:custGeom>
              <a:avLst/>
              <a:gdLst>
                <a:gd name="T0" fmla="*/ 3 w 357"/>
                <a:gd name="T1" fmla="*/ 0 h 81"/>
                <a:gd name="T2" fmla="*/ 357 w 357"/>
                <a:gd name="T3" fmla="*/ 67 h 81"/>
                <a:gd name="T4" fmla="*/ 351 w 357"/>
                <a:gd name="T5" fmla="*/ 81 h 81"/>
                <a:gd name="T6" fmla="*/ 0 w 357"/>
                <a:gd name="T7" fmla="*/ 18 h 81"/>
                <a:gd name="T8" fmla="*/ 3 w 357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7"/>
                <a:gd name="T16" fmla="*/ 0 h 81"/>
                <a:gd name="T17" fmla="*/ 357 w 357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7" h="81">
                  <a:moveTo>
                    <a:pt x="3" y="0"/>
                  </a:moveTo>
                  <a:lnTo>
                    <a:pt x="357" y="67"/>
                  </a:lnTo>
                  <a:lnTo>
                    <a:pt x="351" y="81"/>
                  </a:lnTo>
                  <a:lnTo>
                    <a:pt x="0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54" name="Line 314"/>
            <p:cNvSpPr>
              <a:spLocks noChangeShapeType="1"/>
            </p:cNvSpPr>
            <p:nvPr/>
          </p:nvSpPr>
          <p:spPr bwMode="auto">
            <a:xfrm flipV="1">
              <a:off x="1889" y="3806"/>
              <a:ext cx="70" cy="1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5" name="Line 315"/>
            <p:cNvSpPr>
              <a:spLocks noChangeShapeType="1"/>
            </p:cNvSpPr>
            <p:nvPr/>
          </p:nvSpPr>
          <p:spPr bwMode="auto">
            <a:xfrm flipV="1">
              <a:off x="1889" y="3810"/>
              <a:ext cx="71" cy="1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6" name="Line 316"/>
            <p:cNvSpPr>
              <a:spLocks noChangeShapeType="1"/>
            </p:cNvSpPr>
            <p:nvPr/>
          </p:nvSpPr>
          <p:spPr bwMode="auto">
            <a:xfrm>
              <a:off x="1889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7" name="Line 317"/>
            <p:cNvSpPr>
              <a:spLocks noChangeShapeType="1"/>
            </p:cNvSpPr>
            <p:nvPr/>
          </p:nvSpPr>
          <p:spPr bwMode="auto">
            <a:xfrm>
              <a:off x="1959" y="3806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58" name="Freeform 318"/>
            <p:cNvSpPr>
              <a:spLocks/>
            </p:cNvSpPr>
            <p:nvPr/>
          </p:nvSpPr>
          <p:spPr bwMode="auto">
            <a:xfrm>
              <a:off x="1889" y="3806"/>
              <a:ext cx="71" cy="17"/>
            </a:xfrm>
            <a:custGeom>
              <a:avLst/>
              <a:gdLst>
                <a:gd name="T0" fmla="*/ 0 w 357"/>
                <a:gd name="T1" fmla="*/ 65 h 83"/>
                <a:gd name="T2" fmla="*/ 351 w 357"/>
                <a:gd name="T3" fmla="*/ 0 h 83"/>
                <a:gd name="T4" fmla="*/ 357 w 357"/>
                <a:gd name="T5" fmla="*/ 16 h 83"/>
                <a:gd name="T6" fmla="*/ 3 w 357"/>
                <a:gd name="T7" fmla="*/ 83 h 83"/>
                <a:gd name="T8" fmla="*/ 0 w 357"/>
                <a:gd name="T9" fmla="*/ 6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7"/>
                <a:gd name="T16" fmla="*/ 0 h 83"/>
                <a:gd name="T17" fmla="*/ 357 w 357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7" h="83">
                  <a:moveTo>
                    <a:pt x="0" y="65"/>
                  </a:moveTo>
                  <a:lnTo>
                    <a:pt x="351" y="0"/>
                  </a:lnTo>
                  <a:lnTo>
                    <a:pt x="357" y="16"/>
                  </a:lnTo>
                  <a:lnTo>
                    <a:pt x="3" y="8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59" name="Freeform 319"/>
            <p:cNvSpPr>
              <a:spLocks/>
            </p:cNvSpPr>
            <p:nvPr/>
          </p:nvSpPr>
          <p:spPr bwMode="auto">
            <a:xfrm>
              <a:off x="1907" y="3823"/>
              <a:ext cx="51" cy="9"/>
            </a:xfrm>
            <a:custGeom>
              <a:avLst/>
              <a:gdLst>
                <a:gd name="T0" fmla="*/ 0 w 254"/>
                <a:gd name="T1" fmla="*/ 0 h 46"/>
                <a:gd name="T2" fmla="*/ 254 w 254"/>
                <a:gd name="T3" fmla="*/ 46 h 46"/>
                <a:gd name="T4" fmla="*/ 254 w 254"/>
                <a:gd name="T5" fmla="*/ 0 h 46"/>
                <a:gd name="T6" fmla="*/ 0 w 25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46"/>
                <a:gd name="T14" fmla="*/ 254 w 254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46">
                  <a:moveTo>
                    <a:pt x="0" y="0"/>
                  </a:moveTo>
                  <a:lnTo>
                    <a:pt x="254" y="46"/>
                  </a:lnTo>
                  <a:lnTo>
                    <a:pt x="2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60" name="Freeform 320"/>
            <p:cNvSpPr>
              <a:spLocks/>
            </p:cNvSpPr>
            <p:nvPr/>
          </p:nvSpPr>
          <p:spPr bwMode="auto">
            <a:xfrm>
              <a:off x="1907" y="3810"/>
              <a:ext cx="51" cy="9"/>
            </a:xfrm>
            <a:custGeom>
              <a:avLst/>
              <a:gdLst>
                <a:gd name="T0" fmla="*/ 0 w 254"/>
                <a:gd name="T1" fmla="*/ 49 h 49"/>
                <a:gd name="T2" fmla="*/ 254 w 254"/>
                <a:gd name="T3" fmla="*/ 49 h 49"/>
                <a:gd name="T4" fmla="*/ 254 w 254"/>
                <a:gd name="T5" fmla="*/ 0 h 49"/>
                <a:gd name="T6" fmla="*/ 0 w 254"/>
                <a:gd name="T7" fmla="*/ 49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49"/>
                <a:gd name="T14" fmla="*/ 254 w 254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49">
                  <a:moveTo>
                    <a:pt x="0" y="49"/>
                  </a:moveTo>
                  <a:lnTo>
                    <a:pt x="254" y="49"/>
                  </a:lnTo>
                  <a:lnTo>
                    <a:pt x="254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61" name="Line 321"/>
            <p:cNvSpPr>
              <a:spLocks noChangeShapeType="1"/>
            </p:cNvSpPr>
            <p:nvPr/>
          </p:nvSpPr>
          <p:spPr bwMode="auto">
            <a:xfrm flipV="1">
              <a:off x="1958" y="3808"/>
              <a:ext cx="1" cy="2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2" name="Line 322"/>
            <p:cNvSpPr>
              <a:spLocks noChangeShapeType="1"/>
            </p:cNvSpPr>
            <p:nvPr/>
          </p:nvSpPr>
          <p:spPr bwMode="auto">
            <a:xfrm flipV="1">
              <a:off x="1961" y="3808"/>
              <a:ext cx="1" cy="2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3" name="Line 323"/>
            <p:cNvSpPr>
              <a:spLocks noChangeShapeType="1"/>
            </p:cNvSpPr>
            <p:nvPr/>
          </p:nvSpPr>
          <p:spPr bwMode="auto">
            <a:xfrm>
              <a:off x="1958" y="3834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4" name="Line 324"/>
            <p:cNvSpPr>
              <a:spLocks noChangeShapeType="1"/>
            </p:cNvSpPr>
            <p:nvPr/>
          </p:nvSpPr>
          <p:spPr bwMode="auto">
            <a:xfrm>
              <a:off x="1958" y="3808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5" name="Rectangle 325"/>
            <p:cNvSpPr>
              <a:spLocks noChangeArrowheads="1"/>
            </p:cNvSpPr>
            <p:nvPr/>
          </p:nvSpPr>
          <p:spPr bwMode="auto">
            <a:xfrm>
              <a:off x="1958" y="3808"/>
              <a:ext cx="3" cy="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66" name="Rectangle 326"/>
            <p:cNvSpPr>
              <a:spLocks noChangeArrowheads="1"/>
            </p:cNvSpPr>
            <p:nvPr/>
          </p:nvSpPr>
          <p:spPr bwMode="auto">
            <a:xfrm>
              <a:off x="1810" y="3548"/>
              <a:ext cx="158" cy="53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67" name="Line 327"/>
            <p:cNvSpPr>
              <a:spLocks noChangeShapeType="1"/>
            </p:cNvSpPr>
            <p:nvPr/>
          </p:nvSpPr>
          <p:spPr bwMode="auto">
            <a:xfrm>
              <a:off x="235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8" name="Line 328"/>
            <p:cNvSpPr>
              <a:spLocks noChangeShapeType="1"/>
            </p:cNvSpPr>
            <p:nvPr/>
          </p:nvSpPr>
          <p:spPr bwMode="auto">
            <a:xfrm>
              <a:off x="234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69" name="Line 329"/>
            <p:cNvSpPr>
              <a:spLocks noChangeShapeType="1"/>
            </p:cNvSpPr>
            <p:nvPr/>
          </p:nvSpPr>
          <p:spPr bwMode="auto">
            <a:xfrm flipH="1">
              <a:off x="2349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0" name="Line 330"/>
            <p:cNvSpPr>
              <a:spLocks noChangeShapeType="1"/>
            </p:cNvSpPr>
            <p:nvPr/>
          </p:nvSpPr>
          <p:spPr bwMode="auto">
            <a:xfrm flipH="1">
              <a:off x="2349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1" name="Rectangle 331"/>
            <p:cNvSpPr>
              <a:spLocks noChangeArrowheads="1"/>
            </p:cNvSpPr>
            <p:nvPr/>
          </p:nvSpPr>
          <p:spPr bwMode="auto">
            <a:xfrm>
              <a:off x="2349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72" name="Line 332"/>
            <p:cNvSpPr>
              <a:spLocks noChangeShapeType="1"/>
            </p:cNvSpPr>
            <p:nvPr/>
          </p:nvSpPr>
          <p:spPr bwMode="auto">
            <a:xfrm flipV="1">
              <a:off x="2375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3" name="Line 333"/>
            <p:cNvSpPr>
              <a:spLocks noChangeShapeType="1"/>
            </p:cNvSpPr>
            <p:nvPr/>
          </p:nvSpPr>
          <p:spPr bwMode="auto">
            <a:xfrm flipV="1">
              <a:off x="237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4" name="Line 334"/>
            <p:cNvSpPr>
              <a:spLocks noChangeShapeType="1"/>
            </p:cNvSpPr>
            <p:nvPr/>
          </p:nvSpPr>
          <p:spPr bwMode="auto">
            <a:xfrm>
              <a:off x="2375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5" name="Line 335"/>
            <p:cNvSpPr>
              <a:spLocks noChangeShapeType="1"/>
            </p:cNvSpPr>
            <p:nvPr/>
          </p:nvSpPr>
          <p:spPr bwMode="auto">
            <a:xfrm>
              <a:off x="2375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6" name="Rectangle 336"/>
            <p:cNvSpPr>
              <a:spLocks noChangeArrowheads="1"/>
            </p:cNvSpPr>
            <p:nvPr/>
          </p:nvSpPr>
          <p:spPr bwMode="auto">
            <a:xfrm>
              <a:off x="2375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77" name="Line 337"/>
            <p:cNvSpPr>
              <a:spLocks noChangeShapeType="1"/>
            </p:cNvSpPr>
            <p:nvPr/>
          </p:nvSpPr>
          <p:spPr bwMode="auto">
            <a:xfrm>
              <a:off x="245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8" name="Line 338"/>
            <p:cNvSpPr>
              <a:spLocks noChangeShapeType="1"/>
            </p:cNvSpPr>
            <p:nvPr/>
          </p:nvSpPr>
          <p:spPr bwMode="auto">
            <a:xfrm>
              <a:off x="2454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79" name="Line 339"/>
            <p:cNvSpPr>
              <a:spLocks noChangeShapeType="1"/>
            </p:cNvSpPr>
            <p:nvPr/>
          </p:nvSpPr>
          <p:spPr bwMode="auto">
            <a:xfrm flipH="1">
              <a:off x="2454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0" name="Line 340"/>
            <p:cNvSpPr>
              <a:spLocks noChangeShapeType="1"/>
            </p:cNvSpPr>
            <p:nvPr/>
          </p:nvSpPr>
          <p:spPr bwMode="auto">
            <a:xfrm flipH="1">
              <a:off x="2454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1" name="Rectangle 341"/>
            <p:cNvSpPr>
              <a:spLocks noChangeArrowheads="1"/>
            </p:cNvSpPr>
            <p:nvPr/>
          </p:nvSpPr>
          <p:spPr bwMode="auto">
            <a:xfrm>
              <a:off x="2454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82" name="Line 342"/>
            <p:cNvSpPr>
              <a:spLocks noChangeShapeType="1"/>
            </p:cNvSpPr>
            <p:nvPr/>
          </p:nvSpPr>
          <p:spPr bwMode="auto">
            <a:xfrm flipV="1">
              <a:off x="248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3" name="Line 343"/>
            <p:cNvSpPr>
              <a:spLocks noChangeShapeType="1"/>
            </p:cNvSpPr>
            <p:nvPr/>
          </p:nvSpPr>
          <p:spPr bwMode="auto">
            <a:xfrm flipV="1">
              <a:off x="2485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4" name="Line 344"/>
            <p:cNvSpPr>
              <a:spLocks noChangeShapeType="1"/>
            </p:cNvSpPr>
            <p:nvPr/>
          </p:nvSpPr>
          <p:spPr bwMode="auto">
            <a:xfrm>
              <a:off x="2481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5" name="Line 345"/>
            <p:cNvSpPr>
              <a:spLocks noChangeShapeType="1"/>
            </p:cNvSpPr>
            <p:nvPr/>
          </p:nvSpPr>
          <p:spPr bwMode="auto">
            <a:xfrm>
              <a:off x="2481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6" name="Rectangle 346"/>
            <p:cNvSpPr>
              <a:spLocks noChangeArrowheads="1"/>
            </p:cNvSpPr>
            <p:nvPr/>
          </p:nvSpPr>
          <p:spPr bwMode="auto">
            <a:xfrm>
              <a:off x="2481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87" name="Line 347"/>
            <p:cNvSpPr>
              <a:spLocks noChangeShapeType="1"/>
            </p:cNvSpPr>
            <p:nvPr/>
          </p:nvSpPr>
          <p:spPr bwMode="auto">
            <a:xfrm flipH="1" flipV="1">
              <a:off x="1870" y="3020"/>
              <a:ext cx="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8" name="Line 348"/>
            <p:cNvSpPr>
              <a:spLocks noChangeShapeType="1"/>
            </p:cNvSpPr>
            <p:nvPr/>
          </p:nvSpPr>
          <p:spPr bwMode="auto">
            <a:xfrm>
              <a:off x="1888" y="3168"/>
              <a:ext cx="2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89" name="Line 349"/>
            <p:cNvSpPr>
              <a:spLocks noChangeShapeType="1"/>
            </p:cNvSpPr>
            <p:nvPr/>
          </p:nvSpPr>
          <p:spPr bwMode="auto">
            <a:xfrm>
              <a:off x="1889" y="3327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0" name="Line 350"/>
            <p:cNvSpPr>
              <a:spLocks noChangeShapeType="1"/>
            </p:cNvSpPr>
            <p:nvPr/>
          </p:nvSpPr>
          <p:spPr bwMode="auto">
            <a:xfrm flipV="1">
              <a:off x="1874" y="3446"/>
              <a:ext cx="3" cy="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1" name="Rectangle 351"/>
            <p:cNvSpPr>
              <a:spLocks noChangeArrowheads="1"/>
            </p:cNvSpPr>
            <p:nvPr/>
          </p:nvSpPr>
          <p:spPr bwMode="auto">
            <a:xfrm>
              <a:off x="1731" y="2114"/>
              <a:ext cx="35" cy="123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92" name="Rectangle 352"/>
            <p:cNvSpPr>
              <a:spLocks noChangeArrowheads="1"/>
            </p:cNvSpPr>
            <p:nvPr/>
          </p:nvSpPr>
          <p:spPr bwMode="auto">
            <a:xfrm>
              <a:off x="1766" y="2123"/>
              <a:ext cx="211" cy="106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393" name="Line 353"/>
            <p:cNvSpPr>
              <a:spLocks noChangeShapeType="1"/>
            </p:cNvSpPr>
            <p:nvPr/>
          </p:nvSpPr>
          <p:spPr bwMode="auto">
            <a:xfrm flipV="1">
              <a:off x="1863" y="2226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4" name="Line 354"/>
            <p:cNvSpPr>
              <a:spLocks noChangeShapeType="1"/>
            </p:cNvSpPr>
            <p:nvPr/>
          </p:nvSpPr>
          <p:spPr bwMode="auto">
            <a:xfrm>
              <a:off x="1863" y="2121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5" name="Line 355"/>
            <p:cNvSpPr>
              <a:spLocks noChangeShapeType="1"/>
            </p:cNvSpPr>
            <p:nvPr/>
          </p:nvSpPr>
          <p:spPr bwMode="auto">
            <a:xfrm>
              <a:off x="1869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6" name="Line 356"/>
            <p:cNvSpPr>
              <a:spLocks noChangeShapeType="1"/>
            </p:cNvSpPr>
            <p:nvPr/>
          </p:nvSpPr>
          <p:spPr bwMode="auto">
            <a:xfrm>
              <a:off x="1874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7" name="Line 357"/>
            <p:cNvSpPr>
              <a:spLocks noChangeShapeType="1"/>
            </p:cNvSpPr>
            <p:nvPr/>
          </p:nvSpPr>
          <p:spPr bwMode="auto">
            <a:xfrm>
              <a:off x="1869" y="2132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8" name="Line 358"/>
            <p:cNvSpPr>
              <a:spLocks noChangeShapeType="1"/>
            </p:cNvSpPr>
            <p:nvPr/>
          </p:nvSpPr>
          <p:spPr bwMode="auto">
            <a:xfrm>
              <a:off x="1869" y="2220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399" name="Rectangle 359"/>
            <p:cNvSpPr>
              <a:spLocks noChangeArrowheads="1"/>
            </p:cNvSpPr>
            <p:nvPr/>
          </p:nvSpPr>
          <p:spPr bwMode="auto">
            <a:xfrm>
              <a:off x="1869" y="2132"/>
              <a:ext cx="5" cy="8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00" name="Line 360"/>
            <p:cNvSpPr>
              <a:spLocks noChangeShapeType="1"/>
            </p:cNvSpPr>
            <p:nvPr/>
          </p:nvSpPr>
          <p:spPr bwMode="auto">
            <a:xfrm flipH="1">
              <a:off x="1836" y="2174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1" name="Line 361"/>
            <p:cNvSpPr>
              <a:spLocks noChangeShapeType="1"/>
            </p:cNvSpPr>
            <p:nvPr/>
          </p:nvSpPr>
          <p:spPr bwMode="auto">
            <a:xfrm flipH="1">
              <a:off x="1836" y="2178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2" name="Line 362"/>
            <p:cNvSpPr>
              <a:spLocks noChangeShapeType="1"/>
            </p:cNvSpPr>
            <p:nvPr/>
          </p:nvSpPr>
          <p:spPr bwMode="auto">
            <a:xfrm>
              <a:off x="1906" y="217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3" name="Line 363"/>
            <p:cNvSpPr>
              <a:spLocks noChangeShapeType="1"/>
            </p:cNvSpPr>
            <p:nvPr/>
          </p:nvSpPr>
          <p:spPr bwMode="auto">
            <a:xfrm>
              <a:off x="1836" y="217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4" name="Rectangle 364"/>
            <p:cNvSpPr>
              <a:spLocks noChangeArrowheads="1"/>
            </p:cNvSpPr>
            <p:nvPr/>
          </p:nvSpPr>
          <p:spPr bwMode="auto">
            <a:xfrm>
              <a:off x="1836" y="2174"/>
              <a:ext cx="70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05" name="Rectangle 365"/>
            <p:cNvSpPr>
              <a:spLocks noChangeArrowheads="1"/>
            </p:cNvSpPr>
            <p:nvPr/>
          </p:nvSpPr>
          <p:spPr bwMode="auto">
            <a:xfrm>
              <a:off x="1379" y="1683"/>
              <a:ext cx="158" cy="722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06" name="Line 366"/>
            <p:cNvSpPr>
              <a:spLocks noChangeShapeType="1"/>
            </p:cNvSpPr>
            <p:nvPr/>
          </p:nvSpPr>
          <p:spPr bwMode="auto">
            <a:xfrm flipV="1">
              <a:off x="1385" y="1683"/>
              <a:ext cx="1" cy="72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7" name="Line 367"/>
            <p:cNvSpPr>
              <a:spLocks noChangeShapeType="1"/>
            </p:cNvSpPr>
            <p:nvPr/>
          </p:nvSpPr>
          <p:spPr bwMode="auto">
            <a:xfrm flipV="1">
              <a:off x="1390" y="1683"/>
              <a:ext cx="1" cy="72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8" name="Line 368"/>
            <p:cNvSpPr>
              <a:spLocks noChangeShapeType="1"/>
            </p:cNvSpPr>
            <p:nvPr/>
          </p:nvSpPr>
          <p:spPr bwMode="auto">
            <a:xfrm>
              <a:off x="1385" y="2405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09" name="Line 369"/>
            <p:cNvSpPr>
              <a:spLocks noChangeShapeType="1"/>
            </p:cNvSpPr>
            <p:nvPr/>
          </p:nvSpPr>
          <p:spPr bwMode="auto">
            <a:xfrm>
              <a:off x="1385" y="1683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10" name="Rectangle 370"/>
            <p:cNvSpPr>
              <a:spLocks noChangeArrowheads="1"/>
            </p:cNvSpPr>
            <p:nvPr/>
          </p:nvSpPr>
          <p:spPr bwMode="auto">
            <a:xfrm>
              <a:off x="1385" y="1683"/>
              <a:ext cx="5" cy="722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11" name="Rectangle 371"/>
            <p:cNvSpPr>
              <a:spLocks noChangeArrowheads="1"/>
            </p:cNvSpPr>
            <p:nvPr/>
          </p:nvSpPr>
          <p:spPr bwMode="auto">
            <a:xfrm>
              <a:off x="1361" y="1701"/>
              <a:ext cx="18" cy="106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12" name="Line 372"/>
            <p:cNvSpPr>
              <a:spLocks noChangeShapeType="1"/>
            </p:cNvSpPr>
            <p:nvPr/>
          </p:nvSpPr>
          <p:spPr bwMode="auto">
            <a:xfrm>
              <a:off x="1530" y="1683"/>
              <a:ext cx="1" cy="72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13" name="Line 373"/>
            <p:cNvSpPr>
              <a:spLocks noChangeShapeType="1"/>
            </p:cNvSpPr>
            <p:nvPr/>
          </p:nvSpPr>
          <p:spPr bwMode="auto">
            <a:xfrm>
              <a:off x="1526" y="1683"/>
              <a:ext cx="1" cy="72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14" name="Line 374"/>
            <p:cNvSpPr>
              <a:spLocks noChangeShapeType="1"/>
            </p:cNvSpPr>
            <p:nvPr/>
          </p:nvSpPr>
          <p:spPr bwMode="auto">
            <a:xfrm flipH="1">
              <a:off x="1526" y="1683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15" name="Line 375"/>
            <p:cNvSpPr>
              <a:spLocks noChangeShapeType="1"/>
            </p:cNvSpPr>
            <p:nvPr/>
          </p:nvSpPr>
          <p:spPr bwMode="auto">
            <a:xfrm flipH="1">
              <a:off x="1526" y="2405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16" name="Rectangle 376"/>
            <p:cNvSpPr>
              <a:spLocks noChangeArrowheads="1"/>
            </p:cNvSpPr>
            <p:nvPr/>
          </p:nvSpPr>
          <p:spPr bwMode="auto">
            <a:xfrm>
              <a:off x="1526" y="1683"/>
              <a:ext cx="4" cy="722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17" name="Rectangle 377"/>
            <p:cNvSpPr>
              <a:spLocks noChangeArrowheads="1"/>
            </p:cNvSpPr>
            <p:nvPr/>
          </p:nvSpPr>
          <p:spPr bwMode="auto">
            <a:xfrm>
              <a:off x="1713" y="2101"/>
              <a:ext cx="18" cy="154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18" name="Rectangle 378"/>
            <p:cNvSpPr>
              <a:spLocks noChangeArrowheads="1"/>
            </p:cNvSpPr>
            <p:nvPr/>
          </p:nvSpPr>
          <p:spPr bwMode="auto">
            <a:xfrm>
              <a:off x="1554" y="2132"/>
              <a:ext cx="159" cy="88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19" name="Rectangle 379"/>
            <p:cNvSpPr>
              <a:spLocks noChangeArrowheads="1"/>
            </p:cNvSpPr>
            <p:nvPr/>
          </p:nvSpPr>
          <p:spPr bwMode="auto">
            <a:xfrm>
              <a:off x="1537" y="2123"/>
              <a:ext cx="17" cy="106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20" name="Line 380"/>
            <p:cNvSpPr>
              <a:spLocks noChangeShapeType="1"/>
            </p:cNvSpPr>
            <p:nvPr/>
          </p:nvSpPr>
          <p:spPr bwMode="auto">
            <a:xfrm>
              <a:off x="1706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1" name="Line 381"/>
            <p:cNvSpPr>
              <a:spLocks noChangeShapeType="1"/>
            </p:cNvSpPr>
            <p:nvPr/>
          </p:nvSpPr>
          <p:spPr bwMode="auto">
            <a:xfrm>
              <a:off x="1702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2" name="Line 382"/>
            <p:cNvSpPr>
              <a:spLocks noChangeShapeType="1"/>
            </p:cNvSpPr>
            <p:nvPr/>
          </p:nvSpPr>
          <p:spPr bwMode="auto">
            <a:xfrm flipH="1">
              <a:off x="1702" y="2132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3" name="Line 383"/>
            <p:cNvSpPr>
              <a:spLocks noChangeShapeType="1"/>
            </p:cNvSpPr>
            <p:nvPr/>
          </p:nvSpPr>
          <p:spPr bwMode="auto">
            <a:xfrm flipH="1">
              <a:off x="1702" y="2220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4" name="Rectangle 384"/>
            <p:cNvSpPr>
              <a:spLocks noChangeArrowheads="1"/>
            </p:cNvSpPr>
            <p:nvPr/>
          </p:nvSpPr>
          <p:spPr bwMode="auto">
            <a:xfrm>
              <a:off x="1702" y="2132"/>
              <a:ext cx="4" cy="8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25" name="Line 385"/>
            <p:cNvSpPr>
              <a:spLocks noChangeShapeType="1"/>
            </p:cNvSpPr>
            <p:nvPr/>
          </p:nvSpPr>
          <p:spPr bwMode="auto">
            <a:xfrm>
              <a:off x="1565" y="2176"/>
              <a:ext cx="1" cy="4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6" name="Line 386"/>
            <p:cNvSpPr>
              <a:spLocks noChangeShapeType="1"/>
            </p:cNvSpPr>
            <p:nvPr/>
          </p:nvSpPr>
          <p:spPr bwMode="auto">
            <a:xfrm>
              <a:off x="1561" y="2176"/>
              <a:ext cx="1" cy="4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7" name="Line 387"/>
            <p:cNvSpPr>
              <a:spLocks noChangeShapeType="1"/>
            </p:cNvSpPr>
            <p:nvPr/>
          </p:nvSpPr>
          <p:spPr bwMode="auto">
            <a:xfrm flipH="1">
              <a:off x="1561" y="2176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8" name="Line 388"/>
            <p:cNvSpPr>
              <a:spLocks noChangeShapeType="1"/>
            </p:cNvSpPr>
            <p:nvPr/>
          </p:nvSpPr>
          <p:spPr bwMode="auto">
            <a:xfrm flipH="1">
              <a:off x="1561" y="2220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29" name="Rectangle 389"/>
            <p:cNvSpPr>
              <a:spLocks noChangeArrowheads="1"/>
            </p:cNvSpPr>
            <p:nvPr/>
          </p:nvSpPr>
          <p:spPr bwMode="auto">
            <a:xfrm>
              <a:off x="1561" y="2176"/>
              <a:ext cx="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30" name="Line 390"/>
            <p:cNvSpPr>
              <a:spLocks noChangeShapeType="1"/>
            </p:cNvSpPr>
            <p:nvPr/>
          </p:nvSpPr>
          <p:spPr bwMode="auto">
            <a:xfrm flipH="1">
              <a:off x="1387" y="2226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1" name="Line 391"/>
            <p:cNvSpPr>
              <a:spLocks noChangeShapeType="1"/>
            </p:cNvSpPr>
            <p:nvPr/>
          </p:nvSpPr>
          <p:spPr bwMode="auto">
            <a:xfrm flipH="1">
              <a:off x="1387" y="2222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2" name="Line 392"/>
            <p:cNvSpPr>
              <a:spLocks noChangeShapeType="1"/>
            </p:cNvSpPr>
            <p:nvPr/>
          </p:nvSpPr>
          <p:spPr bwMode="auto">
            <a:xfrm flipV="1">
              <a:off x="1529" y="2222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3" name="Line 393"/>
            <p:cNvSpPr>
              <a:spLocks noChangeShapeType="1"/>
            </p:cNvSpPr>
            <p:nvPr/>
          </p:nvSpPr>
          <p:spPr bwMode="auto">
            <a:xfrm flipV="1">
              <a:off x="1387" y="2222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4" name="Rectangle 394"/>
            <p:cNvSpPr>
              <a:spLocks noChangeArrowheads="1"/>
            </p:cNvSpPr>
            <p:nvPr/>
          </p:nvSpPr>
          <p:spPr bwMode="auto">
            <a:xfrm>
              <a:off x="1387" y="2222"/>
              <a:ext cx="142" cy="4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35" name="Line 395"/>
            <p:cNvSpPr>
              <a:spLocks noChangeShapeType="1"/>
            </p:cNvSpPr>
            <p:nvPr/>
          </p:nvSpPr>
          <p:spPr bwMode="auto">
            <a:xfrm>
              <a:off x="1387" y="2213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6" name="Line 396"/>
            <p:cNvSpPr>
              <a:spLocks noChangeShapeType="1"/>
            </p:cNvSpPr>
            <p:nvPr/>
          </p:nvSpPr>
          <p:spPr bwMode="auto">
            <a:xfrm>
              <a:off x="1387" y="2218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7" name="Line 397"/>
            <p:cNvSpPr>
              <a:spLocks noChangeShapeType="1"/>
            </p:cNvSpPr>
            <p:nvPr/>
          </p:nvSpPr>
          <p:spPr bwMode="auto">
            <a:xfrm>
              <a:off x="1387" y="2213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8" name="Line 398"/>
            <p:cNvSpPr>
              <a:spLocks noChangeShapeType="1"/>
            </p:cNvSpPr>
            <p:nvPr/>
          </p:nvSpPr>
          <p:spPr bwMode="auto">
            <a:xfrm>
              <a:off x="1529" y="2213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39" name="Rectangle 399"/>
            <p:cNvSpPr>
              <a:spLocks noChangeArrowheads="1"/>
            </p:cNvSpPr>
            <p:nvPr/>
          </p:nvSpPr>
          <p:spPr bwMode="auto">
            <a:xfrm>
              <a:off x="1387" y="2213"/>
              <a:ext cx="142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40" name="Rectangle 400"/>
            <p:cNvSpPr>
              <a:spLocks noChangeArrowheads="1"/>
            </p:cNvSpPr>
            <p:nvPr/>
          </p:nvSpPr>
          <p:spPr bwMode="auto">
            <a:xfrm>
              <a:off x="1361" y="2229"/>
              <a:ext cx="18" cy="10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41" name="Line 401"/>
            <p:cNvSpPr>
              <a:spLocks noChangeShapeType="1"/>
            </p:cNvSpPr>
            <p:nvPr/>
          </p:nvSpPr>
          <p:spPr bwMode="auto">
            <a:xfrm>
              <a:off x="1255" y="2293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2" name="Line 402"/>
            <p:cNvSpPr>
              <a:spLocks noChangeShapeType="1"/>
            </p:cNvSpPr>
            <p:nvPr/>
          </p:nvSpPr>
          <p:spPr bwMode="auto">
            <a:xfrm>
              <a:off x="1255" y="2297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3" name="Line 403"/>
            <p:cNvSpPr>
              <a:spLocks noChangeShapeType="1"/>
            </p:cNvSpPr>
            <p:nvPr/>
          </p:nvSpPr>
          <p:spPr bwMode="auto">
            <a:xfrm>
              <a:off x="1255" y="2293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4" name="Line 404"/>
            <p:cNvSpPr>
              <a:spLocks noChangeShapeType="1"/>
            </p:cNvSpPr>
            <p:nvPr/>
          </p:nvSpPr>
          <p:spPr bwMode="auto">
            <a:xfrm>
              <a:off x="1361" y="2293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5" name="Rectangle 405"/>
            <p:cNvSpPr>
              <a:spLocks noChangeArrowheads="1"/>
            </p:cNvSpPr>
            <p:nvPr/>
          </p:nvSpPr>
          <p:spPr bwMode="auto">
            <a:xfrm>
              <a:off x="1255" y="2293"/>
              <a:ext cx="106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46" name="Line 406"/>
            <p:cNvSpPr>
              <a:spLocks noChangeShapeType="1"/>
            </p:cNvSpPr>
            <p:nvPr/>
          </p:nvSpPr>
          <p:spPr bwMode="auto">
            <a:xfrm flipH="1">
              <a:off x="1255" y="2271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7" name="Line 407"/>
            <p:cNvSpPr>
              <a:spLocks noChangeShapeType="1"/>
            </p:cNvSpPr>
            <p:nvPr/>
          </p:nvSpPr>
          <p:spPr bwMode="auto">
            <a:xfrm flipH="1">
              <a:off x="1255" y="2266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8" name="Line 408"/>
            <p:cNvSpPr>
              <a:spLocks noChangeShapeType="1"/>
            </p:cNvSpPr>
            <p:nvPr/>
          </p:nvSpPr>
          <p:spPr bwMode="auto">
            <a:xfrm flipV="1">
              <a:off x="1361" y="2266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49" name="Line 409"/>
            <p:cNvSpPr>
              <a:spLocks noChangeShapeType="1"/>
            </p:cNvSpPr>
            <p:nvPr/>
          </p:nvSpPr>
          <p:spPr bwMode="auto">
            <a:xfrm flipV="1">
              <a:off x="1255" y="2266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0" name="Rectangle 410"/>
            <p:cNvSpPr>
              <a:spLocks noChangeArrowheads="1"/>
            </p:cNvSpPr>
            <p:nvPr/>
          </p:nvSpPr>
          <p:spPr bwMode="auto">
            <a:xfrm>
              <a:off x="1255" y="2266"/>
              <a:ext cx="106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51" name="Line 411"/>
            <p:cNvSpPr>
              <a:spLocks noChangeShapeType="1"/>
            </p:cNvSpPr>
            <p:nvPr/>
          </p:nvSpPr>
          <p:spPr bwMode="auto">
            <a:xfrm>
              <a:off x="1317" y="2574"/>
              <a:ext cx="1" cy="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2" name="Line 412"/>
            <p:cNvSpPr>
              <a:spLocks noChangeShapeType="1"/>
            </p:cNvSpPr>
            <p:nvPr/>
          </p:nvSpPr>
          <p:spPr bwMode="auto">
            <a:xfrm flipH="1">
              <a:off x="1387" y="2138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3" name="Line 413"/>
            <p:cNvSpPr>
              <a:spLocks noChangeShapeType="1"/>
            </p:cNvSpPr>
            <p:nvPr/>
          </p:nvSpPr>
          <p:spPr bwMode="auto">
            <a:xfrm flipH="1">
              <a:off x="1387" y="2134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4" name="Line 414"/>
            <p:cNvSpPr>
              <a:spLocks noChangeShapeType="1"/>
            </p:cNvSpPr>
            <p:nvPr/>
          </p:nvSpPr>
          <p:spPr bwMode="auto">
            <a:xfrm flipV="1">
              <a:off x="1529" y="2134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5" name="Line 415"/>
            <p:cNvSpPr>
              <a:spLocks noChangeShapeType="1"/>
            </p:cNvSpPr>
            <p:nvPr/>
          </p:nvSpPr>
          <p:spPr bwMode="auto">
            <a:xfrm flipV="1">
              <a:off x="1387" y="2134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6" name="Rectangle 416"/>
            <p:cNvSpPr>
              <a:spLocks noChangeArrowheads="1"/>
            </p:cNvSpPr>
            <p:nvPr/>
          </p:nvSpPr>
          <p:spPr bwMode="auto">
            <a:xfrm>
              <a:off x="1387" y="2134"/>
              <a:ext cx="142" cy="4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57" name="Line 417"/>
            <p:cNvSpPr>
              <a:spLocks noChangeShapeType="1"/>
            </p:cNvSpPr>
            <p:nvPr/>
          </p:nvSpPr>
          <p:spPr bwMode="auto">
            <a:xfrm>
              <a:off x="1387" y="2126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8" name="Line 418"/>
            <p:cNvSpPr>
              <a:spLocks noChangeShapeType="1"/>
            </p:cNvSpPr>
            <p:nvPr/>
          </p:nvSpPr>
          <p:spPr bwMode="auto">
            <a:xfrm>
              <a:off x="1387" y="2130"/>
              <a:ext cx="142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59" name="Line 419"/>
            <p:cNvSpPr>
              <a:spLocks noChangeShapeType="1"/>
            </p:cNvSpPr>
            <p:nvPr/>
          </p:nvSpPr>
          <p:spPr bwMode="auto">
            <a:xfrm>
              <a:off x="1387" y="2126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0" name="Line 420"/>
            <p:cNvSpPr>
              <a:spLocks noChangeShapeType="1"/>
            </p:cNvSpPr>
            <p:nvPr/>
          </p:nvSpPr>
          <p:spPr bwMode="auto">
            <a:xfrm>
              <a:off x="1529" y="2126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1" name="Rectangle 421"/>
            <p:cNvSpPr>
              <a:spLocks noChangeArrowheads="1"/>
            </p:cNvSpPr>
            <p:nvPr/>
          </p:nvSpPr>
          <p:spPr bwMode="auto">
            <a:xfrm>
              <a:off x="1387" y="2126"/>
              <a:ext cx="142" cy="4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62" name="Line 422"/>
            <p:cNvSpPr>
              <a:spLocks noChangeShapeType="1"/>
            </p:cNvSpPr>
            <p:nvPr/>
          </p:nvSpPr>
          <p:spPr bwMode="auto">
            <a:xfrm flipV="1">
              <a:off x="1561" y="2132"/>
              <a:ext cx="1" cy="4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3" name="Line 423"/>
            <p:cNvSpPr>
              <a:spLocks noChangeShapeType="1"/>
            </p:cNvSpPr>
            <p:nvPr/>
          </p:nvSpPr>
          <p:spPr bwMode="auto">
            <a:xfrm flipV="1">
              <a:off x="1565" y="2132"/>
              <a:ext cx="1" cy="4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4" name="Line 424"/>
            <p:cNvSpPr>
              <a:spLocks noChangeShapeType="1"/>
            </p:cNvSpPr>
            <p:nvPr/>
          </p:nvSpPr>
          <p:spPr bwMode="auto">
            <a:xfrm>
              <a:off x="1561" y="2176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5" name="Line 425"/>
            <p:cNvSpPr>
              <a:spLocks noChangeShapeType="1"/>
            </p:cNvSpPr>
            <p:nvPr/>
          </p:nvSpPr>
          <p:spPr bwMode="auto">
            <a:xfrm>
              <a:off x="1561" y="2132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6" name="Rectangle 426"/>
            <p:cNvSpPr>
              <a:spLocks noChangeArrowheads="1"/>
            </p:cNvSpPr>
            <p:nvPr/>
          </p:nvSpPr>
          <p:spPr bwMode="auto">
            <a:xfrm>
              <a:off x="1561" y="2132"/>
              <a:ext cx="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67" name="Line 427"/>
            <p:cNvSpPr>
              <a:spLocks noChangeShapeType="1"/>
            </p:cNvSpPr>
            <p:nvPr/>
          </p:nvSpPr>
          <p:spPr bwMode="auto">
            <a:xfrm flipH="1">
              <a:off x="1564" y="2174"/>
              <a:ext cx="14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8" name="Line 428"/>
            <p:cNvSpPr>
              <a:spLocks noChangeShapeType="1"/>
            </p:cNvSpPr>
            <p:nvPr/>
          </p:nvSpPr>
          <p:spPr bwMode="auto">
            <a:xfrm flipH="1">
              <a:off x="1564" y="2169"/>
              <a:ext cx="14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69" name="Line 429"/>
            <p:cNvSpPr>
              <a:spLocks noChangeShapeType="1"/>
            </p:cNvSpPr>
            <p:nvPr/>
          </p:nvSpPr>
          <p:spPr bwMode="auto">
            <a:xfrm flipV="1">
              <a:off x="1704" y="2169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0" name="Line 430"/>
            <p:cNvSpPr>
              <a:spLocks noChangeShapeType="1"/>
            </p:cNvSpPr>
            <p:nvPr/>
          </p:nvSpPr>
          <p:spPr bwMode="auto">
            <a:xfrm flipV="1">
              <a:off x="1564" y="2169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1" name="Rectangle 431"/>
            <p:cNvSpPr>
              <a:spLocks noChangeArrowheads="1"/>
            </p:cNvSpPr>
            <p:nvPr/>
          </p:nvSpPr>
          <p:spPr bwMode="auto">
            <a:xfrm>
              <a:off x="1564" y="2172"/>
              <a:ext cx="140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72" name="Line 432"/>
            <p:cNvSpPr>
              <a:spLocks noChangeShapeType="1"/>
            </p:cNvSpPr>
            <p:nvPr/>
          </p:nvSpPr>
          <p:spPr bwMode="auto">
            <a:xfrm>
              <a:off x="1564" y="2178"/>
              <a:ext cx="14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3" name="Line 433"/>
            <p:cNvSpPr>
              <a:spLocks noChangeShapeType="1"/>
            </p:cNvSpPr>
            <p:nvPr/>
          </p:nvSpPr>
          <p:spPr bwMode="auto">
            <a:xfrm>
              <a:off x="1562" y="2179"/>
              <a:ext cx="14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4" name="Line 434"/>
            <p:cNvSpPr>
              <a:spLocks noChangeShapeType="1"/>
            </p:cNvSpPr>
            <p:nvPr/>
          </p:nvSpPr>
          <p:spPr bwMode="auto">
            <a:xfrm>
              <a:off x="1564" y="2178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5" name="Line 435"/>
            <p:cNvSpPr>
              <a:spLocks noChangeShapeType="1"/>
            </p:cNvSpPr>
            <p:nvPr/>
          </p:nvSpPr>
          <p:spPr bwMode="auto">
            <a:xfrm>
              <a:off x="1704" y="2178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6" name="Rectangle 436"/>
            <p:cNvSpPr>
              <a:spLocks noChangeArrowheads="1"/>
            </p:cNvSpPr>
            <p:nvPr/>
          </p:nvSpPr>
          <p:spPr bwMode="auto">
            <a:xfrm>
              <a:off x="1564" y="2178"/>
              <a:ext cx="140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77" name="Line 437"/>
            <p:cNvSpPr>
              <a:spLocks noChangeShapeType="1"/>
            </p:cNvSpPr>
            <p:nvPr/>
          </p:nvSpPr>
          <p:spPr bwMode="auto">
            <a:xfrm flipH="1" flipV="1">
              <a:off x="1535" y="1931"/>
              <a:ext cx="176" cy="20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8" name="Line 438"/>
            <p:cNvSpPr>
              <a:spLocks noChangeShapeType="1"/>
            </p:cNvSpPr>
            <p:nvPr/>
          </p:nvSpPr>
          <p:spPr bwMode="auto">
            <a:xfrm flipH="1" flipV="1">
              <a:off x="1539" y="1928"/>
              <a:ext cx="176" cy="20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79" name="Line 439"/>
            <p:cNvSpPr>
              <a:spLocks noChangeShapeType="1"/>
            </p:cNvSpPr>
            <p:nvPr/>
          </p:nvSpPr>
          <p:spPr bwMode="auto">
            <a:xfrm flipV="1">
              <a:off x="1711" y="2131"/>
              <a:ext cx="4" cy="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0" name="Line 440"/>
            <p:cNvSpPr>
              <a:spLocks noChangeShapeType="1"/>
            </p:cNvSpPr>
            <p:nvPr/>
          </p:nvSpPr>
          <p:spPr bwMode="auto">
            <a:xfrm flipV="1">
              <a:off x="1535" y="1928"/>
              <a:ext cx="4" cy="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1" name="Freeform 441"/>
            <p:cNvSpPr>
              <a:spLocks/>
            </p:cNvSpPr>
            <p:nvPr/>
          </p:nvSpPr>
          <p:spPr bwMode="auto">
            <a:xfrm>
              <a:off x="1535" y="1928"/>
              <a:ext cx="180" cy="206"/>
            </a:xfrm>
            <a:custGeom>
              <a:avLst/>
              <a:gdLst>
                <a:gd name="T0" fmla="*/ 878 w 896"/>
                <a:gd name="T1" fmla="*/ 1027 h 1027"/>
                <a:gd name="T2" fmla="*/ 0 w 896"/>
                <a:gd name="T3" fmla="*/ 14 h 1027"/>
                <a:gd name="T4" fmla="*/ 17 w 896"/>
                <a:gd name="T5" fmla="*/ 0 h 1027"/>
                <a:gd name="T6" fmla="*/ 896 w 896"/>
                <a:gd name="T7" fmla="*/ 1013 h 1027"/>
                <a:gd name="T8" fmla="*/ 878 w 896"/>
                <a:gd name="T9" fmla="*/ 1027 h 10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6"/>
                <a:gd name="T16" fmla="*/ 0 h 1027"/>
                <a:gd name="T17" fmla="*/ 896 w 896"/>
                <a:gd name="T18" fmla="*/ 1027 h 10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6" h="1027">
                  <a:moveTo>
                    <a:pt x="878" y="1027"/>
                  </a:moveTo>
                  <a:lnTo>
                    <a:pt x="0" y="14"/>
                  </a:lnTo>
                  <a:lnTo>
                    <a:pt x="17" y="0"/>
                  </a:lnTo>
                  <a:lnTo>
                    <a:pt x="896" y="1013"/>
                  </a:lnTo>
                  <a:lnTo>
                    <a:pt x="878" y="1027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82" name="Line 442"/>
            <p:cNvSpPr>
              <a:spLocks noChangeShapeType="1"/>
            </p:cNvSpPr>
            <p:nvPr/>
          </p:nvSpPr>
          <p:spPr bwMode="auto">
            <a:xfrm>
              <a:off x="1539" y="1981"/>
              <a:ext cx="132" cy="150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3" name="Line 443"/>
            <p:cNvSpPr>
              <a:spLocks noChangeShapeType="1"/>
            </p:cNvSpPr>
            <p:nvPr/>
          </p:nvSpPr>
          <p:spPr bwMode="auto">
            <a:xfrm>
              <a:off x="1535" y="1984"/>
              <a:ext cx="132" cy="150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4" name="Line 444"/>
            <p:cNvSpPr>
              <a:spLocks noChangeShapeType="1"/>
            </p:cNvSpPr>
            <p:nvPr/>
          </p:nvSpPr>
          <p:spPr bwMode="auto">
            <a:xfrm flipH="1">
              <a:off x="1535" y="1981"/>
              <a:ext cx="4" cy="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5" name="Line 445"/>
            <p:cNvSpPr>
              <a:spLocks noChangeShapeType="1"/>
            </p:cNvSpPr>
            <p:nvPr/>
          </p:nvSpPr>
          <p:spPr bwMode="auto">
            <a:xfrm flipH="1">
              <a:off x="1667" y="2131"/>
              <a:ext cx="4" cy="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6" name="Freeform 446"/>
            <p:cNvSpPr>
              <a:spLocks/>
            </p:cNvSpPr>
            <p:nvPr/>
          </p:nvSpPr>
          <p:spPr bwMode="auto">
            <a:xfrm>
              <a:off x="1535" y="1981"/>
              <a:ext cx="136" cy="153"/>
            </a:xfrm>
            <a:custGeom>
              <a:avLst/>
              <a:gdLst>
                <a:gd name="T0" fmla="*/ 17 w 677"/>
                <a:gd name="T1" fmla="*/ 0 h 763"/>
                <a:gd name="T2" fmla="*/ 677 w 677"/>
                <a:gd name="T3" fmla="*/ 749 h 763"/>
                <a:gd name="T4" fmla="*/ 660 w 677"/>
                <a:gd name="T5" fmla="*/ 763 h 763"/>
                <a:gd name="T6" fmla="*/ 0 w 677"/>
                <a:gd name="T7" fmla="*/ 14 h 763"/>
                <a:gd name="T8" fmla="*/ 17 w 677"/>
                <a:gd name="T9" fmla="*/ 0 h 7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7"/>
                <a:gd name="T16" fmla="*/ 0 h 763"/>
                <a:gd name="T17" fmla="*/ 677 w 677"/>
                <a:gd name="T18" fmla="*/ 763 h 7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7" h="763">
                  <a:moveTo>
                    <a:pt x="17" y="0"/>
                  </a:moveTo>
                  <a:lnTo>
                    <a:pt x="677" y="749"/>
                  </a:lnTo>
                  <a:lnTo>
                    <a:pt x="660" y="763"/>
                  </a:lnTo>
                  <a:lnTo>
                    <a:pt x="0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87" name="Line 447"/>
            <p:cNvSpPr>
              <a:spLocks noChangeShapeType="1"/>
            </p:cNvSpPr>
            <p:nvPr/>
          </p:nvSpPr>
          <p:spPr bwMode="auto">
            <a:xfrm>
              <a:off x="1255" y="1765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8" name="Line 448"/>
            <p:cNvSpPr>
              <a:spLocks noChangeShapeType="1"/>
            </p:cNvSpPr>
            <p:nvPr/>
          </p:nvSpPr>
          <p:spPr bwMode="auto">
            <a:xfrm>
              <a:off x="1255" y="1769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89" name="Line 449"/>
            <p:cNvSpPr>
              <a:spLocks noChangeShapeType="1"/>
            </p:cNvSpPr>
            <p:nvPr/>
          </p:nvSpPr>
          <p:spPr bwMode="auto">
            <a:xfrm>
              <a:off x="1255" y="1765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0" name="Line 450"/>
            <p:cNvSpPr>
              <a:spLocks noChangeShapeType="1"/>
            </p:cNvSpPr>
            <p:nvPr/>
          </p:nvSpPr>
          <p:spPr bwMode="auto">
            <a:xfrm>
              <a:off x="1361" y="1765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1" name="Rectangle 451"/>
            <p:cNvSpPr>
              <a:spLocks noChangeArrowheads="1"/>
            </p:cNvSpPr>
            <p:nvPr/>
          </p:nvSpPr>
          <p:spPr bwMode="auto">
            <a:xfrm>
              <a:off x="1255" y="1765"/>
              <a:ext cx="106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92" name="Line 452"/>
            <p:cNvSpPr>
              <a:spLocks noChangeShapeType="1"/>
            </p:cNvSpPr>
            <p:nvPr/>
          </p:nvSpPr>
          <p:spPr bwMode="auto">
            <a:xfrm flipH="1">
              <a:off x="1255" y="1743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3" name="Line 453"/>
            <p:cNvSpPr>
              <a:spLocks noChangeShapeType="1"/>
            </p:cNvSpPr>
            <p:nvPr/>
          </p:nvSpPr>
          <p:spPr bwMode="auto">
            <a:xfrm flipH="1">
              <a:off x="1255" y="1738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4" name="Line 454"/>
            <p:cNvSpPr>
              <a:spLocks noChangeShapeType="1"/>
            </p:cNvSpPr>
            <p:nvPr/>
          </p:nvSpPr>
          <p:spPr bwMode="auto">
            <a:xfrm flipV="1">
              <a:off x="1361" y="1738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5" name="Line 455"/>
            <p:cNvSpPr>
              <a:spLocks noChangeShapeType="1"/>
            </p:cNvSpPr>
            <p:nvPr/>
          </p:nvSpPr>
          <p:spPr bwMode="auto">
            <a:xfrm flipV="1">
              <a:off x="1255" y="1738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6" name="Rectangle 456"/>
            <p:cNvSpPr>
              <a:spLocks noChangeArrowheads="1"/>
            </p:cNvSpPr>
            <p:nvPr/>
          </p:nvSpPr>
          <p:spPr bwMode="auto">
            <a:xfrm>
              <a:off x="1255" y="1738"/>
              <a:ext cx="106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497" name="Line 457"/>
            <p:cNvSpPr>
              <a:spLocks noChangeShapeType="1"/>
            </p:cNvSpPr>
            <p:nvPr/>
          </p:nvSpPr>
          <p:spPr bwMode="auto">
            <a:xfrm flipH="1">
              <a:off x="1255" y="1494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8" name="Line 458"/>
            <p:cNvSpPr>
              <a:spLocks noChangeShapeType="1"/>
            </p:cNvSpPr>
            <p:nvPr/>
          </p:nvSpPr>
          <p:spPr bwMode="auto">
            <a:xfrm flipH="1">
              <a:off x="1255" y="1485"/>
              <a:ext cx="106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499" name="Line 459"/>
            <p:cNvSpPr>
              <a:spLocks noChangeShapeType="1"/>
            </p:cNvSpPr>
            <p:nvPr/>
          </p:nvSpPr>
          <p:spPr bwMode="auto">
            <a:xfrm flipV="1">
              <a:off x="1361" y="1485"/>
              <a:ext cx="1" cy="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0" name="Line 460"/>
            <p:cNvSpPr>
              <a:spLocks noChangeShapeType="1"/>
            </p:cNvSpPr>
            <p:nvPr/>
          </p:nvSpPr>
          <p:spPr bwMode="auto">
            <a:xfrm flipV="1">
              <a:off x="1255" y="1485"/>
              <a:ext cx="1" cy="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1" name="Rectangle 461"/>
            <p:cNvSpPr>
              <a:spLocks noChangeArrowheads="1"/>
            </p:cNvSpPr>
            <p:nvPr/>
          </p:nvSpPr>
          <p:spPr bwMode="auto">
            <a:xfrm>
              <a:off x="1255" y="1485"/>
              <a:ext cx="106" cy="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02" name="Line 462"/>
            <p:cNvSpPr>
              <a:spLocks noChangeShapeType="1"/>
            </p:cNvSpPr>
            <p:nvPr/>
          </p:nvSpPr>
          <p:spPr bwMode="auto">
            <a:xfrm flipV="1">
              <a:off x="2715" y="2158"/>
              <a:ext cx="2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3" name="Rectangle 463"/>
            <p:cNvSpPr>
              <a:spLocks noChangeArrowheads="1"/>
            </p:cNvSpPr>
            <p:nvPr/>
          </p:nvSpPr>
          <p:spPr bwMode="auto">
            <a:xfrm>
              <a:off x="1977" y="2105"/>
              <a:ext cx="53" cy="142"/>
            </a:xfrm>
            <a:prstGeom prst="rect">
              <a:avLst/>
            </a:prstGeom>
            <a:solidFill>
              <a:srgbClr val="A7C7C9"/>
            </a:solidFill>
            <a:ln w="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04" name="Rectangle 464"/>
            <p:cNvSpPr>
              <a:spLocks noChangeArrowheads="1"/>
            </p:cNvSpPr>
            <p:nvPr/>
          </p:nvSpPr>
          <p:spPr bwMode="auto">
            <a:xfrm>
              <a:off x="2839" y="2114"/>
              <a:ext cx="36" cy="123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05" name="Rectangle 465"/>
            <p:cNvSpPr>
              <a:spLocks noChangeArrowheads="1"/>
            </p:cNvSpPr>
            <p:nvPr/>
          </p:nvSpPr>
          <p:spPr bwMode="auto">
            <a:xfrm>
              <a:off x="2628" y="2123"/>
              <a:ext cx="211" cy="106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06" name="Line 466"/>
            <p:cNvSpPr>
              <a:spLocks noChangeShapeType="1"/>
            </p:cNvSpPr>
            <p:nvPr/>
          </p:nvSpPr>
          <p:spPr bwMode="auto">
            <a:xfrm flipV="1">
              <a:off x="2742" y="2226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7" name="Line 467"/>
            <p:cNvSpPr>
              <a:spLocks noChangeShapeType="1"/>
            </p:cNvSpPr>
            <p:nvPr/>
          </p:nvSpPr>
          <p:spPr bwMode="auto">
            <a:xfrm>
              <a:off x="2742" y="2121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8" name="Line 468"/>
            <p:cNvSpPr>
              <a:spLocks noChangeShapeType="1"/>
            </p:cNvSpPr>
            <p:nvPr/>
          </p:nvSpPr>
          <p:spPr bwMode="auto">
            <a:xfrm>
              <a:off x="2736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09" name="Line 469"/>
            <p:cNvSpPr>
              <a:spLocks noChangeShapeType="1"/>
            </p:cNvSpPr>
            <p:nvPr/>
          </p:nvSpPr>
          <p:spPr bwMode="auto">
            <a:xfrm>
              <a:off x="2731" y="2132"/>
              <a:ext cx="1" cy="8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0" name="Line 470"/>
            <p:cNvSpPr>
              <a:spLocks noChangeShapeType="1"/>
            </p:cNvSpPr>
            <p:nvPr/>
          </p:nvSpPr>
          <p:spPr bwMode="auto">
            <a:xfrm flipH="1">
              <a:off x="2731" y="2132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1" name="Line 471"/>
            <p:cNvSpPr>
              <a:spLocks noChangeShapeType="1"/>
            </p:cNvSpPr>
            <p:nvPr/>
          </p:nvSpPr>
          <p:spPr bwMode="auto">
            <a:xfrm flipH="1">
              <a:off x="2731" y="2220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2" name="Rectangle 472"/>
            <p:cNvSpPr>
              <a:spLocks noChangeArrowheads="1"/>
            </p:cNvSpPr>
            <p:nvPr/>
          </p:nvSpPr>
          <p:spPr bwMode="auto">
            <a:xfrm>
              <a:off x="2731" y="2132"/>
              <a:ext cx="5" cy="8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13" name="Line 473"/>
            <p:cNvSpPr>
              <a:spLocks noChangeShapeType="1"/>
            </p:cNvSpPr>
            <p:nvPr/>
          </p:nvSpPr>
          <p:spPr bwMode="auto">
            <a:xfrm>
              <a:off x="2698" y="2174"/>
              <a:ext cx="71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4" name="Line 474"/>
            <p:cNvSpPr>
              <a:spLocks noChangeShapeType="1"/>
            </p:cNvSpPr>
            <p:nvPr/>
          </p:nvSpPr>
          <p:spPr bwMode="auto">
            <a:xfrm>
              <a:off x="2698" y="2178"/>
              <a:ext cx="71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5" name="Line 475"/>
            <p:cNvSpPr>
              <a:spLocks noChangeShapeType="1"/>
            </p:cNvSpPr>
            <p:nvPr/>
          </p:nvSpPr>
          <p:spPr bwMode="auto">
            <a:xfrm>
              <a:off x="2698" y="217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6" name="Line 476"/>
            <p:cNvSpPr>
              <a:spLocks noChangeShapeType="1"/>
            </p:cNvSpPr>
            <p:nvPr/>
          </p:nvSpPr>
          <p:spPr bwMode="auto">
            <a:xfrm>
              <a:off x="2769" y="2174"/>
              <a:ext cx="1" cy="4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17" name="Rectangle 477"/>
            <p:cNvSpPr>
              <a:spLocks noChangeArrowheads="1"/>
            </p:cNvSpPr>
            <p:nvPr/>
          </p:nvSpPr>
          <p:spPr bwMode="auto">
            <a:xfrm>
              <a:off x="2698" y="2174"/>
              <a:ext cx="71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87518" name="Group 478"/>
            <p:cNvGrpSpPr>
              <a:grpSpLocks/>
            </p:cNvGrpSpPr>
            <p:nvPr/>
          </p:nvGrpSpPr>
          <p:grpSpPr bwMode="auto">
            <a:xfrm>
              <a:off x="2030" y="2105"/>
              <a:ext cx="598" cy="142"/>
              <a:chOff x="2030" y="2105"/>
              <a:chExt cx="598" cy="142"/>
            </a:xfrm>
          </p:grpSpPr>
          <p:sp>
            <p:nvSpPr>
              <p:cNvPr id="87895" name="Rectangle 479"/>
              <p:cNvSpPr>
                <a:spLocks noChangeArrowheads="1"/>
              </p:cNvSpPr>
              <p:nvPr/>
            </p:nvSpPr>
            <p:spPr bwMode="auto">
              <a:xfrm>
                <a:off x="2030" y="2114"/>
                <a:ext cx="404" cy="123"/>
              </a:xfrm>
              <a:prstGeom prst="rect">
                <a:avLst/>
              </a:prstGeom>
              <a:gradFill rotWithShape="0">
                <a:gsLst>
                  <a:gs pos="0">
                    <a:srgbClr val="A7C7C9"/>
                  </a:gs>
                  <a:gs pos="100000">
                    <a:srgbClr val="3C4849"/>
                  </a:gs>
                </a:gsLst>
                <a:lin ang="5400000" scaled="1"/>
              </a:gradFill>
              <a:ln w="0">
                <a:solidFill>
                  <a:srgbClr val="A7C7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7896" name="Rectangle 480"/>
              <p:cNvSpPr>
                <a:spLocks noChangeArrowheads="1"/>
              </p:cNvSpPr>
              <p:nvPr/>
            </p:nvSpPr>
            <p:spPr bwMode="auto">
              <a:xfrm>
                <a:off x="2478" y="2150"/>
                <a:ext cx="62" cy="52"/>
              </a:xfrm>
              <a:prstGeom prst="rect">
                <a:avLst/>
              </a:prstGeom>
              <a:solidFill>
                <a:srgbClr val="A7C7C9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7897" name="Rectangle 481"/>
              <p:cNvSpPr>
                <a:spLocks noChangeArrowheads="1"/>
              </p:cNvSpPr>
              <p:nvPr/>
            </p:nvSpPr>
            <p:spPr bwMode="auto">
              <a:xfrm>
                <a:off x="2434" y="2105"/>
                <a:ext cx="44" cy="142"/>
              </a:xfrm>
              <a:prstGeom prst="rect">
                <a:avLst/>
              </a:prstGeom>
              <a:solidFill>
                <a:srgbClr val="A7C7C9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7898" name="Rectangle 482"/>
              <p:cNvSpPr>
                <a:spLocks noChangeArrowheads="1"/>
              </p:cNvSpPr>
              <p:nvPr/>
            </p:nvSpPr>
            <p:spPr bwMode="auto">
              <a:xfrm>
                <a:off x="2540" y="2141"/>
                <a:ext cx="88" cy="70"/>
              </a:xfrm>
              <a:prstGeom prst="rect">
                <a:avLst/>
              </a:prstGeom>
              <a:solidFill>
                <a:srgbClr val="A7C7C9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7899" name="Line 483"/>
              <p:cNvSpPr>
                <a:spLocks noChangeShapeType="1"/>
              </p:cNvSpPr>
              <p:nvPr/>
            </p:nvSpPr>
            <p:spPr bwMode="auto">
              <a:xfrm flipV="1">
                <a:off x="2455" y="2184"/>
                <a:ext cx="3" cy="1"/>
              </a:xfrm>
              <a:prstGeom prst="line">
                <a:avLst/>
              </a:prstGeom>
              <a:noFill/>
              <a:ln w="0">
                <a:solidFill>
                  <a:srgbClr val="A7C7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7900" name="Line 484"/>
              <p:cNvSpPr>
                <a:spLocks noChangeShapeType="1"/>
              </p:cNvSpPr>
              <p:nvPr/>
            </p:nvSpPr>
            <p:spPr bwMode="auto">
              <a:xfrm flipV="1">
                <a:off x="2583" y="2166"/>
                <a:ext cx="3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87519" name="Line 485"/>
            <p:cNvSpPr>
              <a:spLocks noChangeShapeType="1"/>
            </p:cNvSpPr>
            <p:nvPr/>
          </p:nvSpPr>
          <p:spPr bwMode="auto">
            <a:xfrm>
              <a:off x="4490" y="2176"/>
              <a:ext cx="1" cy="126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0" name="Line 486"/>
            <p:cNvSpPr>
              <a:spLocks noChangeShapeType="1"/>
            </p:cNvSpPr>
            <p:nvPr/>
          </p:nvSpPr>
          <p:spPr bwMode="auto">
            <a:xfrm>
              <a:off x="4487" y="2176"/>
              <a:ext cx="1" cy="126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1" name="Line 487"/>
            <p:cNvSpPr>
              <a:spLocks noChangeShapeType="1"/>
            </p:cNvSpPr>
            <p:nvPr/>
          </p:nvSpPr>
          <p:spPr bwMode="auto">
            <a:xfrm flipH="1">
              <a:off x="4487" y="2176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2" name="Line 488"/>
            <p:cNvSpPr>
              <a:spLocks noChangeShapeType="1"/>
            </p:cNvSpPr>
            <p:nvPr/>
          </p:nvSpPr>
          <p:spPr bwMode="auto">
            <a:xfrm flipH="1">
              <a:off x="4487" y="3438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56169" name="Rectangle 489"/>
            <p:cNvSpPr>
              <a:spLocks noChangeArrowheads="1"/>
            </p:cNvSpPr>
            <p:nvPr/>
          </p:nvSpPr>
          <p:spPr bwMode="auto">
            <a:xfrm>
              <a:off x="4487" y="2176"/>
              <a:ext cx="3" cy="12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s-ES_tradnl" sz="2400" b="1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87524" name="Rectangle 490"/>
            <p:cNvSpPr>
              <a:spLocks noChangeArrowheads="1"/>
            </p:cNvSpPr>
            <p:nvPr/>
          </p:nvSpPr>
          <p:spPr bwMode="auto">
            <a:xfrm>
              <a:off x="3015" y="2704"/>
              <a:ext cx="1267" cy="211"/>
            </a:xfrm>
            <a:prstGeom prst="rect">
              <a:avLst/>
            </a:prstGeom>
            <a:noFill/>
            <a:ln w="3175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25" name="Line 491"/>
            <p:cNvSpPr>
              <a:spLocks noChangeShapeType="1"/>
            </p:cNvSpPr>
            <p:nvPr/>
          </p:nvSpPr>
          <p:spPr bwMode="auto">
            <a:xfrm>
              <a:off x="3015" y="2904"/>
              <a:ext cx="1267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6" name="Line 492"/>
            <p:cNvSpPr>
              <a:spLocks noChangeShapeType="1"/>
            </p:cNvSpPr>
            <p:nvPr/>
          </p:nvSpPr>
          <p:spPr bwMode="auto">
            <a:xfrm flipV="1">
              <a:off x="3015" y="2904"/>
              <a:ext cx="1" cy="4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7" name="Line 493"/>
            <p:cNvSpPr>
              <a:spLocks noChangeShapeType="1"/>
            </p:cNvSpPr>
            <p:nvPr/>
          </p:nvSpPr>
          <p:spPr bwMode="auto">
            <a:xfrm flipV="1">
              <a:off x="4282" y="2904"/>
              <a:ext cx="1" cy="4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28" name="Rectangle 494"/>
            <p:cNvSpPr>
              <a:spLocks noChangeArrowheads="1"/>
            </p:cNvSpPr>
            <p:nvPr/>
          </p:nvSpPr>
          <p:spPr bwMode="auto">
            <a:xfrm>
              <a:off x="3015" y="2904"/>
              <a:ext cx="1267" cy="4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29" name="Line 495"/>
            <p:cNvSpPr>
              <a:spLocks noChangeShapeType="1"/>
            </p:cNvSpPr>
            <p:nvPr/>
          </p:nvSpPr>
          <p:spPr bwMode="auto">
            <a:xfrm flipH="1">
              <a:off x="3015" y="2715"/>
              <a:ext cx="1267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0" name="Line 496"/>
            <p:cNvSpPr>
              <a:spLocks noChangeShapeType="1"/>
            </p:cNvSpPr>
            <p:nvPr/>
          </p:nvSpPr>
          <p:spPr bwMode="auto">
            <a:xfrm>
              <a:off x="4282" y="2710"/>
              <a:ext cx="1" cy="5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1" name="Line 497"/>
            <p:cNvSpPr>
              <a:spLocks noChangeShapeType="1"/>
            </p:cNvSpPr>
            <p:nvPr/>
          </p:nvSpPr>
          <p:spPr bwMode="auto">
            <a:xfrm>
              <a:off x="3015" y="2710"/>
              <a:ext cx="1" cy="5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2" name="Rectangle 498"/>
            <p:cNvSpPr>
              <a:spLocks noChangeArrowheads="1"/>
            </p:cNvSpPr>
            <p:nvPr/>
          </p:nvSpPr>
          <p:spPr bwMode="auto">
            <a:xfrm>
              <a:off x="3014" y="2712"/>
              <a:ext cx="1266" cy="4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33" name="Rectangle 499"/>
            <p:cNvSpPr>
              <a:spLocks noChangeArrowheads="1"/>
            </p:cNvSpPr>
            <p:nvPr/>
          </p:nvSpPr>
          <p:spPr bwMode="auto">
            <a:xfrm>
              <a:off x="3983" y="3126"/>
              <a:ext cx="35" cy="80"/>
            </a:xfrm>
            <a:prstGeom prst="rect">
              <a:avLst/>
            </a:prstGeom>
            <a:gradFill rotWithShape="0">
              <a:gsLst>
                <a:gs pos="0">
                  <a:srgbClr val="3C4849"/>
                </a:gs>
                <a:gs pos="100000">
                  <a:srgbClr val="A7C7C9"/>
                </a:gs>
              </a:gsLst>
              <a:lin ang="0" scaled="1"/>
            </a:gra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34" name="Rectangle 500"/>
            <p:cNvSpPr>
              <a:spLocks noChangeArrowheads="1"/>
            </p:cNvSpPr>
            <p:nvPr/>
          </p:nvSpPr>
          <p:spPr bwMode="auto">
            <a:xfrm>
              <a:off x="3930" y="3531"/>
              <a:ext cx="141" cy="17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35" name="Line 501"/>
            <p:cNvSpPr>
              <a:spLocks noChangeShapeType="1"/>
            </p:cNvSpPr>
            <p:nvPr/>
          </p:nvSpPr>
          <p:spPr bwMode="auto">
            <a:xfrm>
              <a:off x="3974" y="3405"/>
              <a:ext cx="53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6" name="Line 502"/>
            <p:cNvSpPr>
              <a:spLocks noChangeShapeType="1"/>
            </p:cNvSpPr>
            <p:nvPr/>
          </p:nvSpPr>
          <p:spPr bwMode="auto">
            <a:xfrm>
              <a:off x="3974" y="3410"/>
              <a:ext cx="53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7" name="Line 503"/>
            <p:cNvSpPr>
              <a:spLocks noChangeShapeType="1"/>
            </p:cNvSpPr>
            <p:nvPr/>
          </p:nvSpPr>
          <p:spPr bwMode="auto">
            <a:xfrm>
              <a:off x="3974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8" name="Line 504"/>
            <p:cNvSpPr>
              <a:spLocks noChangeShapeType="1"/>
            </p:cNvSpPr>
            <p:nvPr/>
          </p:nvSpPr>
          <p:spPr bwMode="auto">
            <a:xfrm>
              <a:off x="4027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39" name="Rectangle 505"/>
            <p:cNvSpPr>
              <a:spLocks noChangeArrowheads="1"/>
            </p:cNvSpPr>
            <p:nvPr/>
          </p:nvSpPr>
          <p:spPr bwMode="auto">
            <a:xfrm>
              <a:off x="3974" y="3405"/>
              <a:ext cx="53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40" name="Line 506"/>
            <p:cNvSpPr>
              <a:spLocks noChangeShapeType="1"/>
            </p:cNvSpPr>
            <p:nvPr/>
          </p:nvSpPr>
          <p:spPr bwMode="auto">
            <a:xfrm flipV="1">
              <a:off x="3954" y="3492"/>
              <a:ext cx="1" cy="3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1" name="Line 507"/>
            <p:cNvSpPr>
              <a:spLocks noChangeShapeType="1"/>
            </p:cNvSpPr>
            <p:nvPr/>
          </p:nvSpPr>
          <p:spPr bwMode="auto">
            <a:xfrm flipV="1">
              <a:off x="3959" y="3498"/>
              <a:ext cx="1" cy="3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2" name="Line 508"/>
            <p:cNvSpPr>
              <a:spLocks noChangeShapeType="1"/>
            </p:cNvSpPr>
            <p:nvPr/>
          </p:nvSpPr>
          <p:spPr bwMode="auto">
            <a:xfrm>
              <a:off x="3955" y="353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3" name="Rectangle 509"/>
            <p:cNvSpPr>
              <a:spLocks noChangeArrowheads="1"/>
            </p:cNvSpPr>
            <p:nvPr/>
          </p:nvSpPr>
          <p:spPr bwMode="auto">
            <a:xfrm>
              <a:off x="3955" y="3493"/>
              <a:ext cx="4" cy="3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44" name="Line 510"/>
            <p:cNvSpPr>
              <a:spLocks noChangeShapeType="1"/>
            </p:cNvSpPr>
            <p:nvPr/>
          </p:nvSpPr>
          <p:spPr bwMode="auto">
            <a:xfrm flipV="1">
              <a:off x="4042" y="3502"/>
              <a:ext cx="1" cy="2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5" name="Line 511"/>
            <p:cNvSpPr>
              <a:spLocks noChangeShapeType="1"/>
            </p:cNvSpPr>
            <p:nvPr/>
          </p:nvSpPr>
          <p:spPr bwMode="auto">
            <a:xfrm flipV="1">
              <a:off x="4047" y="3492"/>
              <a:ext cx="1" cy="39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6" name="Line 512"/>
            <p:cNvSpPr>
              <a:spLocks noChangeShapeType="1"/>
            </p:cNvSpPr>
            <p:nvPr/>
          </p:nvSpPr>
          <p:spPr bwMode="auto">
            <a:xfrm>
              <a:off x="4042" y="353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7" name="Rectangle 513"/>
            <p:cNvSpPr>
              <a:spLocks noChangeArrowheads="1"/>
            </p:cNvSpPr>
            <p:nvPr/>
          </p:nvSpPr>
          <p:spPr bwMode="auto">
            <a:xfrm>
              <a:off x="4042" y="3495"/>
              <a:ext cx="5" cy="3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48" name="Line 514"/>
            <p:cNvSpPr>
              <a:spLocks noChangeShapeType="1"/>
            </p:cNvSpPr>
            <p:nvPr/>
          </p:nvSpPr>
          <p:spPr bwMode="auto">
            <a:xfrm>
              <a:off x="3966" y="3405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49" name="Line 515"/>
            <p:cNvSpPr>
              <a:spLocks noChangeShapeType="1"/>
            </p:cNvSpPr>
            <p:nvPr/>
          </p:nvSpPr>
          <p:spPr bwMode="auto">
            <a:xfrm>
              <a:off x="3966" y="3410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0" name="Line 516"/>
            <p:cNvSpPr>
              <a:spLocks noChangeShapeType="1"/>
            </p:cNvSpPr>
            <p:nvPr/>
          </p:nvSpPr>
          <p:spPr bwMode="auto">
            <a:xfrm>
              <a:off x="3966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1" name="Line 517"/>
            <p:cNvSpPr>
              <a:spLocks noChangeShapeType="1"/>
            </p:cNvSpPr>
            <p:nvPr/>
          </p:nvSpPr>
          <p:spPr bwMode="auto">
            <a:xfrm>
              <a:off x="4036" y="3405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2" name="Rectangle 518"/>
            <p:cNvSpPr>
              <a:spLocks noChangeArrowheads="1"/>
            </p:cNvSpPr>
            <p:nvPr/>
          </p:nvSpPr>
          <p:spPr bwMode="auto">
            <a:xfrm>
              <a:off x="3966" y="3405"/>
              <a:ext cx="70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53" name="Line 519"/>
            <p:cNvSpPr>
              <a:spLocks noChangeShapeType="1"/>
            </p:cNvSpPr>
            <p:nvPr/>
          </p:nvSpPr>
          <p:spPr bwMode="auto">
            <a:xfrm flipH="1">
              <a:off x="3950" y="3408"/>
              <a:ext cx="17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4" name="Line 520"/>
            <p:cNvSpPr>
              <a:spLocks noChangeShapeType="1"/>
            </p:cNvSpPr>
            <p:nvPr/>
          </p:nvSpPr>
          <p:spPr bwMode="auto">
            <a:xfrm flipH="1">
              <a:off x="3945" y="3407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5" name="Line 521"/>
            <p:cNvSpPr>
              <a:spLocks noChangeShapeType="1"/>
            </p:cNvSpPr>
            <p:nvPr/>
          </p:nvSpPr>
          <p:spPr bwMode="auto">
            <a:xfrm flipH="1" flipV="1">
              <a:off x="3963" y="34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6" name="Line 522"/>
            <p:cNvSpPr>
              <a:spLocks noChangeShapeType="1"/>
            </p:cNvSpPr>
            <p:nvPr/>
          </p:nvSpPr>
          <p:spPr bwMode="auto">
            <a:xfrm flipH="1" flipV="1">
              <a:off x="3945" y="3460"/>
              <a:ext cx="5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7" name="Freeform 523"/>
            <p:cNvSpPr>
              <a:spLocks/>
            </p:cNvSpPr>
            <p:nvPr/>
          </p:nvSpPr>
          <p:spPr bwMode="auto">
            <a:xfrm>
              <a:off x="3945" y="3407"/>
              <a:ext cx="22" cy="54"/>
            </a:xfrm>
            <a:custGeom>
              <a:avLst/>
              <a:gdLst>
                <a:gd name="T0" fmla="*/ 109 w 109"/>
                <a:gd name="T1" fmla="*/ 6 h 270"/>
                <a:gd name="T2" fmla="*/ 23 w 109"/>
                <a:gd name="T3" fmla="*/ 270 h 270"/>
                <a:gd name="T4" fmla="*/ 0 w 109"/>
                <a:gd name="T5" fmla="*/ 262 h 270"/>
                <a:gd name="T6" fmla="*/ 90 w 109"/>
                <a:gd name="T7" fmla="*/ 0 h 270"/>
                <a:gd name="T8" fmla="*/ 109 w 109"/>
                <a:gd name="T9" fmla="*/ 6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70"/>
                <a:gd name="T17" fmla="*/ 109 w 109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70">
                  <a:moveTo>
                    <a:pt x="109" y="6"/>
                  </a:moveTo>
                  <a:lnTo>
                    <a:pt x="23" y="270"/>
                  </a:lnTo>
                  <a:lnTo>
                    <a:pt x="0" y="262"/>
                  </a:lnTo>
                  <a:lnTo>
                    <a:pt x="90" y="0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58" name="Line 524"/>
            <p:cNvSpPr>
              <a:spLocks noChangeShapeType="1"/>
            </p:cNvSpPr>
            <p:nvPr/>
          </p:nvSpPr>
          <p:spPr bwMode="auto">
            <a:xfrm>
              <a:off x="4038" y="3407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59" name="Line 525"/>
            <p:cNvSpPr>
              <a:spLocks noChangeShapeType="1"/>
            </p:cNvSpPr>
            <p:nvPr/>
          </p:nvSpPr>
          <p:spPr bwMode="auto">
            <a:xfrm>
              <a:off x="4033" y="3408"/>
              <a:ext cx="18" cy="53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0" name="Line 526"/>
            <p:cNvSpPr>
              <a:spLocks noChangeShapeType="1"/>
            </p:cNvSpPr>
            <p:nvPr/>
          </p:nvSpPr>
          <p:spPr bwMode="auto">
            <a:xfrm flipH="1">
              <a:off x="4033" y="34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1" name="Line 527"/>
            <p:cNvSpPr>
              <a:spLocks noChangeShapeType="1"/>
            </p:cNvSpPr>
            <p:nvPr/>
          </p:nvSpPr>
          <p:spPr bwMode="auto">
            <a:xfrm flipH="1">
              <a:off x="4051" y="3460"/>
              <a:ext cx="5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2" name="Freeform 528"/>
            <p:cNvSpPr>
              <a:spLocks/>
            </p:cNvSpPr>
            <p:nvPr/>
          </p:nvSpPr>
          <p:spPr bwMode="auto">
            <a:xfrm>
              <a:off x="4033" y="3407"/>
              <a:ext cx="23" cy="54"/>
            </a:xfrm>
            <a:custGeom>
              <a:avLst/>
              <a:gdLst>
                <a:gd name="T0" fmla="*/ 21 w 111"/>
                <a:gd name="T1" fmla="*/ 0 h 270"/>
                <a:gd name="T2" fmla="*/ 111 w 111"/>
                <a:gd name="T3" fmla="*/ 262 h 270"/>
                <a:gd name="T4" fmla="*/ 90 w 111"/>
                <a:gd name="T5" fmla="*/ 270 h 270"/>
                <a:gd name="T6" fmla="*/ 0 w 111"/>
                <a:gd name="T7" fmla="*/ 6 h 270"/>
                <a:gd name="T8" fmla="*/ 21 w 111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"/>
                <a:gd name="T16" fmla="*/ 0 h 270"/>
                <a:gd name="T17" fmla="*/ 111 w 111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" h="270">
                  <a:moveTo>
                    <a:pt x="21" y="0"/>
                  </a:moveTo>
                  <a:lnTo>
                    <a:pt x="111" y="262"/>
                  </a:lnTo>
                  <a:lnTo>
                    <a:pt x="90" y="270"/>
                  </a:lnTo>
                  <a:lnTo>
                    <a:pt x="0" y="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63" name="Line 529"/>
            <p:cNvSpPr>
              <a:spLocks noChangeShapeType="1"/>
            </p:cNvSpPr>
            <p:nvPr/>
          </p:nvSpPr>
          <p:spPr bwMode="auto">
            <a:xfrm>
              <a:off x="3945" y="3461"/>
              <a:ext cx="4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4" name="Line 530"/>
            <p:cNvSpPr>
              <a:spLocks noChangeShapeType="1"/>
            </p:cNvSpPr>
            <p:nvPr/>
          </p:nvSpPr>
          <p:spPr bwMode="auto">
            <a:xfrm flipH="1">
              <a:off x="4052" y="3461"/>
              <a:ext cx="4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5" name="Rectangle 531"/>
            <p:cNvSpPr>
              <a:spLocks noChangeArrowheads="1"/>
            </p:cNvSpPr>
            <p:nvPr/>
          </p:nvSpPr>
          <p:spPr bwMode="auto">
            <a:xfrm>
              <a:off x="3974" y="3381"/>
              <a:ext cx="53" cy="27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66" name="Line 532"/>
            <p:cNvSpPr>
              <a:spLocks noChangeShapeType="1"/>
            </p:cNvSpPr>
            <p:nvPr/>
          </p:nvSpPr>
          <p:spPr bwMode="auto">
            <a:xfrm>
              <a:off x="3994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7" name="Line 533"/>
            <p:cNvSpPr>
              <a:spLocks noChangeShapeType="1"/>
            </p:cNvSpPr>
            <p:nvPr/>
          </p:nvSpPr>
          <p:spPr bwMode="auto">
            <a:xfrm>
              <a:off x="3990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8" name="Line 534"/>
            <p:cNvSpPr>
              <a:spLocks noChangeShapeType="1"/>
            </p:cNvSpPr>
            <p:nvPr/>
          </p:nvSpPr>
          <p:spPr bwMode="auto">
            <a:xfrm flipH="1">
              <a:off x="3990" y="338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69" name="Line 535"/>
            <p:cNvSpPr>
              <a:spLocks noChangeShapeType="1"/>
            </p:cNvSpPr>
            <p:nvPr/>
          </p:nvSpPr>
          <p:spPr bwMode="auto">
            <a:xfrm flipH="1">
              <a:off x="3990" y="3408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0" name="Rectangle 536"/>
            <p:cNvSpPr>
              <a:spLocks noChangeArrowheads="1"/>
            </p:cNvSpPr>
            <p:nvPr/>
          </p:nvSpPr>
          <p:spPr bwMode="auto">
            <a:xfrm>
              <a:off x="3990" y="3381"/>
              <a:ext cx="4" cy="27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71" name="Line 537"/>
            <p:cNvSpPr>
              <a:spLocks noChangeShapeType="1"/>
            </p:cNvSpPr>
            <p:nvPr/>
          </p:nvSpPr>
          <p:spPr bwMode="auto">
            <a:xfrm flipV="1">
              <a:off x="4007" y="3381"/>
              <a:ext cx="1" cy="1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2" name="Line 538"/>
            <p:cNvSpPr>
              <a:spLocks noChangeShapeType="1"/>
            </p:cNvSpPr>
            <p:nvPr/>
          </p:nvSpPr>
          <p:spPr bwMode="auto">
            <a:xfrm flipV="1">
              <a:off x="4012" y="3381"/>
              <a:ext cx="1" cy="1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3" name="Line 539"/>
            <p:cNvSpPr>
              <a:spLocks noChangeShapeType="1"/>
            </p:cNvSpPr>
            <p:nvPr/>
          </p:nvSpPr>
          <p:spPr bwMode="auto">
            <a:xfrm>
              <a:off x="4007" y="3399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4" name="Line 540"/>
            <p:cNvSpPr>
              <a:spLocks noChangeShapeType="1"/>
            </p:cNvSpPr>
            <p:nvPr/>
          </p:nvSpPr>
          <p:spPr bwMode="auto">
            <a:xfrm>
              <a:off x="4007" y="338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5" name="Rectangle 541"/>
            <p:cNvSpPr>
              <a:spLocks noChangeArrowheads="1"/>
            </p:cNvSpPr>
            <p:nvPr/>
          </p:nvSpPr>
          <p:spPr bwMode="auto">
            <a:xfrm>
              <a:off x="4007" y="3381"/>
              <a:ext cx="5" cy="1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76" name="Line 542"/>
            <p:cNvSpPr>
              <a:spLocks noChangeShapeType="1"/>
            </p:cNvSpPr>
            <p:nvPr/>
          </p:nvSpPr>
          <p:spPr bwMode="auto">
            <a:xfrm>
              <a:off x="4012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7" name="Line 543"/>
            <p:cNvSpPr>
              <a:spLocks noChangeShapeType="1"/>
            </p:cNvSpPr>
            <p:nvPr/>
          </p:nvSpPr>
          <p:spPr bwMode="auto">
            <a:xfrm>
              <a:off x="4007" y="3381"/>
              <a:ext cx="1" cy="27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8" name="Line 544"/>
            <p:cNvSpPr>
              <a:spLocks noChangeShapeType="1"/>
            </p:cNvSpPr>
            <p:nvPr/>
          </p:nvSpPr>
          <p:spPr bwMode="auto">
            <a:xfrm flipH="1">
              <a:off x="4007" y="338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79" name="Line 545"/>
            <p:cNvSpPr>
              <a:spLocks noChangeShapeType="1"/>
            </p:cNvSpPr>
            <p:nvPr/>
          </p:nvSpPr>
          <p:spPr bwMode="auto">
            <a:xfrm flipH="1">
              <a:off x="4007" y="3408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0" name="Rectangle 546"/>
            <p:cNvSpPr>
              <a:spLocks noChangeArrowheads="1"/>
            </p:cNvSpPr>
            <p:nvPr/>
          </p:nvSpPr>
          <p:spPr bwMode="auto">
            <a:xfrm>
              <a:off x="4007" y="3381"/>
              <a:ext cx="5" cy="27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81" name="Rectangle 547"/>
            <p:cNvSpPr>
              <a:spLocks noChangeArrowheads="1"/>
            </p:cNvSpPr>
            <p:nvPr/>
          </p:nvSpPr>
          <p:spPr bwMode="auto">
            <a:xfrm>
              <a:off x="3974" y="3206"/>
              <a:ext cx="53" cy="26"/>
            </a:xfrm>
            <a:prstGeom prst="rect">
              <a:avLst/>
            </a:prstGeom>
            <a:solidFill>
              <a:srgbClr val="A7C7C9"/>
            </a:soli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82" name="Line 548"/>
            <p:cNvSpPr>
              <a:spLocks noChangeShapeType="1"/>
            </p:cNvSpPr>
            <p:nvPr/>
          </p:nvSpPr>
          <p:spPr bwMode="auto">
            <a:xfrm flipV="1">
              <a:off x="3994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3" name="Line 549"/>
            <p:cNvSpPr>
              <a:spLocks noChangeShapeType="1"/>
            </p:cNvSpPr>
            <p:nvPr/>
          </p:nvSpPr>
          <p:spPr bwMode="auto">
            <a:xfrm flipV="1">
              <a:off x="3990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4" name="Line 550"/>
            <p:cNvSpPr>
              <a:spLocks noChangeShapeType="1"/>
            </p:cNvSpPr>
            <p:nvPr/>
          </p:nvSpPr>
          <p:spPr bwMode="auto">
            <a:xfrm flipH="1">
              <a:off x="3990" y="3232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5" name="Line 551"/>
            <p:cNvSpPr>
              <a:spLocks noChangeShapeType="1"/>
            </p:cNvSpPr>
            <p:nvPr/>
          </p:nvSpPr>
          <p:spPr bwMode="auto">
            <a:xfrm flipH="1">
              <a:off x="3990" y="3206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6" name="Rectangle 552"/>
            <p:cNvSpPr>
              <a:spLocks noChangeArrowheads="1"/>
            </p:cNvSpPr>
            <p:nvPr/>
          </p:nvSpPr>
          <p:spPr bwMode="auto">
            <a:xfrm>
              <a:off x="3990" y="3206"/>
              <a:ext cx="4" cy="26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87" name="Line 553"/>
            <p:cNvSpPr>
              <a:spLocks noChangeShapeType="1"/>
            </p:cNvSpPr>
            <p:nvPr/>
          </p:nvSpPr>
          <p:spPr bwMode="auto">
            <a:xfrm>
              <a:off x="4007" y="3214"/>
              <a:ext cx="1" cy="1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8" name="Line 554"/>
            <p:cNvSpPr>
              <a:spLocks noChangeShapeType="1"/>
            </p:cNvSpPr>
            <p:nvPr/>
          </p:nvSpPr>
          <p:spPr bwMode="auto">
            <a:xfrm>
              <a:off x="4012" y="3214"/>
              <a:ext cx="1" cy="18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89" name="Line 555"/>
            <p:cNvSpPr>
              <a:spLocks noChangeShapeType="1"/>
            </p:cNvSpPr>
            <p:nvPr/>
          </p:nvSpPr>
          <p:spPr bwMode="auto">
            <a:xfrm>
              <a:off x="4007" y="3214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0" name="Line 556"/>
            <p:cNvSpPr>
              <a:spLocks noChangeShapeType="1"/>
            </p:cNvSpPr>
            <p:nvPr/>
          </p:nvSpPr>
          <p:spPr bwMode="auto">
            <a:xfrm>
              <a:off x="4007" y="3232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1" name="Line 557"/>
            <p:cNvSpPr>
              <a:spLocks noChangeShapeType="1"/>
            </p:cNvSpPr>
            <p:nvPr/>
          </p:nvSpPr>
          <p:spPr bwMode="auto">
            <a:xfrm flipV="1">
              <a:off x="4012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2" name="Line 558"/>
            <p:cNvSpPr>
              <a:spLocks noChangeShapeType="1"/>
            </p:cNvSpPr>
            <p:nvPr/>
          </p:nvSpPr>
          <p:spPr bwMode="auto">
            <a:xfrm flipV="1">
              <a:off x="4007" y="3206"/>
              <a:ext cx="1" cy="2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3" name="Line 559"/>
            <p:cNvSpPr>
              <a:spLocks noChangeShapeType="1"/>
            </p:cNvSpPr>
            <p:nvPr/>
          </p:nvSpPr>
          <p:spPr bwMode="auto">
            <a:xfrm flipH="1">
              <a:off x="4007" y="3232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4" name="Line 560"/>
            <p:cNvSpPr>
              <a:spLocks noChangeShapeType="1"/>
            </p:cNvSpPr>
            <p:nvPr/>
          </p:nvSpPr>
          <p:spPr bwMode="auto">
            <a:xfrm flipH="1">
              <a:off x="4007" y="3206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5" name="Rectangle 561"/>
            <p:cNvSpPr>
              <a:spLocks noChangeArrowheads="1"/>
            </p:cNvSpPr>
            <p:nvPr/>
          </p:nvSpPr>
          <p:spPr bwMode="auto">
            <a:xfrm>
              <a:off x="4007" y="3206"/>
              <a:ext cx="5" cy="26"/>
            </a:xfrm>
            <a:prstGeom prst="rect">
              <a:avLst/>
            </a:prstGeom>
            <a:noFill/>
            <a:ln w="3175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96" name="Rectangle 562"/>
            <p:cNvSpPr>
              <a:spLocks noChangeArrowheads="1"/>
            </p:cNvSpPr>
            <p:nvPr/>
          </p:nvSpPr>
          <p:spPr bwMode="auto">
            <a:xfrm>
              <a:off x="3987" y="3232"/>
              <a:ext cx="27" cy="149"/>
            </a:xfrm>
            <a:prstGeom prst="rect">
              <a:avLst/>
            </a:prstGeom>
            <a:gradFill rotWithShape="0">
              <a:gsLst>
                <a:gs pos="0">
                  <a:srgbClr val="3C4849"/>
                </a:gs>
                <a:gs pos="100000">
                  <a:srgbClr val="A7C7C9"/>
                </a:gs>
              </a:gsLst>
              <a:lin ang="0" scaled="1"/>
            </a:gra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597" name="Line 563"/>
            <p:cNvSpPr>
              <a:spLocks noChangeShapeType="1"/>
            </p:cNvSpPr>
            <p:nvPr/>
          </p:nvSpPr>
          <p:spPr bwMode="auto">
            <a:xfrm>
              <a:off x="3932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8" name="Line 564"/>
            <p:cNvSpPr>
              <a:spLocks noChangeShapeType="1"/>
            </p:cNvSpPr>
            <p:nvPr/>
          </p:nvSpPr>
          <p:spPr bwMode="auto">
            <a:xfrm>
              <a:off x="3928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599" name="Line 565"/>
            <p:cNvSpPr>
              <a:spLocks noChangeShapeType="1"/>
            </p:cNvSpPr>
            <p:nvPr/>
          </p:nvSpPr>
          <p:spPr bwMode="auto">
            <a:xfrm flipH="1">
              <a:off x="3928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0" name="Line 566"/>
            <p:cNvSpPr>
              <a:spLocks noChangeShapeType="1"/>
            </p:cNvSpPr>
            <p:nvPr/>
          </p:nvSpPr>
          <p:spPr bwMode="auto">
            <a:xfrm flipH="1">
              <a:off x="3928" y="2959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1" name="Rectangle 567"/>
            <p:cNvSpPr>
              <a:spLocks noChangeArrowheads="1"/>
            </p:cNvSpPr>
            <p:nvPr/>
          </p:nvSpPr>
          <p:spPr bwMode="auto">
            <a:xfrm>
              <a:off x="3928" y="2924"/>
              <a:ext cx="4" cy="3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02" name="Line 568"/>
            <p:cNvSpPr>
              <a:spLocks noChangeShapeType="1"/>
            </p:cNvSpPr>
            <p:nvPr/>
          </p:nvSpPr>
          <p:spPr bwMode="auto">
            <a:xfrm flipH="1">
              <a:off x="3921" y="2961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3" name="Line 569"/>
            <p:cNvSpPr>
              <a:spLocks noChangeShapeType="1"/>
            </p:cNvSpPr>
            <p:nvPr/>
          </p:nvSpPr>
          <p:spPr bwMode="auto">
            <a:xfrm flipH="1">
              <a:off x="3921" y="2957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4" name="Line 570"/>
            <p:cNvSpPr>
              <a:spLocks noChangeShapeType="1"/>
            </p:cNvSpPr>
            <p:nvPr/>
          </p:nvSpPr>
          <p:spPr bwMode="auto">
            <a:xfrm flipV="1">
              <a:off x="3930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5" name="Line 571"/>
            <p:cNvSpPr>
              <a:spLocks noChangeShapeType="1"/>
            </p:cNvSpPr>
            <p:nvPr/>
          </p:nvSpPr>
          <p:spPr bwMode="auto">
            <a:xfrm flipV="1">
              <a:off x="3921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6" name="Rectangle 572"/>
            <p:cNvSpPr>
              <a:spLocks noChangeArrowheads="1"/>
            </p:cNvSpPr>
            <p:nvPr/>
          </p:nvSpPr>
          <p:spPr bwMode="auto">
            <a:xfrm>
              <a:off x="3921" y="2957"/>
              <a:ext cx="9" cy="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07" name="Line 573"/>
            <p:cNvSpPr>
              <a:spLocks noChangeShapeType="1"/>
            </p:cNvSpPr>
            <p:nvPr/>
          </p:nvSpPr>
          <p:spPr bwMode="auto">
            <a:xfrm flipV="1">
              <a:off x="3919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8" name="Line 574"/>
            <p:cNvSpPr>
              <a:spLocks noChangeShapeType="1"/>
            </p:cNvSpPr>
            <p:nvPr/>
          </p:nvSpPr>
          <p:spPr bwMode="auto">
            <a:xfrm flipV="1">
              <a:off x="3924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09" name="Line 575"/>
            <p:cNvSpPr>
              <a:spLocks noChangeShapeType="1"/>
            </p:cNvSpPr>
            <p:nvPr/>
          </p:nvSpPr>
          <p:spPr bwMode="auto">
            <a:xfrm>
              <a:off x="3919" y="2959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0" name="Line 576"/>
            <p:cNvSpPr>
              <a:spLocks noChangeShapeType="1"/>
            </p:cNvSpPr>
            <p:nvPr/>
          </p:nvSpPr>
          <p:spPr bwMode="auto">
            <a:xfrm>
              <a:off x="3919" y="2915"/>
              <a:ext cx="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1" name="Rectangle 577"/>
            <p:cNvSpPr>
              <a:spLocks noChangeArrowheads="1"/>
            </p:cNvSpPr>
            <p:nvPr/>
          </p:nvSpPr>
          <p:spPr bwMode="auto">
            <a:xfrm>
              <a:off x="3919" y="2915"/>
              <a:ext cx="5" cy="4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12" name="Line 578"/>
            <p:cNvSpPr>
              <a:spLocks noChangeShapeType="1"/>
            </p:cNvSpPr>
            <p:nvPr/>
          </p:nvSpPr>
          <p:spPr bwMode="auto">
            <a:xfrm flipV="1">
              <a:off x="3955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3" name="Line 579"/>
            <p:cNvSpPr>
              <a:spLocks noChangeShapeType="1"/>
            </p:cNvSpPr>
            <p:nvPr/>
          </p:nvSpPr>
          <p:spPr bwMode="auto">
            <a:xfrm flipV="1">
              <a:off x="3959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4" name="Line 580"/>
            <p:cNvSpPr>
              <a:spLocks noChangeShapeType="1"/>
            </p:cNvSpPr>
            <p:nvPr/>
          </p:nvSpPr>
          <p:spPr bwMode="auto">
            <a:xfrm>
              <a:off x="3955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5" name="Line 581"/>
            <p:cNvSpPr>
              <a:spLocks noChangeShapeType="1"/>
            </p:cNvSpPr>
            <p:nvPr/>
          </p:nvSpPr>
          <p:spPr bwMode="auto">
            <a:xfrm>
              <a:off x="3955" y="2915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6" name="Rectangle 582"/>
            <p:cNvSpPr>
              <a:spLocks noChangeArrowheads="1"/>
            </p:cNvSpPr>
            <p:nvPr/>
          </p:nvSpPr>
          <p:spPr bwMode="auto">
            <a:xfrm>
              <a:off x="3955" y="2915"/>
              <a:ext cx="4" cy="9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17" name="Line 583"/>
            <p:cNvSpPr>
              <a:spLocks noChangeShapeType="1"/>
            </p:cNvSpPr>
            <p:nvPr/>
          </p:nvSpPr>
          <p:spPr bwMode="auto">
            <a:xfrm>
              <a:off x="4082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8" name="Line 584"/>
            <p:cNvSpPr>
              <a:spLocks noChangeShapeType="1"/>
            </p:cNvSpPr>
            <p:nvPr/>
          </p:nvSpPr>
          <p:spPr bwMode="auto">
            <a:xfrm>
              <a:off x="4077" y="2915"/>
              <a:ext cx="1" cy="4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19" name="Line 585"/>
            <p:cNvSpPr>
              <a:spLocks noChangeShapeType="1"/>
            </p:cNvSpPr>
            <p:nvPr/>
          </p:nvSpPr>
          <p:spPr bwMode="auto">
            <a:xfrm flipH="1">
              <a:off x="4077" y="2915"/>
              <a:ext cx="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0" name="Line 586"/>
            <p:cNvSpPr>
              <a:spLocks noChangeShapeType="1"/>
            </p:cNvSpPr>
            <p:nvPr/>
          </p:nvSpPr>
          <p:spPr bwMode="auto">
            <a:xfrm flipH="1">
              <a:off x="4077" y="2959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1" name="Rectangle 587"/>
            <p:cNvSpPr>
              <a:spLocks noChangeArrowheads="1"/>
            </p:cNvSpPr>
            <p:nvPr/>
          </p:nvSpPr>
          <p:spPr bwMode="auto">
            <a:xfrm>
              <a:off x="4077" y="2915"/>
              <a:ext cx="5" cy="4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22" name="Line 588"/>
            <p:cNvSpPr>
              <a:spLocks noChangeShapeType="1"/>
            </p:cNvSpPr>
            <p:nvPr/>
          </p:nvSpPr>
          <p:spPr bwMode="auto">
            <a:xfrm flipH="1">
              <a:off x="4071" y="2961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3" name="Line 589"/>
            <p:cNvSpPr>
              <a:spLocks noChangeShapeType="1"/>
            </p:cNvSpPr>
            <p:nvPr/>
          </p:nvSpPr>
          <p:spPr bwMode="auto">
            <a:xfrm flipH="1">
              <a:off x="4071" y="2957"/>
              <a:ext cx="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4" name="Line 590"/>
            <p:cNvSpPr>
              <a:spLocks noChangeShapeType="1"/>
            </p:cNvSpPr>
            <p:nvPr/>
          </p:nvSpPr>
          <p:spPr bwMode="auto">
            <a:xfrm flipV="1">
              <a:off x="4080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5" name="Line 591"/>
            <p:cNvSpPr>
              <a:spLocks noChangeShapeType="1"/>
            </p:cNvSpPr>
            <p:nvPr/>
          </p:nvSpPr>
          <p:spPr bwMode="auto">
            <a:xfrm flipV="1">
              <a:off x="4071" y="2957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6" name="Rectangle 592"/>
            <p:cNvSpPr>
              <a:spLocks noChangeArrowheads="1"/>
            </p:cNvSpPr>
            <p:nvPr/>
          </p:nvSpPr>
          <p:spPr bwMode="auto">
            <a:xfrm>
              <a:off x="4071" y="2957"/>
              <a:ext cx="9" cy="4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27" name="Line 593"/>
            <p:cNvSpPr>
              <a:spLocks noChangeShapeType="1"/>
            </p:cNvSpPr>
            <p:nvPr/>
          </p:nvSpPr>
          <p:spPr bwMode="auto">
            <a:xfrm flipV="1">
              <a:off x="4069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8" name="Line 594"/>
            <p:cNvSpPr>
              <a:spLocks noChangeShapeType="1"/>
            </p:cNvSpPr>
            <p:nvPr/>
          </p:nvSpPr>
          <p:spPr bwMode="auto">
            <a:xfrm flipV="1">
              <a:off x="4073" y="2924"/>
              <a:ext cx="1" cy="3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29" name="Line 595"/>
            <p:cNvSpPr>
              <a:spLocks noChangeShapeType="1"/>
            </p:cNvSpPr>
            <p:nvPr/>
          </p:nvSpPr>
          <p:spPr bwMode="auto">
            <a:xfrm>
              <a:off x="4069" y="2959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0" name="Line 596"/>
            <p:cNvSpPr>
              <a:spLocks noChangeShapeType="1"/>
            </p:cNvSpPr>
            <p:nvPr/>
          </p:nvSpPr>
          <p:spPr bwMode="auto">
            <a:xfrm>
              <a:off x="4069" y="2924"/>
              <a:ext cx="4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1" name="Rectangle 597"/>
            <p:cNvSpPr>
              <a:spLocks noChangeArrowheads="1"/>
            </p:cNvSpPr>
            <p:nvPr/>
          </p:nvSpPr>
          <p:spPr bwMode="auto">
            <a:xfrm>
              <a:off x="4069" y="2924"/>
              <a:ext cx="4" cy="3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32" name="Line 598"/>
            <p:cNvSpPr>
              <a:spLocks noChangeShapeType="1"/>
            </p:cNvSpPr>
            <p:nvPr/>
          </p:nvSpPr>
          <p:spPr bwMode="auto">
            <a:xfrm>
              <a:off x="4047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3" name="Line 599"/>
            <p:cNvSpPr>
              <a:spLocks noChangeShapeType="1"/>
            </p:cNvSpPr>
            <p:nvPr/>
          </p:nvSpPr>
          <p:spPr bwMode="auto">
            <a:xfrm>
              <a:off x="4042" y="2915"/>
              <a:ext cx="1" cy="9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4" name="Line 600"/>
            <p:cNvSpPr>
              <a:spLocks noChangeShapeType="1"/>
            </p:cNvSpPr>
            <p:nvPr/>
          </p:nvSpPr>
          <p:spPr bwMode="auto">
            <a:xfrm flipH="1">
              <a:off x="4042" y="2915"/>
              <a:ext cx="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5" name="Line 601"/>
            <p:cNvSpPr>
              <a:spLocks noChangeShapeType="1"/>
            </p:cNvSpPr>
            <p:nvPr/>
          </p:nvSpPr>
          <p:spPr bwMode="auto">
            <a:xfrm flipH="1">
              <a:off x="4042" y="2924"/>
              <a:ext cx="5" cy="1"/>
            </a:xfrm>
            <a:prstGeom prst="line">
              <a:avLst/>
            </a:prstGeom>
            <a:noFill/>
            <a:ln w="1270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6" name="Rectangle 602"/>
            <p:cNvSpPr>
              <a:spLocks noChangeArrowheads="1"/>
            </p:cNvSpPr>
            <p:nvPr/>
          </p:nvSpPr>
          <p:spPr bwMode="auto">
            <a:xfrm>
              <a:off x="4042" y="2915"/>
              <a:ext cx="5" cy="9"/>
            </a:xfrm>
            <a:prstGeom prst="rect">
              <a:avLst/>
            </a:prstGeom>
            <a:noFill/>
            <a:ln w="12700">
              <a:solidFill>
                <a:srgbClr val="DDDDD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37" name="Rectangle 603"/>
            <p:cNvSpPr>
              <a:spLocks noChangeArrowheads="1"/>
            </p:cNvSpPr>
            <p:nvPr/>
          </p:nvSpPr>
          <p:spPr bwMode="auto">
            <a:xfrm>
              <a:off x="3930" y="2924"/>
              <a:ext cx="141" cy="17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38" name="Line 604"/>
            <p:cNvSpPr>
              <a:spLocks noChangeShapeType="1"/>
            </p:cNvSpPr>
            <p:nvPr/>
          </p:nvSpPr>
          <p:spPr bwMode="auto">
            <a:xfrm>
              <a:off x="3974" y="3067"/>
              <a:ext cx="5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39" name="Line 605"/>
            <p:cNvSpPr>
              <a:spLocks noChangeShapeType="1"/>
            </p:cNvSpPr>
            <p:nvPr/>
          </p:nvSpPr>
          <p:spPr bwMode="auto">
            <a:xfrm>
              <a:off x="3974" y="3062"/>
              <a:ext cx="5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0" name="Line 606"/>
            <p:cNvSpPr>
              <a:spLocks noChangeShapeType="1"/>
            </p:cNvSpPr>
            <p:nvPr/>
          </p:nvSpPr>
          <p:spPr bwMode="auto">
            <a:xfrm flipV="1">
              <a:off x="3974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1" name="Line 607"/>
            <p:cNvSpPr>
              <a:spLocks noChangeShapeType="1"/>
            </p:cNvSpPr>
            <p:nvPr/>
          </p:nvSpPr>
          <p:spPr bwMode="auto">
            <a:xfrm flipV="1">
              <a:off x="4027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2" name="Rectangle 608"/>
            <p:cNvSpPr>
              <a:spLocks noChangeArrowheads="1"/>
            </p:cNvSpPr>
            <p:nvPr/>
          </p:nvSpPr>
          <p:spPr bwMode="auto">
            <a:xfrm>
              <a:off x="3974" y="3062"/>
              <a:ext cx="53" cy="5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43" name="Line 609"/>
            <p:cNvSpPr>
              <a:spLocks noChangeShapeType="1"/>
            </p:cNvSpPr>
            <p:nvPr/>
          </p:nvSpPr>
          <p:spPr bwMode="auto">
            <a:xfrm>
              <a:off x="3955" y="2941"/>
              <a:ext cx="1" cy="3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4" name="Line 610"/>
            <p:cNvSpPr>
              <a:spLocks noChangeShapeType="1"/>
            </p:cNvSpPr>
            <p:nvPr/>
          </p:nvSpPr>
          <p:spPr bwMode="auto">
            <a:xfrm>
              <a:off x="3959" y="2941"/>
              <a:ext cx="1" cy="3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5" name="Line 611"/>
            <p:cNvSpPr>
              <a:spLocks noChangeShapeType="1"/>
            </p:cNvSpPr>
            <p:nvPr/>
          </p:nvSpPr>
          <p:spPr bwMode="auto">
            <a:xfrm>
              <a:off x="3955" y="2941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6" name="Rectangle 612"/>
            <p:cNvSpPr>
              <a:spLocks noChangeArrowheads="1"/>
            </p:cNvSpPr>
            <p:nvPr/>
          </p:nvSpPr>
          <p:spPr bwMode="auto">
            <a:xfrm>
              <a:off x="3955" y="2941"/>
              <a:ext cx="4" cy="38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47" name="Line 613"/>
            <p:cNvSpPr>
              <a:spLocks noChangeShapeType="1"/>
            </p:cNvSpPr>
            <p:nvPr/>
          </p:nvSpPr>
          <p:spPr bwMode="auto">
            <a:xfrm>
              <a:off x="4042" y="2941"/>
              <a:ext cx="1" cy="29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8" name="Line 614"/>
            <p:cNvSpPr>
              <a:spLocks noChangeShapeType="1"/>
            </p:cNvSpPr>
            <p:nvPr/>
          </p:nvSpPr>
          <p:spPr bwMode="auto">
            <a:xfrm>
              <a:off x="4047" y="2941"/>
              <a:ext cx="1" cy="39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49" name="Line 615"/>
            <p:cNvSpPr>
              <a:spLocks noChangeShapeType="1"/>
            </p:cNvSpPr>
            <p:nvPr/>
          </p:nvSpPr>
          <p:spPr bwMode="auto">
            <a:xfrm>
              <a:off x="4042" y="2941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0" name="Rectangle 616"/>
            <p:cNvSpPr>
              <a:spLocks noChangeArrowheads="1"/>
            </p:cNvSpPr>
            <p:nvPr/>
          </p:nvSpPr>
          <p:spPr bwMode="auto">
            <a:xfrm>
              <a:off x="4042" y="2941"/>
              <a:ext cx="5" cy="38"/>
            </a:xfrm>
            <a:prstGeom prst="rect">
              <a:avLst/>
            </a:prstGeom>
            <a:noFill/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51" name="Line 617"/>
            <p:cNvSpPr>
              <a:spLocks noChangeShapeType="1"/>
            </p:cNvSpPr>
            <p:nvPr/>
          </p:nvSpPr>
          <p:spPr bwMode="auto">
            <a:xfrm>
              <a:off x="3966" y="3067"/>
              <a:ext cx="70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2" name="Line 618"/>
            <p:cNvSpPr>
              <a:spLocks noChangeShapeType="1"/>
            </p:cNvSpPr>
            <p:nvPr/>
          </p:nvSpPr>
          <p:spPr bwMode="auto">
            <a:xfrm>
              <a:off x="3966" y="3062"/>
              <a:ext cx="70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3" name="Line 619"/>
            <p:cNvSpPr>
              <a:spLocks noChangeShapeType="1"/>
            </p:cNvSpPr>
            <p:nvPr/>
          </p:nvSpPr>
          <p:spPr bwMode="auto">
            <a:xfrm flipV="1">
              <a:off x="3966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4" name="Line 620"/>
            <p:cNvSpPr>
              <a:spLocks noChangeShapeType="1"/>
            </p:cNvSpPr>
            <p:nvPr/>
          </p:nvSpPr>
          <p:spPr bwMode="auto">
            <a:xfrm flipV="1">
              <a:off x="4036" y="3062"/>
              <a:ext cx="1" cy="5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5" name="Rectangle 621"/>
            <p:cNvSpPr>
              <a:spLocks noChangeArrowheads="1"/>
            </p:cNvSpPr>
            <p:nvPr/>
          </p:nvSpPr>
          <p:spPr bwMode="auto">
            <a:xfrm>
              <a:off x="3966" y="3062"/>
              <a:ext cx="70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56" name="Line 622"/>
            <p:cNvSpPr>
              <a:spLocks noChangeShapeType="1"/>
            </p:cNvSpPr>
            <p:nvPr/>
          </p:nvSpPr>
          <p:spPr bwMode="auto">
            <a:xfrm flipH="1" flipV="1">
              <a:off x="3950" y="3011"/>
              <a:ext cx="17" cy="53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7" name="Line 623"/>
            <p:cNvSpPr>
              <a:spLocks noChangeShapeType="1"/>
            </p:cNvSpPr>
            <p:nvPr/>
          </p:nvSpPr>
          <p:spPr bwMode="auto">
            <a:xfrm flipH="1" flipV="1">
              <a:off x="3945" y="3013"/>
              <a:ext cx="18" cy="5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8" name="Line 624"/>
            <p:cNvSpPr>
              <a:spLocks noChangeShapeType="1"/>
            </p:cNvSpPr>
            <p:nvPr/>
          </p:nvSpPr>
          <p:spPr bwMode="auto">
            <a:xfrm flipH="1">
              <a:off x="3963" y="3064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59" name="Line 625"/>
            <p:cNvSpPr>
              <a:spLocks noChangeShapeType="1"/>
            </p:cNvSpPr>
            <p:nvPr/>
          </p:nvSpPr>
          <p:spPr bwMode="auto">
            <a:xfrm flipH="1">
              <a:off x="3945" y="3011"/>
              <a:ext cx="5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0" name="Freeform 626"/>
            <p:cNvSpPr>
              <a:spLocks/>
            </p:cNvSpPr>
            <p:nvPr/>
          </p:nvSpPr>
          <p:spPr bwMode="auto">
            <a:xfrm>
              <a:off x="3945" y="3011"/>
              <a:ext cx="22" cy="54"/>
            </a:xfrm>
            <a:custGeom>
              <a:avLst/>
              <a:gdLst>
                <a:gd name="T0" fmla="*/ 109 w 109"/>
                <a:gd name="T1" fmla="*/ 265 h 271"/>
                <a:gd name="T2" fmla="*/ 23 w 109"/>
                <a:gd name="T3" fmla="*/ 0 h 271"/>
                <a:gd name="T4" fmla="*/ 0 w 109"/>
                <a:gd name="T5" fmla="*/ 9 h 271"/>
                <a:gd name="T6" fmla="*/ 90 w 109"/>
                <a:gd name="T7" fmla="*/ 271 h 271"/>
                <a:gd name="T8" fmla="*/ 109 w 109"/>
                <a:gd name="T9" fmla="*/ 265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71"/>
                <a:gd name="T17" fmla="*/ 109 w 109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71">
                  <a:moveTo>
                    <a:pt x="109" y="265"/>
                  </a:moveTo>
                  <a:lnTo>
                    <a:pt x="23" y="0"/>
                  </a:lnTo>
                  <a:lnTo>
                    <a:pt x="0" y="9"/>
                  </a:lnTo>
                  <a:lnTo>
                    <a:pt x="90" y="271"/>
                  </a:lnTo>
                  <a:lnTo>
                    <a:pt x="109" y="265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61" name="Line 627"/>
            <p:cNvSpPr>
              <a:spLocks noChangeShapeType="1"/>
            </p:cNvSpPr>
            <p:nvPr/>
          </p:nvSpPr>
          <p:spPr bwMode="auto">
            <a:xfrm flipV="1">
              <a:off x="4038" y="3013"/>
              <a:ext cx="18" cy="5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2" name="Line 628"/>
            <p:cNvSpPr>
              <a:spLocks noChangeShapeType="1"/>
            </p:cNvSpPr>
            <p:nvPr/>
          </p:nvSpPr>
          <p:spPr bwMode="auto">
            <a:xfrm flipV="1">
              <a:off x="4033" y="3011"/>
              <a:ext cx="18" cy="53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3" name="Line 629"/>
            <p:cNvSpPr>
              <a:spLocks noChangeShapeType="1"/>
            </p:cNvSpPr>
            <p:nvPr/>
          </p:nvSpPr>
          <p:spPr bwMode="auto">
            <a:xfrm flipH="1" flipV="1">
              <a:off x="4033" y="3064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4" name="Line 630"/>
            <p:cNvSpPr>
              <a:spLocks noChangeShapeType="1"/>
            </p:cNvSpPr>
            <p:nvPr/>
          </p:nvSpPr>
          <p:spPr bwMode="auto">
            <a:xfrm flipH="1" flipV="1">
              <a:off x="4051" y="3011"/>
              <a:ext cx="5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5" name="Freeform 631"/>
            <p:cNvSpPr>
              <a:spLocks/>
            </p:cNvSpPr>
            <p:nvPr/>
          </p:nvSpPr>
          <p:spPr bwMode="auto">
            <a:xfrm>
              <a:off x="4033" y="3011"/>
              <a:ext cx="23" cy="54"/>
            </a:xfrm>
            <a:custGeom>
              <a:avLst/>
              <a:gdLst>
                <a:gd name="T0" fmla="*/ 21 w 111"/>
                <a:gd name="T1" fmla="*/ 271 h 271"/>
                <a:gd name="T2" fmla="*/ 111 w 111"/>
                <a:gd name="T3" fmla="*/ 9 h 271"/>
                <a:gd name="T4" fmla="*/ 90 w 111"/>
                <a:gd name="T5" fmla="*/ 0 h 271"/>
                <a:gd name="T6" fmla="*/ 0 w 111"/>
                <a:gd name="T7" fmla="*/ 265 h 271"/>
                <a:gd name="T8" fmla="*/ 21 w 111"/>
                <a:gd name="T9" fmla="*/ 271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"/>
                <a:gd name="T16" fmla="*/ 0 h 271"/>
                <a:gd name="T17" fmla="*/ 111 w 111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" h="271">
                  <a:moveTo>
                    <a:pt x="21" y="271"/>
                  </a:moveTo>
                  <a:lnTo>
                    <a:pt x="111" y="9"/>
                  </a:lnTo>
                  <a:lnTo>
                    <a:pt x="90" y="0"/>
                  </a:lnTo>
                  <a:lnTo>
                    <a:pt x="0" y="265"/>
                  </a:lnTo>
                  <a:lnTo>
                    <a:pt x="21" y="271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66" name="Line 632"/>
            <p:cNvSpPr>
              <a:spLocks noChangeShapeType="1"/>
            </p:cNvSpPr>
            <p:nvPr/>
          </p:nvSpPr>
          <p:spPr bwMode="auto">
            <a:xfrm>
              <a:off x="3945" y="3011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7" name="Line 633"/>
            <p:cNvSpPr>
              <a:spLocks noChangeShapeType="1"/>
            </p:cNvSpPr>
            <p:nvPr/>
          </p:nvSpPr>
          <p:spPr bwMode="auto">
            <a:xfrm flipH="1">
              <a:off x="4052" y="3011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68" name="Rectangle 634"/>
            <p:cNvSpPr>
              <a:spLocks noChangeArrowheads="1"/>
            </p:cNvSpPr>
            <p:nvPr/>
          </p:nvSpPr>
          <p:spPr bwMode="auto">
            <a:xfrm>
              <a:off x="3974" y="3064"/>
              <a:ext cx="53" cy="62"/>
            </a:xfrm>
            <a:prstGeom prst="rect">
              <a:avLst/>
            </a:prstGeom>
            <a:solidFill>
              <a:srgbClr val="A7C7C9"/>
            </a:solidFill>
            <a:ln w="0">
              <a:solidFill>
                <a:schemeClr val="tx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69" name="Rectangle 635"/>
            <p:cNvSpPr>
              <a:spLocks noChangeArrowheads="1"/>
            </p:cNvSpPr>
            <p:nvPr/>
          </p:nvSpPr>
          <p:spPr bwMode="auto">
            <a:xfrm>
              <a:off x="3913" y="3548"/>
              <a:ext cx="175" cy="53"/>
            </a:xfrm>
            <a:prstGeom prst="rect">
              <a:avLst/>
            </a:prstGeom>
            <a:noFill/>
            <a:ln w="0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70" name="Line 636"/>
            <p:cNvSpPr>
              <a:spLocks noChangeShapeType="1"/>
            </p:cNvSpPr>
            <p:nvPr/>
          </p:nvSpPr>
          <p:spPr bwMode="auto">
            <a:xfrm>
              <a:off x="3046" y="3441"/>
              <a:ext cx="1482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1" name="Line 637"/>
            <p:cNvSpPr>
              <a:spLocks noChangeShapeType="1"/>
            </p:cNvSpPr>
            <p:nvPr/>
          </p:nvSpPr>
          <p:spPr bwMode="auto">
            <a:xfrm>
              <a:off x="3046" y="3441"/>
              <a:ext cx="1" cy="4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2" name="Line 638"/>
            <p:cNvSpPr>
              <a:spLocks noChangeShapeType="1"/>
            </p:cNvSpPr>
            <p:nvPr/>
          </p:nvSpPr>
          <p:spPr bwMode="auto">
            <a:xfrm>
              <a:off x="4528" y="3441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3" name="Rectangle 639"/>
            <p:cNvSpPr>
              <a:spLocks noChangeArrowheads="1"/>
            </p:cNvSpPr>
            <p:nvPr/>
          </p:nvSpPr>
          <p:spPr bwMode="auto">
            <a:xfrm>
              <a:off x="3046" y="3441"/>
              <a:ext cx="1482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74" name="Line 640"/>
            <p:cNvSpPr>
              <a:spLocks noChangeShapeType="1"/>
            </p:cNvSpPr>
            <p:nvPr/>
          </p:nvSpPr>
          <p:spPr bwMode="auto">
            <a:xfrm flipV="1">
              <a:off x="3754" y="3600"/>
              <a:ext cx="1" cy="2"/>
            </a:xfrm>
            <a:prstGeom prst="line">
              <a:avLst/>
            </a:prstGeom>
            <a:noFill/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5" name="Line 641"/>
            <p:cNvSpPr>
              <a:spLocks noChangeShapeType="1"/>
            </p:cNvSpPr>
            <p:nvPr/>
          </p:nvSpPr>
          <p:spPr bwMode="auto">
            <a:xfrm>
              <a:off x="4002" y="3496"/>
              <a:ext cx="1" cy="347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6" name="Line 642"/>
            <p:cNvSpPr>
              <a:spLocks noChangeShapeType="1"/>
            </p:cNvSpPr>
            <p:nvPr/>
          </p:nvSpPr>
          <p:spPr bwMode="auto">
            <a:xfrm>
              <a:off x="3999" y="3496"/>
              <a:ext cx="1" cy="347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7" name="Line 643"/>
            <p:cNvSpPr>
              <a:spLocks noChangeShapeType="1"/>
            </p:cNvSpPr>
            <p:nvPr/>
          </p:nvSpPr>
          <p:spPr bwMode="auto">
            <a:xfrm flipH="1">
              <a:off x="3999" y="3496"/>
              <a:ext cx="3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78" name="Line 644"/>
            <p:cNvSpPr>
              <a:spLocks noChangeShapeType="1"/>
            </p:cNvSpPr>
            <p:nvPr/>
          </p:nvSpPr>
          <p:spPr bwMode="auto">
            <a:xfrm flipH="1">
              <a:off x="3999" y="3843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456325" name="Rectangle 645"/>
            <p:cNvSpPr>
              <a:spLocks noChangeArrowheads="1"/>
            </p:cNvSpPr>
            <p:nvPr/>
          </p:nvSpPr>
          <p:spPr bwMode="auto">
            <a:xfrm>
              <a:off x="3999" y="3496"/>
              <a:ext cx="3" cy="3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hangingPunct="0">
                <a:defRPr/>
              </a:pPr>
              <a:endParaRPr lang="es-ES_tradnl" sz="2400" b="1">
                <a:effectLst>
                  <a:outerShdw blurRad="38100" dist="38100" dir="2700000" algn="tl">
                    <a:srgbClr val="000514"/>
                  </a:outerShdw>
                </a:effectLst>
              </a:endParaRPr>
            </a:p>
          </p:txBody>
        </p:sp>
        <p:sp>
          <p:nvSpPr>
            <p:cNvPr id="87680" name="Line 646"/>
            <p:cNvSpPr>
              <a:spLocks noChangeShapeType="1"/>
            </p:cNvSpPr>
            <p:nvPr/>
          </p:nvSpPr>
          <p:spPr bwMode="auto">
            <a:xfrm>
              <a:off x="340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1" name="Line 647"/>
            <p:cNvSpPr>
              <a:spLocks noChangeShapeType="1"/>
            </p:cNvSpPr>
            <p:nvPr/>
          </p:nvSpPr>
          <p:spPr bwMode="auto">
            <a:xfrm>
              <a:off x="3404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2" name="Line 648"/>
            <p:cNvSpPr>
              <a:spLocks noChangeShapeType="1"/>
            </p:cNvSpPr>
            <p:nvPr/>
          </p:nvSpPr>
          <p:spPr bwMode="auto">
            <a:xfrm flipH="1">
              <a:off x="3404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3" name="Line 649"/>
            <p:cNvSpPr>
              <a:spLocks noChangeShapeType="1"/>
            </p:cNvSpPr>
            <p:nvPr/>
          </p:nvSpPr>
          <p:spPr bwMode="auto">
            <a:xfrm flipH="1">
              <a:off x="3404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4" name="Rectangle 650"/>
            <p:cNvSpPr>
              <a:spLocks noChangeArrowheads="1"/>
            </p:cNvSpPr>
            <p:nvPr/>
          </p:nvSpPr>
          <p:spPr bwMode="auto">
            <a:xfrm>
              <a:off x="3404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85" name="Line 651"/>
            <p:cNvSpPr>
              <a:spLocks noChangeShapeType="1"/>
            </p:cNvSpPr>
            <p:nvPr/>
          </p:nvSpPr>
          <p:spPr bwMode="auto">
            <a:xfrm flipV="1">
              <a:off x="343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6" name="Line 652"/>
            <p:cNvSpPr>
              <a:spLocks noChangeShapeType="1"/>
            </p:cNvSpPr>
            <p:nvPr/>
          </p:nvSpPr>
          <p:spPr bwMode="auto">
            <a:xfrm flipV="1">
              <a:off x="3435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7" name="Line 653"/>
            <p:cNvSpPr>
              <a:spLocks noChangeShapeType="1"/>
            </p:cNvSpPr>
            <p:nvPr/>
          </p:nvSpPr>
          <p:spPr bwMode="auto">
            <a:xfrm>
              <a:off x="3431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8" name="Line 654"/>
            <p:cNvSpPr>
              <a:spLocks noChangeShapeType="1"/>
            </p:cNvSpPr>
            <p:nvPr/>
          </p:nvSpPr>
          <p:spPr bwMode="auto">
            <a:xfrm>
              <a:off x="3431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89" name="Rectangle 655"/>
            <p:cNvSpPr>
              <a:spLocks noChangeArrowheads="1"/>
            </p:cNvSpPr>
            <p:nvPr/>
          </p:nvSpPr>
          <p:spPr bwMode="auto">
            <a:xfrm>
              <a:off x="3431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90" name="Line 656"/>
            <p:cNvSpPr>
              <a:spLocks noChangeShapeType="1"/>
            </p:cNvSpPr>
            <p:nvPr/>
          </p:nvSpPr>
          <p:spPr bwMode="auto">
            <a:xfrm>
              <a:off x="3515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1" name="Line 657"/>
            <p:cNvSpPr>
              <a:spLocks noChangeShapeType="1"/>
            </p:cNvSpPr>
            <p:nvPr/>
          </p:nvSpPr>
          <p:spPr bwMode="auto">
            <a:xfrm>
              <a:off x="3510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2" name="Line 658"/>
            <p:cNvSpPr>
              <a:spLocks noChangeShapeType="1"/>
            </p:cNvSpPr>
            <p:nvPr/>
          </p:nvSpPr>
          <p:spPr bwMode="auto">
            <a:xfrm flipH="1">
              <a:off x="3510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3" name="Line 659"/>
            <p:cNvSpPr>
              <a:spLocks noChangeShapeType="1"/>
            </p:cNvSpPr>
            <p:nvPr/>
          </p:nvSpPr>
          <p:spPr bwMode="auto">
            <a:xfrm flipH="1">
              <a:off x="3510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4" name="Rectangle 660"/>
            <p:cNvSpPr>
              <a:spLocks noChangeArrowheads="1"/>
            </p:cNvSpPr>
            <p:nvPr/>
          </p:nvSpPr>
          <p:spPr bwMode="auto">
            <a:xfrm>
              <a:off x="3510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695" name="Line 661"/>
            <p:cNvSpPr>
              <a:spLocks noChangeShapeType="1"/>
            </p:cNvSpPr>
            <p:nvPr/>
          </p:nvSpPr>
          <p:spPr bwMode="auto">
            <a:xfrm flipV="1">
              <a:off x="3536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6" name="Line 662"/>
            <p:cNvSpPr>
              <a:spLocks noChangeShapeType="1"/>
            </p:cNvSpPr>
            <p:nvPr/>
          </p:nvSpPr>
          <p:spPr bwMode="auto">
            <a:xfrm flipV="1">
              <a:off x="3541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7" name="Line 663"/>
            <p:cNvSpPr>
              <a:spLocks noChangeShapeType="1"/>
            </p:cNvSpPr>
            <p:nvPr/>
          </p:nvSpPr>
          <p:spPr bwMode="auto">
            <a:xfrm>
              <a:off x="3536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8" name="Line 664"/>
            <p:cNvSpPr>
              <a:spLocks noChangeShapeType="1"/>
            </p:cNvSpPr>
            <p:nvPr/>
          </p:nvSpPr>
          <p:spPr bwMode="auto">
            <a:xfrm>
              <a:off x="3536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699" name="Rectangle 665"/>
            <p:cNvSpPr>
              <a:spLocks noChangeArrowheads="1"/>
            </p:cNvSpPr>
            <p:nvPr/>
          </p:nvSpPr>
          <p:spPr bwMode="auto">
            <a:xfrm>
              <a:off x="3536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00" name="Line 666"/>
            <p:cNvSpPr>
              <a:spLocks noChangeShapeType="1"/>
            </p:cNvSpPr>
            <p:nvPr/>
          </p:nvSpPr>
          <p:spPr bwMode="auto">
            <a:xfrm>
              <a:off x="3937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1" name="Line 667"/>
            <p:cNvSpPr>
              <a:spLocks noChangeShapeType="1"/>
            </p:cNvSpPr>
            <p:nvPr/>
          </p:nvSpPr>
          <p:spPr bwMode="auto">
            <a:xfrm>
              <a:off x="3932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2" name="Line 668"/>
            <p:cNvSpPr>
              <a:spLocks noChangeShapeType="1"/>
            </p:cNvSpPr>
            <p:nvPr/>
          </p:nvSpPr>
          <p:spPr bwMode="auto">
            <a:xfrm flipH="1">
              <a:off x="3932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3" name="Line 669"/>
            <p:cNvSpPr>
              <a:spLocks noChangeShapeType="1"/>
            </p:cNvSpPr>
            <p:nvPr/>
          </p:nvSpPr>
          <p:spPr bwMode="auto">
            <a:xfrm flipH="1">
              <a:off x="3932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4" name="Rectangle 670"/>
            <p:cNvSpPr>
              <a:spLocks noChangeArrowheads="1"/>
            </p:cNvSpPr>
            <p:nvPr/>
          </p:nvSpPr>
          <p:spPr bwMode="auto">
            <a:xfrm>
              <a:off x="3932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05" name="Line 671"/>
            <p:cNvSpPr>
              <a:spLocks noChangeShapeType="1"/>
            </p:cNvSpPr>
            <p:nvPr/>
          </p:nvSpPr>
          <p:spPr bwMode="auto">
            <a:xfrm flipV="1">
              <a:off x="395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6" name="Line 672"/>
            <p:cNvSpPr>
              <a:spLocks noChangeShapeType="1"/>
            </p:cNvSpPr>
            <p:nvPr/>
          </p:nvSpPr>
          <p:spPr bwMode="auto">
            <a:xfrm flipV="1">
              <a:off x="396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7" name="Line 673"/>
            <p:cNvSpPr>
              <a:spLocks noChangeShapeType="1"/>
            </p:cNvSpPr>
            <p:nvPr/>
          </p:nvSpPr>
          <p:spPr bwMode="auto">
            <a:xfrm>
              <a:off x="3959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8" name="Line 674"/>
            <p:cNvSpPr>
              <a:spLocks noChangeShapeType="1"/>
            </p:cNvSpPr>
            <p:nvPr/>
          </p:nvSpPr>
          <p:spPr bwMode="auto">
            <a:xfrm>
              <a:off x="3959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09" name="Rectangle 675"/>
            <p:cNvSpPr>
              <a:spLocks noChangeArrowheads="1"/>
            </p:cNvSpPr>
            <p:nvPr/>
          </p:nvSpPr>
          <p:spPr bwMode="auto">
            <a:xfrm>
              <a:off x="3959" y="3601"/>
              <a:ext cx="4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10" name="Line 676"/>
            <p:cNvSpPr>
              <a:spLocks noChangeShapeType="1"/>
            </p:cNvSpPr>
            <p:nvPr/>
          </p:nvSpPr>
          <p:spPr bwMode="auto">
            <a:xfrm>
              <a:off x="4042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1" name="Line 677"/>
            <p:cNvSpPr>
              <a:spLocks noChangeShapeType="1"/>
            </p:cNvSpPr>
            <p:nvPr/>
          </p:nvSpPr>
          <p:spPr bwMode="auto">
            <a:xfrm flipH="1">
              <a:off x="4038" y="3601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2" name="Line 678"/>
            <p:cNvSpPr>
              <a:spLocks noChangeShapeType="1"/>
            </p:cNvSpPr>
            <p:nvPr/>
          </p:nvSpPr>
          <p:spPr bwMode="auto">
            <a:xfrm flipH="1">
              <a:off x="4038" y="3707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3" name="Line 679"/>
            <p:cNvSpPr>
              <a:spLocks noChangeShapeType="1"/>
            </p:cNvSpPr>
            <p:nvPr/>
          </p:nvSpPr>
          <p:spPr bwMode="auto">
            <a:xfrm flipV="1">
              <a:off x="4064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4" name="Line 680"/>
            <p:cNvSpPr>
              <a:spLocks noChangeShapeType="1"/>
            </p:cNvSpPr>
            <p:nvPr/>
          </p:nvSpPr>
          <p:spPr bwMode="auto">
            <a:xfrm flipV="1">
              <a:off x="4069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5" name="Line 681"/>
            <p:cNvSpPr>
              <a:spLocks noChangeShapeType="1"/>
            </p:cNvSpPr>
            <p:nvPr/>
          </p:nvSpPr>
          <p:spPr bwMode="auto">
            <a:xfrm>
              <a:off x="4064" y="3707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6" name="Line 682"/>
            <p:cNvSpPr>
              <a:spLocks noChangeShapeType="1"/>
            </p:cNvSpPr>
            <p:nvPr/>
          </p:nvSpPr>
          <p:spPr bwMode="auto">
            <a:xfrm>
              <a:off x="4064" y="3601"/>
              <a:ext cx="5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7" name="Rectangle 683"/>
            <p:cNvSpPr>
              <a:spLocks noChangeArrowheads="1"/>
            </p:cNvSpPr>
            <p:nvPr/>
          </p:nvSpPr>
          <p:spPr bwMode="auto">
            <a:xfrm>
              <a:off x="4064" y="3601"/>
              <a:ext cx="5" cy="10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18" name="Line 684"/>
            <p:cNvSpPr>
              <a:spLocks noChangeShapeType="1"/>
            </p:cNvSpPr>
            <p:nvPr/>
          </p:nvSpPr>
          <p:spPr bwMode="auto">
            <a:xfrm flipH="1">
              <a:off x="3930" y="3819"/>
              <a:ext cx="70" cy="1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19" name="Line 685"/>
            <p:cNvSpPr>
              <a:spLocks noChangeShapeType="1"/>
            </p:cNvSpPr>
            <p:nvPr/>
          </p:nvSpPr>
          <p:spPr bwMode="auto">
            <a:xfrm flipH="1">
              <a:off x="3930" y="3823"/>
              <a:ext cx="71" cy="13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0" name="Line 686"/>
            <p:cNvSpPr>
              <a:spLocks noChangeShapeType="1"/>
            </p:cNvSpPr>
            <p:nvPr/>
          </p:nvSpPr>
          <p:spPr bwMode="auto">
            <a:xfrm>
              <a:off x="4000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1" name="Line 687"/>
            <p:cNvSpPr>
              <a:spLocks noChangeShapeType="1"/>
            </p:cNvSpPr>
            <p:nvPr/>
          </p:nvSpPr>
          <p:spPr bwMode="auto">
            <a:xfrm>
              <a:off x="3930" y="3833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2" name="Freeform 688"/>
            <p:cNvSpPr>
              <a:spLocks/>
            </p:cNvSpPr>
            <p:nvPr/>
          </p:nvSpPr>
          <p:spPr bwMode="auto">
            <a:xfrm>
              <a:off x="3930" y="3819"/>
              <a:ext cx="71" cy="17"/>
            </a:xfrm>
            <a:custGeom>
              <a:avLst/>
              <a:gdLst>
                <a:gd name="T0" fmla="*/ 352 w 355"/>
                <a:gd name="T1" fmla="*/ 0 h 81"/>
                <a:gd name="T2" fmla="*/ 0 w 355"/>
                <a:gd name="T3" fmla="*/ 67 h 81"/>
                <a:gd name="T4" fmla="*/ 3 w 355"/>
                <a:gd name="T5" fmla="*/ 81 h 81"/>
                <a:gd name="T6" fmla="*/ 355 w 355"/>
                <a:gd name="T7" fmla="*/ 18 h 81"/>
                <a:gd name="T8" fmla="*/ 352 w 355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5"/>
                <a:gd name="T16" fmla="*/ 0 h 81"/>
                <a:gd name="T17" fmla="*/ 355 w 355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5" h="81">
                  <a:moveTo>
                    <a:pt x="352" y="0"/>
                  </a:moveTo>
                  <a:lnTo>
                    <a:pt x="0" y="67"/>
                  </a:lnTo>
                  <a:lnTo>
                    <a:pt x="3" y="81"/>
                  </a:lnTo>
                  <a:lnTo>
                    <a:pt x="355" y="18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23" name="Line 689"/>
            <p:cNvSpPr>
              <a:spLocks noChangeShapeType="1"/>
            </p:cNvSpPr>
            <p:nvPr/>
          </p:nvSpPr>
          <p:spPr bwMode="auto">
            <a:xfrm flipH="1" flipV="1">
              <a:off x="3930" y="3806"/>
              <a:ext cx="71" cy="1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4" name="Line 690"/>
            <p:cNvSpPr>
              <a:spLocks noChangeShapeType="1"/>
            </p:cNvSpPr>
            <p:nvPr/>
          </p:nvSpPr>
          <p:spPr bwMode="auto">
            <a:xfrm flipH="1" flipV="1">
              <a:off x="3930" y="3810"/>
              <a:ext cx="70" cy="1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5" name="Line 691"/>
            <p:cNvSpPr>
              <a:spLocks noChangeShapeType="1"/>
            </p:cNvSpPr>
            <p:nvPr/>
          </p:nvSpPr>
          <p:spPr bwMode="auto">
            <a:xfrm flipH="1">
              <a:off x="4000" y="3819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6" name="Line 692"/>
            <p:cNvSpPr>
              <a:spLocks noChangeShapeType="1"/>
            </p:cNvSpPr>
            <p:nvPr/>
          </p:nvSpPr>
          <p:spPr bwMode="auto">
            <a:xfrm flipH="1">
              <a:off x="3930" y="3806"/>
              <a:ext cx="1" cy="4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27" name="Freeform 693"/>
            <p:cNvSpPr>
              <a:spLocks/>
            </p:cNvSpPr>
            <p:nvPr/>
          </p:nvSpPr>
          <p:spPr bwMode="auto">
            <a:xfrm>
              <a:off x="3930" y="3806"/>
              <a:ext cx="71" cy="17"/>
            </a:xfrm>
            <a:custGeom>
              <a:avLst/>
              <a:gdLst>
                <a:gd name="T0" fmla="*/ 355 w 355"/>
                <a:gd name="T1" fmla="*/ 65 h 83"/>
                <a:gd name="T2" fmla="*/ 3 w 355"/>
                <a:gd name="T3" fmla="*/ 0 h 83"/>
                <a:gd name="T4" fmla="*/ 0 w 355"/>
                <a:gd name="T5" fmla="*/ 16 h 83"/>
                <a:gd name="T6" fmla="*/ 352 w 355"/>
                <a:gd name="T7" fmla="*/ 83 h 83"/>
                <a:gd name="T8" fmla="*/ 355 w 355"/>
                <a:gd name="T9" fmla="*/ 6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5"/>
                <a:gd name="T16" fmla="*/ 0 h 83"/>
                <a:gd name="T17" fmla="*/ 355 w 355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5" h="83">
                  <a:moveTo>
                    <a:pt x="355" y="65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352" y="83"/>
                  </a:lnTo>
                  <a:lnTo>
                    <a:pt x="355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28" name="Freeform 694"/>
            <p:cNvSpPr>
              <a:spLocks/>
            </p:cNvSpPr>
            <p:nvPr/>
          </p:nvSpPr>
          <p:spPr bwMode="auto">
            <a:xfrm>
              <a:off x="3932" y="3823"/>
              <a:ext cx="51" cy="9"/>
            </a:xfrm>
            <a:custGeom>
              <a:avLst/>
              <a:gdLst>
                <a:gd name="T0" fmla="*/ 257 w 257"/>
                <a:gd name="T1" fmla="*/ 0 h 46"/>
                <a:gd name="T2" fmla="*/ 0 w 257"/>
                <a:gd name="T3" fmla="*/ 46 h 46"/>
                <a:gd name="T4" fmla="*/ 0 w 257"/>
                <a:gd name="T5" fmla="*/ 0 h 46"/>
                <a:gd name="T6" fmla="*/ 257 w 257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7"/>
                <a:gd name="T13" fmla="*/ 0 h 46"/>
                <a:gd name="T14" fmla="*/ 257 w 257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7" h="46">
                  <a:moveTo>
                    <a:pt x="257" y="0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29" name="Freeform 695"/>
            <p:cNvSpPr>
              <a:spLocks/>
            </p:cNvSpPr>
            <p:nvPr/>
          </p:nvSpPr>
          <p:spPr bwMode="auto">
            <a:xfrm>
              <a:off x="3932" y="3810"/>
              <a:ext cx="51" cy="9"/>
            </a:xfrm>
            <a:custGeom>
              <a:avLst/>
              <a:gdLst>
                <a:gd name="T0" fmla="*/ 257 w 257"/>
                <a:gd name="T1" fmla="*/ 49 h 49"/>
                <a:gd name="T2" fmla="*/ 0 w 257"/>
                <a:gd name="T3" fmla="*/ 49 h 49"/>
                <a:gd name="T4" fmla="*/ 0 w 257"/>
                <a:gd name="T5" fmla="*/ 0 h 49"/>
                <a:gd name="T6" fmla="*/ 257 w 257"/>
                <a:gd name="T7" fmla="*/ 49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7"/>
                <a:gd name="T13" fmla="*/ 0 h 49"/>
                <a:gd name="T14" fmla="*/ 257 w 257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7" h="49">
                  <a:moveTo>
                    <a:pt x="257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257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30" name="Line 696"/>
            <p:cNvSpPr>
              <a:spLocks noChangeShapeType="1"/>
            </p:cNvSpPr>
            <p:nvPr/>
          </p:nvSpPr>
          <p:spPr bwMode="auto">
            <a:xfrm flipV="1">
              <a:off x="3932" y="3808"/>
              <a:ext cx="1" cy="2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1" name="Line 697"/>
            <p:cNvSpPr>
              <a:spLocks noChangeShapeType="1"/>
            </p:cNvSpPr>
            <p:nvPr/>
          </p:nvSpPr>
          <p:spPr bwMode="auto">
            <a:xfrm flipV="1">
              <a:off x="3929" y="3808"/>
              <a:ext cx="1" cy="2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2" name="Line 698"/>
            <p:cNvSpPr>
              <a:spLocks noChangeShapeType="1"/>
            </p:cNvSpPr>
            <p:nvPr/>
          </p:nvSpPr>
          <p:spPr bwMode="auto">
            <a:xfrm flipH="1">
              <a:off x="3929" y="3834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3" name="Line 699"/>
            <p:cNvSpPr>
              <a:spLocks noChangeShapeType="1"/>
            </p:cNvSpPr>
            <p:nvPr/>
          </p:nvSpPr>
          <p:spPr bwMode="auto">
            <a:xfrm flipH="1">
              <a:off x="3929" y="3808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4" name="Rectangle 700"/>
            <p:cNvSpPr>
              <a:spLocks noChangeArrowheads="1"/>
            </p:cNvSpPr>
            <p:nvPr/>
          </p:nvSpPr>
          <p:spPr bwMode="auto">
            <a:xfrm>
              <a:off x="3929" y="3808"/>
              <a:ext cx="3" cy="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35" name="Line 701"/>
            <p:cNvSpPr>
              <a:spLocks noChangeShapeType="1"/>
            </p:cNvSpPr>
            <p:nvPr/>
          </p:nvSpPr>
          <p:spPr bwMode="auto">
            <a:xfrm flipH="1" flipV="1">
              <a:off x="3001" y="3457"/>
              <a:ext cx="30" cy="7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6" name="Line 702"/>
            <p:cNvSpPr>
              <a:spLocks noChangeShapeType="1"/>
            </p:cNvSpPr>
            <p:nvPr/>
          </p:nvSpPr>
          <p:spPr bwMode="auto">
            <a:xfrm flipH="1" flipV="1">
              <a:off x="3002" y="3449"/>
              <a:ext cx="33" cy="8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7" name="Line 703"/>
            <p:cNvSpPr>
              <a:spLocks noChangeShapeType="1"/>
            </p:cNvSpPr>
            <p:nvPr/>
          </p:nvSpPr>
          <p:spPr bwMode="auto">
            <a:xfrm flipV="1">
              <a:off x="3031" y="3530"/>
              <a:ext cx="4" cy="2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38" name="Freeform 704"/>
            <p:cNvSpPr>
              <a:spLocks/>
            </p:cNvSpPr>
            <p:nvPr/>
          </p:nvSpPr>
          <p:spPr bwMode="auto">
            <a:xfrm>
              <a:off x="3001" y="3452"/>
              <a:ext cx="34" cy="80"/>
            </a:xfrm>
            <a:custGeom>
              <a:avLst/>
              <a:gdLst>
                <a:gd name="T0" fmla="*/ 158 w 171"/>
                <a:gd name="T1" fmla="*/ 400 h 400"/>
                <a:gd name="T2" fmla="*/ 0 w 171"/>
                <a:gd name="T3" fmla="*/ 5 h 400"/>
                <a:gd name="T4" fmla="*/ 13 w 171"/>
                <a:gd name="T5" fmla="*/ 0 h 400"/>
                <a:gd name="T6" fmla="*/ 171 w 171"/>
                <a:gd name="T7" fmla="*/ 394 h 400"/>
                <a:gd name="T8" fmla="*/ 158 w 171"/>
                <a:gd name="T9" fmla="*/ 40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1"/>
                <a:gd name="T16" fmla="*/ 0 h 400"/>
                <a:gd name="T17" fmla="*/ 171 w 171"/>
                <a:gd name="T18" fmla="*/ 400 h 4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1" h="400">
                  <a:moveTo>
                    <a:pt x="158" y="400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71" y="394"/>
                  </a:lnTo>
                  <a:lnTo>
                    <a:pt x="158" y="400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39" name="Line 705"/>
            <p:cNvSpPr>
              <a:spLocks noChangeShapeType="1"/>
            </p:cNvSpPr>
            <p:nvPr/>
          </p:nvSpPr>
          <p:spPr bwMode="auto">
            <a:xfrm flipV="1">
              <a:off x="2978" y="3389"/>
              <a:ext cx="53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0" name="Line 706"/>
            <p:cNvSpPr>
              <a:spLocks noChangeShapeType="1"/>
            </p:cNvSpPr>
            <p:nvPr/>
          </p:nvSpPr>
          <p:spPr bwMode="auto">
            <a:xfrm flipV="1">
              <a:off x="2982" y="3391"/>
              <a:ext cx="53" cy="10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1" name="Line 707"/>
            <p:cNvSpPr>
              <a:spLocks noChangeShapeType="1"/>
            </p:cNvSpPr>
            <p:nvPr/>
          </p:nvSpPr>
          <p:spPr bwMode="auto">
            <a:xfrm>
              <a:off x="2978" y="3495"/>
              <a:ext cx="4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2" name="Line 708"/>
            <p:cNvSpPr>
              <a:spLocks noChangeShapeType="1"/>
            </p:cNvSpPr>
            <p:nvPr/>
          </p:nvSpPr>
          <p:spPr bwMode="auto">
            <a:xfrm>
              <a:off x="3031" y="3389"/>
              <a:ext cx="4" cy="2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3" name="Freeform 709"/>
            <p:cNvSpPr>
              <a:spLocks/>
            </p:cNvSpPr>
            <p:nvPr/>
          </p:nvSpPr>
          <p:spPr bwMode="auto">
            <a:xfrm>
              <a:off x="2978" y="3389"/>
              <a:ext cx="57" cy="107"/>
            </a:xfrm>
            <a:custGeom>
              <a:avLst/>
              <a:gdLst>
                <a:gd name="T0" fmla="*/ 0 w 285"/>
                <a:gd name="T1" fmla="*/ 527 h 536"/>
                <a:gd name="T2" fmla="*/ 265 w 285"/>
                <a:gd name="T3" fmla="*/ 0 h 536"/>
                <a:gd name="T4" fmla="*/ 285 w 285"/>
                <a:gd name="T5" fmla="*/ 9 h 536"/>
                <a:gd name="T6" fmla="*/ 20 w 285"/>
                <a:gd name="T7" fmla="*/ 536 h 536"/>
                <a:gd name="T8" fmla="*/ 0 w 285"/>
                <a:gd name="T9" fmla="*/ 527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5"/>
                <a:gd name="T16" fmla="*/ 0 h 536"/>
                <a:gd name="T17" fmla="*/ 285 w 285"/>
                <a:gd name="T18" fmla="*/ 536 h 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5" h="536">
                  <a:moveTo>
                    <a:pt x="0" y="527"/>
                  </a:moveTo>
                  <a:lnTo>
                    <a:pt x="265" y="0"/>
                  </a:lnTo>
                  <a:lnTo>
                    <a:pt x="285" y="9"/>
                  </a:lnTo>
                  <a:lnTo>
                    <a:pt x="20" y="536"/>
                  </a:lnTo>
                  <a:lnTo>
                    <a:pt x="0" y="527"/>
                  </a:lnTo>
                  <a:close/>
                </a:path>
              </a:pathLst>
            </a:custGeom>
            <a:solidFill>
              <a:srgbClr val="A7C7C9"/>
            </a:solidFill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44" name="Line 710"/>
            <p:cNvSpPr>
              <a:spLocks noChangeShapeType="1"/>
            </p:cNvSpPr>
            <p:nvPr/>
          </p:nvSpPr>
          <p:spPr bwMode="auto">
            <a:xfrm>
              <a:off x="2910" y="3493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5" name="Line 711"/>
            <p:cNvSpPr>
              <a:spLocks noChangeShapeType="1"/>
            </p:cNvSpPr>
            <p:nvPr/>
          </p:nvSpPr>
          <p:spPr bwMode="auto">
            <a:xfrm>
              <a:off x="2910" y="3498"/>
              <a:ext cx="70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6" name="Line 712"/>
            <p:cNvSpPr>
              <a:spLocks noChangeShapeType="1"/>
            </p:cNvSpPr>
            <p:nvPr/>
          </p:nvSpPr>
          <p:spPr bwMode="auto">
            <a:xfrm>
              <a:off x="2910" y="3493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7" name="Line 713"/>
            <p:cNvSpPr>
              <a:spLocks noChangeShapeType="1"/>
            </p:cNvSpPr>
            <p:nvPr/>
          </p:nvSpPr>
          <p:spPr bwMode="auto">
            <a:xfrm>
              <a:off x="2980" y="3493"/>
              <a:ext cx="1" cy="5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48" name="Rectangle 714"/>
            <p:cNvSpPr>
              <a:spLocks noChangeArrowheads="1"/>
            </p:cNvSpPr>
            <p:nvPr/>
          </p:nvSpPr>
          <p:spPr bwMode="auto">
            <a:xfrm>
              <a:off x="2910" y="3493"/>
              <a:ext cx="70" cy="5"/>
            </a:xfrm>
            <a:prstGeom prst="rect">
              <a:avLst/>
            </a:prstGeom>
            <a:solidFill>
              <a:srgbClr val="A7C7C9"/>
            </a:solidFill>
            <a:ln w="317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49" name="Line 715"/>
            <p:cNvSpPr>
              <a:spLocks noChangeShapeType="1"/>
            </p:cNvSpPr>
            <p:nvPr/>
          </p:nvSpPr>
          <p:spPr bwMode="auto">
            <a:xfrm flipV="1">
              <a:off x="4524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0" name="Line 716"/>
            <p:cNvSpPr>
              <a:spLocks noChangeShapeType="1"/>
            </p:cNvSpPr>
            <p:nvPr/>
          </p:nvSpPr>
          <p:spPr bwMode="auto">
            <a:xfrm flipV="1">
              <a:off x="4533" y="3601"/>
              <a:ext cx="1" cy="106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1" name="Line 717"/>
            <p:cNvSpPr>
              <a:spLocks noChangeShapeType="1"/>
            </p:cNvSpPr>
            <p:nvPr/>
          </p:nvSpPr>
          <p:spPr bwMode="auto">
            <a:xfrm>
              <a:off x="4524" y="3707"/>
              <a:ext cx="9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2" name="Line 718"/>
            <p:cNvSpPr>
              <a:spLocks noChangeShapeType="1"/>
            </p:cNvSpPr>
            <p:nvPr/>
          </p:nvSpPr>
          <p:spPr bwMode="auto">
            <a:xfrm>
              <a:off x="4524" y="3601"/>
              <a:ext cx="9" cy="1"/>
            </a:xfrm>
            <a:prstGeom prst="line">
              <a:avLst/>
            </a:prstGeom>
            <a:noFill/>
            <a:ln w="0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3" name="Rectangle 719"/>
            <p:cNvSpPr>
              <a:spLocks noChangeArrowheads="1"/>
            </p:cNvSpPr>
            <p:nvPr/>
          </p:nvSpPr>
          <p:spPr bwMode="auto">
            <a:xfrm>
              <a:off x="4524" y="3601"/>
              <a:ext cx="9" cy="106"/>
            </a:xfrm>
            <a:prstGeom prst="rect">
              <a:avLst/>
            </a:prstGeom>
            <a:solidFill>
              <a:srgbClr val="A7C7C9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54" name="Line 720"/>
            <p:cNvSpPr>
              <a:spLocks noChangeShapeType="1"/>
            </p:cNvSpPr>
            <p:nvPr/>
          </p:nvSpPr>
          <p:spPr bwMode="auto">
            <a:xfrm flipH="1" flipV="1">
              <a:off x="4477" y="3372"/>
              <a:ext cx="13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5" name="Line 721"/>
            <p:cNvSpPr>
              <a:spLocks noChangeShapeType="1"/>
            </p:cNvSpPr>
            <p:nvPr/>
          </p:nvSpPr>
          <p:spPr bwMode="auto">
            <a:xfrm flipH="1" flipV="1">
              <a:off x="4474" y="3373"/>
              <a:ext cx="13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6" name="Line 722"/>
            <p:cNvSpPr>
              <a:spLocks noChangeShapeType="1"/>
            </p:cNvSpPr>
            <p:nvPr/>
          </p:nvSpPr>
          <p:spPr bwMode="auto">
            <a:xfrm flipH="1">
              <a:off x="4487" y="3442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7" name="Line 723"/>
            <p:cNvSpPr>
              <a:spLocks noChangeShapeType="1"/>
            </p:cNvSpPr>
            <p:nvPr/>
          </p:nvSpPr>
          <p:spPr bwMode="auto">
            <a:xfrm flipH="1">
              <a:off x="4474" y="3372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58" name="Freeform 724"/>
            <p:cNvSpPr>
              <a:spLocks/>
            </p:cNvSpPr>
            <p:nvPr/>
          </p:nvSpPr>
          <p:spPr bwMode="auto">
            <a:xfrm>
              <a:off x="4474" y="3372"/>
              <a:ext cx="16" cy="71"/>
            </a:xfrm>
            <a:custGeom>
              <a:avLst/>
              <a:gdLst>
                <a:gd name="T0" fmla="*/ 81 w 81"/>
                <a:gd name="T1" fmla="*/ 351 h 354"/>
                <a:gd name="T2" fmla="*/ 14 w 81"/>
                <a:gd name="T3" fmla="*/ 0 h 354"/>
                <a:gd name="T4" fmla="*/ 0 w 81"/>
                <a:gd name="T5" fmla="*/ 3 h 354"/>
                <a:gd name="T6" fmla="*/ 66 w 81"/>
                <a:gd name="T7" fmla="*/ 354 h 354"/>
                <a:gd name="T8" fmla="*/ 81 w 81"/>
                <a:gd name="T9" fmla="*/ 351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354"/>
                <a:gd name="T17" fmla="*/ 81 w 81"/>
                <a:gd name="T18" fmla="*/ 354 h 3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354">
                  <a:moveTo>
                    <a:pt x="81" y="351"/>
                  </a:moveTo>
                  <a:lnTo>
                    <a:pt x="14" y="0"/>
                  </a:lnTo>
                  <a:lnTo>
                    <a:pt x="0" y="3"/>
                  </a:lnTo>
                  <a:lnTo>
                    <a:pt x="66" y="354"/>
                  </a:lnTo>
                  <a:lnTo>
                    <a:pt x="81" y="3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59" name="Line 725"/>
            <p:cNvSpPr>
              <a:spLocks noChangeShapeType="1"/>
            </p:cNvSpPr>
            <p:nvPr/>
          </p:nvSpPr>
          <p:spPr bwMode="auto">
            <a:xfrm flipV="1">
              <a:off x="4490" y="3373"/>
              <a:ext cx="13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0" name="Line 726"/>
            <p:cNvSpPr>
              <a:spLocks noChangeShapeType="1"/>
            </p:cNvSpPr>
            <p:nvPr/>
          </p:nvSpPr>
          <p:spPr bwMode="auto">
            <a:xfrm flipV="1">
              <a:off x="4487" y="3372"/>
              <a:ext cx="14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1" name="Line 727"/>
            <p:cNvSpPr>
              <a:spLocks noChangeShapeType="1"/>
            </p:cNvSpPr>
            <p:nvPr/>
          </p:nvSpPr>
          <p:spPr bwMode="auto">
            <a:xfrm flipH="1" flipV="1">
              <a:off x="4487" y="3442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2" name="Line 728"/>
            <p:cNvSpPr>
              <a:spLocks noChangeShapeType="1"/>
            </p:cNvSpPr>
            <p:nvPr/>
          </p:nvSpPr>
          <p:spPr bwMode="auto">
            <a:xfrm flipH="1" flipV="1">
              <a:off x="4501" y="3372"/>
              <a:ext cx="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3" name="Freeform 729"/>
            <p:cNvSpPr>
              <a:spLocks/>
            </p:cNvSpPr>
            <p:nvPr/>
          </p:nvSpPr>
          <p:spPr bwMode="auto">
            <a:xfrm>
              <a:off x="4487" y="3372"/>
              <a:ext cx="16" cy="71"/>
            </a:xfrm>
            <a:custGeom>
              <a:avLst/>
              <a:gdLst>
                <a:gd name="T0" fmla="*/ 15 w 80"/>
                <a:gd name="T1" fmla="*/ 354 h 354"/>
                <a:gd name="T2" fmla="*/ 80 w 80"/>
                <a:gd name="T3" fmla="*/ 3 h 354"/>
                <a:gd name="T4" fmla="*/ 67 w 80"/>
                <a:gd name="T5" fmla="*/ 0 h 354"/>
                <a:gd name="T6" fmla="*/ 0 w 80"/>
                <a:gd name="T7" fmla="*/ 351 h 354"/>
                <a:gd name="T8" fmla="*/ 15 w 80"/>
                <a:gd name="T9" fmla="*/ 354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354"/>
                <a:gd name="T17" fmla="*/ 80 w 80"/>
                <a:gd name="T18" fmla="*/ 354 h 3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354">
                  <a:moveTo>
                    <a:pt x="15" y="354"/>
                  </a:moveTo>
                  <a:lnTo>
                    <a:pt x="80" y="3"/>
                  </a:lnTo>
                  <a:lnTo>
                    <a:pt x="67" y="0"/>
                  </a:lnTo>
                  <a:lnTo>
                    <a:pt x="0" y="351"/>
                  </a:lnTo>
                  <a:lnTo>
                    <a:pt x="15" y="3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64" name="Line 730"/>
            <p:cNvSpPr>
              <a:spLocks noChangeShapeType="1"/>
            </p:cNvSpPr>
            <p:nvPr/>
          </p:nvSpPr>
          <p:spPr bwMode="auto">
            <a:xfrm>
              <a:off x="4476" y="3374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5" name="Line 731"/>
            <p:cNvSpPr>
              <a:spLocks noChangeShapeType="1"/>
            </p:cNvSpPr>
            <p:nvPr/>
          </p:nvSpPr>
          <p:spPr bwMode="auto">
            <a:xfrm>
              <a:off x="4476" y="3371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6" name="Line 732"/>
            <p:cNvSpPr>
              <a:spLocks noChangeShapeType="1"/>
            </p:cNvSpPr>
            <p:nvPr/>
          </p:nvSpPr>
          <p:spPr bwMode="auto">
            <a:xfrm flipV="1">
              <a:off x="4476" y="3371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7" name="Line 733"/>
            <p:cNvSpPr>
              <a:spLocks noChangeShapeType="1"/>
            </p:cNvSpPr>
            <p:nvPr/>
          </p:nvSpPr>
          <p:spPr bwMode="auto">
            <a:xfrm flipV="1">
              <a:off x="4502" y="3371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68" name="Rectangle 734"/>
            <p:cNvSpPr>
              <a:spLocks noChangeArrowheads="1"/>
            </p:cNvSpPr>
            <p:nvPr/>
          </p:nvSpPr>
          <p:spPr bwMode="auto">
            <a:xfrm>
              <a:off x="4476" y="3371"/>
              <a:ext cx="26" cy="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69" name="Freeform 735"/>
            <p:cNvSpPr>
              <a:spLocks/>
            </p:cNvSpPr>
            <p:nvPr/>
          </p:nvSpPr>
          <p:spPr bwMode="auto">
            <a:xfrm>
              <a:off x="4478" y="3374"/>
              <a:ext cx="9" cy="51"/>
            </a:xfrm>
            <a:custGeom>
              <a:avLst/>
              <a:gdLst>
                <a:gd name="T0" fmla="*/ 49 w 49"/>
                <a:gd name="T1" fmla="*/ 254 h 254"/>
                <a:gd name="T2" fmla="*/ 0 w 49"/>
                <a:gd name="T3" fmla="*/ 0 h 254"/>
                <a:gd name="T4" fmla="*/ 49 w 49"/>
                <a:gd name="T5" fmla="*/ 0 h 254"/>
                <a:gd name="T6" fmla="*/ 49 w 49"/>
                <a:gd name="T7" fmla="*/ 254 h 2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54"/>
                <a:gd name="T14" fmla="*/ 49 w 49"/>
                <a:gd name="T15" fmla="*/ 254 h 2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54">
                  <a:moveTo>
                    <a:pt x="49" y="254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49" y="254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70" name="Freeform 736"/>
            <p:cNvSpPr>
              <a:spLocks/>
            </p:cNvSpPr>
            <p:nvPr/>
          </p:nvSpPr>
          <p:spPr bwMode="auto">
            <a:xfrm>
              <a:off x="4490" y="3374"/>
              <a:ext cx="10" cy="51"/>
            </a:xfrm>
            <a:custGeom>
              <a:avLst/>
              <a:gdLst>
                <a:gd name="T0" fmla="*/ 0 w 49"/>
                <a:gd name="T1" fmla="*/ 254 h 254"/>
                <a:gd name="T2" fmla="*/ 0 w 49"/>
                <a:gd name="T3" fmla="*/ 0 h 254"/>
                <a:gd name="T4" fmla="*/ 49 w 49"/>
                <a:gd name="T5" fmla="*/ 0 h 254"/>
                <a:gd name="T6" fmla="*/ 0 w 49"/>
                <a:gd name="T7" fmla="*/ 254 h 2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54"/>
                <a:gd name="T14" fmla="*/ 49 w 49"/>
                <a:gd name="T15" fmla="*/ 254 h 2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54">
                  <a:moveTo>
                    <a:pt x="0" y="254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71" name="Line 737"/>
            <p:cNvSpPr>
              <a:spLocks noChangeShapeType="1"/>
            </p:cNvSpPr>
            <p:nvPr/>
          </p:nvSpPr>
          <p:spPr bwMode="auto">
            <a:xfrm>
              <a:off x="3086" y="2175"/>
              <a:ext cx="1442" cy="1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2" name="Line 738"/>
            <p:cNvSpPr>
              <a:spLocks noChangeShapeType="1"/>
            </p:cNvSpPr>
            <p:nvPr/>
          </p:nvSpPr>
          <p:spPr bwMode="auto">
            <a:xfrm>
              <a:off x="3086" y="2177"/>
              <a:ext cx="1442" cy="1"/>
            </a:xfrm>
            <a:prstGeom prst="line">
              <a:avLst/>
            </a:prstGeom>
            <a:noFill/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3" name="Line 739"/>
            <p:cNvSpPr>
              <a:spLocks noChangeShapeType="1"/>
            </p:cNvSpPr>
            <p:nvPr/>
          </p:nvSpPr>
          <p:spPr bwMode="auto">
            <a:xfrm>
              <a:off x="3086" y="2175"/>
              <a:ext cx="1" cy="2"/>
            </a:xfrm>
            <a:prstGeom prst="line">
              <a:avLst/>
            </a:prstGeom>
            <a:noFill/>
            <a:ln w="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4" name="Line 740"/>
            <p:cNvSpPr>
              <a:spLocks noChangeShapeType="1"/>
            </p:cNvSpPr>
            <p:nvPr/>
          </p:nvSpPr>
          <p:spPr bwMode="auto">
            <a:xfrm>
              <a:off x="4528" y="2175"/>
              <a:ext cx="1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5" name="Rectangle 741"/>
            <p:cNvSpPr>
              <a:spLocks noChangeArrowheads="1"/>
            </p:cNvSpPr>
            <p:nvPr/>
          </p:nvSpPr>
          <p:spPr bwMode="auto">
            <a:xfrm>
              <a:off x="3086" y="2175"/>
              <a:ext cx="1442" cy="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76" name="Line 742"/>
            <p:cNvSpPr>
              <a:spLocks noChangeShapeType="1"/>
            </p:cNvSpPr>
            <p:nvPr/>
          </p:nvSpPr>
          <p:spPr bwMode="auto">
            <a:xfrm>
              <a:off x="2925" y="2079"/>
              <a:ext cx="4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7" name="Line 743"/>
            <p:cNvSpPr>
              <a:spLocks noChangeShapeType="1"/>
            </p:cNvSpPr>
            <p:nvPr/>
          </p:nvSpPr>
          <p:spPr bwMode="auto">
            <a:xfrm flipH="1">
              <a:off x="2960" y="2079"/>
              <a:ext cx="4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8" name="Line 744"/>
            <p:cNvSpPr>
              <a:spLocks noChangeShapeType="1"/>
            </p:cNvSpPr>
            <p:nvPr/>
          </p:nvSpPr>
          <p:spPr bwMode="auto">
            <a:xfrm flipH="1">
              <a:off x="4477" y="2176"/>
              <a:ext cx="13" cy="7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79" name="Line 745"/>
            <p:cNvSpPr>
              <a:spLocks noChangeShapeType="1"/>
            </p:cNvSpPr>
            <p:nvPr/>
          </p:nvSpPr>
          <p:spPr bwMode="auto">
            <a:xfrm flipH="1">
              <a:off x="4474" y="2176"/>
              <a:ext cx="13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0" name="Line 746"/>
            <p:cNvSpPr>
              <a:spLocks noChangeShapeType="1"/>
            </p:cNvSpPr>
            <p:nvPr/>
          </p:nvSpPr>
          <p:spPr bwMode="auto">
            <a:xfrm flipH="1" flipV="1">
              <a:off x="4487" y="2176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1" name="Line 747"/>
            <p:cNvSpPr>
              <a:spLocks noChangeShapeType="1"/>
            </p:cNvSpPr>
            <p:nvPr/>
          </p:nvSpPr>
          <p:spPr bwMode="auto">
            <a:xfrm flipH="1" flipV="1">
              <a:off x="4474" y="2246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2" name="Freeform 748"/>
            <p:cNvSpPr>
              <a:spLocks/>
            </p:cNvSpPr>
            <p:nvPr/>
          </p:nvSpPr>
          <p:spPr bwMode="auto">
            <a:xfrm>
              <a:off x="4474" y="2176"/>
              <a:ext cx="16" cy="71"/>
            </a:xfrm>
            <a:custGeom>
              <a:avLst/>
              <a:gdLst>
                <a:gd name="T0" fmla="*/ 81 w 81"/>
                <a:gd name="T1" fmla="*/ 3 h 354"/>
                <a:gd name="T2" fmla="*/ 14 w 81"/>
                <a:gd name="T3" fmla="*/ 354 h 354"/>
                <a:gd name="T4" fmla="*/ 0 w 81"/>
                <a:gd name="T5" fmla="*/ 351 h 354"/>
                <a:gd name="T6" fmla="*/ 66 w 81"/>
                <a:gd name="T7" fmla="*/ 0 h 354"/>
                <a:gd name="T8" fmla="*/ 81 w 81"/>
                <a:gd name="T9" fmla="*/ 3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354"/>
                <a:gd name="T17" fmla="*/ 81 w 81"/>
                <a:gd name="T18" fmla="*/ 354 h 3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354">
                  <a:moveTo>
                    <a:pt x="81" y="3"/>
                  </a:moveTo>
                  <a:lnTo>
                    <a:pt x="14" y="354"/>
                  </a:lnTo>
                  <a:lnTo>
                    <a:pt x="0" y="351"/>
                  </a:lnTo>
                  <a:lnTo>
                    <a:pt x="66" y="0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83" name="Line 749"/>
            <p:cNvSpPr>
              <a:spLocks noChangeShapeType="1"/>
            </p:cNvSpPr>
            <p:nvPr/>
          </p:nvSpPr>
          <p:spPr bwMode="auto">
            <a:xfrm>
              <a:off x="4490" y="2176"/>
              <a:ext cx="13" cy="7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4" name="Line 750"/>
            <p:cNvSpPr>
              <a:spLocks noChangeShapeType="1"/>
            </p:cNvSpPr>
            <p:nvPr/>
          </p:nvSpPr>
          <p:spPr bwMode="auto">
            <a:xfrm>
              <a:off x="4487" y="2176"/>
              <a:ext cx="14" cy="7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5" name="Line 751"/>
            <p:cNvSpPr>
              <a:spLocks noChangeShapeType="1"/>
            </p:cNvSpPr>
            <p:nvPr/>
          </p:nvSpPr>
          <p:spPr bwMode="auto">
            <a:xfrm flipH="1">
              <a:off x="4487" y="2176"/>
              <a:ext cx="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6" name="Line 752"/>
            <p:cNvSpPr>
              <a:spLocks noChangeShapeType="1"/>
            </p:cNvSpPr>
            <p:nvPr/>
          </p:nvSpPr>
          <p:spPr bwMode="auto">
            <a:xfrm flipH="1">
              <a:off x="4501" y="2246"/>
              <a:ext cx="2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7" name="Freeform 753"/>
            <p:cNvSpPr>
              <a:spLocks/>
            </p:cNvSpPr>
            <p:nvPr/>
          </p:nvSpPr>
          <p:spPr bwMode="auto">
            <a:xfrm>
              <a:off x="4487" y="2176"/>
              <a:ext cx="16" cy="71"/>
            </a:xfrm>
            <a:custGeom>
              <a:avLst/>
              <a:gdLst>
                <a:gd name="T0" fmla="*/ 15 w 80"/>
                <a:gd name="T1" fmla="*/ 0 h 354"/>
                <a:gd name="T2" fmla="*/ 80 w 80"/>
                <a:gd name="T3" fmla="*/ 351 h 354"/>
                <a:gd name="T4" fmla="*/ 67 w 80"/>
                <a:gd name="T5" fmla="*/ 354 h 354"/>
                <a:gd name="T6" fmla="*/ 0 w 80"/>
                <a:gd name="T7" fmla="*/ 3 h 354"/>
                <a:gd name="T8" fmla="*/ 15 w 80"/>
                <a:gd name="T9" fmla="*/ 0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354"/>
                <a:gd name="T17" fmla="*/ 80 w 80"/>
                <a:gd name="T18" fmla="*/ 354 h 3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354">
                  <a:moveTo>
                    <a:pt x="15" y="0"/>
                  </a:moveTo>
                  <a:lnTo>
                    <a:pt x="80" y="351"/>
                  </a:lnTo>
                  <a:lnTo>
                    <a:pt x="67" y="354"/>
                  </a:ln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88" name="Line 754"/>
            <p:cNvSpPr>
              <a:spLocks noChangeShapeType="1"/>
            </p:cNvSpPr>
            <p:nvPr/>
          </p:nvSpPr>
          <p:spPr bwMode="auto">
            <a:xfrm>
              <a:off x="4476" y="2245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89" name="Line 755"/>
            <p:cNvSpPr>
              <a:spLocks noChangeShapeType="1"/>
            </p:cNvSpPr>
            <p:nvPr/>
          </p:nvSpPr>
          <p:spPr bwMode="auto">
            <a:xfrm>
              <a:off x="4476" y="2248"/>
              <a:ext cx="26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0" name="Line 756"/>
            <p:cNvSpPr>
              <a:spLocks noChangeShapeType="1"/>
            </p:cNvSpPr>
            <p:nvPr/>
          </p:nvSpPr>
          <p:spPr bwMode="auto">
            <a:xfrm>
              <a:off x="4476" y="2245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1" name="Line 757"/>
            <p:cNvSpPr>
              <a:spLocks noChangeShapeType="1"/>
            </p:cNvSpPr>
            <p:nvPr/>
          </p:nvSpPr>
          <p:spPr bwMode="auto">
            <a:xfrm>
              <a:off x="4502" y="2245"/>
              <a:ext cx="1" cy="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2" name="Rectangle 758"/>
            <p:cNvSpPr>
              <a:spLocks noChangeArrowheads="1"/>
            </p:cNvSpPr>
            <p:nvPr/>
          </p:nvSpPr>
          <p:spPr bwMode="auto">
            <a:xfrm>
              <a:off x="4476" y="2245"/>
              <a:ext cx="26" cy="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93" name="Freeform 759"/>
            <p:cNvSpPr>
              <a:spLocks/>
            </p:cNvSpPr>
            <p:nvPr/>
          </p:nvSpPr>
          <p:spPr bwMode="auto">
            <a:xfrm>
              <a:off x="4478" y="2194"/>
              <a:ext cx="9" cy="51"/>
            </a:xfrm>
            <a:custGeom>
              <a:avLst/>
              <a:gdLst>
                <a:gd name="T0" fmla="*/ 49 w 49"/>
                <a:gd name="T1" fmla="*/ 0 h 256"/>
                <a:gd name="T2" fmla="*/ 0 w 49"/>
                <a:gd name="T3" fmla="*/ 256 h 256"/>
                <a:gd name="T4" fmla="*/ 49 w 49"/>
                <a:gd name="T5" fmla="*/ 256 h 256"/>
                <a:gd name="T6" fmla="*/ 49 w 49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56"/>
                <a:gd name="T14" fmla="*/ 49 w 49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56">
                  <a:moveTo>
                    <a:pt x="49" y="0"/>
                  </a:moveTo>
                  <a:lnTo>
                    <a:pt x="0" y="256"/>
                  </a:lnTo>
                  <a:lnTo>
                    <a:pt x="49" y="25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94" name="Freeform 760"/>
            <p:cNvSpPr>
              <a:spLocks/>
            </p:cNvSpPr>
            <p:nvPr/>
          </p:nvSpPr>
          <p:spPr bwMode="auto">
            <a:xfrm>
              <a:off x="4490" y="2194"/>
              <a:ext cx="10" cy="51"/>
            </a:xfrm>
            <a:custGeom>
              <a:avLst/>
              <a:gdLst>
                <a:gd name="T0" fmla="*/ 0 w 49"/>
                <a:gd name="T1" fmla="*/ 0 h 256"/>
                <a:gd name="T2" fmla="*/ 0 w 49"/>
                <a:gd name="T3" fmla="*/ 256 h 256"/>
                <a:gd name="T4" fmla="*/ 49 w 49"/>
                <a:gd name="T5" fmla="*/ 256 h 256"/>
                <a:gd name="T6" fmla="*/ 0 w 49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56"/>
                <a:gd name="T14" fmla="*/ 49 w 49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56">
                  <a:moveTo>
                    <a:pt x="0" y="0"/>
                  </a:moveTo>
                  <a:lnTo>
                    <a:pt x="0" y="256"/>
                  </a:lnTo>
                  <a:lnTo>
                    <a:pt x="49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795" name="Line 761"/>
            <p:cNvSpPr>
              <a:spLocks noChangeShapeType="1"/>
            </p:cNvSpPr>
            <p:nvPr/>
          </p:nvSpPr>
          <p:spPr bwMode="auto">
            <a:xfrm>
              <a:off x="2889" y="2090"/>
              <a:ext cx="1" cy="1282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6" name="Line 762"/>
            <p:cNvSpPr>
              <a:spLocks noChangeShapeType="1"/>
            </p:cNvSpPr>
            <p:nvPr/>
          </p:nvSpPr>
          <p:spPr bwMode="auto">
            <a:xfrm>
              <a:off x="3001" y="2090"/>
              <a:ext cx="1" cy="1282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7" name="Line 763"/>
            <p:cNvSpPr>
              <a:spLocks noChangeShapeType="1"/>
            </p:cNvSpPr>
            <p:nvPr/>
          </p:nvSpPr>
          <p:spPr bwMode="auto">
            <a:xfrm>
              <a:off x="2889" y="2715"/>
              <a:ext cx="112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8" name="Line 764"/>
            <p:cNvSpPr>
              <a:spLocks noChangeShapeType="1"/>
            </p:cNvSpPr>
            <p:nvPr/>
          </p:nvSpPr>
          <p:spPr bwMode="auto">
            <a:xfrm>
              <a:off x="2889" y="2705"/>
              <a:ext cx="112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799" name="Line 765"/>
            <p:cNvSpPr>
              <a:spLocks noChangeShapeType="1"/>
            </p:cNvSpPr>
            <p:nvPr/>
          </p:nvSpPr>
          <p:spPr bwMode="auto">
            <a:xfrm>
              <a:off x="2889" y="2914"/>
              <a:ext cx="112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0" name="Line 766"/>
            <p:cNvSpPr>
              <a:spLocks noChangeShapeType="1"/>
            </p:cNvSpPr>
            <p:nvPr/>
          </p:nvSpPr>
          <p:spPr bwMode="auto">
            <a:xfrm>
              <a:off x="2889" y="2905"/>
              <a:ext cx="112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1" name="Freeform 767"/>
            <p:cNvSpPr>
              <a:spLocks/>
            </p:cNvSpPr>
            <p:nvPr/>
          </p:nvSpPr>
          <p:spPr bwMode="auto">
            <a:xfrm>
              <a:off x="1872" y="3446"/>
              <a:ext cx="30" cy="31"/>
            </a:xfrm>
            <a:custGeom>
              <a:avLst/>
              <a:gdLst>
                <a:gd name="T0" fmla="*/ 30 w 30"/>
                <a:gd name="T1" fmla="*/ 15 h 31"/>
                <a:gd name="T2" fmla="*/ 30 w 30"/>
                <a:gd name="T3" fmla="*/ 13 h 31"/>
                <a:gd name="T4" fmla="*/ 28 w 30"/>
                <a:gd name="T5" fmla="*/ 9 h 31"/>
                <a:gd name="T6" fmla="*/ 28 w 30"/>
                <a:gd name="T7" fmla="*/ 7 h 31"/>
                <a:gd name="T8" fmla="*/ 26 w 30"/>
                <a:gd name="T9" fmla="*/ 5 h 31"/>
                <a:gd name="T10" fmla="*/ 25 w 30"/>
                <a:gd name="T11" fmla="*/ 3 h 31"/>
                <a:gd name="T12" fmla="*/ 21 w 30"/>
                <a:gd name="T13" fmla="*/ 2 h 31"/>
                <a:gd name="T14" fmla="*/ 19 w 30"/>
                <a:gd name="T15" fmla="*/ 0 h 31"/>
                <a:gd name="T16" fmla="*/ 15 w 30"/>
                <a:gd name="T17" fmla="*/ 0 h 31"/>
                <a:gd name="T18" fmla="*/ 11 w 30"/>
                <a:gd name="T19" fmla="*/ 0 h 31"/>
                <a:gd name="T20" fmla="*/ 9 w 30"/>
                <a:gd name="T21" fmla="*/ 2 h 31"/>
                <a:gd name="T22" fmla="*/ 5 w 30"/>
                <a:gd name="T23" fmla="*/ 3 h 31"/>
                <a:gd name="T24" fmla="*/ 4 w 30"/>
                <a:gd name="T25" fmla="*/ 5 h 31"/>
                <a:gd name="T26" fmla="*/ 2 w 30"/>
                <a:gd name="T27" fmla="*/ 7 h 31"/>
                <a:gd name="T28" fmla="*/ 2 w 30"/>
                <a:gd name="T29" fmla="*/ 9 h 31"/>
                <a:gd name="T30" fmla="*/ 0 w 30"/>
                <a:gd name="T31" fmla="*/ 13 h 31"/>
                <a:gd name="T32" fmla="*/ 0 w 30"/>
                <a:gd name="T33" fmla="*/ 15 h 31"/>
                <a:gd name="T34" fmla="*/ 0 w 30"/>
                <a:gd name="T35" fmla="*/ 19 h 31"/>
                <a:gd name="T36" fmla="*/ 2 w 30"/>
                <a:gd name="T37" fmla="*/ 21 h 31"/>
                <a:gd name="T38" fmla="*/ 2 w 30"/>
                <a:gd name="T39" fmla="*/ 25 h 31"/>
                <a:gd name="T40" fmla="*/ 4 w 30"/>
                <a:gd name="T41" fmla="*/ 27 h 31"/>
                <a:gd name="T42" fmla="*/ 5 w 30"/>
                <a:gd name="T43" fmla="*/ 29 h 31"/>
                <a:gd name="T44" fmla="*/ 9 w 30"/>
                <a:gd name="T45" fmla="*/ 31 h 31"/>
                <a:gd name="T46" fmla="*/ 11 w 30"/>
                <a:gd name="T47" fmla="*/ 31 h 31"/>
                <a:gd name="T48" fmla="*/ 15 w 30"/>
                <a:gd name="T49" fmla="*/ 31 h 31"/>
                <a:gd name="T50" fmla="*/ 19 w 30"/>
                <a:gd name="T51" fmla="*/ 31 h 31"/>
                <a:gd name="T52" fmla="*/ 21 w 30"/>
                <a:gd name="T53" fmla="*/ 31 h 31"/>
                <a:gd name="T54" fmla="*/ 25 w 30"/>
                <a:gd name="T55" fmla="*/ 29 h 31"/>
                <a:gd name="T56" fmla="*/ 26 w 30"/>
                <a:gd name="T57" fmla="*/ 27 h 31"/>
                <a:gd name="T58" fmla="*/ 28 w 30"/>
                <a:gd name="T59" fmla="*/ 25 h 31"/>
                <a:gd name="T60" fmla="*/ 28 w 30"/>
                <a:gd name="T61" fmla="*/ 21 h 31"/>
                <a:gd name="T62" fmla="*/ 30 w 30"/>
                <a:gd name="T63" fmla="*/ 19 h 31"/>
                <a:gd name="T64" fmla="*/ 30 w 30"/>
                <a:gd name="T65" fmla="*/ 15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"/>
                <a:gd name="T100" fmla="*/ 0 h 31"/>
                <a:gd name="T101" fmla="*/ 30 w 30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" h="31">
                  <a:moveTo>
                    <a:pt x="30" y="15"/>
                  </a:move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6" y="27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9"/>
                  </a:lnTo>
                  <a:lnTo>
                    <a:pt x="30" y="15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02" name="Freeform 768"/>
            <p:cNvSpPr>
              <a:spLocks/>
            </p:cNvSpPr>
            <p:nvPr/>
          </p:nvSpPr>
          <p:spPr bwMode="auto">
            <a:xfrm>
              <a:off x="1868" y="3442"/>
              <a:ext cx="38" cy="40"/>
            </a:xfrm>
            <a:custGeom>
              <a:avLst/>
              <a:gdLst>
                <a:gd name="T0" fmla="*/ 38 w 38"/>
                <a:gd name="T1" fmla="*/ 19 h 40"/>
                <a:gd name="T2" fmla="*/ 38 w 38"/>
                <a:gd name="T3" fmla="*/ 15 h 40"/>
                <a:gd name="T4" fmla="*/ 36 w 38"/>
                <a:gd name="T5" fmla="*/ 11 h 40"/>
                <a:gd name="T6" fmla="*/ 34 w 38"/>
                <a:gd name="T7" fmla="*/ 7 h 40"/>
                <a:gd name="T8" fmla="*/ 32 w 38"/>
                <a:gd name="T9" fmla="*/ 6 h 40"/>
                <a:gd name="T10" fmla="*/ 30 w 38"/>
                <a:gd name="T11" fmla="*/ 4 h 40"/>
                <a:gd name="T12" fmla="*/ 27 w 38"/>
                <a:gd name="T13" fmla="*/ 2 h 40"/>
                <a:gd name="T14" fmla="*/ 23 w 38"/>
                <a:gd name="T15" fmla="*/ 0 h 40"/>
                <a:gd name="T16" fmla="*/ 19 w 38"/>
                <a:gd name="T17" fmla="*/ 0 h 40"/>
                <a:gd name="T18" fmla="*/ 15 w 38"/>
                <a:gd name="T19" fmla="*/ 0 h 40"/>
                <a:gd name="T20" fmla="*/ 11 w 38"/>
                <a:gd name="T21" fmla="*/ 2 h 40"/>
                <a:gd name="T22" fmla="*/ 8 w 38"/>
                <a:gd name="T23" fmla="*/ 4 h 40"/>
                <a:gd name="T24" fmla="*/ 6 w 38"/>
                <a:gd name="T25" fmla="*/ 6 h 40"/>
                <a:gd name="T26" fmla="*/ 4 w 38"/>
                <a:gd name="T27" fmla="*/ 7 h 40"/>
                <a:gd name="T28" fmla="*/ 2 w 38"/>
                <a:gd name="T29" fmla="*/ 11 h 40"/>
                <a:gd name="T30" fmla="*/ 0 w 38"/>
                <a:gd name="T31" fmla="*/ 15 h 40"/>
                <a:gd name="T32" fmla="*/ 0 w 38"/>
                <a:gd name="T33" fmla="*/ 19 h 40"/>
                <a:gd name="T34" fmla="*/ 0 w 38"/>
                <a:gd name="T35" fmla="*/ 23 h 40"/>
                <a:gd name="T36" fmla="*/ 2 w 38"/>
                <a:gd name="T37" fmla="*/ 27 h 40"/>
                <a:gd name="T38" fmla="*/ 4 w 38"/>
                <a:gd name="T39" fmla="*/ 31 h 40"/>
                <a:gd name="T40" fmla="*/ 6 w 38"/>
                <a:gd name="T41" fmla="*/ 35 h 40"/>
                <a:gd name="T42" fmla="*/ 8 w 38"/>
                <a:gd name="T43" fmla="*/ 37 h 40"/>
                <a:gd name="T44" fmla="*/ 11 w 38"/>
                <a:gd name="T45" fmla="*/ 38 h 40"/>
                <a:gd name="T46" fmla="*/ 15 w 38"/>
                <a:gd name="T47" fmla="*/ 38 h 40"/>
                <a:gd name="T48" fmla="*/ 19 w 38"/>
                <a:gd name="T49" fmla="*/ 40 h 40"/>
                <a:gd name="T50" fmla="*/ 23 w 38"/>
                <a:gd name="T51" fmla="*/ 38 h 40"/>
                <a:gd name="T52" fmla="*/ 27 w 38"/>
                <a:gd name="T53" fmla="*/ 38 h 40"/>
                <a:gd name="T54" fmla="*/ 30 w 38"/>
                <a:gd name="T55" fmla="*/ 37 h 40"/>
                <a:gd name="T56" fmla="*/ 32 w 38"/>
                <a:gd name="T57" fmla="*/ 35 h 40"/>
                <a:gd name="T58" fmla="*/ 34 w 38"/>
                <a:gd name="T59" fmla="*/ 31 h 40"/>
                <a:gd name="T60" fmla="*/ 36 w 38"/>
                <a:gd name="T61" fmla="*/ 27 h 40"/>
                <a:gd name="T62" fmla="*/ 38 w 38"/>
                <a:gd name="T63" fmla="*/ 23 h 40"/>
                <a:gd name="T64" fmla="*/ 38 w 38"/>
                <a:gd name="T65" fmla="*/ 19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40"/>
                <a:gd name="T101" fmla="*/ 38 w 38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7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03" name="Line 769"/>
            <p:cNvSpPr>
              <a:spLocks noChangeShapeType="1"/>
            </p:cNvSpPr>
            <p:nvPr/>
          </p:nvSpPr>
          <p:spPr bwMode="auto">
            <a:xfrm flipH="1" flipV="1">
              <a:off x="1833" y="3461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4" name="Line 770"/>
            <p:cNvSpPr>
              <a:spLocks noChangeShapeType="1"/>
            </p:cNvSpPr>
            <p:nvPr/>
          </p:nvSpPr>
          <p:spPr bwMode="auto">
            <a:xfrm flipH="1">
              <a:off x="1937" y="3461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5" name="Freeform 771"/>
            <p:cNvSpPr>
              <a:spLocks/>
            </p:cNvSpPr>
            <p:nvPr/>
          </p:nvSpPr>
          <p:spPr bwMode="auto">
            <a:xfrm>
              <a:off x="1835" y="3461"/>
              <a:ext cx="104" cy="52"/>
            </a:xfrm>
            <a:custGeom>
              <a:avLst/>
              <a:gdLst>
                <a:gd name="T0" fmla="*/ 0 w 104"/>
                <a:gd name="T1" fmla="*/ 0 h 52"/>
                <a:gd name="T2" fmla="*/ 2 w 104"/>
                <a:gd name="T3" fmla="*/ 12 h 52"/>
                <a:gd name="T4" fmla="*/ 4 w 104"/>
                <a:gd name="T5" fmla="*/ 21 h 52"/>
                <a:gd name="T6" fmla="*/ 10 w 104"/>
                <a:gd name="T7" fmla="*/ 29 h 52"/>
                <a:gd name="T8" fmla="*/ 16 w 104"/>
                <a:gd name="T9" fmla="*/ 37 h 52"/>
                <a:gd name="T10" fmla="*/ 23 w 104"/>
                <a:gd name="T11" fmla="*/ 43 h 52"/>
                <a:gd name="T12" fmla="*/ 33 w 104"/>
                <a:gd name="T13" fmla="*/ 49 h 52"/>
                <a:gd name="T14" fmla="*/ 42 w 104"/>
                <a:gd name="T15" fmla="*/ 50 h 52"/>
                <a:gd name="T16" fmla="*/ 52 w 104"/>
                <a:gd name="T17" fmla="*/ 52 h 52"/>
                <a:gd name="T18" fmla="*/ 62 w 104"/>
                <a:gd name="T19" fmla="*/ 50 h 52"/>
                <a:gd name="T20" fmla="*/ 71 w 104"/>
                <a:gd name="T21" fmla="*/ 49 h 52"/>
                <a:gd name="T22" fmla="*/ 81 w 104"/>
                <a:gd name="T23" fmla="*/ 43 h 52"/>
                <a:gd name="T24" fmla="*/ 88 w 104"/>
                <a:gd name="T25" fmla="*/ 37 h 52"/>
                <a:gd name="T26" fmla="*/ 94 w 104"/>
                <a:gd name="T27" fmla="*/ 29 h 52"/>
                <a:gd name="T28" fmla="*/ 100 w 104"/>
                <a:gd name="T29" fmla="*/ 21 h 52"/>
                <a:gd name="T30" fmla="*/ 102 w 104"/>
                <a:gd name="T31" fmla="*/ 12 h 52"/>
                <a:gd name="T32" fmla="*/ 104 w 104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4"/>
                <a:gd name="T52" fmla="*/ 0 h 52"/>
                <a:gd name="T53" fmla="*/ 104 w 104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4" h="52">
                  <a:moveTo>
                    <a:pt x="0" y="0"/>
                  </a:moveTo>
                  <a:lnTo>
                    <a:pt x="2" y="12"/>
                  </a:lnTo>
                  <a:lnTo>
                    <a:pt x="4" y="21"/>
                  </a:lnTo>
                  <a:lnTo>
                    <a:pt x="10" y="29"/>
                  </a:lnTo>
                  <a:lnTo>
                    <a:pt x="16" y="37"/>
                  </a:lnTo>
                  <a:lnTo>
                    <a:pt x="23" y="43"/>
                  </a:lnTo>
                  <a:lnTo>
                    <a:pt x="33" y="49"/>
                  </a:lnTo>
                  <a:lnTo>
                    <a:pt x="42" y="50"/>
                  </a:lnTo>
                  <a:lnTo>
                    <a:pt x="52" y="52"/>
                  </a:lnTo>
                  <a:lnTo>
                    <a:pt x="62" y="50"/>
                  </a:lnTo>
                  <a:lnTo>
                    <a:pt x="71" y="49"/>
                  </a:lnTo>
                  <a:lnTo>
                    <a:pt x="81" y="43"/>
                  </a:lnTo>
                  <a:lnTo>
                    <a:pt x="88" y="37"/>
                  </a:lnTo>
                  <a:lnTo>
                    <a:pt x="94" y="29"/>
                  </a:lnTo>
                  <a:lnTo>
                    <a:pt x="100" y="21"/>
                  </a:lnTo>
                  <a:lnTo>
                    <a:pt x="102" y="12"/>
                  </a:lnTo>
                  <a:lnTo>
                    <a:pt x="104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06" name="Freeform 772"/>
            <p:cNvSpPr>
              <a:spLocks/>
            </p:cNvSpPr>
            <p:nvPr/>
          </p:nvSpPr>
          <p:spPr bwMode="auto">
            <a:xfrm>
              <a:off x="1832" y="3461"/>
              <a:ext cx="110" cy="56"/>
            </a:xfrm>
            <a:custGeom>
              <a:avLst/>
              <a:gdLst>
                <a:gd name="T0" fmla="*/ 0 w 110"/>
                <a:gd name="T1" fmla="*/ 0 h 56"/>
                <a:gd name="T2" fmla="*/ 1 w 110"/>
                <a:gd name="T3" fmla="*/ 12 h 56"/>
                <a:gd name="T4" fmla="*/ 3 w 110"/>
                <a:gd name="T5" fmla="*/ 21 h 56"/>
                <a:gd name="T6" fmla="*/ 9 w 110"/>
                <a:gd name="T7" fmla="*/ 31 h 56"/>
                <a:gd name="T8" fmla="*/ 15 w 110"/>
                <a:gd name="T9" fmla="*/ 41 h 56"/>
                <a:gd name="T10" fmla="*/ 24 w 110"/>
                <a:gd name="T11" fmla="*/ 47 h 56"/>
                <a:gd name="T12" fmla="*/ 34 w 110"/>
                <a:gd name="T13" fmla="*/ 52 h 56"/>
                <a:gd name="T14" fmla="*/ 44 w 110"/>
                <a:gd name="T15" fmla="*/ 56 h 56"/>
                <a:gd name="T16" fmla="*/ 55 w 110"/>
                <a:gd name="T17" fmla="*/ 56 h 56"/>
                <a:gd name="T18" fmla="*/ 66 w 110"/>
                <a:gd name="T19" fmla="*/ 56 h 56"/>
                <a:gd name="T20" fmla="*/ 76 w 110"/>
                <a:gd name="T21" fmla="*/ 52 h 56"/>
                <a:gd name="T22" fmla="*/ 86 w 110"/>
                <a:gd name="T23" fmla="*/ 47 h 56"/>
                <a:gd name="T24" fmla="*/ 95 w 110"/>
                <a:gd name="T25" fmla="*/ 41 h 56"/>
                <a:gd name="T26" fmla="*/ 101 w 110"/>
                <a:gd name="T27" fmla="*/ 31 h 56"/>
                <a:gd name="T28" fmla="*/ 107 w 110"/>
                <a:gd name="T29" fmla="*/ 21 h 56"/>
                <a:gd name="T30" fmla="*/ 109 w 110"/>
                <a:gd name="T31" fmla="*/ 12 h 56"/>
                <a:gd name="T32" fmla="*/ 110 w 110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56"/>
                <a:gd name="T53" fmla="*/ 110 w 110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56">
                  <a:moveTo>
                    <a:pt x="0" y="0"/>
                  </a:moveTo>
                  <a:lnTo>
                    <a:pt x="1" y="12"/>
                  </a:lnTo>
                  <a:lnTo>
                    <a:pt x="3" y="21"/>
                  </a:lnTo>
                  <a:lnTo>
                    <a:pt x="9" y="31"/>
                  </a:lnTo>
                  <a:lnTo>
                    <a:pt x="15" y="41"/>
                  </a:lnTo>
                  <a:lnTo>
                    <a:pt x="24" y="47"/>
                  </a:lnTo>
                  <a:lnTo>
                    <a:pt x="34" y="52"/>
                  </a:lnTo>
                  <a:lnTo>
                    <a:pt x="44" y="56"/>
                  </a:lnTo>
                  <a:lnTo>
                    <a:pt x="55" y="56"/>
                  </a:lnTo>
                  <a:lnTo>
                    <a:pt x="66" y="56"/>
                  </a:lnTo>
                  <a:lnTo>
                    <a:pt x="76" y="52"/>
                  </a:lnTo>
                  <a:lnTo>
                    <a:pt x="86" y="47"/>
                  </a:lnTo>
                  <a:lnTo>
                    <a:pt x="95" y="41"/>
                  </a:lnTo>
                  <a:lnTo>
                    <a:pt x="101" y="31"/>
                  </a:lnTo>
                  <a:lnTo>
                    <a:pt x="107" y="21"/>
                  </a:lnTo>
                  <a:lnTo>
                    <a:pt x="109" y="12"/>
                  </a:lnTo>
                  <a:lnTo>
                    <a:pt x="110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07" name="Line 773"/>
            <p:cNvSpPr>
              <a:spLocks noChangeShapeType="1"/>
            </p:cNvSpPr>
            <p:nvPr/>
          </p:nvSpPr>
          <p:spPr bwMode="auto">
            <a:xfrm>
              <a:off x="1832" y="3461"/>
              <a:ext cx="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8" name="Line 774"/>
            <p:cNvSpPr>
              <a:spLocks noChangeShapeType="1"/>
            </p:cNvSpPr>
            <p:nvPr/>
          </p:nvSpPr>
          <p:spPr bwMode="auto">
            <a:xfrm flipH="1">
              <a:off x="1939" y="3461"/>
              <a:ext cx="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09" name="Line 775"/>
            <p:cNvSpPr>
              <a:spLocks noChangeShapeType="1"/>
            </p:cNvSpPr>
            <p:nvPr/>
          </p:nvSpPr>
          <p:spPr bwMode="auto">
            <a:xfrm flipH="1">
              <a:off x="1885" y="3496"/>
              <a:ext cx="4" cy="1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0" name="Line 776"/>
            <p:cNvSpPr>
              <a:spLocks noChangeShapeType="1"/>
            </p:cNvSpPr>
            <p:nvPr/>
          </p:nvSpPr>
          <p:spPr bwMode="auto">
            <a:xfrm flipV="1">
              <a:off x="1872" y="3448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1" name="Freeform 777"/>
            <p:cNvSpPr>
              <a:spLocks/>
            </p:cNvSpPr>
            <p:nvPr/>
          </p:nvSpPr>
          <p:spPr bwMode="auto">
            <a:xfrm>
              <a:off x="3985" y="3446"/>
              <a:ext cx="30" cy="31"/>
            </a:xfrm>
            <a:custGeom>
              <a:avLst/>
              <a:gdLst>
                <a:gd name="T0" fmla="*/ 30 w 30"/>
                <a:gd name="T1" fmla="*/ 15 h 31"/>
                <a:gd name="T2" fmla="*/ 30 w 30"/>
                <a:gd name="T3" fmla="*/ 13 h 31"/>
                <a:gd name="T4" fmla="*/ 28 w 30"/>
                <a:gd name="T5" fmla="*/ 9 h 31"/>
                <a:gd name="T6" fmla="*/ 28 w 30"/>
                <a:gd name="T7" fmla="*/ 7 h 31"/>
                <a:gd name="T8" fmla="*/ 26 w 30"/>
                <a:gd name="T9" fmla="*/ 5 h 31"/>
                <a:gd name="T10" fmla="*/ 25 w 30"/>
                <a:gd name="T11" fmla="*/ 3 h 31"/>
                <a:gd name="T12" fmla="*/ 21 w 30"/>
                <a:gd name="T13" fmla="*/ 2 h 31"/>
                <a:gd name="T14" fmla="*/ 19 w 30"/>
                <a:gd name="T15" fmla="*/ 0 h 31"/>
                <a:gd name="T16" fmla="*/ 15 w 30"/>
                <a:gd name="T17" fmla="*/ 0 h 31"/>
                <a:gd name="T18" fmla="*/ 11 w 30"/>
                <a:gd name="T19" fmla="*/ 0 h 31"/>
                <a:gd name="T20" fmla="*/ 9 w 30"/>
                <a:gd name="T21" fmla="*/ 2 h 31"/>
                <a:gd name="T22" fmla="*/ 5 w 30"/>
                <a:gd name="T23" fmla="*/ 3 h 31"/>
                <a:gd name="T24" fmla="*/ 4 w 30"/>
                <a:gd name="T25" fmla="*/ 5 h 31"/>
                <a:gd name="T26" fmla="*/ 2 w 30"/>
                <a:gd name="T27" fmla="*/ 7 h 31"/>
                <a:gd name="T28" fmla="*/ 2 w 30"/>
                <a:gd name="T29" fmla="*/ 9 h 31"/>
                <a:gd name="T30" fmla="*/ 0 w 30"/>
                <a:gd name="T31" fmla="*/ 13 h 31"/>
                <a:gd name="T32" fmla="*/ 0 w 30"/>
                <a:gd name="T33" fmla="*/ 15 h 31"/>
                <a:gd name="T34" fmla="*/ 0 w 30"/>
                <a:gd name="T35" fmla="*/ 19 h 31"/>
                <a:gd name="T36" fmla="*/ 2 w 30"/>
                <a:gd name="T37" fmla="*/ 21 h 31"/>
                <a:gd name="T38" fmla="*/ 2 w 30"/>
                <a:gd name="T39" fmla="*/ 25 h 31"/>
                <a:gd name="T40" fmla="*/ 4 w 30"/>
                <a:gd name="T41" fmla="*/ 27 h 31"/>
                <a:gd name="T42" fmla="*/ 5 w 30"/>
                <a:gd name="T43" fmla="*/ 29 h 31"/>
                <a:gd name="T44" fmla="*/ 9 w 30"/>
                <a:gd name="T45" fmla="*/ 31 h 31"/>
                <a:gd name="T46" fmla="*/ 11 w 30"/>
                <a:gd name="T47" fmla="*/ 31 h 31"/>
                <a:gd name="T48" fmla="*/ 15 w 30"/>
                <a:gd name="T49" fmla="*/ 31 h 31"/>
                <a:gd name="T50" fmla="*/ 19 w 30"/>
                <a:gd name="T51" fmla="*/ 31 h 31"/>
                <a:gd name="T52" fmla="*/ 21 w 30"/>
                <a:gd name="T53" fmla="*/ 31 h 31"/>
                <a:gd name="T54" fmla="*/ 25 w 30"/>
                <a:gd name="T55" fmla="*/ 29 h 31"/>
                <a:gd name="T56" fmla="*/ 26 w 30"/>
                <a:gd name="T57" fmla="*/ 27 h 31"/>
                <a:gd name="T58" fmla="*/ 28 w 30"/>
                <a:gd name="T59" fmla="*/ 25 h 31"/>
                <a:gd name="T60" fmla="*/ 28 w 30"/>
                <a:gd name="T61" fmla="*/ 21 h 31"/>
                <a:gd name="T62" fmla="*/ 30 w 30"/>
                <a:gd name="T63" fmla="*/ 19 h 31"/>
                <a:gd name="T64" fmla="*/ 30 w 30"/>
                <a:gd name="T65" fmla="*/ 15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"/>
                <a:gd name="T100" fmla="*/ 0 h 31"/>
                <a:gd name="T101" fmla="*/ 30 w 30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" h="31">
                  <a:moveTo>
                    <a:pt x="30" y="15"/>
                  </a:move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6" y="27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30" y="19"/>
                  </a:lnTo>
                  <a:lnTo>
                    <a:pt x="30" y="15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12" name="Freeform 778"/>
            <p:cNvSpPr>
              <a:spLocks/>
            </p:cNvSpPr>
            <p:nvPr/>
          </p:nvSpPr>
          <p:spPr bwMode="auto">
            <a:xfrm>
              <a:off x="3981" y="3442"/>
              <a:ext cx="38" cy="40"/>
            </a:xfrm>
            <a:custGeom>
              <a:avLst/>
              <a:gdLst>
                <a:gd name="T0" fmla="*/ 38 w 38"/>
                <a:gd name="T1" fmla="*/ 19 h 40"/>
                <a:gd name="T2" fmla="*/ 38 w 38"/>
                <a:gd name="T3" fmla="*/ 15 h 40"/>
                <a:gd name="T4" fmla="*/ 36 w 38"/>
                <a:gd name="T5" fmla="*/ 11 h 40"/>
                <a:gd name="T6" fmla="*/ 34 w 38"/>
                <a:gd name="T7" fmla="*/ 7 h 40"/>
                <a:gd name="T8" fmla="*/ 32 w 38"/>
                <a:gd name="T9" fmla="*/ 6 h 40"/>
                <a:gd name="T10" fmla="*/ 30 w 38"/>
                <a:gd name="T11" fmla="*/ 4 h 40"/>
                <a:gd name="T12" fmla="*/ 27 w 38"/>
                <a:gd name="T13" fmla="*/ 2 h 40"/>
                <a:gd name="T14" fmla="*/ 23 w 38"/>
                <a:gd name="T15" fmla="*/ 0 h 40"/>
                <a:gd name="T16" fmla="*/ 19 w 38"/>
                <a:gd name="T17" fmla="*/ 0 h 40"/>
                <a:gd name="T18" fmla="*/ 15 w 38"/>
                <a:gd name="T19" fmla="*/ 0 h 40"/>
                <a:gd name="T20" fmla="*/ 11 w 38"/>
                <a:gd name="T21" fmla="*/ 2 h 40"/>
                <a:gd name="T22" fmla="*/ 8 w 38"/>
                <a:gd name="T23" fmla="*/ 4 h 40"/>
                <a:gd name="T24" fmla="*/ 6 w 38"/>
                <a:gd name="T25" fmla="*/ 6 h 40"/>
                <a:gd name="T26" fmla="*/ 4 w 38"/>
                <a:gd name="T27" fmla="*/ 7 h 40"/>
                <a:gd name="T28" fmla="*/ 2 w 38"/>
                <a:gd name="T29" fmla="*/ 11 h 40"/>
                <a:gd name="T30" fmla="*/ 0 w 38"/>
                <a:gd name="T31" fmla="*/ 15 h 40"/>
                <a:gd name="T32" fmla="*/ 0 w 38"/>
                <a:gd name="T33" fmla="*/ 19 h 40"/>
                <a:gd name="T34" fmla="*/ 0 w 38"/>
                <a:gd name="T35" fmla="*/ 23 h 40"/>
                <a:gd name="T36" fmla="*/ 2 w 38"/>
                <a:gd name="T37" fmla="*/ 27 h 40"/>
                <a:gd name="T38" fmla="*/ 4 w 38"/>
                <a:gd name="T39" fmla="*/ 31 h 40"/>
                <a:gd name="T40" fmla="*/ 6 w 38"/>
                <a:gd name="T41" fmla="*/ 35 h 40"/>
                <a:gd name="T42" fmla="*/ 8 w 38"/>
                <a:gd name="T43" fmla="*/ 37 h 40"/>
                <a:gd name="T44" fmla="*/ 11 w 38"/>
                <a:gd name="T45" fmla="*/ 38 h 40"/>
                <a:gd name="T46" fmla="*/ 15 w 38"/>
                <a:gd name="T47" fmla="*/ 38 h 40"/>
                <a:gd name="T48" fmla="*/ 19 w 38"/>
                <a:gd name="T49" fmla="*/ 40 h 40"/>
                <a:gd name="T50" fmla="*/ 23 w 38"/>
                <a:gd name="T51" fmla="*/ 38 h 40"/>
                <a:gd name="T52" fmla="*/ 27 w 38"/>
                <a:gd name="T53" fmla="*/ 38 h 40"/>
                <a:gd name="T54" fmla="*/ 30 w 38"/>
                <a:gd name="T55" fmla="*/ 37 h 40"/>
                <a:gd name="T56" fmla="*/ 32 w 38"/>
                <a:gd name="T57" fmla="*/ 35 h 40"/>
                <a:gd name="T58" fmla="*/ 34 w 38"/>
                <a:gd name="T59" fmla="*/ 31 h 40"/>
                <a:gd name="T60" fmla="*/ 36 w 38"/>
                <a:gd name="T61" fmla="*/ 27 h 40"/>
                <a:gd name="T62" fmla="*/ 38 w 38"/>
                <a:gd name="T63" fmla="*/ 23 h 40"/>
                <a:gd name="T64" fmla="*/ 38 w 38"/>
                <a:gd name="T65" fmla="*/ 19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40"/>
                <a:gd name="T101" fmla="*/ 38 w 38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7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13" name="Line 779"/>
            <p:cNvSpPr>
              <a:spLocks noChangeShapeType="1"/>
            </p:cNvSpPr>
            <p:nvPr/>
          </p:nvSpPr>
          <p:spPr bwMode="auto">
            <a:xfrm flipH="1" flipV="1">
              <a:off x="3946" y="3461"/>
              <a:ext cx="4" cy="2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4" name="Line 780"/>
            <p:cNvSpPr>
              <a:spLocks noChangeShapeType="1"/>
            </p:cNvSpPr>
            <p:nvPr/>
          </p:nvSpPr>
          <p:spPr bwMode="auto">
            <a:xfrm flipH="1">
              <a:off x="4050" y="3461"/>
              <a:ext cx="4" cy="2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5" name="Freeform 781"/>
            <p:cNvSpPr>
              <a:spLocks/>
            </p:cNvSpPr>
            <p:nvPr/>
          </p:nvSpPr>
          <p:spPr bwMode="auto">
            <a:xfrm>
              <a:off x="3948" y="3461"/>
              <a:ext cx="104" cy="52"/>
            </a:xfrm>
            <a:custGeom>
              <a:avLst/>
              <a:gdLst>
                <a:gd name="T0" fmla="*/ 0 w 104"/>
                <a:gd name="T1" fmla="*/ 0 h 52"/>
                <a:gd name="T2" fmla="*/ 2 w 104"/>
                <a:gd name="T3" fmla="*/ 12 h 52"/>
                <a:gd name="T4" fmla="*/ 4 w 104"/>
                <a:gd name="T5" fmla="*/ 21 h 52"/>
                <a:gd name="T6" fmla="*/ 10 w 104"/>
                <a:gd name="T7" fmla="*/ 29 h 52"/>
                <a:gd name="T8" fmla="*/ 16 w 104"/>
                <a:gd name="T9" fmla="*/ 37 h 52"/>
                <a:gd name="T10" fmla="*/ 23 w 104"/>
                <a:gd name="T11" fmla="*/ 43 h 52"/>
                <a:gd name="T12" fmla="*/ 33 w 104"/>
                <a:gd name="T13" fmla="*/ 49 h 52"/>
                <a:gd name="T14" fmla="*/ 42 w 104"/>
                <a:gd name="T15" fmla="*/ 50 h 52"/>
                <a:gd name="T16" fmla="*/ 52 w 104"/>
                <a:gd name="T17" fmla="*/ 52 h 52"/>
                <a:gd name="T18" fmla="*/ 62 w 104"/>
                <a:gd name="T19" fmla="*/ 50 h 52"/>
                <a:gd name="T20" fmla="*/ 71 w 104"/>
                <a:gd name="T21" fmla="*/ 49 h 52"/>
                <a:gd name="T22" fmla="*/ 81 w 104"/>
                <a:gd name="T23" fmla="*/ 43 h 52"/>
                <a:gd name="T24" fmla="*/ 88 w 104"/>
                <a:gd name="T25" fmla="*/ 37 h 52"/>
                <a:gd name="T26" fmla="*/ 94 w 104"/>
                <a:gd name="T27" fmla="*/ 29 h 52"/>
                <a:gd name="T28" fmla="*/ 100 w 104"/>
                <a:gd name="T29" fmla="*/ 21 h 52"/>
                <a:gd name="T30" fmla="*/ 102 w 104"/>
                <a:gd name="T31" fmla="*/ 12 h 52"/>
                <a:gd name="T32" fmla="*/ 104 w 104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4"/>
                <a:gd name="T52" fmla="*/ 0 h 52"/>
                <a:gd name="T53" fmla="*/ 104 w 104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4" h="52">
                  <a:moveTo>
                    <a:pt x="0" y="0"/>
                  </a:moveTo>
                  <a:lnTo>
                    <a:pt x="2" y="12"/>
                  </a:lnTo>
                  <a:lnTo>
                    <a:pt x="4" y="21"/>
                  </a:lnTo>
                  <a:lnTo>
                    <a:pt x="10" y="29"/>
                  </a:lnTo>
                  <a:lnTo>
                    <a:pt x="16" y="37"/>
                  </a:lnTo>
                  <a:lnTo>
                    <a:pt x="23" y="43"/>
                  </a:lnTo>
                  <a:lnTo>
                    <a:pt x="33" y="49"/>
                  </a:lnTo>
                  <a:lnTo>
                    <a:pt x="42" y="50"/>
                  </a:lnTo>
                  <a:lnTo>
                    <a:pt x="52" y="52"/>
                  </a:lnTo>
                  <a:lnTo>
                    <a:pt x="62" y="50"/>
                  </a:lnTo>
                  <a:lnTo>
                    <a:pt x="71" y="49"/>
                  </a:lnTo>
                  <a:lnTo>
                    <a:pt x="81" y="43"/>
                  </a:lnTo>
                  <a:lnTo>
                    <a:pt x="88" y="37"/>
                  </a:lnTo>
                  <a:lnTo>
                    <a:pt x="94" y="29"/>
                  </a:lnTo>
                  <a:lnTo>
                    <a:pt x="100" y="21"/>
                  </a:lnTo>
                  <a:lnTo>
                    <a:pt x="102" y="12"/>
                  </a:lnTo>
                  <a:lnTo>
                    <a:pt x="104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16" name="Freeform 782"/>
            <p:cNvSpPr>
              <a:spLocks/>
            </p:cNvSpPr>
            <p:nvPr/>
          </p:nvSpPr>
          <p:spPr bwMode="auto">
            <a:xfrm>
              <a:off x="3945" y="3461"/>
              <a:ext cx="110" cy="56"/>
            </a:xfrm>
            <a:custGeom>
              <a:avLst/>
              <a:gdLst>
                <a:gd name="T0" fmla="*/ 0 w 110"/>
                <a:gd name="T1" fmla="*/ 0 h 56"/>
                <a:gd name="T2" fmla="*/ 1 w 110"/>
                <a:gd name="T3" fmla="*/ 12 h 56"/>
                <a:gd name="T4" fmla="*/ 3 w 110"/>
                <a:gd name="T5" fmla="*/ 21 h 56"/>
                <a:gd name="T6" fmla="*/ 9 w 110"/>
                <a:gd name="T7" fmla="*/ 31 h 56"/>
                <a:gd name="T8" fmla="*/ 15 w 110"/>
                <a:gd name="T9" fmla="*/ 41 h 56"/>
                <a:gd name="T10" fmla="*/ 24 w 110"/>
                <a:gd name="T11" fmla="*/ 47 h 56"/>
                <a:gd name="T12" fmla="*/ 34 w 110"/>
                <a:gd name="T13" fmla="*/ 52 h 56"/>
                <a:gd name="T14" fmla="*/ 44 w 110"/>
                <a:gd name="T15" fmla="*/ 56 h 56"/>
                <a:gd name="T16" fmla="*/ 55 w 110"/>
                <a:gd name="T17" fmla="*/ 56 h 56"/>
                <a:gd name="T18" fmla="*/ 66 w 110"/>
                <a:gd name="T19" fmla="*/ 56 h 56"/>
                <a:gd name="T20" fmla="*/ 76 w 110"/>
                <a:gd name="T21" fmla="*/ 52 h 56"/>
                <a:gd name="T22" fmla="*/ 86 w 110"/>
                <a:gd name="T23" fmla="*/ 47 h 56"/>
                <a:gd name="T24" fmla="*/ 95 w 110"/>
                <a:gd name="T25" fmla="*/ 41 h 56"/>
                <a:gd name="T26" fmla="*/ 101 w 110"/>
                <a:gd name="T27" fmla="*/ 31 h 56"/>
                <a:gd name="T28" fmla="*/ 107 w 110"/>
                <a:gd name="T29" fmla="*/ 21 h 56"/>
                <a:gd name="T30" fmla="*/ 109 w 110"/>
                <a:gd name="T31" fmla="*/ 12 h 56"/>
                <a:gd name="T32" fmla="*/ 110 w 110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56"/>
                <a:gd name="T53" fmla="*/ 110 w 110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56">
                  <a:moveTo>
                    <a:pt x="0" y="0"/>
                  </a:moveTo>
                  <a:lnTo>
                    <a:pt x="1" y="12"/>
                  </a:lnTo>
                  <a:lnTo>
                    <a:pt x="3" y="21"/>
                  </a:lnTo>
                  <a:lnTo>
                    <a:pt x="9" y="31"/>
                  </a:lnTo>
                  <a:lnTo>
                    <a:pt x="15" y="41"/>
                  </a:lnTo>
                  <a:lnTo>
                    <a:pt x="24" y="47"/>
                  </a:lnTo>
                  <a:lnTo>
                    <a:pt x="34" y="52"/>
                  </a:lnTo>
                  <a:lnTo>
                    <a:pt x="44" y="56"/>
                  </a:lnTo>
                  <a:lnTo>
                    <a:pt x="55" y="56"/>
                  </a:lnTo>
                  <a:lnTo>
                    <a:pt x="66" y="56"/>
                  </a:lnTo>
                  <a:lnTo>
                    <a:pt x="76" y="52"/>
                  </a:lnTo>
                  <a:lnTo>
                    <a:pt x="86" y="47"/>
                  </a:lnTo>
                  <a:lnTo>
                    <a:pt x="95" y="41"/>
                  </a:lnTo>
                  <a:lnTo>
                    <a:pt x="101" y="31"/>
                  </a:lnTo>
                  <a:lnTo>
                    <a:pt x="107" y="21"/>
                  </a:lnTo>
                  <a:lnTo>
                    <a:pt x="109" y="12"/>
                  </a:lnTo>
                  <a:lnTo>
                    <a:pt x="110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17" name="Line 783"/>
            <p:cNvSpPr>
              <a:spLocks noChangeShapeType="1"/>
            </p:cNvSpPr>
            <p:nvPr/>
          </p:nvSpPr>
          <p:spPr bwMode="auto">
            <a:xfrm>
              <a:off x="3945" y="3461"/>
              <a:ext cx="3" cy="1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8" name="Line 784"/>
            <p:cNvSpPr>
              <a:spLocks noChangeShapeType="1"/>
            </p:cNvSpPr>
            <p:nvPr/>
          </p:nvSpPr>
          <p:spPr bwMode="auto">
            <a:xfrm flipH="1">
              <a:off x="4052" y="3461"/>
              <a:ext cx="3" cy="1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19" name="Line 785"/>
            <p:cNvSpPr>
              <a:spLocks noChangeShapeType="1"/>
            </p:cNvSpPr>
            <p:nvPr/>
          </p:nvSpPr>
          <p:spPr bwMode="auto">
            <a:xfrm flipH="1">
              <a:off x="3998" y="3496"/>
              <a:ext cx="4" cy="1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0" name="Line 786"/>
            <p:cNvSpPr>
              <a:spLocks noChangeShapeType="1"/>
            </p:cNvSpPr>
            <p:nvPr/>
          </p:nvSpPr>
          <p:spPr bwMode="auto">
            <a:xfrm flipV="1">
              <a:off x="3985" y="3448"/>
              <a:ext cx="4" cy="1"/>
            </a:xfrm>
            <a:prstGeom prst="line">
              <a:avLst/>
            </a:prstGeom>
            <a:noFill/>
            <a:ln w="317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1" name="Line 787"/>
            <p:cNvSpPr>
              <a:spLocks noChangeShapeType="1"/>
            </p:cNvSpPr>
            <p:nvPr/>
          </p:nvSpPr>
          <p:spPr bwMode="auto">
            <a:xfrm flipV="1">
              <a:off x="1820" y="2954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2" name="Line 788"/>
            <p:cNvSpPr>
              <a:spLocks noChangeShapeType="1"/>
            </p:cNvSpPr>
            <p:nvPr/>
          </p:nvSpPr>
          <p:spPr bwMode="auto">
            <a:xfrm flipH="1">
              <a:off x="1966" y="2956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3" name="Line 789"/>
            <p:cNvSpPr>
              <a:spLocks noChangeShapeType="1"/>
            </p:cNvSpPr>
            <p:nvPr/>
          </p:nvSpPr>
          <p:spPr bwMode="auto">
            <a:xfrm flipH="1">
              <a:off x="1960" y="2960"/>
              <a:ext cx="7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4" name="Line 790"/>
            <p:cNvSpPr>
              <a:spLocks noChangeShapeType="1"/>
            </p:cNvSpPr>
            <p:nvPr/>
          </p:nvSpPr>
          <p:spPr bwMode="auto">
            <a:xfrm flipH="1">
              <a:off x="1960" y="2954"/>
              <a:ext cx="7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5" name="Line 791"/>
            <p:cNvSpPr>
              <a:spLocks noChangeShapeType="1"/>
            </p:cNvSpPr>
            <p:nvPr/>
          </p:nvSpPr>
          <p:spPr bwMode="auto">
            <a:xfrm flipV="1">
              <a:off x="1967" y="2954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6" name="Line 792"/>
            <p:cNvSpPr>
              <a:spLocks noChangeShapeType="1"/>
            </p:cNvSpPr>
            <p:nvPr/>
          </p:nvSpPr>
          <p:spPr bwMode="auto">
            <a:xfrm flipV="1">
              <a:off x="1960" y="2954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7" name="Rectangle 793"/>
            <p:cNvSpPr>
              <a:spLocks noChangeArrowheads="1"/>
            </p:cNvSpPr>
            <p:nvPr/>
          </p:nvSpPr>
          <p:spPr bwMode="auto">
            <a:xfrm>
              <a:off x="1960" y="2954"/>
              <a:ext cx="7" cy="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28" name="Line 794"/>
            <p:cNvSpPr>
              <a:spLocks noChangeShapeType="1"/>
            </p:cNvSpPr>
            <p:nvPr/>
          </p:nvSpPr>
          <p:spPr bwMode="auto">
            <a:xfrm>
              <a:off x="1958" y="2956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29" name="Freeform 795"/>
            <p:cNvSpPr>
              <a:spLocks/>
            </p:cNvSpPr>
            <p:nvPr/>
          </p:nvSpPr>
          <p:spPr bwMode="auto">
            <a:xfrm>
              <a:off x="1873" y="2992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4 h 31"/>
                <a:gd name="T4" fmla="*/ 31 w 31"/>
                <a:gd name="T5" fmla="*/ 10 h 31"/>
                <a:gd name="T6" fmla="*/ 29 w 31"/>
                <a:gd name="T7" fmla="*/ 8 h 31"/>
                <a:gd name="T8" fmla="*/ 27 w 31"/>
                <a:gd name="T9" fmla="*/ 6 h 31"/>
                <a:gd name="T10" fmla="*/ 25 w 31"/>
                <a:gd name="T11" fmla="*/ 4 h 31"/>
                <a:gd name="T12" fmla="*/ 23 w 31"/>
                <a:gd name="T13" fmla="*/ 2 h 31"/>
                <a:gd name="T14" fmla="*/ 20 w 31"/>
                <a:gd name="T15" fmla="*/ 2 h 31"/>
                <a:gd name="T16" fmla="*/ 16 w 31"/>
                <a:gd name="T17" fmla="*/ 0 h 31"/>
                <a:gd name="T18" fmla="*/ 14 w 31"/>
                <a:gd name="T19" fmla="*/ 2 h 31"/>
                <a:gd name="T20" fmla="*/ 10 w 31"/>
                <a:gd name="T21" fmla="*/ 2 h 31"/>
                <a:gd name="T22" fmla="*/ 8 w 31"/>
                <a:gd name="T23" fmla="*/ 4 h 31"/>
                <a:gd name="T24" fmla="*/ 6 w 31"/>
                <a:gd name="T25" fmla="*/ 6 h 31"/>
                <a:gd name="T26" fmla="*/ 4 w 31"/>
                <a:gd name="T27" fmla="*/ 8 h 31"/>
                <a:gd name="T28" fmla="*/ 2 w 31"/>
                <a:gd name="T29" fmla="*/ 10 h 31"/>
                <a:gd name="T30" fmla="*/ 0 w 31"/>
                <a:gd name="T31" fmla="*/ 14 h 31"/>
                <a:gd name="T32" fmla="*/ 0 w 31"/>
                <a:gd name="T33" fmla="*/ 16 h 31"/>
                <a:gd name="T34" fmla="*/ 0 w 31"/>
                <a:gd name="T35" fmla="*/ 20 h 31"/>
                <a:gd name="T36" fmla="*/ 2 w 31"/>
                <a:gd name="T37" fmla="*/ 22 h 31"/>
                <a:gd name="T38" fmla="*/ 4 w 31"/>
                <a:gd name="T39" fmla="*/ 24 h 31"/>
                <a:gd name="T40" fmla="*/ 6 w 31"/>
                <a:gd name="T41" fmla="*/ 28 h 31"/>
                <a:gd name="T42" fmla="*/ 8 w 31"/>
                <a:gd name="T43" fmla="*/ 28 h 31"/>
                <a:gd name="T44" fmla="*/ 10 w 31"/>
                <a:gd name="T45" fmla="*/ 30 h 31"/>
                <a:gd name="T46" fmla="*/ 14 w 31"/>
                <a:gd name="T47" fmla="*/ 31 h 31"/>
                <a:gd name="T48" fmla="*/ 16 w 31"/>
                <a:gd name="T49" fmla="*/ 31 h 31"/>
                <a:gd name="T50" fmla="*/ 20 w 31"/>
                <a:gd name="T51" fmla="*/ 31 h 31"/>
                <a:gd name="T52" fmla="*/ 23 w 31"/>
                <a:gd name="T53" fmla="*/ 30 h 31"/>
                <a:gd name="T54" fmla="*/ 25 w 31"/>
                <a:gd name="T55" fmla="*/ 28 h 31"/>
                <a:gd name="T56" fmla="*/ 27 w 31"/>
                <a:gd name="T57" fmla="*/ 28 h 31"/>
                <a:gd name="T58" fmla="*/ 29 w 31"/>
                <a:gd name="T59" fmla="*/ 24 h 31"/>
                <a:gd name="T60" fmla="*/ 31 w 31"/>
                <a:gd name="T61" fmla="*/ 22 h 31"/>
                <a:gd name="T62" fmla="*/ 31 w 31"/>
                <a:gd name="T63" fmla="*/ 20 h 31"/>
                <a:gd name="T64" fmla="*/ 31 w 31"/>
                <a:gd name="T65" fmla="*/ 16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31"/>
                <a:gd name="T101" fmla="*/ 31 w 31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3" y="30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1" y="16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30" name="Freeform 796"/>
            <p:cNvSpPr>
              <a:spLocks/>
            </p:cNvSpPr>
            <p:nvPr/>
          </p:nvSpPr>
          <p:spPr bwMode="auto">
            <a:xfrm>
              <a:off x="1870" y="2989"/>
              <a:ext cx="40" cy="38"/>
            </a:xfrm>
            <a:custGeom>
              <a:avLst/>
              <a:gdLst>
                <a:gd name="T0" fmla="*/ 40 w 40"/>
                <a:gd name="T1" fmla="*/ 19 h 38"/>
                <a:gd name="T2" fmla="*/ 38 w 40"/>
                <a:gd name="T3" fmla="*/ 15 h 38"/>
                <a:gd name="T4" fmla="*/ 38 w 40"/>
                <a:gd name="T5" fmla="*/ 11 h 38"/>
                <a:gd name="T6" fmla="*/ 36 w 40"/>
                <a:gd name="T7" fmla="*/ 9 h 38"/>
                <a:gd name="T8" fmla="*/ 34 w 40"/>
                <a:gd name="T9" fmla="*/ 5 h 38"/>
                <a:gd name="T10" fmla="*/ 30 w 40"/>
                <a:gd name="T11" fmla="*/ 3 h 38"/>
                <a:gd name="T12" fmla="*/ 26 w 40"/>
                <a:gd name="T13" fmla="*/ 2 h 38"/>
                <a:gd name="T14" fmla="*/ 23 w 40"/>
                <a:gd name="T15" fmla="*/ 0 h 38"/>
                <a:gd name="T16" fmla="*/ 19 w 40"/>
                <a:gd name="T17" fmla="*/ 0 h 38"/>
                <a:gd name="T18" fmla="*/ 15 w 40"/>
                <a:gd name="T19" fmla="*/ 0 h 38"/>
                <a:gd name="T20" fmla="*/ 11 w 40"/>
                <a:gd name="T21" fmla="*/ 2 h 38"/>
                <a:gd name="T22" fmla="*/ 9 w 40"/>
                <a:gd name="T23" fmla="*/ 3 h 38"/>
                <a:gd name="T24" fmla="*/ 5 w 40"/>
                <a:gd name="T25" fmla="*/ 5 h 38"/>
                <a:gd name="T26" fmla="*/ 3 w 40"/>
                <a:gd name="T27" fmla="*/ 9 h 38"/>
                <a:gd name="T28" fmla="*/ 1 w 40"/>
                <a:gd name="T29" fmla="*/ 11 h 38"/>
                <a:gd name="T30" fmla="*/ 0 w 40"/>
                <a:gd name="T31" fmla="*/ 15 h 38"/>
                <a:gd name="T32" fmla="*/ 0 w 40"/>
                <a:gd name="T33" fmla="*/ 19 h 38"/>
                <a:gd name="T34" fmla="*/ 0 w 40"/>
                <a:gd name="T35" fmla="*/ 23 h 38"/>
                <a:gd name="T36" fmla="*/ 1 w 40"/>
                <a:gd name="T37" fmla="*/ 27 h 38"/>
                <a:gd name="T38" fmla="*/ 3 w 40"/>
                <a:gd name="T39" fmla="*/ 31 h 38"/>
                <a:gd name="T40" fmla="*/ 5 w 40"/>
                <a:gd name="T41" fmla="*/ 33 h 38"/>
                <a:gd name="T42" fmla="*/ 9 w 40"/>
                <a:gd name="T43" fmla="*/ 34 h 38"/>
                <a:gd name="T44" fmla="*/ 11 w 40"/>
                <a:gd name="T45" fmla="*/ 36 h 38"/>
                <a:gd name="T46" fmla="*/ 15 w 40"/>
                <a:gd name="T47" fmla="*/ 38 h 38"/>
                <a:gd name="T48" fmla="*/ 19 w 40"/>
                <a:gd name="T49" fmla="*/ 38 h 38"/>
                <a:gd name="T50" fmla="*/ 23 w 40"/>
                <a:gd name="T51" fmla="*/ 38 h 38"/>
                <a:gd name="T52" fmla="*/ 26 w 40"/>
                <a:gd name="T53" fmla="*/ 36 h 38"/>
                <a:gd name="T54" fmla="*/ 30 w 40"/>
                <a:gd name="T55" fmla="*/ 34 h 38"/>
                <a:gd name="T56" fmla="*/ 34 w 40"/>
                <a:gd name="T57" fmla="*/ 33 h 38"/>
                <a:gd name="T58" fmla="*/ 36 w 40"/>
                <a:gd name="T59" fmla="*/ 31 h 38"/>
                <a:gd name="T60" fmla="*/ 38 w 40"/>
                <a:gd name="T61" fmla="*/ 27 h 38"/>
                <a:gd name="T62" fmla="*/ 38 w 40"/>
                <a:gd name="T63" fmla="*/ 23 h 38"/>
                <a:gd name="T64" fmla="*/ 40 w 40"/>
                <a:gd name="T65" fmla="*/ 19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8"/>
                <a:gd name="T101" fmla="*/ 40 w 40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8">
                  <a:moveTo>
                    <a:pt x="40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9"/>
                  </a:lnTo>
                  <a:lnTo>
                    <a:pt x="34" y="5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40" y="1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31" name="Line 797"/>
            <p:cNvSpPr>
              <a:spLocks noChangeShapeType="1"/>
            </p:cNvSpPr>
            <p:nvPr/>
          </p:nvSpPr>
          <p:spPr bwMode="auto">
            <a:xfrm flipH="1">
              <a:off x="1835" y="3008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2" name="Line 798"/>
            <p:cNvSpPr>
              <a:spLocks noChangeShapeType="1"/>
            </p:cNvSpPr>
            <p:nvPr/>
          </p:nvSpPr>
          <p:spPr bwMode="auto">
            <a:xfrm flipH="1" flipV="1">
              <a:off x="1941" y="3008"/>
              <a:ext cx="3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3" name="Freeform 799"/>
            <p:cNvSpPr>
              <a:spLocks/>
            </p:cNvSpPr>
            <p:nvPr/>
          </p:nvSpPr>
          <p:spPr bwMode="auto">
            <a:xfrm>
              <a:off x="1839" y="2958"/>
              <a:ext cx="102" cy="50"/>
            </a:xfrm>
            <a:custGeom>
              <a:avLst/>
              <a:gdLst>
                <a:gd name="T0" fmla="*/ 102 w 102"/>
                <a:gd name="T1" fmla="*/ 50 h 50"/>
                <a:gd name="T2" fmla="*/ 100 w 102"/>
                <a:gd name="T3" fmla="*/ 40 h 50"/>
                <a:gd name="T4" fmla="*/ 98 w 102"/>
                <a:gd name="T5" fmla="*/ 31 h 50"/>
                <a:gd name="T6" fmla="*/ 92 w 102"/>
                <a:gd name="T7" fmla="*/ 21 h 50"/>
                <a:gd name="T8" fmla="*/ 86 w 102"/>
                <a:gd name="T9" fmla="*/ 15 h 50"/>
                <a:gd name="T10" fmla="*/ 79 w 102"/>
                <a:gd name="T11" fmla="*/ 7 h 50"/>
                <a:gd name="T12" fmla="*/ 71 w 102"/>
                <a:gd name="T13" fmla="*/ 3 h 50"/>
                <a:gd name="T14" fmla="*/ 61 w 102"/>
                <a:gd name="T15" fmla="*/ 0 h 50"/>
                <a:gd name="T16" fmla="*/ 50 w 102"/>
                <a:gd name="T17" fmla="*/ 0 h 50"/>
                <a:gd name="T18" fmla="*/ 40 w 102"/>
                <a:gd name="T19" fmla="*/ 0 h 50"/>
                <a:gd name="T20" fmla="*/ 31 w 102"/>
                <a:gd name="T21" fmla="*/ 3 h 50"/>
                <a:gd name="T22" fmla="*/ 23 w 102"/>
                <a:gd name="T23" fmla="*/ 7 h 50"/>
                <a:gd name="T24" fmla="*/ 15 w 102"/>
                <a:gd name="T25" fmla="*/ 15 h 50"/>
                <a:gd name="T26" fmla="*/ 7 w 102"/>
                <a:gd name="T27" fmla="*/ 21 h 50"/>
                <a:gd name="T28" fmla="*/ 4 w 102"/>
                <a:gd name="T29" fmla="*/ 31 h 50"/>
                <a:gd name="T30" fmla="*/ 0 w 102"/>
                <a:gd name="T31" fmla="*/ 40 h 50"/>
                <a:gd name="T32" fmla="*/ 0 w 102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2"/>
                <a:gd name="T52" fmla="*/ 0 h 50"/>
                <a:gd name="T53" fmla="*/ 102 w 10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2" h="50">
                  <a:moveTo>
                    <a:pt x="102" y="50"/>
                  </a:moveTo>
                  <a:lnTo>
                    <a:pt x="100" y="40"/>
                  </a:lnTo>
                  <a:lnTo>
                    <a:pt x="98" y="31"/>
                  </a:lnTo>
                  <a:lnTo>
                    <a:pt x="92" y="21"/>
                  </a:lnTo>
                  <a:lnTo>
                    <a:pt x="86" y="15"/>
                  </a:lnTo>
                  <a:lnTo>
                    <a:pt x="79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7" y="21"/>
                  </a:lnTo>
                  <a:lnTo>
                    <a:pt x="4" y="31"/>
                  </a:lnTo>
                  <a:lnTo>
                    <a:pt x="0" y="40"/>
                  </a:lnTo>
                  <a:lnTo>
                    <a:pt x="0" y="5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34" name="Freeform 800"/>
            <p:cNvSpPr>
              <a:spLocks/>
            </p:cNvSpPr>
            <p:nvPr/>
          </p:nvSpPr>
          <p:spPr bwMode="auto">
            <a:xfrm>
              <a:off x="1833" y="2954"/>
              <a:ext cx="111" cy="54"/>
            </a:xfrm>
            <a:custGeom>
              <a:avLst/>
              <a:gdLst>
                <a:gd name="T0" fmla="*/ 111 w 111"/>
                <a:gd name="T1" fmla="*/ 54 h 54"/>
                <a:gd name="T2" fmla="*/ 111 w 111"/>
                <a:gd name="T3" fmla="*/ 42 h 54"/>
                <a:gd name="T4" fmla="*/ 108 w 111"/>
                <a:gd name="T5" fmla="*/ 33 h 54"/>
                <a:gd name="T6" fmla="*/ 102 w 111"/>
                <a:gd name="T7" fmla="*/ 23 h 54"/>
                <a:gd name="T8" fmla="*/ 96 w 111"/>
                <a:gd name="T9" fmla="*/ 15 h 54"/>
                <a:gd name="T10" fmla="*/ 88 w 111"/>
                <a:gd name="T11" fmla="*/ 9 h 54"/>
                <a:gd name="T12" fmla="*/ 79 w 111"/>
                <a:gd name="T13" fmla="*/ 4 h 54"/>
                <a:gd name="T14" fmla="*/ 67 w 111"/>
                <a:gd name="T15" fmla="*/ 0 h 54"/>
                <a:gd name="T16" fmla="*/ 56 w 111"/>
                <a:gd name="T17" fmla="*/ 0 h 54"/>
                <a:gd name="T18" fmla="*/ 46 w 111"/>
                <a:gd name="T19" fmla="*/ 0 h 54"/>
                <a:gd name="T20" fmla="*/ 35 w 111"/>
                <a:gd name="T21" fmla="*/ 4 h 54"/>
                <a:gd name="T22" fmla="*/ 25 w 111"/>
                <a:gd name="T23" fmla="*/ 9 h 54"/>
                <a:gd name="T24" fmla="*/ 17 w 111"/>
                <a:gd name="T25" fmla="*/ 15 h 54"/>
                <a:gd name="T26" fmla="*/ 10 w 111"/>
                <a:gd name="T27" fmla="*/ 23 h 54"/>
                <a:gd name="T28" fmla="*/ 6 w 111"/>
                <a:gd name="T29" fmla="*/ 33 h 54"/>
                <a:gd name="T30" fmla="*/ 2 w 111"/>
                <a:gd name="T31" fmla="*/ 42 h 54"/>
                <a:gd name="T32" fmla="*/ 0 w 111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54"/>
                <a:gd name="T53" fmla="*/ 111 w 11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54">
                  <a:moveTo>
                    <a:pt x="111" y="54"/>
                  </a:moveTo>
                  <a:lnTo>
                    <a:pt x="111" y="42"/>
                  </a:lnTo>
                  <a:lnTo>
                    <a:pt x="108" y="33"/>
                  </a:lnTo>
                  <a:lnTo>
                    <a:pt x="102" y="23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4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35" name="Line 801"/>
            <p:cNvSpPr>
              <a:spLocks noChangeShapeType="1"/>
            </p:cNvSpPr>
            <p:nvPr/>
          </p:nvSpPr>
          <p:spPr bwMode="auto">
            <a:xfrm>
              <a:off x="1833" y="3008"/>
              <a:ext cx="6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6" name="Line 802"/>
            <p:cNvSpPr>
              <a:spLocks noChangeShapeType="1"/>
            </p:cNvSpPr>
            <p:nvPr/>
          </p:nvSpPr>
          <p:spPr bwMode="auto">
            <a:xfrm flipH="1">
              <a:off x="1941" y="3008"/>
              <a:ext cx="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7" name="Line 803"/>
            <p:cNvSpPr>
              <a:spLocks noChangeShapeType="1"/>
            </p:cNvSpPr>
            <p:nvPr/>
          </p:nvSpPr>
          <p:spPr bwMode="auto">
            <a:xfrm flipH="1" flipV="1">
              <a:off x="1871" y="3016"/>
              <a:ext cx="2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8" name="Line 804"/>
            <p:cNvSpPr>
              <a:spLocks noChangeShapeType="1"/>
            </p:cNvSpPr>
            <p:nvPr/>
          </p:nvSpPr>
          <p:spPr bwMode="auto">
            <a:xfrm flipV="1">
              <a:off x="3932" y="2956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39" name="Line 805"/>
            <p:cNvSpPr>
              <a:spLocks noChangeShapeType="1"/>
            </p:cNvSpPr>
            <p:nvPr/>
          </p:nvSpPr>
          <p:spPr bwMode="auto">
            <a:xfrm flipH="1">
              <a:off x="4078" y="2958"/>
              <a:ext cx="5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0" name="Line 806"/>
            <p:cNvSpPr>
              <a:spLocks noChangeShapeType="1"/>
            </p:cNvSpPr>
            <p:nvPr/>
          </p:nvSpPr>
          <p:spPr bwMode="auto">
            <a:xfrm flipH="1">
              <a:off x="4072" y="2962"/>
              <a:ext cx="7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1" name="Line 807"/>
            <p:cNvSpPr>
              <a:spLocks noChangeShapeType="1"/>
            </p:cNvSpPr>
            <p:nvPr/>
          </p:nvSpPr>
          <p:spPr bwMode="auto">
            <a:xfrm flipH="1">
              <a:off x="4072" y="2956"/>
              <a:ext cx="7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2" name="Line 808"/>
            <p:cNvSpPr>
              <a:spLocks noChangeShapeType="1"/>
            </p:cNvSpPr>
            <p:nvPr/>
          </p:nvSpPr>
          <p:spPr bwMode="auto">
            <a:xfrm flipV="1">
              <a:off x="4079" y="2956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3" name="Line 809"/>
            <p:cNvSpPr>
              <a:spLocks noChangeShapeType="1"/>
            </p:cNvSpPr>
            <p:nvPr/>
          </p:nvSpPr>
          <p:spPr bwMode="auto">
            <a:xfrm flipV="1">
              <a:off x="4072" y="2956"/>
              <a:ext cx="1" cy="6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4" name="Rectangle 810"/>
            <p:cNvSpPr>
              <a:spLocks noChangeArrowheads="1"/>
            </p:cNvSpPr>
            <p:nvPr/>
          </p:nvSpPr>
          <p:spPr bwMode="auto">
            <a:xfrm>
              <a:off x="4072" y="2956"/>
              <a:ext cx="7" cy="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A7C7C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45" name="Line 811"/>
            <p:cNvSpPr>
              <a:spLocks noChangeShapeType="1"/>
            </p:cNvSpPr>
            <p:nvPr/>
          </p:nvSpPr>
          <p:spPr bwMode="auto">
            <a:xfrm>
              <a:off x="4070" y="2958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6" name="Freeform 812"/>
            <p:cNvSpPr>
              <a:spLocks/>
            </p:cNvSpPr>
            <p:nvPr/>
          </p:nvSpPr>
          <p:spPr bwMode="auto">
            <a:xfrm>
              <a:off x="3985" y="2994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4 h 31"/>
                <a:gd name="T4" fmla="*/ 31 w 31"/>
                <a:gd name="T5" fmla="*/ 10 h 31"/>
                <a:gd name="T6" fmla="*/ 29 w 31"/>
                <a:gd name="T7" fmla="*/ 8 h 31"/>
                <a:gd name="T8" fmla="*/ 27 w 31"/>
                <a:gd name="T9" fmla="*/ 6 h 31"/>
                <a:gd name="T10" fmla="*/ 25 w 31"/>
                <a:gd name="T11" fmla="*/ 4 h 31"/>
                <a:gd name="T12" fmla="*/ 23 w 31"/>
                <a:gd name="T13" fmla="*/ 2 h 31"/>
                <a:gd name="T14" fmla="*/ 20 w 31"/>
                <a:gd name="T15" fmla="*/ 2 h 31"/>
                <a:gd name="T16" fmla="*/ 16 w 31"/>
                <a:gd name="T17" fmla="*/ 0 h 31"/>
                <a:gd name="T18" fmla="*/ 14 w 31"/>
                <a:gd name="T19" fmla="*/ 2 h 31"/>
                <a:gd name="T20" fmla="*/ 10 w 31"/>
                <a:gd name="T21" fmla="*/ 2 h 31"/>
                <a:gd name="T22" fmla="*/ 8 w 31"/>
                <a:gd name="T23" fmla="*/ 4 h 31"/>
                <a:gd name="T24" fmla="*/ 6 w 31"/>
                <a:gd name="T25" fmla="*/ 6 h 31"/>
                <a:gd name="T26" fmla="*/ 4 w 31"/>
                <a:gd name="T27" fmla="*/ 8 h 31"/>
                <a:gd name="T28" fmla="*/ 2 w 31"/>
                <a:gd name="T29" fmla="*/ 10 h 31"/>
                <a:gd name="T30" fmla="*/ 0 w 31"/>
                <a:gd name="T31" fmla="*/ 14 h 31"/>
                <a:gd name="T32" fmla="*/ 0 w 31"/>
                <a:gd name="T33" fmla="*/ 16 h 31"/>
                <a:gd name="T34" fmla="*/ 0 w 31"/>
                <a:gd name="T35" fmla="*/ 20 h 31"/>
                <a:gd name="T36" fmla="*/ 2 w 31"/>
                <a:gd name="T37" fmla="*/ 22 h 31"/>
                <a:gd name="T38" fmla="*/ 4 w 31"/>
                <a:gd name="T39" fmla="*/ 24 h 31"/>
                <a:gd name="T40" fmla="*/ 6 w 31"/>
                <a:gd name="T41" fmla="*/ 28 h 31"/>
                <a:gd name="T42" fmla="*/ 8 w 31"/>
                <a:gd name="T43" fmla="*/ 28 h 31"/>
                <a:gd name="T44" fmla="*/ 10 w 31"/>
                <a:gd name="T45" fmla="*/ 30 h 31"/>
                <a:gd name="T46" fmla="*/ 14 w 31"/>
                <a:gd name="T47" fmla="*/ 31 h 31"/>
                <a:gd name="T48" fmla="*/ 16 w 31"/>
                <a:gd name="T49" fmla="*/ 31 h 31"/>
                <a:gd name="T50" fmla="*/ 20 w 31"/>
                <a:gd name="T51" fmla="*/ 31 h 31"/>
                <a:gd name="T52" fmla="*/ 23 w 31"/>
                <a:gd name="T53" fmla="*/ 30 h 31"/>
                <a:gd name="T54" fmla="*/ 25 w 31"/>
                <a:gd name="T55" fmla="*/ 28 h 31"/>
                <a:gd name="T56" fmla="*/ 27 w 31"/>
                <a:gd name="T57" fmla="*/ 28 h 31"/>
                <a:gd name="T58" fmla="*/ 29 w 31"/>
                <a:gd name="T59" fmla="*/ 24 h 31"/>
                <a:gd name="T60" fmla="*/ 31 w 31"/>
                <a:gd name="T61" fmla="*/ 22 h 31"/>
                <a:gd name="T62" fmla="*/ 31 w 31"/>
                <a:gd name="T63" fmla="*/ 20 h 31"/>
                <a:gd name="T64" fmla="*/ 31 w 31"/>
                <a:gd name="T65" fmla="*/ 16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31"/>
                <a:gd name="T101" fmla="*/ 31 w 31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3" y="30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1" y="16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47" name="Freeform 813"/>
            <p:cNvSpPr>
              <a:spLocks/>
            </p:cNvSpPr>
            <p:nvPr/>
          </p:nvSpPr>
          <p:spPr bwMode="auto">
            <a:xfrm>
              <a:off x="3982" y="2991"/>
              <a:ext cx="40" cy="38"/>
            </a:xfrm>
            <a:custGeom>
              <a:avLst/>
              <a:gdLst>
                <a:gd name="T0" fmla="*/ 40 w 40"/>
                <a:gd name="T1" fmla="*/ 19 h 38"/>
                <a:gd name="T2" fmla="*/ 38 w 40"/>
                <a:gd name="T3" fmla="*/ 15 h 38"/>
                <a:gd name="T4" fmla="*/ 38 w 40"/>
                <a:gd name="T5" fmla="*/ 11 h 38"/>
                <a:gd name="T6" fmla="*/ 36 w 40"/>
                <a:gd name="T7" fmla="*/ 9 h 38"/>
                <a:gd name="T8" fmla="*/ 34 w 40"/>
                <a:gd name="T9" fmla="*/ 5 h 38"/>
                <a:gd name="T10" fmla="*/ 30 w 40"/>
                <a:gd name="T11" fmla="*/ 3 h 38"/>
                <a:gd name="T12" fmla="*/ 26 w 40"/>
                <a:gd name="T13" fmla="*/ 2 h 38"/>
                <a:gd name="T14" fmla="*/ 23 w 40"/>
                <a:gd name="T15" fmla="*/ 0 h 38"/>
                <a:gd name="T16" fmla="*/ 19 w 40"/>
                <a:gd name="T17" fmla="*/ 0 h 38"/>
                <a:gd name="T18" fmla="*/ 15 w 40"/>
                <a:gd name="T19" fmla="*/ 0 h 38"/>
                <a:gd name="T20" fmla="*/ 11 w 40"/>
                <a:gd name="T21" fmla="*/ 2 h 38"/>
                <a:gd name="T22" fmla="*/ 9 w 40"/>
                <a:gd name="T23" fmla="*/ 3 h 38"/>
                <a:gd name="T24" fmla="*/ 5 w 40"/>
                <a:gd name="T25" fmla="*/ 5 h 38"/>
                <a:gd name="T26" fmla="*/ 3 w 40"/>
                <a:gd name="T27" fmla="*/ 9 h 38"/>
                <a:gd name="T28" fmla="*/ 1 w 40"/>
                <a:gd name="T29" fmla="*/ 11 h 38"/>
                <a:gd name="T30" fmla="*/ 0 w 40"/>
                <a:gd name="T31" fmla="*/ 15 h 38"/>
                <a:gd name="T32" fmla="*/ 0 w 40"/>
                <a:gd name="T33" fmla="*/ 19 h 38"/>
                <a:gd name="T34" fmla="*/ 0 w 40"/>
                <a:gd name="T35" fmla="*/ 23 h 38"/>
                <a:gd name="T36" fmla="*/ 1 w 40"/>
                <a:gd name="T37" fmla="*/ 27 h 38"/>
                <a:gd name="T38" fmla="*/ 3 w 40"/>
                <a:gd name="T39" fmla="*/ 31 h 38"/>
                <a:gd name="T40" fmla="*/ 5 w 40"/>
                <a:gd name="T41" fmla="*/ 33 h 38"/>
                <a:gd name="T42" fmla="*/ 9 w 40"/>
                <a:gd name="T43" fmla="*/ 34 h 38"/>
                <a:gd name="T44" fmla="*/ 11 w 40"/>
                <a:gd name="T45" fmla="*/ 36 h 38"/>
                <a:gd name="T46" fmla="*/ 15 w 40"/>
                <a:gd name="T47" fmla="*/ 38 h 38"/>
                <a:gd name="T48" fmla="*/ 19 w 40"/>
                <a:gd name="T49" fmla="*/ 38 h 38"/>
                <a:gd name="T50" fmla="*/ 23 w 40"/>
                <a:gd name="T51" fmla="*/ 38 h 38"/>
                <a:gd name="T52" fmla="*/ 26 w 40"/>
                <a:gd name="T53" fmla="*/ 36 h 38"/>
                <a:gd name="T54" fmla="*/ 30 w 40"/>
                <a:gd name="T55" fmla="*/ 34 h 38"/>
                <a:gd name="T56" fmla="*/ 34 w 40"/>
                <a:gd name="T57" fmla="*/ 33 h 38"/>
                <a:gd name="T58" fmla="*/ 36 w 40"/>
                <a:gd name="T59" fmla="*/ 31 h 38"/>
                <a:gd name="T60" fmla="*/ 38 w 40"/>
                <a:gd name="T61" fmla="*/ 27 h 38"/>
                <a:gd name="T62" fmla="*/ 38 w 40"/>
                <a:gd name="T63" fmla="*/ 23 h 38"/>
                <a:gd name="T64" fmla="*/ 40 w 40"/>
                <a:gd name="T65" fmla="*/ 19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8"/>
                <a:gd name="T101" fmla="*/ 40 w 40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8">
                  <a:moveTo>
                    <a:pt x="40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9"/>
                  </a:lnTo>
                  <a:lnTo>
                    <a:pt x="34" y="5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40" y="1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48" name="Line 814"/>
            <p:cNvSpPr>
              <a:spLocks noChangeShapeType="1"/>
            </p:cNvSpPr>
            <p:nvPr/>
          </p:nvSpPr>
          <p:spPr bwMode="auto">
            <a:xfrm flipH="1">
              <a:off x="3947" y="3010"/>
              <a:ext cx="4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49" name="Line 815"/>
            <p:cNvSpPr>
              <a:spLocks noChangeShapeType="1"/>
            </p:cNvSpPr>
            <p:nvPr/>
          </p:nvSpPr>
          <p:spPr bwMode="auto">
            <a:xfrm flipH="1" flipV="1">
              <a:off x="4053" y="3010"/>
              <a:ext cx="3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50" name="Freeform 816"/>
            <p:cNvSpPr>
              <a:spLocks/>
            </p:cNvSpPr>
            <p:nvPr/>
          </p:nvSpPr>
          <p:spPr bwMode="auto">
            <a:xfrm>
              <a:off x="3951" y="2960"/>
              <a:ext cx="102" cy="50"/>
            </a:xfrm>
            <a:custGeom>
              <a:avLst/>
              <a:gdLst>
                <a:gd name="T0" fmla="*/ 102 w 102"/>
                <a:gd name="T1" fmla="*/ 50 h 50"/>
                <a:gd name="T2" fmla="*/ 100 w 102"/>
                <a:gd name="T3" fmla="*/ 40 h 50"/>
                <a:gd name="T4" fmla="*/ 98 w 102"/>
                <a:gd name="T5" fmla="*/ 31 h 50"/>
                <a:gd name="T6" fmla="*/ 92 w 102"/>
                <a:gd name="T7" fmla="*/ 21 h 50"/>
                <a:gd name="T8" fmla="*/ 86 w 102"/>
                <a:gd name="T9" fmla="*/ 15 h 50"/>
                <a:gd name="T10" fmla="*/ 79 w 102"/>
                <a:gd name="T11" fmla="*/ 7 h 50"/>
                <a:gd name="T12" fmla="*/ 71 w 102"/>
                <a:gd name="T13" fmla="*/ 3 h 50"/>
                <a:gd name="T14" fmla="*/ 61 w 102"/>
                <a:gd name="T15" fmla="*/ 0 h 50"/>
                <a:gd name="T16" fmla="*/ 50 w 102"/>
                <a:gd name="T17" fmla="*/ 0 h 50"/>
                <a:gd name="T18" fmla="*/ 40 w 102"/>
                <a:gd name="T19" fmla="*/ 0 h 50"/>
                <a:gd name="T20" fmla="*/ 31 w 102"/>
                <a:gd name="T21" fmla="*/ 3 h 50"/>
                <a:gd name="T22" fmla="*/ 23 w 102"/>
                <a:gd name="T23" fmla="*/ 7 h 50"/>
                <a:gd name="T24" fmla="*/ 15 w 102"/>
                <a:gd name="T25" fmla="*/ 15 h 50"/>
                <a:gd name="T26" fmla="*/ 7 w 102"/>
                <a:gd name="T27" fmla="*/ 21 h 50"/>
                <a:gd name="T28" fmla="*/ 4 w 102"/>
                <a:gd name="T29" fmla="*/ 31 h 50"/>
                <a:gd name="T30" fmla="*/ 0 w 102"/>
                <a:gd name="T31" fmla="*/ 40 h 50"/>
                <a:gd name="T32" fmla="*/ 0 w 102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2"/>
                <a:gd name="T52" fmla="*/ 0 h 50"/>
                <a:gd name="T53" fmla="*/ 102 w 10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2" h="50">
                  <a:moveTo>
                    <a:pt x="102" y="50"/>
                  </a:moveTo>
                  <a:lnTo>
                    <a:pt x="100" y="40"/>
                  </a:lnTo>
                  <a:lnTo>
                    <a:pt x="98" y="31"/>
                  </a:lnTo>
                  <a:lnTo>
                    <a:pt x="92" y="21"/>
                  </a:lnTo>
                  <a:lnTo>
                    <a:pt x="86" y="15"/>
                  </a:lnTo>
                  <a:lnTo>
                    <a:pt x="79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7" y="21"/>
                  </a:lnTo>
                  <a:lnTo>
                    <a:pt x="4" y="31"/>
                  </a:lnTo>
                  <a:lnTo>
                    <a:pt x="0" y="40"/>
                  </a:lnTo>
                  <a:lnTo>
                    <a:pt x="0" y="5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51" name="Freeform 817"/>
            <p:cNvSpPr>
              <a:spLocks/>
            </p:cNvSpPr>
            <p:nvPr/>
          </p:nvSpPr>
          <p:spPr bwMode="auto">
            <a:xfrm>
              <a:off x="3945" y="2956"/>
              <a:ext cx="111" cy="54"/>
            </a:xfrm>
            <a:custGeom>
              <a:avLst/>
              <a:gdLst>
                <a:gd name="T0" fmla="*/ 111 w 111"/>
                <a:gd name="T1" fmla="*/ 54 h 54"/>
                <a:gd name="T2" fmla="*/ 111 w 111"/>
                <a:gd name="T3" fmla="*/ 42 h 54"/>
                <a:gd name="T4" fmla="*/ 108 w 111"/>
                <a:gd name="T5" fmla="*/ 33 h 54"/>
                <a:gd name="T6" fmla="*/ 102 w 111"/>
                <a:gd name="T7" fmla="*/ 23 h 54"/>
                <a:gd name="T8" fmla="*/ 96 w 111"/>
                <a:gd name="T9" fmla="*/ 15 h 54"/>
                <a:gd name="T10" fmla="*/ 88 w 111"/>
                <a:gd name="T11" fmla="*/ 9 h 54"/>
                <a:gd name="T12" fmla="*/ 79 w 111"/>
                <a:gd name="T13" fmla="*/ 4 h 54"/>
                <a:gd name="T14" fmla="*/ 67 w 111"/>
                <a:gd name="T15" fmla="*/ 0 h 54"/>
                <a:gd name="T16" fmla="*/ 56 w 111"/>
                <a:gd name="T17" fmla="*/ 0 h 54"/>
                <a:gd name="T18" fmla="*/ 46 w 111"/>
                <a:gd name="T19" fmla="*/ 0 h 54"/>
                <a:gd name="T20" fmla="*/ 35 w 111"/>
                <a:gd name="T21" fmla="*/ 4 h 54"/>
                <a:gd name="T22" fmla="*/ 25 w 111"/>
                <a:gd name="T23" fmla="*/ 9 h 54"/>
                <a:gd name="T24" fmla="*/ 17 w 111"/>
                <a:gd name="T25" fmla="*/ 15 h 54"/>
                <a:gd name="T26" fmla="*/ 10 w 111"/>
                <a:gd name="T27" fmla="*/ 23 h 54"/>
                <a:gd name="T28" fmla="*/ 6 w 111"/>
                <a:gd name="T29" fmla="*/ 33 h 54"/>
                <a:gd name="T30" fmla="*/ 2 w 111"/>
                <a:gd name="T31" fmla="*/ 42 h 54"/>
                <a:gd name="T32" fmla="*/ 0 w 111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54"/>
                <a:gd name="T53" fmla="*/ 111 w 111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54">
                  <a:moveTo>
                    <a:pt x="111" y="54"/>
                  </a:moveTo>
                  <a:lnTo>
                    <a:pt x="111" y="42"/>
                  </a:lnTo>
                  <a:lnTo>
                    <a:pt x="108" y="33"/>
                  </a:lnTo>
                  <a:lnTo>
                    <a:pt x="102" y="23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4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52" name="Line 818"/>
            <p:cNvSpPr>
              <a:spLocks noChangeShapeType="1"/>
            </p:cNvSpPr>
            <p:nvPr/>
          </p:nvSpPr>
          <p:spPr bwMode="auto">
            <a:xfrm>
              <a:off x="3945" y="3010"/>
              <a:ext cx="6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53" name="Line 819"/>
            <p:cNvSpPr>
              <a:spLocks noChangeShapeType="1"/>
            </p:cNvSpPr>
            <p:nvPr/>
          </p:nvSpPr>
          <p:spPr bwMode="auto">
            <a:xfrm flipH="1">
              <a:off x="4053" y="3010"/>
              <a:ext cx="3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54" name="Line 820"/>
            <p:cNvSpPr>
              <a:spLocks noChangeShapeType="1"/>
            </p:cNvSpPr>
            <p:nvPr/>
          </p:nvSpPr>
          <p:spPr bwMode="auto">
            <a:xfrm flipH="1" flipV="1">
              <a:off x="3983" y="3018"/>
              <a:ext cx="2" cy="2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55" name="Freeform 821"/>
            <p:cNvSpPr>
              <a:spLocks/>
            </p:cNvSpPr>
            <p:nvPr/>
          </p:nvSpPr>
          <p:spPr bwMode="auto">
            <a:xfrm>
              <a:off x="2924" y="3420"/>
              <a:ext cx="49" cy="48"/>
            </a:xfrm>
            <a:custGeom>
              <a:avLst/>
              <a:gdLst>
                <a:gd name="T0" fmla="*/ 49 w 49"/>
                <a:gd name="T1" fmla="*/ 25 h 48"/>
                <a:gd name="T2" fmla="*/ 49 w 49"/>
                <a:gd name="T3" fmla="*/ 19 h 48"/>
                <a:gd name="T4" fmla="*/ 47 w 49"/>
                <a:gd name="T5" fmla="*/ 15 h 48"/>
                <a:gd name="T6" fmla="*/ 45 w 49"/>
                <a:gd name="T7" fmla="*/ 11 h 48"/>
                <a:gd name="T8" fmla="*/ 41 w 49"/>
                <a:gd name="T9" fmla="*/ 7 h 48"/>
                <a:gd name="T10" fmla="*/ 37 w 49"/>
                <a:gd name="T11" fmla="*/ 4 h 48"/>
                <a:gd name="T12" fmla="*/ 33 w 49"/>
                <a:gd name="T13" fmla="*/ 2 h 48"/>
                <a:gd name="T14" fmla="*/ 29 w 49"/>
                <a:gd name="T15" fmla="*/ 0 h 48"/>
                <a:gd name="T16" fmla="*/ 25 w 49"/>
                <a:gd name="T17" fmla="*/ 0 h 48"/>
                <a:gd name="T18" fmla="*/ 20 w 49"/>
                <a:gd name="T19" fmla="*/ 0 h 48"/>
                <a:gd name="T20" fmla="*/ 16 w 49"/>
                <a:gd name="T21" fmla="*/ 2 h 48"/>
                <a:gd name="T22" fmla="*/ 12 w 49"/>
                <a:gd name="T23" fmla="*/ 4 h 48"/>
                <a:gd name="T24" fmla="*/ 8 w 49"/>
                <a:gd name="T25" fmla="*/ 7 h 48"/>
                <a:gd name="T26" fmla="*/ 4 w 49"/>
                <a:gd name="T27" fmla="*/ 11 h 48"/>
                <a:gd name="T28" fmla="*/ 2 w 49"/>
                <a:gd name="T29" fmla="*/ 15 h 48"/>
                <a:gd name="T30" fmla="*/ 0 w 49"/>
                <a:gd name="T31" fmla="*/ 19 h 48"/>
                <a:gd name="T32" fmla="*/ 0 w 49"/>
                <a:gd name="T33" fmla="*/ 25 h 48"/>
                <a:gd name="T34" fmla="*/ 0 w 49"/>
                <a:gd name="T35" fmla="*/ 29 h 48"/>
                <a:gd name="T36" fmla="*/ 2 w 49"/>
                <a:gd name="T37" fmla="*/ 33 h 48"/>
                <a:gd name="T38" fmla="*/ 4 w 49"/>
                <a:gd name="T39" fmla="*/ 37 h 48"/>
                <a:gd name="T40" fmla="*/ 8 w 49"/>
                <a:gd name="T41" fmla="*/ 41 h 48"/>
                <a:gd name="T42" fmla="*/ 12 w 49"/>
                <a:gd name="T43" fmla="*/ 44 h 48"/>
                <a:gd name="T44" fmla="*/ 16 w 49"/>
                <a:gd name="T45" fmla="*/ 46 h 48"/>
                <a:gd name="T46" fmla="*/ 20 w 49"/>
                <a:gd name="T47" fmla="*/ 48 h 48"/>
                <a:gd name="T48" fmla="*/ 25 w 49"/>
                <a:gd name="T49" fmla="*/ 48 h 48"/>
                <a:gd name="T50" fmla="*/ 29 w 49"/>
                <a:gd name="T51" fmla="*/ 48 h 48"/>
                <a:gd name="T52" fmla="*/ 33 w 49"/>
                <a:gd name="T53" fmla="*/ 46 h 48"/>
                <a:gd name="T54" fmla="*/ 37 w 49"/>
                <a:gd name="T55" fmla="*/ 44 h 48"/>
                <a:gd name="T56" fmla="*/ 41 w 49"/>
                <a:gd name="T57" fmla="*/ 41 h 48"/>
                <a:gd name="T58" fmla="*/ 45 w 49"/>
                <a:gd name="T59" fmla="*/ 37 h 48"/>
                <a:gd name="T60" fmla="*/ 47 w 49"/>
                <a:gd name="T61" fmla="*/ 33 h 48"/>
                <a:gd name="T62" fmla="*/ 49 w 49"/>
                <a:gd name="T63" fmla="*/ 29 h 48"/>
                <a:gd name="T64" fmla="*/ 49 w 49"/>
                <a:gd name="T65" fmla="*/ 25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9"/>
                <a:gd name="T100" fmla="*/ 0 h 48"/>
                <a:gd name="T101" fmla="*/ 49 w 49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9" h="48">
                  <a:moveTo>
                    <a:pt x="49" y="25"/>
                  </a:moveTo>
                  <a:lnTo>
                    <a:pt x="49" y="19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1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25" y="48"/>
                  </a:lnTo>
                  <a:lnTo>
                    <a:pt x="29" y="48"/>
                  </a:lnTo>
                  <a:lnTo>
                    <a:pt x="33" y="46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5" y="37"/>
                  </a:lnTo>
                  <a:lnTo>
                    <a:pt x="47" y="33"/>
                  </a:lnTo>
                  <a:lnTo>
                    <a:pt x="49" y="29"/>
                  </a:lnTo>
                  <a:lnTo>
                    <a:pt x="49" y="25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56" name="Freeform 822"/>
            <p:cNvSpPr>
              <a:spLocks/>
            </p:cNvSpPr>
            <p:nvPr/>
          </p:nvSpPr>
          <p:spPr bwMode="auto">
            <a:xfrm>
              <a:off x="2921" y="3416"/>
              <a:ext cx="55" cy="56"/>
            </a:xfrm>
            <a:custGeom>
              <a:avLst/>
              <a:gdLst>
                <a:gd name="T0" fmla="*/ 55 w 55"/>
                <a:gd name="T1" fmla="*/ 29 h 56"/>
                <a:gd name="T2" fmla="*/ 55 w 55"/>
                <a:gd name="T3" fmla="*/ 23 h 56"/>
                <a:gd name="T4" fmla="*/ 53 w 55"/>
                <a:gd name="T5" fmla="*/ 17 h 56"/>
                <a:gd name="T6" fmla="*/ 52 w 55"/>
                <a:gd name="T7" fmla="*/ 11 h 56"/>
                <a:gd name="T8" fmla="*/ 48 w 55"/>
                <a:gd name="T9" fmla="*/ 8 h 56"/>
                <a:gd name="T10" fmla="*/ 44 w 55"/>
                <a:gd name="T11" fmla="*/ 4 h 56"/>
                <a:gd name="T12" fmla="*/ 38 w 55"/>
                <a:gd name="T13" fmla="*/ 2 h 56"/>
                <a:gd name="T14" fmla="*/ 32 w 55"/>
                <a:gd name="T15" fmla="*/ 0 h 56"/>
                <a:gd name="T16" fmla="*/ 28 w 55"/>
                <a:gd name="T17" fmla="*/ 0 h 56"/>
                <a:gd name="T18" fmla="*/ 23 w 55"/>
                <a:gd name="T19" fmla="*/ 0 h 56"/>
                <a:gd name="T20" fmla="*/ 17 w 55"/>
                <a:gd name="T21" fmla="*/ 2 h 56"/>
                <a:gd name="T22" fmla="*/ 11 w 55"/>
                <a:gd name="T23" fmla="*/ 4 h 56"/>
                <a:gd name="T24" fmla="*/ 7 w 55"/>
                <a:gd name="T25" fmla="*/ 8 h 56"/>
                <a:gd name="T26" fmla="*/ 3 w 55"/>
                <a:gd name="T27" fmla="*/ 11 h 56"/>
                <a:gd name="T28" fmla="*/ 2 w 55"/>
                <a:gd name="T29" fmla="*/ 17 h 56"/>
                <a:gd name="T30" fmla="*/ 0 w 55"/>
                <a:gd name="T31" fmla="*/ 23 h 56"/>
                <a:gd name="T32" fmla="*/ 0 w 55"/>
                <a:gd name="T33" fmla="*/ 29 h 56"/>
                <a:gd name="T34" fmla="*/ 0 w 55"/>
                <a:gd name="T35" fmla="*/ 33 h 56"/>
                <a:gd name="T36" fmla="*/ 2 w 55"/>
                <a:gd name="T37" fmla="*/ 39 h 56"/>
                <a:gd name="T38" fmla="*/ 3 w 55"/>
                <a:gd name="T39" fmla="*/ 45 h 56"/>
                <a:gd name="T40" fmla="*/ 7 w 55"/>
                <a:gd name="T41" fmla="*/ 48 h 56"/>
                <a:gd name="T42" fmla="*/ 11 w 55"/>
                <a:gd name="T43" fmla="*/ 52 h 56"/>
                <a:gd name="T44" fmla="*/ 17 w 55"/>
                <a:gd name="T45" fmla="*/ 54 h 56"/>
                <a:gd name="T46" fmla="*/ 23 w 55"/>
                <a:gd name="T47" fmla="*/ 56 h 56"/>
                <a:gd name="T48" fmla="*/ 28 w 55"/>
                <a:gd name="T49" fmla="*/ 56 h 56"/>
                <a:gd name="T50" fmla="*/ 32 w 55"/>
                <a:gd name="T51" fmla="*/ 56 h 56"/>
                <a:gd name="T52" fmla="*/ 38 w 55"/>
                <a:gd name="T53" fmla="*/ 54 h 56"/>
                <a:gd name="T54" fmla="*/ 44 w 55"/>
                <a:gd name="T55" fmla="*/ 52 h 56"/>
                <a:gd name="T56" fmla="*/ 48 w 55"/>
                <a:gd name="T57" fmla="*/ 48 h 56"/>
                <a:gd name="T58" fmla="*/ 52 w 55"/>
                <a:gd name="T59" fmla="*/ 45 h 56"/>
                <a:gd name="T60" fmla="*/ 53 w 55"/>
                <a:gd name="T61" fmla="*/ 39 h 56"/>
                <a:gd name="T62" fmla="*/ 55 w 55"/>
                <a:gd name="T63" fmla="*/ 33 h 56"/>
                <a:gd name="T64" fmla="*/ 55 w 55"/>
                <a:gd name="T65" fmla="*/ 29 h 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5"/>
                <a:gd name="T100" fmla="*/ 0 h 56"/>
                <a:gd name="T101" fmla="*/ 55 w 55"/>
                <a:gd name="T102" fmla="*/ 56 h 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5" h="56">
                  <a:moveTo>
                    <a:pt x="55" y="29"/>
                  </a:moveTo>
                  <a:lnTo>
                    <a:pt x="55" y="23"/>
                  </a:lnTo>
                  <a:lnTo>
                    <a:pt x="53" y="17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3" y="45"/>
                  </a:lnTo>
                  <a:lnTo>
                    <a:pt x="7" y="48"/>
                  </a:lnTo>
                  <a:lnTo>
                    <a:pt x="11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8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5"/>
                  </a:lnTo>
                  <a:lnTo>
                    <a:pt x="53" y="39"/>
                  </a:lnTo>
                  <a:lnTo>
                    <a:pt x="55" y="33"/>
                  </a:lnTo>
                  <a:lnTo>
                    <a:pt x="55" y="2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57" name="Line 823"/>
            <p:cNvSpPr>
              <a:spLocks noChangeShapeType="1"/>
            </p:cNvSpPr>
            <p:nvPr/>
          </p:nvSpPr>
          <p:spPr bwMode="auto">
            <a:xfrm>
              <a:off x="2715" y="2158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58" name="Freeform 824"/>
            <p:cNvSpPr>
              <a:spLocks/>
            </p:cNvSpPr>
            <p:nvPr/>
          </p:nvSpPr>
          <p:spPr bwMode="auto">
            <a:xfrm>
              <a:off x="2744" y="2125"/>
              <a:ext cx="50" cy="100"/>
            </a:xfrm>
            <a:custGeom>
              <a:avLst/>
              <a:gdLst>
                <a:gd name="T0" fmla="*/ 0 w 50"/>
                <a:gd name="T1" fmla="*/ 100 h 100"/>
                <a:gd name="T2" fmla="*/ 9 w 50"/>
                <a:gd name="T3" fmla="*/ 98 h 100"/>
                <a:gd name="T4" fmla="*/ 19 w 50"/>
                <a:gd name="T5" fmla="*/ 97 h 100"/>
                <a:gd name="T6" fmla="*/ 27 w 50"/>
                <a:gd name="T7" fmla="*/ 91 h 100"/>
                <a:gd name="T8" fmla="*/ 34 w 50"/>
                <a:gd name="T9" fmla="*/ 85 h 100"/>
                <a:gd name="T10" fmla="*/ 40 w 50"/>
                <a:gd name="T11" fmla="*/ 77 h 100"/>
                <a:gd name="T12" fmla="*/ 46 w 50"/>
                <a:gd name="T13" fmla="*/ 69 h 100"/>
                <a:gd name="T14" fmla="*/ 48 w 50"/>
                <a:gd name="T15" fmla="*/ 60 h 100"/>
                <a:gd name="T16" fmla="*/ 50 w 50"/>
                <a:gd name="T17" fmla="*/ 50 h 100"/>
                <a:gd name="T18" fmla="*/ 48 w 50"/>
                <a:gd name="T19" fmla="*/ 40 h 100"/>
                <a:gd name="T20" fmla="*/ 46 w 50"/>
                <a:gd name="T21" fmla="*/ 31 h 100"/>
                <a:gd name="T22" fmla="*/ 40 w 50"/>
                <a:gd name="T23" fmla="*/ 23 h 100"/>
                <a:gd name="T24" fmla="*/ 34 w 50"/>
                <a:gd name="T25" fmla="*/ 15 h 100"/>
                <a:gd name="T26" fmla="*/ 27 w 50"/>
                <a:gd name="T27" fmla="*/ 9 h 100"/>
                <a:gd name="T28" fmla="*/ 19 w 50"/>
                <a:gd name="T29" fmla="*/ 3 h 100"/>
                <a:gd name="T30" fmla="*/ 9 w 50"/>
                <a:gd name="T31" fmla="*/ 2 h 100"/>
                <a:gd name="T32" fmla="*/ 0 w 50"/>
                <a:gd name="T33" fmla="*/ 0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100"/>
                <a:gd name="T53" fmla="*/ 50 w 50"/>
                <a:gd name="T54" fmla="*/ 100 h 1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100">
                  <a:moveTo>
                    <a:pt x="0" y="100"/>
                  </a:moveTo>
                  <a:lnTo>
                    <a:pt x="9" y="98"/>
                  </a:lnTo>
                  <a:lnTo>
                    <a:pt x="19" y="97"/>
                  </a:lnTo>
                  <a:lnTo>
                    <a:pt x="27" y="91"/>
                  </a:lnTo>
                  <a:lnTo>
                    <a:pt x="34" y="85"/>
                  </a:lnTo>
                  <a:lnTo>
                    <a:pt x="40" y="77"/>
                  </a:lnTo>
                  <a:lnTo>
                    <a:pt x="46" y="69"/>
                  </a:lnTo>
                  <a:lnTo>
                    <a:pt x="48" y="60"/>
                  </a:lnTo>
                  <a:lnTo>
                    <a:pt x="50" y="50"/>
                  </a:lnTo>
                  <a:lnTo>
                    <a:pt x="48" y="40"/>
                  </a:lnTo>
                  <a:lnTo>
                    <a:pt x="46" y="31"/>
                  </a:lnTo>
                  <a:lnTo>
                    <a:pt x="40" y="23"/>
                  </a:lnTo>
                  <a:lnTo>
                    <a:pt x="34" y="15"/>
                  </a:lnTo>
                  <a:lnTo>
                    <a:pt x="27" y="9"/>
                  </a:lnTo>
                  <a:lnTo>
                    <a:pt x="19" y="3"/>
                  </a:lnTo>
                  <a:lnTo>
                    <a:pt x="9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59" name="Freeform 825"/>
            <p:cNvSpPr>
              <a:spLocks/>
            </p:cNvSpPr>
            <p:nvPr/>
          </p:nvSpPr>
          <p:spPr bwMode="auto">
            <a:xfrm>
              <a:off x="2744" y="2121"/>
              <a:ext cx="53" cy="108"/>
            </a:xfrm>
            <a:custGeom>
              <a:avLst/>
              <a:gdLst>
                <a:gd name="T0" fmla="*/ 0 w 53"/>
                <a:gd name="T1" fmla="*/ 108 h 108"/>
                <a:gd name="T2" fmla="*/ 9 w 53"/>
                <a:gd name="T3" fmla="*/ 108 h 108"/>
                <a:gd name="T4" fmla="*/ 21 w 53"/>
                <a:gd name="T5" fmla="*/ 104 h 108"/>
                <a:gd name="T6" fmla="*/ 28 w 53"/>
                <a:gd name="T7" fmla="*/ 99 h 108"/>
                <a:gd name="T8" fmla="*/ 38 w 53"/>
                <a:gd name="T9" fmla="*/ 93 h 108"/>
                <a:gd name="T10" fmla="*/ 44 w 53"/>
                <a:gd name="T11" fmla="*/ 85 h 108"/>
                <a:gd name="T12" fmla="*/ 50 w 53"/>
                <a:gd name="T13" fmla="*/ 75 h 108"/>
                <a:gd name="T14" fmla="*/ 53 w 53"/>
                <a:gd name="T15" fmla="*/ 66 h 108"/>
                <a:gd name="T16" fmla="*/ 53 w 53"/>
                <a:gd name="T17" fmla="*/ 54 h 108"/>
                <a:gd name="T18" fmla="*/ 53 w 53"/>
                <a:gd name="T19" fmla="*/ 42 h 108"/>
                <a:gd name="T20" fmla="*/ 50 w 53"/>
                <a:gd name="T21" fmla="*/ 33 h 108"/>
                <a:gd name="T22" fmla="*/ 44 w 53"/>
                <a:gd name="T23" fmla="*/ 23 h 108"/>
                <a:gd name="T24" fmla="*/ 38 w 53"/>
                <a:gd name="T25" fmla="*/ 15 h 108"/>
                <a:gd name="T26" fmla="*/ 28 w 53"/>
                <a:gd name="T27" fmla="*/ 9 h 108"/>
                <a:gd name="T28" fmla="*/ 21 w 53"/>
                <a:gd name="T29" fmla="*/ 4 h 108"/>
                <a:gd name="T30" fmla="*/ 9 w 53"/>
                <a:gd name="T31" fmla="*/ 0 h 108"/>
                <a:gd name="T32" fmla="*/ 0 w 53"/>
                <a:gd name="T33" fmla="*/ 0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108"/>
                <a:gd name="T53" fmla="*/ 53 w 53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108">
                  <a:moveTo>
                    <a:pt x="0" y="108"/>
                  </a:moveTo>
                  <a:lnTo>
                    <a:pt x="9" y="108"/>
                  </a:lnTo>
                  <a:lnTo>
                    <a:pt x="21" y="104"/>
                  </a:lnTo>
                  <a:lnTo>
                    <a:pt x="28" y="99"/>
                  </a:lnTo>
                  <a:lnTo>
                    <a:pt x="38" y="93"/>
                  </a:lnTo>
                  <a:lnTo>
                    <a:pt x="44" y="85"/>
                  </a:lnTo>
                  <a:lnTo>
                    <a:pt x="50" y="75"/>
                  </a:lnTo>
                  <a:lnTo>
                    <a:pt x="53" y="66"/>
                  </a:lnTo>
                  <a:lnTo>
                    <a:pt x="53" y="54"/>
                  </a:lnTo>
                  <a:lnTo>
                    <a:pt x="53" y="42"/>
                  </a:lnTo>
                  <a:lnTo>
                    <a:pt x="50" y="33"/>
                  </a:lnTo>
                  <a:lnTo>
                    <a:pt x="44" y="23"/>
                  </a:lnTo>
                  <a:lnTo>
                    <a:pt x="38" y="15"/>
                  </a:lnTo>
                  <a:lnTo>
                    <a:pt x="28" y="9"/>
                  </a:lnTo>
                  <a:lnTo>
                    <a:pt x="21" y="4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60" name="Line 826"/>
            <p:cNvSpPr>
              <a:spLocks noChangeShapeType="1"/>
            </p:cNvSpPr>
            <p:nvPr/>
          </p:nvSpPr>
          <p:spPr bwMode="auto">
            <a:xfrm flipV="1">
              <a:off x="2744" y="2225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1" name="Line 827"/>
            <p:cNvSpPr>
              <a:spLocks noChangeShapeType="1"/>
            </p:cNvSpPr>
            <p:nvPr/>
          </p:nvSpPr>
          <p:spPr bwMode="auto">
            <a:xfrm>
              <a:off x="2744" y="2121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2" name="Freeform 828"/>
            <p:cNvSpPr>
              <a:spLocks/>
            </p:cNvSpPr>
            <p:nvPr/>
          </p:nvSpPr>
          <p:spPr bwMode="auto">
            <a:xfrm>
              <a:off x="2711" y="2152"/>
              <a:ext cx="48" cy="46"/>
            </a:xfrm>
            <a:custGeom>
              <a:avLst/>
              <a:gdLst>
                <a:gd name="T0" fmla="*/ 48 w 48"/>
                <a:gd name="T1" fmla="*/ 23 h 46"/>
                <a:gd name="T2" fmla="*/ 46 w 48"/>
                <a:gd name="T3" fmla="*/ 19 h 46"/>
                <a:gd name="T4" fmla="*/ 46 w 48"/>
                <a:gd name="T5" fmla="*/ 13 h 46"/>
                <a:gd name="T6" fmla="*/ 42 w 48"/>
                <a:gd name="T7" fmla="*/ 9 h 46"/>
                <a:gd name="T8" fmla="*/ 40 w 48"/>
                <a:gd name="T9" fmla="*/ 6 h 46"/>
                <a:gd name="T10" fmla="*/ 37 w 48"/>
                <a:gd name="T11" fmla="*/ 4 h 46"/>
                <a:gd name="T12" fmla="*/ 33 w 48"/>
                <a:gd name="T13" fmla="*/ 2 h 46"/>
                <a:gd name="T14" fmla="*/ 29 w 48"/>
                <a:gd name="T15" fmla="*/ 0 h 46"/>
                <a:gd name="T16" fmla="*/ 23 w 48"/>
                <a:gd name="T17" fmla="*/ 0 h 46"/>
                <a:gd name="T18" fmla="*/ 19 w 48"/>
                <a:gd name="T19" fmla="*/ 0 h 46"/>
                <a:gd name="T20" fmla="*/ 14 w 48"/>
                <a:gd name="T21" fmla="*/ 2 h 46"/>
                <a:gd name="T22" fmla="*/ 10 w 48"/>
                <a:gd name="T23" fmla="*/ 4 h 46"/>
                <a:gd name="T24" fmla="*/ 6 w 48"/>
                <a:gd name="T25" fmla="*/ 6 h 46"/>
                <a:gd name="T26" fmla="*/ 4 w 48"/>
                <a:gd name="T27" fmla="*/ 9 h 46"/>
                <a:gd name="T28" fmla="*/ 2 w 48"/>
                <a:gd name="T29" fmla="*/ 13 h 46"/>
                <a:gd name="T30" fmla="*/ 0 w 48"/>
                <a:gd name="T31" fmla="*/ 19 h 46"/>
                <a:gd name="T32" fmla="*/ 0 w 48"/>
                <a:gd name="T33" fmla="*/ 23 h 46"/>
                <a:gd name="T34" fmla="*/ 0 w 48"/>
                <a:gd name="T35" fmla="*/ 29 h 46"/>
                <a:gd name="T36" fmla="*/ 2 w 48"/>
                <a:gd name="T37" fmla="*/ 33 h 46"/>
                <a:gd name="T38" fmla="*/ 4 w 48"/>
                <a:gd name="T39" fmla="*/ 37 h 46"/>
                <a:gd name="T40" fmla="*/ 6 w 48"/>
                <a:gd name="T41" fmla="*/ 40 h 46"/>
                <a:gd name="T42" fmla="*/ 10 w 48"/>
                <a:gd name="T43" fmla="*/ 42 h 46"/>
                <a:gd name="T44" fmla="*/ 14 w 48"/>
                <a:gd name="T45" fmla="*/ 44 h 46"/>
                <a:gd name="T46" fmla="*/ 19 w 48"/>
                <a:gd name="T47" fmla="*/ 46 h 46"/>
                <a:gd name="T48" fmla="*/ 23 w 48"/>
                <a:gd name="T49" fmla="*/ 46 h 46"/>
                <a:gd name="T50" fmla="*/ 29 w 48"/>
                <a:gd name="T51" fmla="*/ 46 h 46"/>
                <a:gd name="T52" fmla="*/ 33 w 48"/>
                <a:gd name="T53" fmla="*/ 44 h 46"/>
                <a:gd name="T54" fmla="*/ 37 w 48"/>
                <a:gd name="T55" fmla="*/ 42 h 46"/>
                <a:gd name="T56" fmla="*/ 40 w 48"/>
                <a:gd name="T57" fmla="*/ 40 h 46"/>
                <a:gd name="T58" fmla="*/ 42 w 48"/>
                <a:gd name="T59" fmla="*/ 37 h 46"/>
                <a:gd name="T60" fmla="*/ 46 w 48"/>
                <a:gd name="T61" fmla="*/ 33 h 46"/>
                <a:gd name="T62" fmla="*/ 46 w 48"/>
                <a:gd name="T63" fmla="*/ 29 h 46"/>
                <a:gd name="T64" fmla="*/ 48 w 48"/>
                <a:gd name="T65" fmla="*/ 23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8"/>
                <a:gd name="T100" fmla="*/ 0 h 46"/>
                <a:gd name="T101" fmla="*/ 48 w 48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8" h="46">
                  <a:moveTo>
                    <a:pt x="48" y="23"/>
                  </a:moveTo>
                  <a:lnTo>
                    <a:pt x="46" y="19"/>
                  </a:lnTo>
                  <a:lnTo>
                    <a:pt x="46" y="13"/>
                  </a:lnTo>
                  <a:lnTo>
                    <a:pt x="42" y="9"/>
                  </a:lnTo>
                  <a:lnTo>
                    <a:pt x="40" y="6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9" y="46"/>
                  </a:lnTo>
                  <a:lnTo>
                    <a:pt x="33" y="44"/>
                  </a:lnTo>
                  <a:lnTo>
                    <a:pt x="37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8" y="23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63" name="Freeform 829"/>
            <p:cNvSpPr>
              <a:spLocks/>
            </p:cNvSpPr>
            <p:nvPr/>
          </p:nvSpPr>
          <p:spPr bwMode="auto">
            <a:xfrm>
              <a:off x="2705" y="2146"/>
              <a:ext cx="58" cy="58"/>
            </a:xfrm>
            <a:custGeom>
              <a:avLst/>
              <a:gdLst>
                <a:gd name="T0" fmla="*/ 58 w 58"/>
                <a:gd name="T1" fmla="*/ 29 h 58"/>
                <a:gd name="T2" fmla="*/ 58 w 58"/>
                <a:gd name="T3" fmla="*/ 23 h 58"/>
                <a:gd name="T4" fmla="*/ 56 w 58"/>
                <a:gd name="T5" fmla="*/ 17 h 58"/>
                <a:gd name="T6" fmla="*/ 52 w 58"/>
                <a:gd name="T7" fmla="*/ 13 h 58"/>
                <a:gd name="T8" fmla="*/ 50 w 58"/>
                <a:gd name="T9" fmla="*/ 10 h 58"/>
                <a:gd name="T10" fmla="*/ 44 w 58"/>
                <a:gd name="T11" fmla="*/ 6 h 58"/>
                <a:gd name="T12" fmla="*/ 41 w 58"/>
                <a:gd name="T13" fmla="*/ 4 h 58"/>
                <a:gd name="T14" fmla="*/ 35 w 58"/>
                <a:gd name="T15" fmla="*/ 2 h 58"/>
                <a:gd name="T16" fmla="*/ 29 w 58"/>
                <a:gd name="T17" fmla="*/ 0 h 58"/>
                <a:gd name="T18" fmla="*/ 23 w 58"/>
                <a:gd name="T19" fmla="*/ 2 h 58"/>
                <a:gd name="T20" fmla="*/ 18 w 58"/>
                <a:gd name="T21" fmla="*/ 4 h 58"/>
                <a:gd name="T22" fmla="*/ 14 w 58"/>
                <a:gd name="T23" fmla="*/ 6 h 58"/>
                <a:gd name="T24" fmla="*/ 10 w 58"/>
                <a:gd name="T25" fmla="*/ 10 h 58"/>
                <a:gd name="T26" fmla="*/ 6 w 58"/>
                <a:gd name="T27" fmla="*/ 13 h 58"/>
                <a:gd name="T28" fmla="*/ 2 w 58"/>
                <a:gd name="T29" fmla="*/ 17 h 58"/>
                <a:gd name="T30" fmla="*/ 0 w 58"/>
                <a:gd name="T31" fmla="*/ 23 h 58"/>
                <a:gd name="T32" fmla="*/ 0 w 58"/>
                <a:gd name="T33" fmla="*/ 29 h 58"/>
                <a:gd name="T34" fmla="*/ 0 w 58"/>
                <a:gd name="T35" fmla="*/ 35 h 58"/>
                <a:gd name="T36" fmla="*/ 2 w 58"/>
                <a:gd name="T37" fmla="*/ 41 h 58"/>
                <a:gd name="T38" fmla="*/ 6 w 58"/>
                <a:gd name="T39" fmla="*/ 45 h 58"/>
                <a:gd name="T40" fmla="*/ 10 w 58"/>
                <a:gd name="T41" fmla="*/ 48 h 58"/>
                <a:gd name="T42" fmla="*/ 14 w 58"/>
                <a:gd name="T43" fmla="*/ 52 h 58"/>
                <a:gd name="T44" fmla="*/ 18 w 58"/>
                <a:gd name="T45" fmla="*/ 54 h 58"/>
                <a:gd name="T46" fmla="*/ 23 w 58"/>
                <a:gd name="T47" fmla="*/ 56 h 58"/>
                <a:gd name="T48" fmla="*/ 29 w 58"/>
                <a:gd name="T49" fmla="*/ 58 h 58"/>
                <a:gd name="T50" fmla="*/ 35 w 58"/>
                <a:gd name="T51" fmla="*/ 56 h 58"/>
                <a:gd name="T52" fmla="*/ 41 w 58"/>
                <a:gd name="T53" fmla="*/ 54 h 58"/>
                <a:gd name="T54" fmla="*/ 44 w 58"/>
                <a:gd name="T55" fmla="*/ 52 h 58"/>
                <a:gd name="T56" fmla="*/ 50 w 58"/>
                <a:gd name="T57" fmla="*/ 48 h 58"/>
                <a:gd name="T58" fmla="*/ 52 w 58"/>
                <a:gd name="T59" fmla="*/ 45 h 58"/>
                <a:gd name="T60" fmla="*/ 56 w 58"/>
                <a:gd name="T61" fmla="*/ 41 h 58"/>
                <a:gd name="T62" fmla="*/ 58 w 58"/>
                <a:gd name="T63" fmla="*/ 35 h 58"/>
                <a:gd name="T64" fmla="*/ 58 w 58"/>
                <a:gd name="T65" fmla="*/ 29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58"/>
                <a:gd name="T101" fmla="*/ 58 w 58"/>
                <a:gd name="T102" fmla="*/ 58 h 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5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9" y="58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50" y="48"/>
                  </a:lnTo>
                  <a:lnTo>
                    <a:pt x="52" y="45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64" name="Line 830"/>
            <p:cNvSpPr>
              <a:spLocks noChangeShapeType="1"/>
            </p:cNvSpPr>
            <p:nvPr/>
          </p:nvSpPr>
          <p:spPr bwMode="auto">
            <a:xfrm>
              <a:off x="2736" y="2132"/>
              <a:ext cx="1" cy="8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5" name="Line 831"/>
            <p:cNvSpPr>
              <a:spLocks noChangeShapeType="1"/>
            </p:cNvSpPr>
            <p:nvPr/>
          </p:nvSpPr>
          <p:spPr bwMode="auto">
            <a:xfrm>
              <a:off x="2732" y="2132"/>
              <a:ext cx="1" cy="8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6" name="Line 832"/>
            <p:cNvSpPr>
              <a:spLocks noChangeShapeType="1"/>
            </p:cNvSpPr>
            <p:nvPr/>
          </p:nvSpPr>
          <p:spPr bwMode="auto">
            <a:xfrm flipH="1">
              <a:off x="2732" y="2132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7" name="Line 833"/>
            <p:cNvSpPr>
              <a:spLocks noChangeShapeType="1"/>
            </p:cNvSpPr>
            <p:nvPr/>
          </p:nvSpPr>
          <p:spPr bwMode="auto">
            <a:xfrm flipH="1">
              <a:off x="2732" y="2220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8" name="Line 834"/>
            <p:cNvSpPr>
              <a:spLocks noChangeShapeType="1"/>
            </p:cNvSpPr>
            <p:nvPr/>
          </p:nvSpPr>
          <p:spPr bwMode="auto">
            <a:xfrm>
              <a:off x="2700" y="2173"/>
              <a:ext cx="6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69" name="Line 835"/>
            <p:cNvSpPr>
              <a:spLocks noChangeShapeType="1"/>
            </p:cNvSpPr>
            <p:nvPr/>
          </p:nvSpPr>
          <p:spPr bwMode="auto">
            <a:xfrm>
              <a:off x="2700" y="2177"/>
              <a:ext cx="6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0" name="Line 836"/>
            <p:cNvSpPr>
              <a:spLocks noChangeShapeType="1"/>
            </p:cNvSpPr>
            <p:nvPr/>
          </p:nvSpPr>
          <p:spPr bwMode="auto">
            <a:xfrm>
              <a:off x="2700" y="2173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1" name="Line 837"/>
            <p:cNvSpPr>
              <a:spLocks noChangeShapeType="1"/>
            </p:cNvSpPr>
            <p:nvPr/>
          </p:nvSpPr>
          <p:spPr bwMode="auto">
            <a:xfrm>
              <a:off x="2769" y="2173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2" name="Freeform 838"/>
            <p:cNvSpPr>
              <a:spLocks/>
            </p:cNvSpPr>
            <p:nvPr/>
          </p:nvSpPr>
          <p:spPr bwMode="auto">
            <a:xfrm>
              <a:off x="1814" y="2125"/>
              <a:ext cx="50" cy="100"/>
            </a:xfrm>
            <a:custGeom>
              <a:avLst/>
              <a:gdLst>
                <a:gd name="T0" fmla="*/ 50 w 50"/>
                <a:gd name="T1" fmla="*/ 0 h 100"/>
                <a:gd name="T2" fmla="*/ 41 w 50"/>
                <a:gd name="T3" fmla="*/ 2 h 100"/>
                <a:gd name="T4" fmla="*/ 31 w 50"/>
                <a:gd name="T5" fmla="*/ 3 h 100"/>
                <a:gd name="T6" fmla="*/ 23 w 50"/>
                <a:gd name="T7" fmla="*/ 9 h 100"/>
                <a:gd name="T8" fmla="*/ 16 w 50"/>
                <a:gd name="T9" fmla="*/ 15 h 100"/>
                <a:gd name="T10" fmla="*/ 10 w 50"/>
                <a:gd name="T11" fmla="*/ 23 h 100"/>
                <a:gd name="T12" fmla="*/ 4 w 50"/>
                <a:gd name="T13" fmla="*/ 31 h 100"/>
                <a:gd name="T14" fmla="*/ 2 w 50"/>
                <a:gd name="T15" fmla="*/ 40 h 100"/>
                <a:gd name="T16" fmla="*/ 0 w 50"/>
                <a:gd name="T17" fmla="*/ 50 h 100"/>
                <a:gd name="T18" fmla="*/ 2 w 50"/>
                <a:gd name="T19" fmla="*/ 60 h 100"/>
                <a:gd name="T20" fmla="*/ 4 w 50"/>
                <a:gd name="T21" fmla="*/ 69 h 100"/>
                <a:gd name="T22" fmla="*/ 10 w 50"/>
                <a:gd name="T23" fmla="*/ 77 h 100"/>
                <a:gd name="T24" fmla="*/ 16 w 50"/>
                <a:gd name="T25" fmla="*/ 85 h 100"/>
                <a:gd name="T26" fmla="*/ 23 w 50"/>
                <a:gd name="T27" fmla="*/ 91 h 100"/>
                <a:gd name="T28" fmla="*/ 31 w 50"/>
                <a:gd name="T29" fmla="*/ 97 h 100"/>
                <a:gd name="T30" fmla="*/ 41 w 50"/>
                <a:gd name="T31" fmla="*/ 98 h 100"/>
                <a:gd name="T32" fmla="*/ 50 w 50"/>
                <a:gd name="T33" fmla="*/ 100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100"/>
                <a:gd name="T53" fmla="*/ 50 w 50"/>
                <a:gd name="T54" fmla="*/ 100 h 1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100">
                  <a:moveTo>
                    <a:pt x="50" y="0"/>
                  </a:moveTo>
                  <a:lnTo>
                    <a:pt x="41" y="2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6" y="15"/>
                  </a:lnTo>
                  <a:lnTo>
                    <a:pt x="10" y="23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4" y="69"/>
                  </a:lnTo>
                  <a:lnTo>
                    <a:pt x="10" y="77"/>
                  </a:lnTo>
                  <a:lnTo>
                    <a:pt x="16" y="85"/>
                  </a:lnTo>
                  <a:lnTo>
                    <a:pt x="23" y="91"/>
                  </a:lnTo>
                  <a:lnTo>
                    <a:pt x="31" y="97"/>
                  </a:lnTo>
                  <a:lnTo>
                    <a:pt x="41" y="98"/>
                  </a:lnTo>
                  <a:lnTo>
                    <a:pt x="50" y="100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73" name="Freeform 839"/>
            <p:cNvSpPr>
              <a:spLocks/>
            </p:cNvSpPr>
            <p:nvPr/>
          </p:nvSpPr>
          <p:spPr bwMode="auto">
            <a:xfrm>
              <a:off x="1811" y="2121"/>
              <a:ext cx="53" cy="108"/>
            </a:xfrm>
            <a:custGeom>
              <a:avLst/>
              <a:gdLst>
                <a:gd name="T0" fmla="*/ 53 w 53"/>
                <a:gd name="T1" fmla="*/ 0 h 108"/>
                <a:gd name="T2" fmla="*/ 44 w 53"/>
                <a:gd name="T3" fmla="*/ 0 h 108"/>
                <a:gd name="T4" fmla="*/ 32 w 53"/>
                <a:gd name="T5" fmla="*/ 4 h 108"/>
                <a:gd name="T6" fmla="*/ 23 w 53"/>
                <a:gd name="T7" fmla="*/ 9 h 108"/>
                <a:gd name="T8" fmla="*/ 15 w 53"/>
                <a:gd name="T9" fmla="*/ 15 h 108"/>
                <a:gd name="T10" fmla="*/ 9 w 53"/>
                <a:gd name="T11" fmla="*/ 23 h 108"/>
                <a:gd name="T12" fmla="*/ 3 w 53"/>
                <a:gd name="T13" fmla="*/ 33 h 108"/>
                <a:gd name="T14" fmla="*/ 2 w 53"/>
                <a:gd name="T15" fmla="*/ 42 h 108"/>
                <a:gd name="T16" fmla="*/ 0 w 53"/>
                <a:gd name="T17" fmla="*/ 54 h 108"/>
                <a:gd name="T18" fmla="*/ 2 w 53"/>
                <a:gd name="T19" fmla="*/ 66 h 108"/>
                <a:gd name="T20" fmla="*/ 3 w 53"/>
                <a:gd name="T21" fmla="*/ 75 h 108"/>
                <a:gd name="T22" fmla="*/ 9 w 53"/>
                <a:gd name="T23" fmla="*/ 85 h 108"/>
                <a:gd name="T24" fmla="*/ 15 w 53"/>
                <a:gd name="T25" fmla="*/ 93 h 108"/>
                <a:gd name="T26" fmla="*/ 23 w 53"/>
                <a:gd name="T27" fmla="*/ 99 h 108"/>
                <a:gd name="T28" fmla="*/ 32 w 53"/>
                <a:gd name="T29" fmla="*/ 104 h 108"/>
                <a:gd name="T30" fmla="*/ 44 w 53"/>
                <a:gd name="T31" fmla="*/ 108 h 108"/>
                <a:gd name="T32" fmla="*/ 53 w 53"/>
                <a:gd name="T33" fmla="*/ 108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108"/>
                <a:gd name="T53" fmla="*/ 53 w 53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108">
                  <a:moveTo>
                    <a:pt x="53" y="0"/>
                  </a:moveTo>
                  <a:lnTo>
                    <a:pt x="44" y="0"/>
                  </a:lnTo>
                  <a:lnTo>
                    <a:pt x="32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3" y="33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3" y="75"/>
                  </a:lnTo>
                  <a:lnTo>
                    <a:pt x="9" y="85"/>
                  </a:lnTo>
                  <a:lnTo>
                    <a:pt x="15" y="93"/>
                  </a:lnTo>
                  <a:lnTo>
                    <a:pt x="23" y="99"/>
                  </a:lnTo>
                  <a:lnTo>
                    <a:pt x="32" y="104"/>
                  </a:lnTo>
                  <a:lnTo>
                    <a:pt x="44" y="108"/>
                  </a:lnTo>
                  <a:lnTo>
                    <a:pt x="53" y="108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74" name="Line 840"/>
            <p:cNvSpPr>
              <a:spLocks noChangeShapeType="1"/>
            </p:cNvSpPr>
            <p:nvPr/>
          </p:nvSpPr>
          <p:spPr bwMode="auto">
            <a:xfrm flipV="1">
              <a:off x="1864" y="2225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5" name="Line 841"/>
            <p:cNvSpPr>
              <a:spLocks noChangeShapeType="1"/>
            </p:cNvSpPr>
            <p:nvPr/>
          </p:nvSpPr>
          <p:spPr bwMode="auto">
            <a:xfrm>
              <a:off x="1864" y="2121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6" name="Freeform 842"/>
            <p:cNvSpPr>
              <a:spLocks/>
            </p:cNvSpPr>
            <p:nvPr/>
          </p:nvSpPr>
          <p:spPr bwMode="auto">
            <a:xfrm>
              <a:off x="1849" y="2152"/>
              <a:ext cx="48" cy="46"/>
            </a:xfrm>
            <a:custGeom>
              <a:avLst/>
              <a:gdLst>
                <a:gd name="T0" fmla="*/ 48 w 48"/>
                <a:gd name="T1" fmla="*/ 23 h 46"/>
                <a:gd name="T2" fmla="*/ 48 w 48"/>
                <a:gd name="T3" fmla="*/ 19 h 46"/>
                <a:gd name="T4" fmla="*/ 46 w 48"/>
                <a:gd name="T5" fmla="*/ 13 h 46"/>
                <a:gd name="T6" fmla="*/ 44 w 48"/>
                <a:gd name="T7" fmla="*/ 9 h 46"/>
                <a:gd name="T8" fmla="*/ 42 w 48"/>
                <a:gd name="T9" fmla="*/ 6 h 46"/>
                <a:gd name="T10" fmla="*/ 38 w 48"/>
                <a:gd name="T11" fmla="*/ 4 h 46"/>
                <a:gd name="T12" fmla="*/ 34 w 48"/>
                <a:gd name="T13" fmla="*/ 2 h 46"/>
                <a:gd name="T14" fmla="*/ 29 w 48"/>
                <a:gd name="T15" fmla="*/ 0 h 46"/>
                <a:gd name="T16" fmla="*/ 25 w 48"/>
                <a:gd name="T17" fmla="*/ 0 h 46"/>
                <a:gd name="T18" fmla="*/ 19 w 48"/>
                <a:gd name="T19" fmla="*/ 0 h 46"/>
                <a:gd name="T20" fmla="*/ 15 w 48"/>
                <a:gd name="T21" fmla="*/ 2 h 46"/>
                <a:gd name="T22" fmla="*/ 11 w 48"/>
                <a:gd name="T23" fmla="*/ 4 h 46"/>
                <a:gd name="T24" fmla="*/ 8 w 48"/>
                <a:gd name="T25" fmla="*/ 6 h 46"/>
                <a:gd name="T26" fmla="*/ 4 w 48"/>
                <a:gd name="T27" fmla="*/ 9 h 46"/>
                <a:gd name="T28" fmla="*/ 2 w 48"/>
                <a:gd name="T29" fmla="*/ 13 h 46"/>
                <a:gd name="T30" fmla="*/ 2 w 48"/>
                <a:gd name="T31" fmla="*/ 19 h 46"/>
                <a:gd name="T32" fmla="*/ 0 w 48"/>
                <a:gd name="T33" fmla="*/ 23 h 46"/>
                <a:gd name="T34" fmla="*/ 2 w 48"/>
                <a:gd name="T35" fmla="*/ 29 h 46"/>
                <a:gd name="T36" fmla="*/ 2 w 48"/>
                <a:gd name="T37" fmla="*/ 33 h 46"/>
                <a:gd name="T38" fmla="*/ 4 w 48"/>
                <a:gd name="T39" fmla="*/ 37 h 46"/>
                <a:gd name="T40" fmla="*/ 8 w 48"/>
                <a:gd name="T41" fmla="*/ 40 h 46"/>
                <a:gd name="T42" fmla="*/ 11 w 48"/>
                <a:gd name="T43" fmla="*/ 42 h 46"/>
                <a:gd name="T44" fmla="*/ 15 w 48"/>
                <a:gd name="T45" fmla="*/ 44 h 46"/>
                <a:gd name="T46" fmla="*/ 19 w 48"/>
                <a:gd name="T47" fmla="*/ 46 h 46"/>
                <a:gd name="T48" fmla="*/ 25 w 48"/>
                <a:gd name="T49" fmla="*/ 46 h 46"/>
                <a:gd name="T50" fmla="*/ 29 w 48"/>
                <a:gd name="T51" fmla="*/ 46 h 46"/>
                <a:gd name="T52" fmla="*/ 34 w 48"/>
                <a:gd name="T53" fmla="*/ 44 h 46"/>
                <a:gd name="T54" fmla="*/ 38 w 48"/>
                <a:gd name="T55" fmla="*/ 42 h 46"/>
                <a:gd name="T56" fmla="*/ 42 w 48"/>
                <a:gd name="T57" fmla="*/ 40 h 46"/>
                <a:gd name="T58" fmla="*/ 44 w 48"/>
                <a:gd name="T59" fmla="*/ 37 h 46"/>
                <a:gd name="T60" fmla="*/ 46 w 48"/>
                <a:gd name="T61" fmla="*/ 33 h 46"/>
                <a:gd name="T62" fmla="*/ 48 w 48"/>
                <a:gd name="T63" fmla="*/ 29 h 46"/>
                <a:gd name="T64" fmla="*/ 48 w 48"/>
                <a:gd name="T65" fmla="*/ 23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8"/>
                <a:gd name="T100" fmla="*/ 0 h 46"/>
                <a:gd name="T101" fmla="*/ 48 w 48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8" h="46">
                  <a:moveTo>
                    <a:pt x="48" y="23"/>
                  </a:moveTo>
                  <a:lnTo>
                    <a:pt x="48" y="19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1" y="42"/>
                  </a:lnTo>
                  <a:lnTo>
                    <a:pt x="15" y="44"/>
                  </a:lnTo>
                  <a:lnTo>
                    <a:pt x="19" y="46"/>
                  </a:lnTo>
                  <a:lnTo>
                    <a:pt x="25" y="46"/>
                  </a:lnTo>
                  <a:lnTo>
                    <a:pt x="29" y="46"/>
                  </a:lnTo>
                  <a:lnTo>
                    <a:pt x="34" y="44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48" y="23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77" name="Freeform 843"/>
            <p:cNvSpPr>
              <a:spLocks/>
            </p:cNvSpPr>
            <p:nvPr/>
          </p:nvSpPr>
          <p:spPr bwMode="auto">
            <a:xfrm>
              <a:off x="1845" y="2146"/>
              <a:ext cx="58" cy="58"/>
            </a:xfrm>
            <a:custGeom>
              <a:avLst/>
              <a:gdLst>
                <a:gd name="T0" fmla="*/ 58 w 58"/>
                <a:gd name="T1" fmla="*/ 29 h 58"/>
                <a:gd name="T2" fmla="*/ 56 w 58"/>
                <a:gd name="T3" fmla="*/ 23 h 58"/>
                <a:gd name="T4" fmla="*/ 56 w 58"/>
                <a:gd name="T5" fmla="*/ 17 h 58"/>
                <a:gd name="T6" fmla="*/ 52 w 58"/>
                <a:gd name="T7" fmla="*/ 13 h 58"/>
                <a:gd name="T8" fmla="*/ 48 w 58"/>
                <a:gd name="T9" fmla="*/ 10 h 58"/>
                <a:gd name="T10" fmla="*/ 44 w 58"/>
                <a:gd name="T11" fmla="*/ 6 h 58"/>
                <a:gd name="T12" fmla="*/ 40 w 58"/>
                <a:gd name="T13" fmla="*/ 4 h 58"/>
                <a:gd name="T14" fmla="*/ 35 w 58"/>
                <a:gd name="T15" fmla="*/ 2 h 58"/>
                <a:gd name="T16" fmla="*/ 29 w 58"/>
                <a:gd name="T17" fmla="*/ 0 h 58"/>
                <a:gd name="T18" fmla="*/ 23 w 58"/>
                <a:gd name="T19" fmla="*/ 2 h 58"/>
                <a:gd name="T20" fmla="*/ 17 w 58"/>
                <a:gd name="T21" fmla="*/ 4 h 58"/>
                <a:gd name="T22" fmla="*/ 12 w 58"/>
                <a:gd name="T23" fmla="*/ 6 h 58"/>
                <a:gd name="T24" fmla="*/ 8 w 58"/>
                <a:gd name="T25" fmla="*/ 10 h 58"/>
                <a:gd name="T26" fmla="*/ 4 w 58"/>
                <a:gd name="T27" fmla="*/ 13 h 58"/>
                <a:gd name="T28" fmla="*/ 2 w 58"/>
                <a:gd name="T29" fmla="*/ 17 h 58"/>
                <a:gd name="T30" fmla="*/ 0 w 58"/>
                <a:gd name="T31" fmla="*/ 23 h 58"/>
                <a:gd name="T32" fmla="*/ 0 w 58"/>
                <a:gd name="T33" fmla="*/ 29 h 58"/>
                <a:gd name="T34" fmla="*/ 0 w 58"/>
                <a:gd name="T35" fmla="*/ 35 h 58"/>
                <a:gd name="T36" fmla="*/ 2 w 58"/>
                <a:gd name="T37" fmla="*/ 41 h 58"/>
                <a:gd name="T38" fmla="*/ 4 w 58"/>
                <a:gd name="T39" fmla="*/ 45 h 58"/>
                <a:gd name="T40" fmla="*/ 8 w 58"/>
                <a:gd name="T41" fmla="*/ 48 h 58"/>
                <a:gd name="T42" fmla="*/ 12 w 58"/>
                <a:gd name="T43" fmla="*/ 52 h 58"/>
                <a:gd name="T44" fmla="*/ 17 w 58"/>
                <a:gd name="T45" fmla="*/ 54 h 58"/>
                <a:gd name="T46" fmla="*/ 23 w 58"/>
                <a:gd name="T47" fmla="*/ 56 h 58"/>
                <a:gd name="T48" fmla="*/ 29 w 58"/>
                <a:gd name="T49" fmla="*/ 58 h 58"/>
                <a:gd name="T50" fmla="*/ 35 w 58"/>
                <a:gd name="T51" fmla="*/ 56 h 58"/>
                <a:gd name="T52" fmla="*/ 40 w 58"/>
                <a:gd name="T53" fmla="*/ 54 h 58"/>
                <a:gd name="T54" fmla="*/ 44 w 58"/>
                <a:gd name="T55" fmla="*/ 52 h 58"/>
                <a:gd name="T56" fmla="*/ 48 w 58"/>
                <a:gd name="T57" fmla="*/ 48 h 58"/>
                <a:gd name="T58" fmla="*/ 52 w 58"/>
                <a:gd name="T59" fmla="*/ 45 h 58"/>
                <a:gd name="T60" fmla="*/ 56 w 58"/>
                <a:gd name="T61" fmla="*/ 41 h 58"/>
                <a:gd name="T62" fmla="*/ 56 w 58"/>
                <a:gd name="T63" fmla="*/ 35 h 58"/>
                <a:gd name="T64" fmla="*/ 58 w 58"/>
                <a:gd name="T65" fmla="*/ 29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58"/>
                <a:gd name="T101" fmla="*/ 58 w 58"/>
                <a:gd name="T102" fmla="*/ 58 h 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58">
                  <a:moveTo>
                    <a:pt x="58" y="29"/>
                  </a:moveTo>
                  <a:lnTo>
                    <a:pt x="56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10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8" y="48"/>
                  </a:lnTo>
                  <a:lnTo>
                    <a:pt x="12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8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5"/>
                  </a:lnTo>
                  <a:lnTo>
                    <a:pt x="56" y="41"/>
                  </a:lnTo>
                  <a:lnTo>
                    <a:pt x="56" y="35"/>
                  </a:lnTo>
                  <a:lnTo>
                    <a:pt x="58" y="29"/>
                  </a:lnTo>
                </a:path>
              </a:pathLst>
            </a:cu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7878" name="Line 844"/>
            <p:cNvSpPr>
              <a:spLocks noChangeShapeType="1"/>
            </p:cNvSpPr>
            <p:nvPr/>
          </p:nvSpPr>
          <p:spPr bwMode="auto">
            <a:xfrm>
              <a:off x="1872" y="2132"/>
              <a:ext cx="1" cy="8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79" name="Line 845"/>
            <p:cNvSpPr>
              <a:spLocks noChangeShapeType="1"/>
            </p:cNvSpPr>
            <p:nvPr/>
          </p:nvSpPr>
          <p:spPr bwMode="auto">
            <a:xfrm>
              <a:off x="1876" y="2132"/>
              <a:ext cx="1" cy="88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0" name="Line 846"/>
            <p:cNvSpPr>
              <a:spLocks noChangeShapeType="1"/>
            </p:cNvSpPr>
            <p:nvPr/>
          </p:nvSpPr>
          <p:spPr bwMode="auto">
            <a:xfrm>
              <a:off x="1872" y="2132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1" name="Line 847"/>
            <p:cNvSpPr>
              <a:spLocks noChangeShapeType="1"/>
            </p:cNvSpPr>
            <p:nvPr/>
          </p:nvSpPr>
          <p:spPr bwMode="auto">
            <a:xfrm>
              <a:off x="1872" y="2220"/>
              <a:ext cx="4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2" name="Line 848"/>
            <p:cNvSpPr>
              <a:spLocks noChangeShapeType="1"/>
            </p:cNvSpPr>
            <p:nvPr/>
          </p:nvSpPr>
          <p:spPr bwMode="auto">
            <a:xfrm flipH="1">
              <a:off x="1839" y="2173"/>
              <a:ext cx="6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3" name="Line 849"/>
            <p:cNvSpPr>
              <a:spLocks noChangeShapeType="1"/>
            </p:cNvSpPr>
            <p:nvPr/>
          </p:nvSpPr>
          <p:spPr bwMode="auto">
            <a:xfrm flipH="1">
              <a:off x="1839" y="2177"/>
              <a:ext cx="69" cy="1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4" name="Line 850"/>
            <p:cNvSpPr>
              <a:spLocks noChangeShapeType="1"/>
            </p:cNvSpPr>
            <p:nvPr/>
          </p:nvSpPr>
          <p:spPr bwMode="auto">
            <a:xfrm>
              <a:off x="1908" y="2173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5" name="Line 851"/>
            <p:cNvSpPr>
              <a:spLocks noChangeShapeType="1"/>
            </p:cNvSpPr>
            <p:nvPr/>
          </p:nvSpPr>
          <p:spPr bwMode="auto">
            <a:xfrm>
              <a:off x="1839" y="2173"/>
              <a:ext cx="1" cy="4"/>
            </a:xfrm>
            <a:prstGeom prst="line">
              <a:avLst/>
            </a:prstGeom>
            <a:noFill/>
            <a:ln w="3175">
              <a:solidFill>
                <a:srgbClr val="A7C7C9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87886" name="Text Box 852"/>
            <p:cNvSpPr txBox="1">
              <a:spLocks noChangeArrowheads="1"/>
            </p:cNvSpPr>
            <p:nvPr/>
          </p:nvSpPr>
          <p:spPr bwMode="auto">
            <a:xfrm>
              <a:off x="4476" y="2718"/>
              <a:ext cx="49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1400" b="1"/>
                <a:t>3.96 m.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87887" name="Text Box 853"/>
            <p:cNvSpPr txBox="1">
              <a:spLocks noChangeArrowheads="1"/>
            </p:cNvSpPr>
            <p:nvPr/>
          </p:nvSpPr>
          <p:spPr bwMode="auto">
            <a:xfrm>
              <a:off x="2705" y="3844"/>
              <a:ext cx="49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1400" b="1"/>
                <a:t>9.00 m.</a:t>
              </a:r>
              <a:endParaRPr lang="en-US" sz="1400">
                <a:latin typeface="Times New Roman" pitchFamily="18" charset="0"/>
              </a:endParaRPr>
            </a:p>
          </p:txBody>
        </p:sp>
        <p:sp>
          <p:nvSpPr>
            <p:cNvPr id="87888" name="Text Box 854"/>
            <p:cNvSpPr txBox="1">
              <a:spLocks noChangeArrowheads="1"/>
            </p:cNvSpPr>
            <p:nvPr/>
          </p:nvSpPr>
          <p:spPr bwMode="auto">
            <a:xfrm>
              <a:off x="1561" y="2349"/>
              <a:ext cx="145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DDDDDD"/>
                  </a:solidFill>
                </a:rPr>
                <a:t>W36x150 (F</a:t>
              </a:r>
              <a:r>
                <a:rPr lang="en-US" sz="2000" baseline="-25000">
                  <a:solidFill>
                    <a:srgbClr val="DDDDDD"/>
                  </a:solidFill>
                </a:rPr>
                <a:t>y</a:t>
              </a:r>
              <a:r>
                <a:rPr lang="en-US" sz="2000">
                  <a:solidFill>
                    <a:srgbClr val="DDDDDD"/>
                  </a:solidFill>
                </a:rPr>
                <a:t>= 50)</a:t>
              </a:r>
            </a:p>
          </p:txBody>
        </p:sp>
        <p:sp>
          <p:nvSpPr>
            <p:cNvPr id="87889" name="Text Box 855"/>
            <p:cNvSpPr txBox="1">
              <a:spLocks noChangeArrowheads="1"/>
            </p:cNvSpPr>
            <p:nvPr/>
          </p:nvSpPr>
          <p:spPr bwMode="auto">
            <a:xfrm>
              <a:off x="3127" y="1920"/>
              <a:ext cx="145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FFFF00"/>
                  </a:solidFill>
                </a:rPr>
                <a:t>W14x398 (F</a:t>
              </a:r>
              <a:r>
                <a:rPr lang="en-US" sz="2000" baseline="-25000">
                  <a:solidFill>
                    <a:srgbClr val="FFFF00"/>
                  </a:solidFill>
                </a:rPr>
                <a:t>y</a:t>
              </a:r>
              <a:r>
                <a:rPr lang="en-US" sz="2000">
                  <a:solidFill>
                    <a:srgbClr val="FFFF00"/>
                  </a:solidFill>
                </a:rPr>
                <a:t>= 50)</a:t>
              </a:r>
              <a:endParaRPr lang="en-US" sz="2000"/>
            </a:p>
          </p:txBody>
        </p:sp>
        <p:sp>
          <p:nvSpPr>
            <p:cNvPr id="87890" name="Text Box 856"/>
            <p:cNvSpPr txBox="1">
              <a:spLocks noChangeArrowheads="1"/>
            </p:cNvSpPr>
            <p:nvPr/>
          </p:nvSpPr>
          <p:spPr bwMode="auto">
            <a:xfrm>
              <a:off x="3163" y="2378"/>
              <a:ext cx="95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n-US" sz="2000">
                  <a:solidFill>
                    <a:srgbClr val="FF0000"/>
                  </a:solidFill>
                </a:rPr>
                <a:t>Torones PT</a:t>
              </a:r>
            </a:p>
          </p:txBody>
        </p:sp>
        <p:sp>
          <p:nvSpPr>
            <p:cNvPr id="87891" name="Line 857"/>
            <p:cNvSpPr>
              <a:spLocks noChangeShapeType="1"/>
            </p:cNvSpPr>
            <p:nvPr/>
          </p:nvSpPr>
          <p:spPr bwMode="auto">
            <a:xfrm>
              <a:off x="4042" y="3604"/>
              <a:ext cx="0" cy="104"/>
            </a:xfrm>
            <a:prstGeom prst="line">
              <a:avLst/>
            </a:prstGeom>
            <a:noFill/>
            <a:ln w="12700">
              <a:solidFill>
                <a:srgbClr val="A7C7C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87892" name="Line 858"/>
            <p:cNvSpPr>
              <a:spLocks noChangeShapeType="1"/>
            </p:cNvSpPr>
            <p:nvPr/>
          </p:nvSpPr>
          <p:spPr bwMode="auto">
            <a:xfrm>
              <a:off x="2467" y="2575"/>
              <a:ext cx="104" cy="124"/>
            </a:xfrm>
            <a:prstGeom prst="line">
              <a:avLst/>
            </a:prstGeom>
            <a:noFill/>
            <a:ln w="3175">
              <a:solidFill>
                <a:srgbClr val="DDDDDD"/>
              </a:solidFill>
              <a:round/>
              <a:headEnd/>
              <a:tailEnd type="triangle" w="med" len="med"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87893" name="Line 859"/>
            <p:cNvSpPr>
              <a:spLocks noChangeShapeType="1"/>
            </p:cNvSpPr>
            <p:nvPr/>
          </p:nvSpPr>
          <p:spPr bwMode="auto">
            <a:xfrm>
              <a:off x="4047" y="2523"/>
              <a:ext cx="132" cy="228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87894" name="Line 860"/>
            <p:cNvSpPr>
              <a:spLocks noChangeShapeType="1"/>
            </p:cNvSpPr>
            <p:nvPr/>
          </p:nvSpPr>
          <p:spPr bwMode="auto">
            <a:xfrm flipH="1">
              <a:off x="3023" y="2119"/>
              <a:ext cx="132" cy="131"/>
            </a:xfrm>
            <a:prstGeom prst="line">
              <a:avLst/>
            </a:prstGeom>
            <a:noFill/>
            <a:ln w="3175">
              <a:solidFill>
                <a:srgbClr val="FFFF00"/>
              </a:solidFill>
              <a:round/>
              <a:headEnd/>
              <a:tailEnd type="triangle" w="med" len="med"/>
            </a:ln>
          </p:spPr>
          <p:txBody>
            <a:bodyPr wrap="none" lIns="0" tIns="0" rIns="0" bIns="0" anchor="ctr">
              <a:spAutoFit/>
            </a:bodyPr>
            <a:lstStyle/>
            <a:p>
              <a:endParaRPr lang="es-E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0"/>
            <a:ext cx="9144000" cy="1557338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27"/>
                </a:solidFill>
                <a:latin typeface="Arial" charset="0"/>
              </a:rPr>
              <a:t>Investigación Previa</a:t>
            </a:r>
            <a:r>
              <a:rPr lang="es-ES" sz="4000" smtClean="0">
                <a:latin typeface="Arial" charset="0"/>
              </a:rPr>
              <a:t> </a:t>
            </a:r>
            <a:br>
              <a:rPr lang="es-ES" sz="4000" smtClean="0">
                <a:latin typeface="Arial" charset="0"/>
              </a:rPr>
            </a:br>
            <a:r>
              <a:rPr lang="es-ES" sz="2800" smtClean="0">
                <a:solidFill>
                  <a:srgbClr val="FF9900"/>
                </a:solidFill>
                <a:latin typeface="Arial" charset="0"/>
              </a:rPr>
              <a:t>Conexiones Postensadas (CPT) </a:t>
            </a:r>
            <a:br>
              <a:rPr lang="es-ES" sz="2800" smtClean="0">
                <a:solidFill>
                  <a:srgbClr val="FF9900"/>
                </a:solidFill>
                <a:latin typeface="Arial" charset="0"/>
              </a:rPr>
            </a:br>
            <a:r>
              <a:rPr lang="es-ES" sz="2400" smtClean="0">
                <a:solidFill>
                  <a:schemeClr val="tx1"/>
                </a:solidFill>
                <a:latin typeface="Arial" charset="0"/>
              </a:rPr>
              <a:t>(U. Lehigh, Garlock 2002</a:t>
            </a:r>
            <a:r>
              <a:rPr lang="en-US" sz="2400" smtClean="0">
                <a:solidFill>
                  <a:schemeClr val="tx1"/>
                </a:solidFill>
                <a:latin typeface="Arial" charset="0"/>
              </a:rPr>
              <a:t>)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52450" y="2146300"/>
            <a:ext cx="3438525" cy="4564063"/>
            <a:chOff x="393" y="1101"/>
            <a:chExt cx="2166" cy="2875"/>
          </a:xfrm>
        </p:grpSpPr>
        <p:sp>
          <p:nvSpPr>
            <p:cNvPr id="88302" name="Text Box 4"/>
            <p:cNvSpPr txBox="1">
              <a:spLocks noChangeArrowheads="1"/>
            </p:cNvSpPr>
            <p:nvPr/>
          </p:nvSpPr>
          <p:spPr bwMode="auto">
            <a:xfrm>
              <a:off x="455" y="3458"/>
              <a:ext cx="1652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hangingPunct="0"/>
              <a:r>
                <a:rPr lang="es-ES" sz="2400">
                  <a:solidFill>
                    <a:srgbClr val="FFFF00"/>
                  </a:solidFill>
                </a:rPr>
                <a:t>           </a:t>
              </a:r>
              <a:r>
                <a:rPr lang="es-ES" sz="2400"/>
                <a:t>Planta</a:t>
              </a:r>
            </a:p>
            <a:p>
              <a:pPr algn="l" eaLnBrk="0" hangingPunct="0"/>
              <a:r>
                <a:rPr lang="es-ES" sz="2400"/>
                <a:t>    (PARM en</a:t>
              </a:r>
              <a:r>
                <a:rPr lang="es-ES" sz="2400">
                  <a:solidFill>
                    <a:srgbClr val="FFFF00"/>
                  </a:solidFill>
                </a:rPr>
                <a:t> </a:t>
              </a:r>
              <a:r>
                <a:rPr lang="es-ES" sz="2400">
                  <a:solidFill>
                    <a:srgbClr val="FF3300"/>
                  </a:solidFill>
                </a:rPr>
                <a:t>rojo</a:t>
              </a:r>
              <a:r>
                <a:rPr lang="es-ES" sz="2400"/>
                <a:t>)</a:t>
              </a:r>
            </a:p>
          </p:txBody>
        </p:sp>
        <p:grpSp>
          <p:nvGrpSpPr>
            <p:cNvPr id="88303" name="Group 5"/>
            <p:cNvGrpSpPr>
              <a:grpSpLocks/>
            </p:cNvGrpSpPr>
            <p:nvPr/>
          </p:nvGrpSpPr>
          <p:grpSpPr bwMode="auto">
            <a:xfrm>
              <a:off x="393" y="1101"/>
              <a:ext cx="2166" cy="2166"/>
              <a:chOff x="3093" y="1077"/>
              <a:chExt cx="2166" cy="2166"/>
            </a:xfrm>
          </p:grpSpPr>
          <p:sp>
            <p:nvSpPr>
              <p:cNvPr id="88304" name="Freeform 6"/>
              <p:cNvSpPr>
                <a:spLocks/>
              </p:cNvSpPr>
              <p:nvPr/>
            </p:nvSpPr>
            <p:spPr bwMode="auto">
              <a:xfrm>
                <a:off x="3502" y="1106"/>
                <a:ext cx="1355" cy="5"/>
              </a:xfrm>
              <a:custGeom>
                <a:avLst/>
                <a:gdLst>
                  <a:gd name="T0" fmla="*/ 10843 w 10843"/>
                  <a:gd name="T1" fmla="*/ 19 h 39"/>
                  <a:gd name="T2" fmla="*/ 10843 w 10843"/>
                  <a:gd name="T3" fmla="*/ 0 h 39"/>
                  <a:gd name="T4" fmla="*/ 0 w 10843"/>
                  <a:gd name="T5" fmla="*/ 0 h 39"/>
                  <a:gd name="T6" fmla="*/ 0 w 10843"/>
                  <a:gd name="T7" fmla="*/ 39 h 39"/>
                  <a:gd name="T8" fmla="*/ 10843 w 10843"/>
                  <a:gd name="T9" fmla="*/ 39 h 39"/>
                  <a:gd name="T10" fmla="*/ 10843 w 10843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43"/>
                  <a:gd name="T19" fmla="*/ 0 h 39"/>
                  <a:gd name="T20" fmla="*/ 10843 w 10843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43" h="39">
                    <a:moveTo>
                      <a:pt x="10843" y="19"/>
                    </a:moveTo>
                    <a:lnTo>
                      <a:pt x="10843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0843" y="39"/>
                    </a:lnTo>
                    <a:lnTo>
                      <a:pt x="10843" y="19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05" name="Freeform 7"/>
              <p:cNvSpPr>
                <a:spLocks/>
              </p:cNvSpPr>
              <p:nvPr/>
            </p:nvSpPr>
            <p:spPr bwMode="auto">
              <a:xfrm>
                <a:off x="3491" y="3210"/>
                <a:ext cx="1363" cy="4"/>
              </a:xfrm>
              <a:custGeom>
                <a:avLst/>
                <a:gdLst>
                  <a:gd name="T0" fmla="*/ 10901 w 10901"/>
                  <a:gd name="T1" fmla="*/ 20 h 39"/>
                  <a:gd name="T2" fmla="*/ 10901 w 10901"/>
                  <a:gd name="T3" fmla="*/ 0 h 39"/>
                  <a:gd name="T4" fmla="*/ 0 w 10901"/>
                  <a:gd name="T5" fmla="*/ 0 h 39"/>
                  <a:gd name="T6" fmla="*/ 0 w 10901"/>
                  <a:gd name="T7" fmla="*/ 39 h 39"/>
                  <a:gd name="T8" fmla="*/ 10901 w 10901"/>
                  <a:gd name="T9" fmla="*/ 39 h 39"/>
                  <a:gd name="T10" fmla="*/ 10901 w 10901"/>
                  <a:gd name="T11" fmla="*/ 2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901"/>
                  <a:gd name="T19" fmla="*/ 0 h 39"/>
                  <a:gd name="T20" fmla="*/ 10901 w 1090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901" h="39">
                    <a:moveTo>
                      <a:pt x="10901" y="20"/>
                    </a:moveTo>
                    <a:lnTo>
                      <a:pt x="10901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0901" y="39"/>
                    </a:lnTo>
                    <a:lnTo>
                      <a:pt x="10901" y="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06" name="Freeform 8"/>
              <p:cNvSpPr>
                <a:spLocks/>
              </p:cNvSpPr>
              <p:nvPr/>
            </p:nvSpPr>
            <p:spPr bwMode="auto">
              <a:xfrm>
                <a:off x="5235" y="1480"/>
                <a:ext cx="5" cy="1316"/>
              </a:xfrm>
              <a:custGeom>
                <a:avLst/>
                <a:gdLst>
                  <a:gd name="T0" fmla="*/ 20 w 40"/>
                  <a:gd name="T1" fmla="*/ 0 h 10527"/>
                  <a:gd name="T2" fmla="*/ 0 w 40"/>
                  <a:gd name="T3" fmla="*/ 0 h 10527"/>
                  <a:gd name="T4" fmla="*/ 0 w 40"/>
                  <a:gd name="T5" fmla="*/ 10527 h 10527"/>
                  <a:gd name="T6" fmla="*/ 40 w 40"/>
                  <a:gd name="T7" fmla="*/ 10527 h 10527"/>
                  <a:gd name="T8" fmla="*/ 40 w 40"/>
                  <a:gd name="T9" fmla="*/ 0 h 10527"/>
                  <a:gd name="T10" fmla="*/ 20 w 40"/>
                  <a:gd name="T11" fmla="*/ 0 h 105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0527"/>
                  <a:gd name="T20" fmla="*/ 40 w 40"/>
                  <a:gd name="T21" fmla="*/ 10527 h 105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0527">
                    <a:moveTo>
                      <a:pt x="20" y="0"/>
                    </a:moveTo>
                    <a:lnTo>
                      <a:pt x="0" y="0"/>
                    </a:lnTo>
                    <a:lnTo>
                      <a:pt x="0" y="10527"/>
                    </a:lnTo>
                    <a:lnTo>
                      <a:pt x="40" y="10527"/>
                    </a:lnTo>
                    <a:lnTo>
                      <a:pt x="4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07" name="Freeform 9"/>
              <p:cNvSpPr>
                <a:spLocks/>
              </p:cNvSpPr>
              <p:nvPr/>
            </p:nvSpPr>
            <p:spPr bwMode="auto">
              <a:xfrm>
                <a:off x="3108" y="1501"/>
                <a:ext cx="4" cy="1332"/>
              </a:xfrm>
              <a:custGeom>
                <a:avLst/>
                <a:gdLst>
                  <a:gd name="T0" fmla="*/ 20 w 40"/>
                  <a:gd name="T1" fmla="*/ 0 h 10657"/>
                  <a:gd name="T2" fmla="*/ 0 w 40"/>
                  <a:gd name="T3" fmla="*/ 0 h 10657"/>
                  <a:gd name="T4" fmla="*/ 0 w 40"/>
                  <a:gd name="T5" fmla="*/ 10657 h 10657"/>
                  <a:gd name="T6" fmla="*/ 40 w 40"/>
                  <a:gd name="T7" fmla="*/ 10657 h 10657"/>
                  <a:gd name="T8" fmla="*/ 40 w 40"/>
                  <a:gd name="T9" fmla="*/ 0 h 10657"/>
                  <a:gd name="T10" fmla="*/ 20 w 40"/>
                  <a:gd name="T11" fmla="*/ 0 h 106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0657"/>
                  <a:gd name="T20" fmla="*/ 40 w 40"/>
                  <a:gd name="T21" fmla="*/ 10657 h 106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0657">
                    <a:moveTo>
                      <a:pt x="20" y="0"/>
                    </a:moveTo>
                    <a:lnTo>
                      <a:pt x="0" y="0"/>
                    </a:lnTo>
                    <a:lnTo>
                      <a:pt x="0" y="10657"/>
                    </a:lnTo>
                    <a:lnTo>
                      <a:pt x="40" y="10657"/>
                    </a:lnTo>
                    <a:lnTo>
                      <a:pt x="4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08" name="Freeform 10"/>
              <p:cNvSpPr>
                <a:spLocks/>
              </p:cNvSpPr>
              <p:nvPr/>
            </p:nvSpPr>
            <p:spPr bwMode="auto">
              <a:xfrm>
                <a:off x="3150" y="1457"/>
                <a:ext cx="270" cy="4"/>
              </a:xfrm>
              <a:custGeom>
                <a:avLst/>
                <a:gdLst>
                  <a:gd name="T0" fmla="*/ 0 w 2161"/>
                  <a:gd name="T1" fmla="*/ 19 h 39"/>
                  <a:gd name="T2" fmla="*/ 0 w 2161"/>
                  <a:gd name="T3" fmla="*/ 39 h 39"/>
                  <a:gd name="T4" fmla="*/ 2161 w 2161"/>
                  <a:gd name="T5" fmla="*/ 39 h 39"/>
                  <a:gd name="T6" fmla="*/ 2161 w 2161"/>
                  <a:gd name="T7" fmla="*/ 0 h 39"/>
                  <a:gd name="T8" fmla="*/ 0 w 2161"/>
                  <a:gd name="T9" fmla="*/ 0 h 39"/>
                  <a:gd name="T10" fmla="*/ 0 w 2161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61"/>
                  <a:gd name="T19" fmla="*/ 0 h 39"/>
                  <a:gd name="T20" fmla="*/ 2161 w 216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1" h="39">
                    <a:moveTo>
                      <a:pt x="0" y="19"/>
                    </a:moveTo>
                    <a:lnTo>
                      <a:pt x="0" y="39"/>
                    </a:lnTo>
                    <a:lnTo>
                      <a:pt x="2161" y="39"/>
                    </a:lnTo>
                    <a:lnTo>
                      <a:pt x="2161" y="0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09" name="Freeform 11"/>
              <p:cNvSpPr>
                <a:spLocks/>
              </p:cNvSpPr>
              <p:nvPr/>
            </p:nvSpPr>
            <p:spPr bwMode="auto">
              <a:xfrm>
                <a:off x="3129" y="2508"/>
                <a:ext cx="291" cy="5"/>
              </a:xfrm>
              <a:custGeom>
                <a:avLst/>
                <a:gdLst>
                  <a:gd name="T0" fmla="*/ 0 w 2331"/>
                  <a:gd name="T1" fmla="*/ 20 h 40"/>
                  <a:gd name="T2" fmla="*/ 0 w 2331"/>
                  <a:gd name="T3" fmla="*/ 40 h 40"/>
                  <a:gd name="T4" fmla="*/ 2331 w 2331"/>
                  <a:gd name="T5" fmla="*/ 40 h 40"/>
                  <a:gd name="T6" fmla="*/ 2331 w 2331"/>
                  <a:gd name="T7" fmla="*/ 0 h 40"/>
                  <a:gd name="T8" fmla="*/ 0 w 2331"/>
                  <a:gd name="T9" fmla="*/ 0 h 40"/>
                  <a:gd name="T10" fmla="*/ 0 w 2331"/>
                  <a:gd name="T11" fmla="*/ 2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31"/>
                  <a:gd name="T19" fmla="*/ 0 h 40"/>
                  <a:gd name="T20" fmla="*/ 2331 w 2331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31" h="40">
                    <a:moveTo>
                      <a:pt x="0" y="20"/>
                    </a:moveTo>
                    <a:lnTo>
                      <a:pt x="0" y="40"/>
                    </a:lnTo>
                    <a:lnTo>
                      <a:pt x="2331" y="40"/>
                    </a:lnTo>
                    <a:lnTo>
                      <a:pt x="2331" y="0"/>
                    </a:ln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0" name="Freeform 12"/>
              <p:cNvSpPr>
                <a:spLocks/>
              </p:cNvSpPr>
              <p:nvPr/>
            </p:nvSpPr>
            <p:spPr bwMode="auto">
              <a:xfrm>
                <a:off x="4931" y="2508"/>
                <a:ext cx="284" cy="5"/>
              </a:xfrm>
              <a:custGeom>
                <a:avLst/>
                <a:gdLst>
                  <a:gd name="T0" fmla="*/ 2278 w 2278"/>
                  <a:gd name="T1" fmla="*/ 20 h 40"/>
                  <a:gd name="T2" fmla="*/ 2278 w 2278"/>
                  <a:gd name="T3" fmla="*/ 0 h 40"/>
                  <a:gd name="T4" fmla="*/ 0 w 2278"/>
                  <a:gd name="T5" fmla="*/ 0 h 40"/>
                  <a:gd name="T6" fmla="*/ 0 w 2278"/>
                  <a:gd name="T7" fmla="*/ 40 h 40"/>
                  <a:gd name="T8" fmla="*/ 2278 w 2278"/>
                  <a:gd name="T9" fmla="*/ 40 h 40"/>
                  <a:gd name="T10" fmla="*/ 2278 w 2278"/>
                  <a:gd name="T11" fmla="*/ 2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78"/>
                  <a:gd name="T19" fmla="*/ 0 h 40"/>
                  <a:gd name="T20" fmla="*/ 2278 w 227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78" h="40">
                    <a:moveTo>
                      <a:pt x="2278" y="20"/>
                    </a:moveTo>
                    <a:lnTo>
                      <a:pt x="227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278" y="40"/>
                    </a:lnTo>
                    <a:lnTo>
                      <a:pt x="227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1" name="Freeform 13"/>
              <p:cNvSpPr>
                <a:spLocks/>
              </p:cNvSpPr>
              <p:nvPr/>
            </p:nvSpPr>
            <p:spPr bwMode="auto">
              <a:xfrm>
                <a:off x="4933" y="1457"/>
                <a:ext cx="282" cy="4"/>
              </a:xfrm>
              <a:custGeom>
                <a:avLst/>
                <a:gdLst>
                  <a:gd name="T0" fmla="*/ 2259 w 2259"/>
                  <a:gd name="T1" fmla="*/ 19 h 39"/>
                  <a:gd name="T2" fmla="*/ 2259 w 2259"/>
                  <a:gd name="T3" fmla="*/ 0 h 39"/>
                  <a:gd name="T4" fmla="*/ 0 w 2259"/>
                  <a:gd name="T5" fmla="*/ 0 h 39"/>
                  <a:gd name="T6" fmla="*/ 0 w 2259"/>
                  <a:gd name="T7" fmla="*/ 39 h 39"/>
                  <a:gd name="T8" fmla="*/ 2259 w 2259"/>
                  <a:gd name="T9" fmla="*/ 39 h 39"/>
                  <a:gd name="T10" fmla="*/ 2259 w 2259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59"/>
                  <a:gd name="T19" fmla="*/ 0 h 39"/>
                  <a:gd name="T20" fmla="*/ 2259 w 2259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59" h="39">
                    <a:moveTo>
                      <a:pt x="2259" y="19"/>
                    </a:moveTo>
                    <a:lnTo>
                      <a:pt x="225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259" y="39"/>
                    </a:lnTo>
                    <a:lnTo>
                      <a:pt x="225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2" name="Freeform 14"/>
              <p:cNvSpPr>
                <a:spLocks/>
              </p:cNvSpPr>
              <p:nvPr/>
            </p:nvSpPr>
            <p:spPr bwMode="auto">
              <a:xfrm>
                <a:off x="3222" y="1126"/>
                <a:ext cx="5" cy="304"/>
              </a:xfrm>
              <a:custGeom>
                <a:avLst/>
                <a:gdLst>
                  <a:gd name="T0" fmla="*/ 21 w 41"/>
                  <a:gd name="T1" fmla="*/ 2437 h 2437"/>
                  <a:gd name="T2" fmla="*/ 41 w 41"/>
                  <a:gd name="T3" fmla="*/ 2437 h 2437"/>
                  <a:gd name="T4" fmla="*/ 41 w 41"/>
                  <a:gd name="T5" fmla="*/ 0 h 2437"/>
                  <a:gd name="T6" fmla="*/ 0 w 41"/>
                  <a:gd name="T7" fmla="*/ 0 h 2437"/>
                  <a:gd name="T8" fmla="*/ 0 w 41"/>
                  <a:gd name="T9" fmla="*/ 2437 h 2437"/>
                  <a:gd name="T10" fmla="*/ 21 w 41"/>
                  <a:gd name="T11" fmla="*/ 2437 h 24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2437"/>
                  <a:gd name="T20" fmla="*/ 41 w 41"/>
                  <a:gd name="T21" fmla="*/ 2437 h 24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2437">
                    <a:moveTo>
                      <a:pt x="21" y="2437"/>
                    </a:moveTo>
                    <a:lnTo>
                      <a:pt x="41" y="2437"/>
                    </a:lnTo>
                    <a:lnTo>
                      <a:pt x="41" y="0"/>
                    </a:lnTo>
                    <a:lnTo>
                      <a:pt x="0" y="0"/>
                    </a:lnTo>
                    <a:lnTo>
                      <a:pt x="0" y="2437"/>
                    </a:lnTo>
                    <a:lnTo>
                      <a:pt x="21" y="24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3" name="Freeform 15"/>
              <p:cNvSpPr>
                <a:spLocks/>
              </p:cNvSpPr>
              <p:nvPr/>
            </p:nvSpPr>
            <p:spPr bwMode="auto">
              <a:xfrm>
                <a:off x="3341" y="1128"/>
                <a:ext cx="5" cy="305"/>
              </a:xfrm>
              <a:custGeom>
                <a:avLst/>
                <a:gdLst>
                  <a:gd name="T0" fmla="*/ 19 w 39"/>
                  <a:gd name="T1" fmla="*/ 2437 h 2437"/>
                  <a:gd name="T2" fmla="*/ 39 w 39"/>
                  <a:gd name="T3" fmla="*/ 2437 h 2437"/>
                  <a:gd name="T4" fmla="*/ 39 w 39"/>
                  <a:gd name="T5" fmla="*/ 0 h 2437"/>
                  <a:gd name="T6" fmla="*/ 0 w 39"/>
                  <a:gd name="T7" fmla="*/ 0 h 2437"/>
                  <a:gd name="T8" fmla="*/ 0 w 39"/>
                  <a:gd name="T9" fmla="*/ 2437 h 2437"/>
                  <a:gd name="T10" fmla="*/ 19 w 39"/>
                  <a:gd name="T11" fmla="*/ 2437 h 24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37"/>
                  <a:gd name="T20" fmla="*/ 39 w 39"/>
                  <a:gd name="T21" fmla="*/ 2437 h 24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37">
                    <a:moveTo>
                      <a:pt x="19" y="2437"/>
                    </a:moveTo>
                    <a:lnTo>
                      <a:pt x="39" y="2437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37"/>
                    </a:lnTo>
                    <a:lnTo>
                      <a:pt x="19" y="24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4" name="Freeform 16"/>
              <p:cNvSpPr>
                <a:spLocks/>
              </p:cNvSpPr>
              <p:nvPr/>
            </p:nvSpPr>
            <p:spPr bwMode="auto">
              <a:xfrm>
                <a:off x="3581" y="1130"/>
                <a:ext cx="5" cy="304"/>
              </a:xfrm>
              <a:custGeom>
                <a:avLst/>
                <a:gdLst>
                  <a:gd name="T0" fmla="*/ 20 w 39"/>
                  <a:gd name="T1" fmla="*/ 2436 h 2436"/>
                  <a:gd name="T2" fmla="*/ 39 w 39"/>
                  <a:gd name="T3" fmla="*/ 2436 h 2436"/>
                  <a:gd name="T4" fmla="*/ 39 w 39"/>
                  <a:gd name="T5" fmla="*/ 0 h 2436"/>
                  <a:gd name="T6" fmla="*/ 0 w 39"/>
                  <a:gd name="T7" fmla="*/ 0 h 2436"/>
                  <a:gd name="T8" fmla="*/ 0 w 39"/>
                  <a:gd name="T9" fmla="*/ 2436 h 2436"/>
                  <a:gd name="T10" fmla="*/ 20 w 39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36"/>
                  <a:gd name="T20" fmla="*/ 39 w 39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36">
                    <a:moveTo>
                      <a:pt x="20" y="2436"/>
                    </a:moveTo>
                    <a:lnTo>
                      <a:pt x="39" y="2436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20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5" name="Freeform 17"/>
              <p:cNvSpPr>
                <a:spLocks/>
              </p:cNvSpPr>
              <p:nvPr/>
            </p:nvSpPr>
            <p:spPr bwMode="auto">
              <a:xfrm>
                <a:off x="3700" y="1132"/>
                <a:ext cx="5" cy="305"/>
              </a:xfrm>
              <a:custGeom>
                <a:avLst/>
                <a:gdLst>
                  <a:gd name="T0" fmla="*/ 20 w 40"/>
                  <a:gd name="T1" fmla="*/ 2436 h 2436"/>
                  <a:gd name="T2" fmla="*/ 40 w 40"/>
                  <a:gd name="T3" fmla="*/ 2436 h 2436"/>
                  <a:gd name="T4" fmla="*/ 40 w 40"/>
                  <a:gd name="T5" fmla="*/ 0 h 2436"/>
                  <a:gd name="T6" fmla="*/ 0 w 40"/>
                  <a:gd name="T7" fmla="*/ 0 h 2436"/>
                  <a:gd name="T8" fmla="*/ 0 w 40"/>
                  <a:gd name="T9" fmla="*/ 2436 h 2436"/>
                  <a:gd name="T10" fmla="*/ 20 w 40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36"/>
                  <a:gd name="T20" fmla="*/ 40 w 40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36">
                    <a:moveTo>
                      <a:pt x="20" y="2436"/>
                    </a:moveTo>
                    <a:lnTo>
                      <a:pt x="40" y="2436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20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6" name="Freeform 18"/>
              <p:cNvSpPr>
                <a:spLocks/>
              </p:cNvSpPr>
              <p:nvPr/>
            </p:nvSpPr>
            <p:spPr bwMode="auto">
              <a:xfrm>
                <a:off x="3934" y="1126"/>
                <a:ext cx="5" cy="304"/>
              </a:xfrm>
              <a:custGeom>
                <a:avLst/>
                <a:gdLst>
                  <a:gd name="T0" fmla="*/ 19 w 39"/>
                  <a:gd name="T1" fmla="*/ 2436 h 2436"/>
                  <a:gd name="T2" fmla="*/ 39 w 39"/>
                  <a:gd name="T3" fmla="*/ 2436 h 2436"/>
                  <a:gd name="T4" fmla="*/ 39 w 39"/>
                  <a:gd name="T5" fmla="*/ 0 h 2436"/>
                  <a:gd name="T6" fmla="*/ 0 w 39"/>
                  <a:gd name="T7" fmla="*/ 0 h 2436"/>
                  <a:gd name="T8" fmla="*/ 0 w 39"/>
                  <a:gd name="T9" fmla="*/ 2436 h 2436"/>
                  <a:gd name="T10" fmla="*/ 19 w 39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36"/>
                  <a:gd name="T20" fmla="*/ 39 w 39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36">
                    <a:moveTo>
                      <a:pt x="19" y="2436"/>
                    </a:moveTo>
                    <a:lnTo>
                      <a:pt x="39" y="2436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19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7" name="Freeform 19"/>
              <p:cNvSpPr>
                <a:spLocks/>
              </p:cNvSpPr>
              <p:nvPr/>
            </p:nvSpPr>
            <p:spPr bwMode="auto">
              <a:xfrm>
                <a:off x="4053" y="1128"/>
                <a:ext cx="5" cy="305"/>
              </a:xfrm>
              <a:custGeom>
                <a:avLst/>
                <a:gdLst>
                  <a:gd name="T0" fmla="*/ 20 w 40"/>
                  <a:gd name="T1" fmla="*/ 2436 h 2436"/>
                  <a:gd name="T2" fmla="*/ 40 w 40"/>
                  <a:gd name="T3" fmla="*/ 2436 h 2436"/>
                  <a:gd name="T4" fmla="*/ 40 w 40"/>
                  <a:gd name="T5" fmla="*/ 0 h 2436"/>
                  <a:gd name="T6" fmla="*/ 0 w 40"/>
                  <a:gd name="T7" fmla="*/ 0 h 2436"/>
                  <a:gd name="T8" fmla="*/ 0 w 40"/>
                  <a:gd name="T9" fmla="*/ 2436 h 2436"/>
                  <a:gd name="T10" fmla="*/ 20 w 40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36"/>
                  <a:gd name="T20" fmla="*/ 40 w 40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36">
                    <a:moveTo>
                      <a:pt x="20" y="2436"/>
                    </a:moveTo>
                    <a:lnTo>
                      <a:pt x="40" y="2436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20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8" name="Freeform 20"/>
              <p:cNvSpPr>
                <a:spLocks/>
              </p:cNvSpPr>
              <p:nvPr/>
            </p:nvSpPr>
            <p:spPr bwMode="auto">
              <a:xfrm>
                <a:off x="4290" y="1127"/>
                <a:ext cx="5" cy="304"/>
              </a:xfrm>
              <a:custGeom>
                <a:avLst/>
                <a:gdLst>
                  <a:gd name="T0" fmla="*/ 20 w 41"/>
                  <a:gd name="T1" fmla="*/ 2435 h 2435"/>
                  <a:gd name="T2" fmla="*/ 41 w 41"/>
                  <a:gd name="T3" fmla="*/ 2435 h 2435"/>
                  <a:gd name="T4" fmla="*/ 41 w 41"/>
                  <a:gd name="T5" fmla="*/ 0 h 2435"/>
                  <a:gd name="T6" fmla="*/ 0 w 41"/>
                  <a:gd name="T7" fmla="*/ 0 h 2435"/>
                  <a:gd name="T8" fmla="*/ 0 w 41"/>
                  <a:gd name="T9" fmla="*/ 2435 h 2435"/>
                  <a:gd name="T10" fmla="*/ 20 w 41"/>
                  <a:gd name="T11" fmla="*/ 2435 h 24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2435"/>
                  <a:gd name="T20" fmla="*/ 41 w 41"/>
                  <a:gd name="T21" fmla="*/ 2435 h 24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2435">
                    <a:moveTo>
                      <a:pt x="20" y="2435"/>
                    </a:moveTo>
                    <a:lnTo>
                      <a:pt x="41" y="2435"/>
                    </a:lnTo>
                    <a:lnTo>
                      <a:pt x="41" y="0"/>
                    </a:lnTo>
                    <a:lnTo>
                      <a:pt x="0" y="0"/>
                    </a:lnTo>
                    <a:lnTo>
                      <a:pt x="0" y="2435"/>
                    </a:lnTo>
                    <a:lnTo>
                      <a:pt x="20" y="24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19" name="Freeform 21"/>
              <p:cNvSpPr>
                <a:spLocks/>
              </p:cNvSpPr>
              <p:nvPr/>
            </p:nvSpPr>
            <p:spPr bwMode="auto">
              <a:xfrm>
                <a:off x="4409" y="1130"/>
                <a:ext cx="5" cy="304"/>
              </a:xfrm>
              <a:custGeom>
                <a:avLst/>
                <a:gdLst>
                  <a:gd name="T0" fmla="*/ 20 w 39"/>
                  <a:gd name="T1" fmla="*/ 2436 h 2436"/>
                  <a:gd name="T2" fmla="*/ 39 w 39"/>
                  <a:gd name="T3" fmla="*/ 2436 h 2436"/>
                  <a:gd name="T4" fmla="*/ 39 w 39"/>
                  <a:gd name="T5" fmla="*/ 0 h 2436"/>
                  <a:gd name="T6" fmla="*/ 0 w 39"/>
                  <a:gd name="T7" fmla="*/ 0 h 2436"/>
                  <a:gd name="T8" fmla="*/ 0 w 39"/>
                  <a:gd name="T9" fmla="*/ 2436 h 2436"/>
                  <a:gd name="T10" fmla="*/ 20 w 39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36"/>
                  <a:gd name="T20" fmla="*/ 39 w 39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36">
                    <a:moveTo>
                      <a:pt x="20" y="2436"/>
                    </a:moveTo>
                    <a:lnTo>
                      <a:pt x="39" y="2436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20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0" name="Freeform 22"/>
              <p:cNvSpPr>
                <a:spLocks/>
              </p:cNvSpPr>
              <p:nvPr/>
            </p:nvSpPr>
            <p:spPr bwMode="auto">
              <a:xfrm>
                <a:off x="4643" y="1126"/>
                <a:ext cx="5" cy="304"/>
              </a:xfrm>
              <a:custGeom>
                <a:avLst/>
                <a:gdLst>
                  <a:gd name="T0" fmla="*/ 20 w 40"/>
                  <a:gd name="T1" fmla="*/ 2435 h 2435"/>
                  <a:gd name="T2" fmla="*/ 40 w 40"/>
                  <a:gd name="T3" fmla="*/ 2435 h 2435"/>
                  <a:gd name="T4" fmla="*/ 40 w 40"/>
                  <a:gd name="T5" fmla="*/ 0 h 2435"/>
                  <a:gd name="T6" fmla="*/ 0 w 40"/>
                  <a:gd name="T7" fmla="*/ 0 h 2435"/>
                  <a:gd name="T8" fmla="*/ 0 w 40"/>
                  <a:gd name="T9" fmla="*/ 2435 h 2435"/>
                  <a:gd name="T10" fmla="*/ 20 w 40"/>
                  <a:gd name="T11" fmla="*/ 2435 h 24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35"/>
                  <a:gd name="T20" fmla="*/ 40 w 40"/>
                  <a:gd name="T21" fmla="*/ 2435 h 24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35">
                    <a:moveTo>
                      <a:pt x="20" y="2435"/>
                    </a:moveTo>
                    <a:lnTo>
                      <a:pt x="40" y="2435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35"/>
                    </a:lnTo>
                    <a:lnTo>
                      <a:pt x="20" y="24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1" name="Freeform 23"/>
              <p:cNvSpPr>
                <a:spLocks/>
              </p:cNvSpPr>
              <p:nvPr/>
            </p:nvSpPr>
            <p:spPr bwMode="auto">
              <a:xfrm>
                <a:off x="4762" y="1128"/>
                <a:ext cx="5" cy="305"/>
              </a:xfrm>
              <a:custGeom>
                <a:avLst/>
                <a:gdLst>
                  <a:gd name="T0" fmla="*/ 21 w 40"/>
                  <a:gd name="T1" fmla="*/ 2436 h 2436"/>
                  <a:gd name="T2" fmla="*/ 40 w 40"/>
                  <a:gd name="T3" fmla="*/ 2436 h 2436"/>
                  <a:gd name="T4" fmla="*/ 40 w 40"/>
                  <a:gd name="T5" fmla="*/ 0 h 2436"/>
                  <a:gd name="T6" fmla="*/ 0 w 40"/>
                  <a:gd name="T7" fmla="*/ 0 h 2436"/>
                  <a:gd name="T8" fmla="*/ 0 w 40"/>
                  <a:gd name="T9" fmla="*/ 2436 h 2436"/>
                  <a:gd name="T10" fmla="*/ 21 w 40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36"/>
                  <a:gd name="T20" fmla="*/ 40 w 40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36">
                    <a:moveTo>
                      <a:pt x="21" y="2436"/>
                    </a:moveTo>
                    <a:lnTo>
                      <a:pt x="40" y="2436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21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2" name="Freeform 24"/>
              <p:cNvSpPr>
                <a:spLocks/>
              </p:cNvSpPr>
              <p:nvPr/>
            </p:nvSpPr>
            <p:spPr bwMode="auto">
              <a:xfrm>
                <a:off x="4993" y="1127"/>
                <a:ext cx="5" cy="304"/>
              </a:xfrm>
              <a:custGeom>
                <a:avLst/>
                <a:gdLst>
                  <a:gd name="T0" fmla="*/ 19 w 39"/>
                  <a:gd name="T1" fmla="*/ 2436 h 2436"/>
                  <a:gd name="T2" fmla="*/ 39 w 39"/>
                  <a:gd name="T3" fmla="*/ 2436 h 2436"/>
                  <a:gd name="T4" fmla="*/ 39 w 39"/>
                  <a:gd name="T5" fmla="*/ 0 h 2436"/>
                  <a:gd name="T6" fmla="*/ 0 w 39"/>
                  <a:gd name="T7" fmla="*/ 0 h 2436"/>
                  <a:gd name="T8" fmla="*/ 0 w 39"/>
                  <a:gd name="T9" fmla="*/ 2436 h 2436"/>
                  <a:gd name="T10" fmla="*/ 19 w 39"/>
                  <a:gd name="T11" fmla="*/ 2436 h 2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36"/>
                  <a:gd name="T20" fmla="*/ 39 w 39"/>
                  <a:gd name="T21" fmla="*/ 2436 h 24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36">
                    <a:moveTo>
                      <a:pt x="19" y="2436"/>
                    </a:moveTo>
                    <a:lnTo>
                      <a:pt x="39" y="2436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36"/>
                    </a:lnTo>
                    <a:lnTo>
                      <a:pt x="19" y="24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3" name="Freeform 25"/>
              <p:cNvSpPr>
                <a:spLocks/>
              </p:cNvSpPr>
              <p:nvPr/>
            </p:nvSpPr>
            <p:spPr bwMode="auto">
              <a:xfrm>
                <a:off x="5112" y="1129"/>
                <a:ext cx="4" cy="305"/>
              </a:xfrm>
              <a:custGeom>
                <a:avLst/>
                <a:gdLst>
                  <a:gd name="T0" fmla="*/ 20 w 40"/>
                  <a:gd name="T1" fmla="*/ 2437 h 2437"/>
                  <a:gd name="T2" fmla="*/ 40 w 40"/>
                  <a:gd name="T3" fmla="*/ 2437 h 2437"/>
                  <a:gd name="T4" fmla="*/ 40 w 40"/>
                  <a:gd name="T5" fmla="*/ 0 h 2437"/>
                  <a:gd name="T6" fmla="*/ 0 w 40"/>
                  <a:gd name="T7" fmla="*/ 0 h 2437"/>
                  <a:gd name="T8" fmla="*/ 0 w 40"/>
                  <a:gd name="T9" fmla="*/ 2437 h 2437"/>
                  <a:gd name="T10" fmla="*/ 20 w 40"/>
                  <a:gd name="T11" fmla="*/ 2437 h 24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37"/>
                  <a:gd name="T20" fmla="*/ 40 w 40"/>
                  <a:gd name="T21" fmla="*/ 2437 h 24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37">
                    <a:moveTo>
                      <a:pt x="20" y="2437"/>
                    </a:moveTo>
                    <a:lnTo>
                      <a:pt x="40" y="2437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37"/>
                    </a:lnTo>
                    <a:lnTo>
                      <a:pt x="20" y="24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4" name="Freeform 26"/>
              <p:cNvSpPr>
                <a:spLocks/>
              </p:cNvSpPr>
              <p:nvPr/>
            </p:nvSpPr>
            <p:spPr bwMode="auto">
              <a:xfrm>
                <a:off x="4642" y="1473"/>
                <a:ext cx="4" cy="309"/>
              </a:xfrm>
              <a:custGeom>
                <a:avLst/>
                <a:gdLst>
                  <a:gd name="T0" fmla="*/ 20 w 40"/>
                  <a:gd name="T1" fmla="*/ 2468 h 2468"/>
                  <a:gd name="T2" fmla="*/ 40 w 40"/>
                  <a:gd name="T3" fmla="*/ 2468 h 2468"/>
                  <a:gd name="T4" fmla="*/ 40 w 40"/>
                  <a:gd name="T5" fmla="*/ 0 h 2468"/>
                  <a:gd name="T6" fmla="*/ 0 w 40"/>
                  <a:gd name="T7" fmla="*/ 0 h 2468"/>
                  <a:gd name="T8" fmla="*/ 0 w 40"/>
                  <a:gd name="T9" fmla="*/ 2468 h 2468"/>
                  <a:gd name="T10" fmla="*/ 20 w 40"/>
                  <a:gd name="T11" fmla="*/ 2468 h 24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68"/>
                  <a:gd name="T20" fmla="*/ 40 w 40"/>
                  <a:gd name="T21" fmla="*/ 2468 h 24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68">
                    <a:moveTo>
                      <a:pt x="20" y="2468"/>
                    </a:moveTo>
                    <a:lnTo>
                      <a:pt x="40" y="2468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68"/>
                    </a:lnTo>
                    <a:lnTo>
                      <a:pt x="20" y="246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5" name="Freeform 27"/>
              <p:cNvSpPr>
                <a:spLocks/>
              </p:cNvSpPr>
              <p:nvPr/>
            </p:nvSpPr>
            <p:spPr bwMode="auto">
              <a:xfrm>
                <a:off x="3132" y="2392"/>
                <a:ext cx="305" cy="5"/>
              </a:xfrm>
              <a:custGeom>
                <a:avLst/>
                <a:gdLst>
                  <a:gd name="T0" fmla="*/ 2445 w 2445"/>
                  <a:gd name="T1" fmla="*/ 20 h 40"/>
                  <a:gd name="T2" fmla="*/ 2445 w 2445"/>
                  <a:gd name="T3" fmla="*/ 0 h 40"/>
                  <a:gd name="T4" fmla="*/ 0 w 2445"/>
                  <a:gd name="T5" fmla="*/ 0 h 40"/>
                  <a:gd name="T6" fmla="*/ 0 w 2445"/>
                  <a:gd name="T7" fmla="*/ 40 h 40"/>
                  <a:gd name="T8" fmla="*/ 2445 w 2445"/>
                  <a:gd name="T9" fmla="*/ 40 h 40"/>
                  <a:gd name="T10" fmla="*/ 2445 w 2445"/>
                  <a:gd name="T11" fmla="*/ 2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5"/>
                  <a:gd name="T19" fmla="*/ 0 h 40"/>
                  <a:gd name="T20" fmla="*/ 2445 w 244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5" h="40">
                    <a:moveTo>
                      <a:pt x="2445" y="20"/>
                    </a:moveTo>
                    <a:lnTo>
                      <a:pt x="244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445" y="40"/>
                    </a:lnTo>
                    <a:lnTo>
                      <a:pt x="244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6" name="Freeform 28"/>
              <p:cNvSpPr>
                <a:spLocks/>
              </p:cNvSpPr>
              <p:nvPr/>
            </p:nvSpPr>
            <p:spPr bwMode="auto">
              <a:xfrm>
                <a:off x="3134" y="2275"/>
                <a:ext cx="306" cy="5"/>
              </a:xfrm>
              <a:custGeom>
                <a:avLst/>
                <a:gdLst>
                  <a:gd name="T0" fmla="*/ 2445 w 2445"/>
                  <a:gd name="T1" fmla="*/ 20 h 39"/>
                  <a:gd name="T2" fmla="*/ 2445 w 2445"/>
                  <a:gd name="T3" fmla="*/ 0 h 39"/>
                  <a:gd name="T4" fmla="*/ 0 w 2445"/>
                  <a:gd name="T5" fmla="*/ 0 h 39"/>
                  <a:gd name="T6" fmla="*/ 0 w 2445"/>
                  <a:gd name="T7" fmla="*/ 39 h 39"/>
                  <a:gd name="T8" fmla="*/ 2445 w 2445"/>
                  <a:gd name="T9" fmla="*/ 39 h 39"/>
                  <a:gd name="T10" fmla="*/ 2445 w 2445"/>
                  <a:gd name="T11" fmla="*/ 2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5"/>
                  <a:gd name="T19" fmla="*/ 0 h 39"/>
                  <a:gd name="T20" fmla="*/ 2445 w 2445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5" h="39">
                    <a:moveTo>
                      <a:pt x="2445" y="20"/>
                    </a:moveTo>
                    <a:lnTo>
                      <a:pt x="244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45" y="39"/>
                    </a:lnTo>
                    <a:lnTo>
                      <a:pt x="244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7" name="Freeform 29"/>
              <p:cNvSpPr>
                <a:spLocks/>
              </p:cNvSpPr>
              <p:nvPr/>
            </p:nvSpPr>
            <p:spPr bwMode="auto">
              <a:xfrm>
                <a:off x="3583" y="2187"/>
                <a:ext cx="5" cy="303"/>
              </a:xfrm>
              <a:custGeom>
                <a:avLst/>
                <a:gdLst>
                  <a:gd name="T0" fmla="*/ 20 w 40"/>
                  <a:gd name="T1" fmla="*/ 2417 h 2417"/>
                  <a:gd name="T2" fmla="*/ 40 w 40"/>
                  <a:gd name="T3" fmla="*/ 2417 h 2417"/>
                  <a:gd name="T4" fmla="*/ 40 w 40"/>
                  <a:gd name="T5" fmla="*/ 0 h 2417"/>
                  <a:gd name="T6" fmla="*/ 0 w 40"/>
                  <a:gd name="T7" fmla="*/ 0 h 2417"/>
                  <a:gd name="T8" fmla="*/ 0 w 40"/>
                  <a:gd name="T9" fmla="*/ 2417 h 2417"/>
                  <a:gd name="T10" fmla="*/ 20 w 40"/>
                  <a:gd name="T11" fmla="*/ 2417 h 24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17"/>
                  <a:gd name="T20" fmla="*/ 40 w 40"/>
                  <a:gd name="T21" fmla="*/ 2417 h 24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17">
                    <a:moveTo>
                      <a:pt x="20" y="2417"/>
                    </a:moveTo>
                    <a:lnTo>
                      <a:pt x="40" y="2417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17"/>
                    </a:lnTo>
                    <a:lnTo>
                      <a:pt x="20" y="24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8" name="Freeform 30"/>
              <p:cNvSpPr>
                <a:spLocks/>
              </p:cNvSpPr>
              <p:nvPr/>
            </p:nvSpPr>
            <p:spPr bwMode="auto">
              <a:xfrm>
                <a:off x="3702" y="2190"/>
                <a:ext cx="5" cy="302"/>
              </a:xfrm>
              <a:custGeom>
                <a:avLst/>
                <a:gdLst>
                  <a:gd name="T0" fmla="*/ 20 w 39"/>
                  <a:gd name="T1" fmla="*/ 2418 h 2418"/>
                  <a:gd name="T2" fmla="*/ 39 w 39"/>
                  <a:gd name="T3" fmla="*/ 2418 h 2418"/>
                  <a:gd name="T4" fmla="*/ 39 w 39"/>
                  <a:gd name="T5" fmla="*/ 0 h 2418"/>
                  <a:gd name="T6" fmla="*/ 0 w 39"/>
                  <a:gd name="T7" fmla="*/ 0 h 2418"/>
                  <a:gd name="T8" fmla="*/ 0 w 39"/>
                  <a:gd name="T9" fmla="*/ 2418 h 2418"/>
                  <a:gd name="T10" fmla="*/ 20 w 39"/>
                  <a:gd name="T11" fmla="*/ 2418 h 24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18"/>
                  <a:gd name="T20" fmla="*/ 39 w 39"/>
                  <a:gd name="T21" fmla="*/ 2418 h 24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18">
                    <a:moveTo>
                      <a:pt x="20" y="2418"/>
                    </a:moveTo>
                    <a:lnTo>
                      <a:pt x="39" y="2418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18"/>
                    </a:lnTo>
                    <a:lnTo>
                      <a:pt x="20" y="24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29" name="Freeform 31"/>
              <p:cNvSpPr>
                <a:spLocks/>
              </p:cNvSpPr>
              <p:nvPr/>
            </p:nvSpPr>
            <p:spPr bwMode="auto">
              <a:xfrm>
                <a:off x="4645" y="2183"/>
                <a:ext cx="5" cy="302"/>
              </a:xfrm>
              <a:custGeom>
                <a:avLst/>
                <a:gdLst>
                  <a:gd name="T0" fmla="*/ 20 w 40"/>
                  <a:gd name="T1" fmla="*/ 2418 h 2418"/>
                  <a:gd name="T2" fmla="*/ 40 w 40"/>
                  <a:gd name="T3" fmla="*/ 2418 h 2418"/>
                  <a:gd name="T4" fmla="*/ 40 w 40"/>
                  <a:gd name="T5" fmla="*/ 0 h 2418"/>
                  <a:gd name="T6" fmla="*/ 0 w 40"/>
                  <a:gd name="T7" fmla="*/ 0 h 2418"/>
                  <a:gd name="T8" fmla="*/ 0 w 40"/>
                  <a:gd name="T9" fmla="*/ 2418 h 2418"/>
                  <a:gd name="T10" fmla="*/ 20 w 40"/>
                  <a:gd name="T11" fmla="*/ 2418 h 24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18"/>
                  <a:gd name="T20" fmla="*/ 40 w 40"/>
                  <a:gd name="T21" fmla="*/ 2418 h 24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18">
                    <a:moveTo>
                      <a:pt x="20" y="2418"/>
                    </a:moveTo>
                    <a:lnTo>
                      <a:pt x="40" y="2418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18"/>
                    </a:lnTo>
                    <a:lnTo>
                      <a:pt x="20" y="24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0" name="Freeform 32"/>
              <p:cNvSpPr>
                <a:spLocks/>
              </p:cNvSpPr>
              <p:nvPr/>
            </p:nvSpPr>
            <p:spPr bwMode="auto">
              <a:xfrm>
                <a:off x="4763" y="2186"/>
                <a:ext cx="5" cy="302"/>
              </a:xfrm>
              <a:custGeom>
                <a:avLst/>
                <a:gdLst>
                  <a:gd name="T0" fmla="*/ 20 w 39"/>
                  <a:gd name="T1" fmla="*/ 2417 h 2417"/>
                  <a:gd name="T2" fmla="*/ 39 w 39"/>
                  <a:gd name="T3" fmla="*/ 2417 h 2417"/>
                  <a:gd name="T4" fmla="*/ 39 w 39"/>
                  <a:gd name="T5" fmla="*/ 0 h 2417"/>
                  <a:gd name="T6" fmla="*/ 0 w 39"/>
                  <a:gd name="T7" fmla="*/ 0 h 2417"/>
                  <a:gd name="T8" fmla="*/ 0 w 39"/>
                  <a:gd name="T9" fmla="*/ 2417 h 2417"/>
                  <a:gd name="T10" fmla="*/ 20 w 39"/>
                  <a:gd name="T11" fmla="*/ 2417 h 24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17"/>
                  <a:gd name="T20" fmla="*/ 39 w 39"/>
                  <a:gd name="T21" fmla="*/ 2417 h 24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17">
                    <a:moveTo>
                      <a:pt x="20" y="2417"/>
                    </a:moveTo>
                    <a:lnTo>
                      <a:pt x="39" y="2417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17"/>
                    </a:lnTo>
                    <a:lnTo>
                      <a:pt x="20" y="24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1" name="Freeform 33"/>
              <p:cNvSpPr>
                <a:spLocks/>
              </p:cNvSpPr>
              <p:nvPr/>
            </p:nvSpPr>
            <p:spPr bwMode="auto">
              <a:xfrm>
                <a:off x="4902" y="2393"/>
                <a:ext cx="306" cy="5"/>
              </a:xfrm>
              <a:custGeom>
                <a:avLst/>
                <a:gdLst>
                  <a:gd name="T0" fmla="*/ 2444 w 2444"/>
                  <a:gd name="T1" fmla="*/ 19 h 39"/>
                  <a:gd name="T2" fmla="*/ 2444 w 2444"/>
                  <a:gd name="T3" fmla="*/ 0 h 39"/>
                  <a:gd name="T4" fmla="*/ 0 w 2444"/>
                  <a:gd name="T5" fmla="*/ 0 h 39"/>
                  <a:gd name="T6" fmla="*/ 0 w 2444"/>
                  <a:gd name="T7" fmla="*/ 39 h 39"/>
                  <a:gd name="T8" fmla="*/ 2444 w 2444"/>
                  <a:gd name="T9" fmla="*/ 39 h 39"/>
                  <a:gd name="T10" fmla="*/ 2444 w 2444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4"/>
                  <a:gd name="T19" fmla="*/ 0 h 39"/>
                  <a:gd name="T20" fmla="*/ 2444 w 2444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4" h="39">
                    <a:moveTo>
                      <a:pt x="2444" y="19"/>
                    </a:moveTo>
                    <a:lnTo>
                      <a:pt x="2444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44" y="39"/>
                    </a:lnTo>
                    <a:lnTo>
                      <a:pt x="244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2" name="Freeform 34"/>
              <p:cNvSpPr>
                <a:spLocks/>
              </p:cNvSpPr>
              <p:nvPr/>
            </p:nvSpPr>
            <p:spPr bwMode="auto">
              <a:xfrm>
                <a:off x="4905" y="2276"/>
                <a:ext cx="305" cy="5"/>
              </a:xfrm>
              <a:custGeom>
                <a:avLst/>
                <a:gdLst>
                  <a:gd name="T0" fmla="*/ 2445 w 2445"/>
                  <a:gd name="T1" fmla="*/ 19 h 39"/>
                  <a:gd name="T2" fmla="*/ 2445 w 2445"/>
                  <a:gd name="T3" fmla="*/ 0 h 39"/>
                  <a:gd name="T4" fmla="*/ 0 w 2445"/>
                  <a:gd name="T5" fmla="*/ 0 h 39"/>
                  <a:gd name="T6" fmla="*/ 0 w 2445"/>
                  <a:gd name="T7" fmla="*/ 39 h 39"/>
                  <a:gd name="T8" fmla="*/ 2445 w 2445"/>
                  <a:gd name="T9" fmla="*/ 39 h 39"/>
                  <a:gd name="T10" fmla="*/ 2445 w 2445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5"/>
                  <a:gd name="T19" fmla="*/ 0 h 39"/>
                  <a:gd name="T20" fmla="*/ 2445 w 2445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5" h="39">
                    <a:moveTo>
                      <a:pt x="2445" y="19"/>
                    </a:moveTo>
                    <a:lnTo>
                      <a:pt x="244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445" y="39"/>
                    </a:lnTo>
                    <a:lnTo>
                      <a:pt x="244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3" name="Freeform 35"/>
              <p:cNvSpPr>
                <a:spLocks/>
              </p:cNvSpPr>
              <p:nvPr/>
            </p:nvSpPr>
            <p:spPr bwMode="auto">
              <a:xfrm>
                <a:off x="3430" y="3195"/>
                <a:ext cx="10" cy="36"/>
              </a:xfrm>
              <a:custGeom>
                <a:avLst/>
                <a:gdLst>
                  <a:gd name="T0" fmla="*/ 39 w 79"/>
                  <a:gd name="T1" fmla="*/ 286 h 286"/>
                  <a:gd name="T2" fmla="*/ 79 w 79"/>
                  <a:gd name="T3" fmla="*/ 286 h 286"/>
                  <a:gd name="T4" fmla="*/ 79 w 79"/>
                  <a:gd name="T5" fmla="*/ 0 h 286"/>
                  <a:gd name="T6" fmla="*/ 0 w 79"/>
                  <a:gd name="T7" fmla="*/ 0 h 286"/>
                  <a:gd name="T8" fmla="*/ 0 w 79"/>
                  <a:gd name="T9" fmla="*/ 286 h 286"/>
                  <a:gd name="T10" fmla="*/ 39 w 79"/>
                  <a:gd name="T11" fmla="*/ 286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39" y="286"/>
                    </a:moveTo>
                    <a:lnTo>
                      <a:pt x="79" y="28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6"/>
                    </a:lnTo>
                    <a:lnTo>
                      <a:pt x="39" y="2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4" name="Freeform 36"/>
              <p:cNvSpPr>
                <a:spLocks/>
              </p:cNvSpPr>
              <p:nvPr/>
            </p:nvSpPr>
            <p:spPr bwMode="auto">
              <a:xfrm>
                <a:off x="3488" y="3194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5" name="Freeform 37"/>
              <p:cNvSpPr>
                <a:spLocks/>
              </p:cNvSpPr>
              <p:nvPr/>
            </p:nvSpPr>
            <p:spPr bwMode="auto">
              <a:xfrm>
                <a:off x="3438" y="3208"/>
                <a:ext cx="57" cy="9"/>
              </a:xfrm>
              <a:custGeom>
                <a:avLst/>
                <a:gdLst>
                  <a:gd name="T0" fmla="*/ 457 w 457"/>
                  <a:gd name="T1" fmla="*/ 39 h 78"/>
                  <a:gd name="T2" fmla="*/ 457 w 457"/>
                  <a:gd name="T3" fmla="*/ 0 h 78"/>
                  <a:gd name="T4" fmla="*/ 0 w 457"/>
                  <a:gd name="T5" fmla="*/ 0 h 78"/>
                  <a:gd name="T6" fmla="*/ 0 w 457"/>
                  <a:gd name="T7" fmla="*/ 78 h 78"/>
                  <a:gd name="T8" fmla="*/ 457 w 457"/>
                  <a:gd name="T9" fmla="*/ 78 h 78"/>
                  <a:gd name="T10" fmla="*/ 457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457" y="78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6" name="Freeform 38"/>
              <p:cNvSpPr>
                <a:spLocks/>
              </p:cNvSpPr>
              <p:nvPr/>
            </p:nvSpPr>
            <p:spPr bwMode="auto">
              <a:xfrm>
                <a:off x="3503" y="3201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7" name="Freeform 39"/>
              <p:cNvSpPr>
                <a:spLocks/>
              </p:cNvSpPr>
              <p:nvPr/>
            </p:nvSpPr>
            <p:spPr bwMode="auto">
              <a:xfrm>
                <a:off x="3503" y="3201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8" name="Freeform 40"/>
              <p:cNvSpPr>
                <a:spLocks/>
              </p:cNvSpPr>
              <p:nvPr/>
            </p:nvSpPr>
            <p:spPr bwMode="auto">
              <a:xfrm>
                <a:off x="4852" y="3194"/>
                <a:ext cx="10" cy="35"/>
              </a:xfrm>
              <a:custGeom>
                <a:avLst/>
                <a:gdLst>
                  <a:gd name="T0" fmla="*/ 40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40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0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39" name="Freeform 41"/>
              <p:cNvSpPr>
                <a:spLocks/>
              </p:cNvSpPr>
              <p:nvPr/>
            </p:nvSpPr>
            <p:spPr bwMode="auto">
              <a:xfrm>
                <a:off x="4910" y="3192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0" name="Freeform 42"/>
              <p:cNvSpPr>
                <a:spLocks/>
              </p:cNvSpPr>
              <p:nvPr/>
            </p:nvSpPr>
            <p:spPr bwMode="auto">
              <a:xfrm>
                <a:off x="4860" y="3206"/>
                <a:ext cx="57" cy="10"/>
              </a:xfrm>
              <a:custGeom>
                <a:avLst/>
                <a:gdLst>
                  <a:gd name="T0" fmla="*/ 457 w 457"/>
                  <a:gd name="T1" fmla="*/ 40 h 79"/>
                  <a:gd name="T2" fmla="*/ 457 w 457"/>
                  <a:gd name="T3" fmla="*/ 0 h 79"/>
                  <a:gd name="T4" fmla="*/ 0 w 457"/>
                  <a:gd name="T5" fmla="*/ 0 h 79"/>
                  <a:gd name="T6" fmla="*/ 0 w 457"/>
                  <a:gd name="T7" fmla="*/ 79 h 79"/>
                  <a:gd name="T8" fmla="*/ 457 w 457"/>
                  <a:gd name="T9" fmla="*/ 79 h 79"/>
                  <a:gd name="T10" fmla="*/ 457 w 457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457" y="40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57" y="79"/>
                    </a:lnTo>
                    <a:lnTo>
                      <a:pt x="457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1" name="Freeform 43"/>
              <p:cNvSpPr>
                <a:spLocks/>
              </p:cNvSpPr>
              <p:nvPr/>
            </p:nvSpPr>
            <p:spPr bwMode="auto">
              <a:xfrm>
                <a:off x="4817" y="3200"/>
                <a:ext cx="29" cy="24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2" name="Freeform 44"/>
              <p:cNvSpPr>
                <a:spLocks/>
              </p:cNvSpPr>
              <p:nvPr/>
            </p:nvSpPr>
            <p:spPr bwMode="auto">
              <a:xfrm>
                <a:off x="4817" y="3200"/>
                <a:ext cx="29" cy="24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3" name="Freeform 45"/>
              <p:cNvSpPr>
                <a:spLocks/>
              </p:cNvSpPr>
              <p:nvPr/>
            </p:nvSpPr>
            <p:spPr bwMode="auto">
              <a:xfrm>
                <a:off x="4492" y="3192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4" name="Freeform 46"/>
              <p:cNvSpPr>
                <a:spLocks/>
              </p:cNvSpPr>
              <p:nvPr/>
            </p:nvSpPr>
            <p:spPr bwMode="auto">
              <a:xfrm>
                <a:off x="4550" y="3191"/>
                <a:ext cx="10" cy="35"/>
              </a:xfrm>
              <a:custGeom>
                <a:avLst/>
                <a:gdLst>
                  <a:gd name="T0" fmla="*/ 40 w 80"/>
                  <a:gd name="T1" fmla="*/ 285 h 285"/>
                  <a:gd name="T2" fmla="*/ 80 w 80"/>
                  <a:gd name="T3" fmla="*/ 285 h 285"/>
                  <a:gd name="T4" fmla="*/ 80 w 80"/>
                  <a:gd name="T5" fmla="*/ 0 h 285"/>
                  <a:gd name="T6" fmla="*/ 0 w 80"/>
                  <a:gd name="T7" fmla="*/ 0 h 285"/>
                  <a:gd name="T8" fmla="*/ 0 w 80"/>
                  <a:gd name="T9" fmla="*/ 285 h 285"/>
                  <a:gd name="T10" fmla="*/ 40 w 80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285"/>
                    </a:moveTo>
                    <a:lnTo>
                      <a:pt x="80" y="285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0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5" name="Freeform 47"/>
              <p:cNvSpPr>
                <a:spLocks/>
              </p:cNvSpPr>
              <p:nvPr/>
            </p:nvSpPr>
            <p:spPr bwMode="auto">
              <a:xfrm>
                <a:off x="4500" y="3205"/>
                <a:ext cx="57" cy="9"/>
              </a:xfrm>
              <a:custGeom>
                <a:avLst/>
                <a:gdLst>
                  <a:gd name="T0" fmla="*/ 457 w 457"/>
                  <a:gd name="T1" fmla="*/ 39 h 78"/>
                  <a:gd name="T2" fmla="*/ 457 w 457"/>
                  <a:gd name="T3" fmla="*/ 0 h 78"/>
                  <a:gd name="T4" fmla="*/ 0 w 457"/>
                  <a:gd name="T5" fmla="*/ 0 h 78"/>
                  <a:gd name="T6" fmla="*/ 0 w 457"/>
                  <a:gd name="T7" fmla="*/ 78 h 78"/>
                  <a:gd name="T8" fmla="*/ 457 w 457"/>
                  <a:gd name="T9" fmla="*/ 78 h 78"/>
                  <a:gd name="T10" fmla="*/ 457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457" y="78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6" name="Freeform 48"/>
              <p:cNvSpPr>
                <a:spLocks/>
              </p:cNvSpPr>
              <p:nvPr/>
            </p:nvSpPr>
            <p:spPr bwMode="auto">
              <a:xfrm>
                <a:off x="4457" y="3199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7" name="Freeform 49"/>
              <p:cNvSpPr>
                <a:spLocks/>
              </p:cNvSpPr>
              <p:nvPr/>
            </p:nvSpPr>
            <p:spPr bwMode="auto">
              <a:xfrm>
                <a:off x="4457" y="3199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8" name="Freeform 50"/>
              <p:cNvSpPr>
                <a:spLocks/>
              </p:cNvSpPr>
              <p:nvPr/>
            </p:nvSpPr>
            <p:spPr bwMode="auto">
              <a:xfrm>
                <a:off x="4565" y="3198"/>
                <a:ext cx="29" cy="23"/>
              </a:xfrm>
              <a:custGeom>
                <a:avLst/>
                <a:gdLst>
                  <a:gd name="T0" fmla="*/ 0 w 232"/>
                  <a:gd name="T1" fmla="*/ 0 h 184"/>
                  <a:gd name="T2" fmla="*/ 0 w 232"/>
                  <a:gd name="T3" fmla="*/ 184 h 184"/>
                  <a:gd name="T4" fmla="*/ 232 w 232"/>
                  <a:gd name="T5" fmla="*/ 92 h 184"/>
                  <a:gd name="T6" fmla="*/ 0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2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49" name="Freeform 51"/>
              <p:cNvSpPr>
                <a:spLocks/>
              </p:cNvSpPr>
              <p:nvPr/>
            </p:nvSpPr>
            <p:spPr bwMode="auto">
              <a:xfrm>
                <a:off x="4565" y="3198"/>
                <a:ext cx="29" cy="23"/>
              </a:xfrm>
              <a:custGeom>
                <a:avLst/>
                <a:gdLst>
                  <a:gd name="T0" fmla="*/ 0 w 232"/>
                  <a:gd name="T1" fmla="*/ 0 h 184"/>
                  <a:gd name="T2" fmla="*/ 0 w 232"/>
                  <a:gd name="T3" fmla="*/ 184 h 184"/>
                  <a:gd name="T4" fmla="*/ 232 w 232"/>
                  <a:gd name="T5" fmla="*/ 92 h 184"/>
                  <a:gd name="T6" fmla="*/ 0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2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0" name="Freeform 52"/>
              <p:cNvSpPr>
                <a:spLocks/>
              </p:cNvSpPr>
              <p:nvPr/>
            </p:nvSpPr>
            <p:spPr bwMode="auto">
              <a:xfrm>
                <a:off x="4142" y="3192"/>
                <a:ext cx="9" cy="36"/>
              </a:xfrm>
              <a:custGeom>
                <a:avLst/>
                <a:gdLst>
                  <a:gd name="T0" fmla="*/ 40 w 79"/>
                  <a:gd name="T1" fmla="*/ 286 h 286"/>
                  <a:gd name="T2" fmla="*/ 79 w 79"/>
                  <a:gd name="T3" fmla="*/ 286 h 286"/>
                  <a:gd name="T4" fmla="*/ 79 w 79"/>
                  <a:gd name="T5" fmla="*/ 0 h 286"/>
                  <a:gd name="T6" fmla="*/ 0 w 79"/>
                  <a:gd name="T7" fmla="*/ 0 h 286"/>
                  <a:gd name="T8" fmla="*/ 0 w 79"/>
                  <a:gd name="T9" fmla="*/ 286 h 286"/>
                  <a:gd name="T10" fmla="*/ 40 w 79"/>
                  <a:gd name="T11" fmla="*/ 286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40" y="286"/>
                    </a:moveTo>
                    <a:lnTo>
                      <a:pt x="79" y="28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6"/>
                    </a:lnTo>
                    <a:lnTo>
                      <a:pt x="40" y="2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1" name="Freeform 53"/>
              <p:cNvSpPr>
                <a:spLocks/>
              </p:cNvSpPr>
              <p:nvPr/>
            </p:nvSpPr>
            <p:spPr bwMode="auto">
              <a:xfrm>
                <a:off x="4200" y="3191"/>
                <a:ext cx="9" cy="36"/>
              </a:xfrm>
              <a:custGeom>
                <a:avLst/>
                <a:gdLst>
                  <a:gd name="T0" fmla="*/ 40 w 79"/>
                  <a:gd name="T1" fmla="*/ 286 h 286"/>
                  <a:gd name="T2" fmla="*/ 79 w 79"/>
                  <a:gd name="T3" fmla="*/ 286 h 286"/>
                  <a:gd name="T4" fmla="*/ 79 w 79"/>
                  <a:gd name="T5" fmla="*/ 0 h 286"/>
                  <a:gd name="T6" fmla="*/ 0 w 79"/>
                  <a:gd name="T7" fmla="*/ 0 h 286"/>
                  <a:gd name="T8" fmla="*/ 0 w 79"/>
                  <a:gd name="T9" fmla="*/ 286 h 286"/>
                  <a:gd name="T10" fmla="*/ 40 w 79"/>
                  <a:gd name="T11" fmla="*/ 286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40" y="286"/>
                    </a:moveTo>
                    <a:lnTo>
                      <a:pt x="79" y="28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6"/>
                    </a:lnTo>
                    <a:lnTo>
                      <a:pt x="40" y="2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2" name="Freeform 54"/>
              <p:cNvSpPr>
                <a:spLocks/>
              </p:cNvSpPr>
              <p:nvPr/>
            </p:nvSpPr>
            <p:spPr bwMode="auto">
              <a:xfrm>
                <a:off x="4150" y="3205"/>
                <a:ext cx="57" cy="9"/>
              </a:xfrm>
              <a:custGeom>
                <a:avLst/>
                <a:gdLst>
                  <a:gd name="T0" fmla="*/ 456 w 456"/>
                  <a:gd name="T1" fmla="*/ 38 h 77"/>
                  <a:gd name="T2" fmla="*/ 456 w 456"/>
                  <a:gd name="T3" fmla="*/ 0 h 77"/>
                  <a:gd name="T4" fmla="*/ 0 w 456"/>
                  <a:gd name="T5" fmla="*/ 0 h 77"/>
                  <a:gd name="T6" fmla="*/ 0 w 456"/>
                  <a:gd name="T7" fmla="*/ 77 h 77"/>
                  <a:gd name="T8" fmla="*/ 456 w 456"/>
                  <a:gd name="T9" fmla="*/ 77 h 77"/>
                  <a:gd name="T10" fmla="*/ 456 w 456"/>
                  <a:gd name="T11" fmla="*/ 38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77"/>
                  <a:gd name="T20" fmla="*/ 456 w 456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77">
                    <a:moveTo>
                      <a:pt x="456" y="38"/>
                    </a:moveTo>
                    <a:lnTo>
                      <a:pt x="456" y="0"/>
                    </a:lnTo>
                    <a:lnTo>
                      <a:pt x="0" y="0"/>
                    </a:lnTo>
                    <a:lnTo>
                      <a:pt x="0" y="77"/>
                    </a:lnTo>
                    <a:lnTo>
                      <a:pt x="456" y="77"/>
                    </a:lnTo>
                    <a:lnTo>
                      <a:pt x="45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3" name="Freeform 55"/>
              <p:cNvSpPr>
                <a:spLocks/>
              </p:cNvSpPr>
              <p:nvPr/>
            </p:nvSpPr>
            <p:spPr bwMode="auto">
              <a:xfrm>
                <a:off x="4106" y="3199"/>
                <a:ext cx="30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4" name="Freeform 56"/>
              <p:cNvSpPr>
                <a:spLocks/>
              </p:cNvSpPr>
              <p:nvPr/>
            </p:nvSpPr>
            <p:spPr bwMode="auto">
              <a:xfrm>
                <a:off x="4106" y="3199"/>
                <a:ext cx="30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5" name="Freeform 57"/>
              <p:cNvSpPr>
                <a:spLocks/>
              </p:cNvSpPr>
              <p:nvPr/>
            </p:nvSpPr>
            <p:spPr bwMode="auto">
              <a:xfrm>
                <a:off x="4215" y="3198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6" name="Freeform 58"/>
              <p:cNvSpPr>
                <a:spLocks/>
              </p:cNvSpPr>
              <p:nvPr/>
            </p:nvSpPr>
            <p:spPr bwMode="auto">
              <a:xfrm>
                <a:off x="4215" y="3198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7" name="Freeform 59"/>
              <p:cNvSpPr>
                <a:spLocks/>
              </p:cNvSpPr>
              <p:nvPr/>
            </p:nvSpPr>
            <p:spPr bwMode="auto">
              <a:xfrm>
                <a:off x="3781" y="3192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8" name="Freeform 60"/>
              <p:cNvSpPr>
                <a:spLocks/>
              </p:cNvSpPr>
              <p:nvPr/>
            </p:nvSpPr>
            <p:spPr bwMode="auto">
              <a:xfrm>
                <a:off x="3839" y="3191"/>
                <a:ext cx="10" cy="35"/>
              </a:xfrm>
              <a:custGeom>
                <a:avLst/>
                <a:gdLst>
                  <a:gd name="T0" fmla="*/ 40 w 80"/>
                  <a:gd name="T1" fmla="*/ 285 h 285"/>
                  <a:gd name="T2" fmla="*/ 80 w 80"/>
                  <a:gd name="T3" fmla="*/ 285 h 285"/>
                  <a:gd name="T4" fmla="*/ 80 w 80"/>
                  <a:gd name="T5" fmla="*/ 0 h 285"/>
                  <a:gd name="T6" fmla="*/ 0 w 80"/>
                  <a:gd name="T7" fmla="*/ 0 h 285"/>
                  <a:gd name="T8" fmla="*/ 0 w 80"/>
                  <a:gd name="T9" fmla="*/ 285 h 285"/>
                  <a:gd name="T10" fmla="*/ 40 w 80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285"/>
                    </a:moveTo>
                    <a:lnTo>
                      <a:pt x="80" y="285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0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59" name="Freeform 61"/>
              <p:cNvSpPr>
                <a:spLocks/>
              </p:cNvSpPr>
              <p:nvPr/>
            </p:nvSpPr>
            <p:spPr bwMode="auto">
              <a:xfrm>
                <a:off x="3789" y="3205"/>
                <a:ext cx="57" cy="9"/>
              </a:xfrm>
              <a:custGeom>
                <a:avLst/>
                <a:gdLst>
                  <a:gd name="T0" fmla="*/ 457 w 457"/>
                  <a:gd name="T1" fmla="*/ 39 h 78"/>
                  <a:gd name="T2" fmla="*/ 457 w 457"/>
                  <a:gd name="T3" fmla="*/ 0 h 78"/>
                  <a:gd name="T4" fmla="*/ 0 w 457"/>
                  <a:gd name="T5" fmla="*/ 0 h 78"/>
                  <a:gd name="T6" fmla="*/ 0 w 457"/>
                  <a:gd name="T7" fmla="*/ 78 h 78"/>
                  <a:gd name="T8" fmla="*/ 457 w 457"/>
                  <a:gd name="T9" fmla="*/ 78 h 78"/>
                  <a:gd name="T10" fmla="*/ 457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457" y="78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0" name="Freeform 62"/>
              <p:cNvSpPr>
                <a:spLocks/>
              </p:cNvSpPr>
              <p:nvPr/>
            </p:nvSpPr>
            <p:spPr bwMode="auto">
              <a:xfrm>
                <a:off x="3746" y="3199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1" name="Freeform 63"/>
              <p:cNvSpPr>
                <a:spLocks/>
              </p:cNvSpPr>
              <p:nvPr/>
            </p:nvSpPr>
            <p:spPr bwMode="auto">
              <a:xfrm>
                <a:off x="3746" y="3199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2" name="Freeform 64"/>
              <p:cNvSpPr>
                <a:spLocks/>
              </p:cNvSpPr>
              <p:nvPr/>
            </p:nvSpPr>
            <p:spPr bwMode="auto">
              <a:xfrm>
                <a:off x="3854" y="3198"/>
                <a:ext cx="29" cy="23"/>
              </a:xfrm>
              <a:custGeom>
                <a:avLst/>
                <a:gdLst>
                  <a:gd name="T0" fmla="*/ 0 w 232"/>
                  <a:gd name="T1" fmla="*/ 0 h 184"/>
                  <a:gd name="T2" fmla="*/ 0 w 232"/>
                  <a:gd name="T3" fmla="*/ 184 h 184"/>
                  <a:gd name="T4" fmla="*/ 232 w 232"/>
                  <a:gd name="T5" fmla="*/ 92 h 184"/>
                  <a:gd name="T6" fmla="*/ 0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2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3" name="Freeform 65"/>
              <p:cNvSpPr>
                <a:spLocks/>
              </p:cNvSpPr>
              <p:nvPr/>
            </p:nvSpPr>
            <p:spPr bwMode="auto">
              <a:xfrm>
                <a:off x="3854" y="3198"/>
                <a:ext cx="29" cy="23"/>
              </a:xfrm>
              <a:custGeom>
                <a:avLst/>
                <a:gdLst>
                  <a:gd name="T0" fmla="*/ 0 w 232"/>
                  <a:gd name="T1" fmla="*/ 0 h 184"/>
                  <a:gd name="T2" fmla="*/ 0 w 232"/>
                  <a:gd name="T3" fmla="*/ 184 h 184"/>
                  <a:gd name="T4" fmla="*/ 232 w 232"/>
                  <a:gd name="T5" fmla="*/ 92 h 184"/>
                  <a:gd name="T6" fmla="*/ 0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2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4" name="Freeform 66"/>
              <p:cNvSpPr>
                <a:spLocks/>
              </p:cNvSpPr>
              <p:nvPr/>
            </p:nvSpPr>
            <p:spPr bwMode="auto">
              <a:xfrm>
                <a:off x="3429" y="1092"/>
                <a:ext cx="10" cy="35"/>
              </a:xfrm>
              <a:custGeom>
                <a:avLst/>
                <a:gdLst>
                  <a:gd name="T0" fmla="*/ 41 w 80"/>
                  <a:gd name="T1" fmla="*/ 285 h 285"/>
                  <a:gd name="T2" fmla="*/ 80 w 80"/>
                  <a:gd name="T3" fmla="*/ 285 h 285"/>
                  <a:gd name="T4" fmla="*/ 80 w 80"/>
                  <a:gd name="T5" fmla="*/ 0 h 285"/>
                  <a:gd name="T6" fmla="*/ 0 w 80"/>
                  <a:gd name="T7" fmla="*/ 0 h 285"/>
                  <a:gd name="T8" fmla="*/ 0 w 80"/>
                  <a:gd name="T9" fmla="*/ 285 h 285"/>
                  <a:gd name="T10" fmla="*/ 41 w 80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1" y="285"/>
                    </a:moveTo>
                    <a:lnTo>
                      <a:pt x="80" y="285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1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5" name="Freeform 67"/>
              <p:cNvSpPr>
                <a:spLocks/>
              </p:cNvSpPr>
              <p:nvPr/>
            </p:nvSpPr>
            <p:spPr bwMode="auto">
              <a:xfrm>
                <a:off x="3487" y="1091"/>
                <a:ext cx="10" cy="35"/>
              </a:xfrm>
              <a:custGeom>
                <a:avLst/>
                <a:gdLst>
                  <a:gd name="T0" fmla="*/ 39 w 78"/>
                  <a:gd name="T1" fmla="*/ 285 h 285"/>
                  <a:gd name="T2" fmla="*/ 78 w 78"/>
                  <a:gd name="T3" fmla="*/ 285 h 285"/>
                  <a:gd name="T4" fmla="*/ 78 w 78"/>
                  <a:gd name="T5" fmla="*/ 0 h 285"/>
                  <a:gd name="T6" fmla="*/ 0 w 78"/>
                  <a:gd name="T7" fmla="*/ 0 h 285"/>
                  <a:gd name="T8" fmla="*/ 0 w 78"/>
                  <a:gd name="T9" fmla="*/ 285 h 285"/>
                  <a:gd name="T10" fmla="*/ 39 w 78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"/>
                  <a:gd name="T19" fmla="*/ 0 h 285"/>
                  <a:gd name="T20" fmla="*/ 78 w 78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" h="285">
                    <a:moveTo>
                      <a:pt x="39" y="285"/>
                    </a:moveTo>
                    <a:lnTo>
                      <a:pt x="78" y="285"/>
                    </a:lnTo>
                    <a:lnTo>
                      <a:pt x="78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6" name="Freeform 68"/>
              <p:cNvSpPr>
                <a:spLocks/>
              </p:cNvSpPr>
              <p:nvPr/>
            </p:nvSpPr>
            <p:spPr bwMode="auto">
              <a:xfrm>
                <a:off x="3437" y="1104"/>
                <a:ext cx="57" cy="10"/>
              </a:xfrm>
              <a:custGeom>
                <a:avLst/>
                <a:gdLst>
                  <a:gd name="T0" fmla="*/ 456 w 456"/>
                  <a:gd name="T1" fmla="*/ 39 h 79"/>
                  <a:gd name="T2" fmla="*/ 456 w 456"/>
                  <a:gd name="T3" fmla="*/ 0 h 79"/>
                  <a:gd name="T4" fmla="*/ 0 w 456"/>
                  <a:gd name="T5" fmla="*/ 0 h 79"/>
                  <a:gd name="T6" fmla="*/ 0 w 456"/>
                  <a:gd name="T7" fmla="*/ 79 h 79"/>
                  <a:gd name="T8" fmla="*/ 456 w 456"/>
                  <a:gd name="T9" fmla="*/ 79 h 79"/>
                  <a:gd name="T10" fmla="*/ 456 w 456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79"/>
                  <a:gd name="T20" fmla="*/ 456 w 456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79">
                    <a:moveTo>
                      <a:pt x="456" y="39"/>
                    </a:moveTo>
                    <a:lnTo>
                      <a:pt x="456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56" y="79"/>
                    </a:lnTo>
                    <a:lnTo>
                      <a:pt x="45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7" name="Freeform 69"/>
              <p:cNvSpPr>
                <a:spLocks/>
              </p:cNvSpPr>
              <p:nvPr/>
            </p:nvSpPr>
            <p:spPr bwMode="auto">
              <a:xfrm>
                <a:off x="3503" y="1097"/>
                <a:ext cx="29" cy="23"/>
              </a:xfrm>
              <a:custGeom>
                <a:avLst/>
                <a:gdLst>
                  <a:gd name="T0" fmla="*/ 0 w 234"/>
                  <a:gd name="T1" fmla="*/ 0 h 186"/>
                  <a:gd name="T2" fmla="*/ 0 w 234"/>
                  <a:gd name="T3" fmla="*/ 186 h 186"/>
                  <a:gd name="T4" fmla="*/ 234 w 234"/>
                  <a:gd name="T5" fmla="*/ 93 h 186"/>
                  <a:gd name="T6" fmla="*/ 0 w 234"/>
                  <a:gd name="T7" fmla="*/ 0 h 1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6"/>
                  <a:gd name="T14" fmla="*/ 234 w 234"/>
                  <a:gd name="T15" fmla="*/ 186 h 1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6">
                    <a:moveTo>
                      <a:pt x="0" y="0"/>
                    </a:moveTo>
                    <a:lnTo>
                      <a:pt x="0" y="186"/>
                    </a:lnTo>
                    <a:lnTo>
                      <a:pt x="234" y="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8" name="Freeform 70"/>
              <p:cNvSpPr>
                <a:spLocks/>
              </p:cNvSpPr>
              <p:nvPr/>
            </p:nvSpPr>
            <p:spPr bwMode="auto">
              <a:xfrm>
                <a:off x="3503" y="1097"/>
                <a:ext cx="29" cy="23"/>
              </a:xfrm>
              <a:custGeom>
                <a:avLst/>
                <a:gdLst>
                  <a:gd name="T0" fmla="*/ 0 w 234"/>
                  <a:gd name="T1" fmla="*/ 0 h 186"/>
                  <a:gd name="T2" fmla="*/ 0 w 234"/>
                  <a:gd name="T3" fmla="*/ 186 h 186"/>
                  <a:gd name="T4" fmla="*/ 234 w 234"/>
                  <a:gd name="T5" fmla="*/ 93 h 186"/>
                  <a:gd name="T6" fmla="*/ 0 w 234"/>
                  <a:gd name="T7" fmla="*/ 0 h 1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6"/>
                  <a:gd name="T14" fmla="*/ 234 w 234"/>
                  <a:gd name="T15" fmla="*/ 186 h 1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6">
                    <a:moveTo>
                      <a:pt x="0" y="0"/>
                    </a:moveTo>
                    <a:lnTo>
                      <a:pt x="0" y="186"/>
                    </a:lnTo>
                    <a:lnTo>
                      <a:pt x="234" y="9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69" name="Freeform 71"/>
              <p:cNvSpPr>
                <a:spLocks/>
              </p:cNvSpPr>
              <p:nvPr/>
            </p:nvSpPr>
            <p:spPr bwMode="auto">
              <a:xfrm>
                <a:off x="4851" y="1090"/>
                <a:ext cx="10" cy="36"/>
              </a:xfrm>
              <a:custGeom>
                <a:avLst/>
                <a:gdLst>
                  <a:gd name="T0" fmla="*/ 39 w 80"/>
                  <a:gd name="T1" fmla="*/ 286 h 286"/>
                  <a:gd name="T2" fmla="*/ 80 w 80"/>
                  <a:gd name="T3" fmla="*/ 286 h 286"/>
                  <a:gd name="T4" fmla="*/ 80 w 80"/>
                  <a:gd name="T5" fmla="*/ 0 h 286"/>
                  <a:gd name="T6" fmla="*/ 0 w 80"/>
                  <a:gd name="T7" fmla="*/ 0 h 286"/>
                  <a:gd name="T8" fmla="*/ 0 w 80"/>
                  <a:gd name="T9" fmla="*/ 286 h 286"/>
                  <a:gd name="T10" fmla="*/ 39 w 80"/>
                  <a:gd name="T11" fmla="*/ 286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39" y="286"/>
                    </a:moveTo>
                    <a:lnTo>
                      <a:pt x="80" y="286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0" y="286"/>
                    </a:lnTo>
                    <a:lnTo>
                      <a:pt x="39" y="2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0" name="Freeform 72"/>
              <p:cNvSpPr>
                <a:spLocks/>
              </p:cNvSpPr>
              <p:nvPr/>
            </p:nvSpPr>
            <p:spPr bwMode="auto">
              <a:xfrm>
                <a:off x="4909" y="1089"/>
                <a:ext cx="10" cy="36"/>
              </a:xfrm>
              <a:custGeom>
                <a:avLst/>
                <a:gdLst>
                  <a:gd name="T0" fmla="*/ 41 w 80"/>
                  <a:gd name="T1" fmla="*/ 286 h 286"/>
                  <a:gd name="T2" fmla="*/ 80 w 80"/>
                  <a:gd name="T3" fmla="*/ 286 h 286"/>
                  <a:gd name="T4" fmla="*/ 80 w 80"/>
                  <a:gd name="T5" fmla="*/ 0 h 286"/>
                  <a:gd name="T6" fmla="*/ 0 w 80"/>
                  <a:gd name="T7" fmla="*/ 0 h 286"/>
                  <a:gd name="T8" fmla="*/ 0 w 80"/>
                  <a:gd name="T9" fmla="*/ 286 h 286"/>
                  <a:gd name="T10" fmla="*/ 41 w 80"/>
                  <a:gd name="T11" fmla="*/ 286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41" y="286"/>
                    </a:moveTo>
                    <a:lnTo>
                      <a:pt x="80" y="286"/>
                    </a:lnTo>
                    <a:lnTo>
                      <a:pt x="80" y="0"/>
                    </a:lnTo>
                    <a:lnTo>
                      <a:pt x="0" y="0"/>
                    </a:lnTo>
                    <a:lnTo>
                      <a:pt x="0" y="286"/>
                    </a:lnTo>
                    <a:lnTo>
                      <a:pt x="41" y="2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1" name="Freeform 73"/>
              <p:cNvSpPr>
                <a:spLocks/>
              </p:cNvSpPr>
              <p:nvPr/>
            </p:nvSpPr>
            <p:spPr bwMode="auto">
              <a:xfrm>
                <a:off x="4859" y="1102"/>
                <a:ext cx="57" cy="10"/>
              </a:xfrm>
              <a:custGeom>
                <a:avLst/>
                <a:gdLst>
                  <a:gd name="T0" fmla="*/ 457 w 457"/>
                  <a:gd name="T1" fmla="*/ 39 h 78"/>
                  <a:gd name="T2" fmla="*/ 457 w 457"/>
                  <a:gd name="T3" fmla="*/ 0 h 78"/>
                  <a:gd name="T4" fmla="*/ 0 w 457"/>
                  <a:gd name="T5" fmla="*/ 0 h 78"/>
                  <a:gd name="T6" fmla="*/ 0 w 457"/>
                  <a:gd name="T7" fmla="*/ 78 h 78"/>
                  <a:gd name="T8" fmla="*/ 457 w 457"/>
                  <a:gd name="T9" fmla="*/ 78 h 78"/>
                  <a:gd name="T10" fmla="*/ 457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457" y="78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2" name="Freeform 74"/>
              <p:cNvSpPr>
                <a:spLocks/>
              </p:cNvSpPr>
              <p:nvPr/>
            </p:nvSpPr>
            <p:spPr bwMode="auto">
              <a:xfrm>
                <a:off x="4816" y="1097"/>
                <a:ext cx="29" cy="23"/>
              </a:xfrm>
              <a:custGeom>
                <a:avLst/>
                <a:gdLst>
                  <a:gd name="T0" fmla="*/ 232 w 232"/>
                  <a:gd name="T1" fmla="*/ 0 h 184"/>
                  <a:gd name="T2" fmla="*/ 232 w 232"/>
                  <a:gd name="T3" fmla="*/ 184 h 184"/>
                  <a:gd name="T4" fmla="*/ 0 w 232"/>
                  <a:gd name="T5" fmla="*/ 92 h 184"/>
                  <a:gd name="T6" fmla="*/ 232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232" y="0"/>
                    </a:moveTo>
                    <a:lnTo>
                      <a:pt x="232" y="184"/>
                    </a:lnTo>
                    <a:lnTo>
                      <a:pt x="0" y="92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3" name="Freeform 75"/>
              <p:cNvSpPr>
                <a:spLocks/>
              </p:cNvSpPr>
              <p:nvPr/>
            </p:nvSpPr>
            <p:spPr bwMode="auto">
              <a:xfrm>
                <a:off x="4816" y="1097"/>
                <a:ext cx="29" cy="23"/>
              </a:xfrm>
              <a:custGeom>
                <a:avLst/>
                <a:gdLst>
                  <a:gd name="T0" fmla="*/ 232 w 232"/>
                  <a:gd name="T1" fmla="*/ 0 h 184"/>
                  <a:gd name="T2" fmla="*/ 232 w 232"/>
                  <a:gd name="T3" fmla="*/ 184 h 184"/>
                  <a:gd name="T4" fmla="*/ 0 w 232"/>
                  <a:gd name="T5" fmla="*/ 92 h 184"/>
                  <a:gd name="T6" fmla="*/ 232 w 232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2"/>
                  <a:gd name="T13" fmla="*/ 0 h 184"/>
                  <a:gd name="T14" fmla="*/ 232 w 232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2" h="184">
                    <a:moveTo>
                      <a:pt x="232" y="0"/>
                    </a:moveTo>
                    <a:lnTo>
                      <a:pt x="232" y="184"/>
                    </a:lnTo>
                    <a:lnTo>
                      <a:pt x="0" y="92"/>
                    </a:lnTo>
                    <a:lnTo>
                      <a:pt x="232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4" name="Freeform 76"/>
              <p:cNvSpPr>
                <a:spLocks/>
              </p:cNvSpPr>
              <p:nvPr/>
            </p:nvSpPr>
            <p:spPr bwMode="auto">
              <a:xfrm>
                <a:off x="4491" y="1089"/>
                <a:ext cx="10" cy="35"/>
              </a:xfrm>
              <a:custGeom>
                <a:avLst/>
                <a:gdLst>
                  <a:gd name="T0" fmla="*/ 40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40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0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5" name="Freeform 77"/>
              <p:cNvSpPr>
                <a:spLocks/>
              </p:cNvSpPr>
              <p:nvPr/>
            </p:nvSpPr>
            <p:spPr bwMode="auto">
              <a:xfrm>
                <a:off x="4549" y="1087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6" name="Freeform 78"/>
              <p:cNvSpPr>
                <a:spLocks/>
              </p:cNvSpPr>
              <p:nvPr/>
            </p:nvSpPr>
            <p:spPr bwMode="auto">
              <a:xfrm>
                <a:off x="4499" y="1101"/>
                <a:ext cx="57" cy="10"/>
              </a:xfrm>
              <a:custGeom>
                <a:avLst/>
                <a:gdLst>
                  <a:gd name="T0" fmla="*/ 457 w 457"/>
                  <a:gd name="T1" fmla="*/ 39 h 79"/>
                  <a:gd name="T2" fmla="*/ 457 w 457"/>
                  <a:gd name="T3" fmla="*/ 0 h 79"/>
                  <a:gd name="T4" fmla="*/ 0 w 457"/>
                  <a:gd name="T5" fmla="*/ 0 h 79"/>
                  <a:gd name="T6" fmla="*/ 0 w 457"/>
                  <a:gd name="T7" fmla="*/ 79 h 79"/>
                  <a:gd name="T8" fmla="*/ 457 w 457"/>
                  <a:gd name="T9" fmla="*/ 79 h 79"/>
                  <a:gd name="T10" fmla="*/ 457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57" y="79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7" name="Freeform 79"/>
              <p:cNvSpPr>
                <a:spLocks/>
              </p:cNvSpPr>
              <p:nvPr/>
            </p:nvSpPr>
            <p:spPr bwMode="auto">
              <a:xfrm>
                <a:off x="4456" y="1096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8" name="Freeform 80"/>
              <p:cNvSpPr>
                <a:spLocks/>
              </p:cNvSpPr>
              <p:nvPr/>
            </p:nvSpPr>
            <p:spPr bwMode="auto">
              <a:xfrm>
                <a:off x="4456" y="1096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79" name="Freeform 81"/>
              <p:cNvSpPr>
                <a:spLocks/>
              </p:cNvSpPr>
              <p:nvPr/>
            </p:nvSpPr>
            <p:spPr bwMode="auto">
              <a:xfrm>
                <a:off x="4564" y="1094"/>
                <a:ext cx="29" cy="23"/>
              </a:xfrm>
              <a:custGeom>
                <a:avLst/>
                <a:gdLst>
                  <a:gd name="T0" fmla="*/ 0 w 234"/>
                  <a:gd name="T1" fmla="*/ 0 h 184"/>
                  <a:gd name="T2" fmla="*/ 0 w 234"/>
                  <a:gd name="T3" fmla="*/ 184 h 184"/>
                  <a:gd name="T4" fmla="*/ 234 w 234"/>
                  <a:gd name="T5" fmla="*/ 92 h 184"/>
                  <a:gd name="T6" fmla="*/ 0 w 234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4"/>
                  <a:gd name="T14" fmla="*/ 234 w 234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4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0" name="Freeform 82"/>
              <p:cNvSpPr>
                <a:spLocks/>
              </p:cNvSpPr>
              <p:nvPr/>
            </p:nvSpPr>
            <p:spPr bwMode="auto">
              <a:xfrm>
                <a:off x="4564" y="1094"/>
                <a:ext cx="29" cy="23"/>
              </a:xfrm>
              <a:custGeom>
                <a:avLst/>
                <a:gdLst>
                  <a:gd name="T0" fmla="*/ 0 w 234"/>
                  <a:gd name="T1" fmla="*/ 0 h 184"/>
                  <a:gd name="T2" fmla="*/ 0 w 234"/>
                  <a:gd name="T3" fmla="*/ 184 h 184"/>
                  <a:gd name="T4" fmla="*/ 234 w 234"/>
                  <a:gd name="T5" fmla="*/ 92 h 184"/>
                  <a:gd name="T6" fmla="*/ 0 w 234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4"/>
                  <a:gd name="T14" fmla="*/ 234 w 234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4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1" name="Freeform 83"/>
              <p:cNvSpPr>
                <a:spLocks/>
              </p:cNvSpPr>
              <p:nvPr/>
            </p:nvSpPr>
            <p:spPr bwMode="auto">
              <a:xfrm>
                <a:off x="4141" y="1089"/>
                <a:ext cx="10" cy="36"/>
              </a:xfrm>
              <a:custGeom>
                <a:avLst/>
                <a:gdLst>
                  <a:gd name="T0" fmla="*/ 39 w 78"/>
                  <a:gd name="T1" fmla="*/ 285 h 285"/>
                  <a:gd name="T2" fmla="*/ 78 w 78"/>
                  <a:gd name="T3" fmla="*/ 285 h 285"/>
                  <a:gd name="T4" fmla="*/ 78 w 78"/>
                  <a:gd name="T5" fmla="*/ 0 h 285"/>
                  <a:gd name="T6" fmla="*/ 0 w 78"/>
                  <a:gd name="T7" fmla="*/ 0 h 285"/>
                  <a:gd name="T8" fmla="*/ 0 w 78"/>
                  <a:gd name="T9" fmla="*/ 285 h 285"/>
                  <a:gd name="T10" fmla="*/ 39 w 78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"/>
                  <a:gd name="T19" fmla="*/ 0 h 285"/>
                  <a:gd name="T20" fmla="*/ 78 w 78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" h="285">
                    <a:moveTo>
                      <a:pt x="39" y="285"/>
                    </a:moveTo>
                    <a:lnTo>
                      <a:pt x="78" y="285"/>
                    </a:lnTo>
                    <a:lnTo>
                      <a:pt x="78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2" name="Freeform 84"/>
              <p:cNvSpPr>
                <a:spLocks/>
              </p:cNvSpPr>
              <p:nvPr/>
            </p:nvSpPr>
            <p:spPr bwMode="auto">
              <a:xfrm>
                <a:off x="4199" y="1088"/>
                <a:ext cx="10" cy="35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3" name="Freeform 85"/>
              <p:cNvSpPr>
                <a:spLocks/>
              </p:cNvSpPr>
              <p:nvPr/>
            </p:nvSpPr>
            <p:spPr bwMode="auto">
              <a:xfrm>
                <a:off x="4149" y="1101"/>
                <a:ext cx="57" cy="10"/>
              </a:xfrm>
              <a:custGeom>
                <a:avLst/>
                <a:gdLst>
                  <a:gd name="T0" fmla="*/ 457 w 457"/>
                  <a:gd name="T1" fmla="*/ 40 h 79"/>
                  <a:gd name="T2" fmla="*/ 457 w 457"/>
                  <a:gd name="T3" fmla="*/ 0 h 79"/>
                  <a:gd name="T4" fmla="*/ 0 w 457"/>
                  <a:gd name="T5" fmla="*/ 0 h 79"/>
                  <a:gd name="T6" fmla="*/ 0 w 457"/>
                  <a:gd name="T7" fmla="*/ 79 h 79"/>
                  <a:gd name="T8" fmla="*/ 457 w 457"/>
                  <a:gd name="T9" fmla="*/ 79 h 79"/>
                  <a:gd name="T10" fmla="*/ 457 w 457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457" y="40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57" y="79"/>
                    </a:lnTo>
                    <a:lnTo>
                      <a:pt x="457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4" name="Freeform 86"/>
              <p:cNvSpPr>
                <a:spLocks/>
              </p:cNvSpPr>
              <p:nvPr/>
            </p:nvSpPr>
            <p:spPr bwMode="auto">
              <a:xfrm>
                <a:off x="4106" y="1096"/>
                <a:ext cx="29" cy="23"/>
              </a:xfrm>
              <a:custGeom>
                <a:avLst/>
                <a:gdLst>
                  <a:gd name="T0" fmla="*/ 233 w 233"/>
                  <a:gd name="T1" fmla="*/ 0 h 185"/>
                  <a:gd name="T2" fmla="*/ 233 w 233"/>
                  <a:gd name="T3" fmla="*/ 185 h 185"/>
                  <a:gd name="T4" fmla="*/ 0 w 233"/>
                  <a:gd name="T5" fmla="*/ 93 h 185"/>
                  <a:gd name="T6" fmla="*/ 233 w 233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5"/>
                  <a:gd name="T14" fmla="*/ 233 w 233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5">
                    <a:moveTo>
                      <a:pt x="233" y="0"/>
                    </a:moveTo>
                    <a:lnTo>
                      <a:pt x="233" y="185"/>
                    </a:lnTo>
                    <a:lnTo>
                      <a:pt x="0" y="93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5" name="Freeform 87"/>
              <p:cNvSpPr>
                <a:spLocks/>
              </p:cNvSpPr>
              <p:nvPr/>
            </p:nvSpPr>
            <p:spPr bwMode="auto">
              <a:xfrm>
                <a:off x="4106" y="1096"/>
                <a:ext cx="29" cy="23"/>
              </a:xfrm>
              <a:custGeom>
                <a:avLst/>
                <a:gdLst>
                  <a:gd name="T0" fmla="*/ 233 w 233"/>
                  <a:gd name="T1" fmla="*/ 0 h 185"/>
                  <a:gd name="T2" fmla="*/ 233 w 233"/>
                  <a:gd name="T3" fmla="*/ 185 h 185"/>
                  <a:gd name="T4" fmla="*/ 0 w 233"/>
                  <a:gd name="T5" fmla="*/ 93 h 185"/>
                  <a:gd name="T6" fmla="*/ 233 w 233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5"/>
                  <a:gd name="T14" fmla="*/ 233 w 233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5">
                    <a:moveTo>
                      <a:pt x="233" y="0"/>
                    </a:moveTo>
                    <a:lnTo>
                      <a:pt x="233" y="185"/>
                    </a:lnTo>
                    <a:lnTo>
                      <a:pt x="0" y="93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6" name="Freeform 88"/>
              <p:cNvSpPr>
                <a:spLocks/>
              </p:cNvSpPr>
              <p:nvPr/>
            </p:nvSpPr>
            <p:spPr bwMode="auto">
              <a:xfrm>
                <a:off x="4214" y="1094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7" name="Freeform 89"/>
              <p:cNvSpPr>
                <a:spLocks/>
              </p:cNvSpPr>
              <p:nvPr/>
            </p:nvSpPr>
            <p:spPr bwMode="auto">
              <a:xfrm>
                <a:off x="4214" y="1094"/>
                <a:ext cx="29" cy="23"/>
              </a:xfrm>
              <a:custGeom>
                <a:avLst/>
                <a:gdLst>
                  <a:gd name="T0" fmla="*/ 0 w 233"/>
                  <a:gd name="T1" fmla="*/ 0 h 184"/>
                  <a:gd name="T2" fmla="*/ 0 w 233"/>
                  <a:gd name="T3" fmla="*/ 184 h 184"/>
                  <a:gd name="T4" fmla="*/ 233 w 233"/>
                  <a:gd name="T5" fmla="*/ 92 h 184"/>
                  <a:gd name="T6" fmla="*/ 0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3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8" name="Freeform 90"/>
              <p:cNvSpPr>
                <a:spLocks/>
              </p:cNvSpPr>
              <p:nvPr/>
            </p:nvSpPr>
            <p:spPr bwMode="auto">
              <a:xfrm>
                <a:off x="3780" y="1089"/>
                <a:ext cx="10" cy="35"/>
              </a:xfrm>
              <a:custGeom>
                <a:avLst/>
                <a:gdLst>
                  <a:gd name="T0" fmla="*/ 40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40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40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89" name="Freeform 91"/>
              <p:cNvSpPr>
                <a:spLocks/>
              </p:cNvSpPr>
              <p:nvPr/>
            </p:nvSpPr>
            <p:spPr bwMode="auto">
              <a:xfrm>
                <a:off x="3838" y="1087"/>
                <a:ext cx="10" cy="36"/>
              </a:xfrm>
              <a:custGeom>
                <a:avLst/>
                <a:gdLst>
                  <a:gd name="T0" fmla="*/ 39 w 79"/>
                  <a:gd name="T1" fmla="*/ 285 h 285"/>
                  <a:gd name="T2" fmla="*/ 79 w 79"/>
                  <a:gd name="T3" fmla="*/ 285 h 285"/>
                  <a:gd name="T4" fmla="*/ 79 w 79"/>
                  <a:gd name="T5" fmla="*/ 0 h 285"/>
                  <a:gd name="T6" fmla="*/ 0 w 79"/>
                  <a:gd name="T7" fmla="*/ 0 h 285"/>
                  <a:gd name="T8" fmla="*/ 0 w 79"/>
                  <a:gd name="T9" fmla="*/ 285 h 285"/>
                  <a:gd name="T10" fmla="*/ 39 w 79"/>
                  <a:gd name="T11" fmla="*/ 285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285"/>
                    </a:moveTo>
                    <a:lnTo>
                      <a:pt x="79" y="285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285"/>
                    </a:lnTo>
                    <a:lnTo>
                      <a:pt x="39" y="2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0" name="Freeform 92"/>
              <p:cNvSpPr>
                <a:spLocks/>
              </p:cNvSpPr>
              <p:nvPr/>
            </p:nvSpPr>
            <p:spPr bwMode="auto">
              <a:xfrm>
                <a:off x="3788" y="1101"/>
                <a:ext cx="57" cy="10"/>
              </a:xfrm>
              <a:custGeom>
                <a:avLst/>
                <a:gdLst>
                  <a:gd name="T0" fmla="*/ 457 w 457"/>
                  <a:gd name="T1" fmla="*/ 39 h 79"/>
                  <a:gd name="T2" fmla="*/ 457 w 457"/>
                  <a:gd name="T3" fmla="*/ 0 h 79"/>
                  <a:gd name="T4" fmla="*/ 0 w 457"/>
                  <a:gd name="T5" fmla="*/ 0 h 79"/>
                  <a:gd name="T6" fmla="*/ 0 w 457"/>
                  <a:gd name="T7" fmla="*/ 79 h 79"/>
                  <a:gd name="T8" fmla="*/ 457 w 457"/>
                  <a:gd name="T9" fmla="*/ 79 h 79"/>
                  <a:gd name="T10" fmla="*/ 457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457" y="39"/>
                    </a:moveTo>
                    <a:lnTo>
                      <a:pt x="457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57" y="79"/>
                    </a:lnTo>
                    <a:lnTo>
                      <a:pt x="457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1" name="Freeform 93"/>
              <p:cNvSpPr>
                <a:spLocks/>
              </p:cNvSpPr>
              <p:nvPr/>
            </p:nvSpPr>
            <p:spPr bwMode="auto">
              <a:xfrm>
                <a:off x="3745" y="1096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2" name="Freeform 94"/>
              <p:cNvSpPr>
                <a:spLocks/>
              </p:cNvSpPr>
              <p:nvPr/>
            </p:nvSpPr>
            <p:spPr bwMode="auto">
              <a:xfrm>
                <a:off x="3745" y="1096"/>
                <a:ext cx="29" cy="23"/>
              </a:xfrm>
              <a:custGeom>
                <a:avLst/>
                <a:gdLst>
                  <a:gd name="T0" fmla="*/ 233 w 233"/>
                  <a:gd name="T1" fmla="*/ 0 h 184"/>
                  <a:gd name="T2" fmla="*/ 233 w 233"/>
                  <a:gd name="T3" fmla="*/ 184 h 184"/>
                  <a:gd name="T4" fmla="*/ 0 w 233"/>
                  <a:gd name="T5" fmla="*/ 92 h 184"/>
                  <a:gd name="T6" fmla="*/ 233 w 233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3"/>
                  <a:gd name="T13" fmla="*/ 0 h 184"/>
                  <a:gd name="T14" fmla="*/ 233 w 233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3" h="184">
                    <a:moveTo>
                      <a:pt x="233" y="0"/>
                    </a:moveTo>
                    <a:lnTo>
                      <a:pt x="233" y="184"/>
                    </a:lnTo>
                    <a:lnTo>
                      <a:pt x="0" y="92"/>
                    </a:lnTo>
                    <a:lnTo>
                      <a:pt x="233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3" name="Freeform 95"/>
              <p:cNvSpPr>
                <a:spLocks/>
              </p:cNvSpPr>
              <p:nvPr/>
            </p:nvSpPr>
            <p:spPr bwMode="auto">
              <a:xfrm>
                <a:off x="3853" y="1094"/>
                <a:ext cx="30" cy="23"/>
              </a:xfrm>
              <a:custGeom>
                <a:avLst/>
                <a:gdLst>
                  <a:gd name="T0" fmla="*/ 0 w 234"/>
                  <a:gd name="T1" fmla="*/ 0 h 184"/>
                  <a:gd name="T2" fmla="*/ 0 w 234"/>
                  <a:gd name="T3" fmla="*/ 184 h 184"/>
                  <a:gd name="T4" fmla="*/ 234 w 234"/>
                  <a:gd name="T5" fmla="*/ 92 h 184"/>
                  <a:gd name="T6" fmla="*/ 0 w 234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4"/>
                  <a:gd name="T14" fmla="*/ 234 w 234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4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4" name="Freeform 96"/>
              <p:cNvSpPr>
                <a:spLocks/>
              </p:cNvSpPr>
              <p:nvPr/>
            </p:nvSpPr>
            <p:spPr bwMode="auto">
              <a:xfrm>
                <a:off x="3853" y="1094"/>
                <a:ext cx="30" cy="23"/>
              </a:xfrm>
              <a:custGeom>
                <a:avLst/>
                <a:gdLst>
                  <a:gd name="T0" fmla="*/ 0 w 234"/>
                  <a:gd name="T1" fmla="*/ 0 h 184"/>
                  <a:gd name="T2" fmla="*/ 0 w 234"/>
                  <a:gd name="T3" fmla="*/ 184 h 184"/>
                  <a:gd name="T4" fmla="*/ 234 w 234"/>
                  <a:gd name="T5" fmla="*/ 92 h 184"/>
                  <a:gd name="T6" fmla="*/ 0 w 234"/>
                  <a:gd name="T7" fmla="*/ 0 h 1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184"/>
                  <a:gd name="T14" fmla="*/ 234 w 234"/>
                  <a:gd name="T15" fmla="*/ 184 h 1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184">
                    <a:moveTo>
                      <a:pt x="0" y="0"/>
                    </a:moveTo>
                    <a:lnTo>
                      <a:pt x="0" y="184"/>
                    </a:lnTo>
                    <a:lnTo>
                      <a:pt x="234" y="92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5" name="Freeform 97"/>
              <p:cNvSpPr>
                <a:spLocks/>
              </p:cNvSpPr>
              <p:nvPr/>
            </p:nvSpPr>
            <p:spPr bwMode="auto">
              <a:xfrm>
                <a:off x="5221" y="3233"/>
                <a:ext cx="36" cy="10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6" name="Freeform 98"/>
              <p:cNvSpPr>
                <a:spLocks/>
              </p:cNvSpPr>
              <p:nvPr/>
            </p:nvSpPr>
            <p:spPr bwMode="auto">
              <a:xfrm>
                <a:off x="5220" y="3176"/>
                <a:ext cx="36" cy="10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7" name="Freeform 99"/>
              <p:cNvSpPr>
                <a:spLocks/>
              </p:cNvSpPr>
              <p:nvPr/>
            </p:nvSpPr>
            <p:spPr bwMode="auto">
              <a:xfrm>
                <a:off x="5234" y="3179"/>
                <a:ext cx="10" cy="56"/>
              </a:xfrm>
              <a:custGeom>
                <a:avLst/>
                <a:gdLst>
                  <a:gd name="T0" fmla="*/ 41 w 80"/>
                  <a:gd name="T1" fmla="*/ 0 h 451"/>
                  <a:gd name="T2" fmla="*/ 0 w 80"/>
                  <a:gd name="T3" fmla="*/ 0 h 451"/>
                  <a:gd name="T4" fmla="*/ 0 w 80"/>
                  <a:gd name="T5" fmla="*/ 451 h 451"/>
                  <a:gd name="T6" fmla="*/ 80 w 80"/>
                  <a:gd name="T7" fmla="*/ 451 h 451"/>
                  <a:gd name="T8" fmla="*/ 80 w 80"/>
                  <a:gd name="T9" fmla="*/ 0 h 451"/>
                  <a:gd name="T10" fmla="*/ 41 w 80"/>
                  <a:gd name="T11" fmla="*/ 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1"/>
                  <a:gd name="T20" fmla="*/ 80 w 80"/>
                  <a:gd name="T21" fmla="*/ 451 h 4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1">
                    <a:moveTo>
                      <a:pt x="41" y="0"/>
                    </a:moveTo>
                    <a:lnTo>
                      <a:pt x="0" y="0"/>
                    </a:lnTo>
                    <a:lnTo>
                      <a:pt x="0" y="451"/>
                    </a:lnTo>
                    <a:lnTo>
                      <a:pt x="80" y="451"/>
                    </a:lnTo>
                    <a:lnTo>
                      <a:pt x="80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8" name="Freeform 100"/>
              <p:cNvSpPr>
                <a:spLocks/>
              </p:cNvSpPr>
              <p:nvPr/>
            </p:nvSpPr>
            <p:spPr bwMode="auto">
              <a:xfrm>
                <a:off x="5223" y="2886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399" name="Freeform 101"/>
              <p:cNvSpPr>
                <a:spLocks/>
              </p:cNvSpPr>
              <p:nvPr/>
            </p:nvSpPr>
            <p:spPr bwMode="auto">
              <a:xfrm>
                <a:off x="5222" y="2828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0" name="Freeform 102"/>
              <p:cNvSpPr>
                <a:spLocks/>
              </p:cNvSpPr>
              <p:nvPr/>
            </p:nvSpPr>
            <p:spPr bwMode="auto">
              <a:xfrm>
                <a:off x="5235" y="2831"/>
                <a:ext cx="10" cy="57"/>
              </a:xfrm>
              <a:custGeom>
                <a:avLst/>
                <a:gdLst>
                  <a:gd name="T0" fmla="*/ 39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39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39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1" name="Freeform 103"/>
              <p:cNvSpPr>
                <a:spLocks/>
              </p:cNvSpPr>
              <p:nvPr/>
            </p:nvSpPr>
            <p:spPr bwMode="auto">
              <a:xfrm>
                <a:off x="5228" y="2794"/>
                <a:ext cx="24" cy="29"/>
              </a:xfrm>
              <a:custGeom>
                <a:avLst/>
                <a:gdLst>
                  <a:gd name="T0" fmla="*/ 0 w 187"/>
                  <a:gd name="T1" fmla="*/ 230 h 230"/>
                  <a:gd name="T2" fmla="*/ 187 w 187"/>
                  <a:gd name="T3" fmla="*/ 230 h 230"/>
                  <a:gd name="T4" fmla="*/ 93 w 187"/>
                  <a:gd name="T5" fmla="*/ 0 h 230"/>
                  <a:gd name="T6" fmla="*/ 0 w 187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7"/>
                  <a:gd name="T13" fmla="*/ 0 h 230"/>
                  <a:gd name="T14" fmla="*/ 187 w 187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7" h="230">
                    <a:moveTo>
                      <a:pt x="0" y="230"/>
                    </a:moveTo>
                    <a:lnTo>
                      <a:pt x="187" y="230"/>
                    </a:lnTo>
                    <a:lnTo>
                      <a:pt x="93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2" name="Freeform 104"/>
              <p:cNvSpPr>
                <a:spLocks/>
              </p:cNvSpPr>
              <p:nvPr/>
            </p:nvSpPr>
            <p:spPr bwMode="auto">
              <a:xfrm>
                <a:off x="5228" y="2794"/>
                <a:ext cx="24" cy="29"/>
              </a:xfrm>
              <a:custGeom>
                <a:avLst/>
                <a:gdLst>
                  <a:gd name="T0" fmla="*/ 0 w 187"/>
                  <a:gd name="T1" fmla="*/ 230 h 230"/>
                  <a:gd name="T2" fmla="*/ 187 w 187"/>
                  <a:gd name="T3" fmla="*/ 230 h 230"/>
                  <a:gd name="T4" fmla="*/ 93 w 187"/>
                  <a:gd name="T5" fmla="*/ 0 h 230"/>
                  <a:gd name="T6" fmla="*/ 0 w 187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7"/>
                  <a:gd name="T13" fmla="*/ 0 h 230"/>
                  <a:gd name="T14" fmla="*/ 187 w 187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7" h="230">
                    <a:moveTo>
                      <a:pt x="0" y="230"/>
                    </a:moveTo>
                    <a:lnTo>
                      <a:pt x="187" y="230"/>
                    </a:lnTo>
                    <a:lnTo>
                      <a:pt x="93" y="0"/>
                    </a:lnTo>
                    <a:lnTo>
                      <a:pt x="0" y="2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3" name="Freeform 105"/>
              <p:cNvSpPr>
                <a:spLocks/>
              </p:cNvSpPr>
              <p:nvPr/>
            </p:nvSpPr>
            <p:spPr bwMode="auto">
              <a:xfrm>
                <a:off x="5221" y="1480"/>
                <a:ext cx="36" cy="10"/>
              </a:xfrm>
              <a:custGeom>
                <a:avLst/>
                <a:gdLst>
                  <a:gd name="T0" fmla="*/ 289 w 289"/>
                  <a:gd name="T1" fmla="*/ 39 h 79"/>
                  <a:gd name="T2" fmla="*/ 289 w 289"/>
                  <a:gd name="T3" fmla="*/ 0 h 79"/>
                  <a:gd name="T4" fmla="*/ 0 w 289"/>
                  <a:gd name="T5" fmla="*/ 0 h 79"/>
                  <a:gd name="T6" fmla="*/ 0 w 289"/>
                  <a:gd name="T7" fmla="*/ 79 h 79"/>
                  <a:gd name="T8" fmla="*/ 289 w 289"/>
                  <a:gd name="T9" fmla="*/ 79 h 79"/>
                  <a:gd name="T10" fmla="*/ 289 w 289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9"/>
                  <a:gd name="T19" fmla="*/ 0 h 79"/>
                  <a:gd name="T20" fmla="*/ 289 w 289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9" h="79">
                    <a:moveTo>
                      <a:pt x="289" y="39"/>
                    </a:moveTo>
                    <a:lnTo>
                      <a:pt x="289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9" y="79"/>
                    </a:lnTo>
                    <a:lnTo>
                      <a:pt x="2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4" name="Freeform 106"/>
              <p:cNvSpPr>
                <a:spLocks/>
              </p:cNvSpPr>
              <p:nvPr/>
            </p:nvSpPr>
            <p:spPr bwMode="auto">
              <a:xfrm>
                <a:off x="5220" y="1423"/>
                <a:ext cx="36" cy="9"/>
              </a:xfrm>
              <a:custGeom>
                <a:avLst/>
                <a:gdLst>
                  <a:gd name="T0" fmla="*/ 289 w 289"/>
                  <a:gd name="T1" fmla="*/ 39 h 79"/>
                  <a:gd name="T2" fmla="*/ 289 w 289"/>
                  <a:gd name="T3" fmla="*/ 0 h 79"/>
                  <a:gd name="T4" fmla="*/ 0 w 289"/>
                  <a:gd name="T5" fmla="*/ 0 h 79"/>
                  <a:gd name="T6" fmla="*/ 0 w 289"/>
                  <a:gd name="T7" fmla="*/ 79 h 79"/>
                  <a:gd name="T8" fmla="*/ 289 w 289"/>
                  <a:gd name="T9" fmla="*/ 79 h 79"/>
                  <a:gd name="T10" fmla="*/ 289 w 289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9"/>
                  <a:gd name="T19" fmla="*/ 0 h 79"/>
                  <a:gd name="T20" fmla="*/ 289 w 289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9" h="79">
                    <a:moveTo>
                      <a:pt x="289" y="39"/>
                    </a:moveTo>
                    <a:lnTo>
                      <a:pt x="289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9" y="79"/>
                    </a:lnTo>
                    <a:lnTo>
                      <a:pt x="2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5" name="Freeform 107"/>
              <p:cNvSpPr>
                <a:spLocks/>
              </p:cNvSpPr>
              <p:nvPr/>
            </p:nvSpPr>
            <p:spPr bwMode="auto">
              <a:xfrm>
                <a:off x="5234" y="1425"/>
                <a:ext cx="10" cy="57"/>
              </a:xfrm>
              <a:custGeom>
                <a:avLst/>
                <a:gdLst>
                  <a:gd name="T0" fmla="*/ 40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40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6" name="Freeform 108"/>
              <p:cNvSpPr>
                <a:spLocks/>
              </p:cNvSpPr>
              <p:nvPr/>
            </p:nvSpPr>
            <p:spPr bwMode="auto">
              <a:xfrm>
                <a:off x="5228" y="1496"/>
                <a:ext cx="23" cy="28"/>
              </a:xfrm>
              <a:custGeom>
                <a:avLst/>
                <a:gdLst>
                  <a:gd name="T0" fmla="*/ 0 w 186"/>
                  <a:gd name="T1" fmla="*/ 0 h 229"/>
                  <a:gd name="T2" fmla="*/ 186 w 186"/>
                  <a:gd name="T3" fmla="*/ 0 h 229"/>
                  <a:gd name="T4" fmla="*/ 93 w 186"/>
                  <a:gd name="T5" fmla="*/ 229 h 229"/>
                  <a:gd name="T6" fmla="*/ 0 w 186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29"/>
                  <a:gd name="T14" fmla="*/ 186 w 186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29">
                    <a:moveTo>
                      <a:pt x="0" y="0"/>
                    </a:moveTo>
                    <a:lnTo>
                      <a:pt x="186" y="0"/>
                    </a:lnTo>
                    <a:lnTo>
                      <a:pt x="93" y="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7" name="Freeform 109"/>
              <p:cNvSpPr>
                <a:spLocks/>
              </p:cNvSpPr>
              <p:nvPr/>
            </p:nvSpPr>
            <p:spPr bwMode="auto">
              <a:xfrm>
                <a:off x="5228" y="1496"/>
                <a:ext cx="23" cy="28"/>
              </a:xfrm>
              <a:custGeom>
                <a:avLst/>
                <a:gdLst>
                  <a:gd name="T0" fmla="*/ 0 w 186"/>
                  <a:gd name="T1" fmla="*/ 0 h 229"/>
                  <a:gd name="T2" fmla="*/ 186 w 186"/>
                  <a:gd name="T3" fmla="*/ 0 h 229"/>
                  <a:gd name="T4" fmla="*/ 93 w 186"/>
                  <a:gd name="T5" fmla="*/ 229 h 229"/>
                  <a:gd name="T6" fmla="*/ 0 w 186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29"/>
                  <a:gd name="T14" fmla="*/ 186 w 186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29">
                    <a:moveTo>
                      <a:pt x="0" y="0"/>
                    </a:moveTo>
                    <a:lnTo>
                      <a:pt x="186" y="0"/>
                    </a:lnTo>
                    <a:lnTo>
                      <a:pt x="93" y="229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8" name="Freeform 110"/>
              <p:cNvSpPr>
                <a:spLocks/>
              </p:cNvSpPr>
              <p:nvPr/>
            </p:nvSpPr>
            <p:spPr bwMode="auto">
              <a:xfrm>
                <a:off x="5220" y="1135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09" name="Freeform 111"/>
              <p:cNvSpPr>
                <a:spLocks/>
              </p:cNvSpPr>
              <p:nvPr/>
            </p:nvSpPr>
            <p:spPr bwMode="auto">
              <a:xfrm>
                <a:off x="5219" y="1077"/>
                <a:ext cx="36" cy="10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0" name="Freeform 112"/>
              <p:cNvSpPr>
                <a:spLocks/>
              </p:cNvSpPr>
              <p:nvPr/>
            </p:nvSpPr>
            <p:spPr bwMode="auto">
              <a:xfrm>
                <a:off x="5232" y="1080"/>
                <a:ext cx="10" cy="57"/>
              </a:xfrm>
              <a:custGeom>
                <a:avLst/>
                <a:gdLst>
                  <a:gd name="T0" fmla="*/ 40 w 80"/>
                  <a:gd name="T1" fmla="*/ 0 h 452"/>
                  <a:gd name="T2" fmla="*/ 0 w 80"/>
                  <a:gd name="T3" fmla="*/ 0 h 452"/>
                  <a:gd name="T4" fmla="*/ 0 w 80"/>
                  <a:gd name="T5" fmla="*/ 452 h 452"/>
                  <a:gd name="T6" fmla="*/ 80 w 80"/>
                  <a:gd name="T7" fmla="*/ 452 h 452"/>
                  <a:gd name="T8" fmla="*/ 80 w 80"/>
                  <a:gd name="T9" fmla="*/ 0 h 452"/>
                  <a:gd name="T10" fmla="*/ 40 w 80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2"/>
                  <a:gd name="T20" fmla="*/ 80 w 80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80" y="452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1" name="Freeform 113"/>
              <p:cNvSpPr>
                <a:spLocks/>
              </p:cNvSpPr>
              <p:nvPr/>
            </p:nvSpPr>
            <p:spPr bwMode="auto">
              <a:xfrm>
                <a:off x="5220" y="1836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2" name="Freeform 114"/>
              <p:cNvSpPr>
                <a:spLocks/>
              </p:cNvSpPr>
              <p:nvPr/>
            </p:nvSpPr>
            <p:spPr bwMode="auto">
              <a:xfrm>
                <a:off x="5218" y="1779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3" name="Freeform 115"/>
              <p:cNvSpPr>
                <a:spLocks/>
              </p:cNvSpPr>
              <p:nvPr/>
            </p:nvSpPr>
            <p:spPr bwMode="auto">
              <a:xfrm>
                <a:off x="5232" y="1781"/>
                <a:ext cx="10" cy="57"/>
              </a:xfrm>
              <a:custGeom>
                <a:avLst/>
                <a:gdLst>
                  <a:gd name="T0" fmla="*/ 40 w 80"/>
                  <a:gd name="T1" fmla="*/ 0 h 452"/>
                  <a:gd name="T2" fmla="*/ 0 w 80"/>
                  <a:gd name="T3" fmla="*/ 0 h 452"/>
                  <a:gd name="T4" fmla="*/ 0 w 80"/>
                  <a:gd name="T5" fmla="*/ 452 h 452"/>
                  <a:gd name="T6" fmla="*/ 80 w 80"/>
                  <a:gd name="T7" fmla="*/ 452 h 452"/>
                  <a:gd name="T8" fmla="*/ 80 w 80"/>
                  <a:gd name="T9" fmla="*/ 0 h 452"/>
                  <a:gd name="T10" fmla="*/ 40 w 80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2"/>
                  <a:gd name="T20" fmla="*/ 80 w 80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80" y="452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4" name="Freeform 116"/>
              <p:cNvSpPr>
                <a:spLocks/>
              </p:cNvSpPr>
              <p:nvPr/>
            </p:nvSpPr>
            <p:spPr bwMode="auto">
              <a:xfrm>
                <a:off x="5227" y="1852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5" name="Freeform 117"/>
              <p:cNvSpPr>
                <a:spLocks/>
              </p:cNvSpPr>
              <p:nvPr/>
            </p:nvSpPr>
            <p:spPr bwMode="auto">
              <a:xfrm>
                <a:off x="5227" y="1852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6" name="Freeform 118"/>
              <p:cNvSpPr>
                <a:spLocks/>
              </p:cNvSpPr>
              <p:nvPr/>
            </p:nvSpPr>
            <p:spPr bwMode="auto">
              <a:xfrm>
                <a:off x="5225" y="1745"/>
                <a:ext cx="24" cy="28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7" name="Freeform 119"/>
              <p:cNvSpPr>
                <a:spLocks/>
              </p:cNvSpPr>
              <p:nvPr/>
            </p:nvSpPr>
            <p:spPr bwMode="auto">
              <a:xfrm>
                <a:off x="5225" y="1745"/>
                <a:ext cx="24" cy="28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8" name="Freeform 120"/>
              <p:cNvSpPr>
                <a:spLocks/>
              </p:cNvSpPr>
              <p:nvPr/>
            </p:nvSpPr>
            <p:spPr bwMode="auto">
              <a:xfrm>
                <a:off x="5220" y="2182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19" name="Freeform 121"/>
              <p:cNvSpPr>
                <a:spLocks/>
              </p:cNvSpPr>
              <p:nvPr/>
            </p:nvSpPr>
            <p:spPr bwMode="auto">
              <a:xfrm>
                <a:off x="5219" y="2125"/>
                <a:ext cx="36" cy="10"/>
              </a:xfrm>
              <a:custGeom>
                <a:avLst/>
                <a:gdLst>
                  <a:gd name="T0" fmla="*/ 288 w 288"/>
                  <a:gd name="T1" fmla="*/ 38 h 77"/>
                  <a:gd name="T2" fmla="*/ 288 w 288"/>
                  <a:gd name="T3" fmla="*/ 0 h 77"/>
                  <a:gd name="T4" fmla="*/ 0 w 288"/>
                  <a:gd name="T5" fmla="*/ 0 h 77"/>
                  <a:gd name="T6" fmla="*/ 0 w 288"/>
                  <a:gd name="T7" fmla="*/ 77 h 77"/>
                  <a:gd name="T8" fmla="*/ 288 w 288"/>
                  <a:gd name="T9" fmla="*/ 77 h 77"/>
                  <a:gd name="T10" fmla="*/ 288 w 288"/>
                  <a:gd name="T11" fmla="*/ 38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7"/>
                  <a:gd name="T20" fmla="*/ 288 w 288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7">
                    <a:moveTo>
                      <a:pt x="288" y="38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7"/>
                    </a:lnTo>
                    <a:lnTo>
                      <a:pt x="288" y="77"/>
                    </a:lnTo>
                    <a:lnTo>
                      <a:pt x="288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0" name="Freeform 122"/>
              <p:cNvSpPr>
                <a:spLocks/>
              </p:cNvSpPr>
              <p:nvPr/>
            </p:nvSpPr>
            <p:spPr bwMode="auto">
              <a:xfrm>
                <a:off x="5232" y="2128"/>
                <a:ext cx="10" cy="56"/>
              </a:xfrm>
              <a:custGeom>
                <a:avLst/>
                <a:gdLst>
                  <a:gd name="T0" fmla="*/ 41 w 80"/>
                  <a:gd name="T1" fmla="*/ 0 h 452"/>
                  <a:gd name="T2" fmla="*/ 0 w 80"/>
                  <a:gd name="T3" fmla="*/ 0 h 452"/>
                  <a:gd name="T4" fmla="*/ 0 w 80"/>
                  <a:gd name="T5" fmla="*/ 452 h 452"/>
                  <a:gd name="T6" fmla="*/ 80 w 80"/>
                  <a:gd name="T7" fmla="*/ 452 h 452"/>
                  <a:gd name="T8" fmla="*/ 80 w 80"/>
                  <a:gd name="T9" fmla="*/ 0 h 452"/>
                  <a:gd name="T10" fmla="*/ 41 w 80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2"/>
                  <a:gd name="T20" fmla="*/ 80 w 80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2">
                    <a:moveTo>
                      <a:pt x="41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80" y="452"/>
                    </a:lnTo>
                    <a:lnTo>
                      <a:pt x="80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1" name="Freeform 123"/>
              <p:cNvSpPr>
                <a:spLocks/>
              </p:cNvSpPr>
              <p:nvPr/>
            </p:nvSpPr>
            <p:spPr bwMode="auto">
              <a:xfrm>
                <a:off x="5227" y="2198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2" name="Freeform 124"/>
              <p:cNvSpPr>
                <a:spLocks/>
              </p:cNvSpPr>
              <p:nvPr/>
            </p:nvSpPr>
            <p:spPr bwMode="auto">
              <a:xfrm>
                <a:off x="5227" y="2198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3" name="Freeform 125"/>
              <p:cNvSpPr>
                <a:spLocks/>
              </p:cNvSpPr>
              <p:nvPr/>
            </p:nvSpPr>
            <p:spPr bwMode="auto">
              <a:xfrm>
                <a:off x="5226" y="2091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4" name="Freeform 126"/>
              <p:cNvSpPr>
                <a:spLocks/>
              </p:cNvSpPr>
              <p:nvPr/>
            </p:nvSpPr>
            <p:spPr bwMode="auto">
              <a:xfrm>
                <a:off x="5226" y="2091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5" name="Freeform 127"/>
              <p:cNvSpPr>
                <a:spLocks/>
              </p:cNvSpPr>
              <p:nvPr/>
            </p:nvSpPr>
            <p:spPr bwMode="auto">
              <a:xfrm>
                <a:off x="5220" y="2539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6" name="Freeform 128"/>
              <p:cNvSpPr>
                <a:spLocks/>
              </p:cNvSpPr>
              <p:nvPr/>
            </p:nvSpPr>
            <p:spPr bwMode="auto">
              <a:xfrm>
                <a:off x="5218" y="2482"/>
                <a:ext cx="36" cy="9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7" name="Freeform 129"/>
              <p:cNvSpPr>
                <a:spLocks/>
              </p:cNvSpPr>
              <p:nvPr/>
            </p:nvSpPr>
            <p:spPr bwMode="auto">
              <a:xfrm>
                <a:off x="5232" y="2484"/>
                <a:ext cx="10" cy="57"/>
              </a:xfrm>
              <a:custGeom>
                <a:avLst/>
                <a:gdLst>
                  <a:gd name="T0" fmla="*/ 40 w 80"/>
                  <a:gd name="T1" fmla="*/ 0 h 451"/>
                  <a:gd name="T2" fmla="*/ 0 w 80"/>
                  <a:gd name="T3" fmla="*/ 0 h 451"/>
                  <a:gd name="T4" fmla="*/ 0 w 80"/>
                  <a:gd name="T5" fmla="*/ 451 h 451"/>
                  <a:gd name="T6" fmla="*/ 80 w 80"/>
                  <a:gd name="T7" fmla="*/ 451 h 451"/>
                  <a:gd name="T8" fmla="*/ 80 w 80"/>
                  <a:gd name="T9" fmla="*/ 0 h 451"/>
                  <a:gd name="T10" fmla="*/ 40 w 80"/>
                  <a:gd name="T11" fmla="*/ 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1"/>
                  <a:gd name="T20" fmla="*/ 80 w 80"/>
                  <a:gd name="T21" fmla="*/ 451 h 4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1">
                    <a:moveTo>
                      <a:pt x="40" y="0"/>
                    </a:moveTo>
                    <a:lnTo>
                      <a:pt x="0" y="0"/>
                    </a:lnTo>
                    <a:lnTo>
                      <a:pt x="0" y="451"/>
                    </a:lnTo>
                    <a:lnTo>
                      <a:pt x="80" y="451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8" name="Freeform 130"/>
              <p:cNvSpPr>
                <a:spLocks/>
              </p:cNvSpPr>
              <p:nvPr/>
            </p:nvSpPr>
            <p:spPr bwMode="auto">
              <a:xfrm>
                <a:off x="5227" y="2555"/>
                <a:ext cx="23" cy="28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29" name="Freeform 131"/>
              <p:cNvSpPr>
                <a:spLocks/>
              </p:cNvSpPr>
              <p:nvPr/>
            </p:nvSpPr>
            <p:spPr bwMode="auto">
              <a:xfrm>
                <a:off x="5227" y="2555"/>
                <a:ext cx="23" cy="28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0" name="Freeform 132"/>
              <p:cNvSpPr>
                <a:spLocks/>
              </p:cNvSpPr>
              <p:nvPr/>
            </p:nvSpPr>
            <p:spPr bwMode="auto">
              <a:xfrm>
                <a:off x="5225" y="2447"/>
                <a:ext cx="24" cy="29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1" name="Freeform 133"/>
              <p:cNvSpPr>
                <a:spLocks/>
              </p:cNvSpPr>
              <p:nvPr/>
            </p:nvSpPr>
            <p:spPr bwMode="auto">
              <a:xfrm>
                <a:off x="5225" y="2447"/>
                <a:ext cx="24" cy="29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2" name="Freeform 134"/>
              <p:cNvSpPr>
                <a:spLocks/>
              </p:cNvSpPr>
              <p:nvPr/>
            </p:nvSpPr>
            <p:spPr bwMode="auto">
              <a:xfrm>
                <a:off x="3839" y="1440"/>
                <a:ext cx="10" cy="35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3" name="Freeform 135"/>
              <p:cNvSpPr>
                <a:spLocks/>
              </p:cNvSpPr>
              <p:nvPr/>
            </p:nvSpPr>
            <p:spPr bwMode="auto">
              <a:xfrm>
                <a:off x="3782" y="1441"/>
                <a:ext cx="10" cy="36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4" name="Freeform 136"/>
              <p:cNvSpPr>
                <a:spLocks/>
              </p:cNvSpPr>
              <p:nvPr/>
            </p:nvSpPr>
            <p:spPr bwMode="auto">
              <a:xfrm>
                <a:off x="3784" y="1453"/>
                <a:ext cx="58" cy="10"/>
              </a:xfrm>
              <a:custGeom>
                <a:avLst/>
                <a:gdLst>
                  <a:gd name="T0" fmla="*/ 0 w 458"/>
                  <a:gd name="T1" fmla="*/ 40 h 79"/>
                  <a:gd name="T2" fmla="*/ 0 w 458"/>
                  <a:gd name="T3" fmla="*/ 79 h 79"/>
                  <a:gd name="T4" fmla="*/ 458 w 458"/>
                  <a:gd name="T5" fmla="*/ 79 h 79"/>
                  <a:gd name="T6" fmla="*/ 458 w 458"/>
                  <a:gd name="T7" fmla="*/ 0 h 79"/>
                  <a:gd name="T8" fmla="*/ 0 w 458"/>
                  <a:gd name="T9" fmla="*/ 0 h 79"/>
                  <a:gd name="T10" fmla="*/ 0 w 45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"/>
                  <a:gd name="T19" fmla="*/ 0 h 79"/>
                  <a:gd name="T20" fmla="*/ 458 w 45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" h="79">
                    <a:moveTo>
                      <a:pt x="0" y="40"/>
                    </a:moveTo>
                    <a:lnTo>
                      <a:pt x="0" y="79"/>
                    </a:lnTo>
                    <a:lnTo>
                      <a:pt x="458" y="79"/>
                    </a:lnTo>
                    <a:lnTo>
                      <a:pt x="458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5" name="Freeform 137"/>
              <p:cNvSpPr>
                <a:spLocks/>
              </p:cNvSpPr>
              <p:nvPr/>
            </p:nvSpPr>
            <p:spPr bwMode="auto">
              <a:xfrm>
                <a:off x="4191" y="1444"/>
                <a:ext cx="10" cy="36"/>
              </a:xfrm>
              <a:custGeom>
                <a:avLst/>
                <a:gdLst>
                  <a:gd name="T0" fmla="*/ 40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40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6" name="Freeform 138"/>
              <p:cNvSpPr>
                <a:spLocks/>
              </p:cNvSpPr>
              <p:nvPr/>
            </p:nvSpPr>
            <p:spPr bwMode="auto">
              <a:xfrm>
                <a:off x="4133" y="1445"/>
                <a:ext cx="10" cy="36"/>
              </a:xfrm>
              <a:custGeom>
                <a:avLst/>
                <a:gdLst>
                  <a:gd name="T0" fmla="*/ 40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40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7" name="Freeform 139"/>
              <p:cNvSpPr>
                <a:spLocks/>
              </p:cNvSpPr>
              <p:nvPr/>
            </p:nvSpPr>
            <p:spPr bwMode="auto">
              <a:xfrm>
                <a:off x="4136" y="1458"/>
                <a:ext cx="57" cy="9"/>
              </a:xfrm>
              <a:custGeom>
                <a:avLst/>
                <a:gdLst>
                  <a:gd name="T0" fmla="*/ 0 w 457"/>
                  <a:gd name="T1" fmla="*/ 39 h 79"/>
                  <a:gd name="T2" fmla="*/ 0 w 457"/>
                  <a:gd name="T3" fmla="*/ 79 h 79"/>
                  <a:gd name="T4" fmla="*/ 457 w 457"/>
                  <a:gd name="T5" fmla="*/ 79 h 79"/>
                  <a:gd name="T6" fmla="*/ 457 w 457"/>
                  <a:gd name="T7" fmla="*/ 0 h 79"/>
                  <a:gd name="T8" fmla="*/ 0 w 457"/>
                  <a:gd name="T9" fmla="*/ 0 h 79"/>
                  <a:gd name="T10" fmla="*/ 0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0" y="39"/>
                    </a:moveTo>
                    <a:lnTo>
                      <a:pt x="0" y="79"/>
                    </a:lnTo>
                    <a:lnTo>
                      <a:pt x="457" y="79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8" name="Freeform 140"/>
              <p:cNvSpPr>
                <a:spLocks/>
              </p:cNvSpPr>
              <p:nvPr/>
            </p:nvSpPr>
            <p:spPr bwMode="auto">
              <a:xfrm>
                <a:off x="4546" y="1437"/>
                <a:ext cx="9" cy="36"/>
              </a:xfrm>
              <a:custGeom>
                <a:avLst/>
                <a:gdLst>
                  <a:gd name="T0" fmla="*/ 40 w 79"/>
                  <a:gd name="T1" fmla="*/ 0 h 286"/>
                  <a:gd name="T2" fmla="*/ 0 w 79"/>
                  <a:gd name="T3" fmla="*/ 0 h 286"/>
                  <a:gd name="T4" fmla="*/ 0 w 79"/>
                  <a:gd name="T5" fmla="*/ 286 h 286"/>
                  <a:gd name="T6" fmla="*/ 79 w 79"/>
                  <a:gd name="T7" fmla="*/ 286 h 286"/>
                  <a:gd name="T8" fmla="*/ 79 w 79"/>
                  <a:gd name="T9" fmla="*/ 0 h 286"/>
                  <a:gd name="T10" fmla="*/ 40 w 79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79" y="286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39" name="Freeform 141"/>
              <p:cNvSpPr>
                <a:spLocks/>
              </p:cNvSpPr>
              <p:nvPr/>
            </p:nvSpPr>
            <p:spPr bwMode="auto">
              <a:xfrm>
                <a:off x="4487" y="1438"/>
                <a:ext cx="10" cy="36"/>
              </a:xfrm>
              <a:custGeom>
                <a:avLst/>
                <a:gdLst>
                  <a:gd name="T0" fmla="*/ 40 w 80"/>
                  <a:gd name="T1" fmla="*/ 0 h 286"/>
                  <a:gd name="T2" fmla="*/ 0 w 80"/>
                  <a:gd name="T3" fmla="*/ 0 h 286"/>
                  <a:gd name="T4" fmla="*/ 0 w 80"/>
                  <a:gd name="T5" fmla="*/ 286 h 286"/>
                  <a:gd name="T6" fmla="*/ 80 w 80"/>
                  <a:gd name="T7" fmla="*/ 286 h 286"/>
                  <a:gd name="T8" fmla="*/ 80 w 80"/>
                  <a:gd name="T9" fmla="*/ 0 h 286"/>
                  <a:gd name="T10" fmla="*/ 40 w 80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80" y="286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0" name="Freeform 142"/>
              <p:cNvSpPr>
                <a:spLocks/>
              </p:cNvSpPr>
              <p:nvPr/>
            </p:nvSpPr>
            <p:spPr bwMode="auto">
              <a:xfrm>
                <a:off x="4490" y="1451"/>
                <a:ext cx="57" cy="10"/>
              </a:xfrm>
              <a:custGeom>
                <a:avLst/>
                <a:gdLst>
                  <a:gd name="T0" fmla="*/ 0 w 457"/>
                  <a:gd name="T1" fmla="*/ 39 h 78"/>
                  <a:gd name="T2" fmla="*/ 0 w 457"/>
                  <a:gd name="T3" fmla="*/ 78 h 78"/>
                  <a:gd name="T4" fmla="*/ 457 w 457"/>
                  <a:gd name="T5" fmla="*/ 78 h 78"/>
                  <a:gd name="T6" fmla="*/ 457 w 457"/>
                  <a:gd name="T7" fmla="*/ 0 h 78"/>
                  <a:gd name="T8" fmla="*/ 0 w 457"/>
                  <a:gd name="T9" fmla="*/ 0 h 78"/>
                  <a:gd name="T10" fmla="*/ 0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7" y="78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1" name="Freeform 143"/>
              <p:cNvSpPr>
                <a:spLocks/>
              </p:cNvSpPr>
              <p:nvPr/>
            </p:nvSpPr>
            <p:spPr bwMode="auto">
              <a:xfrm>
                <a:off x="3852" y="2842"/>
                <a:ext cx="10" cy="36"/>
              </a:xfrm>
              <a:custGeom>
                <a:avLst/>
                <a:gdLst>
                  <a:gd name="T0" fmla="*/ 39 w 78"/>
                  <a:gd name="T1" fmla="*/ 0 h 285"/>
                  <a:gd name="T2" fmla="*/ 0 w 78"/>
                  <a:gd name="T3" fmla="*/ 0 h 285"/>
                  <a:gd name="T4" fmla="*/ 0 w 78"/>
                  <a:gd name="T5" fmla="*/ 285 h 285"/>
                  <a:gd name="T6" fmla="*/ 78 w 78"/>
                  <a:gd name="T7" fmla="*/ 285 h 285"/>
                  <a:gd name="T8" fmla="*/ 78 w 78"/>
                  <a:gd name="T9" fmla="*/ 0 h 285"/>
                  <a:gd name="T10" fmla="*/ 39 w 78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"/>
                  <a:gd name="T19" fmla="*/ 0 h 285"/>
                  <a:gd name="T20" fmla="*/ 78 w 78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8" y="285"/>
                    </a:lnTo>
                    <a:lnTo>
                      <a:pt x="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2" name="Freeform 144"/>
              <p:cNvSpPr>
                <a:spLocks/>
              </p:cNvSpPr>
              <p:nvPr/>
            </p:nvSpPr>
            <p:spPr bwMode="auto">
              <a:xfrm>
                <a:off x="3794" y="2843"/>
                <a:ext cx="10" cy="36"/>
              </a:xfrm>
              <a:custGeom>
                <a:avLst/>
                <a:gdLst>
                  <a:gd name="T0" fmla="*/ 41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1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1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3" name="Freeform 145"/>
              <p:cNvSpPr>
                <a:spLocks/>
              </p:cNvSpPr>
              <p:nvPr/>
            </p:nvSpPr>
            <p:spPr bwMode="auto">
              <a:xfrm>
                <a:off x="3797" y="2856"/>
                <a:ext cx="57" cy="9"/>
              </a:xfrm>
              <a:custGeom>
                <a:avLst/>
                <a:gdLst>
                  <a:gd name="T0" fmla="*/ 0 w 457"/>
                  <a:gd name="T1" fmla="*/ 41 h 80"/>
                  <a:gd name="T2" fmla="*/ 0 w 457"/>
                  <a:gd name="T3" fmla="*/ 80 h 80"/>
                  <a:gd name="T4" fmla="*/ 457 w 457"/>
                  <a:gd name="T5" fmla="*/ 80 h 80"/>
                  <a:gd name="T6" fmla="*/ 457 w 457"/>
                  <a:gd name="T7" fmla="*/ 0 h 80"/>
                  <a:gd name="T8" fmla="*/ 0 w 457"/>
                  <a:gd name="T9" fmla="*/ 0 h 80"/>
                  <a:gd name="T10" fmla="*/ 0 w 457"/>
                  <a:gd name="T11" fmla="*/ 41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80"/>
                  <a:gd name="T20" fmla="*/ 457 w 457"/>
                  <a:gd name="T21" fmla="*/ 80 h 8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80">
                    <a:moveTo>
                      <a:pt x="0" y="41"/>
                    </a:moveTo>
                    <a:lnTo>
                      <a:pt x="0" y="80"/>
                    </a:lnTo>
                    <a:lnTo>
                      <a:pt x="457" y="80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4" name="Freeform 146"/>
              <p:cNvSpPr>
                <a:spLocks/>
              </p:cNvSpPr>
              <p:nvPr/>
            </p:nvSpPr>
            <p:spPr bwMode="auto">
              <a:xfrm>
                <a:off x="4204" y="2846"/>
                <a:ext cx="10" cy="36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5" name="Freeform 147"/>
              <p:cNvSpPr>
                <a:spLocks/>
              </p:cNvSpPr>
              <p:nvPr/>
            </p:nvSpPr>
            <p:spPr bwMode="auto">
              <a:xfrm>
                <a:off x="4146" y="2848"/>
                <a:ext cx="9" cy="35"/>
              </a:xfrm>
              <a:custGeom>
                <a:avLst/>
                <a:gdLst>
                  <a:gd name="T0" fmla="*/ 39 w 79"/>
                  <a:gd name="T1" fmla="*/ 0 h 284"/>
                  <a:gd name="T2" fmla="*/ 0 w 79"/>
                  <a:gd name="T3" fmla="*/ 0 h 284"/>
                  <a:gd name="T4" fmla="*/ 0 w 79"/>
                  <a:gd name="T5" fmla="*/ 284 h 284"/>
                  <a:gd name="T6" fmla="*/ 79 w 79"/>
                  <a:gd name="T7" fmla="*/ 284 h 284"/>
                  <a:gd name="T8" fmla="*/ 79 w 79"/>
                  <a:gd name="T9" fmla="*/ 0 h 284"/>
                  <a:gd name="T10" fmla="*/ 39 w 79"/>
                  <a:gd name="T11" fmla="*/ 0 h 2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4"/>
                  <a:gd name="T20" fmla="*/ 79 w 79"/>
                  <a:gd name="T21" fmla="*/ 284 h 2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4">
                    <a:moveTo>
                      <a:pt x="39" y="0"/>
                    </a:moveTo>
                    <a:lnTo>
                      <a:pt x="0" y="0"/>
                    </a:lnTo>
                    <a:lnTo>
                      <a:pt x="0" y="284"/>
                    </a:lnTo>
                    <a:lnTo>
                      <a:pt x="79" y="284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6" name="Freeform 148"/>
              <p:cNvSpPr>
                <a:spLocks/>
              </p:cNvSpPr>
              <p:nvPr/>
            </p:nvSpPr>
            <p:spPr bwMode="auto">
              <a:xfrm>
                <a:off x="4148" y="2860"/>
                <a:ext cx="57" cy="10"/>
              </a:xfrm>
              <a:custGeom>
                <a:avLst/>
                <a:gdLst>
                  <a:gd name="T0" fmla="*/ 0 w 456"/>
                  <a:gd name="T1" fmla="*/ 39 h 79"/>
                  <a:gd name="T2" fmla="*/ 0 w 456"/>
                  <a:gd name="T3" fmla="*/ 79 h 79"/>
                  <a:gd name="T4" fmla="*/ 456 w 456"/>
                  <a:gd name="T5" fmla="*/ 79 h 79"/>
                  <a:gd name="T6" fmla="*/ 456 w 456"/>
                  <a:gd name="T7" fmla="*/ 0 h 79"/>
                  <a:gd name="T8" fmla="*/ 0 w 456"/>
                  <a:gd name="T9" fmla="*/ 0 h 79"/>
                  <a:gd name="T10" fmla="*/ 0 w 456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79"/>
                  <a:gd name="T20" fmla="*/ 456 w 456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79">
                    <a:moveTo>
                      <a:pt x="0" y="39"/>
                    </a:moveTo>
                    <a:lnTo>
                      <a:pt x="0" y="79"/>
                    </a:lnTo>
                    <a:lnTo>
                      <a:pt x="456" y="79"/>
                    </a:lnTo>
                    <a:lnTo>
                      <a:pt x="456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7" name="Freeform 149"/>
              <p:cNvSpPr>
                <a:spLocks/>
              </p:cNvSpPr>
              <p:nvPr/>
            </p:nvSpPr>
            <p:spPr bwMode="auto">
              <a:xfrm>
                <a:off x="4558" y="2839"/>
                <a:ext cx="10" cy="36"/>
              </a:xfrm>
              <a:custGeom>
                <a:avLst/>
                <a:gdLst>
                  <a:gd name="T0" fmla="*/ 39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39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8" name="Freeform 150"/>
              <p:cNvSpPr>
                <a:spLocks/>
              </p:cNvSpPr>
              <p:nvPr/>
            </p:nvSpPr>
            <p:spPr bwMode="auto">
              <a:xfrm>
                <a:off x="4500" y="2841"/>
                <a:ext cx="10" cy="36"/>
              </a:xfrm>
              <a:custGeom>
                <a:avLst/>
                <a:gdLst>
                  <a:gd name="T0" fmla="*/ 39 w 79"/>
                  <a:gd name="T1" fmla="*/ 0 h 286"/>
                  <a:gd name="T2" fmla="*/ 0 w 79"/>
                  <a:gd name="T3" fmla="*/ 0 h 286"/>
                  <a:gd name="T4" fmla="*/ 0 w 79"/>
                  <a:gd name="T5" fmla="*/ 286 h 286"/>
                  <a:gd name="T6" fmla="*/ 79 w 79"/>
                  <a:gd name="T7" fmla="*/ 286 h 286"/>
                  <a:gd name="T8" fmla="*/ 79 w 79"/>
                  <a:gd name="T9" fmla="*/ 0 h 286"/>
                  <a:gd name="T10" fmla="*/ 39 w 79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39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79" y="286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49" name="Freeform 151"/>
              <p:cNvSpPr>
                <a:spLocks/>
              </p:cNvSpPr>
              <p:nvPr/>
            </p:nvSpPr>
            <p:spPr bwMode="auto">
              <a:xfrm>
                <a:off x="4503" y="2853"/>
                <a:ext cx="57" cy="10"/>
              </a:xfrm>
              <a:custGeom>
                <a:avLst/>
                <a:gdLst>
                  <a:gd name="T0" fmla="*/ 0 w 456"/>
                  <a:gd name="T1" fmla="*/ 39 h 78"/>
                  <a:gd name="T2" fmla="*/ 0 w 456"/>
                  <a:gd name="T3" fmla="*/ 78 h 78"/>
                  <a:gd name="T4" fmla="*/ 456 w 456"/>
                  <a:gd name="T5" fmla="*/ 78 h 78"/>
                  <a:gd name="T6" fmla="*/ 456 w 456"/>
                  <a:gd name="T7" fmla="*/ 0 h 78"/>
                  <a:gd name="T8" fmla="*/ 0 w 456"/>
                  <a:gd name="T9" fmla="*/ 0 h 78"/>
                  <a:gd name="T10" fmla="*/ 0 w 456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6"/>
                  <a:gd name="T19" fmla="*/ 0 h 78"/>
                  <a:gd name="T20" fmla="*/ 456 w 456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6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6" y="78"/>
                    </a:lnTo>
                    <a:lnTo>
                      <a:pt x="456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0" name="Freeform 152"/>
              <p:cNvSpPr>
                <a:spLocks/>
              </p:cNvSpPr>
              <p:nvPr/>
            </p:nvSpPr>
            <p:spPr bwMode="auto">
              <a:xfrm>
                <a:off x="3462" y="2182"/>
                <a:ext cx="5" cy="307"/>
              </a:xfrm>
              <a:custGeom>
                <a:avLst/>
                <a:gdLst>
                  <a:gd name="T0" fmla="*/ 20 w 39"/>
                  <a:gd name="T1" fmla="*/ 2455 h 2455"/>
                  <a:gd name="T2" fmla="*/ 39 w 39"/>
                  <a:gd name="T3" fmla="*/ 2455 h 2455"/>
                  <a:gd name="T4" fmla="*/ 39 w 39"/>
                  <a:gd name="T5" fmla="*/ 0 h 2455"/>
                  <a:gd name="T6" fmla="*/ 0 w 39"/>
                  <a:gd name="T7" fmla="*/ 0 h 2455"/>
                  <a:gd name="T8" fmla="*/ 0 w 39"/>
                  <a:gd name="T9" fmla="*/ 2455 h 2455"/>
                  <a:gd name="T10" fmla="*/ 20 w 39"/>
                  <a:gd name="T11" fmla="*/ 2455 h 24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55"/>
                  <a:gd name="T20" fmla="*/ 39 w 39"/>
                  <a:gd name="T21" fmla="*/ 2455 h 24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55">
                    <a:moveTo>
                      <a:pt x="20" y="2455"/>
                    </a:moveTo>
                    <a:lnTo>
                      <a:pt x="39" y="2455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55"/>
                    </a:lnTo>
                    <a:lnTo>
                      <a:pt x="20" y="24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1" name="Line 153"/>
              <p:cNvSpPr>
                <a:spLocks noChangeShapeType="1"/>
              </p:cNvSpPr>
              <p:nvPr/>
            </p:nvSpPr>
            <p:spPr bwMode="auto">
              <a:xfrm>
                <a:off x="3465" y="1130"/>
                <a:ext cx="1" cy="307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452" name="Freeform 154"/>
              <p:cNvSpPr>
                <a:spLocks/>
              </p:cNvSpPr>
              <p:nvPr/>
            </p:nvSpPr>
            <p:spPr bwMode="auto">
              <a:xfrm>
                <a:off x="3493" y="1444"/>
                <a:ext cx="10" cy="35"/>
              </a:xfrm>
              <a:custGeom>
                <a:avLst/>
                <a:gdLst>
                  <a:gd name="T0" fmla="*/ 41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1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1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3" name="Freeform 155"/>
              <p:cNvSpPr>
                <a:spLocks/>
              </p:cNvSpPr>
              <p:nvPr/>
            </p:nvSpPr>
            <p:spPr bwMode="auto">
              <a:xfrm>
                <a:off x="3435" y="1445"/>
                <a:ext cx="10" cy="36"/>
              </a:xfrm>
              <a:custGeom>
                <a:avLst/>
                <a:gdLst>
                  <a:gd name="T0" fmla="*/ 40 w 80"/>
                  <a:gd name="T1" fmla="*/ 0 h 286"/>
                  <a:gd name="T2" fmla="*/ 0 w 80"/>
                  <a:gd name="T3" fmla="*/ 0 h 286"/>
                  <a:gd name="T4" fmla="*/ 0 w 80"/>
                  <a:gd name="T5" fmla="*/ 286 h 286"/>
                  <a:gd name="T6" fmla="*/ 80 w 80"/>
                  <a:gd name="T7" fmla="*/ 286 h 286"/>
                  <a:gd name="T8" fmla="*/ 80 w 80"/>
                  <a:gd name="T9" fmla="*/ 0 h 286"/>
                  <a:gd name="T10" fmla="*/ 40 w 80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80" y="286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4" name="Freeform 156"/>
              <p:cNvSpPr>
                <a:spLocks/>
              </p:cNvSpPr>
              <p:nvPr/>
            </p:nvSpPr>
            <p:spPr bwMode="auto">
              <a:xfrm>
                <a:off x="3438" y="1458"/>
                <a:ext cx="57" cy="9"/>
              </a:xfrm>
              <a:custGeom>
                <a:avLst/>
                <a:gdLst>
                  <a:gd name="T0" fmla="*/ 0 w 458"/>
                  <a:gd name="T1" fmla="*/ 39 h 78"/>
                  <a:gd name="T2" fmla="*/ 0 w 458"/>
                  <a:gd name="T3" fmla="*/ 78 h 78"/>
                  <a:gd name="T4" fmla="*/ 458 w 458"/>
                  <a:gd name="T5" fmla="*/ 78 h 78"/>
                  <a:gd name="T6" fmla="*/ 458 w 458"/>
                  <a:gd name="T7" fmla="*/ 0 h 78"/>
                  <a:gd name="T8" fmla="*/ 0 w 458"/>
                  <a:gd name="T9" fmla="*/ 0 h 78"/>
                  <a:gd name="T10" fmla="*/ 0 w 45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"/>
                  <a:gd name="T19" fmla="*/ 0 h 78"/>
                  <a:gd name="T20" fmla="*/ 458 w 45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8" y="78"/>
                    </a:lnTo>
                    <a:lnTo>
                      <a:pt x="458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5" name="Freeform 157"/>
              <p:cNvSpPr>
                <a:spLocks/>
              </p:cNvSpPr>
              <p:nvPr/>
            </p:nvSpPr>
            <p:spPr bwMode="auto">
              <a:xfrm>
                <a:off x="3498" y="1795"/>
                <a:ext cx="9" cy="35"/>
              </a:xfrm>
              <a:custGeom>
                <a:avLst/>
                <a:gdLst>
                  <a:gd name="T0" fmla="*/ 39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39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6" name="Freeform 158"/>
              <p:cNvSpPr>
                <a:spLocks/>
              </p:cNvSpPr>
              <p:nvPr/>
            </p:nvSpPr>
            <p:spPr bwMode="auto">
              <a:xfrm>
                <a:off x="3440" y="1796"/>
                <a:ext cx="10" cy="36"/>
              </a:xfrm>
              <a:custGeom>
                <a:avLst/>
                <a:gdLst>
                  <a:gd name="T0" fmla="*/ 40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40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7" name="Freeform 159"/>
              <p:cNvSpPr>
                <a:spLocks/>
              </p:cNvSpPr>
              <p:nvPr/>
            </p:nvSpPr>
            <p:spPr bwMode="auto">
              <a:xfrm>
                <a:off x="3442" y="1808"/>
                <a:ext cx="58" cy="10"/>
              </a:xfrm>
              <a:custGeom>
                <a:avLst/>
                <a:gdLst>
                  <a:gd name="T0" fmla="*/ 0 w 457"/>
                  <a:gd name="T1" fmla="*/ 39 h 78"/>
                  <a:gd name="T2" fmla="*/ 0 w 457"/>
                  <a:gd name="T3" fmla="*/ 78 h 78"/>
                  <a:gd name="T4" fmla="*/ 457 w 457"/>
                  <a:gd name="T5" fmla="*/ 78 h 78"/>
                  <a:gd name="T6" fmla="*/ 457 w 457"/>
                  <a:gd name="T7" fmla="*/ 0 h 78"/>
                  <a:gd name="T8" fmla="*/ 0 w 457"/>
                  <a:gd name="T9" fmla="*/ 0 h 78"/>
                  <a:gd name="T10" fmla="*/ 0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7" y="78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8" name="Freeform 160"/>
              <p:cNvSpPr>
                <a:spLocks/>
              </p:cNvSpPr>
              <p:nvPr/>
            </p:nvSpPr>
            <p:spPr bwMode="auto">
              <a:xfrm>
                <a:off x="3498" y="2145"/>
                <a:ext cx="9" cy="36"/>
              </a:xfrm>
              <a:custGeom>
                <a:avLst/>
                <a:gdLst>
                  <a:gd name="T0" fmla="*/ 39 w 79"/>
                  <a:gd name="T1" fmla="*/ 0 h 286"/>
                  <a:gd name="T2" fmla="*/ 0 w 79"/>
                  <a:gd name="T3" fmla="*/ 0 h 286"/>
                  <a:gd name="T4" fmla="*/ 0 w 79"/>
                  <a:gd name="T5" fmla="*/ 286 h 286"/>
                  <a:gd name="T6" fmla="*/ 79 w 79"/>
                  <a:gd name="T7" fmla="*/ 286 h 286"/>
                  <a:gd name="T8" fmla="*/ 79 w 79"/>
                  <a:gd name="T9" fmla="*/ 0 h 286"/>
                  <a:gd name="T10" fmla="*/ 39 w 79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39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79" y="286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59" name="Freeform 161"/>
              <p:cNvSpPr>
                <a:spLocks/>
              </p:cNvSpPr>
              <p:nvPr/>
            </p:nvSpPr>
            <p:spPr bwMode="auto">
              <a:xfrm>
                <a:off x="3440" y="2146"/>
                <a:ext cx="10" cy="36"/>
              </a:xfrm>
              <a:custGeom>
                <a:avLst/>
                <a:gdLst>
                  <a:gd name="T0" fmla="*/ 40 w 79"/>
                  <a:gd name="T1" fmla="*/ 0 h 286"/>
                  <a:gd name="T2" fmla="*/ 0 w 79"/>
                  <a:gd name="T3" fmla="*/ 0 h 286"/>
                  <a:gd name="T4" fmla="*/ 0 w 79"/>
                  <a:gd name="T5" fmla="*/ 286 h 286"/>
                  <a:gd name="T6" fmla="*/ 79 w 79"/>
                  <a:gd name="T7" fmla="*/ 286 h 286"/>
                  <a:gd name="T8" fmla="*/ 79 w 79"/>
                  <a:gd name="T9" fmla="*/ 0 h 286"/>
                  <a:gd name="T10" fmla="*/ 40 w 79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6"/>
                  <a:gd name="T20" fmla="*/ 79 w 79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79" y="286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0" name="Freeform 162"/>
              <p:cNvSpPr>
                <a:spLocks/>
              </p:cNvSpPr>
              <p:nvPr/>
            </p:nvSpPr>
            <p:spPr bwMode="auto">
              <a:xfrm>
                <a:off x="3442" y="2159"/>
                <a:ext cx="58" cy="10"/>
              </a:xfrm>
              <a:custGeom>
                <a:avLst/>
                <a:gdLst>
                  <a:gd name="T0" fmla="*/ 0 w 457"/>
                  <a:gd name="T1" fmla="*/ 39 h 78"/>
                  <a:gd name="T2" fmla="*/ 0 w 457"/>
                  <a:gd name="T3" fmla="*/ 78 h 78"/>
                  <a:gd name="T4" fmla="*/ 457 w 457"/>
                  <a:gd name="T5" fmla="*/ 78 h 78"/>
                  <a:gd name="T6" fmla="*/ 457 w 457"/>
                  <a:gd name="T7" fmla="*/ 0 h 78"/>
                  <a:gd name="T8" fmla="*/ 0 w 457"/>
                  <a:gd name="T9" fmla="*/ 0 h 78"/>
                  <a:gd name="T10" fmla="*/ 0 w 457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8"/>
                  <a:gd name="T20" fmla="*/ 457 w 457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7" y="78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1" name="Freeform 163"/>
              <p:cNvSpPr>
                <a:spLocks/>
              </p:cNvSpPr>
              <p:nvPr/>
            </p:nvSpPr>
            <p:spPr bwMode="auto">
              <a:xfrm>
                <a:off x="3492" y="2496"/>
                <a:ext cx="10" cy="35"/>
              </a:xfrm>
              <a:custGeom>
                <a:avLst/>
                <a:gdLst>
                  <a:gd name="T0" fmla="*/ 39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39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2" name="Freeform 164"/>
              <p:cNvSpPr>
                <a:spLocks/>
              </p:cNvSpPr>
              <p:nvPr/>
            </p:nvSpPr>
            <p:spPr bwMode="auto">
              <a:xfrm>
                <a:off x="3434" y="2497"/>
                <a:ext cx="10" cy="36"/>
              </a:xfrm>
              <a:custGeom>
                <a:avLst/>
                <a:gdLst>
                  <a:gd name="T0" fmla="*/ 40 w 79"/>
                  <a:gd name="T1" fmla="*/ 0 h 284"/>
                  <a:gd name="T2" fmla="*/ 0 w 79"/>
                  <a:gd name="T3" fmla="*/ 0 h 284"/>
                  <a:gd name="T4" fmla="*/ 0 w 79"/>
                  <a:gd name="T5" fmla="*/ 284 h 284"/>
                  <a:gd name="T6" fmla="*/ 79 w 79"/>
                  <a:gd name="T7" fmla="*/ 284 h 284"/>
                  <a:gd name="T8" fmla="*/ 79 w 79"/>
                  <a:gd name="T9" fmla="*/ 0 h 284"/>
                  <a:gd name="T10" fmla="*/ 40 w 79"/>
                  <a:gd name="T11" fmla="*/ 0 h 2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4"/>
                  <a:gd name="T20" fmla="*/ 79 w 79"/>
                  <a:gd name="T21" fmla="*/ 284 h 2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4">
                    <a:moveTo>
                      <a:pt x="40" y="0"/>
                    </a:moveTo>
                    <a:lnTo>
                      <a:pt x="0" y="0"/>
                    </a:lnTo>
                    <a:lnTo>
                      <a:pt x="0" y="284"/>
                    </a:lnTo>
                    <a:lnTo>
                      <a:pt x="79" y="284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3" name="Freeform 165"/>
              <p:cNvSpPr>
                <a:spLocks/>
              </p:cNvSpPr>
              <p:nvPr/>
            </p:nvSpPr>
            <p:spPr bwMode="auto">
              <a:xfrm>
                <a:off x="3437" y="2509"/>
                <a:ext cx="57" cy="10"/>
              </a:xfrm>
              <a:custGeom>
                <a:avLst/>
                <a:gdLst>
                  <a:gd name="T0" fmla="*/ 0 w 457"/>
                  <a:gd name="T1" fmla="*/ 40 h 79"/>
                  <a:gd name="T2" fmla="*/ 0 w 457"/>
                  <a:gd name="T3" fmla="*/ 79 h 79"/>
                  <a:gd name="T4" fmla="*/ 457 w 457"/>
                  <a:gd name="T5" fmla="*/ 79 h 79"/>
                  <a:gd name="T6" fmla="*/ 457 w 457"/>
                  <a:gd name="T7" fmla="*/ 0 h 79"/>
                  <a:gd name="T8" fmla="*/ 0 w 457"/>
                  <a:gd name="T9" fmla="*/ 0 h 79"/>
                  <a:gd name="T10" fmla="*/ 0 w 457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0" y="40"/>
                    </a:moveTo>
                    <a:lnTo>
                      <a:pt x="0" y="79"/>
                    </a:lnTo>
                    <a:lnTo>
                      <a:pt x="457" y="79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4" name="Freeform 166"/>
              <p:cNvSpPr>
                <a:spLocks/>
              </p:cNvSpPr>
              <p:nvPr/>
            </p:nvSpPr>
            <p:spPr bwMode="auto">
              <a:xfrm>
                <a:off x="3498" y="2846"/>
                <a:ext cx="9" cy="36"/>
              </a:xfrm>
              <a:custGeom>
                <a:avLst/>
                <a:gdLst>
                  <a:gd name="T0" fmla="*/ 39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39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5" name="Freeform 167"/>
              <p:cNvSpPr>
                <a:spLocks/>
              </p:cNvSpPr>
              <p:nvPr/>
            </p:nvSpPr>
            <p:spPr bwMode="auto">
              <a:xfrm>
                <a:off x="3440" y="2848"/>
                <a:ext cx="10" cy="35"/>
              </a:xfrm>
              <a:custGeom>
                <a:avLst/>
                <a:gdLst>
                  <a:gd name="T0" fmla="*/ 40 w 79"/>
                  <a:gd name="T1" fmla="*/ 0 h 284"/>
                  <a:gd name="T2" fmla="*/ 0 w 79"/>
                  <a:gd name="T3" fmla="*/ 0 h 284"/>
                  <a:gd name="T4" fmla="*/ 0 w 79"/>
                  <a:gd name="T5" fmla="*/ 284 h 284"/>
                  <a:gd name="T6" fmla="*/ 79 w 79"/>
                  <a:gd name="T7" fmla="*/ 284 h 284"/>
                  <a:gd name="T8" fmla="*/ 79 w 79"/>
                  <a:gd name="T9" fmla="*/ 0 h 284"/>
                  <a:gd name="T10" fmla="*/ 40 w 79"/>
                  <a:gd name="T11" fmla="*/ 0 h 2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4"/>
                  <a:gd name="T20" fmla="*/ 79 w 79"/>
                  <a:gd name="T21" fmla="*/ 284 h 2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4">
                    <a:moveTo>
                      <a:pt x="40" y="0"/>
                    </a:moveTo>
                    <a:lnTo>
                      <a:pt x="0" y="0"/>
                    </a:lnTo>
                    <a:lnTo>
                      <a:pt x="0" y="284"/>
                    </a:lnTo>
                    <a:lnTo>
                      <a:pt x="79" y="284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6" name="Freeform 168"/>
              <p:cNvSpPr>
                <a:spLocks/>
              </p:cNvSpPr>
              <p:nvPr/>
            </p:nvSpPr>
            <p:spPr bwMode="auto">
              <a:xfrm>
                <a:off x="3442" y="2860"/>
                <a:ext cx="58" cy="10"/>
              </a:xfrm>
              <a:custGeom>
                <a:avLst/>
                <a:gdLst>
                  <a:gd name="T0" fmla="*/ 0 w 457"/>
                  <a:gd name="T1" fmla="*/ 39 h 79"/>
                  <a:gd name="T2" fmla="*/ 0 w 457"/>
                  <a:gd name="T3" fmla="*/ 79 h 79"/>
                  <a:gd name="T4" fmla="*/ 457 w 457"/>
                  <a:gd name="T5" fmla="*/ 79 h 79"/>
                  <a:gd name="T6" fmla="*/ 457 w 457"/>
                  <a:gd name="T7" fmla="*/ 0 h 79"/>
                  <a:gd name="T8" fmla="*/ 0 w 457"/>
                  <a:gd name="T9" fmla="*/ 0 h 79"/>
                  <a:gd name="T10" fmla="*/ 0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0" y="39"/>
                    </a:moveTo>
                    <a:lnTo>
                      <a:pt x="0" y="79"/>
                    </a:lnTo>
                    <a:lnTo>
                      <a:pt x="457" y="79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7" name="Freeform 169"/>
              <p:cNvSpPr>
                <a:spLocks/>
              </p:cNvSpPr>
              <p:nvPr/>
            </p:nvSpPr>
            <p:spPr bwMode="auto">
              <a:xfrm>
                <a:off x="4881" y="2177"/>
                <a:ext cx="5" cy="307"/>
              </a:xfrm>
              <a:custGeom>
                <a:avLst/>
                <a:gdLst>
                  <a:gd name="T0" fmla="*/ 20 w 40"/>
                  <a:gd name="T1" fmla="*/ 2454 h 2454"/>
                  <a:gd name="T2" fmla="*/ 40 w 40"/>
                  <a:gd name="T3" fmla="*/ 2454 h 2454"/>
                  <a:gd name="T4" fmla="*/ 40 w 40"/>
                  <a:gd name="T5" fmla="*/ 0 h 2454"/>
                  <a:gd name="T6" fmla="*/ 0 w 40"/>
                  <a:gd name="T7" fmla="*/ 0 h 2454"/>
                  <a:gd name="T8" fmla="*/ 0 w 40"/>
                  <a:gd name="T9" fmla="*/ 2454 h 2454"/>
                  <a:gd name="T10" fmla="*/ 20 w 40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4"/>
                  <a:gd name="T20" fmla="*/ 40 w 40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4">
                    <a:moveTo>
                      <a:pt x="20" y="2454"/>
                    </a:moveTo>
                    <a:lnTo>
                      <a:pt x="40" y="2454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20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8" name="Freeform 170"/>
              <p:cNvSpPr>
                <a:spLocks/>
              </p:cNvSpPr>
              <p:nvPr/>
            </p:nvSpPr>
            <p:spPr bwMode="auto">
              <a:xfrm>
                <a:off x="4881" y="1126"/>
                <a:ext cx="5" cy="307"/>
              </a:xfrm>
              <a:custGeom>
                <a:avLst/>
                <a:gdLst>
                  <a:gd name="T0" fmla="*/ 20 w 40"/>
                  <a:gd name="T1" fmla="*/ 2455 h 2455"/>
                  <a:gd name="T2" fmla="*/ 40 w 40"/>
                  <a:gd name="T3" fmla="*/ 2455 h 2455"/>
                  <a:gd name="T4" fmla="*/ 40 w 40"/>
                  <a:gd name="T5" fmla="*/ 0 h 2455"/>
                  <a:gd name="T6" fmla="*/ 0 w 40"/>
                  <a:gd name="T7" fmla="*/ 0 h 2455"/>
                  <a:gd name="T8" fmla="*/ 0 w 40"/>
                  <a:gd name="T9" fmla="*/ 2455 h 2455"/>
                  <a:gd name="T10" fmla="*/ 20 w 40"/>
                  <a:gd name="T11" fmla="*/ 2455 h 24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5"/>
                  <a:gd name="T20" fmla="*/ 40 w 40"/>
                  <a:gd name="T21" fmla="*/ 2455 h 24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5">
                    <a:moveTo>
                      <a:pt x="20" y="2455"/>
                    </a:moveTo>
                    <a:lnTo>
                      <a:pt x="40" y="2455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5"/>
                    </a:lnTo>
                    <a:lnTo>
                      <a:pt x="20" y="24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69" name="Freeform 171"/>
              <p:cNvSpPr>
                <a:spLocks/>
              </p:cNvSpPr>
              <p:nvPr/>
            </p:nvSpPr>
            <p:spPr bwMode="auto">
              <a:xfrm>
                <a:off x="4912" y="1439"/>
                <a:ext cx="10" cy="36"/>
              </a:xfrm>
              <a:custGeom>
                <a:avLst/>
                <a:gdLst>
                  <a:gd name="T0" fmla="*/ 39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39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39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0" name="Freeform 172"/>
              <p:cNvSpPr>
                <a:spLocks/>
              </p:cNvSpPr>
              <p:nvPr/>
            </p:nvSpPr>
            <p:spPr bwMode="auto">
              <a:xfrm>
                <a:off x="4854" y="1441"/>
                <a:ext cx="10" cy="35"/>
              </a:xfrm>
              <a:custGeom>
                <a:avLst/>
                <a:gdLst>
                  <a:gd name="T0" fmla="*/ 40 w 79"/>
                  <a:gd name="T1" fmla="*/ 0 h 285"/>
                  <a:gd name="T2" fmla="*/ 0 w 79"/>
                  <a:gd name="T3" fmla="*/ 0 h 285"/>
                  <a:gd name="T4" fmla="*/ 0 w 79"/>
                  <a:gd name="T5" fmla="*/ 285 h 285"/>
                  <a:gd name="T6" fmla="*/ 79 w 79"/>
                  <a:gd name="T7" fmla="*/ 285 h 285"/>
                  <a:gd name="T8" fmla="*/ 79 w 79"/>
                  <a:gd name="T9" fmla="*/ 0 h 285"/>
                  <a:gd name="T10" fmla="*/ 40 w 79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285"/>
                  <a:gd name="T20" fmla="*/ 79 w 79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79" y="285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1" name="Freeform 173"/>
              <p:cNvSpPr>
                <a:spLocks/>
              </p:cNvSpPr>
              <p:nvPr/>
            </p:nvSpPr>
            <p:spPr bwMode="auto">
              <a:xfrm>
                <a:off x="4857" y="1453"/>
                <a:ext cx="57" cy="10"/>
              </a:xfrm>
              <a:custGeom>
                <a:avLst/>
                <a:gdLst>
                  <a:gd name="T0" fmla="*/ 0 w 457"/>
                  <a:gd name="T1" fmla="*/ 39 h 79"/>
                  <a:gd name="T2" fmla="*/ 0 w 457"/>
                  <a:gd name="T3" fmla="*/ 79 h 79"/>
                  <a:gd name="T4" fmla="*/ 457 w 457"/>
                  <a:gd name="T5" fmla="*/ 79 h 79"/>
                  <a:gd name="T6" fmla="*/ 457 w 457"/>
                  <a:gd name="T7" fmla="*/ 0 h 79"/>
                  <a:gd name="T8" fmla="*/ 0 w 457"/>
                  <a:gd name="T9" fmla="*/ 0 h 79"/>
                  <a:gd name="T10" fmla="*/ 0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0" y="39"/>
                    </a:moveTo>
                    <a:lnTo>
                      <a:pt x="0" y="79"/>
                    </a:lnTo>
                    <a:lnTo>
                      <a:pt x="457" y="79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2" name="Freeform 174"/>
              <p:cNvSpPr>
                <a:spLocks/>
              </p:cNvSpPr>
              <p:nvPr/>
            </p:nvSpPr>
            <p:spPr bwMode="auto">
              <a:xfrm>
                <a:off x="4917" y="1790"/>
                <a:ext cx="10" cy="36"/>
              </a:xfrm>
              <a:custGeom>
                <a:avLst/>
                <a:gdLst>
                  <a:gd name="T0" fmla="*/ 40 w 80"/>
                  <a:gd name="T1" fmla="*/ 0 h 286"/>
                  <a:gd name="T2" fmla="*/ 0 w 80"/>
                  <a:gd name="T3" fmla="*/ 0 h 286"/>
                  <a:gd name="T4" fmla="*/ 0 w 80"/>
                  <a:gd name="T5" fmla="*/ 286 h 286"/>
                  <a:gd name="T6" fmla="*/ 80 w 80"/>
                  <a:gd name="T7" fmla="*/ 286 h 286"/>
                  <a:gd name="T8" fmla="*/ 80 w 80"/>
                  <a:gd name="T9" fmla="*/ 0 h 286"/>
                  <a:gd name="T10" fmla="*/ 40 w 80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80" y="286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3" name="Freeform 175"/>
              <p:cNvSpPr>
                <a:spLocks/>
              </p:cNvSpPr>
              <p:nvPr/>
            </p:nvSpPr>
            <p:spPr bwMode="auto">
              <a:xfrm>
                <a:off x="4859" y="1791"/>
                <a:ext cx="10" cy="36"/>
              </a:xfrm>
              <a:custGeom>
                <a:avLst/>
                <a:gdLst>
                  <a:gd name="T0" fmla="*/ 40 w 80"/>
                  <a:gd name="T1" fmla="*/ 0 h 286"/>
                  <a:gd name="T2" fmla="*/ 0 w 80"/>
                  <a:gd name="T3" fmla="*/ 0 h 286"/>
                  <a:gd name="T4" fmla="*/ 0 w 80"/>
                  <a:gd name="T5" fmla="*/ 286 h 286"/>
                  <a:gd name="T6" fmla="*/ 80 w 80"/>
                  <a:gd name="T7" fmla="*/ 286 h 286"/>
                  <a:gd name="T8" fmla="*/ 80 w 80"/>
                  <a:gd name="T9" fmla="*/ 0 h 286"/>
                  <a:gd name="T10" fmla="*/ 40 w 80"/>
                  <a:gd name="T11" fmla="*/ 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6"/>
                  <a:gd name="T20" fmla="*/ 80 w 80"/>
                  <a:gd name="T21" fmla="*/ 286 h 28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6">
                    <a:moveTo>
                      <a:pt x="40" y="0"/>
                    </a:moveTo>
                    <a:lnTo>
                      <a:pt x="0" y="0"/>
                    </a:lnTo>
                    <a:lnTo>
                      <a:pt x="0" y="286"/>
                    </a:lnTo>
                    <a:lnTo>
                      <a:pt x="80" y="286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4" name="Freeform 176"/>
              <p:cNvSpPr>
                <a:spLocks/>
              </p:cNvSpPr>
              <p:nvPr/>
            </p:nvSpPr>
            <p:spPr bwMode="auto">
              <a:xfrm>
                <a:off x="4862" y="1804"/>
                <a:ext cx="57" cy="9"/>
              </a:xfrm>
              <a:custGeom>
                <a:avLst/>
                <a:gdLst>
                  <a:gd name="T0" fmla="*/ 0 w 458"/>
                  <a:gd name="T1" fmla="*/ 39 h 78"/>
                  <a:gd name="T2" fmla="*/ 0 w 458"/>
                  <a:gd name="T3" fmla="*/ 78 h 78"/>
                  <a:gd name="T4" fmla="*/ 458 w 458"/>
                  <a:gd name="T5" fmla="*/ 78 h 78"/>
                  <a:gd name="T6" fmla="*/ 458 w 458"/>
                  <a:gd name="T7" fmla="*/ 0 h 78"/>
                  <a:gd name="T8" fmla="*/ 0 w 458"/>
                  <a:gd name="T9" fmla="*/ 0 h 78"/>
                  <a:gd name="T10" fmla="*/ 0 w 45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"/>
                  <a:gd name="T19" fmla="*/ 0 h 78"/>
                  <a:gd name="T20" fmla="*/ 458 w 45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8" y="78"/>
                    </a:lnTo>
                    <a:lnTo>
                      <a:pt x="458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5" name="Freeform 177"/>
              <p:cNvSpPr>
                <a:spLocks/>
              </p:cNvSpPr>
              <p:nvPr/>
            </p:nvSpPr>
            <p:spPr bwMode="auto">
              <a:xfrm>
                <a:off x="4917" y="2141"/>
                <a:ext cx="10" cy="35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6" name="Freeform 178"/>
              <p:cNvSpPr>
                <a:spLocks/>
              </p:cNvSpPr>
              <p:nvPr/>
            </p:nvSpPr>
            <p:spPr bwMode="auto">
              <a:xfrm>
                <a:off x="4859" y="2142"/>
                <a:ext cx="10" cy="35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7" name="Freeform 179"/>
              <p:cNvSpPr>
                <a:spLocks/>
              </p:cNvSpPr>
              <p:nvPr/>
            </p:nvSpPr>
            <p:spPr bwMode="auto">
              <a:xfrm>
                <a:off x="4862" y="2154"/>
                <a:ext cx="57" cy="10"/>
              </a:xfrm>
              <a:custGeom>
                <a:avLst/>
                <a:gdLst>
                  <a:gd name="T0" fmla="*/ 0 w 458"/>
                  <a:gd name="T1" fmla="*/ 40 h 79"/>
                  <a:gd name="T2" fmla="*/ 0 w 458"/>
                  <a:gd name="T3" fmla="*/ 79 h 79"/>
                  <a:gd name="T4" fmla="*/ 458 w 458"/>
                  <a:gd name="T5" fmla="*/ 79 h 79"/>
                  <a:gd name="T6" fmla="*/ 458 w 458"/>
                  <a:gd name="T7" fmla="*/ 0 h 79"/>
                  <a:gd name="T8" fmla="*/ 0 w 458"/>
                  <a:gd name="T9" fmla="*/ 0 h 79"/>
                  <a:gd name="T10" fmla="*/ 0 w 45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"/>
                  <a:gd name="T19" fmla="*/ 0 h 79"/>
                  <a:gd name="T20" fmla="*/ 458 w 45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" h="79">
                    <a:moveTo>
                      <a:pt x="0" y="40"/>
                    </a:moveTo>
                    <a:lnTo>
                      <a:pt x="0" y="79"/>
                    </a:lnTo>
                    <a:lnTo>
                      <a:pt x="458" y="79"/>
                    </a:lnTo>
                    <a:lnTo>
                      <a:pt x="458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8" name="Freeform 180"/>
              <p:cNvSpPr>
                <a:spLocks/>
              </p:cNvSpPr>
              <p:nvPr/>
            </p:nvSpPr>
            <p:spPr bwMode="auto">
              <a:xfrm>
                <a:off x="4911" y="2491"/>
                <a:ext cx="10" cy="36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79" name="Freeform 181"/>
              <p:cNvSpPr>
                <a:spLocks/>
              </p:cNvSpPr>
              <p:nvPr/>
            </p:nvSpPr>
            <p:spPr bwMode="auto">
              <a:xfrm>
                <a:off x="4853" y="2492"/>
                <a:ext cx="10" cy="36"/>
              </a:xfrm>
              <a:custGeom>
                <a:avLst/>
                <a:gdLst>
                  <a:gd name="T0" fmla="*/ 41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1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1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0" name="Freeform 182"/>
              <p:cNvSpPr>
                <a:spLocks/>
              </p:cNvSpPr>
              <p:nvPr/>
            </p:nvSpPr>
            <p:spPr bwMode="auto">
              <a:xfrm>
                <a:off x="4856" y="2505"/>
                <a:ext cx="57" cy="10"/>
              </a:xfrm>
              <a:custGeom>
                <a:avLst/>
                <a:gdLst>
                  <a:gd name="T0" fmla="*/ 0 w 457"/>
                  <a:gd name="T1" fmla="*/ 39 h 79"/>
                  <a:gd name="T2" fmla="*/ 0 w 457"/>
                  <a:gd name="T3" fmla="*/ 79 h 79"/>
                  <a:gd name="T4" fmla="*/ 457 w 457"/>
                  <a:gd name="T5" fmla="*/ 79 h 79"/>
                  <a:gd name="T6" fmla="*/ 457 w 457"/>
                  <a:gd name="T7" fmla="*/ 0 h 79"/>
                  <a:gd name="T8" fmla="*/ 0 w 457"/>
                  <a:gd name="T9" fmla="*/ 0 h 79"/>
                  <a:gd name="T10" fmla="*/ 0 w 457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7"/>
                  <a:gd name="T19" fmla="*/ 0 h 79"/>
                  <a:gd name="T20" fmla="*/ 457 w 457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7" h="79">
                    <a:moveTo>
                      <a:pt x="0" y="39"/>
                    </a:moveTo>
                    <a:lnTo>
                      <a:pt x="0" y="79"/>
                    </a:lnTo>
                    <a:lnTo>
                      <a:pt x="457" y="79"/>
                    </a:lnTo>
                    <a:lnTo>
                      <a:pt x="457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1" name="Freeform 183"/>
              <p:cNvSpPr>
                <a:spLocks/>
              </p:cNvSpPr>
              <p:nvPr/>
            </p:nvSpPr>
            <p:spPr bwMode="auto">
              <a:xfrm>
                <a:off x="4917" y="2842"/>
                <a:ext cx="10" cy="35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2" name="Freeform 184"/>
              <p:cNvSpPr>
                <a:spLocks/>
              </p:cNvSpPr>
              <p:nvPr/>
            </p:nvSpPr>
            <p:spPr bwMode="auto">
              <a:xfrm>
                <a:off x="4859" y="2843"/>
                <a:ext cx="10" cy="36"/>
              </a:xfrm>
              <a:custGeom>
                <a:avLst/>
                <a:gdLst>
                  <a:gd name="T0" fmla="*/ 40 w 80"/>
                  <a:gd name="T1" fmla="*/ 0 h 285"/>
                  <a:gd name="T2" fmla="*/ 0 w 80"/>
                  <a:gd name="T3" fmla="*/ 0 h 285"/>
                  <a:gd name="T4" fmla="*/ 0 w 80"/>
                  <a:gd name="T5" fmla="*/ 285 h 285"/>
                  <a:gd name="T6" fmla="*/ 80 w 80"/>
                  <a:gd name="T7" fmla="*/ 285 h 285"/>
                  <a:gd name="T8" fmla="*/ 80 w 80"/>
                  <a:gd name="T9" fmla="*/ 0 h 285"/>
                  <a:gd name="T10" fmla="*/ 40 w 80"/>
                  <a:gd name="T11" fmla="*/ 0 h 2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85"/>
                  <a:gd name="T20" fmla="*/ 80 w 80"/>
                  <a:gd name="T21" fmla="*/ 285 h 2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85">
                    <a:moveTo>
                      <a:pt x="40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80" y="285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3" name="Freeform 185"/>
              <p:cNvSpPr>
                <a:spLocks/>
              </p:cNvSpPr>
              <p:nvPr/>
            </p:nvSpPr>
            <p:spPr bwMode="auto">
              <a:xfrm>
                <a:off x="4862" y="2855"/>
                <a:ext cx="57" cy="10"/>
              </a:xfrm>
              <a:custGeom>
                <a:avLst/>
                <a:gdLst>
                  <a:gd name="T0" fmla="*/ 0 w 458"/>
                  <a:gd name="T1" fmla="*/ 39 h 78"/>
                  <a:gd name="T2" fmla="*/ 0 w 458"/>
                  <a:gd name="T3" fmla="*/ 78 h 78"/>
                  <a:gd name="T4" fmla="*/ 458 w 458"/>
                  <a:gd name="T5" fmla="*/ 78 h 78"/>
                  <a:gd name="T6" fmla="*/ 458 w 458"/>
                  <a:gd name="T7" fmla="*/ 0 h 78"/>
                  <a:gd name="T8" fmla="*/ 0 w 458"/>
                  <a:gd name="T9" fmla="*/ 0 h 78"/>
                  <a:gd name="T10" fmla="*/ 0 w 45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"/>
                  <a:gd name="T19" fmla="*/ 0 h 78"/>
                  <a:gd name="T20" fmla="*/ 458 w 45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" h="78">
                    <a:moveTo>
                      <a:pt x="0" y="39"/>
                    </a:moveTo>
                    <a:lnTo>
                      <a:pt x="0" y="78"/>
                    </a:lnTo>
                    <a:lnTo>
                      <a:pt x="458" y="78"/>
                    </a:lnTo>
                    <a:lnTo>
                      <a:pt x="458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4" name="Freeform 186"/>
              <p:cNvSpPr>
                <a:spLocks/>
              </p:cNvSpPr>
              <p:nvPr/>
            </p:nvSpPr>
            <p:spPr bwMode="auto">
              <a:xfrm>
                <a:off x="3096" y="3233"/>
                <a:ext cx="36" cy="10"/>
              </a:xfrm>
              <a:custGeom>
                <a:avLst/>
                <a:gdLst>
                  <a:gd name="T0" fmla="*/ 289 w 289"/>
                  <a:gd name="T1" fmla="*/ 39 h 79"/>
                  <a:gd name="T2" fmla="*/ 289 w 289"/>
                  <a:gd name="T3" fmla="*/ 0 h 79"/>
                  <a:gd name="T4" fmla="*/ 0 w 289"/>
                  <a:gd name="T5" fmla="*/ 0 h 79"/>
                  <a:gd name="T6" fmla="*/ 0 w 289"/>
                  <a:gd name="T7" fmla="*/ 79 h 79"/>
                  <a:gd name="T8" fmla="*/ 289 w 289"/>
                  <a:gd name="T9" fmla="*/ 79 h 79"/>
                  <a:gd name="T10" fmla="*/ 289 w 289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9"/>
                  <a:gd name="T19" fmla="*/ 0 h 79"/>
                  <a:gd name="T20" fmla="*/ 289 w 289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9" h="79">
                    <a:moveTo>
                      <a:pt x="289" y="39"/>
                    </a:moveTo>
                    <a:lnTo>
                      <a:pt x="289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9" y="79"/>
                    </a:lnTo>
                    <a:lnTo>
                      <a:pt x="2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5" name="Freeform 187"/>
              <p:cNvSpPr>
                <a:spLocks/>
              </p:cNvSpPr>
              <p:nvPr/>
            </p:nvSpPr>
            <p:spPr bwMode="auto">
              <a:xfrm>
                <a:off x="3095" y="3175"/>
                <a:ext cx="36" cy="10"/>
              </a:xfrm>
              <a:custGeom>
                <a:avLst/>
                <a:gdLst>
                  <a:gd name="T0" fmla="*/ 289 w 289"/>
                  <a:gd name="T1" fmla="*/ 39 h 78"/>
                  <a:gd name="T2" fmla="*/ 289 w 289"/>
                  <a:gd name="T3" fmla="*/ 0 h 78"/>
                  <a:gd name="T4" fmla="*/ 0 w 289"/>
                  <a:gd name="T5" fmla="*/ 0 h 78"/>
                  <a:gd name="T6" fmla="*/ 0 w 289"/>
                  <a:gd name="T7" fmla="*/ 78 h 78"/>
                  <a:gd name="T8" fmla="*/ 289 w 289"/>
                  <a:gd name="T9" fmla="*/ 78 h 78"/>
                  <a:gd name="T10" fmla="*/ 289 w 289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9"/>
                  <a:gd name="T19" fmla="*/ 0 h 78"/>
                  <a:gd name="T20" fmla="*/ 289 w 289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9" h="78">
                    <a:moveTo>
                      <a:pt x="289" y="39"/>
                    </a:moveTo>
                    <a:lnTo>
                      <a:pt x="289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9" y="78"/>
                    </a:lnTo>
                    <a:lnTo>
                      <a:pt x="2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6" name="Freeform 188"/>
              <p:cNvSpPr>
                <a:spLocks/>
              </p:cNvSpPr>
              <p:nvPr/>
            </p:nvSpPr>
            <p:spPr bwMode="auto">
              <a:xfrm>
                <a:off x="3108" y="3178"/>
                <a:ext cx="10" cy="57"/>
              </a:xfrm>
              <a:custGeom>
                <a:avLst/>
                <a:gdLst>
                  <a:gd name="T0" fmla="*/ 39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39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39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7" name="Freeform 189"/>
              <p:cNvSpPr>
                <a:spLocks/>
              </p:cNvSpPr>
              <p:nvPr/>
            </p:nvSpPr>
            <p:spPr bwMode="auto">
              <a:xfrm>
                <a:off x="3095" y="2888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8" name="Freeform 190"/>
              <p:cNvSpPr>
                <a:spLocks/>
              </p:cNvSpPr>
              <p:nvPr/>
            </p:nvSpPr>
            <p:spPr bwMode="auto">
              <a:xfrm>
                <a:off x="3093" y="2831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89" name="Freeform 191"/>
              <p:cNvSpPr>
                <a:spLocks/>
              </p:cNvSpPr>
              <p:nvPr/>
            </p:nvSpPr>
            <p:spPr bwMode="auto">
              <a:xfrm>
                <a:off x="3107" y="2834"/>
                <a:ext cx="10" cy="56"/>
              </a:xfrm>
              <a:custGeom>
                <a:avLst/>
                <a:gdLst>
                  <a:gd name="T0" fmla="*/ 39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39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39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0" name="Freeform 192"/>
              <p:cNvSpPr>
                <a:spLocks/>
              </p:cNvSpPr>
              <p:nvPr/>
            </p:nvSpPr>
            <p:spPr bwMode="auto">
              <a:xfrm>
                <a:off x="3100" y="2797"/>
                <a:ext cx="23" cy="29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1" name="Freeform 193"/>
              <p:cNvSpPr>
                <a:spLocks/>
              </p:cNvSpPr>
              <p:nvPr/>
            </p:nvSpPr>
            <p:spPr bwMode="auto">
              <a:xfrm>
                <a:off x="3100" y="2797"/>
                <a:ext cx="23" cy="29"/>
              </a:xfrm>
              <a:custGeom>
                <a:avLst/>
                <a:gdLst>
                  <a:gd name="T0" fmla="*/ 0 w 186"/>
                  <a:gd name="T1" fmla="*/ 231 h 231"/>
                  <a:gd name="T2" fmla="*/ 186 w 186"/>
                  <a:gd name="T3" fmla="*/ 231 h 231"/>
                  <a:gd name="T4" fmla="*/ 93 w 186"/>
                  <a:gd name="T5" fmla="*/ 0 h 231"/>
                  <a:gd name="T6" fmla="*/ 0 w 186"/>
                  <a:gd name="T7" fmla="*/ 231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231"/>
                    </a:moveTo>
                    <a:lnTo>
                      <a:pt x="186" y="231"/>
                    </a:lnTo>
                    <a:lnTo>
                      <a:pt x="93" y="0"/>
                    </a:lnTo>
                    <a:lnTo>
                      <a:pt x="0" y="231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2" name="Freeform 194"/>
              <p:cNvSpPr>
                <a:spLocks/>
              </p:cNvSpPr>
              <p:nvPr/>
            </p:nvSpPr>
            <p:spPr bwMode="auto">
              <a:xfrm>
                <a:off x="3096" y="1479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3" name="Freeform 195"/>
              <p:cNvSpPr>
                <a:spLocks/>
              </p:cNvSpPr>
              <p:nvPr/>
            </p:nvSpPr>
            <p:spPr bwMode="auto">
              <a:xfrm>
                <a:off x="3095" y="1422"/>
                <a:ext cx="36" cy="10"/>
              </a:xfrm>
              <a:custGeom>
                <a:avLst/>
                <a:gdLst>
                  <a:gd name="T0" fmla="*/ 288 w 288"/>
                  <a:gd name="T1" fmla="*/ 39 h 78"/>
                  <a:gd name="T2" fmla="*/ 288 w 288"/>
                  <a:gd name="T3" fmla="*/ 0 h 78"/>
                  <a:gd name="T4" fmla="*/ 0 w 288"/>
                  <a:gd name="T5" fmla="*/ 0 h 78"/>
                  <a:gd name="T6" fmla="*/ 0 w 288"/>
                  <a:gd name="T7" fmla="*/ 78 h 78"/>
                  <a:gd name="T8" fmla="*/ 288 w 288"/>
                  <a:gd name="T9" fmla="*/ 78 h 78"/>
                  <a:gd name="T10" fmla="*/ 288 w 288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8"/>
                  <a:gd name="T20" fmla="*/ 288 w 288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8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8" y="78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4" name="Freeform 196"/>
              <p:cNvSpPr>
                <a:spLocks/>
              </p:cNvSpPr>
              <p:nvPr/>
            </p:nvSpPr>
            <p:spPr bwMode="auto">
              <a:xfrm>
                <a:off x="3108" y="1425"/>
                <a:ext cx="10" cy="56"/>
              </a:xfrm>
              <a:custGeom>
                <a:avLst/>
                <a:gdLst>
                  <a:gd name="T0" fmla="*/ 40 w 80"/>
                  <a:gd name="T1" fmla="*/ 0 h 452"/>
                  <a:gd name="T2" fmla="*/ 0 w 80"/>
                  <a:gd name="T3" fmla="*/ 0 h 452"/>
                  <a:gd name="T4" fmla="*/ 0 w 80"/>
                  <a:gd name="T5" fmla="*/ 452 h 452"/>
                  <a:gd name="T6" fmla="*/ 80 w 80"/>
                  <a:gd name="T7" fmla="*/ 452 h 452"/>
                  <a:gd name="T8" fmla="*/ 80 w 80"/>
                  <a:gd name="T9" fmla="*/ 0 h 452"/>
                  <a:gd name="T10" fmla="*/ 40 w 80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2"/>
                  <a:gd name="T20" fmla="*/ 80 w 80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80" y="452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5" name="Freeform 197"/>
              <p:cNvSpPr>
                <a:spLocks/>
              </p:cNvSpPr>
              <p:nvPr/>
            </p:nvSpPr>
            <p:spPr bwMode="auto">
              <a:xfrm>
                <a:off x="3103" y="1495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6" name="Freeform 198"/>
              <p:cNvSpPr>
                <a:spLocks/>
              </p:cNvSpPr>
              <p:nvPr/>
            </p:nvSpPr>
            <p:spPr bwMode="auto">
              <a:xfrm>
                <a:off x="3103" y="1495"/>
                <a:ext cx="23" cy="29"/>
              </a:xfrm>
              <a:custGeom>
                <a:avLst/>
                <a:gdLst>
                  <a:gd name="T0" fmla="*/ 0 w 186"/>
                  <a:gd name="T1" fmla="*/ 0 h 231"/>
                  <a:gd name="T2" fmla="*/ 186 w 186"/>
                  <a:gd name="T3" fmla="*/ 0 h 231"/>
                  <a:gd name="T4" fmla="*/ 93 w 186"/>
                  <a:gd name="T5" fmla="*/ 231 h 231"/>
                  <a:gd name="T6" fmla="*/ 0 w 186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1"/>
                  <a:gd name="T14" fmla="*/ 186 w 186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1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7" name="Freeform 199"/>
              <p:cNvSpPr>
                <a:spLocks/>
              </p:cNvSpPr>
              <p:nvPr/>
            </p:nvSpPr>
            <p:spPr bwMode="auto">
              <a:xfrm>
                <a:off x="3095" y="1134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8" name="Freeform 200"/>
              <p:cNvSpPr>
                <a:spLocks/>
              </p:cNvSpPr>
              <p:nvPr/>
            </p:nvSpPr>
            <p:spPr bwMode="auto">
              <a:xfrm>
                <a:off x="3093" y="1077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499" name="Freeform 201"/>
              <p:cNvSpPr>
                <a:spLocks/>
              </p:cNvSpPr>
              <p:nvPr/>
            </p:nvSpPr>
            <p:spPr bwMode="auto">
              <a:xfrm>
                <a:off x="3107" y="1080"/>
                <a:ext cx="10" cy="56"/>
              </a:xfrm>
              <a:custGeom>
                <a:avLst/>
                <a:gdLst>
                  <a:gd name="T0" fmla="*/ 40 w 80"/>
                  <a:gd name="T1" fmla="*/ 0 h 452"/>
                  <a:gd name="T2" fmla="*/ 0 w 80"/>
                  <a:gd name="T3" fmla="*/ 0 h 452"/>
                  <a:gd name="T4" fmla="*/ 0 w 80"/>
                  <a:gd name="T5" fmla="*/ 452 h 452"/>
                  <a:gd name="T6" fmla="*/ 80 w 80"/>
                  <a:gd name="T7" fmla="*/ 452 h 452"/>
                  <a:gd name="T8" fmla="*/ 80 w 80"/>
                  <a:gd name="T9" fmla="*/ 0 h 452"/>
                  <a:gd name="T10" fmla="*/ 40 w 80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452"/>
                  <a:gd name="T20" fmla="*/ 80 w 80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80" y="452"/>
                    </a:lnTo>
                    <a:lnTo>
                      <a:pt x="8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0" name="Freeform 202"/>
              <p:cNvSpPr>
                <a:spLocks/>
              </p:cNvSpPr>
              <p:nvPr/>
            </p:nvSpPr>
            <p:spPr bwMode="auto">
              <a:xfrm>
                <a:off x="3094" y="1836"/>
                <a:ext cx="36" cy="9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1" name="Freeform 203"/>
              <p:cNvSpPr>
                <a:spLocks/>
              </p:cNvSpPr>
              <p:nvPr/>
            </p:nvSpPr>
            <p:spPr bwMode="auto">
              <a:xfrm>
                <a:off x="3093" y="1778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2" name="Freeform 204"/>
              <p:cNvSpPr>
                <a:spLocks/>
              </p:cNvSpPr>
              <p:nvPr/>
            </p:nvSpPr>
            <p:spPr bwMode="auto">
              <a:xfrm>
                <a:off x="3107" y="1781"/>
                <a:ext cx="10" cy="57"/>
              </a:xfrm>
              <a:custGeom>
                <a:avLst/>
                <a:gdLst>
                  <a:gd name="T0" fmla="*/ 40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40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40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3" name="Freeform 205"/>
              <p:cNvSpPr>
                <a:spLocks/>
              </p:cNvSpPr>
              <p:nvPr/>
            </p:nvSpPr>
            <p:spPr bwMode="auto">
              <a:xfrm>
                <a:off x="3101" y="1851"/>
                <a:ext cx="23" cy="29"/>
              </a:xfrm>
              <a:custGeom>
                <a:avLst/>
                <a:gdLst>
                  <a:gd name="T0" fmla="*/ 0 w 186"/>
                  <a:gd name="T1" fmla="*/ 0 h 229"/>
                  <a:gd name="T2" fmla="*/ 186 w 186"/>
                  <a:gd name="T3" fmla="*/ 0 h 229"/>
                  <a:gd name="T4" fmla="*/ 93 w 186"/>
                  <a:gd name="T5" fmla="*/ 229 h 229"/>
                  <a:gd name="T6" fmla="*/ 0 w 186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29"/>
                  <a:gd name="T14" fmla="*/ 186 w 186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29">
                    <a:moveTo>
                      <a:pt x="0" y="0"/>
                    </a:moveTo>
                    <a:lnTo>
                      <a:pt x="186" y="0"/>
                    </a:lnTo>
                    <a:lnTo>
                      <a:pt x="93" y="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4" name="Freeform 206"/>
              <p:cNvSpPr>
                <a:spLocks/>
              </p:cNvSpPr>
              <p:nvPr/>
            </p:nvSpPr>
            <p:spPr bwMode="auto">
              <a:xfrm>
                <a:off x="3101" y="1851"/>
                <a:ext cx="23" cy="29"/>
              </a:xfrm>
              <a:custGeom>
                <a:avLst/>
                <a:gdLst>
                  <a:gd name="T0" fmla="*/ 0 w 186"/>
                  <a:gd name="T1" fmla="*/ 0 h 229"/>
                  <a:gd name="T2" fmla="*/ 186 w 186"/>
                  <a:gd name="T3" fmla="*/ 0 h 229"/>
                  <a:gd name="T4" fmla="*/ 93 w 186"/>
                  <a:gd name="T5" fmla="*/ 229 h 229"/>
                  <a:gd name="T6" fmla="*/ 0 w 186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29"/>
                  <a:gd name="T14" fmla="*/ 186 w 186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29">
                    <a:moveTo>
                      <a:pt x="0" y="0"/>
                    </a:moveTo>
                    <a:lnTo>
                      <a:pt x="186" y="0"/>
                    </a:lnTo>
                    <a:lnTo>
                      <a:pt x="93" y="229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5" name="Freeform 207"/>
              <p:cNvSpPr>
                <a:spLocks/>
              </p:cNvSpPr>
              <p:nvPr/>
            </p:nvSpPr>
            <p:spPr bwMode="auto">
              <a:xfrm>
                <a:off x="3100" y="1744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6" name="Freeform 208"/>
              <p:cNvSpPr>
                <a:spLocks/>
              </p:cNvSpPr>
              <p:nvPr/>
            </p:nvSpPr>
            <p:spPr bwMode="auto">
              <a:xfrm>
                <a:off x="3100" y="1744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7" name="Freeform 209"/>
              <p:cNvSpPr>
                <a:spLocks/>
              </p:cNvSpPr>
              <p:nvPr/>
            </p:nvSpPr>
            <p:spPr bwMode="auto">
              <a:xfrm>
                <a:off x="3095" y="2182"/>
                <a:ext cx="36" cy="10"/>
              </a:xfrm>
              <a:custGeom>
                <a:avLst/>
                <a:gdLst>
                  <a:gd name="T0" fmla="*/ 289 w 289"/>
                  <a:gd name="T1" fmla="*/ 39 h 78"/>
                  <a:gd name="T2" fmla="*/ 289 w 289"/>
                  <a:gd name="T3" fmla="*/ 0 h 78"/>
                  <a:gd name="T4" fmla="*/ 0 w 289"/>
                  <a:gd name="T5" fmla="*/ 0 h 78"/>
                  <a:gd name="T6" fmla="*/ 0 w 289"/>
                  <a:gd name="T7" fmla="*/ 78 h 78"/>
                  <a:gd name="T8" fmla="*/ 289 w 289"/>
                  <a:gd name="T9" fmla="*/ 78 h 78"/>
                  <a:gd name="T10" fmla="*/ 289 w 289"/>
                  <a:gd name="T11" fmla="*/ 39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9"/>
                  <a:gd name="T19" fmla="*/ 0 h 78"/>
                  <a:gd name="T20" fmla="*/ 289 w 289"/>
                  <a:gd name="T21" fmla="*/ 78 h 7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9" h="78">
                    <a:moveTo>
                      <a:pt x="289" y="39"/>
                    </a:moveTo>
                    <a:lnTo>
                      <a:pt x="289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289" y="78"/>
                    </a:lnTo>
                    <a:lnTo>
                      <a:pt x="28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8" name="Freeform 210"/>
              <p:cNvSpPr>
                <a:spLocks/>
              </p:cNvSpPr>
              <p:nvPr/>
            </p:nvSpPr>
            <p:spPr bwMode="auto">
              <a:xfrm>
                <a:off x="3093" y="2124"/>
                <a:ext cx="36" cy="10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09" name="Freeform 211"/>
              <p:cNvSpPr>
                <a:spLocks/>
              </p:cNvSpPr>
              <p:nvPr/>
            </p:nvSpPr>
            <p:spPr bwMode="auto">
              <a:xfrm>
                <a:off x="3107" y="2127"/>
                <a:ext cx="10" cy="57"/>
              </a:xfrm>
              <a:custGeom>
                <a:avLst/>
                <a:gdLst>
                  <a:gd name="T0" fmla="*/ 39 w 79"/>
                  <a:gd name="T1" fmla="*/ 0 h 452"/>
                  <a:gd name="T2" fmla="*/ 0 w 79"/>
                  <a:gd name="T3" fmla="*/ 0 h 452"/>
                  <a:gd name="T4" fmla="*/ 0 w 79"/>
                  <a:gd name="T5" fmla="*/ 452 h 452"/>
                  <a:gd name="T6" fmla="*/ 79 w 79"/>
                  <a:gd name="T7" fmla="*/ 452 h 452"/>
                  <a:gd name="T8" fmla="*/ 79 w 79"/>
                  <a:gd name="T9" fmla="*/ 0 h 452"/>
                  <a:gd name="T10" fmla="*/ 39 w 79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452"/>
                  <a:gd name="T20" fmla="*/ 79 w 79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452">
                    <a:moveTo>
                      <a:pt x="39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9" y="452"/>
                    </a:lnTo>
                    <a:lnTo>
                      <a:pt x="7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0" name="Freeform 212"/>
              <p:cNvSpPr>
                <a:spLocks/>
              </p:cNvSpPr>
              <p:nvPr/>
            </p:nvSpPr>
            <p:spPr bwMode="auto">
              <a:xfrm>
                <a:off x="3101" y="2197"/>
                <a:ext cx="24" cy="29"/>
              </a:xfrm>
              <a:custGeom>
                <a:avLst/>
                <a:gdLst>
                  <a:gd name="T0" fmla="*/ 0 w 186"/>
                  <a:gd name="T1" fmla="*/ 0 h 230"/>
                  <a:gd name="T2" fmla="*/ 186 w 186"/>
                  <a:gd name="T3" fmla="*/ 0 h 230"/>
                  <a:gd name="T4" fmla="*/ 93 w 186"/>
                  <a:gd name="T5" fmla="*/ 230 h 230"/>
                  <a:gd name="T6" fmla="*/ 0 w 186"/>
                  <a:gd name="T7" fmla="*/ 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1" name="Freeform 213"/>
              <p:cNvSpPr>
                <a:spLocks/>
              </p:cNvSpPr>
              <p:nvPr/>
            </p:nvSpPr>
            <p:spPr bwMode="auto">
              <a:xfrm>
                <a:off x="3101" y="2197"/>
                <a:ext cx="24" cy="29"/>
              </a:xfrm>
              <a:custGeom>
                <a:avLst/>
                <a:gdLst>
                  <a:gd name="T0" fmla="*/ 0 w 186"/>
                  <a:gd name="T1" fmla="*/ 0 h 230"/>
                  <a:gd name="T2" fmla="*/ 186 w 186"/>
                  <a:gd name="T3" fmla="*/ 0 h 230"/>
                  <a:gd name="T4" fmla="*/ 93 w 186"/>
                  <a:gd name="T5" fmla="*/ 230 h 230"/>
                  <a:gd name="T6" fmla="*/ 0 w 186"/>
                  <a:gd name="T7" fmla="*/ 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0"/>
                    </a:moveTo>
                    <a:lnTo>
                      <a:pt x="186" y="0"/>
                    </a:lnTo>
                    <a:lnTo>
                      <a:pt x="93" y="230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2" name="Freeform 214"/>
              <p:cNvSpPr>
                <a:spLocks/>
              </p:cNvSpPr>
              <p:nvPr/>
            </p:nvSpPr>
            <p:spPr bwMode="auto">
              <a:xfrm>
                <a:off x="3100" y="2090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3" name="Freeform 215"/>
              <p:cNvSpPr>
                <a:spLocks/>
              </p:cNvSpPr>
              <p:nvPr/>
            </p:nvSpPr>
            <p:spPr bwMode="auto">
              <a:xfrm>
                <a:off x="3100" y="2090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4" name="Freeform 216"/>
              <p:cNvSpPr>
                <a:spLocks/>
              </p:cNvSpPr>
              <p:nvPr/>
            </p:nvSpPr>
            <p:spPr bwMode="auto">
              <a:xfrm>
                <a:off x="3094" y="2538"/>
                <a:ext cx="36" cy="10"/>
              </a:xfrm>
              <a:custGeom>
                <a:avLst/>
                <a:gdLst>
                  <a:gd name="T0" fmla="*/ 288 w 288"/>
                  <a:gd name="T1" fmla="*/ 40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40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5" name="Freeform 217"/>
              <p:cNvSpPr>
                <a:spLocks/>
              </p:cNvSpPr>
              <p:nvPr/>
            </p:nvSpPr>
            <p:spPr bwMode="auto">
              <a:xfrm>
                <a:off x="3093" y="2481"/>
                <a:ext cx="36" cy="10"/>
              </a:xfrm>
              <a:custGeom>
                <a:avLst/>
                <a:gdLst>
                  <a:gd name="T0" fmla="*/ 288 w 288"/>
                  <a:gd name="T1" fmla="*/ 39 h 79"/>
                  <a:gd name="T2" fmla="*/ 288 w 288"/>
                  <a:gd name="T3" fmla="*/ 0 h 79"/>
                  <a:gd name="T4" fmla="*/ 0 w 288"/>
                  <a:gd name="T5" fmla="*/ 0 h 79"/>
                  <a:gd name="T6" fmla="*/ 0 w 288"/>
                  <a:gd name="T7" fmla="*/ 79 h 79"/>
                  <a:gd name="T8" fmla="*/ 288 w 288"/>
                  <a:gd name="T9" fmla="*/ 79 h 79"/>
                  <a:gd name="T10" fmla="*/ 288 w 288"/>
                  <a:gd name="T11" fmla="*/ 39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8"/>
                  <a:gd name="T19" fmla="*/ 0 h 79"/>
                  <a:gd name="T20" fmla="*/ 288 w 288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8" h="79">
                    <a:moveTo>
                      <a:pt x="288" y="39"/>
                    </a:moveTo>
                    <a:lnTo>
                      <a:pt x="288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288" y="79"/>
                    </a:lnTo>
                    <a:lnTo>
                      <a:pt x="288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6" name="Freeform 218"/>
              <p:cNvSpPr>
                <a:spLocks/>
              </p:cNvSpPr>
              <p:nvPr/>
            </p:nvSpPr>
            <p:spPr bwMode="auto">
              <a:xfrm>
                <a:off x="3107" y="2484"/>
                <a:ext cx="10" cy="56"/>
              </a:xfrm>
              <a:custGeom>
                <a:avLst/>
                <a:gdLst>
                  <a:gd name="T0" fmla="*/ 39 w 78"/>
                  <a:gd name="T1" fmla="*/ 0 h 452"/>
                  <a:gd name="T2" fmla="*/ 0 w 78"/>
                  <a:gd name="T3" fmla="*/ 0 h 452"/>
                  <a:gd name="T4" fmla="*/ 0 w 78"/>
                  <a:gd name="T5" fmla="*/ 452 h 452"/>
                  <a:gd name="T6" fmla="*/ 78 w 78"/>
                  <a:gd name="T7" fmla="*/ 452 h 452"/>
                  <a:gd name="T8" fmla="*/ 78 w 78"/>
                  <a:gd name="T9" fmla="*/ 0 h 452"/>
                  <a:gd name="T10" fmla="*/ 39 w 78"/>
                  <a:gd name="T11" fmla="*/ 0 h 4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"/>
                  <a:gd name="T19" fmla="*/ 0 h 452"/>
                  <a:gd name="T20" fmla="*/ 78 w 78"/>
                  <a:gd name="T21" fmla="*/ 452 h 4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" h="452">
                    <a:moveTo>
                      <a:pt x="39" y="0"/>
                    </a:moveTo>
                    <a:lnTo>
                      <a:pt x="0" y="0"/>
                    </a:lnTo>
                    <a:lnTo>
                      <a:pt x="0" y="452"/>
                    </a:lnTo>
                    <a:lnTo>
                      <a:pt x="78" y="452"/>
                    </a:lnTo>
                    <a:lnTo>
                      <a:pt x="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7" name="Freeform 219"/>
              <p:cNvSpPr>
                <a:spLocks/>
              </p:cNvSpPr>
              <p:nvPr/>
            </p:nvSpPr>
            <p:spPr bwMode="auto">
              <a:xfrm>
                <a:off x="3101" y="2554"/>
                <a:ext cx="24" cy="29"/>
              </a:xfrm>
              <a:custGeom>
                <a:avLst/>
                <a:gdLst>
                  <a:gd name="T0" fmla="*/ 0 w 187"/>
                  <a:gd name="T1" fmla="*/ 0 h 229"/>
                  <a:gd name="T2" fmla="*/ 187 w 187"/>
                  <a:gd name="T3" fmla="*/ 0 h 229"/>
                  <a:gd name="T4" fmla="*/ 93 w 187"/>
                  <a:gd name="T5" fmla="*/ 229 h 229"/>
                  <a:gd name="T6" fmla="*/ 0 w 187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7"/>
                  <a:gd name="T13" fmla="*/ 0 h 229"/>
                  <a:gd name="T14" fmla="*/ 187 w 187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7" h="229">
                    <a:moveTo>
                      <a:pt x="0" y="0"/>
                    </a:moveTo>
                    <a:lnTo>
                      <a:pt x="187" y="0"/>
                    </a:lnTo>
                    <a:lnTo>
                      <a:pt x="93" y="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8" name="Freeform 220"/>
              <p:cNvSpPr>
                <a:spLocks/>
              </p:cNvSpPr>
              <p:nvPr/>
            </p:nvSpPr>
            <p:spPr bwMode="auto">
              <a:xfrm>
                <a:off x="3101" y="2554"/>
                <a:ext cx="24" cy="29"/>
              </a:xfrm>
              <a:custGeom>
                <a:avLst/>
                <a:gdLst>
                  <a:gd name="T0" fmla="*/ 0 w 187"/>
                  <a:gd name="T1" fmla="*/ 0 h 229"/>
                  <a:gd name="T2" fmla="*/ 187 w 187"/>
                  <a:gd name="T3" fmla="*/ 0 h 229"/>
                  <a:gd name="T4" fmla="*/ 93 w 187"/>
                  <a:gd name="T5" fmla="*/ 229 h 229"/>
                  <a:gd name="T6" fmla="*/ 0 w 187"/>
                  <a:gd name="T7" fmla="*/ 0 h 2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7"/>
                  <a:gd name="T13" fmla="*/ 0 h 229"/>
                  <a:gd name="T14" fmla="*/ 187 w 187"/>
                  <a:gd name="T15" fmla="*/ 229 h 2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7" h="229">
                    <a:moveTo>
                      <a:pt x="0" y="0"/>
                    </a:moveTo>
                    <a:lnTo>
                      <a:pt x="187" y="0"/>
                    </a:lnTo>
                    <a:lnTo>
                      <a:pt x="93" y="229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19" name="Freeform 221"/>
              <p:cNvSpPr>
                <a:spLocks/>
              </p:cNvSpPr>
              <p:nvPr/>
            </p:nvSpPr>
            <p:spPr bwMode="auto">
              <a:xfrm>
                <a:off x="3100" y="2447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0" name="Freeform 222"/>
              <p:cNvSpPr>
                <a:spLocks/>
              </p:cNvSpPr>
              <p:nvPr/>
            </p:nvSpPr>
            <p:spPr bwMode="auto">
              <a:xfrm>
                <a:off x="3100" y="2447"/>
                <a:ext cx="23" cy="29"/>
              </a:xfrm>
              <a:custGeom>
                <a:avLst/>
                <a:gdLst>
                  <a:gd name="T0" fmla="*/ 0 w 186"/>
                  <a:gd name="T1" fmla="*/ 230 h 230"/>
                  <a:gd name="T2" fmla="*/ 186 w 186"/>
                  <a:gd name="T3" fmla="*/ 230 h 230"/>
                  <a:gd name="T4" fmla="*/ 93 w 186"/>
                  <a:gd name="T5" fmla="*/ 0 h 230"/>
                  <a:gd name="T6" fmla="*/ 0 w 186"/>
                  <a:gd name="T7" fmla="*/ 230 h 2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230"/>
                  <a:gd name="T14" fmla="*/ 186 w 186"/>
                  <a:gd name="T15" fmla="*/ 230 h 2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230">
                    <a:moveTo>
                      <a:pt x="0" y="230"/>
                    </a:moveTo>
                    <a:lnTo>
                      <a:pt x="186" y="230"/>
                    </a:lnTo>
                    <a:lnTo>
                      <a:pt x="93" y="0"/>
                    </a:lnTo>
                    <a:lnTo>
                      <a:pt x="0" y="2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1" name="Freeform 223"/>
              <p:cNvSpPr>
                <a:spLocks/>
              </p:cNvSpPr>
              <p:nvPr/>
            </p:nvSpPr>
            <p:spPr bwMode="auto">
              <a:xfrm>
                <a:off x="4526" y="1130"/>
                <a:ext cx="5" cy="307"/>
              </a:xfrm>
              <a:custGeom>
                <a:avLst/>
                <a:gdLst>
                  <a:gd name="T0" fmla="*/ 19 w 39"/>
                  <a:gd name="T1" fmla="*/ 2454 h 2454"/>
                  <a:gd name="T2" fmla="*/ 39 w 39"/>
                  <a:gd name="T3" fmla="*/ 2454 h 2454"/>
                  <a:gd name="T4" fmla="*/ 39 w 39"/>
                  <a:gd name="T5" fmla="*/ 0 h 2454"/>
                  <a:gd name="T6" fmla="*/ 0 w 39"/>
                  <a:gd name="T7" fmla="*/ 0 h 2454"/>
                  <a:gd name="T8" fmla="*/ 0 w 39"/>
                  <a:gd name="T9" fmla="*/ 2454 h 2454"/>
                  <a:gd name="T10" fmla="*/ 19 w 39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54"/>
                  <a:gd name="T20" fmla="*/ 39 w 39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54">
                    <a:moveTo>
                      <a:pt x="19" y="2454"/>
                    </a:moveTo>
                    <a:lnTo>
                      <a:pt x="39" y="2454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2" name="Freeform 224"/>
              <p:cNvSpPr>
                <a:spLocks/>
              </p:cNvSpPr>
              <p:nvPr/>
            </p:nvSpPr>
            <p:spPr bwMode="auto">
              <a:xfrm>
                <a:off x="4171" y="1130"/>
                <a:ext cx="5" cy="307"/>
              </a:xfrm>
              <a:custGeom>
                <a:avLst/>
                <a:gdLst>
                  <a:gd name="T0" fmla="*/ 19 w 39"/>
                  <a:gd name="T1" fmla="*/ 2454 h 2454"/>
                  <a:gd name="T2" fmla="*/ 39 w 39"/>
                  <a:gd name="T3" fmla="*/ 2454 h 2454"/>
                  <a:gd name="T4" fmla="*/ 39 w 39"/>
                  <a:gd name="T5" fmla="*/ 0 h 2454"/>
                  <a:gd name="T6" fmla="*/ 0 w 39"/>
                  <a:gd name="T7" fmla="*/ 0 h 2454"/>
                  <a:gd name="T8" fmla="*/ 0 w 39"/>
                  <a:gd name="T9" fmla="*/ 2454 h 2454"/>
                  <a:gd name="T10" fmla="*/ 19 w 39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2454"/>
                  <a:gd name="T20" fmla="*/ 39 w 39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2454">
                    <a:moveTo>
                      <a:pt x="19" y="2454"/>
                    </a:moveTo>
                    <a:lnTo>
                      <a:pt x="39" y="2454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3" name="Freeform 225"/>
              <p:cNvSpPr>
                <a:spLocks/>
              </p:cNvSpPr>
              <p:nvPr/>
            </p:nvSpPr>
            <p:spPr bwMode="auto">
              <a:xfrm>
                <a:off x="3817" y="1130"/>
                <a:ext cx="5" cy="307"/>
              </a:xfrm>
              <a:custGeom>
                <a:avLst/>
                <a:gdLst>
                  <a:gd name="T0" fmla="*/ 19 w 40"/>
                  <a:gd name="T1" fmla="*/ 2454 h 2454"/>
                  <a:gd name="T2" fmla="*/ 40 w 40"/>
                  <a:gd name="T3" fmla="*/ 2454 h 2454"/>
                  <a:gd name="T4" fmla="*/ 40 w 40"/>
                  <a:gd name="T5" fmla="*/ 0 h 2454"/>
                  <a:gd name="T6" fmla="*/ 0 w 40"/>
                  <a:gd name="T7" fmla="*/ 0 h 2454"/>
                  <a:gd name="T8" fmla="*/ 0 w 40"/>
                  <a:gd name="T9" fmla="*/ 2454 h 2454"/>
                  <a:gd name="T10" fmla="*/ 19 w 40"/>
                  <a:gd name="T11" fmla="*/ 2454 h 24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2454"/>
                  <a:gd name="T20" fmla="*/ 40 w 40"/>
                  <a:gd name="T21" fmla="*/ 2454 h 24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2454">
                    <a:moveTo>
                      <a:pt x="19" y="2454"/>
                    </a:moveTo>
                    <a:lnTo>
                      <a:pt x="40" y="2454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454"/>
                    </a:lnTo>
                    <a:lnTo>
                      <a:pt x="19" y="245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4" name="Freeform 226"/>
              <p:cNvSpPr>
                <a:spLocks/>
              </p:cNvSpPr>
              <p:nvPr/>
            </p:nvSpPr>
            <p:spPr bwMode="auto">
              <a:xfrm>
                <a:off x="3531" y="2158"/>
                <a:ext cx="277" cy="5"/>
              </a:xfrm>
              <a:custGeom>
                <a:avLst/>
                <a:gdLst>
                  <a:gd name="T0" fmla="*/ 2217 w 2217"/>
                  <a:gd name="T1" fmla="*/ 19 h 39"/>
                  <a:gd name="T2" fmla="*/ 2217 w 2217"/>
                  <a:gd name="T3" fmla="*/ 0 h 39"/>
                  <a:gd name="T4" fmla="*/ 0 w 2217"/>
                  <a:gd name="T5" fmla="*/ 0 h 39"/>
                  <a:gd name="T6" fmla="*/ 0 w 2217"/>
                  <a:gd name="T7" fmla="*/ 39 h 39"/>
                  <a:gd name="T8" fmla="*/ 2217 w 2217"/>
                  <a:gd name="T9" fmla="*/ 39 h 39"/>
                  <a:gd name="T10" fmla="*/ 2217 w 2217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17"/>
                  <a:gd name="T19" fmla="*/ 0 h 39"/>
                  <a:gd name="T20" fmla="*/ 2217 w 221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17" h="39">
                    <a:moveTo>
                      <a:pt x="2217" y="19"/>
                    </a:moveTo>
                    <a:lnTo>
                      <a:pt x="22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217" y="39"/>
                    </a:lnTo>
                    <a:lnTo>
                      <a:pt x="221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5" name="Freeform 227"/>
              <p:cNvSpPr>
                <a:spLocks/>
              </p:cNvSpPr>
              <p:nvPr/>
            </p:nvSpPr>
            <p:spPr bwMode="auto">
              <a:xfrm>
                <a:off x="3509" y="2508"/>
                <a:ext cx="266" cy="5"/>
              </a:xfrm>
              <a:custGeom>
                <a:avLst/>
                <a:gdLst>
                  <a:gd name="T0" fmla="*/ 2129 w 2129"/>
                  <a:gd name="T1" fmla="*/ 20 h 40"/>
                  <a:gd name="T2" fmla="*/ 2129 w 2129"/>
                  <a:gd name="T3" fmla="*/ 0 h 40"/>
                  <a:gd name="T4" fmla="*/ 0 w 2129"/>
                  <a:gd name="T5" fmla="*/ 0 h 40"/>
                  <a:gd name="T6" fmla="*/ 0 w 2129"/>
                  <a:gd name="T7" fmla="*/ 40 h 40"/>
                  <a:gd name="T8" fmla="*/ 2129 w 2129"/>
                  <a:gd name="T9" fmla="*/ 40 h 40"/>
                  <a:gd name="T10" fmla="*/ 2129 w 2129"/>
                  <a:gd name="T11" fmla="*/ 2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29"/>
                  <a:gd name="T19" fmla="*/ 0 h 40"/>
                  <a:gd name="T20" fmla="*/ 2129 w 2129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29" h="40">
                    <a:moveTo>
                      <a:pt x="2129" y="20"/>
                    </a:moveTo>
                    <a:lnTo>
                      <a:pt x="21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129" y="40"/>
                    </a:lnTo>
                    <a:lnTo>
                      <a:pt x="21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6" name="Freeform 228"/>
              <p:cNvSpPr>
                <a:spLocks/>
              </p:cNvSpPr>
              <p:nvPr/>
            </p:nvSpPr>
            <p:spPr bwMode="auto">
              <a:xfrm>
                <a:off x="4595" y="2508"/>
                <a:ext cx="249" cy="5"/>
              </a:xfrm>
              <a:custGeom>
                <a:avLst/>
                <a:gdLst>
                  <a:gd name="T0" fmla="*/ 1995 w 1995"/>
                  <a:gd name="T1" fmla="*/ 20 h 40"/>
                  <a:gd name="T2" fmla="*/ 1995 w 1995"/>
                  <a:gd name="T3" fmla="*/ 0 h 40"/>
                  <a:gd name="T4" fmla="*/ 0 w 1995"/>
                  <a:gd name="T5" fmla="*/ 0 h 40"/>
                  <a:gd name="T6" fmla="*/ 0 w 1995"/>
                  <a:gd name="T7" fmla="*/ 40 h 40"/>
                  <a:gd name="T8" fmla="*/ 1995 w 1995"/>
                  <a:gd name="T9" fmla="*/ 40 h 40"/>
                  <a:gd name="T10" fmla="*/ 1995 w 1995"/>
                  <a:gd name="T11" fmla="*/ 2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5"/>
                  <a:gd name="T19" fmla="*/ 0 h 40"/>
                  <a:gd name="T20" fmla="*/ 1995 w 199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5" h="40">
                    <a:moveTo>
                      <a:pt x="1995" y="20"/>
                    </a:moveTo>
                    <a:lnTo>
                      <a:pt x="199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995" y="40"/>
                    </a:lnTo>
                    <a:lnTo>
                      <a:pt x="199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7" name="Freeform 229"/>
              <p:cNvSpPr>
                <a:spLocks/>
              </p:cNvSpPr>
              <p:nvPr/>
            </p:nvSpPr>
            <p:spPr bwMode="auto">
              <a:xfrm>
                <a:off x="3509" y="1457"/>
                <a:ext cx="257" cy="4"/>
              </a:xfrm>
              <a:custGeom>
                <a:avLst/>
                <a:gdLst>
                  <a:gd name="T0" fmla="*/ 2060 w 2060"/>
                  <a:gd name="T1" fmla="*/ 19 h 39"/>
                  <a:gd name="T2" fmla="*/ 2060 w 2060"/>
                  <a:gd name="T3" fmla="*/ 0 h 39"/>
                  <a:gd name="T4" fmla="*/ 0 w 2060"/>
                  <a:gd name="T5" fmla="*/ 0 h 39"/>
                  <a:gd name="T6" fmla="*/ 0 w 2060"/>
                  <a:gd name="T7" fmla="*/ 39 h 39"/>
                  <a:gd name="T8" fmla="*/ 2060 w 2060"/>
                  <a:gd name="T9" fmla="*/ 39 h 39"/>
                  <a:gd name="T10" fmla="*/ 2060 w 2060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60"/>
                  <a:gd name="T19" fmla="*/ 0 h 39"/>
                  <a:gd name="T20" fmla="*/ 2060 w 2060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60" h="39">
                    <a:moveTo>
                      <a:pt x="2060" y="19"/>
                    </a:moveTo>
                    <a:lnTo>
                      <a:pt x="2060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060" y="39"/>
                    </a:lnTo>
                    <a:lnTo>
                      <a:pt x="206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8" name="Freeform 230"/>
              <p:cNvSpPr>
                <a:spLocks/>
              </p:cNvSpPr>
              <p:nvPr/>
            </p:nvSpPr>
            <p:spPr bwMode="auto">
              <a:xfrm>
                <a:off x="3873" y="1457"/>
                <a:ext cx="236" cy="4"/>
              </a:xfrm>
              <a:custGeom>
                <a:avLst/>
                <a:gdLst>
                  <a:gd name="T0" fmla="*/ 1888 w 1888"/>
                  <a:gd name="T1" fmla="*/ 19 h 39"/>
                  <a:gd name="T2" fmla="*/ 1888 w 1888"/>
                  <a:gd name="T3" fmla="*/ 0 h 39"/>
                  <a:gd name="T4" fmla="*/ 0 w 1888"/>
                  <a:gd name="T5" fmla="*/ 0 h 39"/>
                  <a:gd name="T6" fmla="*/ 0 w 1888"/>
                  <a:gd name="T7" fmla="*/ 39 h 39"/>
                  <a:gd name="T8" fmla="*/ 1888 w 1888"/>
                  <a:gd name="T9" fmla="*/ 39 h 39"/>
                  <a:gd name="T10" fmla="*/ 1888 w 1888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8"/>
                  <a:gd name="T19" fmla="*/ 0 h 39"/>
                  <a:gd name="T20" fmla="*/ 1888 w 1888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8" h="39">
                    <a:moveTo>
                      <a:pt x="1888" y="19"/>
                    </a:moveTo>
                    <a:lnTo>
                      <a:pt x="188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888" y="39"/>
                    </a:lnTo>
                    <a:lnTo>
                      <a:pt x="188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29" name="Freeform 231"/>
              <p:cNvSpPr>
                <a:spLocks/>
              </p:cNvSpPr>
              <p:nvPr/>
            </p:nvSpPr>
            <p:spPr bwMode="auto">
              <a:xfrm>
                <a:off x="4217" y="1457"/>
                <a:ext cx="235" cy="4"/>
              </a:xfrm>
              <a:custGeom>
                <a:avLst/>
                <a:gdLst>
                  <a:gd name="T0" fmla="*/ 1887 w 1887"/>
                  <a:gd name="T1" fmla="*/ 19 h 39"/>
                  <a:gd name="T2" fmla="*/ 1887 w 1887"/>
                  <a:gd name="T3" fmla="*/ 0 h 39"/>
                  <a:gd name="T4" fmla="*/ 0 w 1887"/>
                  <a:gd name="T5" fmla="*/ 0 h 39"/>
                  <a:gd name="T6" fmla="*/ 0 w 1887"/>
                  <a:gd name="T7" fmla="*/ 39 h 39"/>
                  <a:gd name="T8" fmla="*/ 1887 w 1887"/>
                  <a:gd name="T9" fmla="*/ 39 h 39"/>
                  <a:gd name="T10" fmla="*/ 1887 w 1887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87"/>
                  <a:gd name="T19" fmla="*/ 0 h 39"/>
                  <a:gd name="T20" fmla="*/ 1887 w 188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87" h="39">
                    <a:moveTo>
                      <a:pt x="1887" y="19"/>
                    </a:moveTo>
                    <a:lnTo>
                      <a:pt x="188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887" y="39"/>
                    </a:lnTo>
                    <a:lnTo>
                      <a:pt x="188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0" name="Freeform 232"/>
              <p:cNvSpPr>
                <a:spLocks/>
              </p:cNvSpPr>
              <p:nvPr/>
            </p:nvSpPr>
            <p:spPr bwMode="auto">
              <a:xfrm>
                <a:off x="4560" y="1457"/>
                <a:ext cx="279" cy="4"/>
              </a:xfrm>
              <a:custGeom>
                <a:avLst/>
                <a:gdLst>
                  <a:gd name="T0" fmla="*/ 2230 w 2230"/>
                  <a:gd name="T1" fmla="*/ 19 h 39"/>
                  <a:gd name="T2" fmla="*/ 2230 w 2230"/>
                  <a:gd name="T3" fmla="*/ 0 h 39"/>
                  <a:gd name="T4" fmla="*/ 0 w 2230"/>
                  <a:gd name="T5" fmla="*/ 0 h 39"/>
                  <a:gd name="T6" fmla="*/ 0 w 2230"/>
                  <a:gd name="T7" fmla="*/ 39 h 39"/>
                  <a:gd name="T8" fmla="*/ 2230 w 2230"/>
                  <a:gd name="T9" fmla="*/ 39 h 39"/>
                  <a:gd name="T10" fmla="*/ 2230 w 2230"/>
                  <a:gd name="T11" fmla="*/ 1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30"/>
                  <a:gd name="T19" fmla="*/ 0 h 39"/>
                  <a:gd name="T20" fmla="*/ 2230 w 2230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30" h="39">
                    <a:moveTo>
                      <a:pt x="2230" y="19"/>
                    </a:moveTo>
                    <a:lnTo>
                      <a:pt x="2230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230" y="39"/>
                    </a:lnTo>
                    <a:lnTo>
                      <a:pt x="223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grpSp>
            <p:nvGrpSpPr>
              <p:cNvPr id="88531" name="Group 233"/>
              <p:cNvGrpSpPr>
                <a:grpSpLocks/>
              </p:cNvGrpSpPr>
              <p:nvPr/>
            </p:nvGrpSpPr>
            <p:grpSpPr bwMode="auto">
              <a:xfrm>
                <a:off x="3128" y="2528"/>
                <a:ext cx="2087" cy="336"/>
                <a:chOff x="3128" y="2528"/>
                <a:chExt cx="2087" cy="336"/>
              </a:xfrm>
            </p:grpSpPr>
            <p:sp>
              <p:nvSpPr>
                <p:cNvPr id="88636" name="Freeform 234"/>
                <p:cNvSpPr>
                  <a:spLocks/>
                </p:cNvSpPr>
                <p:nvPr/>
              </p:nvSpPr>
              <p:spPr bwMode="auto">
                <a:xfrm>
                  <a:off x="3132" y="2859"/>
                  <a:ext cx="288" cy="5"/>
                </a:xfrm>
                <a:custGeom>
                  <a:avLst/>
                  <a:gdLst>
                    <a:gd name="T0" fmla="*/ 0 w 2305"/>
                    <a:gd name="T1" fmla="*/ 19 h 39"/>
                    <a:gd name="T2" fmla="*/ 0 w 2305"/>
                    <a:gd name="T3" fmla="*/ 39 h 39"/>
                    <a:gd name="T4" fmla="*/ 2305 w 2305"/>
                    <a:gd name="T5" fmla="*/ 39 h 39"/>
                    <a:gd name="T6" fmla="*/ 2305 w 2305"/>
                    <a:gd name="T7" fmla="*/ 0 h 39"/>
                    <a:gd name="T8" fmla="*/ 0 w 2305"/>
                    <a:gd name="T9" fmla="*/ 0 h 39"/>
                    <a:gd name="T10" fmla="*/ 0 w 230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05"/>
                    <a:gd name="T19" fmla="*/ 0 h 39"/>
                    <a:gd name="T20" fmla="*/ 2305 w 230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05" h="39">
                      <a:moveTo>
                        <a:pt x="0" y="19"/>
                      </a:moveTo>
                      <a:lnTo>
                        <a:pt x="0" y="39"/>
                      </a:lnTo>
                      <a:lnTo>
                        <a:pt x="2305" y="39"/>
                      </a:lnTo>
                      <a:lnTo>
                        <a:pt x="2305" y="0"/>
                      </a:lnTo>
                      <a:lnTo>
                        <a:pt x="0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7" name="Freeform 235"/>
                <p:cNvSpPr>
                  <a:spLocks/>
                </p:cNvSpPr>
                <p:nvPr/>
              </p:nvSpPr>
              <p:spPr bwMode="auto">
                <a:xfrm>
                  <a:off x="4940" y="2859"/>
                  <a:ext cx="275" cy="5"/>
                </a:xfrm>
                <a:custGeom>
                  <a:avLst/>
                  <a:gdLst>
                    <a:gd name="T0" fmla="*/ 2202 w 2202"/>
                    <a:gd name="T1" fmla="*/ 19 h 39"/>
                    <a:gd name="T2" fmla="*/ 2202 w 2202"/>
                    <a:gd name="T3" fmla="*/ 0 h 39"/>
                    <a:gd name="T4" fmla="*/ 0 w 2202"/>
                    <a:gd name="T5" fmla="*/ 0 h 39"/>
                    <a:gd name="T6" fmla="*/ 0 w 2202"/>
                    <a:gd name="T7" fmla="*/ 39 h 39"/>
                    <a:gd name="T8" fmla="*/ 2202 w 2202"/>
                    <a:gd name="T9" fmla="*/ 39 h 39"/>
                    <a:gd name="T10" fmla="*/ 2202 w 2202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02"/>
                    <a:gd name="T19" fmla="*/ 0 h 39"/>
                    <a:gd name="T20" fmla="*/ 2202 w 2202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02" h="39">
                      <a:moveTo>
                        <a:pt x="2202" y="19"/>
                      </a:moveTo>
                      <a:lnTo>
                        <a:pt x="2202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202" y="39"/>
                      </a:lnTo>
                      <a:lnTo>
                        <a:pt x="2202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8" name="Freeform 236"/>
                <p:cNvSpPr>
                  <a:spLocks/>
                </p:cNvSpPr>
                <p:nvPr/>
              </p:nvSpPr>
              <p:spPr bwMode="auto">
                <a:xfrm>
                  <a:off x="3128" y="2739"/>
                  <a:ext cx="310" cy="5"/>
                </a:xfrm>
                <a:custGeom>
                  <a:avLst/>
                  <a:gdLst>
                    <a:gd name="T0" fmla="*/ 2477 w 2477"/>
                    <a:gd name="T1" fmla="*/ 19 h 40"/>
                    <a:gd name="T2" fmla="*/ 2477 w 2477"/>
                    <a:gd name="T3" fmla="*/ 0 h 40"/>
                    <a:gd name="T4" fmla="*/ 0 w 2477"/>
                    <a:gd name="T5" fmla="*/ 0 h 40"/>
                    <a:gd name="T6" fmla="*/ 0 w 2477"/>
                    <a:gd name="T7" fmla="*/ 40 h 40"/>
                    <a:gd name="T8" fmla="*/ 2477 w 2477"/>
                    <a:gd name="T9" fmla="*/ 40 h 40"/>
                    <a:gd name="T10" fmla="*/ 2477 w 2477"/>
                    <a:gd name="T11" fmla="*/ 19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7"/>
                    <a:gd name="T19" fmla="*/ 0 h 40"/>
                    <a:gd name="T20" fmla="*/ 2477 w 2477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7" h="40">
                      <a:moveTo>
                        <a:pt x="2477" y="19"/>
                      </a:moveTo>
                      <a:lnTo>
                        <a:pt x="2477" y="0"/>
                      </a:lnTo>
                      <a:lnTo>
                        <a:pt x="0" y="0"/>
                      </a:lnTo>
                      <a:lnTo>
                        <a:pt x="0" y="40"/>
                      </a:lnTo>
                      <a:lnTo>
                        <a:pt x="2477" y="40"/>
                      </a:lnTo>
                      <a:lnTo>
                        <a:pt x="2477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9" name="Freeform 237"/>
                <p:cNvSpPr>
                  <a:spLocks/>
                </p:cNvSpPr>
                <p:nvPr/>
              </p:nvSpPr>
              <p:spPr bwMode="auto">
                <a:xfrm>
                  <a:off x="3131" y="2621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0" name="Freeform 238"/>
                <p:cNvSpPr>
                  <a:spLocks/>
                </p:cNvSpPr>
                <p:nvPr/>
              </p:nvSpPr>
              <p:spPr bwMode="auto">
                <a:xfrm>
                  <a:off x="3582" y="2532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1" name="Freeform 239"/>
                <p:cNvSpPr>
                  <a:spLocks/>
                </p:cNvSpPr>
                <p:nvPr/>
              </p:nvSpPr>
              <p:spPr bwMode="auto">
                <a:xfrm>
                  <a:off x="3700" y="2535"/>
                  <a:ext cx="5" cy="306"/>
                </a:xfrm>
                <a:custGeom>
                  <a:avLst/>
                  <a:gdLst>
                    <a:gd name="T0" fmla="*/ 19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19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19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19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2" name="Freeform 240"/>
                <p:cNvSpPr>
                  <a:spLocks/>
                </p:cNvSpPr>
                <p:nvPr/>
              </p:nvSpPr>
              <p:spPr bwMode="auto">
                <a:xfrm>
                  <a:off x="3934" y="2528"/>
                  <a:ext cx="5" cy="306"/>
                </a:xfrm>
                <a:custGeom>
                  <a:avLst/>
                  <a:gdLst>
                    <a:gd name="T0" fmla="*/ 20 w 39"/>
                    <a:gd name="T1" fmla="*/ 2449 h 2449"/>
                    <a:gd name="T2" fmla="*/ 39 w 39"/>
                    <a:gd name="T3" fmla="*/ 2449 h 2449"/>
                    <a:gd name="T4" fmla="*/ 39 w 39"/>
                    <a:gd name="T5" fmla="*/ 0 h 2449"/>
                    <a:gd name="T6" fmla="*/ 0 w 39"/>
                    <a:gd name="T7" fmla="*/ 0 h 2449"/>
                    <a:gd name="T8" fmla="*/ 0 w 39"/>
                    <a:gd name="T9" fmla="*/ 2449 h 2449"/>
                    <a:gd name="T10" fmla="*/ 20 w 39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49"/>
                    <a:gd name="T20" fmla="*/ 39 w 39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49">
                      <a:moveTo>
                        <a:pt x="20" y="2449"/>
                      </a:moveTo>
                      <a:lnTo>
                        <a:pt x="39" y="244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3" name="Freeform 241"/>
                <p:cNvSpPr>
                  <a:spLocks/>
                </p:cNvSpPr>
                <p:nvPr/>
              </p:nvSpPr>
              <p:spPr bwMode="auto">
                <a:xfrm>
                  <a:off x="4053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4" name="Freeform 242"/>
                <p:cNvSpPr>
                  <a:spLocks/>
                </p:cNvSpPr>
                <p:nvPr/>
              </p:nvSpPr>
              <p:spPr bwMode="auto">
                <a:xfrm>
                  <a:off x="4290" y="2529"/>
                  <a:ext cx="5" cy="307"/>
                </a:xfrm>
                <a:custGeom>
                  <a:avLst/>
                  <a:gdLst>
                    <a:gd name="T0" fmla="*/ 19 w 39"/>
                    <a:gd name="T1" fmla="*/ 2450 h 2450"/>
                    <a:gd name="T2" fmla="*/ 39 w 39"/>
                    <a:gd name="T3" fmla="*/ 2450 h 2450"/>
                    <a:gd name="T4" fmla="*/ 39 w 39"/>
                    <a:gd name="T5" fmla="*/ 0 h 2450"/>
                    <a:gd name="T6" fmla="*/ 0 w 39"/>
                    <a:gd name="T7" fmla="*/ 0 h 2450"/>
                    <a:gd name="T8" fmla="*/ 0 w 39"/>
                    <a:gd name="T9" fmla="*/ 2450 h 2450"/>
                    <a:gd name="T10" fmla="*/ 19 w 39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0"/>
                    <a:gd name="T20" fmla="*/ 39 w 39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0">
                      <a:moveTo>
                        <a:pt x="19" y="2450"/>
                      </a:moveTo>
                      <a:lnTo>
                        <a:pt x="39" y="2450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19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5" name="Freeform 243"/>
                <p:cNvSpPr>
                  <a:spLocks/>
                </p:cNvSpPr>
                <p:nvPr/>
              </p:nvSpPr>
              <p:spPr bwMode="auto">
                <a:xfrm>
                  <a:off x="4409" y="2532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6" name="Freeform 244"/>
                <p:cNvSpPr>
                  <a:spLocks/>
                </p:cNvSpPr>
                <p:nvPr/>
              </p:nvSpPr>
              <p:spPr bwMode="auto">
                <a:xfrm>
                  <a:off x="4643" y="2528"/>
                  <a:ext cx="5" cy="306"/>
                </a:xfrm>
                <a:custGeom>
                  <a:avLst/>
                  <a:gdLst>
                    <a:gd name="T0" fmla="*/ 20 w 40"/>
                    <a:gd name="T1" fmla="*/ 2449 h 2449"/>
                    <a:gd name="T2" fmla="*/ 40 w 40"/>
                    <a:gd name="T3" fmla="*/ 2449 h 2449"/>
                    <a:gd name="T4" fmla="*/ 40 w 40"/>
                    <a:gd name="T5" fmla="*/ 0 h 2449"/>
                    <a:gd name="T6" fmla="*/ 0 w 40"/>
                    <a:gd name="T7" fmla="*/ 0 h 2449"/>
                    <a:gd name="T8" fmla="*/ 0 w 40"/>
                    <a:gd name="T9" fmla="*/ 2449 h 2449"/>
                    <a:gd name="T10" fmla="*/ 20 w 40"/>
                    <a:gd name="T11" fmla="*/ 2449 h 24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49"/>
                    <a:gd name="T20" fmla="*/ 40 w 40"/>
                    <a:gd name="T21" fmla="*/ 2449 h 244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49">
                      <a:moveTo>
                        <a:pt x="20" y="2449"/>
                      </a:moveTo>
                      <a:lnTo>
                        <a:pt x="40" y="244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49"/>
                      </a:lnTo>
                      <a:lnTo>
                        <a:pt x="20" y="24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7" name="Freeform 245"/>
                <p:cNvSpPr>
                  <a:spLocks/>
                </p:cNvSpPr>
                <p:nvPr/>
              </p:nvSpPr>
              <p:spPr bwMode="auto">
                <a:xfrm>
                  <a:off x="4762" y="2531"/>
                  <a:ext cx="5" cy="306"/>
                </a:xfrm>
                <a:custGeom>
                  <a:avLst/>
                  <a:gdLst>
                    <a:gd name="T0" fmla="*/ 20 w 40"/>
                    <a:gd name="T1" fmla="*/ 2450 h 2450"/>
                    <a:gd name="T2" fmla="*/ 40 w 40"/>
                    <a:gd name="T3" fmla="*/ 2450 h 2450"/>
                    <a:gd name="T4" fmla="*/ 40 w 40"/>
                    <a:gd name="T5" fmla="*/ 0 h 2450"/>
                    <a:gd name="T6" fmla="*/ 0 w 40"/>
                    <a:gd name="T7" fmla="*/ 0 h 2450"/>
                    <a:gd name="T8" fmla="*/ 0 w 40"/>
                    <a:gd name="T9" fmla="*/ 2450 h 2450"/>
                    <a:gd name="T10" fmla="*/ 20 w 40"/>
                    <a:gd name="T11" fmla="*/ 2450 h 24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0"/>
                    <a:gd name="T20" fmla="*/ 40 w 40"/>
                    <a:gd name="T21" fmla="*/ 2450 h 24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0">
                      <a:moveTo>
                        <a:pt x="20" y="2450"/>
                      </a:moveTo>
                      <a:lnTo>
                        <a:pt x="40" y="245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0"/>
                      </a:lnTo>
                      <a:lnTo>
                        <a:pt x="20" y="24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8" name="Freeform 246"/>
                <p:cNvSpPr>
                  <a:spLocks/>
                </p:cNvSpPr>
                <p:nvPr/>
              </p:nvSpPr>
              <p:spPr bwMode="auto">
                <a:xfrm>
                  <a:off x="4899" y="2740"/>
                  <a:ext cx="309" cy="5"/>
                </a:xfrm>
                <a:custGeom>
                  <a:avLst/>
                  <a:gdLst>
                    <a:gd name="T0" fmla="*/ 2478 w 2478"/>
                    <a:gd name="T1" fmla="*/ 20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20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49" name="Freeform 247"/>
                <p:cNvSpPr>
                  <a:spLocks/>
                </p:cNvSpPr>
                <p:nvPr/>
              </p:nvSpPr>
              <p:spPr bwMode="auto">
                <a:xfrm>
                  <a:off x="4901" y="2622"/>
                  <a:ext cx="310" cy="5"/>
                </a:xfrm>
                <a:custGeom>
                  <a:avLst/>
                  <a:gdLst>
                    <a:gd name="T0" fmla="*/ 2478 w 2478"/>
                    <a:gd name="T1" fmla="*/ 19 h 39"/>
                    <a:gd name="T2" fmla="*/ 2478 w 2478"/>
                    <a:gd name="T3" fmla="*/ 0 h 39"/>
                    <a:gd name="T4" fmla="*/ 0 w 2478"/>
                    <a:gd name="T5" fmla="*/ 0 h 39"/>
                    <a:gd name="T6" fmla="*/ 0 w 2478"/>
                    <a:gd name="T7" fmla="*/ 39 h 39"/>
                    <a:gd name="T8" fmla="*/ 2478 w 2478"/>
                    <a:gd name="T9" fmla="*/ 39 h 39"/>
                    <a:gd name="T10" fmla="*/ 2478 w 247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78"/>
                    <a:gd name="T19" fmla="*/ 0 h 39"/>
                    <a:gd name="T20" fmla="*/ 2478 w 247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78" h="39">
                      <a:moveTo>
                        <a:pt x="2478" y="19"/>
                      </a:moveTo>
                      <a:lnTo>
                        <a:pt x="247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78" y="39"/>
                      </a:lnTo>
                      <a:lnTo>
                        <a:pt x="247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0" name="Freeform 248"/>
                <p:cNvSpPr>
                  <a:spLocks/>
                </p:cNvSpPr>
                <p:nvPr/>
              </p:nvSpPr>
              <p:spPr bwMode="auto">
                <a:xfrm>
                  <a:off x="3462" y="2533"/>
                  <a:ext cx="5" cy="307"/>
                </a:xfrm>
                <a:custGeom>
                  <a:avLst/>
                  <a:gdLst>
                    <a:gd name="T0" fmla="*/ 20 w 39"/>
                    <a:gd name="T1" fmla="*/ 2456 h 2456"/>
                    <a:gd name="T2" fmla="*/ 39 w 39"/>
                    <a:gd name="T3" fmla="*/ 2456 h 2456"/>
                    <a:gd name="T4" fmla="*/ 39 w 39"/>
                    <a:gd name="T5" fmla="*/ 0 h 2456"/>
                    <a:gd name="T6" fmla="*/ 0 w 39"/>
                    <a:gd name="T7" fmla="*/ 0 h 2456"/>
                    <a:gd name="T8" fmla="*/ 0 w 39"/>
                    <a:gd name="T9" fmla="*/ 2456 h 2456"/>
                    <a:gd name="T10" fmla="*/ 20 w 39"/>
                    <a:gd name="T11" fmla="*/ 2456 h 24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6"/>
                    <a:gd name="T20" fmla="*/ 39 w 39"/>
                    <a:gd name="T21" fmla="*/ 2456 h 245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6">
                      <a:moveTo>
                        <a:pt x="20" y="2456"/>
                      </a:moveTo>
                      <a:lnTo>
                        <a:pt x="39" y="2456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6"/>
                      </a:lnTo>
                      <a:lnTo>
                        <a:pt x="20" y="24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1" name="Freeform 249"/>
                <p:cNvSpPr>
                  <a:spLocks/>
                </p:cNvSpPr>
                <p:nvPr/>
              </p:nvSpPr>
              <p:spPr bwMode="auto">
                <a:xfrm>
                  <a:off x="4881" y="2528"/>
                  <a:ext cx="5" cy="307"/>
                </a:xfrm>
                <a:custGeom>
                  <a:avLst/>
                  <a:gdLst>
                    <a:gd name="T0" fmla="*/ 20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0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0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2" name="Freeform 250"/>
                <p:cNvSpPr>
                  <a:spLocks/>
                </p:cNvSpPr>
                <p:nvPr/>
              </p:nvSpPr>
              <p:spPr bwMode="auto">
                <a:xfrm>
                  <a:off x="4526" y="2533"/>
                  <a:ext cx="5" cy="306"/>
                </a:xfrm>
                <a:custGeom>
                  <a:avLst/>
                  <a:gdLst>
                    <a:gd name="T0" fmla="*/ 19 w 39"/>
                    <a:gd name="T1" fmla="*/ 2455 h 2455"/>
                    <a:gd name="T2" fmla="*/ 39 w 39"/>
                    <a:gd name="T3" fmla="*/ 2455 h 2455"/>
                    <a:gd name="T4" fmla="*/ 39 w 39"/>
                    <a:gd name="T5" fmla="*/ 0 h 2455"/>
                    <a:gd name="T6" fmla="*/ 0 w 39"/>
                    <a:gd name="T7" fmla="*/ 0 h 2455"/>
                    <a:gd name="T8" fmla="*/ 0 w 39"/>
                    <a:gd name="T9" fmla="*/ 2455 h 2455"/>
                    <a:gd name="T10" fmla="*/ 19 w 39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5"/>
                    <a:gd name="T20" fmla="*/ 39 w 39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5">
                      <a:moveTo>
                        <a:pt x="19" y="2455"/>
                      </a:moveTo>
                      <a:lnTo>
                        <a:pt x="39" y="2455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19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3" name="Freeform 251"/>
                <p:cNvSpPr>
                  <a:spLocks/>
                </p:cNvSpPr>
                <p:nvPr/>
              </p:nvSpPr>
              <p:spPr bwMode="auto">
                <a:xfrm>
                  <a:off x="4171" y="2533"/>
                  <a:ext cx="5" cy="306"/>
                </a:xfrm>
                <a:custGeom>
                  <a:avLst/>
                  <a:gdLst>
                    <a:gd name="T0" fmla="*/ 19 w 39"/>
                    <a:gd name="T1" fmla="*/ 2455 h 2455"/>
                    <a:gd name="T2" fmla="*/ 39 w 39"/>
                    <a:gd name="T3" fmla="*/ 2455 h 2455"/>
                    <a:gd name="T4" fmla="*/ 39 w 39"/>
                    <a:gd name="T5" fmla="*/ 0 h 2455"/>
                    <a:gd name="T6" fmla="*/ 0 w 39"/>
                    <a:gd name="T7" fmla="*/ 0 h 2455"/>
                    <a:gd name="T8" fmla="*/ 0 w 39"/>
                    <a:gd name="T9" fmla="*/ 2455 h 2455"/>
                    <a:gd name="T10" fmla="*/ 19 w 39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5"/>
                    <a:gd name="T20" fmla="*/ 39 w 39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5">
                      <a:moveTo>
                        <a:pt x="19" y="2455"/>
                      </a:moveTo>
                      <a:lnTo>
                        <a:pt x="39" y="2455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19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4" name="Freeform 252"/>
                <p:cNvSpPr>
                  <a:spLocks/>
                </p:cNvSpPr>
                <p:nvPr/>
              </p:nvSpPr>
              <p:spPr bwMode="auto">
                <a:xfrm>
                  <a:off x="3817" y="2533"/>
                  <a:ext cx="5" cy="306"/>
                </a:xfrm>
                <a:custGeom>
                  <a:avLst/>
                  <a:gdLst>
                    <a:gd name="T0" fmla="*/ 19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19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19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19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5" name="Freeform 253"/>
                <p:cNvSpPr>
                  <a:spLocks/>
                </p:cNvSpPr>
                <p:nvPr/>
              </p:nvSpPr>
              <p:spPr bwMode="auto">
                <a:xfrm>
                  <a:off x="3531" y="2859"/>
                  <a:ext cx="254" cy="5"/>
                </a:xfrm>
                <a:custGeom>
                  <a:avLst/>
                  <a:gdLst>
                    <a:gd name="T0" fmla="*/ 2030 w 2030"/>
                    <a:gd name="T1" fmla="*/ 19 h 39"/>
                    <a:gd name="T2" fmla="*/ 2030 w 2030"/>
                    <a:gd name="T3" fmla="*/ 0 h 39"/>
                    <a:gd name="T4" fmla="*/ 0 w 2030"/>
                    <a:gd name="T5" fmla="*/ 0 h 39"/>
                    <a:gd name="T6" fmla="*/ 0 w 2030"/>
                    <a:gd name="T7" fmla="*/ 39 h 39"/>
                    <a:gd name="T8" fmla="*/ 2030 w 2030"/>
                    <a:gd name="T9" fmla="*/ 39 h 39"/>
                    <a:gd name="T10" fmla="*/ 2030 w 2030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30"/>
                    <a:gd name="T19" fmla="*/ 0 h 39"/>
                    <a:gd name="T20" fmla="*/ 2030 w 203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30" h="39">
                      <a:moveTo>
                        <a:pt x="2030" y="19"/>
                      </a:moveTo>
                      <a:lnTo>
                        <a:pt x="2030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030" y="39"/>
                      </a:lnTo>
                      <a:lnTo>
                        <a:pt x="203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6" name="Freeform 254"/>
                <p:cNvSpPr>
                  <a:spLocks/>
                </p:cNvSpPr>
                <p:nvPr/>
              </p:nvSpPr>
              <p:spPr bwMode="auto">
                <a:xfrm>
                  <a:off x="3890" y="2859"/>
                  <a:ext cx="233" cy="5"/>
                </a:xfrm>
                <a:custGeom>
                  <a:avLst/>
                  <a:gdLst>
                    <a:gd name="T0" fmla="*/ 1860 w 1860"/>
                    <a:gd name="T1" fmla="*/ 19 h 39"/>
                    <a:gd name="T2" fmla="*/ 1860 w 1860"/>
                    <a:gd name="T3" fmla="*/ 0 h 39"/>
                    <a:gd name="T4" fmla="*/ 0 w 1860"/>
                    <a:gd name="T5" fmla="*/ 0 h 39"/>
                    <a:gd name="T6" fmla="*/ 0 w 1860"/>
                    <a:gd name="T7" fmla="*/ 39 h 39"/>
                    <a:gd name="T8" fmla="*/ 1860 w 1860"/>
                    <a:gd name="T9" fmla="*/ 39 h 39"/>
                    <a:gd name="T10" fmla="*/ 1860 w 1860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60"/>
                    <a:gd name="T19" fmla="*/ 0 h 39"/>
                    <a:gd name="T20" fmla="*/ 1860 w 186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60" h="39">
                      <a:moveTo>
                        <a:pt x="1860" y="19"/>
                      </a:moveTo>
                      <a:lnTo>
                        <a:pt x="1860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1860" y="39"/>
                      </a:lnTo>
                      <a:lnTo>
                        <a:pt x="186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7" name="Freeform 255"/>
                <p:cNvSpPr>
                  <a:spLocks/>
                </p:cNvSpPr>
                <p:nvPr/>
              </p:nvSpPr>
              <p:spPr bwMode="auto">
                <a:xfrm>
                  <a:off x="4229" y="2859"/>
                  <a:ext cx="232" cy="5"/>
                </a:xfrm>
                <a:custGeom>
                  <a:avLst/>
                  <a:gdLst>
                    <a:gd name="T0" fmla="*/ 1859 w 1859"/>
                    <a:gd name="T1" fmla="*/ 19 h 39"/>
                    <a:gd name="T2" fmla="*/ 1859 w 1859"/>
                    <a:gd name="T3" fmla="*/ 0 h 39"/>
                    <a:gd name="T4" fmla="*/ 0 w 1859"/>
                    <a:gd name="T5" fmla="*/ 0 h 39"/>
                    <a:gd name="T6" fmla="*/ 0 w 1859"/>
                    <a:gd name="T7" fmla="*/ 39 h 39"/>
                    <a:gd name="T8" fmla="*/ 1859 w 1859"/>
                    <a:gd name="T9" fmla="*/ 39 h 39"/>
                    <a:gd name="T10" fmla="*/ 1859 w 1859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59"/>
                    <a:gd name="T19" fmla="*/ 0 h 39"/>
                    <a:gd name="T20" fmla="*/ 1859 w 185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59" h="39">
                      <a:moveTo>
                        <a:pt x="1859" y="19"/>
                      </a:moveTo>
                      <a:lnTo>
                        <a:pt x="1859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1859" y="39"/>
                      </a:lnTo>
                      <a:lnTo>
                        <a:pt x="1859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58" name="Freeform 256"/>
                <p:cNvSpPr>
                  <a:spLocks/>
                </p:cNvSpPr>
                <p:nvPr/>
              </p:nvSpPr>
              <p:spPr bwMode="auto">
                <a:xfrm>
                  <a:off x="4567" y="2859"/>
                  <a:ext cx="275" cy="5"/>
                </a:xfrm>
                <a:custGeom>
                  <a:avLst/>
                  <a:gdLst>
                    <a:gd name="T0" fmla="*/ 2198 w 2198"/>
                    <a:gd name="T1" fmla="*/ 19 h 39"/>
                    <a:gd name="T2" fmla="*/ 2198 w 2198"/>
                    <a:gd name="T3" fmla="*/ 0 h 39"/>
                    <a:gd name="T4" fmla="*/ 0 w 2198"/>
                    <a:gd name="T5" fmla="*/ 0 h 39"/>
                    <a:gd name="T6" fmla="*/ 0 w 2198"/>
                    <a:gd name="T7" fmla="*/ 39 h 39"/>
                    <a:gd name="T8" fmla="*/ 2198 w 2198"/>
                    <a:gd name="T9" fmla="*/ 39 h 39"/>
                    <a:gd name="T10" fmla="*/ 2198 w 219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98"/>
                    <a:gd name="T19" fmla="*/ 0 h 39"/>
                    <a:gd name="T20" fmla="*/ 2198 w 219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98" h="39">
                      <a:moveTo>
                        <a:pt x="2198" y="19"/>
                      </a:moveTo>
                      <a:lnTo>
                        <a:pt x="219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198" y="39"/>
                      </a:lnTo>
                      <a:lnTo>
                        <a:pt x="219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</p:grpSp>
          <p:sp>
            <p:nvSpPr>
              <p:cNvPr id="88532" name="Freeform 257"/>
              <p:cNvSpPr>
                <a:spLocks/>
              </p:cNvSpPr>
              <p:nvPr/>
            </p:nvSpPr>
            <p:spPr bwMode="auto">
              <a:xfrm>
                <a:off x="3824" y="1798"/>
                <a:ext cx="147" cy="257"/>
              </a:xfrm>
              <a:custGeom>
                <a:avLst/>
                <a:gdLst>
                  <a:gd name="T0" fmla="*/ 1174 w 1174"/>
                  <a:gd name="T1" fmla="*/ 0 h 2061"/>
                  <a:gd name="T2" fmla="*/ 0 w 1174"/>
                  <a:gd name="T3" fmla="*/ 0 h 2061"/>
                  <a:gd name="T4" fmla="*/ 0 w 1174"/>
                  <a:gd name="T5" fmla="*/ 2061 h 2061"/>
                  <a:gd name="T6" fmla="*/ 1174 w 1174"/>
                  <a:gd name="T7" fmla="*/ 2061 h 2061"/>
                  <a:gd name="T8" fmla="*/ 1174 w 1174"/>
                  <a:gd name="T9" fmla="*/ 1932 h 2061"/>
                  <a:gd name="T10" fmla="*/ 147 w 1174"/>
                  <a:gd name="T11" fmla="*/ 1932 h 2061"/>
                  <a:gd name="T12" fmla="*/ 147 w 1174"/>
                  <a:gd name="T13" fmla="*/ 128 h 2061"/>
                  <a:gd name="T14" fmla="*/ 1174 w 1174"/>
                  <a:gd name="T15" fmla="*/ 128 h 2061"/>
                  <a:gd name="T16" fmla="*/ 1174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1174" y="0"/>
                    </a:moveTo>
                    <a:lnTo>
                      <a:pt x="0" y="0"/>
                    </a:lnTo>
                    <a:lnTo>
                      <a:pt x="0" y="2061"/>
                    </a:lnTo>
                    <a:lnTo>
                      <a:pt x="1174" y="2061"/>
                    </a:lnTo>
                    <a:lnTo>
                      <a:pt x="1174" y="1932"/>
                    </a:lnTo>
                    <a:lnTo>
                      <a:pt x="147" y="1932"/>
                    </a:lnTo>
                    <a:lnTo>
                      <a:pt x="147" y="128"/>
                    </a:lnTo>
                    <a:lnTo>
                      <a:pt x="1174" y="128"/>
                    </a:lnTo>
                    <a:lnTo>
                      <a:pt x="1174" y="0"/>
                    </a:lnTo>
                    <a:close/>
                  </a:path>
                </a:pathLst>
              </a:custGeom>
              <a:solidFill>
                <a:srgbClr val="999999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3" name="Freeform 258"/>
              <p:cNvSpPr>
                <a:spLocks/>
              </p:cNvSpPr>
              <p:nvPr/>
            </p:nvSpPr>
            <p:spPr bwMode="auto">
              <a:xfrm>
                <a:off x="3824" y="1798"/>
                <a:ext cx="147" cy="257"/>
              </a:xfrm>
              <a:custGeom>
                <a:avLst/>
                <a:gdLst>
                  <a:gd name="T0" fmla="*/ 1174 w 1174"/>
                  <a:gd name="T1" fmla="*/ 0 h 2061"/>
                  <a:gd name="T2" fmla="*/ 0 w 1174"/>
                  <a:gd name="T3" fmla="*/ 0 h 2061"/>
                  <a:gd name="T4" fmla="*/ 0 w 1174"/>
                  <a:gd name="T5" fmla="*/ 2061 h 2061"/>
                  <a:gd name="T6" fmla="*/ 1174 w 1174"/>
                  <a:gd name="T7" fmla="*/ 2061 h 2061"/>
                  <a:gd name="T8" fmla="*/ 1174 w 1174"/>
                  <a:gd name="T9" fmla="*/ 1932 h 2061"/>
                  <a:gd name="T10" fmla="*/ 147 w 1174"/>
                  <a:gd name="T11" fmla="*/ 1932 h 2061"/>
                  <a:gd name="T12" fmla="*/ 147 w 1174"/>
                  <a:gd name="T13" fmla="*/ 128 h 2061"/>
                  <a:gd name="T14" fmla="*/ 1174 w 1174"/>
                  <a:gd name="T15" fmla="*/ 128 h 2061"/>
                  <a:gd name="T16" fmla="*/ 1174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1174" y="0"/>
                    </a:moveTo>
                    <a:lnTo>
                      <a:pt x="0" y="0"/>
                    </a:lnTo>
                    <a:lnTo>
                      <a:pt x="0" y="2061"/>
                    </a:lnTo>
                    <a:lnTo>
                      <a:pt x="1174" y="2061"/>
                    </a:lnTo>
                    <a:lnTo>
                      <a:pt x="1174" y="1932"/>
                    </a:lnTo>
                    <a:lnTo>
                      <a:pt x="147" y="1932"/>
                    </a:lnTo>
                    <a:lnTo>
                      <a:pt x="147" y="128"/>
                    </a:lnTo>
                    <a:lnTo>
                      <a:pt x="1174" y="128"/>
                    </a:lnTo>
                    <a:lnTo>
                      <a:pt x="1174" y="0"/>
                    </a:lnTo>
                  </a:path>
                </a:pathLst>
              </a:custGeom>
              <a:solidFill>
                <a:schemeClr val="accent1"/>
              </a:solidFill>
              <a:ln w="1270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4" name="Freeform 259"/>
              <p:cNvSpPr>
                <a:spLocks/>
              </p:cNvSpPr>
              <p:nvPr/>
            </p:nvSpPr>
            <p:spPr bwMode="auto">
              <a:xfrm>
                <a:off x="3820" y="2260"/>
                <a:ext cx="146" cy="257"/>
              </a:xfrm>
              <a:custGeom>
                <a:avLst/>
                <a:gdLst>
                  <a:gd name="T0" fmla="*/ 1174 w 1174"/>
                  <a:gd name="T1" fmla="*/ 0 h 2061"/>
                  <a:gd name="T2" fmla="*/ 0 w 1174"/>
                  <a:gd name="T3" fmla="*/ 0 h 2061"/>
                  <a:gd name="T4" fmla="*/ 0 w 1174"/>
                  <a:gd name="T5" fmla="*/ 2061 h 2061"/>
                  <a:gd name="T6" fmla="*/ 1174 w 1174"/>
                  <a:gd name="T7" fmla="*/ 2061 h 2061"/>
                  <a:gd name="T8" fmla="*/ 1174 w 1174"/>
                  <a:gd name="T9" fmla="*/ 1932 h 2061"/>
                  <a:gd name="T10" fmla="*/ 147 w 1174"/>
                  <a:gd name="T11" fmla="*/ 1932 h 2061"/>
                  <a:gd name="T12" fmla="*/ 147 w 1174"/>
                  <a:gd name="T13" fmla="*/ 129 h 2061"/>
                  <a:gd name="T14" fmla="*/ 1174 w 1174"/>
                  <a:gd name="T15" fmla="*/ 129 h 2061"/>
                  <a:gd name="T16" fmla="*/ 1174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1174" y="0"/>
                    </a:moveTo>
                    <a:lnTo>
                      <a:pt x="0" y="0"/>
                    </a:lnTo>
                    <a:lnTo>
                      <a:pt x="0" y="2061"/>
                    </a:lnTo>
                    <a:lnTo>
                      <a:pt x="1174" y="2061"/>
                    </a:lnTo>
                    <a:lnTo>
                      <a:pt x="1174" y="1932"/>
                    </a:lnTo>
                    <a:lnTo>
                      <a:pt x="147" y="1932"/>
                    </a:lnTo>
                    <a:lnTo>
                      <a:pt x="147" y="129"/>
                    </a:lnTo>
                    <a:lnTo>
                      <a:pt x="1174" y="129"/>
                    </a:lnTo>
                    <a:lnTo>
                      <a:pt x="1174" y="0"/>
                    </a:lnTo>
                    <a:close/>
                  </a:path>
                </a:pathLst>
              </a:custGeom>
              <a:solidFill>
                <a:srgbClr val="999999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5" name="Freeform 260"/>
              <p:cNvSpPr>
                <a:spLocks/>
              </p:cNvSpPr>
              <p:nvPr/>
            </p:nvSpPr>
            <p:spPr bwMode="auto">
              <a:xfrm>
                <a:off x="3820" y="2260"/>
                <a:ext cx="146" cy="257"/>
              </a:xfrm>
              <a:custGeom>
                <a:avLst/>
                <a:gdLst>
                  <a:gd name="T0" fmla="*/ 1174 w 1174"/>
                  <a:gd name="T1" fmla="*/ 0 h 2061"/>
                  <a:gd name="T2" fmla="*/ 0 w 1174"/>
                  <a:gd name="T3" fmla="*/ 0 h 2061"/>
                  <a:gd name="T4" fmla="*/ 0 w 1174"/>
                  <a:gd name="T5" fmla="*/ 2061 h 2061"/>
                  <a:gd name="T6" fmla="*/ 1174 w 1174"/>
                  <a:gd name="T7" fmla="*/ 2061 h 2061"/>
                  <a:gd name="T8" fmla="*/ 1174 w 1174"/>
                  <a:gd name="T9" fmla="*/ 1932 h 2061"/>
                  <a:gd name="T10" fmla="*/ 147 w 1174"/>
                  <a:gd name="T11" fmla="*/ 1932 h 2061"/>
                  <a:gd name="T12" fmla="*/ 147 w 1174"/>
                  <a:gd name="T13" fmla="*/ 129 h 2061"/>
                  <a:gd name="T14" fmla="*/ 1174 w 1174"/>
                  <a:gd name="T15" fmla="*/ 129 h 2061"/>
                  <a:gd name="T16" fmla="*/ 1174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1174" y="0"/>
                    </a:moveTo>
                    <a:lnTo>
                      <a:pt x="0" y="0"/>
                    </a:lnTo>
                    <a:lnTo>
                      <a:pt x="0" y="2061"/>
                    </a:lnTo>
                    <a:lnTo>
                      <a:pt x="1174" y="2061"/>
                    </a:lnTo>
                    <a:lnTo>
                      <a:pt x="1174" y="1932"/>
                    </a:lnTo>
                    <a:lnTo>
                      <a:pt x="147" y="1932"/>
                    </a:lnTo>
                    <a:lnTo>
                      <a:pt x="147" y="129"/>
                    </a:lnTo>
                    <a:lnTo>
                      <a:pt x="1174" y="129"/>
                    </a:lnTo>
                    <a:lnTo>
                      <a:pt x="1174" y="0"/>
                    </a:lnTo>
                  </a:path>
                </a:pathLst>
              </a:custGeom>
              <a:solidFill>
                <a:schemeClr val="accent1"/>
              </a:solidFill>
              <a:ln w="1270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6" name="Freeform 261"/>
              <p:cNvSpPr>
                <a:spLocks/>
              </p:cNvSpPr>
              <p:nvPr/>
            </p:nvSpPr>
            <p:spPr bwMode="auto">
              <a:xfrm>
                <a:off x="4388" y="2259"/>
                <a:ext cx="147" cy="258"/>
              </a:xfrm>
              <a:custGeom>
                <a:avLst/>
                <a:gdLst>
                  <a:gd name="T0" fmla="*/ 0 w 1174"/>
                  <a:gd name="T1" fmla="*/ 0 h 2061"/>
                  <a:gd name="T2" fmla="*/ 1174 w 1174"/>
                  <a:gd name="T3" fmla="*/ 0 h 2061"/>
                  <a:gd name="T4" fmla="*/ 1174 w 1174"/>
                  <a:gd name="T5" fmla="*/ 2061 h 2061"/>
                  <a:gd name="T6" fmla="*/ 0 w 1174"/>
                  <a:gd name="T7" fmla="*/ 2061 h 2061"/>
                  <a:gd name="T8" fmla="*/ 0 w 1174"/>
                  <a:gd name="T9" fmla="*/ 1932 h 2061"/>
                  <a:gd name="T10" fmla="*/ 1027 w 1174"/>
                  <a:gd name="T11" fmla="*/ 1932 h 2061"/>
                  <a:gd name="T12" fmla="*/ 1027 w 1174"/>
                  <a:gd name="T13" fmla="*/ 129 h 2061"/>
                  <a:gd name="T14" fmla="*/ 0 w 1174"/>
                  <a:gd name="T15" fmla="*/ 129 h 2061"/>
                  <a:gd name="T16" fmla="*/ 0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0" y="0"/>
                    </a:moveTo>
                    <a:lnTo>
                      <a:pt x="1174" y="0"/>
                    </a:lnTo>
                    <a:lnTo>
                      <a:pt x="1174" y="2061"/>
                    </a:lnTo>
                    <a:lnTo>
                      <a:pt x="0" y="2061"/>
                    </a:lnTo>
                    <a:lnTo>
                      <a:pt x="0" y="1932"/>
                    </a:lnTo>
                    <a:lnTo>
                      <a:pt x="1027" y="1932"/>
                    </a:lnTo>
                    <a:lnTo>
                      <a:pt x="1027" y="129"/>
                    </a:lnTo>
                    <a:lnTo>
                      <a:pt x="0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99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7" name="Freeform 262"/>
              <p:cNvSpPr>
                <a:spLocks/>
              </p:cNvSpPr>
              <p:nvPr/>
            </p:nvSpPr>
            <p:spPr bwMode="auto">
              <a:xfrm>
                <a:off x="4388" y="2259"/>
                <a:ext cx="147" cy="258"/>
              </a:xfrm>
              <a:custGeom>
                <a:avLst/>
                <a:gdLst>
                  <a:gd name="T0" fmla="*/ 0 w 1174"/>
                  <a:gd name="T1" fmla="*/ 0 h 2061"/>
                  <a:gd name="T2" fmla="*/ 1174 w 1174"/>
                  <a:gd name="T3" fmla="*/ 0 h 2061"/>
                  <a:gd name="T4" fmla="*/ 1174 w 1174"/>
                  <a:gd name="T5" fmla="*/ 2061 h 2061"/>
                  <a:gd name="T6" fmla="*/ 0 w 1174"/>
                  <a:gd name="T7" fmla="*/ 2061 h 2061"/>
                  <a:gd name="T8" fmla="*/ 0 w 1174"/>
                  <a:gd name="T9" fmla="*/ 1932 h 2061"/>
                  <a:gd name="T10" fmla="*/ 1027 w 1174"/>
                  <a:gd name="T11" fmla="*/ 1932 h 2061"/>
                  <a:gd name="T12" fmla="*/ 1027 w 1174"/>
                  <a:gd name="T13" fmla="*/ 129 h 2061"/>
                  <a:gd name="T14" fmla="*/ 0 w 1174"/>
                  <a:gd name="T15" fmla="*/ 129 h 2061"/>
                  <a:gd name="T16" fmla="*/ 0 w 1174"/>
                  <a:gd name="T17" fmla="*/ 0 h 20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1"/>
                  <a:gd name="T29" fmla="*/ 1174 w 1174"/>
                  <a:gd name="T30" fmla="*/ 2061 h 20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1">
                    <a:moveTo>
                      <a:pt x="0" y="0"/>
                    </a:moveTo>
                    <a:lnTo>
                      <a:pt x="1174" y="0"/>
                    </a:lnTo>
                    <a:lnTo>
                      <a:pt x="1174" y="2061"/>
                    </a:lnTo>
                    <a:lnTo>
                      <a:pt x="0" y="2061"/>
                    </a:lnTo>
                    <a:lnTo>
                      <a:pt x="0" y="1932"/>
                    </a:lnTo>
                    <a:lnTo>
                      <a:pt x="1027" y="1932"/>
                    </a:lnTo>
                    <a:lnTo>
                      <a:pt x="1027" y="129"/>
                    </a:lnTo>
                    <a:lnTo>
                      <a:pt x="0" y="129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 w="1270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8" name="Freeform 263"/>
              <p:cNvSpPr>
                <a:spLocks/>
              </p:cNvSpPr>
              <p:nvPr/>
            </p:nvSpPr>
            <p:spPr bwMode="auto">
              <a:xfrm>
                <a:off x="4384" y="1803"/>
                <a:ext cx="147" cy="258"/>
              </a:xfrm>
              <a:custGeom>
                <a:avLst/>
                <a:gdLst>
                  <a:gd name="T0" fmla="*/ 0 w 1174"/>
                  <a:gd name="T1" fmla="*/ 0 h 2062"/>
                  <a:gd name="T2" fmla="*/ 1174 w 1174"/>
                  <a:gd name="T3" fmla="*/ 0 h 2062"/>
                  <a:gd name="T4" fmla="*/ 1174 w 1174"/>
                  <a:gd name="T5" fmla="*/ 2062 h 2062"/>
                  <a:gd name="T6" fmla="*/ 0 w 1174"/>
                  <a:gd name="T7" fmla="*/ 2062 h 2062"/>
                  <a:gd name="T8" fmla="*/ 0 w 1174"/>
                  <a:gd name="T9" fmla="*/ 1934 h 2062"/>
                  <a:gd name="T10" fmla="*/ 1027 w 1174"/>
                  <a:gd name="T11" fmla="*/ 1934 h 2062"/>
                  <a:gd name="T12" fmla="*/ 1027 w 1174"/>
                  <a:gd name="T13" fmla="*/ 129 h 2062"/>
                  <a:gd name="T14" fmla="*/ 0 w 1174"/>
                  <a:gd name="T15" fmla="*/ 129 h 2062"/>
                  <a:gd name="T16" fmla="*/ 0 w 1174"/>
                  <a:gd name="T17" fmla="*/ 0 h 20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2"/>
                  <a:gd name="T29" fmla="*/ 1174 w 1174"/>
                  <a:gd name="T30" fmla="*/ 2062 h 20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2">
                    <a:moveTo>
                      <a:pt x="0" y="0"/>
                    </a:moveTo>
                    <a:lnTo>
                      <a:pt x="1174" y="0"/>
                    </a:lnTo>
                    <a:lnTo>
                      <a:pt x="1174" y="2062"/>
                    </a:lnTo>
                    <a:lnTo>
                      <a:pt x="0" y="2062"/>
                    </a:lnTo>
                    <a:lnTo>
                      <a:pt x="0" y="1934"/>
                    </a:lnTo>
                    <a:lnTo>
                      <a:pt x="1027" y="1934"/>
                    </a:lnTo>
                    <a:lnTo>
                      <a:pt x="1027" y="129"/>
                    </a:lnTo>
                    <a:lnTo>
                      <a:pt x="0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99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88539" name="Freeform 264"/>
              <p:cNvSpPr>
                <a:spLocks/>
              </p:cNvSpPr>
              <p:nvPr/>
            </p:nvSpPr>
            <p:spPr bwMode="auto">
              <a:xfrm>
                <a:off x="4384" y="1803"/>
                <a:ext cx="147" cy="258"/>
              </a:xfrm>
              <a:custGeom>
                <a:avLst/>
                <a:gdLst>
                  <a:gd name="T0" fmla="*/ 0 w 1174"/>
                  <a:gd name="T1" fmla="*/ 0 h 2062"/>
                  <a:gd name="T2" fmla="*/ 1174 w 1174"/>
                  <a:gd name="T3" fmla="*/ 0 h 2062"/>
                  <a:gd name="T4" fmla="*/ 1174 w 1174"/>
                  <a:gd name="T5" fmla="*/ 2062 h 2062"/>
                  <a:gd name="T6" fmla="*/ 0 w 1174"/>
                  <a:gd name="T7" fmla="*/ 2062 h 2062"/>
                  <a:gd name="T8" fmla="*/ 0 w 1174"/>
                  <a:gd name="T9" fmla="*/ 1934 h 2062"/>
                  <a:gd name="T10" fmla="*/ 1027 w 1174"/>
                  <a:gd name="T11" fmla="*/ 1934 h 2062"/>
                  <a:gd name="T12" fmla="*/ 1027 w 1174"/>
                  <a:gd name="T13" fmla="*/ 129 h 2062"/>
                  <a:gd name="T14" fmla="*/ 0 w 1174"/>
                  <a:gd name="T15" fmla="*/ 129 h 2062"/>
                  <a:gd name="T16" fmla="*/ 0 w 1174"/>
                  <a:gd name="T17" fmla="*/ 0 h 20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4"/>
                  <a:gd name="T28" fmla="*/ 0 h 2062"/>
                  <a:gd name="T29" fmla="*/ 1174 w 1174"/>
                  <a:gd name="T30" fmla="*/ 2062 h 20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4" h="2062">
                    <a:moveTo>
                      <a:pt x="0" y="0"/>
                    </a:moveTo>
                    <a:lnTo>
                      <a:pt x="1174" y="0"/>
                    </a:lnTo>
                    <a:lnTo>
                      <a:pt x="1174" y="2062"/>
                    </a:lnTo>
                    <a:lnTo>
                      <a:pt x="0" y="2062"/>
                    </a:lnTo>
                    <a:lnTo>
                      <a:pt x="0" y="1934"/>
                    </a:lnTo>
                    <a:lnTo>
                      <a:pt x="1027" y="1934"/>
                    </a:lnTo>
                    <a:lnTo>
                      <a:pt x="1027" y="129"/>
                    </a:lnTo>
                    <a:lnTo>
                      <a:pt x="0" y="129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 w="1270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grpSp>
            <p:nvGrpSpPr>
              <p:cNvPr id="88540" name="Group 265"/>
              <p:cNvGrpSpPr>
                <a:grpSpLocks/>
              </p:cNvGrpSpPr>
              <p:nvPr/>
            </p:nvGrpSpPr>
            <p:grpSpPr bwMode="auto">
              <a:xfrm>
                <a:off x="3125" y="1473"/>
                <a:ext cx="2090" cy="339"/>
                <a:chOff x="3125" y="1473"/>
                <a:chExt cx="2090" cy="339"/>
              </a:xfrm>
            </p:grpSpPr>
            <p:sp>
              <p:nvSpPr>
                <p:cNvPr id="88615" name="Freeform 266"/>
                <p:cNvSpPr>
                  <a:spLocks/>
                </p:cNvSpPr>
                <p:nvPr/>
              </p:nvSpPr>
              <p:spPr bwMode="auto">
                <a:xfrm>
                  <a:off x="3132" y="1807"/>
                  <a:ext cx="288" cy="5"/>
                </a:xfrm>
                <a:custGeom>
                  <a:avLst/>
                  <a:gdLst>
                    <a:gd name="T0" fmla="*/ 0 w 2307"/>
                    <a:gd name="T1" fmla="*/ 19 h 39"/>
                    <a:gd name="T2" fmla="*/ 0 w 2307"/>
                    <a:gd name="T3" fmla="*/ 39 h 39"/>
                    <a:gd name="T4" fmla="*/ 2307 w 2307"/>
                    <a:gd name="T5" fmla="*/ 39 h 39"/>
                    <a:gd name="T6" fmla="*/ 2307 w 2307"/>
                    <a:gd name="T7" fmla="*/ 0 h 39"/>
                    <a:gd name="T8" fmla="*/ 0 w 2307"/>
                    <a:gd name="T9" fmla="*/ 0 h 39"/>
                    <a:gd name="T10" fmla="*/ 0 w 2307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07"/>
                    <a:gd name="T19" fmla="*/ 0 h 39"/>
                    <a:gd name="T20" fmla="*/ 2307 w 2307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07" h="39">
                      <a:moveTo>
                        <a:pt x="0" y="19"/>
                      </a:moveTo>
                      <a:lnTo>
                        <a:pt x="0" y="39"/>
                      </a:lnTo>
                      <a:lnTo>
                        <a:pt x="2307" y="39"/>
                      </a:lnTo>
                      <a:lnTo>
                        <a:pt x="2307" y="0"/>
                      </a:lnTo>
                      <a:lnTo>
                        <a:pt x="0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6" name="Freeform 267"/>
                <p:cNvSpPr>
                  <a:spLocks/>
                </p:cNvSpPr>
                <p:nvPr/>
              </p:nvSpPr>
              <p:spPr bwMode="auto">
                <a:xfrm>
                  <a:off x="4947" y="1807"/>
                  <a:ext cx="268" cy="5"/>
                </a:xfrm>
                <a:custGeom>
                  <a:avLst/>
                  <a:gdLst>
                    <a:gd name="T0" fmla="*/ 2146 w 2146"/>
                    <a:gd name="T1" fmla="*/ 19 h 39"/>
                    <a:gd name="T2" fmla="*/ 2146 w 2146"/>
                    <a:gd name="T3" fmla="*/ 0 h 39"/>
                    <a:gd name="T4" fmla="*/ 0 w 2146"/>
                    <a:gd name="T5" fmla="*/ 0 h 39"/>
                    <a:gd name="T6" fmla="*/ 0 w 2146"/>
                    <a:gd name="T7" fmla="*/ 39 h 39"/>
                    <a:gd name="T8" fmla="*/ 2146 w 2146"/>
                    <a:gd name="T9" fmla="*/ 39 h 39"/>
                    <a:gd name="T10" fmla="*/ 2146 w 2146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46"/>
                    <a:gd name="T19" fmla="*/ 0 h 39"/>
                    <a:gd name="T20" fmla="*/ 2146 w 2146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46" h="39">
                      <a:moveTo>
                        <a:pt x="2146" y="19"/>
                      </a:moveTo>
                      <a:lnTo>
                        <a:pt x="2146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146" y="39"/>
                      </a:lnTo>
                      <a:lnTo>
                        <a:pt x="214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7" name="Freeform 268"/>
                <p:cNvSpPr>
                  <a:spLocks/>
                </p:cNvSpPr>
                <p:nvPr/>
              </p:nvSpPr>
              <p:spPr bwMode="auto">
                <a:xfrm>
                  <a:off x="3125" y="1685"/>
                  <a:ext cx="313" cy="5"/>
                </a:xfrm>
                <a:custGeom>
                  <a:avLst/>
                  <a:gdLst>
                    <a:gd name="T0" fmla="*/ 2497 w 2497"/>
                    <a:gd name="T1" fmla="*/ 19 h 39"/>
                    <a:gd name="T2" fmla="*/ 2497 w 2497"/>
                    <a:gd name="T3" fmla="*/ 0 h 39"/>
                    <a:gd name="T4" fmla="*/ 0 w 2497"/>
                    <a:gd name="T5" fmla="*/ 0 h 39"/>
                    <a:gd name="T6" fmla="*/ 0 w 2497"/>
                    <a:gd name="T7" fmla="*/ 39 h 39"/>
                    <a:gd name="T8" fmla="*/ 2497 w 2497"/>
                    <a:gd name="T9" fmla="*/ 39 h 39"/>
                    <a:gd name="T10" fmla="*/ 2497 w 2497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97"/>
                    <a:gd name="T19" fmla="*/ 0 h 39"/>
                    <a:gd name="T20" fmla="*/ 2497 w 2497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97" h="39">
                      <a:moveTo>
                        <a:pt x="2497" y="19"/>
                      </a:moveTo>
                      <a:lnTo>
                        <a:pt x="2497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97" y="39"/>
                      </a:lnTo>
                      <a:lnTo>
                        <a:pt x="2497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8" name="Freeform 269"/>
                <p:cNvSpPr>
                  <a:spLocks/>
                </p:cNvSpPr>
                <p:nvPr/>
              </p:nvSpPr>
              <p:spPr bwMode="auto">
                <a:xfrm>
                  <a:off x="3128" y="1568"/>
                  <a:ext cx="312" cy="5"/>
                </a:xfrm>
                <a:custGeom>
                  <a:avLst/>
                  <a:gdLst>
                    <a:gd name="T0" fmla="*/ 2498 w 2498"/>
                    <a:gd name="T1" fmla="*/ 19 h 39"/>
                    <a:gd name="T2" fmla="*/ 2498 w 2498"/>
                    <a:gd name="T3" fmla="*/ 0 h 39"/>
                    <a:gd name="T4" fmla="*/ 0 w 2498"/>
                    <a:gd name="T5" fmla="*/ 0 h 39"/>
                    <a:gd name="T6" fmla="*/ 0 w 2498"/>
                    <a:gd name="T7" fmla="*/ 39 h 39"/>
                    <a:gd name="T8" fmla="*/ 2498 w 2498"/>
                    <a:gd name="T9" fmla="*/ 39 h 39"/>
                    <a:gd name="T10" fmla="*/ 2498 w 249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98"/>
                    <a:gd name="T19" fmla="*/ 0 h 39"/>
                    <a:gd name="T20" fmla="*/ 2498 w 249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98" h="39">
                      <a:moveTo>
                        <a:pt x="2498" y="19"/>
                      </a:moveTo>
                      <a:lnTo>
                        <a:pt x="2498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98" y="39"/>
                      </a:lnTo>
                      <a:lnTo>
                        <a:pt x="249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9" name="Freeform 270"/>
                <p:cNvSpPr>
                  <a:spLocks/>
                </p:cNvSpPr>
                <p:nvPr/>
              </p:nvSpPr>
              <p:spPr bwMode="auto">
                <a:xfrm>
                  <a:off x="3580" y="1477"/>
                  <a:ext cx="5" cy="309"/>
                </a:xfrm>
                <a:custGeom>
                  <a:avLst/>
                  <a:gdLst>
                    <a:gd name="T0" fmla="*/ 20 w 39"/>
                    <a:gd name="T1" fmla="*/ 2469 h 2469"/>
                    <a:gd name="T2" fmla="*/ 39 w 39"/>
                    <a:gd name="T3" fmla="*/ 2469 h 2469"/>
                    <a:gd name="T4" fmla="*/ 39 w 39"/>
                    <a:gd name="T5" fmla="*/ 0 h 2469"/>
                    <a:gd name="T6" fmla="*/ 0 w 39"/>
                    <a:gd name="T7" fmla="*/ 0 h 2469"/>
                    <a:gd name="T8" fmla="*/ 0 w 39"/>
                    <a:gd name="T9" fmla="*/ 2469 h 2469"/>
                    <a:gd name="T10" fmla="*/ 20 w 39"/>
                    <a:gd name="T11" fmla="*/ 2469 h 24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69"/>
                    <a:gd name="T20" fmla="*/ 39 w 39"/>
                    <a:gd name="T21" fmla="*/ 2469 h 246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69">
                      <a:moveTo>
                        <a:pt x="20" y="2469"/>
                      </a:moveTo>
                      <a:lnTo>
                        <a:pt x="39" y="246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69"/>
                      </a:lnTo>
                      <a:lnTo>
                        <a:pt x="20" y="2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0" name="Freeform 271"/>
                <p:cNvSpPr>
                  <a:spLocks/>
                </p:cNvSpPr>
                <p:nvPr/>
              </p:nvSpPr>
              <p:spPr bwMode="auto">
                <a:xfrm>
                  <a:off x="3699" y="1480"/>
                  <a:ext cx="5" cy="309"/>
                </a:xfrm>
                <a:custGeom>
                  <a:avLst/>
                  <a:gdLst>
                    <a:gd name="T0" fmla="*/ 19 w 39"/>
                    <a:gd name="T1" fmla="*/ 2469 h 2469"/>
                    <a:gd name="T2" fmla="*/ 39 w 39"/>
                    <a:gd name="T3" fmla="*/ 2469 h 2469"/>
                    <a:gd name="T4" fmla="*/ 39 w 39"/>
                    <a:gd name="T5" fmla="*/ 0 h 2469"/>
                    <a:gd name="T6" fmla="*/ 0 w 39"/>
                    <a:gd name="T7" fmla="*/ 0 h 2469"/>
                    <a:gd name="T8" fmla="*/ 0 w 39"/>
                    <a:gd name="T9" fmla="*/ 2469 h 2469"/>
                    <a:gd name="T10" fmla="*/ 19 w 39"/>
                    <a:gd name="T11" fmla="*/ 2469 h 24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69"/>
                    <a:gd name="T20" fmla="*/ 39 w 39"/>
                    <a:gd name="T21" fmla="*/ 2469 h 246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69">
                      <a:moveTo>
                        <a:pt x="19" y="2469"/>
                      </a:moveTo>
                      <a:lnTo>
                        <a:pt x="39" y="246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69"/>
                      </a:lnTo>
                      <a:lnTo>
                        <a:pt x="19" y="2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1" name="Freeform 272"/>
                <p:cNvSpPr>
                  <a:spLocks/>
                </p:cNvSpPr>
                <p:nvPr/>
              </p:nvSpPr>
              <p:spPr bwMode="auto">
                <a:xfrm>
                  <a:off x="3933" y="1473"/>
                  <a:ext cx="5" cy="309"/>
                </a:xfrm>
                <a:custGeom>
                  <a:avLst/>
                  <a:gdLst>
                    <a:gd name="T0" fmla="*/ 19 w 39"/>
                    <a:gd name="T1" fmla="*/ 2469 h 2469"/>
                    <a:gd name="T2" fmla="*/ 39 w 39"/>
                    <a:gd name="T3" fmla="*/ 2469 h 2469"/>
                    <a:gd name="T4" fmla="*/ 39 w 39"/>
                    <a:gd name="T5" fmla="*/ 0 h 2469"/>
                    <a:gd name="T6" fmla="*/ 0 w 39"/>
                    <a:gd name="T7" fmla="*/ 0 h 2469"/>
                    <a:gd name="T8" fmla="*/ 0 w 39"/>
                    <a:gd name="T9" fmla="*/ 2469 h 2469"/>
                    <a:gd name="T10" fmla="*/ 19 w 39"/>
                    <a:gd name="T11" fmla="*/ 2469 h 24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69"/>
                    <a:gd name="T20" fmla="*/ 39 w 39"/>
                    <a:gd name="T21" fmla="*/ 2469 h 246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69">
                      <a:moveTo>
                        <a:pt x="19" y="2469"/>
                      </a:moveTo>
                      <a:lnTo>
                        <a:pt x="39" y="246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69"/>
                      </a:lnTo>
                      <a:lnTo>
                        <a:pt x="19" y="2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2" name="Freeform 273"/>
                <p:cNvSpPr>
                  <a:spLocks/>
                </p:cNvSpPr>
                <p:nvPr/>
              </p:nvSpPr>
              <p:spPr bwMode="auto">
                <a:xfrm>
                  <a:off x="4051" y="1476"/>
                  <a:ext cx="5" cy="308"/>
                </a:xfrm>
                <a:custGeom>
                  <a:avLst/>
                  <a:gdLst>
                    <a:gd name="T0" fmla="*/ 20 w 41"/>
                    <a:gd name="T1" fmla="*/ 2468 h 2468"/>
                    <a:gd name="T2" fmla="*/ 41 w 41"/>
                    <a:gd name="T3" fmla="*/ 2468 h 2468"/>
                    <a:gd name="T4" fmla="*/ 41 w 41"/>
                    <a:gd name="T5" fmla="*/ 0 h 2468"/>
                    <a:gd name="T6" fmla="*/ 0 w 41"/>
                    <a:gd name="T7" fmla="*/ 0 h 2468"/>
                    <a:gd name="T8" fmla="*/ 0 w 41"/>
                    <a:gd name="T9" fmla="*/ 2468 h 2468"/>
                    <a:gd name="T10" fmla="*/ 20 w 41"/>
                    <a:gd name="T11" fmla="*/ 2468 h 246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1"/>
                    <a:gd name="T19" fmla="*/ 0 h 2468"/>
                    <a:gd name="T20" fmla="*/ 41 w 41"/>
                    <a:gd name="T21" fmla="*/ 2468 h 246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1" h="2468">
                      <a:moveTo>
                        <a:pt x="20" y="2468"/>
                      </a:moveTo>
                      <a:lnTo>
                        <a:pt x="41" y="2468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0" y="2468"/>
                      </a:lnTo>
                      <a:lnTo>
                        <a:pt x="20" y="24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3" name="Freeform 274"/>
                <p:cNvSpPr>
                  <a:spLocks/>
                </p:cNvSpPr>
                <p:nvPr/>
              </p:nvSpPr>
              <p:spPr bwMode="auto">
                <a:xfrm>
                  <a:off x="4289" y="1475"/>
                  <a:ext cx="5" cy="308"/>
                </a:xfrm>
                <a:custGeom>
                  <a:avLst/>
                  <a:gdLst>
                    <a:gd name="T0" fmla="*/ 20 w 40"/>
                    <a:gd name="T1" fmla="*/ 2468 h 2468"/>
                    <a:gd name="T2" fmla="*/ 40 w 40"/>
                    <a:gd name="T3" fmla="*/ 2468 h 2468"/>
                    <a:gd name="T4" fmla="*/ 40 w 40"/>
                    <a:gd name="T5" fmla="*/ 0 h 2468"/>
                    <a:gd name="T6" fmla="*/ 0 w 40"/>
                    <a:gd name="T7" fmla="*/ 0 h 2468"/>
                    <a:gd name="T8" fmla="*/ 0 w 40"/>
                    <a:gd name="T9" fmla="*/ 2468 h 2468"/>
                    <a:gd name="T10" fmla="*/ 20 w 40"/>
                    <a:gd name="T11" fmla="*/ 2468 h 246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68"/>
                    <a:gd name="T20" fmla="*/ 40 w 40"/>
                    <a:gd name="T21" fmla="*/ 2468 h 246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68">
                      <a:moveTo>
                        <a:pt x="20" y="2468"/>
                      </a:moveTo>
                      <a:lnTo>
                        <a:pt x="40" y="2468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68"/>
                      </a:lnTo>
                      <a:lnTo>
                        <a:pt x="20" y="24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4" name="Freeform 275"/>
                <p:cNvSpPr>
                  <a:spLocks/>
                </p:cNvSpPr>
                <p:nvPr/>
              </p:nvSpPr>
              <p:spPr bwMode="auto">
                <a:xfrm>
                  <a:off x="4407" y="1477"/>
                  <a:ext cx="5" cy="309"/>
                </a:xfrm>
                <a:custGeom>
                  <a:avLst/>
                  <a:gdLst>
                    <a:gd name="T0" fmla="*/ 20 w 40"/>
                    <a:gd name="T1" fmla="*/ 2470 h 2470"/>
                    <a:gd name="T2" fmla="*/ 40 w 40"/>
                    <a:gd name="T3" fmla="*/ 2470 h 2470"/>
                    <a:gd name="T4" fmla="*/ 40 w 40"/>
                    <a:gd name="T5" fmla="*/ 0 h 2470"/>
                    <a:gd name="T6" fmla="*/ 0 w 40"/>
                    <a:gd name="T7" fmla="*/ 0 h 2470"/>
                    <a:gd name="T8" fmla="*/ 0 w 40"/>
                    <a:gd name="T9" fmla="*/ 2470 h 2470"/>
                    <a:gd name="T10" fmla="*/ 20 w 40"/>
                    <a:gd name="T11" fmla="*/ 2470 h 247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70"/>
                    <a:gd name="T20" fmla="*/ 40 w 40"/>
                    <a:gd name="T21" fmla="*/ 2470 h 247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70">
                      <a:moveTo>
                        <a:pt x="20" y="2470"/>
                      </a:moveTo>
                      <a:lnTo>
                        <a:pt x="40" y="247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70"/>
                      </a:lnTo>
                      <a:lnTo>
                        <a:pt x="20" y="24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5" name="Freeform 276"/>
                <p:cNvSpPr>
                  <a:spLocks/>
                </p:cNvSpPr>
                <p:nvPr/>
              </p:nvSpPr>
              <p:spPr bwMode="auto">
                <a:xfrm>
                  <a:off x="4760" y="1476"/>
                  <a:ext cx="5" cy="308"/>
                </a:xfrm>
                <a:custGeom>
                  <a:avLst/>
                  <a:gdLst>
                    <a:gd name="T0" fmla="*/ 19 w 39"/>
                    <a:gd name="T1" fmla="*/ 2469 h 2469"/>
                    <a:gd name="T2" fmla="*/ 39 w 39"/>
                    <a:gd name="T3" fmla="*/ 2469 h 2469"/>
                    <a:gd name="T4" fmla="*/ 39 w 39"/>
                    <a:gd name="T5" fmla="*/ 0 h 2469"/>
                    <a:gd name="T6" fmla="*/ 0 w 39"/>
                    <a:gd name="T7" fmla="*/ 0 h 2469"/>
                    <a:gd name="T8" fmla="*/ 0 w 39"/>
                    <a:gd name="T9" fmla="*/ 2469 h 2469"/>
                    <a:gd name="T10" fmla="*/ 19 w 39"/>
                    <a:gd name="T11" fmla="*/ 2469 h 24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69"/>
                    <a:gd name="T20" fmla="*/ 39 w 39"/>
                    <a:gd name="T21" fmla="*/ 2469 h 246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69">
                      <a:moveTo>
                        <a:pt x="19" y="2469"/>
                      </a:moveTo>
                      <a:lnTo>
                        <a:pt x="39" y="246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69"/>
                      </a:lnTo>
                      <a:lnTo>
                        <a:pt x="19" y="2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6" name="Freeform 277"/>
                <p:cNvSpPr>
                  <a:spLocks/>
                </p:cNvSpPr>
                <p:nvPr/>
              </p:nvSpPr>
              <p:spPr bwMode="auto">
                <a:xfrm>
                  <a:off x="4896" y="1686"/>
                  <a:ext cx="312" cy="5"/>
                </a:xfrm>
                <a:custGeom>
                  <a:avLst/>
                  <a:gdLst>
                    <a:gd name="T0" fmla="*/ 2496 w 2496"/>
                    <a:gd name="T1" fmla="*/ 19 h 39"/>
                    <a:gd name="T2" fmla="*/ 2496 w 2496"/>
                    <a:gd name="T3" fmla="*/ 0 h 39"/>
                    <a:gd name="T4" fmla="*/ 0 w 2496"/>
                    <a:gd name="T5" fmla="*/ 0 h 39"/>
                    <a:gd name="T6" fmla="*/ 0 w 2496"/>
                    <a:gd name="T7" fmla="*/ 39 h 39"/>
                    <a:gd name="T8" fmla="*/ 2496 w 2496"/>
                    <a:gd name="T9" fmla="*/ 39 h 39"/>
                    <a:gd name="T10" fmla="*/ 2496 w 2496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96"/>
                    <a:gd name="T19" fmla="*/ 0 h 39"/>
                    <a:gd name="T20" fmla="*/ 2496 w 2496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96" h="39">
                      <a:moveTo>
                        <a:pt x="2496" y="19"/>
                      </a:moveTo>
                      <a:lnTo>
                        <a:pt x="2496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96" y="39"/>
                      </a:lnTo>
                      <a:lnTo>
                        <a:pt x="249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7" name="Freeform 278"/>
                <p:cNvSpPr>
                  <a:spLocks/>
                </p:cNvSpPr>
                <p:nvPr/>
              </p:nvSpPr>
              <p:spPr bwMode="auto">
                <a:xfrm>
                  <a:off x="4899" y="1569"/>
                  <a:ext cx="312" cy="5"/>
                </a:xfrm>
                <a:custGeom>
                  <a:avLst/>
                  <a:gdLst>
                    <a:gd name="T0" fmla="*/ 2497 w 2497"/>
                    <a:gd name="T1" fmla="*/ 19 h 39"/>
                    <a:gd name="T2" fmla="*/ 2497 w 2497"/>
                    <a:gd name="T3" fmla="*/ 0 h 39"/>
                    <a:gd name="T4" fmla="*/ 0 w 2497"/>
                    <a:gd name="T5" fmla="*/ 0 h 39"/>
                    <a:gd name="T6" fmla="*/ 0 w 2497"/>
                    <a:gd name="T7" fmla="*/ 39 h 39"/>
                    <a:gd name="T8" fmla="*/ 2497 w 2497"/>
                    <a:gd name="T9" fmla="*/ 39 h 39"/>
                    <a:gd name="T10" fmla="*/ 2497 w 2497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97"/>
                    <a:gd name="T19" fmla="*/ 0 h 39"/>
                    <a:gd name="T20" fmla="*/ 2497 w 2497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97" h="39">
                      <a:moveTo>
                        <a:pt x="2497" y="19"/>
                      </a:moveTo>
                      <a:lnTo>
                        <a:pt x="2497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97" y="39"/>
                      </a:lnTo>
                      <a:lnTo>
                        <a:pt x="2497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28" name="Line 279"/>
                <p:cNvSpPr>
                  <a:spLocks noChangeShapeType="1"/>
                </p:cNvSpPr>
                <p:nvPr/>
              </p:nvSpPr>
              <p:spPr bwMode="auto">
                <a:xfrm>
                  <a:off x="3465" y="1481"/>
                  <a:ext cx="1" cy="307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629" name="Freeform 280"/>
                <p:cNvSpPr>
                  <a:spLocks/>
                </p:cNvSpPr>
                <p:nvPr/>
              </p:nvSpPr>
              <p:spPr bwMode="auto">
                <a:xfrm>
                  <a:off x="4881" y="1476"/>
                  <a:ext cx="5" cy="307"/>
                </a:xfrm>
                <a:custGeom>
                  <a:avLst/>
                  <a:gdLst>
                    <a:gd name="T0" fmla="*/ 20 w 40"/>
                    <a:gd name="T1" fmla="*/ 2454 h 2454"/>
                    <a:gd name="T2" fmla="*/ 40 w 40"/>
                    <a:gd name="T3" fmla="*/ 2454 h 2454"/>
                    <a:gd name="T4" fmla="*/ 40 w 40"/>
                    <a:gd name="T5" fmla="*/ 0 h 2454"/>
                    <a:gd name="T6" fmla="*/ 0 w 40"/>
                    <a:gd name="T7" fmla="*/ 0 h 2454"/>
                    <a:gd name="T8" fmla="*/ 0 w 40"/>
                    <a:gd name="T9" fmla="*/ 2454 h 2454"/>
                    <a:gd name="T10" fmla="*/ 20 w 40"/>
                    <a:gd name="T11" fmla="*/ 2454 h 24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4"/>
                    <a:gd name="T20" fmla="*/ 40 w 40"/>
                    <a:gd name="T21" fmla="*/ 2454 h 24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4">
                      <a:moveTo>
                        <a:pt x="20" y="2454"/>
                      </a:moveTo>
                      <a:lnTo>
                        <a:pt x="40" y="2454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4"/>
                      </a:lnTo>
                      <a:lnTo>
                        <a:pt x="20" y="2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0" name="Freeform 281"/>
                <p:cNvSpPr>
                  <a:spLocks/>
                </p:cNvSpPr>
                <p:nvPr/>
              </p:nvSpPr>
              <p:spPr bwMode="auto">
                <a:xfrm>
                  <a:off x="4526" y="1481"/>
                  <a:ext cx="5" cy="307"/>
                </a:xfrm>
                <a:custGeom>
                  <a:avLst/>
                  <a:gdLst>
                    <a:gd name="T0" fmla="*/ 19 w 39"/>
                    <a:gd name="T1" fmla="*/ 2454 h 2454"/>
                    <a:gd name="T2" fmla="*/ 39 w 39"/>
                    <a:gd name="T3" fmla="*/ 2454 h 2454"/>
                    <a:gd name="T4" fmla="*/ 39 w 39"/>
                    <a:gd name="T5" fmla="*/ 0 h 2454"/>
                    <a:gd name="T6" fmla="*/ 0 w 39"/>
                    <a:gd name="T7" fmla="*/ 0 h 2454"/>
                    <a:gd name="T8" fmla="*/ 0 w 39"/>
                    <a:gd name="T9" fmla="*/ 2454 h 2454"/>
                    <a:gd name="T10" fmla="*/ 19 w 39"/>
                    <a:gd name="T11" fmla="*/ 2454 h 24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4"/>
                    <a:gd name="T20" fmla="*/ 39 w 39"/>
                    <a:gd name="T21" fmla="*/ 2454 h 24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4">
                      <a:moveTo>
                        <a:pt x="19" y="2454"/>
                      </a:moveTo>
                      <a:lnTo>
                        <a:pt x="39" y="2454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4"/>
                      </a:lnTo>
                      <a:lnTo>
                        <a:pt x="19" y="2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1" name="Freeform 282"/>
                <p:cNvSpPr>
                  <a:spLocks/>
                </p:cNvSpPr>
                <p:nvPr/>
              </p:nvSpPr>
              <p:spPr bwMode="auto">
                <a:xfrm>
                  <a:off x="4171" y="1481"/>
                  <a:ext cx="5" cy="307"/>
                </a:xfrm>
                <a:custGeom>
                  <a:avLst/>
                  <a:gdLst>
                    <a:gd name="T0" fmla="*/ 19 w 39"/>
                    <a:gd name="T1" fmla="*/ 2454 h 2454"/>
                    <a:gd name="T2" fmla="*/ 39 w 39"/>
                    <a:gd name="T3" fmla="*/ 2454 h 2454"/>
                    <a:gd name="T4" fmla="*/ 39 w 39"/>
                    <a:gd name="T5" fmla="*/ 0 h 2454"/>
                    <a:gd name="T6" fmla="*/ 0 w 39"/>
                    <a:gd name="T7" fmla="*/ 0 h 2454"/>
                    <a:gd name="T8" fmla="*/ 0 w 39"/>
                    <a:gd name="T9" fmla="*/ 2454 h 2454"/>
                    <a:gd name="T10" fmla="*/ 19 w 39"/>
                    <a:gd name="T11" fmla="*/ 2454 h 24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4"/>
                    <a:gd name="T20" fmla="*/ 39 w 39"/>
                    <a:gd name="T21" fmla="*/ 2454 h 24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4">
                      <a:moveTo>
                        <a:pt x="19" y="2454"/>
                      </a:moveTo>
                      <a:lnTo>
                        <a:pt x="39" y="2454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4"/>
                      </a:lnTo>
                      <a:lnTo>
                        <a:pt x="19" y="2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2" name="Freeform 283"/>
                <p:cNvSpPr>
                  <a:spLocks/>
                </p:cNvSpPr>
                <p:nvPr/>
              </p:nvSpPr>
              <p:spPr bwMode="auto">
                <a:xfrm>
                  <a:off x="3817" y="1481"/>
                  <a:ext cx="5" cy="307"/>
                </a:xfrm>
                <a:custGeom>
                  <a:avLst/>
                  <a:gdLst>
                    <a:gd name="T0" fmla="*/ 19 w 40"/>
                    <a:gd name="T1" fmla="*/ 2454 h 2454"/>
                    <a:gd name="T2" fmla="*/ 40 w 40"/>
                    <a:gd name="T3" fmla="*/ 2454 h 2454"/>
                    <a:gd name="T4" fmla="*/ 40 w 40"/>
                    <a:gd name="T5" fmla="*/ 0 h 2454"/>
                    <a:gd name="T6" fmla="*/ 0 w 40"/>
                    <a:gd name="T7" fmla="*/ 0 h 2454"/>
                    <a:gd name="T8" fmla="*/ 0 w 40"/>
                    <a:gd name="T9" fmla="*/ 2454 h 2454"/>
                    <a:gd name="T10" fmla="*/ 19 w 40"/>
                    <a:gd name="T11" fmla="*/ 2454 h 24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4"/>
                    <a:gd name="T20" fmla="*/ 40 w 40"/>
                    <a:gd name="T21" fmla="*/ 2454 h 24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4">
                      <a:moveTo>
                        <a:pt x="19" y="2454"/>
                      </a:moveTo>
                      <a:lnTo>
                        <a:pt x="40" y="2454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4"/>
                      </a:lnTo>
                      <a:lnTo>
                        <a:pt x="19" y="2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3" name="Freeform 284"/>
                <p:cNvSpPr>
                  <a:spLocks/>
                </p:cNvSpPr>
                <p:nvPr/>
              </p:nvSpPr>
              <p:spPr bwMode="auto">
                <a:xfrm>
                  <a:off x="3531" y="1807"/>
                  <a:ext cx="244" cy="5"/>
                </a:xfrm>
                <a:custGeom>
                  <a:avLst/>
                  <a:gdLst>
                    <a:gd name="T0" fmla="*/ 1951 w 1951"/>
                    <a:gd name="T1" fmla="*/ 19 h 39"/>
                    <a:gd name="T2" fmla="*/ 1951 w 1951"/>
                    <a:gd name="T3" fmla="*/ 0 h 39"/>
                    <a:gd name="T4" fmla="*/ 0 w 1951"/>
                    <a:gd name="T5" fmla="*/ 0 h 39"/>
                    <a:gd name="T6" fmla="*/ 0 w 1951"/>
                    <a:gd name="T7" fmla="*/ 39 h 39"/>
                    <a:gd name="T8" fmla="*/ 1951 w 1951"/>
                    <a:gd name="T9" fmla="*/ 39 h 39"/>
                    <a:gd name="T10" fmla="*/ 1951 w 1951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51"/>
                    <a:gd name="T19" fmla="*/ 0 h 39"/>
                    <a:gd name="T20" fmla="*/ 1951 w 1951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51" h="39">
                      <a:moveTo>
                        <a:pt x="1951" y="19"/>
                      </a:moveTo>
                      <a:lnTo>
                        <a:pt x="1951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1951" y="39"/>
                      </a:lnTo>
                      <a:lnTo>
                        <a:pt x="1951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4" name="Freeform 285"/>
                <p:cNvSpPr>
                  <a:spLocks/>
                </p:cNvSpPr>
                <p:nvPr/>
              </p:nvSpPr>
              <p:spPr bwMode="auto">
                <a:xfrm>
                  <a:off x="4595" y="1807"/>
                  <a:ext cx="247" cy="5"/>
                </a:xfrm>
                <a:custGeom>
                  <a:avLst/>
                  <a:gdLst>
                    <a:gd name="T0" fmla="*/ 1975 w 1975"/>
                    <a:gd name="T1" fmla="*/ 19 h 39"/>
                    <a:gd name="T2" fmla="*/ 1975 w 1975"/>
                    <a:gd name="T3" fmla="*/ 0 h 39"/>
                    <a:gd name="T4" fmla="*/ 0 w 1975"/>
                    <a:gd name="T5" fmla="*/ 0 h 39"/>
                    <a:gd name="T6" fmla="*/ 0 w 1975"/>
                    <a:gd name="T7" fmla="*/ 39 h 39"/>
                    <a:gd name="T8" fmla="*/ 1975 w 1975"/>
                    <a:gd name="T9" fmla="*/ 39 h 39"/>
                    <a:gd name="T10" fmla="*/ 1975 w 197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75"/>
                    <a:gd name="T19" fmla="*/ 0 h 39"/>
                    <a:gd name="T20" fmla="*/ 1975 w 197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75" h="39">
                      <a:moveTo>
                        <a:pt x="1975" y="19"/>
                      </a:moveTo>
                      <a:lnTo>
                        <a:pt x="1975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1975" y="39"/>
                      </a:lnTo>
                      <a:lnTo>
                        <a:pt x="1975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35" name="Line 286"/>
                <p:cNvSpPr>
                  <a:spLocks noChangeShapeType="1"/>
                </p:cNvSpPr>
                <p:nvPr/>
              </p:nvSpPr>
              <p:spPr bwMode="auto">
                <a:xfrm>
                  <a:off x="3986" y="1810"/>
                  <a:ext cx="382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88541" name="Line 287"/>
              <p:cNvSpPr>
                <a:spLocks noChangeShapeType="1"/>
              </p:cNvSpPr>
              <p:nvPr/>
            </p:nvSpPr>
            <p:spPr bwMode="auto">
              <a:xfrm>
                <a:off x="3978" y="2511"/>
                <a:ext cx="397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2" name="Line 288"/>
              <p:cNvSpPr>
                <a:spLocks noChangeShapeType="1"/>
              </p:cNvSpPr>
              <p:nvPr/>
            </p:nvSpPr>
            <p:spPr bwMode="auto">
              <a:xfrm>
                <a:off x="4054" y="2192"/>
                <a:ext cx="2" cy="303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3" name="Line 289"/>
              <p:cNvSpPr>
                <a:spLocks noChangeShapeType="1"/>
              </p:cNvSpPr>
              <p:nvPr/>
            </p:nvSpPr>
            <p:spPr bwMode="auto">
              <a:xfrm>
                <a:off x="4172" y="2192"/>
                <a:ext cx="1" cy="304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4" name="Line 290"/>
              <p:cNvSpPr>
                <a:spLocks noChangeShapeType="1"/>
              </p:cNvSpPr>
              <p:nvPr/>
            </p:nvSpPr>
            <p:spPr bwMode="auto">
              <a:xfrm>
                <a:off x="4287" y="2190"/>
                <a:ext cx="1" cy="303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5" name="Line 291"/>
              <p:cNvSpPr>
                <a:spLocks noChangeShapeType="1"/>
              </p:cNvSpPr>
              <p:nvPr/>
            </p:nvSpPr>
            <p:spPr bwMode="auto">
              <a:xfrm>
                <a:off x="3957" y="2285"/>
                <a:ext cx="1" cy="209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6" name="Line 292"/>
              <p:cNvSpPr>
                <a:spLocks noChangeShapeType="1"/>
              </p:cNvSpPr>
              <p:nvPr/>
            </p:nvSpPr>
            <p:spPr bwMode="auto">
              <a:xfrm>
                <a:off x="4396" y="2288"/>
                <a:ext cx="2" cy="202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88547" name="Group 293"/>
              <p:cNvGrpSpPr>
                <a:grpSpLocks/>
              </p:cNvGrpSpPr>
              <p:nvPr/>
            </p:nvGrpSpPr>
            <p:grpSpPr bwMode="auto">
              <a:xfrm>
                <a:off x="3110" y="2878"/>
                <a:ext cx="2129" cy="336"/>
                <a:chOff x="3110" y="2878"/>
                <a:chExt cx="2129" cy="336"/>
              </a:xfrm>
            </p:grpSpPr>
            <p:sp>
              <p:nvSpPr>
                <p:cNvPr id="88594" name="Freeform 294"/>
                <p:cNvSpPr>
                  <a:spLocks/>
                </p:cNvSpPr>
                <p:nvPr/>
              </p:nvSpPr>
              <p:spPr bwMode="auto">
                <a:xfrm>
                  <a:off x="3817" y="2884"/>
                  <a:ext cx="5" cy="308"/>
                </a:xfrm>
                <a:custGeom>
                  <a:avLst/>
                  <a:gdLst>
                    <a:gd name="T0" fmla="*/ 19 w 40"/>
                    <a:gd name="T1" fmla="*/ 0 h 2467"/>
                    <a:gd name="T2" fmla="*/ 0 w 40"/>
                    <a:gd name="T3" fmla="*/ 0 h 2467"/>
                    <a:gd name="T4" fmla="*/ 0 w 40"/>
                    <a:gd name="T5" fmla="*/ 2467 h 2467"/>
                    <a:gd name="T6" fmla="*/ 40 w 40"/>
                    <a:gd name="T7" fmla="*/ 2467 h 2467"/>
                    <a:gd name="T8" fmla="*/ 40 w 40"/>
                    <a:gd name="T9" fmla="*/ 0 h 2467"/>
                    <a:gd name="T10" fmla="*/ 19 w 40"/>
                    <a:gd name="T11" fmla="*/ 0 h 24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67"/>
                    <a:gd name="T20" fmla="*/ 40 w 40"/>
                    <a:gd name="T21" fmla="*/ 2467 h 246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67">
                      <a:moveTo>
                        <a:pt x="19" y="0"/>
                      </a:moveTo>
                      <a:lnTo>
                        <a:pt x="0" y="0"/>
                      </a:lnTo>
                      <a:lnTo>
                        <a:pt x="0" y="2467"/>
                      </a:lnTo>
                      <a:lnTo>
                        <a:pt x="40" y="2467"/>
                      </a:lnTo>
                      <a:lnTo>
                        <a:pt x="4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95" name="Freeform 295"/>
                <p:cNvSpPr>
                  <a:spLocks/>
                </p:cNvSpPr>
                <p:nvPr/>
              </p:nvSpPr>
              <p:spPr bwMode="auto">
                <a:xfrm>
                  <a:off x="4171" y="2878"/>
                  <a:ext cx="5" cy="314"/>
                </a:xfrm>
                <a:custGeom>
                  <a:avLst/>
                  <a:gdLst>
                    <a:gd name="T0" fmla="*/ 19 w 39"/>
                    <a:gd name="T1" fmla="*/ 0 h 2511"/>
                    <a:gd name="T2" fmla="*/ 0 w 39"/>
                    <a:gd name="T3" fmla="*/ 0 h 2511"/>
                    <a:gd name="T4" fmla="*/ 0 w 39"/>
                    <a:gd name="T5" fmla="*/ 2511 h 2511"/>
                    <a:gd name="T6" fmla="*/ 39 w 39"/>
                    <a:gd name="T7" fmla="*/ 2511 h 2511"/>
                    <a:gd name="T8" fmla="*/ 39 w 39"/>
                    <a:gd name="T9" fmla="*/ 0 h 2511"/>
                    <a:gd name="T10" fmla="*/ 19 w 39"/>
                    <a:gd name="T11" fmla="*/ 0 h 25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511"/>
                    <a:gd name="T20" fmla="*/ 39 w 39"/>
                    <a:gd name="T21" fmla="*/ 2511 h 251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511">
                      <a:moveTo>
                        <a:pt x="19" y="0"/>
                      </a:moveTo>
                      <a:lnTo>
                        <a:pt x="0" y="0"/>
                      </a:lnTo>
                      <a:lnTo>
                        <a:pt x="0" y="2511"/>
                      </a:lnTo>
                      <a:lnTo>
                        <a:pt x="39" y="2511"/>
                      </a:lnTo>
                      <a:lnTo>
                        <a:pt x="39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96" name="Freeform 296"/>
                <p:cNvSpPr>
                  <a:spLocks/>
                </p:cNvSpPr>
                <p:nvPr/>
              </p:nvSpPr>
              <p:spPr bwMode="auto">
                <a:xfrm>
                  <a:off x="4526" y="2880"/>
                  <a:ext cx="5" cy="310"/>
                </a:xfrm>
                <a:custGeom>
                  <a:avLst/>
                  <a:gdLst>
                    <a:gd name="T0" fmla="*/ 19 w 39"/>
                    <a:gd name="T1" fmla="*/ 0 h 2485"/>
                    <a:gd name="T2" fmla="*/ 0 w 39"/>
                    <a:gd name="T3" fmla="*/ 0 h 2485"/>
                    <a:gd name="T4" fmla="*/ 0 w 39"/>
                    <a:gd name="T5" fmla="*/ 2485 h 2485"/>
                    <a:gd name="T6" fmla="*/ 39 w 39"/>
                    <a:gd name="T7" fmla="*/ 2485 h 2485"/>
                    <a:gd name="T8" fmla="*/ 39 w 39"/>
                    <a:gd name="T9" fmla="*/ 0 h 2485"/>
                    <a:gd name="T10" fmla="*/ 19 w 39"/>
                    <a:gd name="T11" fmla="*/ 0 h 248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85"/>
                    <a:gd name="T20" fmla="*/ 39 w 39"/>
                    <a:gd name="T21" fmla="*/ 2485 h 248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85">
                      <a:moveTo>
                        <a:pt x="19" y="0"/>
                      </a:moveTo>
                      <a:lnTo>
                        <a:pt x="0" y="0"/>
                      </a:lnTo>
                      <a:lnTo>
                        <a:pt x="0" y="2485"/>
                      </a:lnTo>
                      <a:lnTo>
                        <a:pt x="39" y="2485"/>
                      </a:lnTo>
                      <a:lnTo>
                        <a:pt x="39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97" name="Freeform 297"/>
                <p:cNvSpPr>
                  <a:spLocks/>
                </p:cNvSpPr>
                <p:nvPr/>
              </p:nvSpPr>
              <p:spPr bwMode="auto">
                <a:xfrm>
                  <a:off x="3221" y="2882"/>
                  <a:ext cx="5" cy="307"/>
                </a:xfrm>
                <a:custGeom>
                  <a:avLst/>
                  <a:gdLst>
                    <a:gd name="T0" fmla="*/ 20 w 40"/>
                    <a:gd name="T1" fmla="*/ 2460 h 2460"/>
                    <a:gd name="T2" fmla="*/ 40 w 40"/>
                    <a:gd name="T3" fmla="*/ 2460 h 2460"/>
                    <a:gd name="T4" fmla="*/ 40 w 40"/>
                    <a:gd name="T5" fmla="*/ 0 h 2460"/>
                    <a:gd name="T6" fmla="*/ 0 w 40"/>
                    <a:gd name="T7" fmla="*/ 0 h 2460"/>
                    <a:gd name="T8" fmla="*/ 0 w 40"/>
                    <a:gd name="T9" fmla="*/ 2460 h 2460"/>
                    <a:gd name="T10" fmla="*/ 20 w 40"/>
                    <a:gd name="T11" fmla="*/ 2460 h 24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60"/>
                    <a:gd name="T20" fmla="*/ 40 w 40"/>
                    <a:gd name="T21" fmla="*/ 2460 h 24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60">
                      <a:moveTo>
                        <a:pt x="20" y="2460"/>
                      </a:moveTo>
                      <a:lnTo>
                        <a:pt x="40" y="246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60"/>
                      </a:lnTo>
                      <a:lnTo>
                        <a:pt x="20" y="2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98" name="Freeform 298"/>
                <p:cNvSpPr>
                  <a:spLocks/>
                </p:cNvSpPr>
                <p:nvPr/>
              </p:nvSpPr>
              <p:spPr bwMode="auto">
                <a:xfrm>
                  <a:off x="3340" y="2884"/>
                  <a:ext cx="5" cy="308"/>
                </a:xfrm>
                <a:custGeom>
                  <a:avLst/>
                  <a:gdLst>
                    <a:gd name="T0" fmla="*/ 20 w 39"/>
                    <a:gd name="T1" fmla="*/ 2460 h 2460"/>
                    <a:gd name="T2" fmla="*/ 39 w 39"/>
                    <a:gd name="T3" fmla="*/ 2460 h 2460"/>
                    <a:gd name="T4" fmla="*/ 39 w 39"/>
                    <a:gd name="T5" fmla="*/ 0 h 2460"/>
                    <a:gd name="T6" fmla="*/ 0 w 39"/>
                    <a:gd name="T7" fmla="*/ 0 h 2460"/>
                    <a:gd name="T8" fmla="*/ 0 w 39"/>
                    <a:gd name="T9" fmla="*/ 2460 h 2460"/>
                    <a:gd name="T10" fmla="*/ 20 w 39"/>
                    <a:gd name="T11" fmla="*/ 2460 h 24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60"/>
                    <a:gd name="T20" fmla="*/ 39 w 39"/>
                    <a:gd name="T21" fmla="*/ 2460 h 24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60">
                      <a:moveTo>
                        <a:pt x="20" y="2460"/>
                      </a:moveTo>
                      <a:lnTo>
                        <a:pt x="39" y="2460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60"/>
                      </a:lnTo>
                      <a:lnTo>
                        <a:pt x="20" y="2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99" name="Freeform 299"/>
                <p:cNvSpPr>
                  <a:spLocks/>
                </p:cNvSpPr>
                <p:nvPr/>
              </p:nvSpPr>
              <p:spPr bwMode="auto">
                <a:xfrm>
                  <a:off x="3580" y="2886"/>
                  <a:ext cx="5" cy="307"/>
                </a:xfrm>
                <a:custGeom>
                  <a:avLst/>
                  <a:gdLst>
                    <a:gd name="T0" fmla="*/ 20 w 40"/>
                    <a:gd name="T1" fmla="*/ 2458 h 2458"/>
                    <a:gd name="T2" fmla="*/ 40 w 40"/>
                    <a:gd name="T3" fmla="*/ 2458 h 2458"/>
                    <a:gd name="T4" fmla="*/ 40 w 40"/>
                    <a:gd name="T5" fmla="*/ 0 h 2458"/>
                    <a:gd name="T6" fmla="*/ 0 w 40"/>
                    <a:gd name="T7" fmla="*/ 0 h 2458"/>
                    <a:gd name="T8" fmla="*/ 0 w 40"/>
                    <a:gd name="T9" fmla="*/ 2458 h 2458"/>
                    <a:gd name="T10" fmla="*/ 20 w 40"/>
                    <a:gd name="T11" fmla="*/ 2458 h 24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8"/>
                    <a:gd name="T20" fmla="*/ 40 w 40"/>
                    <a:gd name="T21" fmla="*/ 2458 h 24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8">
                      <a:moveTo>
                        <a:pt x="20" y="2458"/>
                      </a:moveTo>
                      <a:lnTo>
                        <a:pt x="40" y="2458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8"/>
                      </a:lnTo>
                      <a:lnTo>
                        <a:pt x="20" y="24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0" name="Freeform 300"/>
                <p:cNvSpPr>
                  <a:spLocks/>
                </p:cNvSpPr>
                <p:nvPr/>
              </p:nvSpPr>
              <p:spPr bwMode="auto">
                <a:xfrm>
                  <a:off x="3699" y="2888"/>
                  <a:ext cx="5" cy="307"/>
                </a:xfrm>
                <a:custGeom>
                  <a:avLst/>
                  <a:gdLst>
                    <a:gd name="T0" fmla="*/ 20 w 39"/>
                    <a:gd name="T1" fmla="*/ 2459 h 2459"/>
                    <a:gd name="T2" fmla="*/ 39 w 39"/>
                    <a:gd name="T3" fmla="*/ 2459 h 2459"/>
                    <a:gd name="T4" fmla="*/ 39 w 39"/>
                    <a:gd name="T5" fmla="*/ 0 h 2459"/>
                    <a:gd name="T6" fmla="*/ 0 w 39"/>
                    <a:gd name="T7" fmla="*/ 0 h 2459"/>
                    <a:gd name="T8" fmla="*/ 0 w 39"/>
                    <a:gd name="T9" fmla="*/ 2459 h 2459"/>
                    <a:gd name="T10" fmla="*/ 20 w 39"/>
                    <a:gd name="T11" fmla="*/ 2459 h 24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9"/>
                    <a:gd name="T20" fmla="*/ 39 w 39"/>
                    <a:gd name="T21" fmla="*/ 2459 h 24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9">
                      <a:moveTo>
                        <a:pt x="20" y="2459"/>
                      </a:moveTo>
                      <a:lnTo>
                        <a:pt x="39" y="245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9"/>
                      </a:lnTo>
                      <a:lnTo>
                        <a:pt x="20" y="2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1" name="Freeform 301"/>
                <p:cNvSpPr>
                  <a:spLocks/>
                </p:cNvSpPr>
                <p:nvPr/>
              </p:nvSpPr>
              <p:spPr bwMode="auto">
                <a:xfrm>
                  <a:off x="3933" y="2882"/>
                  <a:ext cx="5" cy="307"/>
                </a:xfrm>
                <a:custGeom>
                  <a:avLst/>
                  <a:gdLst>
                    <a:gd name="T0" fmla="*/ 21 w 40"/>
                    <a:gd name="T1" fmla="*/ 2460 h 2460"/>
                    <a:gd name="T2" fmla="*/ 40 w 40"/>
                    <a:gd name="T3" fmla="*/ 2460 h 2460"/>
                    <a:gd name="T4" fmla="*/ 40 w 40"/>
                    <a:gd name="T5" fmla="*/ 0 h 2460"/>
                    <a:gd name="T6" fmla="*/ 0 w 40"/>
                    <a:gd name="T7" fmla="*/ 0 h 2460"/>
                    <a:gd name="T8" fmla="*/ 0 w 40"/>
                    <a:gd name="T9" fmla="*/ 2460 h 2460"/>
                    <a:gd name="T10" fmla="*/ 21 w 40"/>
                    <a:gd name="T11" fmla="*/ 2460 h 24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60"/>
                    <a:gd name="T20" fmla="*/ 40 w 40"/>
                    <a:gd name="T21" fmla="*/ 2460 h 24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60">
                      <a:moveTo>
                        <a:pt x="21" y="2460"/>
                      </a:moveTo>
                      <a:lnTo>
                        <a:pt x="40" y="2460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60"/>
                      </a:lnTo>
                      <a:lnTo>
                        <a:pt x="21" y="2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2" name="Freeform 302"/>
                <p:cNvSpPr>
                  <a:spLocks/>
                </p:cNvSpPr>
                <p:nvPr/>
              </p:nvSpPr>
              <p:spPr bwMode="auto">
                <a:xfrm>
                  <a:off x="4052" y="2884"/>
                  <a:ext cx="5" cy="308"/>
                </a:xfrm>
                <a:custGeom>
                  <a:avLst/>
                  <a:gdLst>
                    <a:gd name="T0" fmla="*/ 20 w 40"/>
                    <a:gd name="T1" fmla="*/ 2458 h 2458"/>
                    <a:gd name="T2" fmla="*/ 40 w 40"/>
                    <a:gd name="T3" fmla="*/ 2458 h 2458"/>
                    <a:gd name="T4" fmla="*/ 40 w 40"/>
                    <a:gd name="T5" fmla="*/ 0 h 2458"/>
                    <a:gd name="T6" fmla="*/ 0 w 40"/>
                    <a:gd name="T7" fmla="*/ 0 h 2458"/>
                    <a:gd name="T8" fmla="*/ 0 w 40"/>
                    <a:gd name="T9" fmla="*/ 2458 h 2458"/>
                    <a:gd name="T10" fmla="*/ 20 w 40"/>
                    <a:gd name="T11" fmla="*/ 2458 h 24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8"/>
                    <a:gd name="T20" fmla="*/ 40 w 40"/>
                    <a:gd name="T21" fmla="*/ 2458 h 24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8">
                      <a:moveTo>
                        <a:pt x="20" y="2458"/>
                      </a:moveTo>
                      <a:lnTo>
                        <a:pt x="40" y="2458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8"/>
                      </a:lnTo>
                      <a:lnTo>
                        <a:pt x="20" y="24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3" name="Freeform 303"/>
                <p:cNvSpPr>
                  <a:spLocks/>
                </p:cNvSpPr>
                <p:nvPr/>
              </p:nvSpPr>
              <p:spPr bwMode="auto">
                <a:xfrm>
                  <a:off x="4289" y="2883"/>
                  <a:ext cx="5" cy="307"/>
                </a:xfrm>
                <a:custGeom>
                  <a:avLst/>
                  <a:gdLst>
                    <a:gd name="T0" fmla="*/ 19 w 39"/>
                    <a:gd name="T1" fmla="*/ 2459 h 2459"/>
                    <a:gd name="T2" fmla="*/ 39 w 39"/>
                    <a:gd name="T3" fmla="*/ 2459 h 2459"/>
                    <a:gd name="T4" fmla="*/ 39 w 39"/>
                    <a:gd name="T5" fmla="*/ 0 h 2459"/>
                    <a:gd name="T6" fmla="*/ 0 w 39"/>
                    <a:gd name="T7" fmla="*/ 0 h 2459"/>
                    <a:gd name="T8" fmla="*/ 0 w 39"/>
                    <a:gd name="T9" fmla="*/ 2459 h 2459"/>
                    <a:gd name="T10" fmla="*/ 19 w 39"/>
                    <a:gd name="T11" fmla="*/ 2459 h 24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9"/>
                    <a:gd name="T20" fmla="*/ 39 w 39"/>
                    <a:gd name="T21" fmla="*/ 2459 h 24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9">
                      <a:moveTo>
                        <a:pt x="19" y="2459"/>
                      </a:moveTo>
                      <a:lnTo>
                        <a:pt x="39" y="245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9"/>
                      </a:lnTo>
                      <a:lnTo>
                        <a:pt x="19" y="2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4" name="Freeform 304"/>
                <p:cNvSpPr>
                  <a:spLocks/>
                </p:cNvSpPr>
                <p:nvPr/>
              </p:nvSpPr>
              <p:spPr bwMode="auto">
                <a:xfrm>
                  <a:off x="4408" y="2885"/>
                  <a:ext cx="5" cy="308"/>
                </a:xfrm>
                <a:custGeom>
                  <a:avLst/>
                  <a:gdLst>
                    <a:gd name="T0" fmla="*/ 21 w 41"/>
                    <a:gd name="T1" fmla="*/ 2458 h 2458"/>
                    <a:gd name="T2" fmla="*/ 41 w 41"/>
                    <a:gd name="T3" fmla="*/ 2458 h 2458"/>
                    <a:gd name="T4" fmla="*/ 41 w 41"/>
                    <a:gd name="T5" fmla="*/ 0 h 2458"/>
                    <a:gd name="T6" fmla="*/ 0 w 41"/>
                    <a:gd name="T7" fmla="*/ 0 h 2458"/>
                    <a:gd name="T8" fmla="*/ 0 w 41"/>
                    <a:gd name="T9" fmla="*/ 2458 h 2458"/>
                    <a:gd name="T10" fmla="*/ 21 w 41"/>
                    <a:gd name="T11" fmla="*/ 2458 h 24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1"/>
                    <a:gd name="T19" fmla="*/ 0 h 2458"/>
                    <a:gd name="T20" fmla="*/ 41 w 41"/>
                    <a:gd name="T21" fmla="*/ 2458 h 24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1" h="2458">
                      <a:moveTo>
                        <a:pt x="21" y="2458"/>
                      </a:moveTo>
                      <a:lnTo>
                        <a:pt x="41" y="2458"/>
                      </a:lnTo>
                      <a:lnTo>
                        <a:pt x="41" y="0"/>
                      </a:lnTo>
                      <a:lnTo>
                        <a:pt x="0" y="0"/>
                      </a:lnTo>
                      <a:lnTo>
                        <a:pt x="0" y="2458"/>
                      </a:lnTo>
                      <a:lnTo>
                        <a:pt x="21" y="24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5" name="Freeform 305"/>
                <p:cNvSpPr>
                  <a:spLocks/>
                </p:cNvSpPr>
                <p:nvPr/>
              </p:nvSpPr>
              <p:spPr bwMode="auto">
                <a:xfrm>
                  <a:off x="4642" y="2882"/>
                  <a:ext cx="5" cy="307"/>
                </a:xfrm>
                <a:custGeom>
                  <a:avLst/>
                  <a:gdLst>
                    <a:gd name="T0" fmla="*/ 20 w 40"/>
                    <a:gd name="T1" fmla="*/ 2459 h 2459"/>
                    <a:gd name="T2" fmla="*/ 40 w 40"/>
                    <a:gd name="T3" fmla="*/ 2459 h 2459"/>
                    <a:gd name="T4" fmla="*/ 40 w 40"/>
                    <a:gd name="T5" fmla="*/ 0 h 2459"/>
                    <a:gd name="T6" fmla="*/ 0 w 40"/>
                    <a:gd name="T7" fmla="*/ 0 h 2459"/>
                    <a:gd name="T8" fmla="*/ 0 w 40"/>
                    <a:gd name="T9" fmla="*/ 2459 h 2459"/>
                    <a:gd name="T10" fmla="*/ 20 w 40"/>
                    <a:gd name="T11" fmla="*/ 2459 h 24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9"/>
                    <a:gd name="T20" fmla="*/ 40 w 40"/>
                    <a:gd name="T21" fmla="*/ 2459 h 24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9">
                      <a:moveTo>
                        <a:pt x="20" y="2459"/>
                      </a:moveTo>
                      <a:lnTo>
                        <a:pt x="40" y="2459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9"/>
                      </a:lnTo>
                      <a:lnTo>
                        <a:pt x="20" y="2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6" name="Freeform 306"/>
                <p:cNvSpPr>
                  <a:spLocks/>
                </p:cNvSpPr>
                <p:nvPr/>
              </p:nvSpPr>
              <p:spPr bwMode="auto">
                <a:xfrm>
                  <a:off x="4760" y="2884"/>
                  <a:ext cx="5" cy="307"/>
                </a:xfrm>
                <a:custGeom>
                  <a:avLst/>
                  <a:gdLst>
                    <a:gd name="T0" fmla="*/ 20 w 39"/>
                    <a:gd name="T1" fmla="*/ 2458 h 2458"/>
                    <a:gd name="T2" fmla="*/ 39 w 39"/>
                    <a:gd name="T3" fmla="*/ 2458 h 2458"/>
                    <a:gd name="T4" fmla="*/ 39 w 39"/>
                    <a:gd name="T5" fmla="*/ 0 h 2458"/>
                    <a:gd name="T6" fmla="*/ 0 w 39"/>
                    <a:gd name="T7" fmla="*/ 0 h 2458"/>
                    <a:gd name="T8" fmla="*/ 0 w 39"/>
                    <a:gd name="T9" fmla="*/ 2458 h 2458"/>
                    <a:gd name="T10" fmla="*/ 20 w 39"/>
                    <a:gd name="T11" fmla="*/ 2458 h 24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8"/>
                    <a:gd name="T20" fmla="*/ 39 w 39"/>
                    <a:gd name="T21" fmla="*/ 2458 h 24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8">
                      <a:moveTo>
                        <a:pt x="20" y="2458"/>
                      </a:moveTo>
                      <a:lnTo>
                        <a:pt x="39" y="2458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8"/>
                      </a:lnTo>
                      <a:lnTo>
                        <a:pt x="20" y="24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7" name="Freeform 307"/>
                <p:cNvSpPr>
                  <a:spLocks/>
                </p:cNvSpPr>
                <p:nvPr/>
              </p:nvSpPr>
              <p:spPr bwMode="auto">
                <a:xfrm>
                  <a:off x="4992" y="2883"/>
                  <a:ext cx="5" cy="307"/>
                </a:xfrm>
                <a:custGeom>
                  <a:avLst/>
                  <a:gdLst>
                    <a:gd name="T0" fmla="*/ 20 w 39"/>
                    <a:gd name="T1" fmla="*/ 2459 h 2459"/>
                    <a:gd name="T2" fmla="*/ 39 w 39"/>
                    <a:gd name="T3" fmla="*/ 2459 h 2459"/>
                    <a:gd name="T4" fmla="*/ 39 w 39"/>
                    <a:gd name="T5" fmla="*/ 0 h 2459"/>
                    <a:gd name="T6" fmla="*/ 0 w 39"/>
                    <a:gd name="T7" fmla="*/ 0 h 2459"/>
                    <a:gd name="T8" fmla="*/ 0 w 39"/>
                    <a:gd name="T9" fmla="*/ 2459 h 2459"/>
                    <a:gd name="T10" fmla="*/ 20 w 39"/>
                    <a:gd name="T11" fmla="*/ 2459 h 24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9"/>
                    <a:gd name="T20" fmla="*/ 39 w 39"/>
                    <a:gd name="T21" fmla="*/ 2459 h 24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9">
                      <a:moveTo>
                        <a:pt x="20" y="2459"/>
                      </a:moveTo>
                      <a:lnTo>
                        <a:pt x="39" y="2459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9"/>
                      </a:lnTo>
                      <a:lnTo>
                        <a:pt x="20" y="2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8" name="Freeform 308"/>
                <p:cNvSpPr>
                  <a:spLocks/>
                </p:cNvSpPr>
                <p:nvPr/>
              </p:nvSpPr>
              <p:spPr bwMode="auto">
                <a:xfrm>
                  <a:off x="5110" y="2885"/>
                  <a:ext cx="5" cy="308"/>
                </a:xfrm>
                <a:custGeom>
                  <a:avLst/>
                  <a:gdLst>
                    <a:gd name="T0" fmla="*/ 20 w 40"/>
                    <a:gd name="T1" fmla="*/ 2458 h 2458"/>
                    <a:gd name="T2" fmla="*/ 40 w 40"/>
                    <a:gd name="T3" fmla="*/ 2458 h 2458"/>
                    <a:gd name="T4" fmla="*/ 40 w 40"/>
                    <a:gd name="T5" fmla="*/ 0 h 2458"/>
                    <a:gd name="T6" fmla="*/ 0 w 40"/>
                    <a:gd name="T7" fmla="*/ 0 h 2458"/>
                    <a:gd name="T8" fmla="*/ 0 w 40"/>
                    <a:gd name="T9" fmla="*/ 2458 h 2458"/>
                    <a:gd name="T10" fmla="*/ 20 w 40"/>
                    <a:gd name="T11" fmla="*/ 2458 h 24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8"/>
                    <a:gd name="T20" fmla="*/ 40 w 40"/>
                    <a:gd name="T21" fmla="*/ 2458 h 24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8">
                      <a:moveTo>
                        <a:pt x="20" y="2458"/>
                      </a:moveTo>
                      <a:lnTo>
                        <a:pt x="40" y="2458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8"/>
                      </a:lnTo>
                      <a:lnTo>
                        <a:pt x="20" y="24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09" name="Freeform 309"/>
                <p:cNvSpPr>
                  <a:spLocks/>
                </p:cNvSpPr>
                <p:nvPr/>
              </p:nvSpPr>
              <p:spPr bwMode="auto">
                <a:xfrm>
                  <a:off x="3462" y="2883"/>
                  <a:ext cx="5" cy="307"/>
                </a:xfrm>
                <a:custGeom>
                  <a:avLst/>
                  <a:gdLst>
                    <a:gd name="T0" fmla="*/ 20 w 39"/>
                    <a:gd name="T1" fmla="*/ 2455 h 2455"/>
                    <a:gd name="T2" fmla="*/ 39 w 39"/>
                    <a:gd name="T3" fmla="*/ 2455 h 2455"/>
                    <a:gd name="T4" fmla="*/ 39 w 39"/>
                    <a:gd name="T5" fmla="*/ 0 h 2455"/>
                    <a:gd name="T6" fmla="*/ 0 w 39"/>
                    <a:gd name="T7" fmla="*/ 0 h 2455"/>
                    <a:gd name="T8" fmla="*/ 0 w 39"/>
                    <a:gd name="T9" fmla="*/ 2455 h 2455"/>
                    <a:gd name="T10" fmla="*/ 20 w 39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5"/>
                    <a:gd name="T20" fmla="*/ 39 w 39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5">
                      <a:moveTo>
                        <a:pt x="20" y="2455"/>
                      </a:moveTo>
                      <a:lnTo>
                        <a:pt x="39" y="2455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0" name="Freeform 310"/>
                <p:cNvSpPr>
                  <a:spLocks/>
                </p:cNvSpPr>
                <p:nvPr/>
              </p:nvSpPr>
              <p:spPr bwMode="auto">
                <a:xfrm>
                  <a:off x="4881" y="2879"/>
                  <a:ext cx="5" cy="306"/>
                </a:xfrm>
                <a:custGeom>
                  <a:avLst/>
                  <a:gdLst>
                    <a:gd name="T0" fmla="*/ 20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0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0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611" name="Line 311"/>
                <p:cNvSpPr>
                  <a:spLocks noChangeShapeType="1"/>
                </p:cNvSpPr>
                <p:nvPr/>
              </p:nvSpPr>
              <p:spPr bwMode="auto">
                <a:xfrm>
                  <a:off x="3110" y="2906"/>
                  <a:ext cx="1" cy="264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612" name="Line 312"/>
                <p:cNvSpPr>
                  <a:spLocks noChangeShapeType="1"/>
                </p:cNvSpPr>
                <p:nvPr/>
              </p:nvSpPr>
              <p:spPr bwMode="auto">
                <a:xfrm>
                  <a:off x="3126" y="3213"/>
                  <a:ext cx="300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613" name="Line 313"/>
                <p:cNvSpPr>
                  <a:spLocks noChangeShapeType="1"/>
                </p:cNvSpPr>
                <p:nvPr/>
              </p:nvSpPr>
              <p:spPr bwMode="auto">
                <a:xfrm>
                  <a:off x="5238" y="2904"/>
                  <a:ext cx="1" cy="265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614" name="Line 314"/>
                <p:cNvSpPr>
                  <a:spLocks noChangeShapeType="1"/>
                </p:cNvSpPr>
                <p:nvPr/>
              </p:nvSpPr>
              <p:spPr bwMode="auto">
                <a:xfrm flipH="1" flipV="1">
                  <a:off x="4927" y="3211"/>
                  <a:ext cx="293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88548" name="Line 315"/>
              <p:cNvSpPr>
                <a:spLocks noChangeShapeType="1"/>
              </p:cNvSpPr>
              <p:nvPr/>
            </p:nvSpPr>
            <p:spPr bwMode="auto">
              <a:xfrm flipV="1">
                <a:off x="4926" y="1108"/>
                <a:ext cx="295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49" name="Line 316"/>
              <p:cNvSpPr>
                <a:spLocks noChangeShapeType="1"/>
              </p:cNvSpPr>
              <p:nvPr/>
            </p:nvSpPr>
            <p:spPr bwMode="auto">
              <a:xfrm>
                <a:off x="5237" y="1152"/>
                <a:ext cx="1" cy="263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0" name="Line 317"/>
              <p:cNvSpPr>
                <a:spLocks noChangeShapeType="1"/>
              </p:cNvSpPr>
              <p:nvPr/>
            </p:nvSpPr>
            <p:spPr bwMode="auto">
              <a:xfrm>
                <a:off x="3132" y="1110"/>
                <a:ext cx="288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1" name="Line 318"/>
              <p:cNvSpPr>
                <a:spLocks noChangeShapeType="1"/>
              </p:cNvSpPr>
              <p:nvPr/>
            </p:nvSpPr>
            <p:spPr bwMode="auto">
              <a:xfrm>
                <a:off x="3111" y="1153"/>
                <a:ext cx="1" cy="26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2" name="Line 319"/>
              <p:cNvSpPr>
                <a:spLocks noChangeShapeType="1"/>
              </p:cNvSpPr>
              <p:nvPr/>
            </p:nvSpPr>
            <p:spPr bwMode="auto">
              <a:xfrm>
                <a:off x="3846" y="2387"/>
                <a:ext cx="100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3" name="Line 320"/>
              <p:cNvSpPr>
                <a:spLocks noChangeShapeType="1"/>
              </p:cNvSpPr>
              <p:nvPr/>
            </p:nvSpPr>
            <p:spPr bwMode="auto">
              <a:xfrm flipH="1">
                <a:off x="4404" y="2009"/>
                <a:ext cx="98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4" name="Line 321"/>
              <p:cNvSpPr>
                <a:spLocks noChangeShapeType="1"/>
              </p:cNvSpPr>
              <p:nvPr/>
            </p:nvSpPr>
            <p:spPr bwMode="auto">
              <a:xfrm>
                <a:off x="4412" y="2314"/>
                <a:ext cx="91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5" name="Line 322"/>
              <p:cNvSpPr>
                <a:spLocks noChangeShapeType="1"/>
              </p:cNvSpPr>
              <p:nvPr/>
            </p:nvSpPr>
            <p:spPr bwMode="auto">
              <a:xfrm flipH="1">
                <a:off x="4404" y="2465"/>
                <a:ext cx="101" cy="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6" name="Line 323"/>
              <p:cNvSpPr>
                <a:spLocks noChangeShapeType="1"/>
              </p:cNvSpPr>
              <p:nvPr/>
            </p:nvSpPr>
            <p:spPr bwMode="auto">
              <a:xfrm>
                <a:off x="3848" y="2285"/>
                <a:ext cx="94" cy="93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7" name="Line 324"/>
              <p:cNvSpPr>
                <a:spLocks noChangeShapeType="1"/>
              </p:cNvSpPr>
              <p:nvPr/>
            </p:nvSpPr>
            <p:spPr bwMode="auto">
              <a:xfrm flipH="1">
                <a:off x="3854" y="2283"/>
                <a:ext cx="92" cy="9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8" name="Line 325"/>
              <p:cNvSpPr>
                <a:spLocks noChangeShapeType="1"/>
              </p:cNvSpPr>
              <p:nvPr/>
            </p:nvSpPr>
            <p:spPr bwMode="auto">
              <a:xfrm>
                <a:off x="3848" y="2399"/>
                <a:ext cx="96" cy="95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59" name="Line 326"/>
              <p:cNvSpPr>
                <a:spLocks noChangeShapeType="1"/>
              </p:cNvSpPr>
              <p:nvPr/>
            </p:nvSpPr>
            <p:spPr bwMode="auto">
              <a:xfrm flipH="1">
                <a:off x="3849" y="2394"/>
                <a:ext cx="92" cy="91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grpSp>
            <p:nvGrpSpPr>
              <p:cNvPr id="88560" name="Group 327"/>
              <p:cNvGrpSpPr>
                <a:grpSpLocks/>
              </p:cNvGrpSpPr>
              <p:nvPr/>
            </p:nvGrpSpPr>
            <p:grpSpPr bwMode="auto">
              <a:xfrm>
                <a:off x="3128" y="1820"/>
                <a:ext cx="2087" cy="429"/>
                <a:chOff x="3128" y="1820"/>
                <a:chExt cx="2087" cy="429"/>
              </a:xfrm>
            </p:grpSpPr>
            <p:sp>
              <p:nvSpPr>
                <p:cNvPr id="88563" name="Freeform 328"/>
                <p:cNvSpPr>
                  <a:spLocks/>
                </p:cNvSpPr>
                <p:nvPr/>
              </p:nvSpPr>
              <p:spPr bwMode="auto">
                <a:xfrm>
                  <a:off x="3138" y="2158"/>
                  <a:ext cx="282" cy="5"/>
                </a:xfrm>
                <a:custGeom>
                  <a:avLst/>
                  <a:gdLst>
                    <a:gd name="T0" fmla="*/ 0 w 2258"/>
                    <a:gd name="T1" fmla="*/ 19 h 39"/>
                    <a:gd name="T2" fmla="*/ 0 w 2258"/>
                    <a:gd name="T3" fmla="*/ 39 h 39"/>
                    <a:gd name="T4" fmla="*/ 2258 w 2258"/>
                    <a:gd name="T5" fmla="*/ 39 h 39"/>
                    <a:gd name="T6" fmla="*/ 2258 w 2258"/>
                    <a:gd name="T7" fmla="*/ 0 h 39"/>
                    <a:gd name="T8" fmla="*/ 0 w 2258"/>
                    <a:gd name="T9" fmla="*/ 0 h 39"/>
                    <a:gd name="T10" fmla="*/ 0 w 2258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58"/>
                    <a:gd name="T19" fmla="*/ 0 h 39"/>
                    <a:gd name="T20" fmla="*/ 2258 w 2258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58" h="39">
                      <a:moveTo>
                        <a:pt x="0" y="19"/>
                      </a:moveTo>
                      <a:lnTo>
                        <a:pt x="0" y="39"/>
                      </a:lnTo>
                      <a:lnTo>
                        <a:pt x="2258" y="39"/>
                      </a:lnTo>
                      <a:lnTo>
                        <a:pt x="2258" y="0"/>
                      </a:lnTo>
                      <a:lnTo>
                        <a:pt x="0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4" name="Freeform 329"/>
                <p:cNvSpPr>
                  <a:spLocks/>
                </p:cNvSpPr>
                <p:nvPr/>
              </p:nvSpPr>
              <p:spPr bwMode="auto">
                <a:xfrm>
                  <a:off x="4938" y="2158"/>
                  <a:ext cx="277" cy="5"/>
                </a:xfrm>
                <a:custGeom>
                  <a:avLst/>
                  <a:gdLst>
                    <a:gd name="T0" fmla="*/ 2221 w 2221"/>
                    <a:gd name="T1" fmla="*/ 19 h 39"/>
                    <a:gd name="T2" fmla="*/ 2221 w 2221"/>
                    <a:gd name="T3" fmla="*/ 0 h 39"/>
                    <a:gd name="T4" fmla="*/ 0 w 2221"/>
                    <a:gd name="T5" fmla="*/ 0 h 39"/>
                    <a:gd name="T6" fmla="*/ 0 w 2221"/>
                    <a:gd name="T7" fmla="*/ 39 h 39"/>
                    <a:gd name="T8" fmla="*/ 2221 w 2221"/>
                    <a:gd name="T9" fmla="*/ 39 h 39"/>
                    <a:gd name="T10" fmla="*/ 2221 w 2221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21"/>
                    <a:gd name="T19" fmla="*/ 0 h 39"/>
                    <a:gd name="T20" fmla="*/ 2221 w 2221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21" h="39">
                      <a:moveTo>
                        <a:pt x="2221" y="19"/>
                      </a:moveTo>
                      <a:lnTo>
                        <a:pt x="2221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221" y="39"/>
                      </a:lnTo>
                      <a:lnTo>
                        <a:pt x="2221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5" name="Freeform 330"/>
                <p:cNvSpPr>
                  <a:spLocks/>
                </p:cNvSpPr>
                <p:nvPr/>
              </p:nvSpPr>
              <p:spPr bwMode="auto">
                <a:xfrm>
                  <a:off x="3128" y="2047"/>
                  <a:ext cx="310" cy="5"/>
                </a:xfrm>
                <a:custGeom>
                  <a:avLst/>
                  <a:gdLst>
                    <a:gd name="T0" fmla="*/ 2483 w 2483"/>
                    <a:gd name="T1" fmla="*/ 19 h 39"/>
                    <a:gd name="T2" fmla="*/ 2483 w 2483"/>
                    <a:gd name="T3" fmla="*/ 0 h 39"/>
                    <a:gd name="T4" fmla="*/ 0 w 2483"/>
                    <a:gd name="T5" fmla="*/ 0 h 39"/>
                    <a:gd name="T6" fmla="*/ 0 w 2483"/>
                    <a:gd name="T7" fmla="*/ 39 h 39"/>
                    <a:gd name="T8" fmla="*/ 2483 w 2483"/>
                    <a:gd name="T9" fmla="*/ 39 h 39"/>
                    <a:gd name="T10" fmla="*/ 2483 w 2483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83"/>
                    <a:gd name="T19" fmla="*/ 0 h 39"/>
                    <a:gd name="T20" fmla="*/ 2483 w 2483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83" h="39">
                      <a:moveTo>
                        <a:pt x="2483" y="19"/>
                      </a:moveTo>
                      <a:lnTo>
                        <a:pt x="2483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83" y="39"/>
                      </a:lnTo>
                      <a:lnTo>
                        <a:pt x="2483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6" name="Freeform 331"/>
                <p:cNvSpPr>
                  <a:spLocks/>
                </p:cNvSpPr>
                <p:nvPr/>
              </p:nvSpPr>
              <p:spPr bwMode="auto">
                <a:xfrm>
                  <a:off x="3131" y="1929"/>
                  <a:ext cx="310" cy="5"/>
                </a:xfrm>
                <a:custGeom>
                  <a:avLst/>
                  <a:gdLst>
                    <a:gd name="T0" fmla="*/ 2483 w 2483"/>
                    <a:gd name="T1" fmla="*/ 19 h 39"/>
                    <a:gd name="T2" fmla="*/ 2483 w 2483"/>
                    <a:gd name="T3" fmla="*/ 0 h 39"/>
                    <a:gd name="T4" fmla="*/ 0 w 2483"/>
                    <a:gd name="T5" fmla="*/ 0 h 39"/>
                    <a:gd name="T6" fmla="*/ 0 w 2483"/>
                    <a:gd name="T7" fmla="*/ 39 h 39"/>
                    <a:gd name="T8" fmla="*/ 2483 w 2483"/>
                    <a:gd name="T9" fmla="*/ 39 h 39"/>
                    <a:gd name="T10" fmla="*/ 2483 w 2483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83"/>
                    <a:gd name="T19" fmla="*/ 0 h 39"/>
                    <a:gd name="T20" fmla="*/ 2483 w 2483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83" h="39">
                      <a:moveTo>
                        <a:pt x="2483" y="19"/>
                      </a:moveTo>
                      <a:lnTo>
                        <a:pt x="2483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83" y="39"/>
                      </a:lnTo>
                      <a:lnTo>
                        <a:pt x="2483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7" name="Freeform 332"/>
                <p:cNvSpPr>
                  <a:spLocks/>
                </p:cNvSpPr>
                <p:nvPr/>
              </p:nvSpPr>
              <p:spPr bwMode="auto">
                <a:xfrm>
                  <a:off x="3582" y="1840"/>
                  <a:ext cx="4" cy="307"/>
                </a:xfrm>
                <a:custGeom>
                  <a:avLst/>
                  <a:gdLst>
                    <a:gd name="T0" fmla="*/ 20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0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0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8" name="Freeform 333"/>
                <p:cNvSpPr>
                  <a:spLocks/>
                </p:cNvSpPr>
                <p:nvPr/>
              </p:nvSpPr>
              <p:spPr bwMode="auto">
                <a:xfrm>
                  <a:off x="3700" y="1842"/>
                  <a:ext cx="5" cy="307"/>
                </a:xfrm>
                <a:custGeom>
                  <a:avLst/>
                  <a:gdLst>
                    <a:gd name="T0" fmla="*/ 19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19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19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19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69" name="Freeform 334"/>
                <p:cNvSpPr>
                  <a:spLocks/>
                </p:cNvSpPr>
                <p:nvPr/>
              </p:nvSpPr>
              <p:spPr bwMode="auto">
                <a:xfrm>
                  <a:off x="4643" y="1836"/>
                  <a:ext cx="5" cy="307"/>
                </a:xfrm>
                <a:custGeom>
                  <a:avLst/>
                  <a:gdLst>
                    <a:gd name="T0" fmla="*/ 20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0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0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0" name="Freeform 335"/>
                <p:cNvSpPr>
                  <a:spLocks/>
                </p:cNvSpPr>
                <p:nvPr/>
              </p:nvSpPr>
              <p:spPr bwMode="auto">
                <a:xfrm>
                  <a:off x="4762" y="1838"/>
                  <a:ext cx="5" cy="307"/>
                </a:xfrm>
                <a:custGeom>
                  <a:avLst/>
                  <a:gdLst>
                    <a:gd name="T0" fmla="*/ 21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1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1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1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1" name="Freeform 336"/>
                <p:cNvSpPr>
                  <a:spLocks/>
                </p:cNvSpPr>
                <p:nvPr/>
              </p:nvSpPr>
              <p:spPr bwMode="auto">
                <a:xfrm>
                  <a:off x="4898" y="2048"/>
                  <a:ext cx="311" cy="5"/>
                </a:xfrm>
                <a:custGeom>
                  <a:avLst/>
                  <a:gdLst>
                    <a:gd name="T0" fmla="*/ 2482 w 2482"/>
                    <a:gd name="T1" fmla="*/ 21 h 40"/>
                    <a:gd name="T2" fmla="*/ 2482 w 2482"/>
                    <a:gd name="T3" fmla="*/ 0 h 40"/>
                    <a:gd name="T4" fmla="*/ 0 w 2482"/>
                    <a:gd name="T5" fmla="*/ 0 h 40"/>
                    <a:gd name="T6" fmla="*/ 0 w 2482"/>
                    <a:gd name="T7" fmla="*/ 40 h 40"/>
                    <a:gd name="T8" fmla="*/ 2482 w 2482"/>
                    <a:gd name="T9" fmla="*/ 40 h 40"/>
                    <a:gd name="T10" fmla="*/ 2482 w 2482"/>
                    <a:gd name="T11" fmla="*/ 21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82"/>
                    <a:gd name="T19" fmla="*/ 0 h 40"/>
                    <a:gd name="T20" fmla="*/ 2482 w 2482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82" h="40">
                      <a:moveTo>
                        <a:pt x="2482" y="21"/>
                      </a:moveTo>
                      <a:lnTo>
                        <a:pt x="2482" y="0"/>
                      </a:lnTo>
                      <a:lnTo>
                        <a:pt x="0" y="0"/>
                      </a:lnTo>
                      <a:lnTo>
                        <a:pt x="0" y="40"/>
                      </a:lnTo>
                      <a:lnTo>
                        <a:pt x="2482" y="40"/>
                      </a:lnTo>
                      <a:lnTo>
                        <a:pt x="2482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2" name="Freeform 337"/>
                <p:cNvSpPr>
                  <a:spLocks/>
                </p:cNvSpPr>
                <p:nvPr/>
              </p:nvSpPr>
              <p:spPr bwMode="auto">
                <a:xfrm>
                  <a:off x="4901" y="1931"/>
                  <a:ext cx="310" cy="4"/>
                </a:xfrm>
                <a:custGeom>
                  <a:avLst/>
                  <a:gdLst>
                    <a:gd name="T0" fmla="*/ 2482 w 2482"/>
                    <a:gd name="T1" fmla="*/ 20 h 39"/>
                    <a:gd name="T2" fmla="*/ 2482 w 2482"/>
                    <a:gd name="T3" fmla="*/ 0 h 39"/>
                    <a:gd name="T4" fmla="*/ 0 w 2482"/>
                    <a:gd name="T5" fmla="*/ 0 h 39"/>
                    <a:gd name="T6" fmla="*/ 0 w 2482"/>
                    <a:gd name="T7" fmla="*/ 39 h 39"/>
                    <a:gd name="T8" fmla="*/ 2482 w 2482"/>
                    <a:gd name="T9" fmla="*/ 39 h 39"/>
                    <a:gd name="T10" fmla="*/ 2482 w 2482"/>
                    <a:gd name="T11" fmla="*/ 2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82"/>
                    <a:gd name="T19" fmla="*/ 0 h 39"/>
                    <a:gd name="T20" fmla="*/ 2482 w 2482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82" h="39">
                      <a:moveTo>
                        <a:pt x="2482" y="20"/>
                      </a:moveTo>
                      <a:lnTo>
                        <a:pt x="2482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82" y="39"/>
                      </a:lnTo>
                      <a:lnTo>
                        <a:pt x="2482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3" name="Freeform 338"/>
                <p:cNvSpPr>
                  <a:spLocks/>
                </p:cNvSpPr>
                <p:nvPr/>
              </p:nvSpPr>
              <p:spPr bwMode="auto">
                <a:xfrm>
                  <a:off x="3830" y="2060"/>
                  <a:ext cx="5" cy="187"/>
                </a:xfrm>
                <a:custGeom>
                  <a:avLst/>
                  <a:gdLst>
                    <a:gd name="T0" fmla="*/ 20 w 40"/>
                    <a:gd name="T1" fmla="*/ 1493 h 1493"/>
                    <a:gd name="T2" fmla="*/ 40 w 40"/>
                    <a:gd name="T3" fmla="*/ 1493 h 1493"/>
                    <a:gd name="T4" fmla="*/ 40 w 40"/>
                    <a:gd name="T5" fmla="*/ 0 h 1493"/>
                    <a:gd name="T6" fmla="*/ 0 w 40"/>
                    <a:gd name="T7" fmla="*/ 0 h 1493"/>
                    <a:gd name="T8" fmla="*/ 0 w 40"/>
                    <a:gd name="T9" fmla="*/ 1493 h 1493"/>
                    <a:gd name="T10" fmla="*/ 20 w 40"/>
                    <a:gd name="T11" fmla="*/ 1493 h 149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1493"/>
                    <a:gd name="T20" fmla="*/ 40 w 40"/>
                    <a:gd name="T21" fmla="*/ 1493 h 149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1493">
                      <a:moveTo>
                        <a:pt x="20" y="1493"/>
                      </a:moveTo>
                      <a:lnTo>
                        <a:pt x="40" y="1493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1493"/>
                      </a:lnTo>
                      <a:lnTo>
                        <a:pt x="20" y="14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4" name="Freeform 339"/>
                <p:cNvSpPr>
                  <a:spLocks/>
                </p:cNvSpPr>
                <p:nvPr/>
              </p:nvSpPr>
              <p:spPr bwMode="auto">
                <a:xfrm>
                  <a:off x="3462" y="1831"/>
                  <a:ext cx="5" cy="307"/>
                </a:xfrm>
                <a:custGeom>
                  <a:avLst/>
                  <a:gdLst>
                    <a:gd name="T0" fmla="*/ 20 w 39"/>
                    <a:gd name="T1" fmla="*/ 2455 h 2455"/>
                    <a:gd name="T2" fmla="*/ 39 w 39"/>
                    <a:gd name="T3" fmla="*/ 2455 h 2455"/>
                    <a:gd name="T4" fmla="*/ 39 w 39"/>
                    <a:gd name="T5" fmla="*/ 0 h 2455"/>
                    <a:gd name="T6" fmla="*/ 0 w 39"/>
                    <a:gd name="T7" fmla="*/ 0 h 2455"/>
                    <a:gd name="T8" fmla="*/ 0 w 39"/>
                    <a:gd name="T9" fmla="*/ 2455 h 2455"/>
                    <a:gd name="T10" fmla="*/ 20 w 39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2455"/>
                    <a:gd name="T20" fmla="*/ 39 w 39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2455">
                      <a:moveTo>
                        <a:pt x="20" y="2455"/>
                      </a:moveTo>
                      <a:lnTo>
                        <a:pt x="39" y="2455"/>
                      </a:lnTo>
                      <a:lnTo>
                        <a:pt x="39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5" name="Freeform 340"/>
                <p:cNvSpPr>
                  <a:spLocks/>
                </p:cNvSpPr>
                <p:nvPr/>
              </p:nvSpPr>
              <p:spPr bwMode="auto">
                <a:xfrm>
                  <a:off x="4881" y="1827"/>
                  <a:ext cx="5" cy="307"/>
                </a:xfrm>
                <a:custGeom>
                  <a:avLst/>
                  <a:gdLst>
                    <a:gd name="T0" fmla="*/ 20 w 40"/>
                    <a:gd name="T1" fmla="*/ 2455 h 2455"/>
                    <a:gd name="T2" fmla="*/ 40 w 40"/>
                    <a:gd name="T3" fmla="*/ 2455 h 2455"/>
                    <a:gd name="T4" fmla="*/ 40 w 40"/>
                    <a:gd name="T5" fmla="*/ 0 h 2455"/>
                    <a:gd name="T6" fmla="*/ 0 w 40"/>
                    <a:gd name="T7" fmla="*/ 0 h 2455"/>
                    <a:gd name="T8" fmla="*/ 0 w 40"/>
                    <a:gd name="T9" fmla="*/ 2455 h 2455"/>
                    <a:gd name="T10" fmla="*/ 20 w 40"/>
                    <a:gd name="T11" fmla="*/ 2455 h 24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"/>
                    <a:gd name="T19" fmla="*/ 0 h 2455"/>
                    <a:gd name="T20" fmla="*/ 40 w 40"/>
                    <a:gd name="T21" fmla="*/ 2455 h 245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" h="2455">
                      <a:moveTo>
                        <a:pt x="20" y="2455"/>
                      </a:moveTo>
                      <a:lnTo>
                        <a:pt x="40" y="2455"/>
                      </a:lnTo>
                      <a:lnTo>
                        <a:pt x="40" y="0"/>
                      </a:lnTo>
                      <a:lnTo>
                        <a:pt x="0" y="0"/>
                      </a:lnTo>
                      <a:lnTo>
                        <a:pt x="0" y="2455"/>
                      </a:lnTo>
                      <a:lnTo>
                        <a:pt x="20" y="24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6" name="Freeform 341"/>
                <p:cNvSpPr>
                  <a:spLocks/>
                </p:cNvSpPr>
                <p:nvPr/>
              </p:nvSpPr>
              <p:spPr bwMode="auto">
                <a:xfrm>
                  <a:off x="4544" y="2158"/>
                  <a:ext cx="300" cy="5"/>
                </a:xfrm>
                <a:custGeom>
                  <a:avLst/>
                  <a:gdLst>
                    <a:gd name="T0" fmla="*/ 2400 w 2400"/>
                    <a:gd name="T1" fmla="*/ 19 h 39"/>
                    <a:gd name="T2" fmla="*/ 2400 w 2400"/>
                    <a:gd name="T3" fmla="*/ 0 h 39"/>
                    <a:gd name="T4" fmla="*/ 0 w 2400"/>
                    <a:gd name="T5" fmla="*/ 0 h 39"/>
                    <a:gd name="T6" fmla="*/ 0 w 2400"/>
                    <a:gd name="T7" fmla="*/ 39 h 39"/>
                    <a:gd name="T8" fmla="*/ 2400 w 2400"/>
                    <a:gd name="T9" fmla="*/ 39 h 39"/>
                    <a:gd name="T10" fmla="*/ 2400 w 2400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00"/>
                    <a:gd name="T19" fmla="*/ 0 h 39"/>
                    <a:gd name="T20" fmla="*/ 2400 w 240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00" h="39">
                      <a:moveTo>
                        <a:pt x="2400" y="19"/>
                      </a:moveTo>
                      <a:lnTo>
                        <a:pt x="2400" y="0"/>
                      </a:lnTo>
                      <a:lnTo>
                        <a:pt x="0" y="0"/>
                      </a:lnTo>
                      <a:lnTo>
                        <a:pt x="0" y="39"/>
                      </a:lnTo>
                      <a:lnTo>
                        <a:pt x="2400" y="39"/>
                      </a:lnTo>
                      <a:lnTo>
                        <a:pt x="240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577" name="Line 342"/>
                <p:cNvSpPr>
                  <a:spLocks noChangeShapeType="1"/>
                </p:cNvSpPr>
                <p:nvPr/>
              </p:nvSpPr>
              <p:spPr bwMode="auto">
                <a:xfrm>
                  <a:off x="4523" y="2079"/>
                  <a:ext cx="1" cy="154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78" name="Line 343"/>
                <p:cNvSpPr>
                  <a:spLocks noChangeShapeType="1"/>
                </p:cNvSpPr>
                <p:nvPr/>
              </p:nvSpPr>
              <p:spPr bwMode="auto">
                <a:xfrm>
                  <a:off x="4053" y="1840"/>
                  <a:ext cx="1" cy="307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79" name="Line 344"/>
                <p:cNvSpPr>
                  <a:spLocks noChangeShapeType="1"/>
                </p:cNvSpPr>
                <p:nvPr/>
              </p:nvSpPr>
              <p:spPr bwMode="auto">
                <a:xfrm>
                  <a:off x="4175" y="1837"/>
                  <a:ext cx="1" cy="308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0" name="Line 345"/>
                <p:cNvSpPr>
                  <a:spLocks noChangeShapeType="1"/>
                </p:cNvSpPr>
                <p:nvPr/>
              </p:nvSpPr>
              <p:spPr bwMode="auto">
                <a:xfrm>
                  <a:off x="4291" y="1827"/>
                  <a:ext cx="1" cy="308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1" name="Line 346"/>
                <p:cNvSpPr>
                  <a:spLocks noChangeShapeType="1"/>
                </p:cNvSpPr>
                <p:nvPr/>
              </p:nvSpPr>
              <p:spPr bwMode="auto">
                <a:xfrm>
                  <a:off x="3971" y="2162"/>
                  <a:ext cx="404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2" name="Line 347"/>
                <p:cNvSpPr>
                  <a:spLocks noChangeShapeType="1"/>
                </p:cNvSpPr>
                <p:nvPr/>
              </p:nvSpPr>
              <p:spPr bwMode="auto">
                <a:xfrm>
                  <a:off x="3958" y="1838"/>
                  <a:ext cx="1" cy="186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3" name="Line 348"/>
                <p:cNvSpPr>
                  <a:spLocks noChangeShapeType="1"/>
                </p:cNvSpPr>
                <p:nvPr/>
              </p:nvSpPr>
              <p:spPr bwMode="auto">
                <a:xfrm>
                  <a:off x="4392" y="1831"/>
                  <a:ext cx="1" cy="202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4" name="Line 349"/>
                <p:cNvSpPr>
                  <a:spLocks noChangeShapeType="1"/>
                </p:cNvSpPr>
                <p:nvPr/>
              </p:nvSpPr>
              <p:spPr bwMode="auto">
                <a:xfrm>
                  <a:off x="3956" y="2070"/>
                  <a:ext cx="1" cy="174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5" name="Line 350"/>
                <p:cNvSpPr>
                  <a:spLocks noChangeShapeType="1"/>
                </p:cNvSpPr>
                <p:nvPr/>
              </p:nvSpPr>
              <p:spPr bwMode="auto">
                <a:xfrm>
                  <a:off x="4395" y="2075"/>
                  <a:ext cx="1" cy="174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6" name="Line 351"/>
                <p:cNvSpPr>
                  <a:spLocks noChangeShapeType="1"/>
                </p:cNvSpPr>
                <p:nvPr/>
              </p:nvSpPr>
              <p:spPr bwMode="auto">
                <a:xfrm>
                  <a:off x="3853" y="1929"/>
                  <a:ext cx="91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7" name="Line 352"/>
                <p:cNvSpPr>
                  <a:spLocks noChangeShapeType="1"/>
                </p:cNvSpPr>
                <p:nvPr/>
              </p:nvSpPr>
              <p:spPr bwMode="auto">
                <a:xfrm>
                  <a:off x="4409" y="1874"/>
                  <a:ext cx="91" cy="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8" name="Line 353"/>
                <p:cNvSpPr>
                  <a:spLocks noChangeShapeType="1"/>
                </p:cNvSpPr>
                <p:nvPr/>
              </p:nvSpPr>
              <p:spPr bwMode="auto">
                <a:xfrm>
                  <a:off x="3848" y="1820"/>
                  <a:ext cx="98" cy="97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89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3851" y="1823"/>
                  <a:ext cx="98" cy="97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90" name="Line 355"/>
                <p:cNvSpPr>
                  <a:spLocks noChangeShapeType="1"/>
                </p:cNvSpPr>
                <p:nvPr/>
              </p:nvSpPr>
              <p:spPr bwMode="auto">
                <a:xfrm>
                  <a:off x="3848" y="1936"/>
                  <a:ext cx="97" cy="97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91" name="Line 356"/>
                <p:cNvSpPr>
                  <a:spLocks noChangeShapeType="1"/>
                </p:cNvSpPr>
                <p:nvPr/>
              </p:nvSpPr>
              <p:spPr bwMode="auto">
                <a:xfrm flipH="1">
                  <a:off x="3852" y="1936"/>
                  <a:ext cx="92" cy="9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92" name="Line 357"/>
                <p:cNvSpPr>
                  <a:spLocks noChangeShapeType="1"/>
                </p:cNvSpPr>
                <p:nvPr/>
              </p:nvSpPr>
              <p:spPr bwMode="auto">
                <a:xfrm>
                  <a:off x="4402" y="1890"/>
                  <a:ext cx="95" cy="101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593" name="Line 358"/>
                <p:cNvSpPr>
                  <a:spLocks noChangeShapeType="1"/>
                </p:cNvSpPr>
                <p:nvPr/>
              </p:nvSpPr>
              <p:spPr bwMode="auto">
                <a:xfrm flipH="1">
                  <a:off x="4406" y="1886"/>
                  <a:ext cx="94" cy="112"/>
                </a:xfrm>
                <a:prstGeom prst="line">
                  <a:avLst/>
                </a:prstGeom>
                <a:noFill/>
                <a:ln w="12700">
                  <a:solidFill>
                    <a:srgbClr val="DDDDD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sp>
            <p:nvSpPr>
              <p:cNvPr id="88561" name="Line 359"/>
              <p:cNvSpPr>
                <a:spLocks noChangeShapeType="1"/>
              </p:cNvSpPr>
              <p:nvPr/>
            </p:nvSpPr>
            <p:spPr bwMode="auto">
              <a:xfrm>
                <a:off x="4404" y="2327"/>
                <a:ext cx="102" cy="124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88562" name="Line 360"/>
              <p:cNvSpPr>
                <a:spLocks noChangeShapeType="1"/>
              </p:cNvSpPr>
              <p:nvPr/>
            </p:nvSpPr>
            <p:spPr bwMode="auto">
              <a:xfrm flipH="1">
                <a:off x="4410" y="2319"/>
                <a:ext cx="92" cy="130"/>
              </a:xfrm>
              <a:prstGeom prst="line">
                <a:avLst/>
              </a:prstGeom>
              <a:noFill/>
              <a:ln w="12700">
                <a:solidFill>
                  <a:srgbClr val="DDDDD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8" name="Group 361"/>
          <p:cNvGrpSpPr>
            <a:grpSpLocks/>
          </p:cNvGrpSpPr>
          <p:nvPr/>
        </p:nvGrpSpPr>
        <p:grpSpPr bwMode="auto">
          <a:xfrm>
            <a:off x="4819650" y="2071688"/>
            <a:ext cx="3800475" cy="4587875"/>
            <a:chOff x="3036" y="1044"/>
            <a:chExt cx="2394" cy="2890"/>
          </a:xfrm>
        </p:grpSpPr>
        <p:grpSp>
          <p:nvGrpSpPr>
            <p:cNvPr id="88070" name="Group 362"/>
            <p:cNvGrpSpPr>
              <a:grpSpLocks/>
            </p:cNvGrpSpPr>
            <p:nvPr/>
          </p:nvGrpSpPr>
          <p:grpSpPr bwMode="auto">
            <a:xfrm>
              <a:off x="3036" y="1044"/>
              <a:ext cx="2394" cy="2890"/>
              <a:chOff x="3036" y="1044"/>
              <a:chExt cx="2394" cy="2890"/>
            </a:xfrm>
          </p:grpSpPr>
          <p:sp>
            <p:nvSpPr>
              <p:cNvPr id="88104" name="Text Box 363"/>
              <p:cNvSpPr txBox="1">
                <a:spLocks noChangeArrowheads="1"/>
              </p:cNvSpPr>
              <p:nvPr/>
            </p:nvSpPr>
            <p:spPr bwMode="auto">
              <a:xfrm>
                <a:off x="3387" y="3646"/>
                <a:ext cx="192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l" eaLnBrk="0" hangingPunct="0"/>
                <a:r>
                  <a:rPr lang="es-ES" sz="2400">
                    <a:solidFill>
                      <a:srgbClr val="FFFF00"/>
                    </a:solidFill>
                  </a:rPr>
                  <a:t>         </a:t>
                </a:r>
                <a:r>
                  <a:rPr lang="es-ES" sz="2400"/>
                  <a:t>Elevación</a:t>
                </a:r>
              </a:p>
            </p:txBody>
          </p:sp>
          <p:grpSp>
            <p:nvGrpSpPr>
              <p:cNvPr id="88105" name="Group 364"/>
              <p:cNvGrpSpPr>
                <a:grpSpLocks/>
              </p:cNvGrpSpPr>
              <p:nvPr/>
            </p:nvGrpSpPr>
            <p:grpSpPr bwMode="auto">
              <a:xfrm>
                <a:off x="3036" y="1044"/>
                <a:ext cx="2394" cy="2393"/>
                <a:chOff x="3036" y="1044"/>
                <a:chExt cx="2394" cy="2393"/>
              </a:xfrm>
            </p:grpSpPr>
            <p:sp>
              <p:nvSpPr>
                <p:cNvPr id="88106" name="Freeform 365"/>
                <p:cNvSpPr>
                  <a:spLocks/>
                </p:cNvSpPr>
                <p:nvPr/>
              </p:nvSpPr>
              <p:spPr bwMode="auto">
                <a:xfrm>
                  <a:off x="3348" y="1061"/>
                  <a:ext cx="1" cy="1180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07" name="Freeform 366"/>
                <p:cNvSpPr>
                  <a:spLocks/>
                </p:cNvSpPr>
                <p:nvPr/>
              </p:nvSpPr>
              <p:spPr bwMode="auto">
                <a:xfrm>
                  <a:off x="3326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08" name="Freeform 367"/>
                <p:cNvSpPr>
                  <a:spLocks/>
                </p:cNvSpPr>
                <p:nvPr/>
              </p:nvSpPr>
              <p:spPr bwMode="auto">
                <a:xfrm>
                  <a:off x="3348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09" name="Freeform 368"/>
                <p:cNvSpPr>
                  <a:spLocks/>
                </p:cNvSpPr>
                <p:nvPr/>
              </p:nvSpPr>
              <p:spPr bwMode="auto">
                <a:xfrm>
                  <a:off x="3432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0" name="Freeform 369"/>
                <p:cNvSpPr>
                  <a:spLocks/>
                </p:cNvSpPr>
                <p:nvPr/>
              </p:nvSpPr>
              <p:spPr bwMode="auto">
                <a:xfrm>
                  <a:off x="3453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1" name="Freeform 370"/>
                <p:cNvSpPr>
                  <a:spLocks/>
                </p:cNvSpPr>
                <p:nvPr/>
              </p:nvSpPr>
              <p:spPr bwMode="auto">
                <a:xfrm>
                  <a:off x="3348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2" name="Freeform 371"/>
                <p:cNvSpPr>
                  <a:spLocks/>
                </p:cNvSpPr>
                <p:nvPr/>
              </p:nvSpPr>
              <p:spPr bwMode="auto">
                <a:xfrm>
                  <a:off x="3411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3" name="Freeform 372"/>
                <p:cNvSpPr>
                  <a:spLocks/>
                </p:cNvSpPr>
                <p:nvPr/>
              </p:nvSpPr>
              <p:spPr bwMode="auto">
                <a:xfrm>
                  <a:off x="3306" y="3418"/>
                  <a:ext cx="64" cy="1"/>
                </a:xfrm>
                <a:custGeom>
                  <a:avLst/>
                  <a:gdLst>
                    <a:gd name="T0" fmla="*/ 0 w 449"/>
                    <a:gd name="T1" fmla="*/ 0 h 1"/>
                    <a:gd name="T2" fmla="*/ 444 w 449"/>
                    <a:gd name="T3" fmla="*/ 0 h 1"/>
                    <a:gd name="T4" fmla="*/ 449 w 449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9"/>
                    <a:gd name="T10" fmla="*/ 0 h 1"/>
                    <a:gd name="T11" fmla="*/ 449 w 449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9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4" name="Freeform 373"/>
                <p:cNvSpPr>
                  <a:spLocks/>
                </p:cNvSpPr>
                <p:nvPr/>
              </p:nvSpPr>
              <p:spPr bwMode="auto">
                <a:xfrm>
                  <a:off x="3369" y="3400"/>
                  <a:ext cx="14" cy="18"/>
                </a:xfrm>
                <a:custGeom>
                  <a:avLst/>
                  <a:gdLst>
                    <a:gd name="T0" fmla="*/ 0 w 99"/>
                    <a:gd name="T1" fmla="*/ 111 h 111"/>
                    <a:gd name="T2" fmla="*/ 93 w 99"/>
                    <a:gd name="T3" fmla="*/ 6 h 111"/>
                    <a:gd name="T4" fmla="*/ 99 w 99"/>
                    <a:gd name="T5" fmla="*/ 0 h 111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111"/>
                    <a:gd name="T11" fmla="*/ 99 w 99"/>
                    <a:gd name="T12" fmla="*/ 111 h 1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111">
                      <a:moveTo>
                        <a:pt x="0" y="111"/>
                      </a:moveTo>
                      <a:lnTo>
                        <a:pt x="93" y="6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5" name="Freeform 374"/>
                <p:cNvSpPr>
                  <a:spLocks/>
                </p:cNvSpPr>
                <p:nvPr/>
              </p:nvSpPr>
              <p:spPr bwMode="auto">
                <a:xfrm>
                  <a:off x="3383" y="3401"/>
                  <a:ext cx="15" cy="36"/>
                </a:xfrm>
                <a:custGeom>
                  <a:avLst/>
                  <a:gdLst>
                    <a:gd name="T0" fmla="*/ 0 w 106"/>
                    <a:gd name="T1" fmla="*/ 0 h 214"/>
                    <a:gd name="T2" fmla="*/ 100 w 106"/>
                    <a:gd name="T3" fmla="*/ 208 h 214"/>
                    <a:gd name="T4" fmla="*/ 106 w 106"/>
                    <a:gd name="T5" fmla="*/ 214 h 214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214"/>
                    <a:gd name="T11" fmla="*/ 106 w 106"/>
                    <a:gd name="T12" fmla="*/ 214 h 2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214">
                      <a:moveTo>
                        <a:pt x="0" y="0"/>
                      </a:moveTo>
                      <a:lnTo>
                        <a:pt x="100" y="208"/>
                      </a:lnTo>
                      <a:lnTo>
                        <a:pt x="106" y="21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6" name="Freeform 375"/>
                <p:cNvSpPr>
                  <a:spLocks/>
                </p:cNvSpPr>
                <p:nvPr/>
              </p:nvSpPr>
              <p:spPr bwMode="auto">
                <a:xfrm>
                  <a:off x="3397" y="3417"/>
                  <a:ext cx="15" cy="19"/>
                </a:xfrm>
                <a:custGeom>
                  <a:avLst/>
                  <a:gdLst>
                    <a:gd name="T0" fmla="*/ 0 w 105"/>
                    <a:gd name="T1" fmla="*/ 110 h 110"/>
                    <a:gd name="T2" fmla="*/ 100 w 105"/>
                    <a:gd name="T3" fmla="*/ 7 h 110"/>
                    <a:gd name="T4" fmla="*/ 105 w 105"/>
                    <a:gd name="T5" fmla="*/ 0 h 110"/>
                    <a:gd name="T6" fmla="*/ 0 60000 65536"/>
                    <a:gd name="T7" fmla="*/ 0 60000 65536"/>
                    <a:gd name="T8" fmla="*/ 0 60000 65536"/>
                    <a:gd name="T9" fmla="*/ 0 w 105"/>
                    <a:gd name="T10" fmla="*/ 0 h 110"/>
                    <a:gd name="T11" fmla="*/ 105 w 105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5" h="110">
                      <a:moveTo>
                        <a:pt x="0" y="110"/>
                      </a:moveTo>
                      <a:lnTo>
                        <a:pt x="100" y="7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7" name="Freeform 376"/>
                <p:cNvSpPr>
                  <a:spLocks/>
                </p:cNvSpPr>
                <p:nvPr/>
              </p:nvSpPr>
              <p:spPr bwMode="auto">
                <a:xfrm>
                  <a:off x="3896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8" name="Freeform 377"/>
                <p:cNvSpPr>
                  <a:spLocks/>
                </p:cNvSpPr>
                <p:nvPr/>
              </p:nvSpPr>
              <p:spPr bwMode="auto">
                <a:xfrm>
                  <a:off x="3917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19" name="Freeform 378"/>
                <p:cNvSpPr>
                  <a:spLocks/>
                </p:cNvSpPr>
                <p:nvPr/>
              </p:nvSpPr>
              <p:spPr bwMode="auto">
                <a:xfrm>
                  <a:off x="4002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0" name="Freeform 379"/>
                <p:cNvSpPr>
                  <a:spLocks/>
                </p:cNvSpPr>
                <p:nvPr/>
              </p:nvSpPr>
              <p:spPr bwMode="auto">
                <a:xfrm>
                  <a:off x="4022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1" name="Freeform 380"/>
                <p:cNvSpPr>
                  <a:spLocks/>
                </p:cNvSpPr>
                <p:nvPr/>
              </p:nvSpPr>
              <p:spPr bwMode="auto">
                <a:xfrm>
                  <a:off x="3980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3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2" name="Freeform 381"/>
                <p:cNvSpPr>
                  <a:spLocks/>
                </p:cNvSpPr>
                <p:nvPr/>
              </p:nvSpPr>
              <p:spPr bwMode="auto">
                <a:xfrm>
                  <a:off x="3875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3" name="Freeform 382"/>
                <p:cNvSpPr>
                  <a:spLocks/>
                </p:cNvSpPr>
                <p:nvPr/>
              </p:nvSpPr>
              <p:spPr bwMode="auto">
                <a:xfrm>
                  <a:off x="3938" y="3400"/>
                  <a:ext cx="15" cy="18"/>
                </a:xfrm>
                <a:custGeom>
                  <a:avLst/>
                  <a:gdLst>
                    <a:gd name="T0" fmla="*/ 0 w 99"/>
                    <a:gd name="T1" fmla="*/ 111 h 111"/>
                    <a:gd name="T2" fmla="*/ 94 w 99"/>
                    <a:gd name="T3" fmla="*/ 6 h 111"/>
                    <a:gd name="T4" fmla="*/ 99 w 99"/>
                    <a:gd name="T5" fmla="*/ 0 h 111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111"/>
                    <a:gd name="T11" fmla="*/ 99 w 99"/>
                    <a:gd name="T12" fmla="*/ 111 h 1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111">
                      <a:moveTo>
                        <a:pt x="0" y="111"/>
                      </a:moveTo>
                      <a:lnTo>
                        <a:pt x="94" y="6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4" name="Freeform 383"/>
                <p:cNvSpPr>
                  <a:spLocks/>
                </p:cNvSpPr>
                <p:nvPr/>
              </p:nvSpPr>
              <p:spPr bwMode="auto">
                <a:xfrm>
                  <a:off x="3952" y="3401"/>
                  <a:ext cx="15" cy="36"/>
                </a:xfrm>
                <a:custGeom>
                  <a:avLst/>
                  <a:gdLst>
                    <a:gd name="T0" fmla="*/ 0 w 106"/>
                    <a:gd name="T1" fmla="*/ 0 h 214"/>
                    <a:gd name="T2" fmla="*/ 99 w 106"/>
                    <a:gd name="T3" fmla="*/ 208 h 214"/>
                    <a:gd name="T4" fmla="*/ 106 w 106"/>
                    <a:gd name="T5" fmla="*/ 214 h 214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214"/>
                    <a:gd name="T11" fmla="*/ 106 w 106"/>
                    <a:gd name="T12" fmla="*/ 214 h 2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214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6" y="214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5" name="Freeform 384"/>
                <p:cNvSpPr>
                  <a:spLocks/>
                </p:cNvSpPr>
                <p:nvPr/>
              </p:nvSpPr>
              <p:spPr bwMode="auto">
                <a:xfrm>
                  <a:off x="3966" y="3417"/>
                  <a:ext cx="15" cy="19"/>
                </a:xfrm>
                <a:custGeom>
                  <a:avLst/>
                  <a:gdLst>
                    <a:gd name="T0" fmla="*/ 0 w 106"/>
                    <a:gd name="T1" fmla="*/ 110 h 110"/>
                    <a:gd name="T2" fmla="*/ 100 w 106"/>
                    <a:gd name="T3" fmla="*/ 7 h 110"/>
                    <a:gd name="T4" fmla="*/ 106 w 106"/>
                    <a:gd name="T5" fmla="*/ 0 h 110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110"/>
                    <a:gd name="T11" fmla="*/ 106 w 106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110">
                      <a:moveTo>
                        <a:pt x="0" y="110"/>
                      </a:moveTo>
                      <a:lnTo>
                        <a:pt x="100" y="7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6" name="Freeform 385"/>
                <p:cNvSpPr>
                  <a:spLocks/>
                </p:cNvSpPr>
                <p:nvPr/>
              </p:nvSpPr>
              <p:spPr bwMode="auto">
                <a:xfrm>
                  <a:off x="3411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7" name="Freeform 386"/>
                <p:cNvSpPr>
                  <a:spLocks/>
                </p:cNvSpPr>
                <p:nvPr/>
              </p:nvSpPr>
              <p:spPr bwMode="auto">
                <a:xfrm>
                  <a:off x="3306" y="1061"/>
                  <a:ext cx="64" cy="1"/>
                </a:xfrm>
                <a:custGeom>
                  <a:avLst/>
                  <a:gdLst>
                    <a:gd name="T0" fmla="*/ 0 w 449"/>
                    <a:gd name="T1" fmla="*/ 0 h 1"/>
                    <a:gd name="T2" fmla="*/ 444 w 449"/>
                    <a:gd name="T3" fmla="*/ 0 h 1"/>
                    <a:gd name="T4" fmla="*/ 449 w 449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9"/>
                    <a:gd name="T10" fmla="*/ 0 h 1"/>
                    <a:gd name="T11" fmla="*/ 449 w 449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9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8" name="Freeform 387"/>
                <p:cNvSpPr>
                  <a:spLocks/>
                </p:cNvSpPr>
                <p:nvPr/>
              </p:nvSpPr>
              <p:spPr bwMode="auto">
                <a:xfrm>
                  <a:off x="3369" y="1044"/>
                  <a:ext cx="14" cy="17"/>
                </a:xfrm>
                <a:custGeom>
                  <a:avLst/>
                  <a:gdLst>
                    <a:gd name="T0" fmla="*/ 0 w 99"/>
                    <a:gd name="T1" fmla="*/ 104 h 104"/>
                    <a:gd name="T2" fmla="*/ 93 w 99"/>
                    <a:gd name="T3" fmla="*/ 0 h 104"/>
                    <a:gd name="T4" fmla="*/ 99 w 99"/>
                    <a:gd name="T5" fmla="*/ 0 h 10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104"/>
                    <a:gd name="T11" fmla="*/ 99 w 99"/>
                    <a:gd name="T12" fmla="*/ 104 h 10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104">
                      <a:moveTo>
                        <a:pt x="0" y="104"/>
                      </a:moveTo>
                      <a:lnTo>
                        <a:pt x="93" y="0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29" name="Freeform 388"/>
                <p:cNvSpPr>
                  <a:spLocks/>
                </p:cNvSpPr>
                <p:nvPr/>
              </p:nvSpPr>
              <p:spPr bwMode="auto">
                <a:xfrm>
                  <a:off x="3397" y="1060"/>
                  <a:ext cx="15" cy="18"/>
                </a:xfrm>
                <a:custGeom>
                  <a:avLst/>
                  <a:gdLst>
                    <a:gd name="T0" fmla="*/ 0 w 105"/>
                    <a:gd name="T1" fmla="*/ 109 h 109"/>
                    <a:gd name="T2" fmla="*/ 100 w 105"/>
                    <a:gd name="T3" fmla="*/ 5 h 109"/>
                    <a:gd name="T4" fmla="*/ 105 w 105"/>
                    <a:gd name="T5" fmla="*/ 0 h 109"/>
                    <a:gd name="T6" fmla="*/ 0 60000 65536"/>
                    <a:gd name="T7" fmla="*/ 0 60000 65536"/>
                    <a:gd name="T8" fmla="*/ 0 60000 65536"/>
                    <a:gd name="T9" fmla="*/ 0 w 105"/>
                    <a:gd name="T10" fmla="*/ 0 h 109"/>
                    <a:gd name="T11" fmla="*/ 105 w 105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5" h="109">
                      <a:moveTo>
                        <a:pt x="0" y="109"/>
                      </a:moveTo>
                      <a:lnTo>
                        <a:pt x="100" y="5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0" name="Freeform 389"/>
                <p:cNvSpPr>
                  <a:spLocks/>
                </p:cNvSpPr>
                <p:nvPr/>
              </p:nvSpPr>
              <p:spPr bwMode="auto">
                <a:xfrm>
                  <a:off x="3980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3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1" name="Freeform 390"/>
                <p:cNvSpPr>
                  <a:spLocks/>
                </p:cNvSpPr>
                <p:nvPr/>
              </p:nvSpPr>
              <p:spPr bwMode="auto">
                <a:xfrm>
                  <a:off x="3082" y="1455"/>
                  <a:ext cx="1" cy="137"/>
                </a:xfrm>
                <a:custGeom>
                  <a:avLst/>
                  <a:gdLst>
                    <a:gd name="T0" fmla="*/ 0 w 1"/>
                    <a:gd name="T1" fmla="*/ 824 h 824"/>
                    <a:gd name="T2" fmla="*/ 0 w 1"/>
                    <a:gd name="T3" fmla="*/ 0 h 824"/>
                    <a:gd name="T4" fmla="*/ 0 w 1"/>
                    <a:gd name="T5" fmla="*/ 818 h 824"/>
                    <a:gd name="T6" fmla="*/ 0 w 1"/>
                    <a:gd name="T7" fmla="*/ 824 h 8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824"/>
                    <a:gd name="T14" fmla="*/ 1 w 1"/>
                    <a:gd name="T15" fmla="*/ 824 h 8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824">
                      <a:moveTo>
                        <a:pt x="0" y="824"/>
                      </a:moveTo>
                      <a:lnTo>
                        <a:pt x="0" y="0"/>
                      </a:lnTo>
                      <a:lnTo>
                        <a:pt x="0" y="818"/>
                      </a:lnTo>
                      <a:lnTo>
                        <a:pt x="0" y="82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2" name="Line 391"/>
                <p:cNvSpPr>
                  <a:spLocks noChangeShapeType="1"/>
                </p:cNvSpPr>
                <p:nvPr/>
              </p:nvSpPr>
              <p:spPr bwMode="auto">
                <a:xfrm>
                  <a:off x="3082" y="1387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133" name="Freeform 392"/>
                <p:cNvSpPr>
                  <a:spLocks/>
                </p:cNvSpPr>
                <p:nvPr/>
              </p:nvSpPr>
              <p:spPr bwMode="auto">
                <a:xfrm>
                  <a:off x="3039" y="1592"/>
                  <a:ext cx="43" cy="18"/>
                </a:xfrm>
                <a:custGeom>
                  <a:avLst/>
                  <a:gdLst>
                    <a:gd name="T0" fmla="*/ 299 w 299"/>
                    <a:gd name="T1" fmla="*/ 0 h 110"/>
                    <a:gd name="T2" fmla="*/ 5 w 299"/>
                    <a:gd name="T3" fmla="*/ 104 h 110"/>
                    <a:gd name="T4" fmla="*/ 0 w 299"/>
                    <a:gd name="T5" fmla="*/ 110 h 110"/>
                    <a:gd name="T6" fmla="*/ 0 60000 65536"/>
                    <a:gd name="T7" fmla="*/ 0 60000 65536"/>
                    <a:gd name="T8" fmla="*/ 0 60000 65536"/>
                    <a:gd name="T9" fmla="*/ 0 w 299"/>
                    <a:gd name="T10" fmla="*/ 0 h 110"/>
                    <a:gd name="T11" fmla="*/ 299 w 299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99" h="110">
                      <a:moveTo>
                        <a:pt x="299" y="0"/>
                      </a:moveTo>
                      <a:lnTo>
                        <a:pt x="5" y="104"/>
                      </a:lnTo>
                      <a:lnTo>
                        <a:pt x="0" y="11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4" name="Freeform 393"/>
                <p:cNvSpPr>
                  <a:spLocks/>
                </p:cNvSpPr>
                <p:nvPr/>
              </p:nvSpPr>
              <p:spPr bwMode="auto">
                <a:xfrm>
                  <a:off x="3040" y="1609"/>
                  <a:ext cx="85" cy="34"/>
                </a:xfrm>
                <a:custGeom>
                  <a:avLst/>
                  <a:gdLst>
                    <a:gd name="T0" fmla="*/ 0 w 598"/>
                    <a:gd name="T1" fmla="*/ 0 h 207"/>
                    <a:gd name="T2" fmla="*/ 593 w 598"/>
                    <a:gd name="T3" fmla="*/ 202 h 207"/>
                    <a:gd name="T4" fmla="*/ 598 w 598"/>
                    <a:gd name="T5" fmla="*/ 207 h 207"/>
                    <a:gd name="T6" fmla="*/ 0 60000 65536"/>
                    <a:gd name="T7" fmla="*/ 0 60000 65536"/>
                    <a:gd name="T8" fmla="*/ 0 60000 65536"/>
                    <a:gd name="T9" fmla="*/ 0 w 598"/>
                    <a:gd name="T10" fmla="*/ 0 h 207"/>
                    <a:gd name="T11" fmla="*/ 598 w 598"/>
                    <a:gd name="T12" fmla="*/ 207 h 20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98" h="207">
                      <a:moveTo>
                        <a:pt x="0" y="0"/>
                      </a:moveTo>
                      <a:lnTo>
                        <a:pt x="593" y="202"/>
                      </a:lnTo>
                      <a:lnTo>
                        <a:pt x="598" y="207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5" name="Freeform 394"/>
                <p:cNvSpPr>
                  <a:spLocks/>
                </p:cNvSpPr>
                <p:nvPr/>
              </p:nvSpPr>
              <p:spPr bwMode="auto">
                <a:xfrm>
                  <a:off x="3081" y="1643"/>
                  <a:ext cx="44" cy="18"/>
                </a:xfrm>
                <a:custGeom>
                  <a:avLst/>
                  <a:gdLst>
                    <a:gd name="T0" fmla="*/ 305 w 305"/>
                    <a:gd name="T1" fmla="*/ 0 h 109"/>
                    <a:gd name="T2" fmla="*/ 6 w 305"/>
                    <a:gd name="T3" fmla="*/ 104 h 109"/>
                    <a:gd name="T4" fmla="*/ 0 w 305"/>
                    <a:gd name="T5" fmla="*/ 109 h 109"/>
                    <a:gd name="T6" fmla="*/ 0 60000 65536"/>
                    <a:gd name="T7" fmla="*/ 0 60000 65536"/>
                    <a:gd name="T8" fmla="*/ 0 60000 65536"/>
                    <a:gd name="T9" fmla="*/ 0 w 305"/>
                    <a:gd name="T10" fmla="*/ 0 h 109"/>
                    <a:gd name="T11" fmla="*/ 305 w 305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5" h="109">
                      <a:moveTo>
                        <a:pt x="305" y="0"/>
                      </a:moveTo>
                      <a:lnTo>
                        <a:pt x="6" y="104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6" name="Freeform 395"/>
                <p:cNvSpPr>
                  <a:spLocks/>
                </p:cNvSpPr>
                <p:nvPr/>
              </p:nvSpPr>
              <p:spPr bwMode="auto">
                <a:xfrm>
                  <a:off x="3082" y="1660"/>
                  <a:ext cx="1" cy="223"/>
                </a:xfrm>
                <a:custGeom>
                  <a:avLst/>
                  <a:gdLst>
                    <a:gd name="T0" fmla="*/ 0 w 1"/>
                    <a:gd name="T1" fmla="*/ 0 h 1338"/>
                    <a:gd name="T2" fmla="*/ 0 w 1"/>
                    <a:gd name="T3" fmla="*/ 1333 h 1338"/>
                    <a:gd name="T4" fmla="*/ 0 w 1"/>
                    <a:gd name="T5" fmla="*/ 1338 h 133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1338"/>
                    <a:gd name="T11" fmla="*/ 1 w 1"/>
                    <a:gd name="T12" fmla="*/ 1338 h 13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1338">
                      <a:moveTo>
                        <a:pt x="0" y="0"/>
                      </a:moveTo>
                      <a:lnTo>
                        <a:pt x="0" y="1333"/>
                      </a:lnTo>
                      <a:lnTo>
                        <a:pt x="0" y="133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7" name="Freeform 396"/>
                <p:cNvSpPr>
                  <a:spLocks/>
                </p:cNvSpPr>
                <p:nvPr/>
              </p:nvSpPr>
              <p:spPr bwMode="auto">
                <a:xfrm>
                  <a:off x="5387" y="1446"/>
                  <a:ext cx="1" cy="137"/>
                </a:xfrm>
                <a:custGeom>
                  <a:avLst/>
                  <a:gdLst>
                    <a:gd name="T0" fmla="*/ 0 w 1"/>
                    <a:gd name="T1" fmla="*/ 824 h 824"/>
                    <a:gd name="T2" fmla="*/ 0 w 1"/>
                    <a:gd name="T3" fmla="*/ 0 h 824"/>
                    <a:gd name="T4" fmla="*/ 0 w 1"/>
                    <a:gd name="T5" fmla="*/ 819 h 824"/>
                    <a:gd name="T6" fmla="*/ 0 w 1"/>
                    <a:gd name="T7" fmla="*/ 824 h 8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824"/>
                    <a:gd name="T14" fmla="*/ 1 w 1"/>
                    <a:gd name="T15" fmla="*/ 824 h 8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824">
                      <a:moveTo>
                        <a:pt x="0" y="824"/>
                      </a:moveTo>
                      <a:lnTo>
                        <a:pt x="0" y="0"/>
                      </a:lnTo>
                      <a:lnTo>
                        <a:pt x="0" y="819"/>
                      </a:lnTo>
                      <a:lnTo>
                        <a:pt x="0" y="82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38" name="Line 397"/>
                <p:cNvSpPr>
                  <a:spLocks noChangeShapeType="1"/>
                </p:cNvSpPr>
                <p:nvPr/>
              </p:nvSpPr>
              <p:spPr bwMode="auto">
                <a:xfrm>
                  <a:off x="5387" y="1377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139" name="Freeform 398"/>
                <p:cNvSpPr>
                  <a:spLocks/>
                </p:cNvSpPr>
                <p:nvPr/>
              </p:nvSpPr>
              <p:spPr bwMode="auto">
                <a:xfrm>
                  <a:off x="5387" y="1582"/>
                  <a:ext cx="43" cy="18"/>
                </a:xfrm>
                <a:custGeom>
                  <a:avLst/>
                  <a:gdLst>
                    <a:gd name="T0" fmla="*/ 0 w 299"/>
                    <a:gd name="T1" fmla="*/ 0 h 109"/>
                    <a:gd name="T2" fmla="*/ 294 w 299"/>
                    <a:gd name="T3" fmla="*/ 103 h 109"/>
                    <a:gd name="T4" fmla="*/ 299 w 299"/>
                    <a:gd name="T5" fmla="*/ 109 h 109"/>
                    <a:gd name="T6" fmla="*/ 0 60000 65536"/>
                    <a:gd name="T7" fmla="*/ 0 60000 65536"/>
                    <a:gd name="T8" fmla="*/ 0 60000 65536"/>
                    <a:gd name="T9" fmla="*/ 0 w 299"/>
                    <a:gd name="T10" fmla="*/ 0 h 109"/>
                    <a:gd name="T11" fmla="*/ 299 w 299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99" h="109">
                      <a:moveTo>
                        <a:pt x="0" y="0"/>
                      </a:moveTo>
                      <a:lnTo>
                        <a:pt x="294" y="103"/>
                      </a:lnTo>
                      <a:lnTo>
                        <a:pt x="299" y="10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0" name="Freeform 399"/>
                <p:cNvSpPr>
                  <a:spLocks/>
                </p:cNvSpPr>
                <p:nvPr/>
              </p:nvSpPr>
              <p:spPr bwMode="auto">
                <a:xfrm>
                  <a:off x="5344" y="1599"/>
                  <a:ext cx="85" cy="35"/>
                </a:xfrm>
                <a:custGeom>
                  <a:avLst/>
                  <a:gdLst>
                    <a:gd name="T0" fmla="*/ 598 w 598"/>
                    <a:gd name="T1" fmla="*/ 0 h 208"/>
                    <a:gd name="T2" fmla="*/ 5 w 598"/>
                    <a:gd name="T3" fmla="*/ 202 h 208"/>
                    <a:gd name="T4" fmla="*/ 0 w 598"/>
                    <a:gd name="T5" fmla="*/ 208 h 208"/>
                    <a:gd name="T6" fmla="*/ 0 60000 65536"/>
                    <a:gd name="T7" fmla="*/ 0 60000 65536"/>
                    <a:gd name="T8" fmla="*/ 0 60000 65536"/>
                    <a:gd name="T9" fmla="*/ 0 w 598"/>
                    <a:gd name="T10" fmla="*/ 0 h 208"/>
                    <a:gd name="T11" fmla="*/ 598 w 598"/>
                    <a:gd name="T12" fmla="*/ 208 h 20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98" h="208">
                      <a:moveTo>
                        <a:pt x="598" y="0"/>
                      </a:moveTo>
                      <a:lnTo>
                        <a:pt x="5" y="202"/>
                      </a:lnTo>
                      <a:lnTo>
                        <a:pt x="0" y="20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1" name="Freeform 400"/>
                <p:cNvSpPr>
                  <a:spLocks/>
                </p:cNvSpPr>
                <p:nvPr/>
              </p:nvSpPr>
              <p:spPr bwMode="auto">
                <a:xfrm>
                  <a:off x="5344" y="1633"/>
                  <a:ext cx="44" cy="18"/>
                </a:xfrm>
                <a:custGeom>
                  <a:avLst/>
                  <a:gdLst>
                    <a:gd name="T0" fmla="*/ 0 w 305"/>
                    <a:gd name="T1" fmla="*/ 0 h 109"/>
                    <a:gd name="T2" fmla="*/ 299 w 305"/>
                    <a:gd name="T3" fmla="*/ 104 h 109"/>
                    <a:gd name="T4" fmla="*/ 305 w 305"/>
                    <a:gd name="T5" fmla="*/ 109 h 109"/>
                    <a:gd name="T6" fmla="*/ 0 60000 65536"/>
                    <a:gd name="T7" fmla="*/ 0 60000 65536"/>
                    <a:gd name="T8" fmla="*/ 0 60000 65536"/>
                    <a:gd name="T9" fmla="*/ 0 w 305"/>
                    <a:gd name="T10" fmla="*/ 0 h 109"/>
                    <a:gd name="T11" fmla="*/ 305 w 305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5" h="109">
                      <a:moveTo>
                        <a:pt x="0" y="0"/>
                      </a:moveTo>
                      <a:lnTo>
                        <a:pt x="299" y="104"/>
                      </a:lnTo>
                      <a:lnTo>
                        <a:pt x="305" y="10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2" name="Freeform 401"/>
                <p:cNvSpPr>
                  <a:spLocks/>
                </p:cNvSpPr>
                <p:nvPr/>
              </p:nvSpPr>
              <p:spPr bwMode="auto">
                <a:xfrm>
                  <a:off x="5387" y="1650"/>
                  <a:ext cx="1" cy="223"/>
                </a:xfrm>
                <a:custGeom>
                  <a:avLst/>
                  <a:gdLst>
                    <a:gd name="T0" fmla="*/ 0 w 1"/>
                    <a:gd name="T1" fmla="*/ 0 h 1338"/>
                    <a:gd name="T2" fmla="*/ 0 w 1"/>
                    <a:gd name="T3" fmla="*/ 1333 h 1338"/>
                    <a:gd name="T4" fmla="*/ 0 w 1"/>
                    <a:gd name="T5" fmla="*/ 1338 h 133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1338"/>
                    <a:gd name="T11" fmla="*/ 1 w 1"/>
                    <a:gd name="T12" fmla="*/ 1338 h 13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1338">
                      <a:moveTo>
                        <a:pt x="0" y="0"/>
                      </a:moveTo>
                      <a:lnTo>
                        <a:pt x="0" y="1333"/>
                      </a:lnTo>
                      <a:lnTo>
                        <a:pt x="0" y="133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3" name="Freeform 402"/>
                <p:cNvSpPr>
                  <a:spLocks/>
                </p:cNvSpPr>
                <p:nvPr/>
              </p:nvSpPr>
              <p:spPr bwMode="auto">
                <a:xfrm>
                  <a:off x="5385" y="2637"/>
                  <a:ext cx="1" cy="138"/>
                </a:xfrm>
                <a:custGeom>
                  <a:avLst/>
                  <a:gdLst>
                    <a:gd name="T0" fmla="*/ 0 w 1"/>
                    <a:gd name="T1" fmla="*/ 825 h 825"/>
                    <a:gd name="T2" fmla="*/ 0 w 1"/>
                    <a:gd name="T3" fmla="*/ 0 h 825"/>
                    <a:gd name="T4" fmla="*/ 0 w 1"/>
                    <a:gd name="T5" fmla="*/ 819 h 825"/>
                    <a:gd name="T6" fmla="*/ 0 w 1"/>
                    <a:gd name="T7" fmla="*/ 825 h 82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825"/>
                    <a:gd name="T14" fmla="*/ 1 w 1"/>
                    <a:gd name="T15" fmla="*/ 825 h 82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825">
                      <a:moveTo>
                        <a:pt x="0" y="825"/>
                      </a:moveTo>
                      <a:lnTo>
                        <a:pt x="0" y="0"/>
                      </a:lnTo>
                      <a:lnTo>
                        <a:pt x="0" y="819"/>
                      </a:lnTo>
                      <a:lnTo>
                        <a:pt x="0" y="825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4" name="Line 403"/>
                <p:cNvSpPr>
                  <a:spLocks noChangeShapeType="1"/>
                </p:cNvSpPr>
                <p:nvPr/>
              </p:nvSpPr>
              <p:spPr bwMode="auto">
                <a:xfrm>
                  <a:off x="5385" y="256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145" name="Freeform 404"/>
                <p:cNvSpPr>
                  <a:spLocks/>
                </p:cNvSpPr>
                <p:nvPr/>
              </p:nvSpPr>
              <p:spPr bwMode="auto">
                <a:xfrm>
                  <a:off x="5385" y="2774"/>
                  <a:ext cx="42" cy="18"/>
                </a:xfrm>
                <a:custGeom>
                  <a:avLst/>
                  <a:gdLst>
                    <a:gd name="T0" fmla="*/ 0 w 298"/>
                    <a:gd name="T1" fmla="*/ 0 h 110"/>
                    <a:gd name="T2" fmla="*/ 293 w 298"/>
                    <a:gd name="T3" fmla="*/ 105 h 110"/>
                    <a:gd name="T4" fmla="*/ 298 w 298"/>
                    <a:gd name="T5" fmla="*/ 110 h 110"/>
                    <a:gd name="T6" fmla="*/ 0 60000 65536"/>
                    <a:gd name="T7" fmla="*/ 0 60000 65536"/>
                    <a:gd name="T8" fmla="*/ 0 60000 65536"/>
                    <a:gd name="T9" fmla="*/ 0 w 298"/>
                    <a:gd name="T10" fmla="*/ 0 h 110"/>
                    <a:gd name="T11" fmla="*/ 298 w 298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98" h="110">
                      <a:moveTo>
                        <a:pt x="0" y="0"/>
                      </a:moveTo>
                      <a:lnTo>
                        <a:pt x="293" y="105"/>
                      </a:lnTo>
                      <a:lnTo>
                        <a:pt x="298" y="11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6" name="Freeform 405"/>
                <p:cNvSpPr>
                  <a:spLocks/>
                </p:cNvSpPr>
                <p:nvPr/>
              </p:nvSpPr>
              <p:spPr bwMode="auto">
                <a:xfrm>
                  <a:off x="5341" y="2791"/>
                  <a:ext cx="86" cy="35"/>
                </a:xfrm>
                <a:custGeom>
                  <a:avLst/>
                  <a:gdLst>
                    <a:gd name="T0" fmla="*/ 598 w 598"/>
                    <a:gd name="T1" fmla="*/ 0 h 207"/>
                    <a:gd name="T2" fmla="*/ 5 w 598"/>
                    <a:gd name="T3" fmla="*/ 202 h 207"/>
                    <a:gd name="T4" fmla="*/ 0 w 598"/>
                    <a:gd name="T5" fmla="*/ 207 h 207"/>
                    <a:gd name="T6" fmla="*/ 0 60000 65536"/>
                    <a:gd name="T7" fmla="*/ 0 60000 65536"/>
                    <a:gd name="T8" fmla="*/ 0 60000 65536"/>
                    <a:gd name="T9" fmla="*/ 0 w 598"/>
                    <a:gd name="T10" fmla="*/ 0 h 207"/>
                    <a:gd name="T11" fmla="*/ 598 w 598"/>
                    <a:gd name="T12" fmla="*/ 207 h 20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98" h="207">
                      <a:moveTo>
                        <a:pt x="598" y="0"/>
                      </a:moveTo>
                      <a:lnTo>
                        <a:pt x="5" y="202"/>
                      </a:lnTo>
                      <a:lnTo>
                        <a:pt x="0" y="207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7" name="Freeform 406"/>
                <p:cNvSpPr>
                  <a:spLocks/>
                </p:cNvSpPr>
                <p:nvPr/>
              </p:nvSpPr>
              <p:spPr bwMode="auto">
                <a:xfrm>
                  <a:off x="5342" y="2825"/>
                  <a:ext cx="43" cy="18"/>
                </a:xfrm>
                <a:custGeom>
                  <a:avLst/>
                  <a:gdLst>
                    <a:gd name="T0" fmla="*/ 0 w 305"/>
                    <a:gd name="T1" fmla="*/ 0 h 109"/>
                    <a:gd name="T2" fmla="*/ 300 w 305"/>
                    <a:gd name="T3" fmla="*/ 103 h 109"/>
                    <a:gd name="T4" fmla="*/ 305 w 305"/>
                    <a:gd name="T5" fmla="*/ 109 h 109"/>
                    <a:gd name="T6" fmla="*/ 0 60000 65536"/>
                    <a:gd name="T7" fmla="*/ 0 60000 65536"/>
                    <a:gd name="T8" fmla="*/ 0 60000 65536"/>
                    <a:gd name="T9" fmla="*/ 0 w 305"/>
                    <a:gd name="T10" fmla="*/ 0 h 109"/>
                    <a:gd name="T11" fmla="*/ 305 w 305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5" h="109">
                      <a:moveTo>
                        <a:pt x="0" y="0"/>
                      </a:moveTo>
                      <a:lnTo>
                        <a:pt x="300" y="103"/>
                      </a:lnTo>
                      <a:lnTo>
                        <a:pt x="305" y="10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8" name="Freeform 407"/>
                <p:cNvSpPr>
                  <a:spLocks/>
                </p:cNvSpPr>
                <p:nvPr/>
              </p:nvSpPr>
              <p:spPr bwMode="auto">
                <a:xfrm>
                  <a:off x="5385" y="2842"/>
                  <a:ext cx="1" cy="223"/>
                </a:xfrm>
                <a:custGeom>
                  <a:avLst/>
                  <a:gdLst>
                    <a:gd name="T0" fmla="*/ 0 w 1"/>
                    <a:gd name="T1" fmla="*/ 0 h 1339"/>
                    <a:gd name="T2" fmla="*/ 0 w 1"/>
                    <a:gd name="T3" fmla="*/ 1332 h 1339"/>
                    <a:gd name="T4" fmla="*/ 0 w 1"/>
                    <a:gd name="T5" fmla="*/ 1339 h 1339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1339"/>
                    <a:gd name="T11" fmla="*/ 1 w 1"/>
                    <a:gd name="T12" fmla="*/ 1339 h 13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1339">
                      <a:moveTo>
                        <a:pt x="0" y="0"/>
                      </a:moveTo>
                      <a:lnTo>
                        <a:pt x="0" y="1332"/>
                      </a:lnTo>
                      <a:lnTo>
                        <a:pt x="0" y="133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49" name="Freeform 408"/>
                <p:cNvSpPr>
                  <a:spLocks/>
                </p:cNvSpPr>
                <p:nvPr/>
              </p:nvSpPr>
              <p:spPr bwMode="auto">
                <a:xfrm>
                  <a:off x="3079" y="2629"/>
                  <a:ext cx="1" cy="138"/>
                </a:xfrm>
                <a:custGeom>
                  <a:avLst/>
                  <a:gdLst>
                    <a:gd name="T0" fmla="*/ 0 w 1"/>
                    <a:gd name="T1" fmla="*/ 824 h 824"/>
                    <a:gd name="T2" fmla="*/ 0 w 1"/>
                    <a:gd name="T3" fmla="*/ 0 h 824"/>
                    <a:gd name="T4" fmla="*/ 0 w 1"/>
                    <a:gd name="T5" fmla="*/ 819 h 824"/>
                    <a:gd name="T6" fmla="*/ 0 w 1"/>
                    <a:gd name="T7" fmla="*/ 824 h 8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824"/>
                    <a:gd name="T14" fmla="*/ 1 w 1"/>
                    <a:gd name="T15" fmla="*/ 824 h 8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824">
                      <a:moveTo>
                        <a:pt x="0" y="824"/>
                      </a:moveTo>
                      <a:lnTo>
                        <a:pt x="0" y="0"/>
                      </a:lnTo>
                      <a:lnTo>
                        <a:pt x="0" y="819"/>
                      </a:lnTo>
                      <a:lnTo>
                        <a:pt x="0" y="82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0" name="Line 409"/>
                <p:cNvSpPr>
                  <a:spLocks noChangeShapeType="1"/>
                </p:cNvSpPr>
                <p:nvPr/>
              </p:nvSpPr>
              <p:spPr bwMode="auto">
                <a:xfrm>
                  <a:off x="3079" y="256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88151" name="Freeform 410"/>
                <p:cNvSpPr>
                  <a:spLocks/>
                </p:cNvSpPr>
                <p:nvPr/>
              </p:nvSpPr>
              <p:spPr bwMode="auto">
                <a:xfrm>
                  <a:off x="3036" y="2766"/>
                  <a:ext cx="43" cy="18"/>
                </a:xfrm>
                <a:custGeom>
                  <a:avLst/>
                  <a:gdLst>
                    <a:gd name="T0" fmla="*/ 299 w 299"/>
                    <a:gd name="T1" fmla="*/ 0 h 109"/>
                    <a:gd name="T2" fmla="*/ 5 w 299"/>
                    <a:gd name="T3" fmla="*/ 103 h 109"/>
                    <a:gd name="T4" fmla="*/ 0 w 299"/>
                    <a:gd name="T5" fmla="*/ 109 h 109"/>
                    <a:gd name="T6" fmla="*/ 0 60000 65536"/>
                    <a:gd name="T7" fmla="*/ 0 60000 65536"/>
                    <a:gd name="T8" fmla="*/ 0 60000 65536"/>
                    <a:gd name="T9" fmla="*/ 0 w 299"/>
                    <a:gd name="T10" fmla="*/ 0 h 109"/>
                    <a:gd name="T11" fmla="*/ 299 w 299"/>
                    <a:gd name="T12" fmla="*/ 109 h 1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99" h="109">
                      <a:moveTo>
                        <a:pt x="299" y="0"/>
                      </a:moveTo>
                      <a:lnTo>
                        <a:pt x="5" y="103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2" name="Freeform 411"/>
                <p:cNvSpPr>
                  <a:spLocks/>
                </p:cNvSpPr>
                <p:nvPr/>
              </p:nvSpPr>
              <p:spPr bwMode="auto">
                <a:xfrm>
                  <a:off x="3037" y="2783"/>
                  <a:ext cx="85" cy="34"/>
                </a:xfrm>
                <a:custGeom>
                  <a:avLst/>
                  <a:gdLst>
                    <a:gd name="T0" fmla="*/ 0 w 598"/>
                    <a:gd name="T1" fmla="*/ 0 h 208"/>
                    <a:gd name="T2" fmla="*/ 593 w 598"/>
                    <a:gd name="T3" fmla="*/ 202 h 208"/>
                    <a:gd name="T4" fmla="*/ 598 w 598"/>
                    <a:gd name="T5" fmla="*/ 208 h 208"/>
                    <a:gd name="T6" fmla="*/ 0 60000 65536"/>
                    <a:gd name="T7" fmla="*/ 0 60000 65536"/>
                    <a:gd name="T8" fmla="*/ 0 60000 65536"/>
                    <a:gd name="T9" fmla="*/ 0 w 598"/>
                    <a:gd name="T10" fmla="*/ 0 h 208"/>
                    <a:gd name="T11" fmla="*/ 598 w 598"/>
                    <a:gd name="T12" fmla="*/ 208 h 20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98" h="208">
                      <a:moveTo>
                        <a:pt x="0" y="0"/>
                      </a:moveTo>
                      <a:lnTo>
                        <a:pt x="593" y="202"/>
                      </a:lnTo>
                      <a:lnTo>
                        <a:pt x="598" y="208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3" name="Freeform 412"/>
                <p:cNvSpPr>
                  <a:spLocks/>
                </p:cNvSpPr>
                <p:nvPr/>
              </p:nvSpPr>
              <p:spPr bwMode="auto">
                <a:xfrm>
                  <a:off x="3078" y="2817"/>
                  <a:ext cx="44" cy="18"/>
                </a:xfrm>
                <a:custGeom>
                  <a:avLst/>
                  <a:gdLst>
                    <a:gd name="T0" fmla="*/ 305 w 305"/>
                    <a:gd name="T1" fmla="*/ 0 h 110"/>
                    <a:gd name="T2" fmla="*/ 6 w 305"/>
                    <a:gd name="T3" fmla="*/ 104 h 110"/>
                    <a:gd name="T4" fmla="*/ 0 w 305"/>
                    <a:gd name="T5" fmla="*/ 110 h 110"/>
                    <a:gd name="T6" fmla="*/ 0 60000 65536"/>
                    <a:gd name="T7" fmla="*/ 0 60000 65536"/>
                    <a:gd name="T8" fmla="*/ 0 60000 65536"/>
                    <a:gd name="T9" fmla="*/ 0 w 305"/>
                    <a:gd name="T10" fmla="*/ 0 h 110"/>
                    <a:gd name="T11" fmla="*/ 305 w 305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5" h="110">
                      <a:moveTo>
                        <a:pt x="305" y="0"/>
                      </a:moveTo>
                      <a:lnTo>
                        <a:pt x="6" y="104"/>
                      </a:lnTo>
                      <a:lnTo>
                        <a:pt x="0" y="11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4" name="Freeform 413"/>
                <p:cNvSpPr>
                  <a:spLocks/>
                </p:cNvSpPr>
                <p:nvPr/>
              </p:nvSpPr>
              <p:spPr bwMode="auto">
                <a:xfrm>
                  <a:off x="3079" y="2834"/>
                  <a:ext cx="1" cy="223"/>
                </a:xfrm>
                <a:custGeom>
                  <a:avLst/>
                  <a:gdLst>
                    <a:gd name="T0" fmla="*/ 0 w 1"/>
                    <a:gd name="T1" fmla="*/ 0 h 1339"/>
                    <a:gd name="T2" fmla="*/ 0 w 1"/>
                    <a:gd name="T3" fmla="*/ 1333 h 1339"/>
                    <a:gd name="T4" fmla="*/ 0 w 1"/>
                    <a:gd name="T5" fmla="*/ 1339 h 1339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1339"/>
                    <a:gd name="T11" fmla="*/ 1 w 1"/>
                    <a:gd name="T12" fmla="*/ 1339 h 13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1339">
                      <a:moveTo>
                        <a:pt x="0" y="0"/>
                      </a:moveTo>
                      <a:lnTo>
                        <a:pt x="0" y="1333"/>
                      </a:lnTo>
                      <a:lnTo>
                        <a:pt x="0" y="1339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5" name="Freeform 414"/>
                <p:cNvSpPr>
                  <a:spLocks/>
                </p:cNvSpPr>
                <p:nvPr/>
              </p:nvSpPr>
              <p:spPr bwMode="auto">
                <a:xfrm>
                  <a:off x="3875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6" name="Freeform 415"/>
                <p:cNvSpPr>
                  <a:spLocks/>
                </p:cNvSpPr>
                <p:nvPr/>
              </p:nvSpPr>
              <p:spPr bwMode="auto">
                <a:xfrm>
                  <a:off x="3938" y="1044"/>
                  <a:ext cx="15" cy="17"/>
                </a:xfrm>
                <a:custGeom>
                  <a:avLst/>
                  <a:gdLst>
                    <a:gd name="T0" fmla="*/ 0 w 99"/>
                    <a:gd name="T1" fmla="*/ 104 h 104"/>
                    <a:gd name="T2" fmla="*/ 94 w 99"/>
                    <a:gd name="T3" fmla="*/ 0 h 104"/>
                    <a:gd name="T4" fmla="*/ 99 w 99"/>
                    <a:gd name="T5" fmla="*/ 0 h 10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104"/>
                    <a:gd name="T11" fmla="*/ 99 w 99"/>
                    <a:gd name="T12" fmla="*/ 104 h 10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104">
                      <a:moveTo>
                        <a:pt x="0" y="104"/>
                      </a:moveTo>
                      <a:lnTo>
                        <a:pt x="94" y="0"/>
                      </a:lnTo>
                      <a:lnTo>
                        <a:pt x="99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57" name="Freeform 416"/>
                <p:cNvSpPr>
                  <a:spLocks/>
                </p:cNvSpPr>
                <p:nvPr/>
              </p:nvSpPr>
              <p:spPr bwMode="auto">
                <a:xfrm>
                  <a:off x="3952" y="1044"/>
                  <a:ext cx="15" cy="35"/>
                </a:xfrm>
                <a:custGeom>
                  <a:avLst/>
                  <a:gdLst>
                    <a:gd name="T0" fmla="*/ 0 w 106"/>
                    <a:gd name="T1" fmla="*/ 0 h 213"/>
                    <a:gd name="T2" fmla="*/ 99 w 106"/>
                    <a:gd name="T3" fmla="*/ 208 h 213"/>
                    <a:gd name="T4" fmla="*/ 106 w 106"/>
                    <a:gd name="T5" fmla="*/ 213 h 213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213"/>
                    <a:gd name="T11" fmla="*/ 106 w 106"/>
                    <a:gd name="T12" fmla="*/ 213 h 2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213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6" y="213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grpSp>
              <p:nvGrpSpPr>
                <p:cNvPr id="88158" name="Group 417"/>
                <p:cNvGrpSpPr>
                  <a:grpSpLocks/>
                </p:cNvGrpSpPr>
                <p:nvPr/>
              </p:nvGrpSpPr>
              <p:grpSpPr bwMode="auto">
                <a:xfrm>
                  <a:off x="3077" y="2597"/>
                  <a:ext cx="2310" cy="419"/>
                  <a:chOff x="422" y="2547"/>
                  <a:chExt cx="2310" cy="419"/>
                </a:xfrm>
              </p:grpSpPr>
              <p:sp>
                <p:nvSpPr>
                  <p:cNvPr id="88282" name="Freeform 418"/>
                  <p:cNvSpPr>
                    <a:spLocks/>
                  </p:cNvSpPr>
                  <p:nvPr/>
                </p:nvSpPr>
                <p:spPr bwMode="auto">
                  <a:xfrm>
                    <a:off x="1367" y="2548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3" name="Freeform 419"/>
                  <p:cNvSpPr>
                    <a:spLocks/>
                  </p:cNvSpPr>
                  <p:nvPr/>
                </p:nvSpPr>
                <p:spPr bwMode="auto">
                  <a:xfrm>
                    <a:off x="1367" y="2933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4" name="Freeform 420"/>
                  <p:cNvSpPr>
                    <a:spLocks/>
                  </p:cNvSpPr>
                  <p:nvPr/>
                </p:nvSpPr>
                <p:spPr bwMode="auto">
                  <a:xfrm>
                    <a:off x="1366" y="2959"/>
                    <a:ext cx="423" cy="1"/>
                  </a:xfrm>
                  <a:custGeom>
                    <a:avLst/>
                    <a:gdLst>
                      <a:gd name="T0" fmla="*/ 2961 w 2961"/>
                      <a:gd name="T1" fmla="*/ 0 h 1"/>
                      <a:gd name="T2" fmla="*/ 6 w 2961"/>
                      <a:gd name="T3" fmla="*/ 0 h 1"/>
                      <a:gd name="T4" fmla="*/ 0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2961" y="0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5" name="Freeform 421"/>
                  <p:cNvSpPr>
                    <a:spLocks/>
                  </p:cNvSpPr>
                  <p:nvPr/>
                </p:nvSpPr>
                <p:spPr bwMode="auto">
                  <a:xfrm>
                    <a:off x="1367" y="2574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6" name="Freeform 422"/>
                  <p:cNvSpPr>
                    <a:spLocks/>
                  </p:cNvSpPr>
                  <p:nvPr/>
                </p:nvSpPr>
                <p:spPr bwMode="auto">
                  <a:xfrm>
                    <a:off x="798" y="2548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7" name="Freeform 423"/>
                  <p:cNvSpPr>
                    <a:spLocks/>
                  </p:cNvSpPr>
                  <p:nvPr/>
                </p:nvSpPr>
                <p:spPr bwMode="auto">
                  <a:xfrm>
                    <a:off x="798" y="2574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8" name="Freeform 424"/>
                  <p:cNvSpPr>
                    <a:spLocks/>
                  </p:cNvSpPr>
                  <p:nvPr/>
                </p:nvSpPr>
                <p:spPr bwMode="auto">
                  <a:xfrm>
                    <a:off x="798" y="295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9" name="Freeform 425"/>
                  <p:cNvSpPr>
                    <a:spLocks/>
                  </p:cNvSpPr>
                  <p:nvPr/>
                </p:nvSpPr>
                <p:spPr bwMode="auto">
                  <a:xfrm>
                    <a:off x="798" y="2933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0" name="Freeform 426"/>
                  <p:cNvSpPr>
                    <a:spLocks/>
                  </p:cNvSpPr>
                  <p:nvPr/>
                </p:nvSpPr>
                <p:spPr bwMode="auto">
                  <a:xfrm>
                    <a:off x="2486" y="2965"/>
                    <a:ext cx="243" cy="1"/>
                  </a:xfrm>
                  <a:custGeom>
                    <a:avLst/>
                    <a:gdLst>
                      <a:gd name="T0" fmla="*/ 0 w 1707"/>
                      <a:gd name="T1" fmla="*/ 0 h 1"/>
                      <a:gd name="T2" fmla="*/ 1707 w 1707"/>
                      <a:gd name="T3" fmla="*/ 0 h 1"/>
                      <a:gd name="T4" fmla="*/ 7 w 1707"/>
                      <a:gd name="T5" fmla="*/ 0 h 1"/>
                      <a:gd name="T6" fmla="*/ 0 w 1707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7"/>
                      <a:gd name="T13" fmla="*/ 0 h 1"/>
                      <a:gd name="T14" fmla="*/ 1707 w 1707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7" h="1">
                        <a:moveTo>
                          <a:pt x="0" y="0"/>
                        </a:moveTo>
                        <a:lnTo>
                          <a:pt x="1707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1" name="Freeform 427"/>
                  <p:cNvSpPr>
                    <a:spLocks/>
                  </p:cNvSpPr>
                  <p:nvPr/>
                </p:nvSpPr>
                <p:spPr bwMode="auto">
                  <a:xfrm>
                    <a:off x="2486" y="2940"/>
                    <a:ext cx="246" cy="1"/>
                  </a:xfrm>
                  <a:custGeom>
                    <a:avLst/>
                    <a:gdLst>
                      <a:gd name="T0" fmla="*/ 0 w 1723"/>
                      <a:gd name="T1" fmla="*/ 0 h 1"/>
                      <a:gd name="T2" fmla="*/ 1723 w 1723"/>
                      <a:gd name="T3" fmla="*/ 0 h 1"/>
                      <a:gd name="T4" fmla="*/ 7 w 1723"/>
                      <a:gd name="T5" fmla="*/ 0 h 1"/>
                      <a:gd name="T6" fmla="*/ 0 w 1723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23"/>
                      <a:gd name="T13" fmla="*/ 0 h 1"/>
                      <a:gd name="T14" fmla="*/ 1723 w 1723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23" h="1">
                        <a:moveTo>
                          <a:pt x="0" y="0"/>
                        </a:moveTo>
                        <a:lnTo>
                          <a:pt x="1723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2" name="Freeform 428"/>
                  <p:cNvSpPr>
                    <a:spLocks/>
                  </p:cNvSpPr>
                  <p:nvPr/>
                </p:nvSpPr>
                <p:spPr bwMode="auto">
                  <a:xfrm>
                    <a:off x="2486" y="2555"/>
                    <a:ext cx="243" cy="1"/>
                  </a:xfrm>
                  <a:custGeom>
                    <a:avLst/>
                    <a:gdLst>
                      <a:gd name="T0" fmla="*/ 0 w 1707"/>
                      <a:gd name="T1" fmla="*/ 0 h 1"/>
                      <a:gd name="T2" fmla="*/ 1707 w 1707"/>
                      <a:gd name="T3" fmla="*/ 0 h 1"/>
                      <a:gd name="T4" fmla="*/ 7 w 1707"/>
                      <a:gd name="T5" fmla="*/ 0 h 1"/>
                      <a:gd name="T6" fmla="*/ 0 w 1707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7"/>
                      <a:gd name="T13" fmla="*/ 0 h 1"/>
                      <a:gd name="T14" fmla="*/ 1707 w 1707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7" h="1">
                        <a:moveTo>
                          <a:pt x="0" y="0"/>
                        </a:moveTo>
                        <a:lnTo>
                          <a:pt x="1707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3" name="Freeform 429"/>
                  <p:cNvSpPr>
                    <a:spLocks/>
                  </p:cNvSpPr>
                  <p:nvPr/>
                </p:nvSpPr>
                <p:spPr bwMode="auto">
                  <a:xfrm>
                    <a:off x="2486" y="2581"/>
                    <a:ext cx="243" cy="1"/>
                  </a:xfrm>
                  <a:custGeom>
                    <a:avLst/>
                    <a:gdLst>
                      <a:gd name="T0" fmla="*/ 0 w 1707"/>
                      <a:gd name="T1" fmla="*/ 0 h 1"/>
                      <a:gd name="T2" fmla="*/ 1707 w 1707"/>
                      <a:gd name="T3" fmla="*/ 0 h 1"/>
                      <a:gd name="T4" fmla="*/ 7 w 1707"/>
                      <a:gd name="T5" fmla="*/ 0 h 1"/>
                      <a:gd name="T6" fmla="*/ 0 w 1707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7"/>
                      <a:gd name="T13" fmla="*/ 0 h 1"/>
                      <a:gd name="T14" fmla="*/ 1707 w 1707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7" h="1">
                        <a:moveTo>
                          <a:pt x="0" y="0"/>
                        </a:moveTo>
                        <a:lnTo>
                          <a:pt x="1707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4" name="Freeform 430"/>
                  <p:cNvSpPr>
                    <a:spLocks/>
                  </p:cNvSpPr>
                  <p:nvPr/>
                </p:nvSpPr>
                <p:spPr bwMode="auto">
                  <a:xfrm>
                    <a:off x="424" y="2957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5" name="Freeform 431"/>
                  <p:cNvSpPr>
                    <a:spLocks/>
                  </p:cNvSpPr>
                  <p:nvPr/>
                </p:nvSpPr>
                <p:spPr bwMode="auto">
                  <a:xfrm>
                    <a:off x="422" y="2932"/>
                    <a:ext cx="246" cy="1"/>
                  </a:xfrm>
                  <a:custGeom>
                    <a:avLst/>
                    <a:gdLst>
                      <a:gd name="T0" fmla="*/ 1723 w 1723"/>
                      <a:gd name="T1" fmla="*/ 0 h 1"/>
                      <a:gd name="T2" fmla="*/ 0 w 1723"/>
                      <a:gd name="T3" fmla="*/ 0 h 1"/>
                      <a:gd name="T4" fmla="*/ 1717 w 1723"/>
                      <a:gd name="T5" fmla="*/ 0 h 1"/>
                      <a:gd name="T6" fmla="*/ 1723 w 1723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23"/>
                      <a:gd name="T13" fmla="*/ 0 h 1"/>
                      <a:gd name="T14" fmla="*/ 1723 w 1723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23" h="1">
                        <a:moveTo>
                          <a:pt x="1723" y="0"/>
                        </a:moveTo>
                        <a:lnTo>
                          <a:pt x="0" y="0"/>
                        </a:lnTo>
                        <a:lnTo>
                          <a:pt x="1717" y="0"/>
                        </a:lnTo>
                        <a:lnTo>
                          <a:pt x="1723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6" name="Freeform 432"/>
                  <p:cNvSpPr>
                    <a:spLocks/>
                  </p:cNvSpPr>
                  <p:nvPr/>
                </p:nvSpPr>
                <p:spPr bwMode="auto">
                  <a:xfrm>
                    <a:off x="424" y="2547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7" name="Freeform 433"/>
                  <p:cNvSpPr>
                    <a:spLocks/>
                  </p:cNvSpPr>
                  <p:nvPr/>
                </p:nvSpPr>
                <p:spPr bwMode="auto">
                  <a:xfrm>
                    <a:off x="424" y="2573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8" name="Freeform 434"/>
                  <p:cNvSpPr>
                    <a:spLocks/>
                  </p:cNvSpPr>
                  <p:nvPr/>
                </p:nvSpPr>
                <p:spPr bwMode="auto">
                  <a:xfrm>
                    <a:off x="1916" y="2548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99" name="Freeform 435"/>
                  <p:cNvSpPr>
                    <a:spLocks/>
                  </p:cNvSpPr>
                  <p:nvPr/>
                </p:nvSpPr>
                <p:spPr bwMode="auto">
                  <a:xfrm>
                    <a:off x="1916" y="2933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300" name="Freeform 436"/>
                  <p:cNvSpPr>
                    <a:spLocks/>
                  </p:cNvSpPr>
                  <p:nvPr/>
                </p:nvSpPr>
                <p:spPr bwMode="auto">
                  <a:xfrm>
                    <a:off x="1916" y="295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301" name="Freeform 437"/>
                  <p:cNvSpPr>
                    <a:spLocks/>
                  </p:cNvSpPr>
                  <p:nvPr/>
                </p:nvSpPr>
                <p:spPr bwMode="auto">
                  <a:xfrm>
                    <a:off x="1916" y="2574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  <p:sp>
              <p:nvSpPr>
                <p:cNvPr id="88159" name="Freeform 438"/>
                <p:cNvSpPr>
                  <a:spLocks/>
                </p:cNvSpPr>
                <p:nvPr/>
              </p:nvSpPr>
              <p:spPr bwMode="auto">
                <a:xfrm>
                  <a:off x="4444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0" name="Freeform 439"/>
                <p:cNvSpPr>
                  <a:spLocks/>
                </p:cNvSpPr>
                <p:nvPr/>
              </p:nvSpPr>
              <p:spPr bwMode="auto">
                <a:xfrm>
                  <a:off x="4465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1" name="Freeform 440"/>
                <p:cNvSpPr>
                  <a:spLocks/>
                </p:cNvSpPr>
                <p:nvPr/>
              </p:nvSpPr>
              <p:spPr bwMode="auto">
                <a:xfrm>
                  <a:off x="4550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2" name="Freeform 441"/>
                <p:cNvSpPr>
                  <a:spLocks/>
                </p:cNvSpPr>
                <p:nvPr/>
              </p:nvSpPr>
              <p:spPr bwMode="auto">
                <a:xfrm>
                  <a:off x="4571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3" name="Freeform 442"/>
                <p:cNvSpPr>
                  <a:spLocks/>
                </p:cNvSpPr>
                <p:nvPr/>
              </p:nvSpPr>
              <p:spPr bwMode="auto">
                <a:xfrm>
                  <a:off x="4528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4" name="Freeform 443"/>
                <p:cNvSpPr>
                  <a:spLocks/>
                </p:cNvSpPr>
                <p:nvPr/>
              </p:nvSpPr>
              <p:spPr bwMode="auto">
                <a:xfrm>
                  <a:off x="4423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5" name="Freeform 444"/>
                <p:cNvSpPr>
                  <a:spLocks/>
                </p:cNvSpPr>
                <p:nvPr/>
              </p:nvSpPr>
              <p:spPr bwMode="auto">
                <a:xfrm>
                  <a:off x="4486" y="3400"/>
                  <a:ext cx="15" cy="18"/>
                </a:xfrm>
                <a:custGeom>
                  <a:avLst/>
                  <a:gdLst>
                    <a:gd name="T0" fmla="*/ 0 w 106"/>
                    <a:gd name="T1" fmla="*/ 111 h 111"/>
                    <a:gd name="T2" fmla="*/ 101 w 106"/>
                    <a:gd name="T3" fmla="*/ 6 h 111"/>
                    <a:gd name="T4" fmla="*/ 106 w 106"/>
                    <a:gd name="T5" fmla="*/ 0 h 111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111"/>
                    <a:gd name="T11" fmla="*/ 106 w 106"/>
                    <a:gd name="T12" fmla="*/ 111 h 1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111">
                      <a:moveTo>
                        <a:pt x="0" y="111"/>
                      </a:moveTo>
                      <a:lnTo>
                        <a:pt x="101" y="6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6" name="Freeform 445"/>
                <p:cNvSpPr>
                  <a:spLocks/>
                </p:cNvSpPr>
                <p:nvPr/>
              </p:nvSpPr>
              <p:spPr bwMode="auto">
                <a:xfrm>
                  <a:off x="4501" y="3401"/>
                  <a:ext cx="15" cy="36"/>
                </a:xfrm>
                <a:custGeom>
                  <a:avLst/>
                  <a:gdLst>
                    <a:gd name="T0" fmla="*/ 0 w 104"/>
                    <a:gd name="T1" fmla="*/ 0 h 214"/>
                    <a:gd name="T2" fmla="*/ 99 w 104"/>
                    <a:gd name="T3" fmla="*/ 208 h 214"/>
                    <a:gd name="T4" fmla="*/ 104 w 104"/>
                    <a:gd name="T5" fmla="*/ 214 h 214"/>
                    <a:gd name="T6" fmla="*/ 0 60000 65536"/>
                    <a:gd name="T7" fmla="*/ 0 60000 65536"/>
                    <a:gd name="T8" fmla="*/ 0 60000 65536"/>
                    <a:gd name="T9" fmla="*/ 0 w 104"/>
                    <a:gd name="T10" fmla="*/ 0 h 214"/>
                    <a:gd name="T11" fmla="*/ 104 w 104"/>
                    <a:gd name="T12" fmla="*/ 214 h 2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4" h="214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4" y="21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7" name="Freeform 446"/>
                <p:cNvSpPr>
                  <a:spLocks/>
                </p:cNvSpPr>
                <p:nvPr/>
              </p:nvSpPr>
              <p:spPr bwMode="auto">
                <a:xfrm>
                  <a:off x="4515" y="3417"/>
                  <a:ext cx="14" cy="19"/>
                </a:xfrm>
                <a:custGeom>
                  <a:avLst/>
                  <a:gdLst>
                    <a:gd name="T0" fmla="*/ 0 w 100"/>
                    <a:gd name="T1" fmla="*/ 110 h 110"/>
                    <a:gd name="T2" fmla="*/ 95 w 100"/>
                    <a:gd name="T3" fmla="*/ 7 h 110"/>
                    <a:gd name="T4" fmla="*/ 100 w 100"/>
                    <a:gd name="T5" fmla="*/ 0 h 110"/>
                    <a:gd name="T6" fmla="*/ 0 60000 65536"/>
                    <a:gd name="T7" fmla="*/ 0 60000 65536"/>
                    <a:gd name="T8" fmla="*/ 0 60000 65536"/>
                    <a:gd name="T9" fmla="*/ 0 w 100"/>
                    <a:gd name="T10" fmla="*/ 0 h 110"/>
                    <a:gd name="T11" fmla="*/ 100 w 100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0" h="110">
                      <a:moveTo>
                        <a:pt x="0" y="110"/>
                      </a:moveTo>
                      <a:lnTo>
                        <a:pt x="95" y="7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8" name="Freeform 447"/>
                <p:cNvSpPr>
                  <a:spLocks/>
                </p:cNvSpPr>
                <p:nvPr/>
              </p:nvSpPr>
              <p:spPr bwMode="auto">
                <a:xfrm>
                  <a:off x="5014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69" name="Freeform 448"/>
                <p:cNvSpPr>
                  <a:spLocks/>
                </p:cNvSpPr>
                <p:nvPr/>
              </p:nvSpPr>
              <p:spPr bwMode="auto">
                <a:xfrm>
                  <a:off x="5034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0" name="Freeform 449"/>
                <p:cNvSpPr>
                  <a:spLocks/>
                </p:cNvSpPr>
                <p:nvPr/>
              </p:nvSpPr>
              <p:spPr bwMode="auto">
                <a:xfrm>
                  <a:off x="5119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1" name="Freeform 450"/>
                <p:cNvSpPr>
                  <a:spLocks/>
                </p:cNvSpPr>
                <p:nvPr/>
              </p:nvSpPr>
              <p:spPr bwMode="auto">
                <a:xfrm>
                  <a:off x="5140" y="2240"/>
                  <a:ext cx="1" cy="1179"/>
                </a:xfrm>
                <a:custGeom>
                  <a:avLst/>
                  <a:gdLst>
                    <a:gd name="T0" fmla="*/ 0 w 1"/>
                    <a:gd name="T1" fmla="*/ 0 h 7078"/>
                    <a:gd name="T2" fmla="*/ 0 w 1"/>
                    <a:gd name="T3" fmla="*/ 7073 h 7078"/>
                    <a:gd name="T4" fmla="*/ 0 w 1"/>
                    <a:gd name="T5" fmla="*/ 7078 h 7078"/>
                    <a:gd name="T6" fmla="*/ 0 60000 65536"/>
                    <a:gd name="T7" fmla="*/ 0 60000 65536"/>
                    <a:gd name="T8" fmla="*/ 0 60000 65536"/>
                    <a:gd name="T9" fmla="*/ 0 w 1"/>
                    <a:gd name="T10" fmla="*/ 0 h 7078"/>
                    <a:gd name="T11" fmla="*/ 1 w 1"/>
                    <a:gd name="T12" fmla="*/ 7078 h 70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" h="7078">
                      <a:moveTo>
                        <a:pt x="0" y="0"/>
                      </a:moveTo>
                      <a:lnTo>
                        <a:pt x="0" y="7073"/>
                      </a:lnTo>
                      <a:lnTo>
                        <a:pt x="0" y="7078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2" name="Freeform 451"/>
                <p:cNvSpPr>
                  <a:spLocks/>
                </p:cNvSpPr>
                <p:nvPr/>
              </p:nvSpPr>
              <p:spPr bwMode="auto">
                <a:xfrm>
                  <a:off x="5098" y="3418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3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3" name="Freeform 452"/>
                <p:cNvSpPr>
                  <a:spLocks/>
                </p:cNvSpPr>
                <p:nvPr/>
              </p:nvSpPr>
              <p:spPr bwMode="auto">
                <a:xfrm>
                  <a:off x="4992" y="3418"/>
                  <a:ext cx="65" cy="1"/>
                </a:xfrm>
                <a:custGeom>
                  <a:avLst/>
                  <a:gdLst>
                    <a:gd name="T0" fmla="*/ 0 w 450"/>
                    <a:gd name="T1" fmla="*/ 0 h 1"/>
                    <a:gd name="T2" fmla="*/ 443 w 450"/>
                    <a:gd name="T3" fmla="*/ 0 h 1"/>
                    <a:gd name="T4" fmla="*/ 450 w 450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50"/>
                    <a:gd name="T10" fmla="*/ 0 h 1"/>
                    <a:gd name="T11" fmla="*/ 450 w 450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50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50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4" name="Freeform 453"/>
                <p:cNvSpPr>
                  <a:spLocks/>
                </p:cNvSpPr>
                <p:nvPr/>
              </p:nvSpPr>
              <p:spPr bwMode="auto">
                <a:xfrm>
                  <a:off x="5056" y="3400"/>
                  <a:ext cx="15" cy="18"/>
                </a:xfrm>
                <a:custGeom>
                  <a:avLst/>
                  <a:gdLst>
                    <a:gd name="T0" fmla="*/ 0 w 106"/>
                    <a:gd name="T1" fmla="*/ 111 h 111"/>
                    <a:gd name="T2" fmla="*/ 100 w 106"/>
                    <a:gd name="T3" fmla="*/ 6 h 111"/>
                    <a:gd name="T4" fmla="*/ 106 w 106"/>
                    <a:gd name="T5" fmla="*/ 0 h 111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111"/>
                    <a:gd name="T11" fmla="*/ 106 w 106"/>
                    <a:gd name="T12" fmla="*/ 111 h 1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111">
                      <a:moveTo>
                        <a:pt x="0" y="111"/>
                      </a:moveTo>
                      <a:lnTo>
                        <a:pt x="100" y="6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5" name="Freeform 454"/>
                <p:cNvSpPr>
                  <a:spLocks/>
                </p:cNvSpPr>
                <p:nvPr/>
              </p:nvSpPr>
              <p:spPr bwMode="auto">
                <a:xfrm>
                  <a:off x="5070" y="3401"/>
                  <a:ext cx="15" cy="36"/>
                </a:xfrm>
                <a:custGeom>
                  <a:avLst/>
                  <a:gdLst>
                    <a:gd name="T0" fmla="*/ 0 w 106"/>
                    <a:gd name="T1" fmla="*/ 0 h 214"/>
                    <a:gd name="T2" fmla="*/ 99 w 106"/>
                    <a:gd name="T3" fmla="*/ 208 h 214"/>
                    <a:gd name="T4" fmla="*/ 106 w 106"/>
                    <a:gd name="T5" fmla="*/ 214 h 214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214"/>
                    <a:gd name="T11" fmla="*/ 106 w 106"/>
                    <a:gd name="T12" fmla="*/ 214 h 2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214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6" y="214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6" name="Freeform 455"/>
                <p:cNvSpPr>
                  <a:spLocks/>
                </p:cNvSpPr>
                <p:nvPr/>
              </p:nvSpPr>
              <p:spPr bwMode="auto">
                <a:xfrm>
                  <a:off x="5084" y="3417"/>
                  <a:ext cx="14" cy="19"/>
                </a:xfrm>
                <a:custGeom>
                  <a:avLst/>
                  <a:gdLst>
                    <a:gd name="T0" fmla="*/ 0 w 101"/>
                    <a:gd name="T1" fmla="*/ 110 h 110"/>
                    <a:gd name="T2" fmla="*/ 95 w 101"/>
                    <a:gd name="T3" fmla="*/ 7 h 110"/>
                    <a:gd name="T4" fmla="*/ 101 w 101"/>
                    <a:gd name="T5" fmla="*/ 0 h 110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10"/>
                    <a:gd name="T11" fmla="*/ 101 w 101"/>
                    <a:gd name="T12" fmla="*/ 110 h 11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10">
                      <a:moveTo>
                        <a:pt x="0" y="110"/>
                      </a:moveTo>
                      <a:lnTo>
                        <a:pt x="95" y="7"/>
                      </a:lnTo>
                      <a:lnTo>
                        <a:pt x="101" y="0"/>
                      </a:lnTo>
                    </a:path>
                  </a:pathLst>
                </a:custGeom>
                <a:noFill/>
                <a:ln w="12700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grpSp>
              <p:nvGrpSpPr>
                <p:cNvPr id="88177" name="Group 456"/>
                <p:cNvGrpSpPr>
                  <a:grpSpLocks/>
                </p:cNvGrpSpPr>
                <p:nvPr/>
              </p:nvGrpSpPr>
              <p:grpSpPr bwMode="auto">
                <a:xfrm>
                  <a:off x="3080" y="1414"/>
                  <a:ext cx="2309" cy="420"/>
                  <a:chOff x="425" y="1364"/>
                  <a:chExt cx="2309" cy="420"/>
                </a:xfrm>
              </p:grpSpPr>
              <p:sp>
                <p:nvSpPr>
                  <p:cNvPr id="88262" name="Freeform 457"/>
                  <p:cNvSpPr>
                    <a:spLocks/>
                  </p:cNvSpPr>
                  <p:nvPr/>
                </p:nvSpPr>
                <p:spPr bwMode="auto">
                  <a:xfrm>
                    <a:off x="1367" y="1754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3" name="Freeform 458"/>
                  <p:cNvSpPr>
                    <a:spLocks/>
                  </p:cNvSpPr>
                  <p:nvPr/>
                </p:nvSpPr>
                <p:spPr bwMode="auto">
                  <a:xfrm>
                    <a:off x="1366" y="1779"/>
                    <a:ext cx="423" cy="1"/>
                  </a:xfrm>
                  <a:custGeom>
                    <a:avLst/>
                    <a:gdLst>
                      <a:gd name="T0" fmla="*/ 2961 w 2961"/>
                      <a:gd name="T1" fmla="*/ 0 h 1"/>
                      <a:gd name="T2" fmla="*/ 6 w 2961"/>
                      <a:gd name="T3" fmla="*/ 0 h 1"/>
                      <a:gd name="T4" fmla="*/ 0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2961" y="0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4" name="Freeform 459"/>
                  <p:cNvSpPr>
                    <a:spLocks/>
                  </p:cNvSpPr>
                  <p:nvPr/>
                </p:nvSpPr>
                <p:spPr bwMode="auto">
                  <a:xfrm>
                    <a:off x="1367" y="1369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5" name="Freeform 460"/>
                  <p:cNvSpPr>
                    <a:spLocks/>
                  </p:cNvSpPr>
                  <p:nvPr/>
                </p:nvSpPr>
                <p:spPr bwMode="auto">
                  <a:xfrm>
                    <a:off x="1367" y="1395"/>
                    <a:ext cx="423" cy="1"/>
                  </a:xfrm>
                  <a:custGeom>
                    <a:avLst/>
                    <a:gdLst>
                      <a:gd name="T0" fmla="*/ 0 w 2961"/>
                      <a:gd name="T1" fmla="*/ 0 h 1"/>
                      <a:gd name="T2" fmla="*/ 2955 w 2961"/>
                      <a:gd name="T3" fmla="*/ 0 h 1"/>
                      <a:gd name="T4" fmla="*/ 2961 w 2961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961"/>
                      <a:gd name="T10" fmla="*/ 0 h 1"/>
                      <a:gd name="T11" fmla="*/ 2961 w 2961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961" h="1">
                        <a:moveTo>
                          <a:pt x="0" y="0"/>
                        </a:moveTo>
                        <a:lnTo>
                          <a:pt x="2955" y="0"/>
                        </a:lnTo>
                        <a:lnTo>
                          <a:pt x="2961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6" name="Freeform 461"/>
                  <p:cNvSpPr>
                    <a:spLocks/>
                  </p:cNvSpPr>
                  <p:nvPr/>
                </p:nvSpPr>
                <p:spPr bwMode="auto">
                  <a:xfrm>
                    <a:off x="798" y="177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7" name="Freeform 462"/>
                  <p:cNvSpPr>
                    <a:spLocks/>
                  </p:cNvSpPr>
                  <p:nvPr/>
                </p:nvSpPr>
                <p:spPr bwMode="auto">
                  <a:xfrm>
                    <a:off x="798" y="1754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8" name="Freeform 463"/>
                  <p:cNvSpPr>
                    <a:spLocks/>
                  </p:cNvSpPr>
                  <p:nvPr/>
                </p:nvSpPr>
                <p:spPr bwMode="auto">
                  <a:xfrm>
                    <a:off x="798" y="136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9" name="Freeform 464"/>
                  <p:cNvSpPr>
                    <a:spLocks/>
                  </p:cNvSpPr>
                  <p:nvPr/>
                </p:nvSpPr>
                <p:spPr bwMode="auto">
                  <a:xfrm>
                    <a:off x="798" y="1395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0" name="Freeform 465"/>
                  <p:cNvSpPr>
                    <a:spLocks/>
                  </p:cNvSpPr>
                  <p:nvPr/>
                </p:nvSpPr>
                <p:spPr bwMode="auto">
                  <a:xfrm>
                    <a:off x="427" y="1783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1" name="Freeform 466"/>
                  <p:cNvSpPr>
                    <a:spLocks/>
                  </p:cNvSpPr>
                  <p:nvPr/>
                </p:nvSpPr>
                <p:spPr bwMode="auto">
                  <a:xfrm>
                    <a:off x="425" y="1758"/>
                    <a:ext cx="246" cy="1"/>
                  </a:xfrm>
                  <a:custGeom>
                    <a:avLst/>
                    <a:gdLst>
                      <a:gd name="T0" fmla="*/ 1723 w 1723"/>
                      <a:gd name="T1" fmla="*/ 0 h 1"/>
                      <a:gd name="T2" fmla="*/ 0 w 1723"/>
                      <a:gd name="T3" fmla="*/ 0 h 1"/>
                      <a:gd name="T4" fmla="*/ 1717 w 1723"/>
                      <a:gd name="T5" fmla="*/ 0 h 1"/>
                      <a:gd name="T6" fmla="*/ 1723 w 1723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23"/>
                      <a:gd name="T13" fmla="*/ 0 h 1"/>
                      <a:gd name="T14" fmla="*/ 1723 w 1723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23" h="1">
                        <a:moveTo>
                          <a:pt x="1723" y="0"/>
                        </a:moveTo>
                        <a:lnTo>
                          <a:pt x="0" y="0"/>
                        </a:lnTo>
                        <a:lnTo>
                          <a:pt x="1717" y="0"/>
                        </a:lnTo>
                        <a:lnTo>
                          <a:pt x="1723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2" name="Freeform 467"/>
                  <p:cNvSpPr>
                    <a:spLocks/>
                  </p:cNvSpPr>
                  <p:nvPr/>
                </p:nvSpPr>
                <p:spPr bwMode="auto">
                  <a:xfrm>
                    <a:off x="427" y="1373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3" name="Freeform 468"/>
                  <p:cNvSpPr>
                    <a:spLocks/>
                  </p:cNvSpPr>
                  <p:nvPr/>
                </p:nvSpPr>
                <p:spPr bwMode="auto">
                  <a:xfrm>
                    <a:off x="427" y="1399"/>
                    <a:ext cx="244" cy="1"/>
                  </a:xfrm>
                  <a:custGeom>
                    <a:avLst/>
                    <a:gdLst>
                      <a:gd name="T0" fmla="*/ 1706 w 1706"/>
                      <a:gd name="T1" fmla="*/ 0 h 1"/>
                      <a:gd name="T2" fmla="*/ 0 w 1706"/>
                      <a:gd name="T3" fmla="*/ 0 h 1"/>
                      <a:gd name="T4" fmla="*/ 1700 w 1706"/>
                      <a:gd name="T5" fmla="*/ 0 h 1"/>
                      <a:gd name="T6" fmla="*/ 1706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1706" y="0"/>
                        </a:moveTo>
                        <a:lnTo>
                          <a:pt x="0" y="0"/>
                        </a:lnTo>
                        <a:lnTo>
                          <a:pt x="1700" y="0"/>
                        </a:lnTo>
                        <a:lnTo>
                          <a:pt x="17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4" name="Freeform 469"/>
                  <p:cNvSpPr>
                    <a:spLocks/>
                  </p:cNvSpPr>
                  <p:nvPr/>
                </p:nvSpPr>
                <p:spPr bwMode="auto">
                  <a:xfrm>
                    <a:off x="2488" y="1773"/>
                    <a:ext cx="244" cy="1"/>
                  </a:xfrm>
                  <a:custGeom>
                    <a:avLst/>
                    <a:gdLst>
                      <a:gd name="T0" fmla="*/ 0 w 1706"/>
                      <a:gd name="T1" fmla="*/ 0 h 1"/>
                      <a:gd name="T2" fmla="*/ 1706 w 1706"/>
                      <a:gd name="T3" fmla="*/ 0 h 1"/>
                      <a:gd name="T4" fmla="*/ 6 w 1706"/>
                      <a:gd name="T5" fmla="*/ 0 h 1"/>
                      <a:gd name="T6" fmla="*/ 0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0" y="0"/>
                        </a:moveTo>
                        <a:lnTo>
                          <a:pt x="170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5" name="Freeform 470"/>
                  <p:cNvSpPr>
                    <a:spLocks/>
                  </p:cNvSpPr>
                  <p:nvPr/>
                </p:nvSpPr>
                <p:spPr bwMode="auto">
                  <a:xfrm>
                    <a:off x="2488" y="1748"/>
                    <a:ext cx="246" cy="1"/>
                  </a:xfrm>
                  <a:custGeom>
                    <a:avLst/>
                    <a:gdLst>
                      <a:gd name="T0" fmla="*/ 0 w 1723"/>
                      <a:gd name="T1" fmla="*/ 0 h 1"/>
                      <a:gd name="T2" fmla="*/ 1723 w 1723"/>
                      <a:gd name="T3" fmla="*/ 0 h 1"/>
                      <a:gd name="T4" fmla="*/ 6 w 1723"/>
                      <a:gd name="T5" fmla="*/ 0 h 1"/>
                      <a:gd name="T6" fmla="*/ 0 w 1723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23"/>
                      <a:gd name="T13" fmla="*/ 0 h 1"/>
                      <a:gd name="T14" fmla="*/ 1723 w 1723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23" h="1">
                        <a:moveTo>
                          <a:pt x="0" y="0"/>
                        </a:moveTo>
                        <a:lnTo>
                          <a:pt x="1723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6" name="Freeform 471"/>
                  <p:cNvSpPr>
                    <a:spLocks/>
                  </p:cNvSpPr>
                  <p:nvPr/>
                </p:nvSpPr>
                <p:spPr bwMode="auto">
                  <a:xfrm>
                    <a:off x="2488" y="1364"/>
                    <a:ext cx="244" cy="1"/>
                  </a:xfrm>
                  <a:custGeom>
                    <a:avLst/>
                    <a:gdLst>
                      <a:gd name="T0" fmla="*/ 0 w 1706"/>
                      <a:gd name="T1" fmla="*/ 0 h 1"/>
                      <a:gd name="T2" fmla="*/ 1706 w 1706"/>
                      <a:gd name="T3" fmla="*/ 0 h 1"/>
                      <a:gd name="T4" fmla="*/ 6 w 1706"/>
                      <a:gd name="T5" fmla="*/ 0 h 1"/>
                      <a:gd name="T6" fmla="*/ 0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0" y="0"/>
                        </a:moveTo>
                        <a:lnTo>
                          <a:pt x="170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7" name="Freeform 472"/>
                  <p:cNvSpPr>
                    <a:spLocks/>
                  </p:cNvSpPr>
                  <p:nvPr/>
                </p:nvSpPr>
                <p:spPr bwMode="auto">
                  <a:xfrm>
                    <a:off x="2488" y="1390"/>
                    <a:ext cx="244" cy="1"/>
                  </a:xfrm>
                  <a:custGeom>
                    <a:avLst/>
                    <a:gdLst>
                      <a:gd name="T0" fmla="*/ 0 w 1706"/>
                      <a:gd name="T1" fmla="*/ 0 h 1"/>
                      <a:gd name="T2" fmla="*/ 1706 w 1706"/>
                      <a:gd name="T3" fmla="*/ 0 h 1"/>
                      <a:gd name="T4" fmla="*/ 6 w 1706"/>
                      <a:gd name="T5" fmla="*/ 0 h 1"/>
                      <a:gd name="T6" fmla="*/ 0 w 170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706"/>
                      <a:gd name="T13" fmla="*/ 0 h 1"/>
                      <a:gd name="T14" fmla="*/ 1706 w 170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706" h="1">
                        <a:moveTo>
                          <a:pt x="0" y="0"/>
                        </a:moveTo>
                        <a:lnTo>
                          <a:pt x="170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8" name="Freeform 473"/>
                  <p:cNvSpPr>
                    <a:spLocks/>
                  </p:cNvSpPr>
                  <p:nvPr/>
                </p:nvSpPr>
                <p:spPr bwMode="auto">
                  <a:xfrm>
                    <a:off x="1916" y="136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79" name="Freeform 474"/>
                  <p:cNvSpPr>
                    <a:spLocks/>
                  </p:cNvSpPr>
                  <p:nvPr/>
                </p:nvSpPr>
                <p:spPr bwMode="auto">
                  <a:xfrm>
                    <a:off x="1916" y="1754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0" name="Freeform 475"/>
                  <p:cNvSpPr>
                    <a:spLocks/>
                  </p:cNvSpPr>
                  <p:nvPr/>
                </p:nvSpPr>
                <p:spPr bwMode="auto">
                  <a:xfrm>
                    <a:off x="1916" y="1779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81" name="Freeform 476"/>
                  <p:cNvSpPr>
                    <a:spLocks/>
                  </p:cNvSpPr>
                  <p:nvPr/>
                </p:nvSpPr>
                <p:spPr bwMode="auto">
                  <a:xfrm>
                    <a:off x="1916" y="1395"/>
                    <a:ext cx="443" cy="1"/>
                  </a:xfrm>
                  <a:custGeom>
                    <a:avLst/>
                    <a:gdLst>
                      <a:gd name="T0" fmla="*/ 0 w 3104"/>
                      <a:gd name="T1" fmla="*/ 0 h 1"/>
                      <a:gd name="T2" fmla="*/ 3099 w 3104"/>
                      <a:gd name="T3" fmla="*/ 0 h 1"/>
                      <a:gd name="T4" fmla="*/ 3104 w 3104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3104"/>
                      <a:gd name="T10" fmla="*/ 0 h 1"/>
                      <a:gd name="T11" fmla="*/ 3104 w 3104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04" h="1">
                        <a:moveTo>
                          <a:pt x="0" y="0"/>
                        </a:moveTo>
                        <a:lnTo>
                          <a:pt x="3099" y="0"/>
                        </a:lnTo>
                        <a:lnTo>
                          <a:pt x="3104" y="0"/>
                        </a:lnTo>
                      </a:path>
                    </a:pathLst>
                  </a:custGeom>
                  <a:noFill/>
                  <a:ln w="12700">
                    <a:solidFill>
                      <a:srgbClr val="DDDDDD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  <p:sp>
              <p:nvSpPr>
                <p:cNvPr id="88178" name="Freeform 477"/>
                <p:cNvSpPr>
                  <a:spLocks/>
                </p:cNvSpPr>
                <p:nvPr/>
              </p:nvSpPr>
              <p:spPr bwMode="auto">
                <a:xfrm>
                  <a:off x="4528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79" name="Freeform 478"/>
                <p:cNvSpPr>
                  <a:spLocks/>
                </p:cNvSpPr>
                <p:nvPr/>
              </p:nvSpPr>
              <p:spPr bwMode="auto">
                <a:xfrm>
                  <a:off x="4423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2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2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0" name="Freeform 479"/>
                <p:cNvSpPr>
                  <a:spLocks/>
                </p:cNvSpPr>
                <p:nvPr/>
              </p:nvSpPr>
              <p:spPr bwMode="auto">
                <a:xfrm>
                  <a:off x="4486" y="1044"/>
                  <a:ext cx="15" cy="17"/>
                </a:xfrm>
                <a:custGeom>
                  <a:avLst/>
                  <a:gdLst>
                    <a:gd name="T0" fmla="*/ 0 w 106"/>
                    <a:gd name="T1" fmla="*/ 104 h 104"/>
                    <a:gd name="T2" fmla="*/ 101 w 106"/>
                    <a:gd name="T3" fmla="*/ 0 h 104"/>
                    <a:gd name="T4" fmla="*/ 106 w 106"/>
                    <a:gd name="T5" fmla="*/ 0 h 104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104"/>
                    <a:gd name="T11" fmla="*/ 106 w 106"/>
                    <a:gd name="T12" fmla="*/ 104 h 10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104">
                      <a:moveTo>
                        <a:pt x="0" y="104"/>
                      </a:moveTo>
                      <a:lnTo>
                        <a:pt x="101" y="0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1" name="Freeform 480"/>
                <p:cNvSpPr>
                  <a:spLocks/>
                </p:cNvSpPr>
                <p:nvPr/>
              </p:nvSpPr>
              <p:spPr bwMode="auto">
                <a:xfrm>
                  <a:off x="4501" y="1044"/>
                  <a:ext cx="15" cy="35"/>
                </a:xfrm>
                <a:custGeom>
                  <a:avLst/>
                  <a:gdLst>
                    <a:gd name="T0" fmla="*/ 0 w 104"/>
                    <a:gd name="T1" fmla="*/ 0 h 213"/>
                    <a:gd name="T2" fmla="*/ 99 w 104"/>
                    <a:gd name="T3" fmla="*/ 208 h 213"/>
                    <a:gd name="T4" fmla="*/ 104 w 104"/>
                    <a:gd name="T5" fmla="*/ 213 h 213"/>
                    <a:gd name="T6" fmla="*/ 0 60000 65536"/>
                    <a:gd name="T7" fmla="*/ 0 60000 65536"/>
                    <a:gd name="T8" fmla="*/ 0 60000 65536"/>
                    <a:gd name="T9" fmla="*/ 0 w 104"/>
                    <a:gd name="T10" fmla="*/ 0 h 213"/>
                    <a:gd name="T11" fmla="*/ 104 w 104"/>
                    <a:gd name="T12" fmla="*/ 213 h 2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4" h="213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4" y="213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2" name="Freeform 481"/>
                <p:cNvSpPr>
                  <a:spLocks/>
                </p:cNvSpPr>
                <p:nvPr/>
              </p:nvSpPr>
              <p:spPr bwMode="auto">
                <a:xfrm>
                  <a:off x="5098" y="1061"/>
                  <a:ext cx="64" cy="1"/>
                </a:xfrm>
                <a:custGeom>
                  <a:avLst/>
                  <a:gdLst>
                    <a:gd name="T0" fmla="*/ 0 w 448"/>
                    <a:gd name="T1" fmla="*/ 0 h 1"/>
                    <a:gd name="T2" fmla="*/ 443 w 448"/>
                    <a:gd name="T3" fmla="*/ 0 h 1"/>
                    <a:gd name="T4" fmla="*/ 448 w 448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48"/>
                    <a:gd name="T10" fmla="*/ 0 h 1"/>
                    <a:gd name="T11" fmla="*/ 448 w 448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48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8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3" name="Freeform 482"/>
                <p:cNvSpPr>
                  <a:spLocks/>
                </p:cNvSpPr>
                <p:nvPr/>
              </p:nvSpPr>
              <p:spPr bwMode="auto">
                <a:xfrm>
                  <a:off x="4992" y="1061"/>
                  <a:ext cx="65" cy="1"/>
                </a:xfrm>
                <a:custGeom>
                  <a:avLst/>
                  <a:gdLst>
                    <a:gd name="T0" fmla="*/ 0 w 450"/>
                    <a:gd name="T1" fmla="*/ 0 h 1"/>
                    <a:gd name="T2" fmla="*/ 443 w 450"/>
                    <a:gd name="T3" fmla="*/ 0 h 1"/>
                    <a:gd name="T4" fmla="*/ 450 w 450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450"/>
                    <a:gd name="T10" fmla="*/ 0 h 1"/>
                    <a:gd name="T11" fmla="*/ 450 w 450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50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50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4" name="Freeform 483"/>
                <p:cNvSpPr>
                  <a:spLocks/>
                </p:cNvSpPr>
                <p:nvPr/>
              </p:nvSpPr>
              <p:spPr bwMode="auto">
                <a:xfrm>
                  <a:off x="5056" y="1044"/>
                  <a:ext cx="15" cy="17"/>
                </a:xfrm>
                <a:custGeom>
                  <a:avLst/>
                  <a:gdLst>
                    <a:gd name="T0" fmla="*/ 0 w 106"/>
                    <a:gd name="T1" fmla="*/ 104 h 104"/>
                    <a:gd name="T2" fmla="*/ 100 w 106"/>
                    <a:gd name="T3" fmla="*/ 0 h 104"/>
                    <a:gd name="T4" fmla="*/ 106 w 106"/>
                    <a:gd name="T5" fmla="*/ 0 h 104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104"/>
                    <a:gd name="T11" fmla="*/ 106 w 106"/>
                    <a:gd name="T12" fmla="*/ 104 h 10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104">
                      <a:moveTo>
                        <a:pt x="0" y="104"/>
                      </a:moveTo>
                      <a:lnTo>
                        <a:pt x="100" y="0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sp>
              <p:nvSpPr>
                <p:cNvPr id="88185" name="Freeform 484"/>
                <p:cNvSpPr>
                  <a:spLocks/>
                </p:cNvSpPr>
                <p:nvPr/>
              </p:nvSpPr>
              <p:spPr bwMode="auto">
                <a:xfrm>
                  <a:off x="5070" y="1044"/>
                  <a:ext cx="15" cy="35"/>
                </a:xfrm>
                <a:custGeom>
                  <a:avLst/>
                  <a:gdLst>
                    <a:gd name="T0" fmla="*/ 0 w 106"/>
                    <a:gd name="T1" fmla="*/ 0 h 213"/>
                    <a:gd name="T2" fmla="*/ 99 w 106"/>
                    <a:gd name="T3" fmla="*/ 208 h 213"/>
                    <a:gd name="T4" fmla="*/ 106 w 106"/>
                    <a:gd name="T5" fmla="*/ 213 h 213"/>
                    <a:gd name="T6" fmla="*/ 0 60000 65536"/>
                    <a:gd name="T7" fmla="*/ 0 60000 65536"/>
                    <a:gd name="T8" fmla="*/ 0 60000 65536"/>
                    <a:gd name="T9" fmla="*/ 0 w 106"/>
                    <a:gd name="T10" fmla="*/ 0 h 213"/>
                    <a:gd name="T11" fmla="*/ 106 w 106"/>
                    <a:gd name="T12" fmla="*/ 213 h 2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6" h="213">
                      <a:moveTo>
                        <a:pt x="0" y="0"/>
                      </a:moveTo>
                      <a:lnTo>
                        <a:pt x="99" y="208"/>
                      </a:lnTo>
                      <a:lnTo>
                        <a:pt x="106" y="213"/>
                      </a:lnTo>
                    </a:path>
                  </a:pathLst>
                </a:custGeom>
                <a:noFill/>
                <a:ln w="12700">
                  <a:solidFill>
                    <a:srgbClr val="FFFF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_tradnl"/>
                </a:p>
              </p:txBody>
            </p:sp>
            <p:grpSp>
              <p:nvGrpSpPr>
                <p:cNvPr id="88186" name="Group 485"/>
                <p:cNvGrpSpPr>
                  <a:grpSpLocks/>
                </p:cNvGrpSpPr>
                <p:nvPr/>
              </p:nvGrpSpPr>
              <p:grpSpPr bwMode="auto">
                <a:xfrm>
                  <a:off x="3326" y="1044"/>
                  <a:ext cx="1815" cy="1230"/>
                  <a:chOff x="671" y="994"/>
                  <a:chExt cx="1815" cy="1230"/>
                </a:xfrm>
              </p:grpSpPr>
              <p:sp>
                <p:nvSpPr>
                  <p:cNvPr id="88241" name="Freeform 486"/>
                  <p:cNvSpPr>
                    <a:spLocks/>
                  </p:cNvSpPr>
                  <p:nvPr/>
                </p:nvSpPr>
                <p:spPr bwMode="auto">
                  <a:xfrm>
                    <a:off x="671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2" name="Freeform 487"/>
                  <p:cNvSpPr>
                    <a:spLocks/>
                  </p:cNvSpPr>
                  <p:nvPr/>
                </p:nvSpPr>
                <p:spPr bwMode="auto">
                  <a:xfrm>
                    <a:off x="777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3" name="Freeform 488"/>
                  <p:cNvSpPr>
                    <a:spLocks/>
                  </p:cNvSpPr>
                  <p:nvPr/>
                </p:nvSpPr>
                <p:spPr bwMode="auto">
                  <a:xfrm>
                    <a:off x="693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4" name="Freeform 489"/>
                  <p:cNvSpPr>
                    <a:spLocks/>
                  </p:cNvSpPr>
                  <p:nvPr/>
                </p:nvSpPr>
                <p:spPr bwMode="auto">
                  <a:xfrm>
                    <a:off x="798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5" name="Freeform 490"/>
                  <p:cNvSpPr>
                    <a:spLocks/>
                  </p:cNvSpPr>
                  <p:nvPr/>
                </p:nvSpPr>
                <p:spPr bwMode="auto">
                  <a:xfrm>
                    <a:off x="1241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6" name="Freeform 491"/>
                  <p:cNvSpPr>
                    <a:spLocks/>
                  </p:cNvSpPr>
                  <p:nvPr/>
                </p:nvSpPr>
                <p:spPr bwMode="auto">
                  <a:xfrm>
                    <a:off x="1262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7" name="Freeform 492"/>
                  <p:cNvSpPr>
                    <a:spLocks/>
                  </p:cNvSpPr>
                  <p:nvPr/>
                </p:nvSpPr>
                <p:spPr bwMode="auto">
                  <a:xfrm>
                    <a:off x="1347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8" name="Freeform 493"/>
                  <p:cNvSpPr>
                    <a:spLocks/>
                  </p:cNvSpPr>
                  <p:nvPr/>
                </p:nvSpPr>
                <p:spPr bwMode="auto">
                  <a:xfrm>
                    <a:off x="1367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49" name="Freeform 494"/>
                  <p:cNvSpPr>
                    <a:spLocks/>
                  </p:cNvSpPr>
                  <p:nvPr/>
                </p:nvSpPr>
                <p:spPr bwMode="auto">
                  <a:xfrm>
                    <a:off x="742" y="2206"/>
                    <a:ext cx="15" cy="18"/>
                  </a:xfrm>
                  <a:custGeom>
                    <a:avLst/>
                    <a:gdLst>
                      <a:gd name="T0" fmla="*/ 0 w 105"/>
                      <a:gd name="T1" fmla="*/ 109 h 109"/>
                      <a:gd name="T2" fmla="*/ 100 w 105"/>
                      <a:gd name="T3" fmla="*/ 6 h 109"/>
                      <a:gd name="T4" fmla="*/ 105 w 105"/>
                      <a:gd name="T5" fmla="*/ 0 h 109"/>
                      <a:gd name="T6" fmla="*/ 0 60000 65536"/>
                      <a:gd name="T7" fmla="*/ 0 60000 65536"/>
                      <a:gd name="T8" fmla="*/ 0 60000 65536"/>
                      <a:gd name="T9" fmla="*/ 0 w 105"/>
                      <a:gd name="T10" fmla="*/ 0 h 109"/>
                      <a:gd name="T11" fmla="*/ 105 w 105"/>
                      <a:gd name="T12" fmla="*/ 109 h 109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5" h="109">
                        <a:moveTo>
                          <a:pt x="0" y="109"/>
                        </a:moveTo>
                        <a:lnTo>
                          <a:pt x="100" y="6"/>
                        </a:lnTo>
                        <a:lnTo>
                          <a:pt x="105" y="0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0" name="Freeform 495"/>
                  <p:cNvSpPr>
                    <a:spLocks/>
                  </p:cNvSpPr>
                  <p:nvPr/>
                </p:nvSpPr>
                <p:spPr bwMode="auto">
                  <a:xfrm>
                    <a:off x="728" y="994"/>
                    <a:ext cx="15" cy="35"/>
                  </a:xfrm>
                  <a:custGeom>
                    <a:avLst/>
                    <a:gdLst>
                      <a:gd name="T0" fmla="*/ 0 w 106"/>
                      <a:gd name="T1" fmla="*/ 0 h 213"/>
                      <a:gd name="T2" fmla="*/ 100 w 106"/>
                      <a:gd name="T3" fmla="*/ 208 h 213"/>
                      <a:gd name="T4" fmla="*/ 106 w 106"/>
                      <a:gd name="T5" fmla="*/ 213 h 213"/>
                      <a:gd name="T6" fmla="*/ 0 60000 65536"/>
                      <a:gd name="T7" fmla="*/ 0 60000 65536"/>
                      <a:gd name="T8" fmla="*/ 0 60000 65536"/>
                      <a:gd name="T9" fmla="*/ 0 w 106"/>
                      <a:gd name="T10" fmla="*/ 0 h 213"/>
                      <a:gd name="T11" fmla="*/ 106 w 106"/>
                      <a:gd name="T12" fmla="*/ 213 h 213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6" h="213">
                        <a:moveTo>
                          <a:pt x="0" y="0"/>
                        </a:moveTo>
                        <a:lnTo>
                          <a:pt x="100" y="208"/>
                        </a:lnTo>
                        <a:lnTo>
                          <a:pt x="106" y="213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1" name="Freeform 496"/>
                  <p:cNvSpPr>
                    <a:spLocks/>
                  </p:cNvSpPr>
                  <p:nvPr/>
                </p:nvSpPr>
                <p:spPr bwMode="auto">
                  <a:xfrm>
                    <a:off x="1311" y="1010"/>
                    <a:ext cx="15" cy="18"/>
                  </a:xfrm>
                  <a:custGeom>
                    <a:avLst/>
                    <a:gdLst>
                      <a:gd name="T0" fmla="*/ 0 w 106"/>
                      <a:gd name="T1" fmla="*/ 109 h 109"/>
                      <a:gd name="T2" fmla="*/ 100 w 106"/>
                      <a:gd name="T3" fmla="*/ 5 h 109"/>
                      <a:gd name="T4" fmla="*/ 106 w 106"/>
                      <a:gd name="T5" fmla="*/ 0 h 109"/>
                      <a:gd name="T6" fmla="*/ 0 60000 65536"/>
                      <a:gd name="T7" fmla="*/ 0 60000 65536"/>
                      <a:gd name="T8" fmla="*/ 0 60000 65536"/>
                      <a:gd name="T9" fmla="*/ 0 w 106"/>
                      <a:gd name="T10" fmla="*/ 0 h 109"/>
                      <a:gd name="T11" fmla="*/ 106 w 106"/>
                      <a:gd name="T12" fmla="*/ 109 h 109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6" h="109">
                        <a:moveTo>
                          <a:pt x="0" y="109"/>
                        </a:moveTo>
                        <a:lnTo>
                          <a:pt x="100" y="5"/>
                        </a:lnTo>
                        <a:lnTo>
                          <a:pt x="106" y="0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2" name="Freeform 497"/>
                  <p:cNvSpPr>
                    <a:spLocks/>
                  </p:cNvSpPr>
                  <p:nvPr/>
                </p:nvSpPr>
                <p:spPr bwMode="auto">
                  <a:xfrm>
                    <a:off x="1789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3" name="Freeform 498"/>
                  <p:cNvSpPr>
                    <a:spLocks/>
                  </p:cNvSpPr>
                  <p:nvPr/>
                </p:nvSpPr>
                <p:spPr bwMode="auto">
                  <a:xfrm>
                    <a:off x="1810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4" name="Freeform 499"/>
                  <p:cNvSpPr>
                    <a:spLocks/>
                  </p:cNvSpPr>
                  <p:nvPr/>
                </p:nvSpPr>
                <p:spPr bwMode="auto">
                  <a:xfrm>
                    <a:off x="1895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5" name="Freeform 500"/>
                  <p:cNvSpPr>
                    <a:spLocks/>
                  </p:cNvSpPr>
                  <p:nvPr/>
                </p:nvSpPr>
                <p:spPr bwMode="auto">
                  <a:xfrm>
                    <a:off x="1916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6" name="Freeform 501"/>
                  <p:cNvSpPr>
                    <a:spLocks/>
                  </p:cNvSpPr>
                  <p:nvPr/>
                </p:nvSpPr>
                <p:spPr bwMode="auto">
                  <a:xfrm>
                    <a:off x="2359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7" name="Freeform 502"/>
                  <p:cNvSpPr>
                    <a:spLocks/>
                  </p:cNvSpPr>
                  <p:nvPr/>
                </p:nvSpPr>
                <p:spPr bwMode="auto">
                  <a:xfrm>
                    <a:off x="2379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8" name="Freeform 503"/>
                  <p:cNvSpPr>
                    <a:spLocks/>
                  </p:cNvSpPr>
                  <p:nvPr/>
                </p:nvSpPr>
                <p:spPr bwMode="auto">
                  <a:xfrm>
                    <a:off x="2464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59" name="Freeform 504"/>
                  <p:cNvSpPr>
                    <a:spLocks/>
                  </p:cNvSpPr>
                  <p:nvPr/>
                </p:nvSpPr>
                <p:spPr bwMode="auto">
                  <a:xfrm>
                    <a:off x="2485" y="1011"/>
                    <a:ext cx="1" cy="1180"/>
                  </a:xfrm>
                  <a:custGeom>
                    <a:avLst/>
                    <a:gdLst>
                      <a:gd name="T0" fmla="*/ 0 w 1"/>
                      <a:gd name="T1" fmla="*/ 0 h 7078"/>
                      <a:gd name="T2" fmla="*/ 0 w 1"/>
                      <a:gd name="T3" fmla="*/ 7073 h 7078"/>
                      <a:gd name="T4" fmla="*/ 0 w 1"/>
                      <a:gd name="T5" fmla="*/ 7078 h 7078"/>
                      <a:gd name="T6" fmla="*/ 0 60000 65536"/>
                      <a:gd name="T7" fmla="*/ 0 60000 65536"/>
                      <a:gd name="T8" fmla="*/ 0 60000 65536"/>
                      <a:gd name="T9" fmla="*/ 0 w 1"/>
                      <a:gd name="T10" fmla="*/ 0 h 7078"/>
                      <a:gd name="T11" fmla="*/ 1 w 1"/>
                      <a:gd name="T12" fmla="*/ 7078 h 707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" h="7078">
                        <a:moveTo>
                          <a:pt x="0" y="0"/>
                        </a:moveTo>
                        <a:lnTo>
                          <a:pt x="0" y="7073"/>
                        </a:lnTo>
                        <a:lnTo>
                          <a:pt x="0" y="7078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0" name="Freeform 505"/>
                  <p:cNvSpPr>
                    <a:spLocks/>
                  </p:cNvSpPr>
                  <p:nvPr/>
                </p:nvSpPr>
                <p:spPr bwMode="auto">
                  <a:xfrm>
                    <a:off x="1860" y="1010"/>
                    <a:ext cx="14" cy="18"/>
                  </a:xfrm>
                  <a:custGeom>
                    <a:avLst/>
                    <a:gdLst>
                      <a:gd name="T0" fmla="*/ 0 w 100"/>
                      <a:gd name="T1" fmla="*/ 109 h 109"/>
                      <a:gd name="T2" fmla="*/ 95 w 100"/>
                      <a:gd name="T3" fmla="*/ 5 h 109"/>
                      <a:gd name="T4" fmla="*/ 100 w 100"/>
                      <a:gd name="T5" fmla="*/ 0 h 109"/>
                      <a:gd name="T6" fmla="*/ 0 60000 65536"/>
                      <a:gd name="T7" fmla="*/ 0 60000 65536"/>
                      <a:gd name="T8" fmla="*/ 0 60000 65536"/>
                      <a:gd name="T9" fmla="*/ 0 w 100"/>
                      <a:gd name="T10" fmla="*/ 0 h 109"/>
                      <a:gd name="T11" fmla="*/ 100 w 100"/>
                      <a:gd name="T12" fmla="*/ 109 h 109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0" h="109">
                        <a:moveTo>
                          <a:pt x="0" y="109"/>
                        </a:moveTo>
                        <a:lnTo>
                          <a:pt x="95" y="5"/>
                        </a:lnTo>
                        <a:lnTo>
                          <a:pt x="100" y="0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  <p:sp>
                <p:nvSpPr>
                  <p:cNvPr id="88261" name="Freeform 506"/>
                  <p:cNvSpPr>
                    <a:spLocks/>
                  </p:cNvSpPr>
                  <p:nvPr/>
                </p:nvSpPr>
                <p:spPr bwMode="auto">
                  <a:xfrm>
                    <a:off x="2429" y="1010"/>
                    <a:ext cx="14" cy="18"/>
                  </a:xfrm>
                  <a:custGeom>
                    <a:avLst/>
                    <a:gdLst>
                      <a:gd name="T0" fmla="*/ 0 w 101"/>
                      <a:gd name="T1" fmla="*/ 109 h 109"/>
                      <a:gd name="T2" fmla="*/ 95 w 101"/>
                      <a:gd name="T3" fmla="*/ 5 h 109"/>
                      <a:gd name="T4" fmla="*/ 101 w 101"/>
                      <a:gd name="T5" fmla="*/ 0 h 109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09"/>
                      <a:gd name="T11" fmla="*/ 101 w 101"/>
                      <a:gd name="T12" fmla="*/ 109 h 109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09">
                        <a:moveTo>
                          <a:pt x="0" y="109"/>
                        </a:moveTo>
                        <a:lnTo>
                          <a:pt x="95" y="5"/>
                        </a:lnTo>
                        <a:lnTo>
                          <a:pt x="101" y="0"/>
                        </a:lnTo>
                      </a:path>
                    </a:pathLst>
                  </a:custGeom>
                  <a:noFill/>
                  <a:ln w="12700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87" name="Group 507"/>
                <p:cNvGrpSpPr>
                  <a:grpSpLocks/>
                </p:cNvGrpSpPr>
                <p:nvPr/>
              </p:nvGrpSpPr>
              <p:grpSpPr bwMode="auto">
                <a:xfrm>
                  <a:off x="3271" y="2662"/>
                  <a:ext cx="1919" cy="268"/>
                  <a:chOff x="616" y="2612"/>
                  <a:chExt cx="1919" cy="268"/>
                </a:xfrm>
              </p:grpSpPr>
              <p:sp>
                <p:nvSpPr>
                  <p:cNvPr id="88235" name="Line 508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2640"/>
                    <a:ext cx="1880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  <p:sp>
                <p:nvSpPr>
                  <p:cNvPr id="8823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644" y="2860"/>
                    <a:ext cx="1880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  <p:sp>
                <p:nvSpPr>
                  <p:cNvPr id="88237" name="Rectangle 510"/>
                  <p:cNvSpPr>
                    <a:spLocks noChangeArrowheads="1"/>
                  </p:cNvSpPr>
                  <p:nvPr/>
                </p:nvSpPr>
                <p:spPr bwMode="auto">
                  <a:xfrm>
                    <a:off x="620" y="2616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38" name="Rectangle 511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828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3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2484" y="2828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4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2488" y="2612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88" name="Group 514"/>
                <p:cNvGrpSpPr>
                  <a:grpSpLocks/>
                </p:cNvGrpSpPr>
                <p:nvPr/>
              </p:nvGrpSpPr>
              <p:grpSpPr bwMode="auto">
                <a:xfrm>
                  <a:off x="3271" y="1478"/>
                  <a:ext cx="1919" cy="268"/>
                  <a:chOff x="616" y="2612"/>
                  <a:chExt cx="1919" cy="268"/>
                </a:xfrm>
              </p:grpSpPr>
              <p:sp>
                <p:nvSpPr>
                  <p:cNvPr id="8822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2640"/>
                    <a:ext cx="1880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  <p:sp>
                <p:nvSpPr>
                  <p:cNvPr id="88230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644" y="2860"/>
                    <a:ext cx="1880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  <p:sp>
                <p:nvSpPr>
                  <p:cNvPr id="8823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620" y="2616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3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828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33" name="Rectangle 519"/>
                  <p:cNvSpPr>
                    <a:spLocks noChangeArrowheads="1"/>
                  </p:cNvSpPr>
                  <p:nvPr/>
                </p:nvSpPr>
                <p:spPr bwMode="auto">
                  <a:xfrm>
                    <a:off x="2484" y="2828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34" name="Rectangle 520"/>
                  <p:cNvSpPr>
                    <a:spLocks noChangeArrowheads="1"/>
                  </p:cNvSpPr>
                  <p:nvPr/>
                </p:nvSpPr>
                <p:spPr bwMode="auto">
                  <a:xfrm>
                    <a:off x="2488" y="2612"/>
                    <a:ext cx="47" cy="52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89" name="Group 521"/>
                <p:cNvGrpSpPr>
                  <a:grpSpLocks/>
                </p:cNvGrpSpPr>
                <p:nvPr/>
              </p:nvGrpSpPr>
              <p:grpSpPr bwMode="auto">
                <a:xfrm>
                  <a:off x="3252" y="1348"/>
                  <a:ext cx="279" cy="555"/>
                  <a:chOff x="597" y="1298"/>
                  <a:chExt cx="279" cy="555"/>
                </a:xfrm>
              </p:grpSpPr>
              <p:sp>
                <p:nvSpPr>
                  <p:cNvPr id="88225" name="Freeform 522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6" name="Freeform 523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7" name="Freeform 524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8" name="Freeform 525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0" name="Group 526"/>
                <p:cNvGrpSpPr>
                  <a:grpSpLocks/>
                </p:cNvGrpSpPr>
                <p:nvPr/>
              </p:nvGrpSpPr>
              <p:grpSpPr bwMode="auto">
                <a:xfrm>
                  <a:off x="3819" y="1342"/>
                  <a:ext cx="279" cy="555"/>
                  <a:chOff x="597" y="1298"/>
                  <a:chExt cx="279" cy="555"/>
                </a:xfrm>
              </p:grpSpPr>
              <p:sp>
                <p:nvSpPr>
                  <p:cNvPr id="88221" name="Freeform 527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2" name="Freeform 528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3" name="Freeform 529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4" name="Freeform 530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1" name="Group 531"/>
                <p:cNvGrpSpPr>
                  <a:grpSpLocks/>
                </p:cNvGrpSpPr>
                <p:nvPr/>
              </p:nvGrpSpPr>
              <p:grpSpPr bwMode="auto">
                <a:xfrm>
                  <a:off x="4371" y="1345"/>
                  <a:ext cx="279" cy="555"/>
                  <a:chOff x="597" y="1298"/>
                  <a:chExt cx="279" cy="555"/>
                </a:xfrm>
              </p:grpSpPr>
              <p:sp>
                <p:nvSpPr>
                  <p:cNvPr id="88217" name="Freeform 532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8" name="Freeform 533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9" name="Freeform 534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20" name="Freeform 535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2" name="Group 536"/>
                <p:cNvGrpSpPr>
                  <a:grpSpLocks/>
                </p:cNvGrpSpPr>
                <p:nvPr/>
              </p:nvGrpSpPr>
              <p:grpSpPr bwMode="auto">
                <a:xfrm>
                  <a:off x="4938" y="1345"/>
                  <a:ext cx="279" cy="555"/>
                  <a:chOff x="597" y="1298"/>
                  <a:chExt cx="279" cy="555"/>
                </a:xfrm>
              </p:grpSpPr>
              <p:sp>
                <p:nvSpPr>
                  <p:cNvPr id="88213" name="Freeform 537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4" name="Freeform 538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5" name="Freeform 539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6" name="Freeform 540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3" name="Group 541"/>
                <p:cNvGrpSpPr>
                  <a:grpSpLocks/>
                </p:cNvGrpSpPr>
                <p:nvPr/>
              </p:nvGrpSpPr>
              <p:grpSpPr bwMode="auto">
                <a:xfrm>
                  <a:off x="3252" y="2524"/>
                  <a:ext cx="279" cy="555"/>
                  <a:chOff x="597" y="1298"/>
                  <a:chExt cx="279" cy="555"/>
                </a:xfrm>
              </p:grpSpPr>
              <p:sp>
                <p:nvSpPr>
                  <p:cNvPr id="88209" name="Freeform 542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0" name="Freeform 543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1" name="Freeform 544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12" name="Freeform 545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4" name="Group 546"/>
                <p:cNvGrpSpPr>
                  <a:grpSpLocks/>
                </p:cNvGrpSpPr>
                <p:nvPr/>
              </p:nvGrpSpPr>
              <p:grpSpPr bwMode="auto">
                <a:xfrm>
                  <a:off x="3822" y="2521"/>
                  <a:ext cx="279" cy="555"/>
                  <a:chOff x="597" y="1298"/>
                  <a:chExt cx="279" cy="555"/>
                </a:xfrm>
              </p:grpSpPr>
              <p:sp>
                <p:nvSpPr>
                  <p:cNvPr id="88205" name="Freeform 547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6" name="Freeform 548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7" name="Freeform 549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8" name="Freeform 550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5" name="Group 551"/>
                <p:cNvGrpSpPr>
                  <a:grpSpLocks/>
                </p:cNvGrpSpPr>
                <p:nvPr/>
              </p:nvGrpSpPr>
              <p:grpSpPr bwMode="auto">
                <a:xfrm>
                  <a:off x="4368" y="2521"/>
                  <a:ext cx="279" cy="555"/>
                  <a:chOff x="597" y="1298"/>
                  <a:chExt cx="279" cy="555"/>
                </a:xfrm>
              </p:grpSpPr>
              <p:sp>
                <p:nvSpPr>
                  <p:cNvPr id="88201" name="Freeform 552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2" name="Freeform 553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3" name="Freeform 554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4" name="Freeform 555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  <p:grpSp>
              <p:nvGrpSpPr>
                <p:cNvPr id="88196" name="Group 556"/>
                <p:cNvGrpSpPr>
                  <a:grpSpLocks/>
                </p:cNvGrpSpPr>
                <p:nvPr/>
              </p:nvGrpSpPr>
              <p:grpSpPr bwMode="auto">
                <a:xfrm>
                  <a:off x="4938" y="2527"/>
                  <a:ext cx="279" cy="555"/>
                  <a:chOff x="597" y="1298"/>
                  <a:chExt cx="279" cy="555"/>
                </a:xfrm>
              </p:grpSpPr>
              <p:sp>
                <p:nvSpPr>
                  <p:cNvPr id="88197" name="Freeform 557"/>
                  <p:cNvSpPr>
                    <a:spLocks/>
                  </p:cNvSpPr>
                  <p:nvPr/>
                </p:nvSpPr>
                <p:spPr bwMode="auto">
                  <a:xfrm>
                    <a:off x="597" y="1305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198" name="Freeform 558"/>
                  <p:cNvSpPr>
                    <a:spLocks/>
                  </p:cNvSpPr>
                  <p:nvPr/>
                </p:nvSpPr>
                <p:spPr bwMode="auto">
                  <a:xfrm rot="5347115">
                    <a:off x="801" y="1299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199" name="Freeform 559"/>
                  <p:cNvSpPr>
                    <a:spLocks/>
                  </p:cNvSpPr>
                  <p:nvPr/>
                </p:nvSpPr>
                <p:spPr bwMode="auto">
                  <a:xfrm rot="-5400000">
                    <a:off x="60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  <p:sp>
                <p:nvSpPr>
                  <p:cNvPr id="88200" name="Freeform 560"/>
                  <p:cNvSpPr>
                    <a:spLocks/>
                  </p:cNvSpPr>
                  <p:nvPr/>
                </p:nvSpPr>
                <p:spPr bwMode="auto">
                  <a:xfrm rot="-10694332">
                    <a:off x="810" y="1788"/>
                    <a:ext cx="66" cy="63"/>
                  </a:xfrm>
                  <a:custGeom>
                    <a:avLst/>
                    <a:gdLst>
                      <a:gd name="T0" fmla="*/ 96 w 144"/>
                      <a:gd name="T1" fmla="*/ 0 h 144"/>
                      <a:gd name="T2" fmla="*/ 96 w 144"/>
                      <a:gd name="T3" fmla="*/ 96 h 144"/>
                      <a:gd name="T4" fmla="*/ 0 w 144"/>
                      <a:gd name="T5" fmla="*/ 96 h 144"/>
                      <a:gd name="T6" fmla="*/ 0 w 144"/>
                      <a:gd name="T7" fmla="*/ 144 h 144"/>
                      <a:gd name="T8" fmla="*/ 144 w 144"/>
                      <a:gd name="T9" fmla="*/ 144 h 144"/>
                      <a:gd name="T10" fmla="*/ 144 w 144"/>
                      <a:gd name="T11" fmla="*/ 0 h 144"/>
                      <a:gd name="T12" fmla="*/ 96 w 144"/>
                      <a:gd name="T13" fmla="*/ 0 h 14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44"/>
                      <a:gd name="T22" fmla="*/ 0 h 144"/>
                      <a:gd name="T23" fmla="*/ 144 w 144"/>
                      <a:gd name="T24" fmla="*/ 144 h 14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44" h="144">
                        <a:moveTo>
                          <a:pt x="96" y="0"/>
                        </a:moveTo>
                        <a:lnTo>
                          <a:pt x="96" y="96"/>
                        </a:lnTo>
                        <a:lnTo>
                          <a:pt x="0" y="96"/>
                        </a:lnTo>
                        <a:lnTo>
                          <a:pt x="0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33CC"/>
                  </a:solidFill>
                  <a:ln w="9525">
                    <a:solidFill>
                      <a:srgbClr val="FF33CC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es-ES_tradnl"/>
                  </a:p>
                </p:txBody>
              </p:sp>
            </p:grpSp>
          </p:grpSp>
        </p:grpSp>
        <p:grpSp>
          <p:nvGrpSpPr>
            <p:cNvPr id="88071" name="Group 561"/>
            <p:cNvGrpSpPr>
              <a:grpSpLocks/>
            </p:cNvGrpSpPr>
            <p:nvPr/>
          </p:nvGrpSpPr>
          <p:grpSpPr bwMode="auto">
            <a:xfrm>
              <a:off x="3348" y="1420"/>
              <a:ext cx="1772" cy="1590"/>
              <a:chOff x="3348" y="1420"/>
              <a:chExt cx="1772" cy="1590"/>
            </a:xfrm>
          </p:grpSpPr>
          <p:sp>
            <p:nvSpPr>
              <p:cNvPr id="88072" name="Line 562"/>
              <p:cNvSpPr>
                <a:spLocks noChangeShapeType="1"/>
              </p:cNvSpPr>
              <p:nvPr/>
            </p:nvSpPr>
            <p:spPr bwMode="auto">
              <a:xfrm>
                <a:off x="5036" y="301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3" name="Line 563"/>
              <p:cNvSpPr>
                <a:spLocks noChangeShapeType="1"/>
              </p:cNvSpPr>
              <p:nvPr/>
            </p:nvSpPr>
            <p:spPr bwMode="auto">
              <a:xfrm>
                <a:off x="5038" y="2984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4" name="Line 564"/>
              <p:cNvSpPr>
                <a:spLocks noChangeShapeType="1"/>
              </p:cNvSpPr>
              <p:nvPr/>
            </p:nvSpPr>
            <p:spPr bwMode="auto">
              <a:xfrm>
                <a:off x="5036" y="263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5" name="Line 565"/>
              <p:cNvSpPr>
                <a:spLocks noChangeShapeType="1"/>
              </p:cNvSpPr>
              <p:nvPr/>
            </p:nvSpPr>
            <p:spPr bwMode="auto">
              <a:xfrm>
                <a:off x="5038" y="2604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6" name="Line 566"/>
              <p:cNvSpPr>
                <a:spLocks noChangeShapeType="1"/>
              </p:cNvSpPr>
              <p:nvPr/>
            </p:nvSpPr>
            <p:spPr bwMode="auto">
              <a:xfrm>
                <a:off x="4466" y="300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7" name="Line 567"/>
              <p:cNvSpPr>
                <a:spLocks noChangeShapeType="1"/>
              </p:cNvSpPr>
              <p:nvPr/>
            </p:nvSpPr>
            <p:spPr bwMode="auto">
              <a:xfrm>
                <a:off x="4468" y="298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8" name="Line 568"/>
              <p:cNvSpPr>
                <a:spLocks noChangeShapeType="1"/>
              </p:cNvSpPr>
              <p:nvPr/>
            </p:nvSpPr>
            <p:spPr bwMode="auto">
              <a:xfrm>
                <a:off x="4466" y="262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79" name="Line 569"/>
              <p:cNvSpPr>
                <a:spLocks noChangeShapeType="1"/>
              </p:cNvSpPr>
              <p:nvPr/>
            </p:nvSpPr>
            <p:spPr bwMode="auto">
              <a:xfrm>
                <a:off x="4468" y="260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0" name="Line 570"/>
              <p:cNvSpPr>
                <a:spLocks noChangeShapeType="1"/>
              </p:cNvSpPr>
              <p:nvPr/>
            </p:nvSpPr>
            <p:spPr bwMode="auto">
              <a:xfrm>
                <a:off x="3918" y="3008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1" name="Line 571"/>
              <p:cNvSpPr>
                <a:spLocks noChangeShapeType="1"/>
              </p:cNvSpPr>
              <p:nvPr/>
            </p:nvSpPr>
            <p:spPr bwMode="auto">
              <a:xfrm>
                <a:off x="3920" y="2982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2" name="Line 572"/>
              <p:cNvSpPr>
                <a:spLocks noChangeShapeType="1"/>
              </p:cNvSpPr>
              <p:nvPr/>
            </p:nvSpPr>
            <p:spPr bwMode="auto">
              <a:xfrm>
                <a:off x="3918" y="2628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3" name="Line 573"/>
              <p:cNvSpPr>
                <a:spLocks noChangeShapeType="1"/>
              </p:cNvSpPr>
              <p:nvPr/>
            </p:nvSpPr>
            <p:spPr bwMode="auto">
              <a:xfrm>
                <a:off x="3920" y="2602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4" name="Line 574"/>
              <p:cNvSpPr>
                <a:spLocks noChangeShapeType="1"/>
              </p:cNvSpPr>
              <p:nvPr/>
            </p:nvSpPr>
            <p:spPr bwMode="auto">
              <a:xfrm>
                <a:off x="3348" y="300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5" name="Line 575"/>
              <p:cNvSpPr>
                <a:spLocks noChangeShapeType="1"/>
              </p:cNvSpPr>
              <p:nvPr/>
            </p:nvSpPr>
            <p:spPr bwMode="auto">
              <a:xfrm>
                <a:off x="3350" y="298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6" name="Line 576"/>
              <p:cNvSpPr>
                <a:spLocks noChangeShapeType="1"/>
              </p:cNvSpPr>
              <p:nvPr/>
            </p:nvSpPr>
            <p:spPr bwMode="auto">
              <a:xfrm>
                <a:off x="3348" y="262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7" name="Line 577"/>
              <p:cNvSpPr>
                <a:spLocks noChangeShapeType="1"/>
              </p:cNvSpPr>
              <p:nvPr/>
            </p:nvSpPr>
            <p:spPr bwMode="auto">
              <a:xfrm>
                <a:off x="3350" y="260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8" name="Line 578"/>
              <p:cNvSpPr>
                <a:spLocks noChangeShapeType="1"/>
              </p:cNvSpPr>
              <p:nvPr/>
            </p:nvSpPr>
            <p:spPr bwMode="auto">
              <a:xfrm>
                <a:off x="3350" y="183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89" name="Line 579"/>
              <p:cNvSpPr>
                <a:spLocks noChangeShapeType="1"/>
              </p:cNvSpPr>
              <p:nvPr/>
            </p:nvSpPr>
            <p:spPr bwMode="auto">
              <a:xfrm>
                <a:off x="3352" y="1804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0" name="Line 580"/>
              <p:cNvSpPr>
                <a:spLocks noChangeShapeType="1"/>
              </p:cNvSpPr>
              <p:nvPr/>
            </p:nvSpPr>
            <p:spPr bwMode="auto">
              <a:xfrm>
                <a:off x="3350" y="145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1" name="Line 581"/>
              <p:cNvSpPr>
                <a:spLocks noChangeShapeType="1"/>
              </p:cNvSpPr>
              <p:nvPr/>
            </p:nvSpPr>
            <p:spPr bwMode="auto">
              <a:xfrm>
                <a:off x="3352" y="1424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2" name="Line 582"/>
              <p:cNvSpPr>
                <a:spLocks noChangeShapeType="1"/>
              </p:cNvSpPr>
              <p:nvPr/>
            </p:nvSpPr>
            <p:spPr bwMode="auto">
              <a:xfrm>
                <a:off x="3916" y="182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3" name="Line 583"/>
              <p:cNvSpPr>
                <a:spLocks noChangeShapeType="1"/>
              </p:cNvSpPr>
              <p:nvPr/>
            </p:nvSpPr>
            <p:spPr bwMode="auto">
              <a:xfrm>
                <a:off x="3918" y="180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4" name="Line 584"/>
              <p:cNvSpPr>
                <a:spLocks noChangeShapeType="1"/>
              </p:cNvSpPr>
              <p:nvPr/>
            </p:nvSpPr>
            <p:spPr bwMode="auto">
              <a:xfrm>
                <a:off x="3916" y="144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5" name="Line 585"/>
              <p:cNvSpPr>
                <a:spLocks noChangeShapeType="1"/>
              </p:cNvSpPr>
              <p:nvPr/>
            </p:nvSpPr>
            <p:spPr bwMode="auto">
              <a:xfrm>
                <a:off x="3918" y="142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6" name="Line 586"/>
              <p:cNvSpPr>
                <a:spLocks noChangeShapeType="1"/>
              </p:cNvSpPr>
              <p:nvPr/>
            </p:nvSpPr>
            <p:spPr bwMode="auto">
              <a:xfrm>
                <a:off x="4464" y="1828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7" name="Line 587"/>
              <p:cNvSpPr>
                <a:spLocks noChangeShapeType="1"/>
              </p:cNvSpPr>
              <p:nvPr/>
            </p:nvSpPr>
            <p:spPr bwMode="auto">
              <a:xfrm>
                <a:off x="4466" y="1802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8" name="Line 588"/>
              <p:cNvSpPr>
                <a:spLocks noChangeShapeType="1"/>
              </p:cNvSpPr>
              <p:nvPr/>
            </p:nvSpPr>
            <p:spPr bwMode="auto">
              <a:xfrm>
                <a:off x="4464" y="1448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099" name="Line 589"/>
              <p:cNvSpPr>
                <a:spLocks noChangeShapeType="1"/>
              </p:cNvSpPr>
              <p:nvPr/>
            </p:nvSpPr>
            <p:spPr bwMode="auto">
              <a:xfrm>
                <a:off x="4466" y="1422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100" name="Line 590"/>
              <p:cNvSpPr>
                <a:spLocks noChangeShapeType="1"/>
              </p:cNvSpPr>
              <p:nvPr/>
            </p:nvSpPr>
            <p:spPr bwMode="auto">
              <a:xfrm>
                <a:off x="5034" y="182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101" name="Line 591"/>
              <p:cNvSpPr>
                <a:spLocks noChangeShapeType="1"/>
              </p:cNvSpPr>
              <p:nvPr/>
            </p:nvSpPr>
            <p:spPr bwMode="auto">
              <a:xfrm>
                <a:off x="5036" y="180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102" name="Line 592"/>
              <p:cNvSpPr>
                <a:spLocks noChangeShapeType="1"/>
              </p:cNvSpPr>
              <p:nvPr/>
            </p:nvSpPr>
            <p:spPr bwMode="auto">
              <a:xfrm>
                <a:off x="5034" y="1446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  <p:sp>
            <p:nvSpPr>
              <p:cNvPr id="88103" name="Line 593"/>
              <p:cNvSpPr>
                <a:spLocks noChangeShapeType="1"/>
              </p:cNvSpPr>
              <p:nvPr/>
            </p:nvSpPr>
            <p:spPr bwMode="auto">
              <a:xfrm>
                <a:off x="5036" y="1420"/>
                <a:ext cx="82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lIns="0" tIns="0" rIns="0" bIns="0" anchor="ctr">
                <a:spAutoFit/>
              </a:bodyPr>
              <a:lstStyle/>
              <a:p>
                <a:endParaRPr lang="es-ES"/>
              </a:p>
            </p:txBody>
          </p:sp>
        </p:grpSp>
      </p:grpSp>
      <p:sp>
        <p:nvSpPr>
          <p:cNvPr id="458322" name="Text Box 594"/>
          <p:cNvSpPr txBox="1">
            <a:spLocks noChangeArrowheads="1"/>
          </p:cNvSpPr>
          <p:nvPr/>
        </p:nvSpPr>
        <p:spPr bwMode="auto">
          <a:xfrm>
            <a:off x="1544638" y="1631950"/>
            <a:ext cx="60436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s-ES_tradnl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Pórtico Resistente a Momento PARM-TR</a:t>
            </a:r>
            <a:endParaRPr lang="es-EC" sz="2400">
              <a:solidFill>
                <a:srgbClr val="66CC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700338" y="1844675"/>
            <a:ext cx="3889375" cy="1036638"/>
          </a:xfrm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s-ES" sz="6600" b="1" smtClean="0">
                <a:solidFill>
                  <a:srgbClr val="FF9933"/>
                </a:solidFill>
              </a:rPr>
              <a:t>20s – 18 W </a:t>
            </a:r>
          </a:p>
        </p:txBody>
      </p:sp>
      <p:sp>
        <p:nvSpPr>
          <p:cNvPr id="459779" name="Text Box 3"/>
          <p:cNvSpPr txBox="1">
            <a:spLocks noChangeArrowheads="1"/>
          </p:cNvSpPr>
          <p:nvPr/>
        </p:nvSpPr>
        <p:spPr bwMode="auto">
          <a:xfrm>
            <a:off x="495300" y="3644900"/>
            <a:ext cx="8201025" cy="155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s-ES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 =</a:t>
            </a:r>
            <a:r>
              <a:rPr lang="es-ES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Número de Torones</a:t>
            </a:r>
          </a:p>
          <a:p>
            <a:pPr>
              <a:defRPr/>
            </a:pPr>
            <a:r>
              <a:rPr lang="es-ES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18 =</a:t>
            </a:r>
            <a:r>
              <a:rPr lang="es-ES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Fuerza de Postensado Inicial por Torón</a:t>
            </a:r>
          </a:p>
          <a:p>
            <a:pPr>
              <a:defRPr/>
            </a:pPr>
            <a:r>
              <a:rPr lang="es-ES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 =</a:t>
            </a:r>
            <a:r>
              <a:rPr lang="es-ES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Ángulos soldados a las vigas</a:t>
            </a:r>
          </a:p>
        </p:txBody>
      </p:sp>
      <p:sp>
        <p:nvSpPr>
          <p:cNvPr id="459780" name="Text Box 4"/>
          <p:cNvSpPr txBox="1">
            <a:spLocks noChangeArrowheads="1"/>
          </p:cNvSpPr>
          <p:nvPr/>
        </p:nvSpPr>
        <p:spPr bwMode="auto">
          <a:xfrm>
            <a:off x="2349500" y="476250"/>
            <a:ext cx="452755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s-E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NOMENCLATURA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63500" y="44450"/>
            <a:ext cx="9001125" cy="1368425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Introducción </a:t>
            </a:r>
            <a:br>
              <a:rPr lang="es-ES" sz="4000" smtClean="0">
                <a:solidFill>
                  <a:srgbClr val="FFFF00"/>
                </a:solidFill>
                <a:latin typeface="Arial" charset="0"/>
              </a:rPr>
            </a:br>
            <a:r>
              <a:rPr lang="es-ES" sz="3200" smtClean="0">
                <a:solidFill>
                  <a:srgbClr val="FF9933"/>
                </a:solidFill>
                <a:latin typeface="Arial" charset="0"/>
              </a:rPr>
              <a:t>¿Porqué Rehabilitar PARM con CPEF?</a:t>
            </a:r>
          </a:p>
        </p:txBody>
      </p:sp>
      <p:sp>
        <p:nvSpPr>
          <p:cNvPr id="43929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1649413"/>
            <a:ext cx="8394700" cy="4711700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  <a:defRPr/>
            </a:pPr>
            <a:endParaRPr lang="en-US" smtClean="0">
              <a:latin typeface="Arial" charset="0"/>
            </a:endParaRPr>
          </a:p>
          <a:p>
            <a:pPr>
              <a:defRPr/>
            </a:pPr>
            <a:r>
              <a:rPr lang="es-ES" smtClean="0">
                <a:latin typeface="Arial" charset="0"/>
              </a:rPr>
              <a:t>Hay miles de edificios con conexiones Pre-Northridge</a:t>
            </a:r>
          </a:p>
          <a:p>
            <a:pPr>
              <a:defRPr/>
            </a:pPr>
            <a:endParaRPr lang="es-ES" smtClean="0">
              <a:latin typeface="Arial" charset="0"/>
            </a:endParaRPr>
          </a:p>
          <a:p>
            <a:pPr>
              <a:defRPr/>
            </a:pPr>
            <a:r>
              <a:rPr lang="es-ES" smtClean="0">
                <a:latin typeface="Arial" charset="0"/>
              </a:rPr>
              <a:t>Dar solución a estructuras que pudieran fallar en forma frágil.</a:t>
            </a:r>
          </a:p>
          <a:p>
            <a:pPr>
              <a:buFont typeface="Wingdings" pitchFamily="2" charset="2"/>
              <a:buNone/>
              <a:defRPr/>
            </a:pPr>
            <a:endParaRPr lang="es-ES" smtClean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2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9299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Line 2"/>
          <p:cNvSpPr>
            <a:spLocks noChangeShapeType="1"/>
          </p:cNvSpPr>
          <p:nvPr/>
        </p:nvSpPr>
        <p:spPr bwMode="auto">
          <a:xfrm flipH="1">
            <a:off x="4616450" y="4913313"/>
            <a:ext cx="1428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15" name="Line 3"/>
          <p:cNvSpPr>
            <a:spLocks noChangeShapeType="1"/>
          </p:cNvSpPr>
          <p:nvPr/>
        </p:nvSpPr>
        <p:spPr bwMode="auto">
          <a:xfrm flipH="1">
            <a:off x="4584700" y="4913313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16" name="Line 4"/>
          <p:cNvSpPr>
            <a:spLocks noChangeShapeType="1"/>
          </p:cNvSpPr>
          <p:nvPr/>
        </p:nvSpPr>
        <p:spPr bwMode="auto">
          <a:xfrm flipH="1">
            <a:off x="4144963" y="4913313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17" name="Line 5"/>
          <p:cNvSpPr>
            <a:spLocks noChangeShapeType="1"/>
          </p:cNvSpPr>
          <p:nvPr/>
        </p:nvSpPr>
        <p:spPr bwMode="auto">
          <a:xfrm flipH="1">
            <a:off x="4130675" y="5076825"/>
            <a:ext cx="14288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18" name="Line 6"/>
          <p:cNvSpPr>
            <a:spLocks noChangeShapeType="1"/>
          </p:cNvSpPr>
          <p:nvPr/>
        </p:nvSpPr>
        <p:spPr bwMode="auto">
          <a:xfrm flipH="1">
            <a:off x="461803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19" name="Line 7"/>
          <p:cNvSpPr>
            <a:spLocks noChangeShapeType="1"/>
          </p:cNvSpPr>
          <p:nvPr/>
        </p:nvSpPr>
        <p:spPr bwMode="auto">
          <a:xfrm flipH="1">
            <a:off x="458628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0" name="Line 8"/>
          <p:cNvSpPr>
            <a:spLocks noChangeShapeType="1"/>
          </p:cNvSpPr>
          <p:nvPr/>
        </p:nvSpPr>
        <p:spPr bwMode="auto">
          <a:xfrm flipH="1">
            <a:off x="4554538" y="60721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1" name="Line 9"/>
          <p:cNvSpPr>
            <a:spLocks noChangeShapeType="1"/>
          </p:cNvSpPr>
          <p:nvPr/>
        </p:nvSpPr>
        <p:spPr bwMode="auto">
          <a:xfrm flipH="1">
            <a:off x="4524375" y="6072188"/>
            <a:ext cx="1428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2" name="Line 10"/>
          <p:cNvSpPr>
            <a:spLocks noChangeShapeType="1"/>
          </p:cNvSpPr>
          <p:nvPr/>
        </p:nvSpPr>
        <p:spPr bwMode="auto">
          <a:xfrm flipH="1">
            <a:off x="4498975" y="6072188"/>
            <a:ext cx="952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3" name="Line 11"/>
          <p:cNvSpPr>
            <a:spLocks noChangeShapeType="1"/>
          </p:cNvSpPr>
          <p:nvPr/>
        </p:nvSpPr>
        <p:spPr bwMode="auto">
          <a:xfrm flipH="1">
            <a:off x="5902325" y="285273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4" name="Line 12"/>
          <p:cNvSpPr>
            <a:spLocks noChangeShapeType="1"/>
          </p:cNvSpPr>
          <p:nvPr/>
        </p:nvSpPr>
        <p:spPr bwMode="auto">
          <a:xfrm flipH="1">
            <a:off x="3435350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5" name="Line 13"/>
          <p:cNvSpPr>
            <a:spLocks noChangeShapeType="1"/>
          </p:cNvSpPr>
          <p:nvPr/>
        </p:nvSpPr>
        <p:spPr bwMode="auto">
          <a:xfrm flipH="1">
            <a:off x="3403600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6" name="Line 14"/>
          <p:cNvSpPr>
            <a:spLocks noChangeShapeType="1"/>
          </p:cNvSpPr>
          <p:nvPr/>
        </p:nvSpPr>
        <p:spPr bwMode="auto">
          <a:xfrm flipH="1">
            <a:off x="3373438" y="5868988"/>
            <a:ext cx="1587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460815" name="Rectangle 15"/>
          <p:cNvSpPr>
            <a:spLocks noChangeArrowheads="1"/>
          </p:cNvSpPr>
          <p:nvPr/>
        </p:nvSpPr>
        <p:spPr bwMode="auto">
          <a:xfrm>
            <a:off x="34925" y="44450"/>
            <a:ext cx="9074150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Modelo Analítico</a:t>
            </a:r>
            <a:r>
              <a:rPr lang="es-ES" sz="2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s-ES"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8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Verificación de Modelo Analítico de Cruciforme (CPT)</a:t>
            </a:r>
            <a:br>
              <a:rPr lang="es-ES" sz="28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(U. Lehigh; Garlock 2002)</a:t>
            </a:r>
          </a:p>
        </p:txBody>
      </p:sp>
      <p:sp>
        <p:nvSpPr>
          <p:cNvPr id="90128" name="Line 16"/>
          <p:cNvSpPr>
            <a:spLocks noChangeShapeType="1"/>
          </p:cNvSpPr>
          <p:nvPr/>
        </p:nvSpPr>
        <p:spPr bwMode="auto">
          <a:xfrm flipH="1">
            <a:off x="4727575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29" name="Line 17"/>
          <p:cNvSpPr>
            <a:spLocks noChangeShapeType="1"/>
          </p:cNvSpPr>
          <p:nvPr/>
        </p:nvSpPr>
        <p:spPr bwMode="auto">
          <a:xfrm flipH="1">
            <a:off x="4697413" y="6235700"/>
            <a:ext cx="14287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0" name="Line 18"/>
          <p:cNvSpPr>
            <a:spLocks noChangeShapeType="1"/>
          </p:cNvSpPr>
          <p:nvPr/>
        </p:nvSpPr>
        <p:spPr bwMode="auto">
          <a:xfrm flipH="1">
            <a:off x="466566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1" name="Line 19"/>
          <p:cNvSpPr>
            <a:spLocks noChangeShapeType="1"/>
          </p:cNvSpPr>
          <p:nvPr/>
        </p:nvSpPr>
        <p:spPr bwMode="auto">
          <a:xfrm flipH="1">
            <a:off x="463391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2" name="Line 20"/>
          <p:cNvSpPr>
            <a:spLocks noChangeShapeType="1"/>
          </p:cNvSpPr>
          <p:nvPr/>
        </p:nvSpPr>
        <p:spPr bwMode="auto">
          <a:xfrm flipH="1">
            <a:off x="460216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3" name="Line 21"/>
          <p:cNvSpPr>
            <a:spLocks noChangeShapeType="1"/>
          </p:cNvSpPr>
          <p:nvPr/>
        </p:nvSpPr>
        <p:spPr bwMode="auto">
          <a:xfrm flipH="1">
            <a:off x="4570413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4" name="Line 22"/>
          <p:cNvSpPr>
            <a:spLocks noChangeShapeType="1"/>
          </p:cNvSpPr>
          <p:nvPr/>
        </p:nvSpPr>
        <p:spPr bwMode="auto">
          <a:xfrm flipH="1">
            <a:off x="45402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5" name="Line 23"/>
          <p:cNvSpPr>
            <a:spLocks noChangeShapeType="1"/>
          </p:cNvSpPr>
          <p:nvPr/>
        </p:nvSpPr>
        <p:spPr bwMode="auto">
          <a:xfrm flipH="1">
            <a:off x="450850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6" name="Line 24"/>
          <p:cNvSpPr>
            <a:spLocks noChangeShapeType="1"/>
          </p:cNvSpPr>
          <p:nvPr/>
        </p:nvSpPr>
        <p:spPr bwMode="auto">
          <a:xfrm flipH="1">
            <a:off x="44767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7" name="Line 25"/>
          <p:cNvSpPr>
            <a:spLocks noChangeShapeType="1"/>
          </p:cNvSpPr>
          <p:nvPr/>
        </p:nvSpPr>
        <p:spPr bwMode="auto">
          <a:xfrm flipH="1">
            <a:off x="444500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0138" name="Line 26"/>
          <p:cNvSpPr>
            <a:spLocks noChangeShapeType="1"/>
          </p:cNvSpPr>
          <p:nvPr/>
        </p:nvSpPr>
        <p:spPr bwMode="auto">
          <a:xfrm flipH="1">
            <a:off x="4413250" y="6235700"/>
            <a:ext cx="15875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grpSp>
        <p:nvGrpSpPr>
          <p:cNvPr id="90139" name="Group 27"/>
          <p:cNvGrpSpPr>
            <a:grpSpLocks/>
          </p:cNvGrpSpPr>
          <p:nvPr/>
        </p:nvGrpSpPr>
        <p:grpSpPr bwMode="auto">
          <a:xfrm>
            <a:off x="796925" y="1817688"/>
            <a:ext cx="7088188" cy="4779962"/>
            <a:chOff x="502" y="1145"/>
            <a:chExt cx="4465" cy="3011"/>
          </a:xfrm>
        </p:grpSpPr>
        <p:sp>
          <p:nvSpPr>
            <p:cNvPr id="90140" name="Rectangle 28"/>
            <p:cNvSpPr>
              <a:spLocks noChangeArrowheads="1"/>
            </p:cNvSpPr>
            <p:nvPr/>
          </p:nvSpPr>
          <p:spPr bwMode="auto">
            <a:xfrm>
              <a:off x="913" y="1194"/>
              <a:ext cx="4009" cy="2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141" name="Rectangle 29"/>
            <p:cNvSpPr>
              <a:spLocks noChangeArrowheads="1"/>
            </p:cNvSpPr>
            <p:nvPr/>
          </p:nvSpPr>
          <p:spPr bwMode="auto">
            <a:xfrm>
              <a:off x="913" y="1194"/>
              <a:ext cx="4009" cy="2582"/>
            </a:xfrm>
            <a:prstGeom prst="rect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142" name="Line 30"/>
            <p:cNvSpPr>
              <a:spLocks noChangeShapeType="1"/>
            </p:cNvSpPr>
            <p:nvPr/>
          </p:nvSpPr>
          <p:spPr bwMode="auto">
            <a:xfrm>
              <a:off x="2918" y="1194"/>
              <a:ext cx="1" cy="258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3" name="Line 31"/>
            <p:cNvSpPr>
              <a:spLocks noChangeShapeType="1"/>
            </p:cNvSpPr>
            <p:nvPr/>
          </p:nvSpPr>
          <p:spPr bwMode="auto">
            <a:xfrm>
              <a:off x="2893" y="3776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4" name="Line 32"/>
            <p:cNvSpPr>
              <a:spLocks noChangeShapeType="1"/>
            </p:cNvSpPr>
            <p:nvPr/>
          </p:nvSpPr>
          <p:spPr bwMode="auto">
            <a:xfrm>
              <a:off x="2893" y="3346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5" name="Line 33"/>
            <p:cNvSpPr>
              <a:spLocks noChangeShapeType="1"/>
            </p:cNvSpPr>
            <p:nvPr/>
          </p:nvSpPr>
          <p:spPr bwMode="auto">
            <a:xfrm>
              <a:off x="2893" y="2916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6" name="Line 34"/>
            <p:cNvSpPr>
              <a:spLocks noChangeShapeType="1"/>
            </p:cNvSpPr>
            <p:nvPr/>
          </p:nvSpPr>
          <p:spPr bwMode="auto">
            <a:xfrm>
              <a:off x="2893" y="2486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7" name="Line 35"/>
            <p:cNvSpPr>
              <a:spLocks noChangeShapeType="1"/>
            </p:cNvSpPr>
            <p:nvPr/>
          </p:nvSpPr>
          <p:spPr bwMode="auto">
            <a:xfrm>
              <a:off x="2893" y="2054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8" name="Line 36"/>
            <p:cNvSpPr>
              <a:spLocks noChangeShapeType="1"/>
            </p:cNvSpPr>
            <p:nvPr/>
          </p:nvSpPr>
          <p:spPr bwMode="auto">
            <a:xfrm>
              <a:off x="2893" y="1624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49" name="Line 37"/>
            <p:cNvSpPr>
              <a:spLocks noChangeShapeType="1"/>
            </p:cNvSpPr>
            <p:nvPr/>
          </p:nvSpPr>
          <p:spPr bwMode="auto">
            <a:xfrm>
              <a:off x="2893" y="1194"/>
              <a:ext cx="2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0" name="Line 38"/>
            <p:cNvSpPr>
              <a:spLocks noChangeShapeType="1"/>
            </p:cNvSpPr>
            <p:nvPr/>
          </p:nvSpPr>
          <p:spPr bwMode="auto">
            <a:xfrm>
              <a:off x="913" y="2486"/>
              <a:ext cx="4009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1" name="Line 39"/>
            <p:cNvSpPr>
              <a:spLocks noChangeShapeType="1"/>
            </p:cNvSpPr>
            <p:nvPr/>
          </p:nvSpPr>
          <p:spPr bwMode="auto">
            <a:xfrm flipV="1">
              <a:off x="913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2" name="Line 40"/>
            <p:cNvSpPr>
              <a:spLocks noChangeShapeType="1"/>
            </p:cNvSpPr>
            <p:nvPr/>
          </p:nvSpPr>
          <p:spPr bwMode="auto">
            <a:xfrm flipV="1">
              <a:off x="1486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3" name="Line 41"/>
            <p:cNvSpPr>
              <a:spLocks noChangeShapeType="1"/>
            </p:cNvSpPr>
            <p:nvPr/>
          </p:nvSpPr>
          <p:spPr bwMode="auto">
            <a:xfrm flipV="1">
              <a:off x="2058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4" name="Line 42"/>
            <p:cNvSpPr>
              <a:spLocks noChangeShapeType="1"/>
            </p:cNvSpPr>
            <p:nvPr/>
          </p:nvSpPr>
          <p:spPr bwMode="auto">
            <a:xfrm flipV="1">
              <a:off x="2631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5" name="Line 43"/>
            <p:cNvSpPr>
              <a:spLocks noChangeShapeType="1"/>
            </p:cNvSpPr>
            <p:nvPr/>
          </p:nvSpPr>
          <p:spPr bwMode="auto">
            <a:xfrm flipV="1">
              <a:off x="3205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6" name="Line 44"/>
            <p:cNvSpPr>
              <a:spLocks noChangeShapeType="1"/>
            </p:cNvSpPr>
            <p:nvPr/>
          </p:nvSpPr>
          <p:spPr bwMode="auto">
            <a:xfrm flipV="1">
              <a:off x="3777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7" name="Line 45"/>
            <p:cNvSpPr>
              <a:spLocks noChangeShapeType="1"/>
            </p:cNvSpPr>
            <p:nvPr/>
          </p:nvSpPr>
          <p:spPr bwMode="auto">
            <a:xfrm flipV="1">
              <a:off x="4350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8" name="Line 46"/>
            <p:cNvSpPr>
              <a:spLocks noChangeShapeType="1"/>
            </p:cNvSpPr>
            <p:nvPr/>
          </p:nvSpPr>
          <p:spPr bwMode="auto">
            <a:xfrm flipV="1">
              <a:off x="4922" y="2486"/>
              <a:ext cx="1" cy="25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59" name="Line 47"/>
            <p:cNvSpPr>
              <a:spLocks noChangeShapeType="1"/>
            </p:cNvSpPr>
            <p:nvPr/>
          </p:nvSpPr>
          <p:spPr bwMode="auto">
            <a:xfrm flipV="1">
              <a:off x="2918" y="2166"/>
              <a:ext cx="79" cy="320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0" name="Line 48"/>
            <p:cNvSpPr>
              <a:spLocks noChangeShapeType="1"/>
            </p:cNvSpPr>
            <p:nvPr/>
          </p:nvSpPr>
          <p:spPr bwMode="auto">
            <a:xfrm flipV="1">
              <a:off x="2997" y="1941"/>
              <a:ext cx="121" cy="225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1" name="Line 49"/>
            <p:cNvSpPr>
              <a:spLocks noChangeShapeType="1"/>
            </p:cNvSpPr>
            <p:nvPr/>
          </p:nvSpPr>
          <p:spPr bwMode="auto">
            <a:xfrm flipV="1">
              <a:off x="3118" y="1465"/>
              <a:ext cx="1202" cy="476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2" name="Line 50"/>
            <p:cNvSpPr>
              <a:spLocks noChangeShapeType="1"/>
            </p:cNvSpPr>
            <p:nvPr/>
          </p:nvSpPr>
          <p:spPr bwMode="auto">
            <a:xfrm flipH="1">
              <a:off x="2948" y="1928"/>
              <a:ext cx="1114" cy="435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3" name="Line 51"/>
            <p:cNvSpPr>
              <a:spLocks noChangeShapeType="1"/>
            </p:cNvSpPr>
            <p:nvPr/>
          </p:nvSpPr>
          <p:spPr bwMode="auto">
            <a:xfrm flipH="1">
              <a:off x="2918" y="2363"/>
              <a:ext cx="30" cy="123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4" name="Line 52"/>
            <p:cNvSpPr>
              <a:spLocks noChangeShapeType="1"/>
            </p:cNvSpPr>
            <p:nvPr/>
          </p:nvSpPr>
          <p:spPr bwMode="auto">
            <a:xfrm flipH="1">
              <a:off x="2838" y="2486"/>
              <a:ext cx="80" cy="318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5" name="Line 53"/>
            <p:cNvSpPr>
              <a:spLocks noChangeShapeType="1"/>
            </p:cNvSpPr>
            <p:nvPr/>
          </p:nvSpPr>
          <p:spPr bwMode="auto">
            <a:xfrm flipH="1">
              <a:off x="2717" y="2804"/>
              <a:ext cx="121" cy="225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6" name="Line 54"/>
            <p:cNvSpPr>
              <a:spLocks noChangeShapeType="1"/>
            </p:cNvSpPr>
            <p:nvPr/>
          </p:nvSpPr>
          <p:spPr bwMode="auto">
            <a:xfrm flipH="1">
              <a:off x="1567" y="3029"/>
              <a:ext cx="1150" cy="446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7" name="Line 55"/>
            <p:cNvSpPr>
              <a:spLocks noChangeShapeType="1"/>
            </p:cNvSpPr>
            <p:nvPr/>
          </p:nvSpPr>
          <p:spPr bwMode="auto">
            <a:xfrm flipV="1">
              <a:off x="1779" y="2607"/>
              <a:ext cx="1109" cy="432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8" name="Line 56"/>
            <p:cNvSpPr>
              <a:spLocks noChangeShapeType="1"/>
            </p:cNvSpPr>
            <p:nvPr/>
          </p:nvSpPr>
          <p:spPr bwMode="auto">
            <a:xfrm flipV="1">
              <a:off x="2888" y="2486"/>
              <a:ext cx="30" cy="121"/>
            </a:xfrm>
            <a:prstGeom prst="line">
              <a:avLst/>
            </a:prstGeom>
            <a:noFill/>
            <a:ln w="20638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69" name="Line 57"/>
            <p:cNvSpPr>
              <a:spLocks noChangeShapeType="1"/>
            </p:cNvSpPr>
            <p:nvPr/>
          </p:nvSpPr>
          <p:spPr bwMode="auto">
            <a:xfrm flipV="1">
              <a:off x="2918" y="2355"/>
              <a:ext cx="28" cy="13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0" name="Line 58"/>
            <p:cNvSpPr>
              <a:spLocks noChangeShapeType="1"/>
            </p:cNvSpPr>
            <p:nvPr/>
          </p:nvSpPr>
          <p:spPr bwMode="auto">
            <a:xfrm flipV="1">
              <a:off x="2946" y="2225"/>
              <a:ext cx="30" cy="13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1" name="Line 59"/>
            <p:cNvSpPr>
              <a:spLocks noChangeShapeType="1"/>
            </p:cNvSpPr>
            <p:nvPr/>
          </p:nvSpPr>
          <p:spPr bwMode="auto">
            <a:xfrm flipV="1">
              <a:off x="2976" y="2167"/>
              <a:ext cx="12" cy="58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2" name="Line 60"/>
            <p:cNvSpPr>
              <a:spLocks noChangeShapeType="1"/>
            </p:cNvSpPr>
            <p:nvPr/>
          </p:nvSpPr>
          <p:spPr bwMode="auto">
            <a:xfrm>
              <a:off x="2988" y="2167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3" name="Line 61"/>
            <p:cNvSpPr>
              <a:spLocks noChangeShapeType="1"/>
            </p:cNvSpPr>
            <p:nvPr/>
          </p:nvSpPr>
          <p:spPr bwMode="auto">
            <a:xfrm flipV="1">
              <a:off x="2988" y="2163"/>
              <a:ext cx="1" cy="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4" name="Line 62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5" name="Line 63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6" name="Line 64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7" name="Line 65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8" name="Line 66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79" name="Line 67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0" name="Line 68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1" name="Line 69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2" name="Line 70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3" name="Line 71"/>
            <p:cNvSpPr>
              <a:spLocks noChangeShapeType="1"/>
            </p:cNvSpPr>
            <p:nvPr/>
          </p:nvSpPr>
          <p:spPr bwMode="auto">
            <a:xfrm>
              <a:off x="2989" y="216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4" name="Line 72"/>
            <p:cNvSpPr>
              <a:spLocks noChangeShapeType="1"/>
            </p:cNvSpPr>
            <p:nvPr/>
          </p:nvSpPr>
          <p:spPr bwMode="auto">
            <a:xfrm flipV="1"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5" name="Line 73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6" name="Line 74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7" name="Line 75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8" name="Line 76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89" name="Line 77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0" name="Line 78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1" name="Line 79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2" name="Line 80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3" name="Line 81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4" name="Line 82"/>
            <p:cNvSpPr>
              <a:spLocks noChangeShapeType="1"/>
            </p:cNvSpPr>
            <p:nvPr/>
          </p:nvSpPr>
          <p:spPr bwMode="auto">
            <a:xfrm>
              <a:off x="2989" y="216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5" name="Line 83"/>
            <p:cNvSpPr>
              <a:spLocks noChangeShapeType="1"/>
            </p:cNvSpPr>
            <p:nvPr/>
          </p:nvSpPr>
          <p:spPr bwMode="auto">
            <a:xfrm flipV="1">
              <a:off x="2989" y="216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6" name="Line 84"/>
            <p:cNvSpPr>
              <a:spLocks noChangeShapeType="1"/>
            </p:cNvSpPr>
            <p:nvPr/>
          </p:nvSpPr>
          <p:spPr bwMode="auto">
            <a:xfrm>
              <a:off x="2989" y="216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7" name="Line 85"/>
            <p:cNvSpPr>
              <a:spLocks noChangeShapeType="1"/>
            </p:cNvSpPr>
            <p:nvPr/>
          </p:nvSpPr>
          <p:spPr bwMode="auto">
            <a:xfrm flipV="1">
              <a:off x="2989" y="2159"/>
              <a:ext cx="1" cy="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8" name="Line 86"/>
            <p:cNvSpPr>
              <a:spLocks noChangeShapeType="1"/>
            </p:cNvSpPr>
            <p:nvPr/>
          </p:nvSpPr>
          <p:spPr bwMode="auto">
            <a:xfrm flipV="1">
              <a:off x="2989" y="2155"/>
              <a:ext cx="1" cy="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199" name="Line 87"/>
            <p:cNvSpPr>
              <a:spLocks noChangeShapeType="1"/>
            </p:cNvSpPr>
            <p:nvPr/>
          </p:nvSpPr>
          <p:spPr bwMode="auto">
            <a:xfrm flipV="1">
              <a:off x="2990" y="2133"/>
              <a:ext cx="14" cy="2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0" name="Line 88"/>
            <p:cNvSpPr>
              <a:spLocks noChangeShapeType="1"/>
            </p:cNvSpPr>
            <p:nvPr/>
          </p:nvSpPr>
          <p:spPr bwMode="auto">
            <a:xfrm flipV="1">
              <a:off x="3004" y="2080"/>
              <a:ext cx="29" cy="53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1" name="Line 89"/>
            <p:cNvSpPr>
              <a:spLocks noChangeShapeType="1"/>
            </p:cNvSpPr>
            <p:nvPr/>
          </p:nvSpPr>
          <p:spPr bwMode="auto">
            <a:xfrm flipV="1">
              <a:off x="3033" y="2028"/>
              <a:ext cx="28" cy="5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2" name="Line 90"/>
            <p:cNvSpPr>
              <a:spLocks noChangeShapeType="1"/>
            </p:cNvSpPr>
            <p:nvPr/>
          </p:nvSpPr>
          <p:spPr bwMode="auto">
            <a:xfrm flipV="1">
              <a:off x="3061" y="1974"/>
              <a:ext cx="29" cy="5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3" name="Line 91"/>
            <p:cNvSpPr>
              <a:spLocks noChangeShapeType="1"/>
            </p:cNvSpPr>
            <p:nvPr/>
          </p:nvSpPr>
          <p:spPr bwMode="auto">
            <a:xfrm flipV="1">
              <a:off x="3090" y="1949"/>
              <a:ext cx="13" cy="25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4" name="Line 92"/>
            <p:cNvSpPr>
              <a:spLocks noChangeShapeType="1"/>
            </p:cNvSpPr>
            <p:nvPr/>
          </p:nvSpPr>
          <p:spPr bwMode="auto">
            <a:xfrm flipV="1">
              <a:off x="3103" y="1944"/>
              <a:ext cx="15" cy="5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5" name="Line 93"/>
            <p:cNvSpPr>
              <a:spLocks noChangeShapeType="1"/>
            </p:cNvSpPr>
            <p:nvPr/>
          </p:nvSpPr>
          <p:spPr bwMode="auto">
            <a:xfrm flipV="1">
              <a:off x="3118" y="1933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6" name="Line 94"/>
            <p:cNvSpPr>
              <a:spLocks noChangeShapeType="1"/>
            </p:cNvSpPr>
            <p:nvPr/>
          </p:nvSpPr>
          <p:spPr bwMode="auto">
            <a:xfrm flipV="1">
              <a:off x="3147" y="1921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7" name="Line 95"/>
            <p:cNvSpPr>
              <a:spLocks noChangeShapeType="1"/>
            </p:cNvSpPr>
            <p:nvPr/>
          </p:nvSpPr>
          <p:spPr bwMode="auto">
            <a:xfrm flipV="1">
              <a:off x="3175" y="1910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8" name="Line 96"/>
            <p:cNvSpPr>
              <a:spLocks noChangeShapeType="1"/>
            </p:cNvSpPr>
            <p:nvPr/>
          </p:nvSpPr>
          <p:spPr bwMode="auto">
            <a:xfrm flipV="1">
              <a:off x="3205" y="1900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09" name="Line 97"/>
            <p:cNvSpPr>
              <a:spLocks noChangeShapeType="1"/>
            </p:cNvSpPr>
            <p:nvPr/>
          </p:nvSpPr>
          <p:spPr bwMode="auto">
            <a:xfrm flipV="1">
              <a:off x="3233" y="1888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0" name="Line 98"/>
            <p:cNvSpPr>
              <a:spLocks noChangeShapeType="1"/>
            </p:cNvSpPr>
            <p:nvPr/>
          </p:nvSpPr>
          <p:spPr bwMode="auto">
            <a:xfrm flipV="1">
              <a:off x="3262" y="1877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1" name="Line 99"/>
            <p:cNvSpPr>
              <a:spLocks noChangeShapeType="1"/>
            </p:cNvSpPr>
            <p:nvPr/>
          </p:nvSpPr>
          <p:spPr bwMode="auto">
            <a:xfrm flipV="1">
              <a:off x="3290" y="1865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2" name="Line 100"/>
            <p:cNvSpPr>
              <a:spLocks noChangeShapeType="1"/>
            </p:cNvSpPr>
            <p:nvPr/>
          </p:nvSpPr>
          <p:spPr bwMode="auto">
            <a:xfrm flipV="1">
              <a:off x="3319" y="1855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3" name="Line 101"/>
            <p:cNvSpPr>
              <a:spLocks noChangeShapeType="1"/>
            </p:cNvSpPr>
            <p:nvPr/>
          </p:nvSpPr>
          <p:spPr bwMode="auto">
            <a:xfrm flipV="1">
              <a:off x="3347" y="1844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4" name="Line 102"/>
            <p:cNvSpPr>
              <a:spLocks noChangeShapeType="1"/>
            </p:cNvSpPr>
            <p:nvPr/>
          </p:nvSpPr>
          <p:spPr bwMode="auto">
            <a:xfrm flipV="1">
              <a:off x="3376" y="1832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5" name="Line 103"/>
            <p:cNvSpPr>
              <a:spLocks noChangeShapeType="1"/>
            </p:cNvSpPr>
            <p:nvPr/>
          </p:nvSpPr>
          <p:spPr bwMode="auto">
            <a:xfrm flipV="1">
              <a:off x="3404" y="1821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6" name="Line 104"/>
            <p:cNvSpPr>
              <a:spLocks noChangeShapeType="1"/>
            </p:cNvSpPr>
            <p:nvPr/>
          </p:nvSpPr>
          <p:spPr bwMode="auto">
            <a:xfrm flipV="1">
              <a:off x="3434" y="1811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7" name="Line 105"/>
            <p:cNvSpPr>
              <a:spLocks noChangeShapeType="1"/>
            </p:cNvSpPr>
            <p:nvPr/>
          </p:nvSpPr>
          <p:spPr bwMode="auto">
            <a:xfrm flipV="1">
              <a:off x="3462" y="1799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8" name="Line 106"/>
            <p:cNvSpPr>
              <a:spLocks noChangeShapeType="1"/>
            </p:cNvSpPr>
            <p:nvPr/>
          </p:nvSpPr>
          <p:spPr bwMode="auto">
            <a:xfrm flipV="1">
              <a:off x="3491" y="1788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19" name="Line 107"/>
            <p:cNvSpPr>
              <a:spLocks noChangeShapeType="1"/>
            </p:cNvSpPr>
            <p:nvPr/>
          </p:nvSpPr>
          <p:spPr bwMode="auto">
            <a:xfrm flipV="1">
              <a:off x="3519" y="1777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0" name="Line 108"/>
            <p:cNvSpPr>
              <a:spLocks noChangeShapeType="1"/>
            </p:cNvSpPr>
            <p:nvPr/>
          </p:nvSpPr>
          <p:spPr bwMode="auto">
            <a:xfrm flipV="1">
              <a:off x="3548" y="1765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1" name="Line 109"/>
            <p:cNvSpPr>
              <a:spLocks noChangeShapeType="1"/>
            </p:cNvSpPr>
            <p:nvPr/>
          </p:nvSpPr>
          <p:spPr bwMode="auto">
            <a:xfrm flipV="1">
              <a:off x="3576" y="1755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2" name="Line 110"/>
            <p:cNvSpPr>
              <a:spLocks noChangeShapeType="1"/>
            </p:cNvSpPr>
            <p:nvPr/>
          </p:nvSpPr>
          <p:spPr bwMode="auto">
            <a:xfrm flipV="1">
              <a:off x="3605" y="1743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3" name="Line 111"/>
            <p:cNvSpPr>
              <a:spLocks noChangeShapeType="1"/>
            </p:cNvSpPr>
            <p:nvPr/>
          </p:nvSpPr>
          <p:spPr bwMode="auto">
            <a:xfrm flipV="1">
              <a:off x="3633" y="1732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4" name="Line 112"/>
            <p:cNvSpPr>
              <a:spLocks noChangeShapeType="1"/>
            </p:cNvSpPr>
            <p:nvPr/>
          </p:nvSpPr>
          <p:spPr bwMode="auto">
            <a:xfrm flipV="1">
              <a:off x="3663" y="1721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5" name="Line 113"/>
            <p:cNvSpPr>
              <a:spLocks noChangeShapeType="1"/>
            </p:cNvSpPr>
            <p:nvPr/>
          </p:nvSpPr>
          <p:spPr bwMode="auto">
            <a:xfrm flipV="1">
              <a:off x="3691" y="1709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6" name="Line 114"/>
            <p:cNvSpPr>
              <a:spLocks noChangeShapeType="1"/>
            </p:cNvSpPr>
            <p:nvPr/>
          </p:nvSpPr>
          <p:spPr bwMode="auto">
            <a:xfrm flipV="1">
              <a:off x="3720" y="1699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7" name="Line 115"/>
            <p:cNvSpPr>
              <a:spLocks noChangeShapeType="1"/>
            </p:cNvSpPr>
            <p:nvPr/>
          </p:nvSpPr>
          <p:spPr bwMode="auto">
            <a:xfrm flipV="1">
              <a:off x="3748" y="1688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8" name="Line 116"/>
            <p:cNvSpPr>
              <a:spLocks noChangeShapeType="1"/>
            </p:cNvSpPr>
            <p:nvPr/>
          </p:nvSpPr>
          <p:spPr bwMode="auto">
            <a:xfrm flipV="1">
              <a:off x="3777" y="1676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29" name="Line 117"/>
            <p:cNvSpPr>
              <a:spLocks noChangeShapeType="1"/>
            </p:cNvSpPr>
            <p:nvPr/>
          </p:nvSpPr>
          <p:spPr bwMode="auto">
            <a:xfrm flipV="1">
              <a:off x="3805" y="1665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0" name="Line 118"/>
            <p:cNvSpPr>
              <a:spLocks noChangeShapeType="1"/>
            </p:cNvSpPr>
            <p:nvPr/>
          </p:nvSpPr>
          <p:spPr bwMode="auto">
            <a:xfrm flipV="1">
              <a:off x="3834" y="1655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1" name="Line 119"/>
            <p:cNvSpPr>
              <a:spLocks noChangeShapeType="1"/>
            </p:cNvSpPr>
            <p:nvPr/>
          </p:nvSpPr>
          <p:spPr bwMode="auto">
            <a:xfrm flipV="1">
              <a:off x="3862" y="1643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2" name="Line 120"/>
            <p:cNvSpPr>
              <a:spLocks noChangeShapeType="1"/>
            </p:cNvSpPr>
            <p:nvPr/>
          </p:nvSpPr>
          <p:spPr bwMode="auto">
            <a:xfrm flipV="1">
              <a:off x="3892" y="1632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3" name="Line 121"/>
            <p:cNvSpPr>
              <a:spLocks noChangeShapeType="1"/>
            </p:cNvSpPr>
            <p:nvPr/>
          </p:nvSpPr>
          <p:spPr bwMode="auto">
            <a:xfrm flipV="1">
              <a:off x="3920" y="1622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4" name="Line 122"/>
            <p:cNvSpPr>
              <a:spLocks noChangeShapeType="1"/>
            </p:cNvSpPr>
            <p:nvPr/>
          </p:nvSpPr>
          <p:spPr bwMode="auto">
            <a:xfrm flipV="1">
              <a:off x="3949" y="1610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5" name="Line 123"/>
            <p:cNvSpPr>
              <a:spLocks noChangeShapeType="1"/>
            </p:cNvSpPr>
            <p:nvPr/>
          </p:nvSpPr>
          <p:spPr bwMode="auto">
            <a:xfrm flipV="1">
              <a:off x="3977" y="1599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6" name="Line 124"/>
            <p:cNvSpPr>
              <a:spLocks noChangeShapeType="1"/>
            </p:cNvSpPr>
            <p:nvPr/>
          </p:nvSpPr>
          <p:spPr bwMode="auto">
            <a:xfrm flipV="1">
              <a:off x="4006" y="1587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7" name="Line 125"/>
            <p:cNvSpPr>
              <a:spLocks noChangeShapeType="1"/>
            </p:cNvSpPr>
            <p:nvPr/>
          </p:nvSpPr>
          <p:spPr bwMode="auto">
            <a:xfrm flipV="1">
              <a:off x="4034" y="1576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8" name="Line 126"/>
            <p:cNvSpPr>
              <a:spLocks noChangeShapeType="1"/>
            </p:cNvSpPr>
            <p:nvPr/>
          </p:nvSpPr>
          <p:spPr bwMode="auto">
            <a:xfrm flipV="1">
              <a:off x="4063" y="1566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39" name="Line 127"/>
            <p:cNvSpPr>
              <a:spLocks noChangeShapeType="1"/>
            </p:cNvSpPr>
            <p:nvPr/>
          </p:nvSpPr>
          <p:spPr bwMode="auto">
            <a:xfrm flipV="1">
              <a:off x="4091" y="1554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0" name="Line 128"/>
            <p:cNvSpPr>
              <a:spLocks noChangeShapeType="1"/>
            </p:cNvSpPr>
            <p:nvPr/>
          </p:nvSpPr>
          <p:spPr bwMode="auto">
            <a:xfrm flipV="1">
              <a:off x="4121" y="1543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1" name="Line 129"/>
            <p:cNvSpPr>
              <a:spLocks noChangeShapeType="1"/>
            </p:cNvSpPr>
            <p:nvPr/>
          </p:nvSpPr>
          <p:spPr bwMode="auto">
            <a:xfrm flipV="1">
              <a:off x="4149" y="1532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2" name="Line 130"/>
            <p:cNvSpPr>
              <a:spLocks noChangeShapeType="1"/>
            </p:cNvSpPr>
            <p:nvPr/>
          </p:nvSpPr>
          <p:spPr bwMode="auto">
            <a:xfrm flipV="1">
              <a:off x="4178" y="1520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3" name="Line 131"/>
            <p:cNvSpPr>
              <a:spLocks noChangeShapeType="1"/>
            </p:cNvSpPr>
            <p:nvPr/>
          </p:nvSpPr>
          <p:spPr bwMode="auto">
            <a:xfrm flipV="1">
              <a:off x="4206" y="1510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4" name="Line 132"/>
            <p:cNvSpPr>
              <a:spLocks noChangeShapeType="1"/>
            </p:cNvSpPr>
            <p:nvPr/>
          </p:nvSpPr>
          <p:spPr bwMode="auto">
            <a:xfrm flipV="1">
              <a:off x="4235" y="1499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5" name="Line 133"/>
            <p:cNvSpPr>
              <a:spLocks noChangeShapeType="1"/>
            </p:cNvSpPr>
            <p:nvPr/>
          </p:nvSpPr>
          <p:spPr bwMode="auto">
            <a:xfrm flipV="1">
              <a:off x="4263" y="1487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6" name="Line 134"/>
            <p:cNvSpPr>
              <a:spLocks noChangeShapeType="1"/>
            </p:cNvSpPr>
            <p:nvPr/>
          </p:nvSpPr>
          <p:spPr bwMode="auto">
            <a:xfrm flipH="1">
              <a:off x="4063" y="1901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7" name="Line 135"/>
            <p:cNvSpPr>
              <a:spLocks noChangeShapeType="1"/>
            </p:cNvSpPr>
            <p:nvPr/>
          </p:nvSpPr>
          <p:spPr bwMode="auto">
            <a:xfrm flipH="1">
              <a:off x="4034" y="1913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8" name="Line 136"/>
            <p:cNvSpPr>
              <a:spLocks noChangeShapeType="1"/>
            </p:cNvSpPr>
            <p:nvPr/>
          </p:nvSpPr>
          <p:spPr bwMode="auto">
            <a:xfrm flipH="1">
              <a:off x="4006" y="1924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49" name="Line 137"/>
            <p:cNvSpPr>
              <a:spLocks noChangeShapeType="1"/>
            </p:cNvSpPr>
            <p:nvPr/>
          </p:nvSpPr>
          <p:spPr bwMode="auto">
            <a:xfrm flipH="1">
              <a:off x="3977" y="1934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0" name="Line 138"/>
            <p:cNvSpPr>
              <a:spLocks noChangeShapeType="1"/>
            </p:cNvSpPr>
            <p:nvPr/>
          </p:nvSpPr>
          <p:spPr bwMode="auto">
            <a:xfrm flipH="1">
              <a:off x="3949" y="1946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1" name="Line 139"/>
            <p:cNvSpPr>
              <a:spLocks noChangeShapeType="1"/>
            </p:cNvSpPr>
            <p:nvPr/>
          </p:nvSpPr>
          <p:spPr bwMode="auto">
            <a:xfrm flipH="1">
              <a:off x="3920" y="1957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2" name="Line 140"/>
            <p:cNvSpPr>
              <a:spLocks noChangeShapeType="1"/>
            </p:cNvSpPr>
            <p:nvPr/>
          </p:nvSpPr>
          <p:spPr bwMode="auto">
            <a:xfrm flipH="1">
              <a:off x="3892" y="1968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3" name="Line 141"/>
            <p:cNvSpPr>
              <a:spLocks noChangeShapeType="1"/>
            </p:cNvSpPr>
            <p:nvPr/>
          </p:nvSpPr>
          <p:spPr bwMode="auto">
            <a:xfrm flipH="1">
              <a:off x="3862" y="1980"/>
              <a:ext cx="30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4" name="Line 142"/>
            <p:cNvSpPr>
              <a:spLocks noChangeShapeType="1"/>
            </p:cNvSpPr>
            <p:nvPr/>
          </p:nvSpPr>
          <p:spPr bwMode="auto">
            <a:xfrm flipH="1">
              <a:off x="3834" y="1990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5" name="Line 143"/>
            <p:cNvSpPr>
              <a:spLocks noChangeShapeType="1"/>
            </p:cNvSpPr>
            <p:nvPr/>
          </p:nvSpPr>
          <p:spPr bwMode="auto">
            <a:xfrm flipH="1">
              <a:off x="3805" y="2001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6" name="Line 144"/>
            <p:cNvSpPr>
              <a:spLocks noChangeShapeType="1"/>
            </p:cNvSpPr>
            <p:nvPr/>
          </p:nvSpPr>
          <p:spPr bwMode="auto">
            <a:xfrm flipH="1">
              <a:off x="3777" y="2013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7" name="Line 145"/>
            <p:cNvSpPr>
              <a:spLocks noChangeShapeType="1"/>
            </p:cNvSpPr>
            <p:nvPr/>
          </p:nvSpPr>
          <p:spPr bwMode="auto">
            <a:xfrm flipH="1">
              <a:off x="3748" y="2024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8" name="Line 146"/>
            <p:cNvSpPr>
              <a:spLocks noChangeShapeType="1"/>
            </p:cNvSpPr>
            <p:nvPr/>
          </p:nvSpPr>
          <p:spPr bwMode="auto">
            <a:xfrm flipH="1">
              <a:off x="3720" y="2034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59" name="Line 147"/>
            <p:cNvSpPr>
              <a:spLocks noChangeShapeType="1"/>
            </p:cNvSpPr>
            <p:nvPr/>
          </p:nvSpPr>
          <p:spPr bwMode="auto">
            <a:xfrm flipH="1">
              <a:off x="3691" y="2046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0" name="Line 148"/>
            <p:cNvSpPr>
              <a:spLocks noChangeShapeType="1"/>
            </p:cNvSpPr>
            <p:nvPr/>
          </p:nvSpPr>
          <p:spPr bwMode="auto">
            <a:xfrm flipH="1">
              <a:off x="3663" y="2057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1" name="Line 149"/>
            <p:cNvSpPr>
              <a:spLocks noChangeShapeType="1"/>
            </p:cNvSpPr>
            <p:nvPr/>
          </p:nvSpPr>
          <p:spPr bwMode="auto">
            <a:xfrm flipH="1">
              <a:off x="3633" y="2069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2" name="Line 150"/>
            <p:cNvSpPr>
              <a:spLocks noChangeShapeType="1"/>
            </p:cNvSpPr>
            <p:nvPr/>
          </p:nvSpPr>
          <p:spPr bwMode="auto">
            <a:xfrm flipH="1">
              <a:off x="3605" y="2080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3" name="Line 151"/>
            <p:cNvSpPr>
              <a:spLocks noChangeShapeType="1"/>
            </p:cNvSpPr>
            <p:nvPr/>
          </p:nvSpPr>
          <p:spPr bwMode="auto">
            <a:xfrm flipH="1">
              <a:off x="3576" y="2090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4" name="Line 152"/>
            <p:cNvSpPr>
              <a:spLocks noChangeShapeType="1"/>
            </p:cNvSpPr>
            <p:nvPr/>
          </p:nvSpPr>
          <p:spPr bwMode="auto">
            <a:xfrm flipH="1">
              <a:off x="3548" y="2102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5" name="Line 153"/>
            <p:cNvSpPr>
              <a:spLocks noChangeShapeType="1"/>
            </p:cNvSpPr>
            <p:nvPr/>
          </p:nvSpPr>
          <p:spPr bwMode="auto">
            <a:xfrm flipH="1">
              <a:off x="3519" y="2113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6" name="Line 154"/>
            <p:cNvSpPr>
              <a:spLocks noChangeShapeType="1"/>
            </p:cNvSpPr>
            <p:nvPr/>
          </p:nvSpPr>
          <p:spPr bwMode="auto">
            <a:xfrm flipH="1">
              <a:off x="3491" y="2123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7" name="Line 155"/>
            <p:cNvSpPr>
              <a:spLocks noChangeShapeType="1"/>
            </p:cNvSpPr>
            <p:nvPr/>
          </p:nvSpPr>
          <p:spPr bwMode="auto">
            <a:xfrm flipH="1">
              <a:off x="3462" y="2135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8" name="Line 156"/>
            <p:cNvSpPr>
              <a:spLocks noChangeShapeType="1"/>
            </p:cNvSpPr>
            <p:nvPr/>
          </p:nvSpPr>
          <p:spPr bwMode="auto">
            <a:xfrm flipH="1">
              <a:off x="3434" y="2146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69" name="Line 157"/>
            <p:cNvSpPr>
              <a:spLocks noChangeShapeType="1"/>
            </p:cNvSpPr>
            <p:nvPr/>
          </p:nvSpPr>
          <p:spPr bwMode="auto">
            <a:xfrm flipH="1">
              <a:off x="3404" y="2158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0" name="Line 158"/>
            <p:cNvSpPr>
              <a:spLocks noChangeShapeType="1"/>
            </p:cNvSpPr>
            <p:nvPr/>
          </p:nvSpPr>
          <p:spPr bwMode="auto">
            <a:xfrm flipH="1">
              <a:off x="3376" y="2169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1" name="Line 159"/>
            <p:cNvSpPr>
              <a:spLocks noChangeShapeType="1"/>
            </p:cNvSpPr>
            <p:nvPr/>
          </p:nvSpPr>
          <p:spPr bwMode="auto">
            <a:xfrm flipH="1">
              <a:off x="3347" y="2179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2" name="Line 160"/>
            <p:cNvSpPr>
              <a:spLocks noChangeShapeType="1"/>
            </p:cNvSpPr>
            <p:nvPr/>
          </p:nvSpPr>
          <p:spPr bwMode="auto">
            <a:xfrm flipH="1">
              <a:off x="3319" y="2190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3" name="Line 161"/>
            <p:cNvSpPr>
              <a:spLocks noChangeShapeType="1"/>
            </p:cNvSpPr>
            <p:nvPr/>
          </p:nvSpPr>
          <p:spPr bwMode="auto">
            <a:xfrm flipH="1">
              <a:off x="3290" y="2202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4" name="Line 162"/>
            <p:cNvSpPr>
              <a:spLocks noChangeShapeType="1"/>
            </p:cNvSpPr>
            <p:nvPr/>
          </p:nvSpPr>
          <p:spPr bwMode="auto">
            <a:xfrm flipH="1">
              <a:off x="3262" y="2213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5" name="Line 163"/>
            <p:cNvSpPr>
              <a:spLocks noChangeShapeType="1"/>
            </p:cNvSpPr>
            <p:nvPr/>
          </p:nvSpPr>
          <p:spPr bwMode="auto">
            <a:xfrm flipH="1">
              <a:off x="3233" y="2225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6" name="Line 164"/>
            <p:cNvSpPr>
              <a:spLocks noChangeShapeType="1"/>
            </p:cNvSpPr>
            <p:nvPr/>
          </p:nvSpPr>
          <p:spPr bwMode="auto">
            <a:xfrm flipH="1">
              <a:off x="3205" y="2235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7" name="Line 165"/>
            <p:cNvSpPr>
              <a:spLocks noChangeShapeType="1"/>
            </p:cNvSpPr>
            <p:nvPr/>
          </p:nvSpPr>
          <p:spPr bwMode="auto">
            <a:xfrm flipH="1">
              <a:off x="3175" y="2246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8" name="Line 166"/>
            <p:cNvSpPr>
              <a:spLocks noChangeShapeType="1"/>
            </p:cNvSpPr>
            <p:nvPr/>
          </p:nvSpPr>
          <p:spPr bwMode="auto">
            <a:xfrm flipH="1">
              <a:off x="3147" y="2258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79" name="Line 167"/>
            <p:cNvSpPr>
              <a:spLocks noChangeShapeType="1"/>
            </p:cNvSpPr>
            <p:nvPr/>
          </p:nvSpPr>
          <p:spPr bwMode="auto">
            <a:xfrm flipH="1">
              <a:off x="3118" y="2269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0" name="Line 168"/>
            <p:cNvSpPr>
              <a:spLocks noChangeShapeType="1"/>
            </p:cNvSpPr>
            <p:nvPr/>
          </p:nvSpPr>
          <p:spPr bwMode="auto">
            <a:xfrm flipH="1">
              <a:off x="3090" y="2279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1" name="Line 169"/>
            <p:cNvSpPr>
              <a:spLocks noChangeShapeType="1"/>
            </p:cNvSpPr>
            <p:nvPr/>
          </p:nvSpPr>
          <p:spPr bwMode="auto">
            <a:xfrm flipH="1">
              <a:off x="3061" y="2291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2" name="Line 170"/>
            <p:cNvSpPr>
              <a:spLocks noChangeShapeType="1"/>
            </p:cNvSpPr>
            <p:nvPr/>
          </p:nvSpPr>
          <p:spPr bwMode="auto">
            <a:xfrm flipH="1">
              <a:off x="3033" y="2302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3" name="Line 171"/>
            <p:cNvSpPr>
              <a:spLocks noChangeShapeType="1"/>
            </p:cNvSpPr>
            <p:nvPr/>
          </p:nvSpPr>
          <p:spPr bwMode="auto">
            <a:xfrm flipH="1">
              <a:off x="3004" y="2314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4" name="Line 172"/>
            <p:cNvSpPr>
              <a:spLocks noChangeShapeType="1"/>
            </p:cNvSpPr>
            <p:nvPr/>
          </p:nvSpPr>
          <p:spPr bwMode="auto">
            <a:xfrm flipH="1">
              <a:off x="2976" y="2324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5" name="Line 173"/>
            <p:cNvSpPr>
              <a:spLocks noChangeShapeType="1"/>
            </p:cNvSpPr>
            <p:nvPr/>
          </p:nvSpPr>
          <p:spPr bwMode="auto">
            <a:xfrm flipH="1">
              <a:off x="2946" y="2335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6" name="Line 174"/>
            <p:cNvSpPr>
              <a:spLocks noChangeShapeType="1"/>
            </p:cNvSpPr>
            <p:nvPr/>
          </p:nvSpPr>
          <p:spPr bwMode="auto">
            <a:xfrm flipH="1">
              <a:off x="2944" y="2346"/>
              <a:ext cx="2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7" name="Line 175"/>
            <p:cNvSpPr>
              <a:spLocks noChangeShapeType="1"/>
            </p:cNvSpPr>
            <p:nvPr/>
          </p:nvSpPr>
          <p:spPr bwMode="auto">
            <a:xfrm>
              <a:off x="2944" y="2347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8" name="Line 176"/>
            <p:cNvSpPr>
              <a:spLocks noChangeShapeType="1"/>
            </p:cNvSpPr>
            <p:nvPr/>
          </p:nvSpPr>
          <p:spPr bwMode="auto">
            <a:xfrm flipH="1">
              <a:off x="2942" y="2347"/>
              <a:ext cx="2" cy="3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89" name="Line 177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0" name="Line 178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1" name="Line 179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2" name="Line 180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3" name="Line 181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4" name="Line 182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5" name="Line 183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6" name="Line 184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7" name="Line 185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8" name="Line 186"/>
            <p:cNvSpPr>
              <a:spLocks noChangeShapeType="1"/>
            </p:cNvSpPr>
            <p:nvPr/>
          </p:nvSpPr>
          <p:spPr bwMode="auto">
            <a:xfrm>
              <a:off x="2942" y="235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299" name="Line 187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0" name="Line 188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1" name="Line 189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2" name="Line 190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3" name="Line 191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4" name="Line 192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5" name="Line 193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6" name="Line 194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7" name="Line 195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8" name="Line 196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09" name="Line 197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0" name="Line 198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1" name="Line 199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2" name="Line 200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3" name="Line 201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4" name="Line 202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5" name="Line 203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6" name="Line 204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7" name="Line 205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8" name="Line 206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19" name="Line 207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0" name="Line 208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1" name="Line 209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2" name="Line 210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3" name="Line 211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4" name="Line 212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5" name="Line 213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6" name="Line 214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7" name="Line 215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8" name="Line 216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29" name="Line 217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0" name="Line 218"/>
            <p:cNvSpPr>
              <a:spLocks noChangeShapeType="1"/>
            </p:cNvSpPr>
            <p:nvPr/>
          </p:nvSpPr>
          <p:spPr bwMode="auto">
            <a:xfrm>
              <a:off x="2942" y="2351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1" name="Line 219"/>
            <p:cNvSpPr>
              <a:spLocks noChangeShapeType="1"/>
            </p:cNvSpPr>
            <p:nvPr/>
          </p:nvSpPr>
          <p:spPr bwMode="auto">
            <a:xfrm flipH="1">
              <a:off x="2941" y="2351"/>
              <a:ext cx="1" cy="3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2" name="Line 220"/>
            <p:cNvSpPr>
              <a:spLocks noChangeShapeType="1"/>
            </p:cNvSpPr>
            <p:nvPr/>
          </p:nvSpPr>
          <p:spPr bwMode="auto">
            <a:xfrm flipH="1">
              <a:off x="2936" y="2354"/>
              <a:ext cx="5" cy="26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3" name="Line 221"/>
            <p:cNvSpPr>
              <a:spLocks noChangeShapeType="1"/>
            </p:cNvSpPr>
            <p:nvPr/>
          </p:nvSpPr>
          <p:spPr bwMode="auto">
            <a:xfrm flipH="1">
              <a:off x="2934" y="2380"/>
              <a:ext cx="2" cy="6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4" name="Line 222"/>
            <p:cNvSpPr>
              <a:spLocks noChangeShapeType="1"/>
            </p:cNvSpPr>
            <p:nvPr/>
          </p:nvSpPr>
          <p:spPr bwMode="auto">
            <a:xfrm flipH="1">
              <a:off x="2933" y="2386"/>
              <a:ext cx="1" cy="8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5" name="Line 223"/>
            <p:cNvSpPr>
              <a:spLocks noChangeShapeType="1"/>
            </p:cNvSpPr>
            <p:nvPr/>
          </p:nvSpPr>
          <p:spPr bwMode="auto">
            <a:xfrm flipH="1">
              <a:off x="2925" y="2394"/>
              <a:ext cx="8" cy="3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6" name="Line 224"/>
            <p:cNvSpPr>
              <a:spLocks noChangeShapeType="1"/>
            </p:cNvSpPr>
            <p:nvPr/>
          </p:nvSpPr>
          <p:spPr bwMode="auto">
            <a:xfrm flipH="1">
              <a:off x="2924" y="2428"/>
              <a:ext cx="1" cy="7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7" name="Line 225"/>
            <p:cNvSpPr>
              <a:spLocks noChangeShapeType="1"/>
            </p:cNvSpPr>
            <p:nvPr/>
          </p:nvSpPr>
          <p:spPr bwMode="auto">
            <a:xfrm flipH="1">
              <a:off x="2922" y="2435"/>
              <a:ext cx="2" cy="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8" name="Line 226"/>
            <p:cNvSpPr>
              <a:spLocks noChangeShapeType="1"/>
            </p:cNvSpPr>
            <p:nvPr/>
          </p:nvSpPr>
          <p:spPr bwMode="auto">
            <a:xfrm flipH="1">
              <a:off x="2921" y="2439"/>
              <a:ext cx="1" cy="7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39" name="Line 227"/>
            <p:cNvSpPr>
              <a:spLocks noChangeShapeType="1"/>
            </p:cNvSpPr>
            <p:nvPr/>
          </p:nvSpPr>
          <p:spPr bwMode="auto">
            <a:xfrm flipH="1">
              <a:off x="2920" y="2446"/>
              <a:ext cx="1" cy="5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0" name="Line 228"/>
            <p:cNvSpPr>
              <a:spLocks noChangeShapeType="1"/>
            </p:cNvSpPr>
            <p:nvPr/>
          </p:nvSpPr>
          <p:spPr bwMode="auto">
            <a:xfrm flipH="1">
              <a:off x="2917" y="2451"/>
              <a:ext cx="3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1" name="Line 229"/>
            <p:cNvSpPr>
              <a:spLocks noChangeShapeType="1"/>
            </p:cNvSpPr>
            <p:nvPr/>
          </p:nvSpPr>
          <p:spPr bwMode="auto">
            <a:xfrm flipH="1">
              <a:off x="2916" y="2462"/>
              <a:ext cx="1" cy="8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2" name="Line 230"/>
            <p:cNvSpPr>
              <a:spLocks noChangeShapeType="1"/>
            </p:cNvSpPr>
            <p:nvPr/>
          </p:nvSpPr>
          <p:spPr bwMode="auto">
            <a:xfrm flipH="1">
              <a:off x="2889" y="2470"/>
              <a:ext cx="27" cy="12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3" name="Line 231"/>
            <p:cNvSpPr>
              <a:spLocks noChangeShapeType="1"/>
            </p:cNvSpPr>
            <p:nvPr/>
          </p:nvSpPr>
          <p:spPr bwMode="auto">
            <a:xfrm flipH="1">
              <a:off x="2860" y="2592"/>
              <a:ext cx="29" cy="13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4" name="Line 232"/>
            <p:cNvSpPr>
              <a:spLocks noChangeShapeType="1"/>
            </p:cNvSpPr>
            <p:nvPr/>
          </p:nvSpPr>
          <p:spPr bwMode="auto">
            <a:xfrm flipH="1">
              <a:off x="2841" y="2723"/>
              <a:ext cx="19" cy="85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5" name="Line 233"/>
            <p:cNvSpPr>
              <a:spLocks noChangeShapeType="1"/>
            </p:cNvSpPr>
            <p:nvPr/>
          </p:nvSpPr>
          <p:spPr bwMode="auto">
            <a:xfrm>
              <a:off x="2841" y="2808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6" name="Line 234"/>
            <p:cNvSpPr>
              <a:spLocks noChangeShapeType="1"/>
            </p:cNvSpPr>
            <p:nvPr/>
          </p:nvSpPr>
          <p:spPr bwMode="auto">
            <a:xfrm>
              <a:off x="2841" y="2808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7" name="Line 235"/>
            <p:cNvSpPr>
              <a:spLocks noChangeShapeType="1"/>
            </p:cNvSpPr>
            <p:nvPr/>
          </p:nvSpPr>
          <p:spPr bwMode="auto">
            <a:xfrm>
              <a:off x="2841" y="2809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8" name="Line 236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49" name="Line 237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0" name="Line 238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1" name="Line 239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2" name="Line 240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3" name="Line 241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4" name="Line 242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5" name="Line 243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6" name="Line 244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7" name="Line 245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8" name="Line 246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59" name="Line 247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0" name="Line 248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1" name="Line 249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2" name="Line 250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3" name="Line 251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4" name="Line 252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5" name="Line 253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6" name="Line 254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7" name="Line 255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8" name="Line 256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69" name="Line 257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0" name="Line 258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1" name="Line 259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2" name="Line 260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3" name="Line 261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4" name="Line 262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5" name="Line 263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6" name="Line 264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7" name="Line 265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8" name="Line 266"/>
            <p:cNvSpPr>
              <a:spLocks noChangeShapeType="1"/>
            </p:cNvSpPr>
            <p:nvPr/>
          </p:nvSpPr>
          <p:spPr bwMode="auto">
            <a:xfrm>
              <a:off x="2841" y="2810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79" name="Line 267"/>
            <p:cNvSpPr>
              <a:spLocks noChangeShapeType="1"/>
            </p:cNvSpPr>
            <p:nvPr/>
          </p:nvSpPr>
          <p:spPr bwMode="auto">
            <a:xfrm>
              <a:off x="2841" y="2810"/>
              <a:ext cx="1" cy="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0" name="Line 268"/>
            <p:cNvSpPr>
              <a:spLocks noChangeShapeType="1"/>
            </p:cNvSpPr>
            <p:nvPr/>
          </p:nvSpPr>
          <p:spPr bwMode="auto">
            <a:xfrm>
              <a:off x="2841" y="281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1" name="Line 269"/>
            <p:cNvSpPr>
              <a:spLocks noChangeShapeType="1"/>
            </p:cNvSpPr>
            <p:nvPr/>
          </p:nvSpPr>
          <p:spPr bwMode="auto">
            <a:xfrm>
              <a:off x="2841" y="281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2" name="Line 270"/>
            <p:cNvSpPr>
              <a:spLocks noChangeShapeType="1"/>
            </p:cNvSpPr>
            <p:nvPr/>
          </p:nvSpPr>
          <p:spPr bwMode="auto">
            <a:xfrm>
              <a:off x="2841" y="281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3" name="Line 271"/>
            <p:cNvSpPr>
              <a:spLocks noChangeShapeType="1"/>
            </p:cNvSpPr>
            <p:nvPr/>
          </p:nvSpPr>
          <p:spPr bwMode="auto">
            <a:xfrm flipH="1">
              <a:off x="2840" y="281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4" name="Line 272"/>
            <p:cNvSpPr>
              <a:spLocks noChangeShapeType="1"/>
            </p:cNvSpPr>
            <p:nvPr/>
          </p:nvSpPr>
          <p:spPr bwMode="auto">
            <a:xfrm>
              <a:off x="2840" y="2812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5" name="Line 273"/>
            <p:cNvSpPr>
              <a:spLocks noChangeShapeType="1"/>
            </p:cNvSpPr>
            <p:nvPr/>
          </p:nvSpPr>
          <p:spPr bwMode="auto">
            <a:xfrm>
              <a:off x="2840" y="281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6" name="Line 274"/>
            <p:cNvSpPr>
              <a:spLocks noChangeShapeType="1"/>
            </p:cNvSpPr>
            <p:nvPr/>
          </p:nvSpPr>
          <p:spPr bwMode="auto">
            <a:xfrm>
              <a:off x="2840" y="281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7" name="Line 275"/>
            <p:cNvSpPr>
              <a:spLocks noChangeShapeType="1"/>
            </p:cNvSpPr>
            <p:nvPr/>
          </p:nvSpPr>
          <p:spPr bwMode="auto">
            <a:xfrm>
              <a:off x="2840" y="281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8" name="Line 276"/>
            <p:cNvSpPr>
              <a:spLocks noChangeShapeType="1"/>
            </p:cNvSpPr>
            <p:nvPr/>
          </p:nvSpPr>
          <p:spPr bwMode="auto">
            <a:xfrm>
              <a:off x="2840" y="2814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89" name="Line 277"/>
            <p:cNvSpPr>
              <a:spLocks noChangeShapeType="1"/>
            </p:cNvSpPr>
            <p:nvPr/>
          </p:nvSpPr>
          <p:spPr bwMode="auto">
            <a:xfrm flipH="1">
              <a:off x="2832" y="2814"/>
              <a:ext cx="8" cy="15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0" name="Line 278"/>
            <p:cNvSpPr>
              <a:spLocks noChangeShapeType="1"/>
            </p:cNvSpPr>
            <p:nvPr/>
          </p:nvSpPr>
          <p:spPr bwMode="auto">
            <a:xfrm flipH="1">
              <a:off x="2803" y="2829"/>
              <a:ext cx="29" cy="53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1" name="Line 279"/>
            <p:cNvSpPr>
              <a:spLocks noChangeShapeType="1"/>
            </p:cNvSpPr>
            <p:nvPr/>
          </p:nvSpPr>
          <p:spPr bwMode="auto">
            <a:xfrm flipH="1">
              <a:off x="2775" y="2882"/>
              <a:ext cx="28" cy="5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2" name="Line 280"/>
            <p:cNvSpPr>
              <a:spLocks noChangeShapeType="1"/>
            </p:cNvSpPr>
            <p:nvPr/>
          </p:nvSpPr>
          <p:spPr bwMode="auto">
            <a:xfrm flipH="1">
              <a:off x="2745" y="2934"/>
              <a:ext cx="30" cy="53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3" name="Line 281"/>
            <p:cNvSpPr>
              <a:spLocks noChangeShapeType="1"/>
            </p:cNvSpPr>
            <p:nvPr/>
          </p:nvSpPr>
          <p:spPr bwMode="auto">
            <a:xfrm flipH="1">
              <a:off x="2727" y="2987"/>
              <a:ext cx="18" cy="36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4" name="Line 282"/>
            <p:cNvSpPr>
              <a:spLocks noChangeShapeType="1"/>
            </p:cNvSpPr>
            <p:nvPr/>
          </p:nvSpPr>
          <p:spPr bwMode="auto">
            <a:xfrm>
              <a:off x="2727" y="3023"/>
              <a:ext cx="1" cy="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5" name="Line 283"/>
            <p:cNvSpPr>
              <a:spLocks noChangeShapeType="1"/>
            </p:cNvSpPr>
            <p:nvPr/>
          </p:nvSpPr>
          <p:spPr bwMode="auto">
            <a:xfrm flipH="1">
              <a:off x="2717" y="3023"/>
              <a:ext cx="10" cy="4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6" name="Line 284"/>
            <p:cNvSpPr>
              <a:spLocks noChangeShapeType="1"/>
            </p:cNvSpPr>
            <p:nvPr/>
          </p:nvSpPr>
          <p:spPr bwMode="auto">
            <a:xfrm flipH="1">
              <a:off x="2688" y="3027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7" name="Line 285"/>
            <p:cNvSpPr>
              <a:spLocks noChangeShapeType="1"/>
            </p:cNvSpPr>
            <p:nvPr/>
          </p:nvSpPr>
          <p:spPr bwMode="auto">
            <a:xfrm flipH="1">
              <a:off x="2660" y="3038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8" name="Line 286"/>
            <p:cNvSpPr>
              <a:spLocks noChangeShapeType="1"/>
            </p:cNvSpPr>
            <p:nvPr/>
          </p:nvSpPr>
          <p:spPr bwMode="auto">
            <a:xfrm flipH="1">
              <a:off x="2631" y="3049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399" name="Line 287"/>
            <p:cNvSpPr>
              <a:spLocks noChangeShapeType="1"/>
            </p:cNvSpPr>
            <p:nvPr/>
          </p:nvSpPr>
          <p:spPr bwMode="auto">
            <a:xfrm flipH="1">
              <a:off x="2603" y="3061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0" name="Line 288"/>
            <p:cNvSpPr>
              <a:spLocks noChangeShapeType="1"/>
            </p:cNvSpPr>
            <p:nvPr/>
          </p:nvSpPr>
          <p:spPr bwMode="auto">
            <a:xfrm flipH="1">
              <a:off x="2574" y="3071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1" name="Line 289"/>
            <p:cNvSpPr>
              <a:spLocks noChangeShapeType="1"/>
            </p:cNvSpPr>
            <p:nvPr/>
          </p:nvSpPr>
          <p:spPr bwMode="auto">
            <a:xfrm flipH="1">
              <a:off x="2546" y="3082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2" name="Line 290"/>
            <p:cNvSpPr>
              <a:spLocks noChangeShapeType="1"/>
            </p:cNvSpPr>
            <p:nvPr/>
          </p:nvSpPr>
          <p:spPr bwMode="auto">
            <a:xfrm flipH="1">
              <a:off x="2516" y="3094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3" name="Line 291"/>
            <p:cNvSpPr>
              <a:spLocks noChangeShapeType="1"/>
            </p:cNvSpPr>
            <p:nvPr/>
          </p:nvSpPr>
          <p:spPr bwMode="auto">
            <a:xfrm flipH="1">
              <a:off x="2488" y="3105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4" name="Line 292"/>
            <p:cNvSpPr>
              <a:spLocks noChangeShapeType="1"/>
            </p:cNvSpPr>
            <p:nvPr/>
          </p:nvSpPr>
          <p:spPr bwMode="auto">
            <a:xfrm flipH="1">
              <a:off x="2459" y="3115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5" name="Line 293"/>
            <p:cNvSpPr>
              <a:spLocks noChangeShapeType="1"/>
            </p:cNvSpPr>
            <p:nvPr/>
          </p:nvSpPr>
          <p:spPr bwMode="auto">
            <a:xfrm flipH="1">
              <a:off x="2431" y="3127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6" name="Line 294"/>
            <p:cNvSpPr>
              <a:spLocks noChangeShapeType="1"/>
            </p:cNvSpPr>
            <p:nvPr/>
          </p:nvSpPr>
          <p:spPr bwMode="auto">
            <a:xfrm flipH="1">
              <a:off x="2402" y="3138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7" name="Line 295"/>
            <p:cNvSpPr>
              <a:spLocks noChangeShapeType="1"/>
            </p:cNvSpPr>
            <p:nvPr/>
          </p:nvSpPr>
          <p:spPr bwMode="auto">
            <a:xfrm flipH="1">
              <a:off x="2374" y="3149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8" name="Line 296"/>
            <p:cNvSpPr>
              <a:spLocks noChangeShapeType="1"/>
            </p:cNvSpPr>
            <p:nvPr/>
          </p:nvSpPr>
          <p:spPr bwMode="auto">
            <a:xfrm flipH="1">
              <a:off x="2345" y="3161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09" name="Line 297"/>
            <p:cNvSpPr>
              <a:spLocks noChangeShapeType="1"/>
            </p:cNvSpPr>
            <p:nvPr/>
          </p:nvSpPr>
          <p:spPr bwMode="auto">
            <a:xfrm flipH="1">
              <a:off x="2317" y="3171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0" name="Line 298"/>
            <p:cNvSpPr>
              <a:spLocks noChangeShapeType="1"/>
            </p:cNvSpPr>
            <p:nvPr/>
          </p:nvSpPr>
          <p:spPr bwMode="auto">
            <a:xfrm flipH="1">
              <a:off x="2287" y="3182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1" name="Line 299"/>
            <p:cNvSpPr>
              <a:spLocks noChangeShapeType="1"/>
            </p:cNvSpPr>
            <p:nvPr/>
          </p:nvSpPr>
          <p:spPr bwMode="auto">
            <a:xfrm flipH="1">
              <a:off x="2259" y="3194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2" name="Line 300"/>
            <p:cNvSpPr>
              <a:spLocks noChangeShapeType="1"/>
            </p:cNvSpPr>
            <p:nvPr/>
          </p:nvSpPr>
          <p:spPr bwMode="auto">
            <a:xfrm flipH="1">
              <a:off x="2230" y="3205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3" name="Line 301"/>
            <p:cNvSpPr>
              <a:spLocks noChangeShapeType="1"/>
            </p:cNvSpPr>
            <p:nvPr/>
          </p:nvSpPr>
          <p:spPr bwMode="auto">
            <a:xfrm flipH="1">
              <a:off x="2202" y="3216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4" name="Line 302"/>
            <p:cNvSpPr>
              <a:spLocks noChangeShapeType="1"/>
            </p:cNvSpPr>
            <p:nvPr/>
          </p:nvSpPr>
          <p:spPr bwMode="auto">
            <a:xfrm flipH="1">
              <a:off x="2173" y="3227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5" name="Line 303"/>
            <p:cNvSpPr>
              <a:spLocks noChangeShapeType="1"/>
            </p:cNvSpPr>
            <p:nvPr/>
          </p:nvSpPr>
          <p:spPr bwMode="auto">
            <a:xfrm flipH="1">
              <a:off x="2145" y="3238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6" name="Line 304"/>
            <p:cNvSpPr>
              <a:spLocks noChangeShapeType="1"/>
            </p:cNvSpPr>
            <p:nvPr/>
          </p:nvSpPr>
          <p:spPr bwMode="auto">
            <a:xfrm flipH="1">
              <a:off x="2116" y="3248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7" name="Line 305"/>
            <p:cNvSpPr>
              <a:spLocks noChangeShapeType="1"/>
            </p:cNvSpPr>
            <p:nvPr/>
          </p:nvSpPr>
          <p:spPr bwMode="auto">
            <a:xfrm flipH="1">
              <a:off x="2088" y="3260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8" name="Line 306"/>
            <p:cNvSpPr>
              <a:spLocks noChangeShapeType="1"/>
            </p:cNvSpPr>
            <p:nvPr/>
          </p:nvSpPr>
          <p:spPr bwMode="auto">
            <a:xfrm flipH="1">
              <a:off x="2058" y="3271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19" name="Line 307"/>
            <p:cNvSpPr>
              <a:spLocks noChangeShapeType="1"/>
            </p:cNvSpPr>
            <p:nvPr/>
          </p:nvSpPr>
          <p:spPr bwMode="auto">
            <a:xfrm flipH="1">
              <a:off x="2030" y="3282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0" name="Line 308"/>
            <p:cNvSpPr>
              <a:spLocks noChangeShapeType="1"/>
            </p:cNvSpPr>
            <p:nvPr/>
          </p:nvSpPr>
          <p:spPr bwMode="auto">
            <a:xfrm flipH="1">
              <a:off x="2001" y="3294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1" name="Line 309"/>
            <p:cNvSpPr>
              <a:spLocks noChangeShapeType="1"/>
            </p:cNvSpPr>
            <p:nvPr/>
          </p:nvSpPr>
          <p:spPr bwMode="auto">
            <a:xfrm flipH="1">
              <a:off x="1973" y="3304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2" name="Line 310"/>
            <p:cNvSpPr>
              <a:spLocks noChangeShapeType="1"/>
            </p:cNvSpPr>
            <p:nvPr/>
          </p:nvSpPr>
          <p:spPr bwMode="auto">
            <a:xfrm flipH="1">
              <a:off x="1944" y="3316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3" name="Line 311"/>
            <p:cNvSpPr>
              <a:spLocks noChangeShapeType="1"/>
            </p:cNvSpPr>
            <p:nvPr/>
          </p:nvSpPr>
          <p:spPr bwMode="auto">
            <a:xfrm flipH="1">
              <a:off x="1916" y="3327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4" name="Line 312"/>
            <p:cNvSpPr>
              <a:spLocks noChangeShapeType="1"/>
            </p:cNvSpPr>
            <p:nvPr/>
          </p:nvSpPr>
          <p:spPr bwMode="auto">
            <a:xfrm flipH="1">
              <a:off x="1887" y="3338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5" name="Line 313"/>
            <p:cNvSpPr>
              <a:spLocks noChangeShapeType="1"/>
            </p:cNvSpPr>
            <p:nvPr/>
          </p:nvSpPr>
          <p:spPr bwMode="auto">
            <a:xfrm flipH="1">
              <a:off x="1859" y="3348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6" name="Line 314"/>
            <p:cNvSpPr>
              <a:spLocks noChangeShapeType="1"/>
            </p:cNvSpPr>
            <p:nvPr/>
          </p:nvSpPr>
          <p:spPr bwMode="auto">
            <a:xfrm flipH="1">
              <a:off x="1829" y="3360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7" name="Line 315"/>
            <p:cNvSpPr>
              <a:spLocks noChangeShapeType="1"/>
            </p:cNvSpPr>
            <p:nvPr/>
          </p:nvSpPr>
          <p:spPr bwMode="auto">
            <a:xfrm flipH="1">
              <a:off x="1801" y="3371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8" name="Line 316"/>
            <p:cNvSpPr>
              <a:spLocks noChangeShapeType="1"/>
            </p:cNvSpPr>
            <p:nvPr/>
          </p:nvSpPr>
          <p:spPr bwMode="auto">
            <a:xfrm flipH="1">
              <a:off x="1772" y="3383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29" name="Line 317"/>
            <p:cNvSpPr>
              <a:spLocks noChangeShapeType="1"/>
            </p:cNvSpPr>
            <p:nvPr/>
          </p:nvSpPr>
          <p:spPr bwMode="auto">
            <a:xfrm flipH="1">
              <a:off x="1744" y="3394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0" name="Line 318"/>
            <p:cNvSpPr>
              <a:spLocks noChangeShapeType="1"/>
            </p:cNvSpPr>
            <p:nvPr/>
          </p:nvSpPr>
          <p:spPr bwMode="auto">
            <a:xfrm flipH="1">
              <a:off x="1715" y="3404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1" name="Line 319"/>
            <p:cNvSpPr>
              <a:spLocks noChangeShapeType="1"/>
            </p:cNvSpPr>
            <p:nvPr/>
          </p:nvSpPr>
          <p:spPr bwMode="auto">
            <a:xfrm flipH="1">
              <a:off x="1687" y="3416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2" name="Line 320"/>
            <p:cNvSpPr>
              <a:spLocks noChangeShapeType="1"/>
            </p:cNvSpPr>
            <p:nvPr/>
          </p:nvSpPr>
          <p:spPr bwMode="auto">
            <a:xfrm flipH="1">
              <a:off x="1658" y="3427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3" name="Line 321"/>
            <p:cNvSpPr>
              <a:spLocks noChangeShapeType="1"/>
            </p:cNvSpPr>
            <p:nvPr/>
          </p:nvSpPr>
          <p:spPr bwMode="auto">
            <a:xfrm flipH="1">
              <a:off x="1630" y="3437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4" name="Line 322"/>
            <p:cNvSpPr>
              <a:spLocks noChangeShapeType="1"/>
            </p:cNvSpPr>
            <p:nvPr/>
          </p:nvSpPr>
          <p:spPr bwMode="auto">
            <a:xfrm flipH="1">
              <a:off x="1600" y="3449"/>
              <a:ext cx="30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5" name="Line 323"/>
            <p:cNvSpPr>
              <a:spLocks noChangeShapeType="1"/>
            </p:cNvSpPr>
            <p:nvPr/>
          </p:nvSpPr>
          <p:spPr bwMode="auto">
            <a:xfrm flipH="1">
              <a:off x="1572" y="3460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6" name="Line 324"/>
            <p:cNvSpPr>
              <a:spLocks noChangeShapeType="1"/>
            </p:cNvSpPr>
            <p:nvPr/>
          </p:nvSpPr>
          <p:spPr bwMode="auto">
            <a:xfrm flipV="1">
              <a:off x="1801" y="3035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7" name="Line 325"/>
            <p:cNvSpPr>
              <a:spLocks noChangeShapeType="1"/>
            </p:cNvSpPr>
            <p:nvPr/>
          </p:nvSpPr>
          <p:spPr bwMode="auto">
            <a:xfrm flipV="1">
              <a:off x="1829" y="3023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8" name="Line 326"/>
            <p:cNvSpPr>
              <a:spLocks noChangeShapeType="1"/>
            </p:cNvSpPr>
            <p:nvPr/>
          </p:nvSpPr>
          <p:spPr bwMode="auto">
            <a:xfrm flipV="1">
              <a:off x="1859" y="3013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39" name="Line 327"/>
            <p:cNvSpPr>
              <a:spLocks noChangeShapeType="1"/>
            </p:cNvSpPr>
            <p:nvPr/>
          </p:nvSpPr>
          <p:spPr bwMode="auto">
            <a:xfrm flipV="1">
              <a:off x="1887" y="3001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0" name="Line 328"/>
            <p:cNvSpPr>
              <a:spLocks noChangeShapeType="1"/>
            </p:cNvSpPr>
            <p:nvPr/>
          </p:nvSpPr>
          <p:spPr bwMode="auto">
            <a:xfrm flipV="1">
              <a:off x="1916" y="2990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1" name="Line 329"/>
            <p:cNvSpPr>
              <a:spLocks noChangeShapeType="1"/>
            </p:cNvSpPr>
            <p:nvPr/>
          </p:nvSpPr>
          <p:spPr bwMode="auto">
            <a:xfrm flipV="1">
              <a:off x="1944" y="2978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2" name="Line 330"/>
            <p:cNvSpPr>
              <a:spLocks noChangeShapeType="1"/>
            </p:cNvSpPr>
            <p:nvPr/>
          </p:nvSpPr>
          <p:spPr bwMode="auto">
            <a:xfrm flipV="1">
              <a:off x="1973" y="2968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3" name="Line 331"/>
            <p:cNvSpPr>
              <a:spLocks noChangeShapeType="1"/>
            </p:cNvSpPr>
            <p:nvPr/>
          </p:nvSpPr>
          <p:spPr bwMode="auto">
            <a:xfrm flipV="1">
              <a:off x="2001" y="2957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4" name="Line 332"/>
            <p:cNvSpPr>
              <a:spLocks noChangeShapeType="1"/>
            </p:cNvSpPr>
            <p:nvPr/>
          </p:nvSpPr>
          <p:spPr bwMode="auto">
            <a:xfrm flipV="1">
              <a:off x="2030" y="2946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5" name="Line 333"/>
            <p:cNvSpPr>
              <a:spLocks noChangeShapeType="1"/>
            </p:cNvSpPr>
            <p:nvPr/>
          </p:nvSpPr>
          <p:spPr bwMode="auto">
            <a:xfrm flipV="1">
              <a:off x="2058" y="2934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6" name="Line 334"/>
            <p:cNvSpPr>
              <a:spLocks noChangeShapeType="1"/>
            </p:cNvSpPr>
            <p:nvPr/>
          </p:nvSpPr>
          <p:spPr bwMode="auto">
            <a:xfrm flipV="1">
              <a:off x="2088" y="2924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7" name="Line 335"/>
            <p:cNvSpPr>
              <a:spLocks noChangeShapeType="1"/>
            </p:cNvSpPr>
            <p:nvPr/>
          </p:nvSpPr>
          <p:spPr bwMode="auto">
            <a:xfrm flipV="1">
              <a:off x="2116" y="2912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8" name="Line 336"/>
            <p:cNvSpPr>
              <a:spLocks noChangeShapeType="1"/>
            </p:cNvSpPr>
            <p:nvPr/>
          </p:nvSpPr>
          <p:spPr bwMode="auto">
            <a:xfrm flipV="1">
              <a:off x="2145" y="2901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49" name="Line 337"/>
            <p:cNvSpPr>
              <a:spLocks noChangeShapeType="1"/>
            </p:cNvSpPr>
            <p:nvPr/>
          </p:nvSpPr>
          <p:spPr bwMode="auto">
            <a:xfrm flipV="1">
              <a:off x="2173" y="2890"/>
              <a:ext cx="29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0" name="Line 338"/>
            <p:cNvSpPr>
              <a:spLocks noChangeShapeType="1"/>
            </p:cNvSpPr>
            <p:nvPr/>
          </p:nvSpPr>
          <p:spPr bwMode="auto">
            <a:xfrm flipV="1">
              <a:off x="2202" y="2880"/>
              <a:ext cx="28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1" name="Line 339"/>
            <p:cNvSpPr>
              <a:spLocks noChangeShapeType="1"/>
            </p:cNvSpPr>
            <p:nvPr/>
          </p:nvSpPr>
          <p:spPr bwMode="auto">
            <a:xfrm flipV="1">
              <a:off x="2230" y="2868"/>
              <a:ext cx="29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2" name="Line 340"/>
            <p:cNvSpPr>
              <a:spLocks noChangeShapeType="1"/>
            </p:cNvSpPr>
            <p:nvPr/>
          </p:nvSpPr>
          <p:spPr bwMode="auto">
            <a:xfrm flipV="1">
              <a:off x="2259" y="2857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3" name="Line 341"/>
            <p:cNvSpPr>
              <a:spLocks noChangeShapeType="1"/>
            </p:cNvSpPr>
            <p:nvPr/>
          </p:nvSpPr>
          <p:spPr bwMode="auto">
            <a:xfrm flipV="1">
              <a:off x="2287" y="2845"/>
              <a:ext cx="30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4" name="Line 342"/>
            <p:cNvSpPr>
              <a:spLocks noChangeShapeType="1"/>
            </p:cNvSpPr>
            <p:nvPr/>
          </p:nvSpPr>
          <p:spPr bwMode="auto">
            <a:xfrm flipV="1">
              <a:off x="2317" y="2834"/>
              <a:ext cx="28" cy="11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5" name="Line 343"/>
            <p:cNvSpPr>
              <a:spLocks noChangeShapeType="1"/>
            </p:cNvSpPr>
            <p:nvPr/>
          </p:nvSpPr>
          <p:spPr bwMode="auto">
            <a:xfrm flipV="1">
              <a:off x="2345" y="2824"/>
              <a:ext cx="29" cy="10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90456" name="Line 344"/>
            <p:cNvSpPr>
              <a:spLocks noChangeShapeType="1"/>
            </p:cNvSpPr>
            <p:nvPr/>
          </p:nvSpPr>
          <p:spPr bwMode="auto">
            <a:xfrm flipV="1">
              <a:off x="2374" y="2812"/>
              <a:ext cx="28" cy="12"/>
            </a:xfrm>
            <a:prstGeom prst="line">
              <a:avLst/>
            </a:prstGeom>
            <a:noFill/>
            <a:ln w="20638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grpSp>
          <p:nvGrpSpPr>
            <p:cNvPr id="90457" name="Group 345"/>
            <p:cNvGrpSpPr>
              <a:grpSpLocks/>
            </p:cNvGrpSpPr>
            <p:nvPr/>
          </p:nvGrpSpPr>
          <p:grpSpPr bwMode="auto">
            <a:xfrm>
              <a:off x="2402" y="2006"/>
              <a:ext cx="685" cy="923"/>
              <a:chOff x="2616" y="1828"/>
              <a:chExt cx="685" cy="923"/>
            </a:xfrm>
          </p:grpSpPr>
          <p:sp>
            <p:nvSpPr>
              <p:cNvPr id="92961" name="Line 346"/>
              <p:cNvSpPr>
                <a:spLocks noChangeShapeType="1"/>
              </p:cNvSpPr>
              <p:nvPr/>
            </p:nvSpPr>
            <p:spPr bwMode="auto">
              <a:xfrm flipV="1">
                <a:off x="2616" y="2623"/>
                <a:ext cx="29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2" name="Line 347"/>
              <p:cNvSpPr>
                <a:spLocks noChangeShapeType="1"/>
              </p:cNvSpPr>
              <p:nvPr/>
            </p:nvSpPr>
            <p:spPr bwMode="auto">
              <a:xfrm flipV="1">
                <a:off x="2645" y="2612"/>
                <a:ext cx="28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3" name="Line 348"/>
              <p:cNvSpPr>
                <a:spLocks noChangeShapeType="1"/>
              </p:cNvSpPr>
              <p:nvPr/>
            </p:nvSpPr>
            <p:spPr bwMode="auto">
              <a:xfrm flipV="1">
                <a:off x="2673" y="2600"/>
                <a:ext cx="29" cy="1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4" name="Line 349"/>
              <p:cNvSpPr>
                <a:spLocks noChangeShapeType="1"/>
              </p:cNvSpPr>
              <p:nvPr/>
            </p:nvSpPr>
            <p:spPr bwMode="auto">
              <a:xfrm flipV="1">
                <a:off x="2702" y="2590"/>
                <a:ext cx="28" cy="10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5" name="Line 350"/>
              <p:cNvSpPr>
                <a:spLocks noChangeShapeType="1"/>
              </p:cNvSpPr>
              <p:nvPr/>
            </p:nvSpPr>
            <p:spPr bwMode="auto">
              <a:xfrm flipV="1">
                <a:off x="2730" y="2578"/>
                <a:ext cx="30" cy="1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6" name="Line 351"/>
              <p:cNvSpPr>
                <a:spLocks noChangeShapeType="1"/>
              </p:cNvSpPr>
              <p:nvPr/>
            </p:nvSpPr>
            <p:spPr bwMode="auto">
              <a:xfrm flipV="1">
                <a:off x="2760" y="2567"/>
                <a:ext cx="28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7" name="Line 352"/>
              <p:cNvSpPr>
                <a:spLocks noChangeShapeType="1"/>
              </p:cNvSpPr>
              <p:nvPr/>
            </p:nvSpPr>
            <p:spPr bwMode="auto">
              <a:xfrm flipV="1">
                <a:off x="2788" y="2557"/>
                <a:ext cx="29" cy="10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8" name="Line 353"/>
              <p:cNvSpPr>
                <a:spLocks noChangeShapeType="1"/>
              </p:cNvSpPr>
              <p:nvPr/>
            </p:nvSpPr>
            <p:spPr bwMode="auto">
              <a:xfrm flipV="1">
                <a:off x="2817" y="2546"/>
                <a:ext cx="28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69" name="Line 354"/>
              <p:cNvSpPr>
                <a:spLocks noChangeShapeType="1"/>
              </p:cNvSpPr>
              <p:nvPr/>
            </p:nvSpPr>
            <p:spPr bwMode="auto">
              <a:xfrm flipV="1">
                <a:off x="2845" y="2534"/>
                <a:ext cx="29" cy="1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0" name="Line 355"/>
              <p:cNvSpPr>
                <a:spLocks noChangeShapeType="1"/>
              </p:cNvSpPr>
              <p:nvPr/>
            </p:nvSpPr>
            <p:spPr bwMode="auto">
              <a:xfrm flipV="1">
                <a:off x="2874" y="2523"/>
                <a:ext cx="28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1" name="Line 356"/>
              <p:cNvSpPr>
                <a:spLocks noChangeShapeType="1"/>
              </p:cNvSpPr>
              <p:nvPr/>
            </p:nvSpPr>
            <p:spPr bwMode="auto">
              <a:xfrm flipV="1">
                <a:off x="2902" y="2511"/>
                <a:ext cx="29" cy="1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2" name="Line 357"/>
              <p:cNvSpPr>
                <a:spLocks noChangeShapeType="1"/>
              </p:cNvSpPr>
              <p:nvPr/>
            </p:nvSpPr>
            <p:spPr bwMode="auto">
              <a:xfrm flipV="1">
                <a:off x="2931" y="2501"/>
                <a:ext cx="28" cy="10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3" name="Line 358"/>
              <p:cNvSpPr>
                <a:spLocks noChangeShapeType="1"/>
              </p:cNvSpPr>
              <p:nvPr/>
            </p:nvSpPr>
            <p:spPr bwMode="auto">
              <a:xfrm flipV="1">
                <a:off x="2959" y="2490"/>
                <a:ext cx="30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4" name="Line 359"/>
              <p:cNvSpPr>
                <a:spLocks noChangeShapeType="1"/>
              </p:cNvSpPr>
              <p:nvPr/>
            </p:nvSpPr>
            <p:spPr bwMode="auto">
              <a:xfrm flipV="1">
                <a:off x="2989" y="2478"/>
                <a:ext cx="28" cy="1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5" name="Line 360"/>
              <p:cNvSpPr>
                <a:spLocks noChangeShapeType="1"/>
              </p:cNvSpPr>
              <p:nvPr/>
            </p:nvSpPr>
            <p:spPr bwMode="auto">
              <a:xfrm flipV="1">
                <a:off x="3017" y="2467"/>
                <a:ext cx="29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6" name="Line 361"/>
              <p:cNvSpPr>
                <a:spLocks noChangeShapeType="1"/>
              </p:cNvSpPr>
              <p:nvPr/>
            </p:nvSpPr>
            <p:spPr bwMode="auto">
              <a:xfrm flipV="1">
                <a:off x="3046" y="2457"/>
                <a:ext cx="28" cy="10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7" name="Line 362"/>
              <p:cNvSpPr>
                <a:spLocks noChangeShapeType="1"/>
              </p:cNvSpPr>
              <p:nvPr/>
            </p:nvSpPr>
            <p:spPr bwMode="auto">
              <a:xfrm flipV="1">
                <a:off x="3074" y="2446"/>
                <a:ext cx="26" cy="1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8" name="Line 363"/>
              <p:cNvSpPr>
                <a:spLocks noChangeShapeType="1"/>
              </p:cNvSpPr>
              <p:nvPr/>
            </p:nvSpPr>
            <p:spPr bwMode="auto">
              <a:xfrm>
                <a:off x="3100" y="2446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79" name="Line 364"/>
              <p:cNvSpPr>
                <a:spLocks noChangeShapeType="1"/>
              </p:cNvSpPr>
              <p:nvPr/>
            </p:nvSpPr>
            <p:spPr bwMode="auto">
              <a:xfrm flipV="1"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0" name="Line 365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1" name="Line 366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2" name="Line 367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3" name="Line 368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4" name="Line 369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5" name="Line 370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6" name="Line 371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7" name="Line 372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8" name="Line 373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89" name="Line 374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0" name="Line 375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1" name="Line 376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2" name="Line 377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3" name="Line 378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4" name="Line 379"/>
              <p:cNvSpPr>
                <a:spLocks noChangeShapeType="1"/>
              </p:cNvSpPr>
              <p:nvPr/>
            </p:nvSpPr>
            <p:spPr bwMode="auto">
              <a:xfrm>
                <a:off x="3100" y="2445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5" name="Line 380"/>
              <p:cNvSpPr>
                <a:spLocks noChangeShapeType="1"/>
              </p:cNvSpPr>
              <p:nvPr/>
            </p:nvSpPr>
            <p:spPr bwMode="auto">
              <a:xfrm flipV="1">
                <a:off x="3100" y="2443"/>
                <a:ext cx="1" cy="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6" name="Line 381"/>
              <p:cNvSpPr>
                <a:spLocks noChangeShapeType="1"/>
              </p:cNvSpPr>
              <p:nvPr/>
            </p:nvSpPr>
            <p:spPr bwMode="auto">
              <a:xfrm>
                <a:off x="3100" y="2443"/>
                <a:ext cx="2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7" name="Line 382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8" name="Line 383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2999" name="Line 384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0" name="Line 385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1" name="Line 386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2" name="Line 387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3" name="Line 388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4" name="Line 389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5" name="Line 390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6" name="Line 391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7" name="Line 392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8" name="Line 393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09" name="Line 394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0" name="Line 395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1" name="Line 396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2" name="Line 397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3" name="Line 398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4" name="Line 399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5" name="Line 400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6" name="Line 401"/>
              <p:cNvSpPr>
                <a:spLocks noChangeShapeType="1"/>
              </p:cNvSpPr>
              <p:nvPr/>
            </p:nvSpPr>
            <p:spPr bwMode="auto">
              <a:xfrm>
                <a:off x="3102" y="2443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7" name="Line 402"/>
              <p:cNvSpPr>
                <a:spLocks noChangeShapeType="1"/>
              </p:cNvSpPr>
              <p:nvPr/>
            </p:nvSpPr>
            <p:spPr bwMode="auto">
              <a:xfrm flipV="1">
                <a:off x="3102" y="2442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8" name="Line 403"/>
              <p:cNvSpPr>
                <a:spLocks noChangeShapeType="1"/>
              </p:cNvSpPr>
              <p:nvPr/>
            </p:nvSpPr>
            <p:spPr bwMode="auto">
              <a:xfrm>
                <a:off x="3102" y="2442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19" name="Line 404"/>
              <p:cNvSpPr>
                <a:spLocks noChangeShapeType="1"/>
              </p:cNvSpPr>
              <p:nvPr/>
            </p:nvSpPr>
            <p:spPr bwMode="auto">
              <a:xfrm flipV="1">
                <a:off x="3102" y="2441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0" name="Line 405"/>
              <p:cNvSpPr>
                <a:spLocks noChangeShapeType="1"/>
              </p:cNvSpPr>
              <p:nvPr/>
            </p:nvSpPr>
            <p:spPr bwMode="auto">
              <a:xfrm>
                <a:off x="3102" y="2441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1" name="Line 406"/>
              <p:cNvSpPr>
                <a:spLocks noChangeShapeType="1"/>
              </p:cNvSpPr>
              <p:nvPr/>
            </p:nvSpPr>
            <p:spPr bwMode="auto">
              <a:xfrm flipV="1">
                <a:off x="3102" y="2434"/>
                <a:ext cx="1" cy="7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2" name="Line 407"/>
              <p:cNvSpPr>
                <a:spLocks noChangeShapeType="1"/>
              </p:cNvSpPr>
              <p:nvPr/>
            </p:nvSpPr>
            <p:spPr bwMode="auto">
              <a:xfrm flipV="1">
                <a:off x="3103" y="2430"/>
                <a:ext cx="1" cy="4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3" name="Line 408"/>
              <p:cNvSpPr>
                <a:spLocks noChangeShapeType="1"/>
              </p:cNvSpPr>
              <p:nvPr/>
            </p:nvSpPr>
            <p:spPr bwMode="auto">
              <a:xfrm flipV="1">
                <a:off x="3104" y="2366"/>
                <a:ext cx="14" cy="64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4" name="Line 409"/>
              <p:cNvSpPr>
                <a:spLocks noChangeShapeType="1"/>
              </p:cNvSpPr>
              <p:nvPr/>
            </p:nvSpPr>
            <p:spPr bwMode="auto">
              <a:xfrm flipV="1">
                <a:off x="3118" y="2314"/>
                <a:ext cx="12" cy="52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5" name="Line 410"/>
              <p:cNvSpPr>
                <a:spLocks noChangeShapeType="1"/>
              </p:cNvSpPr>
              <p:nvPr/>
            </p:nvSpPr>
            <p:spPr bwMode="auto">
              <a:xfrm flipV="1">
                <a:off x="3130" y="2305"/>
                <a:ext cx="2" cy="9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3026" name="Rectangle 411"/>
              <p:cNvSpPr>
                <a:spLocks noChangeArrowheads="1"/>
              </p:cNvSpPr>
              <p:nvPr/>
            </p:nvSpPr>
            <p:spPr bwMode="auto">
              <a:xfrm>
                <a:off x="3124" y="229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27" name="Freeform 412"/>
              <p:cNvSpPr>
                <a:spLocks/>
              </p:cNvSpPr>
              <p:nvPr/>
            </p:nvSpPr>
            <p:spPr bwMode="auto">
              <a:xfrm>
                <a:off x="3119" y="2296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28" name="Freeform 413"/>
              <p:cNvSpPr>
                <a:spLocks/>
              </p:cNvSpPr>
              <p:nvPr/>
            </p:nvSpPr>
            <p:spPr bwMode="auto">
              <a:xfrm>
                <a:off x="3111" y="231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29" name="Freeform 414"/>
              <p:cNvSpPr>
                <a:spLocks/>
              </p:cNvSpPr>
              <p:nvPr/>
            </p:nvSpPr>
            <p:spPr bwMode="auto">
              <a:xfrm>
                <a:off x="3100" y="2352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0" name="Freeform 415"/>
              <p:cNvSpPr>
                <a:spLocks/>
              </p:cNvSpPr>
              <p:nvPr/>
            </p:nvSpPr>
            <p:spPr bwMode="auto">
              <a:xfrm>
                <a:off x="3087" y="239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1" name="Freeform 416"/>
              <p:cNvSpPr>
                <a:spLocks/>
              </p:cNvSpPr>
              <p:nvPr/>
            </p:nvSpPr>
            <p:spPr bwMode="auto">
              <a:xfrm>
                <a:off x="3075" y="2434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2" name="Freeform 417"/>
              <p:cNvSpPr>
                <a:spLocks/>
              </p:cNvSpPr>
              <p:nvPr/>
            </p:nvSpPr>
            <p:spPr bwMode="auto">
              <a:xfrm>
                <a:off x="3063" y="247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3" name="Freeform 418"/>
              <p:cNvSpPr>
                <a:spLocks/>
              </p:cNvSpPr>
              <p:nvPr/>
            </p:nvSpPr>
            <p:spPr bwMode="auto">
              <a:xfrm>
                <a:off x="3063" y="2478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4" name="Freeform 419"/>
              <p:cNvSpPr>
                <a:spLocks/>
              </p:cNvSpPr>
              <p:nvPr/>
            </p:nvSpPr>
            <p:spPr bwMode="auto">
              <a:xfrm>
                <a:off x="3076" y="242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5" name="Freeform 420"/>
              <p:cNvSpPr>
                <a:spLocks/>
              </p:cNvSpPr>
              <p:nvPr/>
            </p:nvSpPr>
            <p:spPr bwMode="auto">
              <a:xfrm>
                <a:off x="3091" y="2386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6" name="Freeform 421"/>
              <p:cNvSpPr>
                <a:spLocks/>
              </p:cNvSpPr>
              <p:nvPr/>
            </p:nvSpPr>
            <p:spPr bwMode="auto">
              <a:xfrm>
                <a:off x="3103" y="2345"/>
                <a:ext cx="20" cy="26"/>
              </a:xfrm>
              <a:custGeom>
                <a:avLst/>
                <a:gdLst>
                  <a:gd name="T0" fmla="*/ 0 w 20"/>
                  <a:gd name="T1" fmla="*/ 25 h 26"/>
                  <a:gd name="T2" fmla="*/ 7 w 20"/>
                  <a:gd name="T3" fmla="*/ 0 h 26"/>
                  <a:gd name="T4" fmla="*/ 20 w 20"/>
                  <a:gd name="T5" fmla="*/ 1 h 26"/>
                  <a:gd name="T6" fmla="*/ 13 w 20"/>
                  <a:gd name="T7" fmla="*/ 26 h 26"/>
                  <a:gd name="T8" fmla="*/ 0 w 20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0" y="25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7" name="Freeform 422"/>
              <p:cNvSpPr>
                <a:spLocks/>
              </p:cNvSpPr>
              <p:nvPr/>
            </p:nvSpPr>
            <p:spPr bwMode="auto">
              <a:xfrm>
                <a:off x="3115" y="2308"/>
                <a:ext cx="17" cy="28"/>
              </a:xfrm>
              <a:custGeom>
                <a:avLst/>
                <a:gdLst>
                  <a:gd name="T0" fmla="*/ 0 w 17"/>
                  <a:gd name="T1" fmla="*/ 26 h 28"/>
                  <a:gd name="T2" fmla="*/ 4 w 17"/>
                  <a:gd name="T3" fmla="*/ 0 h 28"/>
                  <a:gd name="T4" fmla="*/ 17 w 17"/>
                  <a:gd name="T5" fmla="*/ 1 h 28"/>
                  <a:gd name="T6" fmla="*/ 13 w 17"/>
                  <a:gd name="T7" fmla="*/ 28 h 28"/>
                  <a:gd name="T8" fmla="*/ 0 w 17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26"/>
                    </a:moveTo>
                    <a:lnTo>
                      <a:pt x="4" y="0"/>
                    </a:lnTo>
                    <a:lnTo>
                      <a:pt x="17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8" name="Freeform 423"/>
              <p:cNvSpPr>
                <a:spLocks/>
              </p:cNvSpPr>
              <p:nvPr/>
            </p:nvSpPr>
            <p:spPr bwMode="auto">
              <a:xfrm>
                <a:off x="3120" y="2285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39" name="Freeform 424"/>
              <p:cNvSpPr>
                <a:spLocks/>
              </p:cNvSpPr>
              <p:nvPr/>
            </p:nvSpPr>
            <p:spPr bwMode="auto">
              <a:xfrm>
                <a:off x="3132" y="225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0" name="Rectangle 425"/>
              <p:cNvSpPr>
                <a:spLocks noChangeArrowheads="1"/>
              </p:cNvSpPr>
              <p:nvPr/>
            </p:nvSpPr>
            <p:spPr bwMode="auto">
              <a:xfrm>
                <a:off x="3147" y="222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1" name="Freeform 426"/>
              <p:cNvSpPr>
                <a:spLocks/>
              </p:cNvSpPr>
              <p:nvPr/>
            </p:nvSpPr>
            <p:spPr bwMode="auto">
              <a:xfrm>
                <a:off x="3147" y="2213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2" name="Rectangle 427"/>
              <p:cNvSpPr>
                <a:spLocks noChangeArrowheads="1"/>
              </p:cNvSpPr>
              <p:nvPr/>
            </p:nvSpPr>
            <p:spPr bwMode="auto">
              <a:xfrm>
                <a:off x="3160" y="217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3" name="Freeform 428"/>
              <p:cNvSpPr>
                <a:spLocks/>
              </p:cNvSpPr>
              <p:nvPr/>
            </p:nvSpPr>
            <p:spPr bwMode="auto">
              <a:xfrm>
                <a:off x="3160" y="216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4" name="Rectangle 429"/>
              <p:cNvSpPr>
                <a:spLocks noChangeArrowheads="1"/>
              </p:cNvSpPr>
              <p:nvPr/>
            </p:nvSpPr>
            <p:spPr bwMode="auto">
              <a:xfrm>
                <a:off x="3175" y="213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5" name="Freeform 430"/>
              <p:cNvSpPr>
                <a:spLocks/>
              </p:cNvSpPr>
              <p:nvPr/>
            </p:nvSpPr>
            <p:spPr bwMode="auto">
              <a:xfrm>
                <a:off x="3175" y="211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6" name="Rectangle 431"/>
              <p:cNvSpPr>
                <a:spLocks noChangeArrowheads="1"/>
              </p:cNvSpPr>
              <p:nvPr/>
            </p:nvSpPr>
            <p:spPr bwMode="auto">
              <a:xfrm>
                <a:off x="3191" y="208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7" name="Freeform 432"/>
              <p:cNvSpPr>
                <a:spLocks/>
              </p:cNvSpPr>
              <p:nvPr/>
            </p:nvSpPr>
            <p:spPr bwMode="auto">
              <a:xfrm>
                <a:off x="3191" y="207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8" name="Freeform 433"/>
              <p:cNvSpPr>
                <a:spLocks/>
              </p:cNvSpPr>
              <p:nvPr/>
            </p:nvSpPr>
            <p:spPr bwMode="auto">
              <a:xfrm>
                <a:off x="3203" y="202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49" name="Rectangle 434"/>
              <p:cNvSpPr>
                <a:spLocks noChangeArrowheads="1"/>
              </p:cNvSpPr>
              <p:nvPr/>
            </p:nvSpPr>
            <p:spPr bwMode="auto">
              <a:xfrm>
                <a:off x="3216" y="1996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0" name="Freeform 435"/>
              <p:cNvSpPr>
                <a:spLocks/>
              </p:cNvSpPr>
              <p:nvPr/>
            </p:nvSpPr>
            <p:spPr bwMode="auto">
              <a:xfrm>
                <a:off x="3212" y="1995"/>
                <a:ext cx="18" cy="28"/>
              </a:xfrm>
              <a:custGeom>
                <a:avLst/>
                <a:gdLst>
                  <a:gd name="T0" fmla="*/ 4 w 18"/>
                  <a:gd name="T1" fmla="*/ 0 h 28"/>
                  <a:gd name="T2" fmla="*/ 0 w 18"/>
                  <a:gd name="T3" fmla="*/ 26 h 28"/>
                  <a:gd name="T4" fmla="*/ 14 w 18"/>
                  <a:gd name="T5" fmla="*/ 28 h 28"/>
                  <a:gd name="T6" fmla="*/ 18 w 18"/>
                  <a:gd name="T7" fmla="*/ 1 h 28"/>
                  <a:gd name="T8" fmla="*/ 4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4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18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1" name="Freeform 436"/>
              <p:cNvSpPr>
                <a:spLocks/>
              </p:cNvSpPr>
              <p:nvPr/>
            </p:nvSpPr>
            <p:spPr bwMode="auto">
              <a:xfrm>
                <a:off x="3204" y="2028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2" name="Freeform 437"/>
              <p:cNvSpPr>
                <a:spLocks/>
              </p:cNvSpPr>
              <p:nvPr/>
            </p:nvSpPr>
            <p:spPr bwMode="auto">
              <a:xfrm>
                <a:off x="3194" y="2064"/>
                <a:ext cx="18" cy="15"/>
              </a:xfrm>
              <a:custGeom>
                <a:avLst/>
                <a:gdLst>
                  <a:gd name="T0" fmla="*/ 17 w 18"/>
                  <a:gd name="T1" fmla="*/ 13 h 15"/>
                  <a:gd name="T2" fmla="*/ 0 w 18"/>
                  <a:gd name="T3" fmla="*/ 15 h 15"/>
                  <a:gd name="T4" fmla="*/ 1 w 18"/>
                  <a:gd name="T5" fmla="*/ 1 h 15"/>
                  <a:gd name="T6" fmla="*/ 18 w 18"/>
                  <a:gd name="T7" fmla="*/ 0 h 15"/>
                  <a:gd name="T8" fmla="*/ 17 w 18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5"/>
                  <a:gd name="T17" fmla="*/ 18 w 18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5">
                    <a:moveTo>
                      <a:pt x="17" y="13"/>
                    </a:moveTo>
                    <a:lnTo>
                      <a:pt x="0" y="15"/>
                    </a:lnTo>
                    <a:lnTo>
                      <a:pt x="1" y="1"/>
                    </a:lnTo>
                    <a:lnTo>
                      <a:pt x="18" y="0"/>
                    </a:lnTo>
                    <a:lnTo>
                      <a:pt x="1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3" name="Freeform 438"/>
              <p:cNvSpPr>
                <a:spLocks/>
              </p:cNvSpPr>
              <p:nvPr/>
            </p:nvSpPr>
            <p:spPr bwMode="auto">
              <a:xfrm>
                <a:off x="3191" y="2064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7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4" name="Freeform 439"/>
              <p:cNvSpPr>
                <a:spLocks/>
              </p:cNvSpPr>
              <p:nvPr/>
            </p:nvSpPr>
            <p:spPr bwMode="auto">
              <a:xfrm>
                <a:off x="3176" y="2112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5" name="Freeform 440"/>
              <p:cNvSpPr>
                <a:spLocks/>
              </p:cNvSpPr>
              <p:nvPr/>
            </p:nvSpPr>
            <p:spPr bwMode="auto">
              <a:xfrm>
                <a:off x="3164" y="2150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2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6" name="Freeform 441"/>
              <p:cNvSpPr>
                <a:spLocks/>
              </p:cNvSpPr>
              <p:nvPr/>
            </p:nvSpPr>
            <p:spPr bwMode="auto">
              <a:xfrm>
                <a:off x="3154" y="2197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7" name="Freeform 442"/>
              <p:cNvSpPr>
                <a:spLocks/>
              </p:cNvSpPr>
              <p:nvPr/>
            </p:nvSpPr>
            <p:spPr bwMode="auto">
              <a:xfrm>
                <a:off x="3140" y="224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8" name="Freeform 443"/>
              <p:cNvSpPr>
                <a:spLocks/>
              </p:cNvSpPr>
              <p:nvPr/>
            </p:nvSpPr>
            <p:spPr bwMode="auto">
              <a:xfrm>
                <a:off x="3127" y="228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59" name="Freeform 444"/>
              <p:cNvSpPr>
                <a:spLocks/>
              </p:cNvSpPr>
              <p:nvPr/>
            </p:nvSpPr>
            <p:spPr bwMode="auto">
              <a:xfrm>
                <a:off x="3119" y="230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0" name="Freeform 445"/>
              <p:cNvSpPr>
                <a:spLocks/>
              </p:cNvSpPr>
              <p:nvPr/>
            </p:nvSpPr>
            <p:spPr bwMode="auto">
              <a:xfrm>
                <a:off x="3110" y="2328"/>
                <a:ext cx="20" cy="26"/>
              </a:xfrm>
              <a:custGeom>
                <a:avLst/>
                <a:gdLst>
                  <a:gd name="T0" fmla="*/ 6 w 20"/>
                  <a:gd name="T1" fmla="*/ 0 h 26"/>
                  <a:gd name="T2" fmla="*/ 0 w 20"/>
                  <a:gd name="T3" fmla="*/ 25 h 26"/>
                  <a:gd name="T4" fmla="*/ 13 w 20"/>
                  <a:gd name="T5" fmla="*/ 26 h 26"/>
                  <a:gd name="T6" fmla="*/ 20 w 20"/>
                  <a:gd name="T7" fmla="*/ 1 h 26"/>
                  <a:gd name="T8" fmla="*/ 6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6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1" name="Freeform 446"/>
              <p:cNvSpPr>
                <a:spLocks/>
              </p:cNvSpPr>
              <p:nvPr/>
            </p:nvSpPr>
            <p:spPr bwMode="auto">
              <a:xfrm>
                <a:off x="3096" y="2365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2" name="Freeform 447"/>
              <p:cNvSpPr>
                <a:spLocks/>
              </p:cNvSpPr>
              <p:nvPr/>
            </p:nvSpPr>
            <p:spPr bwMode="auto">
              <a:xfrm>
                <a:off x="3086" y="2402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7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3" name="Freeform 448"/>
              <p:cNvSpPr>
                <a:spLocks/>
              </p:cNvSpPr>
              <p:nvPr/>
            </p:nvSpPr>
            <p:spPr bwMode="auto">
              <a:xfrm>
                <a:off x="3074" y="2443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4" name="Freeform 449"/>
              <p:cNvSpPr>
                <a:spLocks/>
              </p:cNvSpPr>
              <p:nvPr/>
            </p:nvSpPr>
            <p:spPr bwMode="auto">
              <a:xfrm>
                <a:off x="3062" y="2483"/>
                <a:ext cx="17" cy="23"/>
              </a:xfrm>
              <a:custGeom>
                <a:avLst/>
                <a:gdLst>
                  <a:gd name="T0" fmla="*/ 4 w 17"/>
                  <a:gd name="T1" fmla="*/ 0 h 23"/>
                  <a:gd name="T2" fmla="*/ 0 w 17"/>
                  <a:gd name="T3" fmla="*/ 22 h 23"/>
                  <a:gd name="T4" fmla="*/ 13 w 17"/>
                  <a:gd name="T5" fmla="*/ 23 h 23"/>
                  <a:gd name="T6" fmla="*/ 17 w 17"/>
                  <a:gd name="T7" fmla="*/ 2 h 23"/>
                  <a:gd name="T8" fmla="*/ 4 w 17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3"/>
                  <a:gd name="T17" fmla="*/ 17 w 1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3">
                    <a:moveTo>
                      <a:pt x="4" y="0"/>
                    </a:moveTo>
                    <a:lnTo>
                      <a:pt x="0" y="22"/>
                    </a:lnTo>
                    <a:lnTo>
                      <a:pt x="13" y="23"/>
                    </a:lnTo>
                    <a:lnTo>
                      <a:pt x="17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5" name="Freeform 450"/>
              <p:cNvSpPr>
                <a:spLocks/>
              </p:cNvSpPr>
              <p:nvPr/>
            </p:nvSpPr>
            <p:spPr bwMode="auto">
              <a:xfrm>
                <a:off x="3062" y="2478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6" name="Freeform 451"/>
              <p:cNvSpPr>
                <a:spLocks/>
              </p:cNvSpPr>
              <p:nvPr/>
            </p:nvSpPr>
            <p:spPr bwMode="auto">
              <a:xfrm>
                <a:off x="3074" y="243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7" name="Freeform 452"/>
              <p:cNvSpPr>
                <a:spLocks/>
              </p:cNvSpPr>
              <p:nvPr/>
            </p:nvSpPr>
            <p:spPr bwMode="auto">
              <a:xfrm>
                <a:off x="3087" y="239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8" name="Rectangle 453"/>
              <p:cNvSpPr>
                <a:spLocks noChangeArrowheads="1"/>
              </p:cNvSpPr>
              <p:nvPr/>
            </p:nvSpPr>
            <p:spPr bwMode="auto">
              <a:xfrm>
                <a:off x="3102" y="236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69" name="Freeform 454"/>
              <p:cNvSpPr>
                <a:spLocks/>
              </p:cNvSpPr>
              <p:nvPr/>
            </p:nvSpPr>
            <p:spPr bwMode="auto">
              <a:xfrm>
                <a:off x="3102" y="234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0" name="Freeform 455"/>
              <p:cNvSpPr>
                <a:spLocks/>
              </p:cNvSpPr>
              <p:nvPr/>
            </p:nvSpPr>
            <p:spPr bwMode="auto">
              <a:xfrm>
                <a:off x="3112" y="2310"/>
                <a:ext cx="15" cy="28"/>
              </a:xfrm>
              <a:custGeom>
                <a:avLst/>
                <a:gdLst>
                  <a:gd name="T0" fmla="*/ 2 w 15"/>
                  <a:gd name="T1" fmla="*/ 27 h 28"/>
                  <a:gd name="T2" fmla="*/ 0 w 15"/>
                  <a:gd name="T3" fmla="*/ 0 h 28"/>
                  <a:gd name="T4" fmla="*/ 14 w 15"/>
                  <a:gd name="T5" fmla="*/ 2 h 28"/>
                  <a:gd name="T6" fmla="*/ 15 w 15"/>
                  <a:gd name="T7" fmla="*/ 28 h 28"/>
                  <a:gd name="T8" fmla="*/ 2 w 15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8"/>
                  <a:gd name="T17" fmla="*/ 15 w 1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8">
                    <a:moveTo>
                      <a:pt x="2" y="27"/>
                    </a:moveTo>
                    <a:lnTo>
                      <a:pt x="0" y="0"/>
                    </a:lnTo>
                    <a:lnTo>
                      <a:pt x="14" y="2"/>
                    </a:lnTo>
                    <a:lnTo>
                      <a:pt x="15" y="28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1" name="Freeform 456"/>
              <p:cNvSpPr>
                <a:spLocks/>
              </p:cNvSpPr>
              <p:nvPr/>
            </p:nvSpPr>
            <p:spPr bwMode="auto">
              <a:xfrm>
                <a:off x="3112" y="2290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2" name="Freeform 457"/>
              <p:cNvSpPr>
                <a:spLocks/>
              </p:cNvSpPr>
              <p:nvPr/>
            </p:nvSpPr>
            <p:spPr bwMode="auto">
              <a:xfrm>
                <a:off x="3130" y="226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3" name="Freeform 458"/>
              <p:cNvSpPr>
                <a:spLocks/>
              </p:cNvSpPr>
              <p:nvPr/>
            </p:nvSpPr>
            <p:spPr bwMode="auto">
              <a:xfrm>
                <a:off x="3143" y="222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2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4" name="Rectangle 459"/>
              <p:cNvSpPr>
                <a:spLocks noChangeArrowheads="1"/>
              </p:cNvSpPr>
              <p:nvPr/>
            </p:nvSpPr>
            <p:spPr bwMode="auto">
              <a:xfrm>
                <a:off x="3156" y="2190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5" name="Freeform 460"/>
              <p:cNvSpPr>
                <a:spLocks/>
              </p:cNvSpPr>
              <p:nvPr/>
            </p:nvSpPr>
            <p:spPr bwMode="auto">
              <a:xfrm>
                <a:off x="3156" y="217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6" name="Freeform 461"/>
              <p:cNvSpPr>
                <a:spLocks/>
              </p:cNvSpPr>
              <p:nvPr/>
            </p:nvSpPr>
            <p:spPr bwMode="auto">
              <a:xfrm>
                <a:off x="3170" y="213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7" name="Rectangle 462"/>
              <p:cNvSpPr>
                <a:spLocks noChangeArrowheads="1"/>
              </p:cNvSpPr>
              <p:nvPr/>
            </p:nvSpPr>
            <p:spPr bwMode="auto">
              <a:xfrm>
                <a:off x="3184" y="2104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8" name="Freeform 463"/>
              <p:cNvSpPr>
                <a:spLocks/>
              </p:cNvSpPr>
              <p:nvPr/>
            </p:nvSpPr>
            <p:spPr bwMode="auto">
              <a:xfrm>
                <a:off x="3184" y="2089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79" name="Freeform 464"/>
              <p:cNvSpPr>
                <a:spLocks/>
              </p:cNvSpPr>
              <p:nvPr/>
            </p:nvSpPr>
            <p:spPr bwMode="auto">
              <a:xfrm>
                <a:off x="3195" y="204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0" name="Rectangle 465"/>
              <p:cNvSpPr>
                <a:spLocks noChangeArrowheads="1"/>
              </p:cNvSpPr>
              <p:nvPr/>
            </p:nvSpPr>
            <p:spPr bwMode="auto">
              <a:xfrm>
                <a:off x="3210" y="201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1" name="Freeform 466"/>
              <p:cNvSpPr>
                <a:spLocks/>
              </p:cNvSpPr>
              <p:nvPr/>
            </p:nvSpPr>
            <p:spPr bwMode="auto">
              <a:xfrm>
                <a:off x="3206" y="2017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7 h 28"/>
                  <a:gd name="T4" fmla="*/ 13 w 17"/>
                  <a:gd name="T5" fmla="*/ 28 h 28"/>
                  <a:gd name="T6" fmla="*/ 17 w 17"/>
                  <a:gd name="T7" fmla="*/ 2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7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2" name="Freeform 467"/>
              <p:cNvSpPr>
                <a:spLocks/>
              </p:cNvSpPr>
              <p:nvPr/>
            </p:nvSpPr>
            <p:spPr bwMode="auto">
              <a:xfrm>
                <a:off x="3196" y="204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3" name="Freeform 468"/>
              <p:cNvSpPr>
                <a:spLocks/>
              </p:cNvSpPr>
              <p:nvPr/>
            </p:nvSpPr>
            <p:spPr bwMode="auto">
              <a:xfrm>
                <a:off x="3192" y="2067"/>
                <a:ext cx="16" cy="28"/>
              </a:xfrm>
              <a:custGeom>
                <a:avLst/>
                <a:gdLst>
                  <a:gd name="T0" fmla="*/ 3 w 16"/>
                  <a:gd name="T1" fmla="*/ 0 h 28"/>
                  <a:gd name="T2" fmla="*/ 0 w 16"/>
                  <a:gd name="T3" fmla="*/ 26 h 28"/>
                  <a:gd name="T4" fmla="*/ 14 w 16"/>
                  <a:gd name="T5" fmla="*/ 28 h 28"/>
                  <a:gd name="T6" fmla="*/ 16 w 16"/>
                  <a:gd name="T7" fmla="*/ 1 h 28"/>
                  <a:gd name="T8" fmla="*/ 3 w 16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8"/>
                  <a:gd name="T17" fmla="*/ 16 w 1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8">
                    <a:moveTo>
                      <a:pt x="3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1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4" name="Freeform 469"/>
              <p:cNvSpPr>
                <a:spLocks/>
              </p:cNvSpPr>
              <p:nvPr/>
            </p:nvSpPr>
            <p:spPr bwMode="auto">
              <a:xfrm>
                <a:off x="3183" y="2091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5" name="Freeform 470"/>
              <p:cNvSpPr>
                <a:spLocks/>
              </p:cNvSpPr>
              <p:nvPr/>
            </p:nvSpPr>
            <p:spPr bwMode="auto">
              <a:xfrm>
                <a:off x="3171" y="2127"/>
                <a:ext cx="19" cy="27"/>
              </a:xfrm>
              <a:custGeom>
                <a:avLst/>
                <a:gdLst>
                  <a:gd name="T0" fmla="*/ 5 w 19"/>
                  <a:gd name="T1" fmla="*/ 0 h 27"/>
                  <a:gd name="T2" fmla="*/ 0 w 19"/>
                  <a:gd name="T3" fmla="*/ 26 h 27"/>
                  <a:gd name="T4" fmla="*/ 13 w 19"/>
                  <a:gd name="T5" fmla="*/ 27 h 27"/>
                  <a:gd name="T6" fmla="*/ 19 w 19"/>
                  <a:gd name="T7" fmla="*/ 1 h 27"/>
                  <a:gd name="T8" fmla="*/ 5 w 1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7"/>
                  <a:gd name="T17" fmla="*/ 19 w 19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7">
                    <a:moveTo>
                      <a:pt x="5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6" name="Rectangle 471"/>
              <p:cNvSpPr>
                <a:spLocks noChangeArrowheads="1"/>
              </p:cNvSpPr>
              <p:nvPr/>
            </p:nvSpPr>
            <p:spPr bwMode="auto">
              <a:xfrm>
                <a:off x="3163" y="218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7" name="Freeform 472"/>
              <p:cNvSpPr>
                <a:spLocks/>
              </p:cNvSpPr>
              <p:nvPr/>
            </p:nvSpPr>
            <p:spPr bwMode="auto">
              <a:xfrm>
                <a:off x="3156" y="218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8" name="Rectangle 473"/>
              <p:cNvSpPr>
                <a:spLocks noChangeArrowheads="1"/>
              </p:cNvSpPr>
              <p:nvPr/>
            </p:nvSpPr>
            <p:spPr bwMode="auto">
              <a:xfrm>
                <a:off x="3148" y="2224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89" name="Freeform 474"/>
              <p:cNvSpPr>
                <a:spLocks/>
              </p:cNvSpPr>
              <p:nvPr/>
            </p:nvSpPr>
            <p:spPr bwMode="auto">
              <a:xfrm>
                <a:off x="3143" y="2222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0" name="Rectangle 475"/>
              <p:cNvSpPr>
                <a:spLocks noChangeArrowheads="1"/>
              </p:cNvSpPr>
              <p:nvPr/>
            </p:nvSpPr>
            <p:spPr bwMode="auto">
              <a:xfrm>
                <a:off x="3135" y="2274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1" name="Freeform 476"/>
              <p:cNvSpPr>
                <a:spLocks/>
              </p:cNvSpPr>
              <p:nvPr/>
            </p:nvSpPr>
            <p:spPr bwMode="auto">
              <a:xfrm>
                <a:off x="3128" y="227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2" name="Rectangle 477"/>
              <p:cNvSpPr>
                <a:spLocks noChangeArrowheads="1"/>
              </p:cNvSpPr>
              <p:nvPr/>
            </p:nvSpPr>
            <p:spPr bwMode="auto">
              <a:xfrm>
                <a:off x="3123" y="2301"/>
                <a:ext cx="16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3" name="Freeform 478"/>
              <p:cNvSpPr>
                <a:spLocks/>
              </p:cNvSpPr>
              <p:nvPr/>
            </p:nvSpPr>
            <p:spPr bwMode="auto">
              <a:xfrm>
                <a:off x="3118" y="2300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6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4" name="Freeform 479"/>
              <p:cNvSpPr>
                <a:spLocks/>
              </p:cNvSpPr>
              <p:nvPr/>
            </p:nvSpPr>
            <p:spPr bwMode="auto">
              <a:xfrm>
                <a:off x="3110" y="2321"/>
                <a:ext cx="20" cy="27"/>
              </a:xfrm>
              <a:custGeom>
                <a:avLst/>
                <a:gdLst>
                  <a:gd name="T0" fmla="*/ 6 w 20"/>
                  <a:gd name="T1" fmla="*/ 0 h 27"/>
                  <a:gd name="T2" fmla="*/ 0 w 20"/>
                  <a:gd name="T3" fmla="*/ 25 h 27"/>
                  <a:gd name="T4" fmla="*/ 13 w 20"/>
                  <a:gd name="T5" fmla="*/ 27 h 27"/>
                  <a:gd name="T6" fmla="*/ 20 w 20"/>
                  <a:gd name="T7" fmla="*/ 1 h 27"/>
                  <a:gd name="T8" fmla="*/ 6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6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5" name="Freeform 480"/>
              <p:cNvSpPr>
                <a:spLocks/>
              </p:cNvSpPr>
              <p:nvPr/>
            </p:nvSpPr>
            <p:spPr bwMode="auto">
              <a:xfrm>
                <a:off x="3098" y="235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6" name="Rectangle 481"/>
              <p:cNvSpPr>
                <a:spLocks noChangeArrowheads="1"/>
              </p:cNvSpPr>
              <p:nvPr/>
            </p:nvSpPr>
            <p:spPr bwMode="auto">
              <a:xfrm>
                <a:off x="3090" y="239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7" name="Freeform 482"/>
              <p:cNvSpPr>
                <a:spLocks/>
              </p:cNvSpPr>
              <p:nvPr/>
            </p:nvSpPr>
            <p:spPr bwMode="auto">
              <a:xfrm>
                <a:off x="3086" y="2398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7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8" name="Freeform 483"/>
              <p:cNvSpPr>
                <a:spLocks/>
              </p:cNvSpPr>
              <p:nvPr/>
            </p:nvSpPr>
            <p:spPr bwMode="auto">
              <a:xfrm>
                <a:off x="3072" y="2442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099" name="Freeform 484"/>
              <p:cNvSpPr>
                <a:spLocks/>
              </p:cNvSpPr>
              <p:nvPr/>
            </p:nvSpPr>
            <p:spPr bwMode="auto">
              <a:xfrm>
                <a:off x="3059" y="248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0" name="Freeform 485"/>
              <p:cNvSpPr>
                <a:spLocks/>
              </p:cNvSpPr>
              <p:nvPr/>
            </p:nvSpPr>
            <p:spPr bwMode="auto">
              <a:xfrm>
                <a:off x="3046" y="252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1" name="Freeform 486"/>
              <p:cNvSpPr>
                <a:spLocks/>
              </p:cNvSpPr>
              <p:nvPr/>
            </p:nvSpPr>
            <p:spPr bwMode="auto">
              <a:xfrm>
                <a:off x="3033" y="2569"/>
                <a:ext cx="19" cy="27"/>
              </a:xfrm>
              <a:custGeom>
                <a:avLst/>
                <a:gdLst>
                  <a:gd name="T0" fmla="*/ 6 w 19"/>
                  <a:gd name="T1" fmla="*/ 0 h 27"/>
                  <a:gd name="T2" fmla="*/ 0 w 19"/>
                  <a:gd name="T3" fmla="*/ 26 h 27"/>
                  <a:gd name="T4" fmla="*/ 13 w 19"/>
                  <a:gd name="T5" fmla="*/ 27 h 27"/>
                  <a:gd name="T6" fmla="*/ 19 w 19"/>
                  <a:gd name="T7" fmla="*/ 1 h 27"/>
                  <a:gd name="T8" fmla="*/ 6 w 1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7"/>
                  <a:gd name="T17" fmla="*/ 19 w 19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7">
                    <a:moveTo>
                      <a:pt x="6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2" name="Freeform 487"/>
              <p:cNvSpPr>
                <a:spLocks/>
              </p:cNvSpPr>
              <p:nvPr/>
            </p:nvSpPr>
            <p:spPr bwMode="auto">
              <a:xfrm>
                <a:off x="3019" y="261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3" name="Rectangle 488"/>
              <p:cNvSpPr>
                <a:spLocks noChangeArrowheads="1"/>
              </p:cNvSpPr>
              <p:nvPr/>
            </p:nvSpPr>
            <p:spPr bwMode="auto">
              <a:xfrm>
                <a:off x="3010" y="265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4" name="Freeform 489"/>
              <p:cNvSpPr>
                <a:spLocks/>
              </p:cNvSpPr>
              <p:nvPr/>
            </p:nvSpPr>
            <p:spPr bwMode="auto">
              <a:xfrm>
                <a:off x="3003" y="265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5" name="Freeform 490"/>
              <p:cNvSpPr>
                <a:spLocks/>
              </p:cNvSpPr>
              <p:nvPr/>
            </p:nvSpPr>
            <p:spPr bwMode="auto">
              <a:xfrm>
                <a:off x="2989" y="2698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6" name="Freeform 491"/>
              <p:cNvSpPr>
                <a:spLocks/>
              </p:cNvSpPr>
              <p:nvPr/>
            </p:nvSpPr>
            <p:spPr bwMode="auto">
              <a:xfrm>
                <a:off x="2982" y="2726"/>
                <a:ext cx="16" cy="25"/>
              </a:xfrm>
              <a:custGeom>
                <a:avLst/>
                <a:gdLst>
                  <a:gd name="T0" fmla="*/ 0 w 16"/>
                  <a:gd name="T1" fmla="*/ 24 h 25"/>
                  <a:gd name="T2" fmla="*/ 3 w 16"/>
                  <a:gd name="T3" fmla="*/ 0 h 25"/>
                  <a:gd name="T4" fmla="*/ 16 w 16"/>
                  <a:gd name="T5" fmla="*/ 1 h 25"/>
                  <a:gd name="T6" fmla="*/ 13 w 16"/>
                  <a:gd name="T7" fmla="*/ 25 h 25"/>
                  <a:gd name="T8" fmla="*/ 0 w 1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5"/>
                  <a:gd name="T17" fmla="*/ 16 w 1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5">
                    <a:moveTo>
                      <a:pt x="0" y="24"/>
                    </a:moveTo>
                    <a:lnTo>
                      <a:pt x="3" y="0"/>
                    </a:lnTo>
                    <a:lnTo>
                      <a:pt x="16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7" name="Freeform 492"/>
              <p:cNvSpPr>
                <a:spLocks/>
              </p:cNvSpPr>
              <p:nvPr/>
            </p:nvSpPr>
            <p:spPr bwMode="auto">
              <a:xfrm>
                <a:off x="2985" y="2712"/>
                <a:ext cx="17" cy="28"/>
              </a:xfrm>
              <a:custGeom>
                <a:avLst/>
                <a:gdLst>
                  <a:gd name="T0" fmla="*/ 0 w 17"/>
                  <a:gd name="T1" fmla="*/ 27 h 28"/>
                  <a:gd name="T2" fmla="*/ 4 w 17"/>
                  <a:gd name="T3" fmla="*/ 0 h 28"/>
                  <a:gd name="T4" fmla="*/ 17 w 17"/>
                  <a:gd name="T5" fmla="*/ 2 h 28"/>
                  <a:gd name="T6" fmla="*/ 13 w 17"/>
                  <a:gd name="T7" fmla="*/ 28 h 28"/>
                  <a:gd name="T8" fmla="*/ 0 w 17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27"/>
                    </a:moveTo>
                    <a:lnTo>
                      <a:pt x="4" y="0"/>
                    </a:lnTo>
                    <a:lnTo>
                      <a:pt x="17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8" name="Freeform 493"/>
              <p:cNvSpPr>
                <a:spLocks/>
              </p:cNvSpPr>
              <p:nvPr/>
            </p:nvSpPr>
            <p:spPr bwMode="auto">
              <a:xfrm>
                <a:off x="2991" y="268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09" name="Freeform 494"/>
              <p:cNvSpPr>
                <a:spLocks/>
              </p:cNvSpPr>
              <p:nvPr/>
            </p:nvSpPr>
            <p:spPr bwMode="auto">
              <a:xfrm>
                <a:off x="3006" y="264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0" name="Rectangle 495"/>
              <p:cNvSpPr>
                <a:spLocks noChangeArrowheads="1"/>
              </p:cNvSpPr>
              <p:nvPr/>
            </p:nvSpPr>
            <p:spPr bwMode="auto">
              <a:xfrm>
                <a:off x="3021" y="261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1" name="Freeform 496"/>
              <p:cNvSpPr>
                <a:spLocks/>
              </p:cNvSpPr>
              <p:nvPr/>
            </p:nvSpPr>
            <p:spPr bwMode="auto">
              <a:xfrm>
                <a:off x="3021" y="2600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2" name="Freeform 497"/>
              <p:cNvSpPr>
                <a:spLocks/>
              </p:cNvSpPr>
              <p:nvPr/>
            </p:nvSpPr>
            <p:spPr bwMode="auto">
              <a:xfrm>
                <a:off x="3033" y="2559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3" name="Freeform 498"/>
              <p:cNvSpPr>
                <a:spLocks/>
              </p:cNvSpPr>
              <p:nvPr/>
            </p:nvSpPr>
            <p:spPr bwMode="auto">
              <a:xfrm>
                <a:off x="3046" y="251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4" name="Freeform 499"/>
              <p:cNvSpPr>
                <a:spLocks/>
              </p:cNvSpPr>
              <p:nvPr/>
            </p:nvSpPr>
            <p:spPr bwMode="auto">
              <a:xfrm>
                <a:off x="3059" y="247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5" name="Rectangle 500"/>
              <p:cNvSpPr>
                <a:spLocks noChangeArrowheads="1"/>
              </p:cNvSpPr>
              <p:nvPr/>
            </p:nvSpPr>
            <p:spPr bwMode="auto">
              <a:xfrm>
                <a:off x="3074" y="243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6" name="Freeform 501"/>
              <p:cNvSpPr>
                <a:spLocks/>
              </p:cNvSpPr>
              <p:nvPr/>
            </p:nvSpPr>
            <p:spPr bwMode="auto">
              <a:xfrm>
                <a:off x="3074" y="242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7" name="Rectangle 502"/>
              <p:cNvSpPr>
                <a:spLocks noChangeArrowheads="1"/>
              </p:cNvSpPr>
              <p:nvPr/>
            </p:nvSpPr>
            <p:spPr bwMode="auto">
              <a:xfrm>
                <a:off x="3088" y="2391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8" name="Freeform 503"/>
              <p:cNvSpPr>
                <a:spLocks/>
              </p:cNvSpPr>
              <p:nvPr/>
            </p:nvSpPr>
            <p:spPr bwMode="auto">
              <a:xfrm>
                <a:off x="3088" y="237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19" name="Rectangle 504"/>
              <p:cNvSpPr>
                <a:spLocks noChangeArrowheads="1"/>
              </p:cNvSpPr>
              <p:nvPr/>
            </p:nvSpPr>
            <p:spPr bwMode="auto">
              <a:xfrm>
                <a:off x="3102" y="234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0" name="Freeform 505"/>
              <p:cNvSpPr>
                <a:spLocks/>
              </p:cNvSpPr>
              <p:nvPr/>
            </p:nvSpPr>
            <p:spPr bwMode="auto">
              <a:xfrm>
                <a:off x="3102" y="233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1" name="Freeform 506"/>
              <p:cNvSpPr>
                <a:spLocks/>
              </p:cNvSpPr>
              <p:nvPr/>
            </p:nvSpPr>
            <p:spPr bwMode="auto">
              <a:xfrm>
                <a:off x="3112" y="230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2" name="Freeform 507"/>
              <p:cNvSpPr>
                <a:spLocks/>
              </p:cNvSpPr>
              <p:nvPr/>
            </p:nvSpPr>
            <p:spPr bwMode="auto">
              <a:xfrm>
                <a:off x="3120" y="2284"/>
                <a:ext cx="20" cy="26"/>
              </a:xfrm>
              <a:custGeom>
                <a:avLst/>
                <a:gdLst>
                  <a:gd name="T0" fmla="*/ 0 w 20"/>
                  <a:gd name="T1" fmla="*/ 25 h 26"/>
                  <a:gd name="T2" fmla="*/ 7 w 20"/>
                  <a:gd name="T3" fmla="*/ 0 h 26"/>
                  <a:gd name="T4" fmla="*/ 20 w 20"/>
                  <a:gd name="T5" fmla="*/ 1 h 26"/>
                  <a:gd name="T6" fmla="*/ 14 w 20"/>
                  <a:gd name="T7" fmla="*/ 26 h 26"/>
                  <a:gd name="T8" fmla="*/ 0 w 20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0" y="25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3" name="Freeform 508"/>
              <p:cNvSpPr>
                <a:spLocks/>
              </p:cNvSpPr>
              <p:nvPr/>
            </p:nvSpPr>
            <p:spPr bwMode="auto">
              <a:xfrm>
                <a:off x="3132" y="2246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4" name="Freeform 509"/>
              <p:cNvSpPr>
                <a:spLocks/>
              </p:cNvSpPr>
              <p:nvPr/>
            </p:nvSpPr>
            <p:spPr bwMode="auto">
              <a:xfrm>
                <a:off x="3146" y="219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5" name="Freeform 510"/>
              <p:cNvSpPr>
                <a:spLocks/>
              </p:cNvSpPr>
              <p:nvPr/>
            </p:nvSpPr>
            <p:spPr bwMode="auto">
              <a:xfrm>
                <a:off x="3160" y="2157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6" name="Rectangle 511"/>
              <p:cNvSpPr>
                <a:spLocks noChangeArrowheads="1"/>
              </p:cNvSpPr>
              <p:nvPr/>
            </p:nvSpPr>
            <p:spPr bwMode="auto">
              <a:xfrm>
                <a:off x="3174" y="212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7" name="Freeform 512"/>
              <p:cNvSpPr>
                <a:spLocks/>
              </p:cNvSpPr>
              <p:nvPr/>
            </p:nvSpPr>
            <p:spPr bwMode="auto">
              <a:xfrm>
                <a:off x="3174" y="210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8" name="Rectangle 513"/>
              <p:cNvSpPr>
                <a:spLocks noChangeArrowheads="1"/>
              </p:cNvSpPr>
              <p:nvPr/>
            </p:nvSpPr>
            <p:spPr bwMode="auto">
              <a:xfrm>
                <a:off x="3188" y="2079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29" name="Freeform 514"/>
              <p:cNvSpPr>
                <a:spLocks/>
              </p:cNvSpPr>
              <p:nvPr/>
            </p:nvSpPr>
            <p:spPr bwMode="auto">
              <a:xfrm>
                <a:off x="3188" y="2064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0" name="Freeform 515"/>
              <p:cNvSpPr>
                <a:spLocks/>
              </p:cNvSpPr>
              <p:nvPr/>
            </p:nvSpPr>
            <p:spPr bwMode="auto">
              <a:xfrm>
                <a:off x="3199" y="202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1" name="Freeform 516"/>
              <p:cNvSpPr>
                <a:spLocks/>
              </p:cNvSpPr>
              <p:nvPr/>
            </p:nvSpPr>
            <p:spPr bwMode="auto">
              <a:xfrm>
                <a:off x="3212" y="198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2" name="Rectangle 517"/>
              <p:cNvSpPr>
                <a:spLocks noChangeArrowheads="1"/>
              </p:cNvSpPr>
              <p:nvPr/>
            </p:nvSpPr>
            <p:spPr bwMode="auto">
              <a:xfrm>
                <a:off x="3227" y="195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3" name="Freeform 518"/>
              <p:cNvSpPr>
                <a:spLocks/>
              </p:cNvSpPr>
              <p:nvPr/>
            </p:nvSpPr>
            <p:spPr bwMode="auto">
              <a:xfrm>
                <a:off x="3227" y="193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4" name="Freeform 519"/>
              <p:cNvSpPr>
                <a:spLocks/>
              </p:cNvSpPr>
              <p:nvPr/>
            </p:nvSpPr>
            <p:spPr bwMode="auto">
              <a:xfrm>
                <a:off x="3242" y="1899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5" name="Freeform 520"/>
              <p:cNvSpPr>
                <a:spLocks/>
              </p:cNvSpPr>
              <p:nvPr/>
            </p:nvSpPr>
            <p:spPr bwMode="auto">
              <a:xfrm>
                <a:off x="3256" y="1864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6" name="Freeform 521"/>
              <p:cNvSpPr>
                <a:spLocks/>
              </p:cNvSpPr>
              <p:nvPr/>
            </p:nvSpPr>
            <p:spPr bwMode="auto">
              <a:xfrm>
                <a:off x="3270" y="1840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1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1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7" name="Freeform 522"/>
              <p:cNvSpPr>
                <a:spLocks/>
              </p:cNvSpPr>
              <p:nvPr/>
            </p:nvSpPr>
            <p:spPr bwMode="auto">
              <a:xfrm>
                <a:off x="3280" y="1828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8" name="Rectangle 523"/>
              <p:cNvSpPr>
                <a:spLocks noChangeArrowheads="1"/>
              </p:cNvSpPr>
              <p:nvPr/>
            </p:nvSpPr>
            <p:spPr bwMode="auto">
              <a:xfrm>
                <a:off x="3275" y="185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39" name="Freeform 524"/>
              <p:cNvSpPr>
                <a:spLocks/>
              </p:cNvSpPr>
              <p:nvPr/>
            </p:nvSpPr>
            <p:spPr bwMode="auto">
              <a:xfrm>
                <a:off x="3267" y="1858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0" name="Freeform 525"/>
              <p:cNvSpPr>
                <a:spLocks/>
              </p:cNvSpPr>
              <p:nvPr/>
            </p:nvSpPr>
            <p:spPr bwMode="auto">
              <a:xfrm>
                <a:off x="3252" y="1891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5 h 27"/>
                  <a:gd name="T4" fmla="*/ 14 w 22"/>
                  <a:gd name="T5" fmla="*/ 27 h 27"/>
                  <a:gd name="T6" fmla="*/ 22 w 22"/>
                  <a:gd name="T7" fmla="*/ 1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1" name="Freeform 526"/>
              <p:cNvSpPr>
                <a:spLocks/>
              </p:cNvSpPr>
              <p:nvPr/>
            </p:nvSpPr>
            <p:spPr bwMode="auto">
              <a:xfrm>
                <a:off x="3238" y="1928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2" name="Rectangle 527"/>
              <p:cNvSpPr>
                <a:spLocks noChangeArrowheads="1"/>
              </p:cNvSpPr>
              <p:nvPr/>
            </p:nvSpPr>
            <p:spPr bwMode="auto">
              <a:xfrm>
                <a:off x="3230" y="197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3" name="Freeform 528"/>
              <p:cNvSpPr>
                <a:spLocks/>
              </p:cNvSpPr>
              <p:nvPr/>
            </p:nvSpPr>
            <p:spPr bwMode="auto">
              <a:xfrm>
                <a:off x="3223" y="197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4" name="Freeform 529"/>
              <p:cNvSpPr>
                <a:spLocks/>
              </p:cNvSpPr>
              <p:nvPr/>
            </p:nvSpPr>
            <p:spPr bwMode="auto">
              <a:xfrm>
                <a:off x="3211" y="2009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5" name="Freeform 530"/>
              <p:cNvSpPr>
                <a:spLocks/>
              </p:cNvSpPr>
              <p:nvPr/>
            </p:nvSpPr>
            <p:spPr bwMode="auto">
              <a:xfrm>
                <a:off x="3198" y="2053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6" name="Freeform 531"/>
              <p:cNvSpPr>
                <a:spLocks/>
              </p:cNvSpPr>
              <p:nvPr/>
            </p:nvSpPr>
            <p:spPr bwMode="auto">
              <a:xfrm>
                <a:off x="3184" y="209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7" name="Freeform 532"/>
              <p:cNvSpPr>
                <a:spLocks/>
              </p:cNvSpPr>
              <p:nvPr/>
            </p:nvSpPr>
            <p:spPr bwMode="auto">
              <a:xfrm>
                <a:off x="3171" y="2135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3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8" name="Rectangle 533"/>
              <p:cNvSpPr>
                <a:spLocks noChangeArrowheads="1"/>
              </p:cNvSpPr>
              <p:nvPr/>
            </p:nvSpPr>
            <p:spPr bwMode="auto">
              <a:xfrm>
                <a:off x="3163" y="2182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49" name="Freeform 534"/>
              <p:cNvSpPr>
                <a:spLocks/>
              </p:cNvSpPr>
              <p:nvPr/>
            </p:nvSpPr>
            <p:spPr bwMode="auto">
              <a:xfrm>
                <a:off x="3158" y="2181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0" name="Freeform 535"/>
              <p:cNvSpPr>
                <a:spLocks/>
              </p:cNvSpPr>
              <p:nvPr/>
            </p:nvSpPr>
            <p:spPr bwMode="auto">
              <a:xfrm>
                <a:off x="3146" y="222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1" name="Rectangle 536"/>
              <p:cNvSpPr>
                <a:spLocks noChangeArrowheads="1"/>
              </p:cNvSpPr>
              <p:nvPr/>
            </p:nvSpPr>
            <p:spPr bwMode="auto">
              <a:xfrm>
                <a:off x="3138" y="227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2" name="Freeform 537"/>
              <p:cNvSpPr>
                <a:spLocks/>
              </p:cNvSpPr>
              <p:nvPr/>
            </p:nvSpPr>
            <p:spPr bwMode="auto">
              <a:xfrm>
                <a:off x="3130" y="227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3" name="Freeform 538"/>
              <p:cNvSpPr>
                <a:spLocks/>
              </p:cNvSpPr>
              <p:nvPr/>
            </p:nvSpPr>
            <p:spPr bwMode="auto">
              <a:xfrm>
                <a:off x="3119" y="2297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4" name="Freeform 539"/>
              <p:cNvSpPr>
                <a:spLocks/>
              </p:cNvSpPr>
              <p:nvPr/>
            </p:nvSpPr>
            <p:spPr bwMode="auto">
              <a:xfrm>
                <a:off x="3112" y="2317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5" name="Freeform 540"/>
              <p:cNvSpPr>
                <a:spLocks/>
              </p:cNvSpPr>
              <p:nvPr/>
            </p:nvSpPr>
            <p:spPr bwMode="auto">
              <a:xfrm>
                <a:off x="3102" y="2346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6" name="Freeform 541"/>
              <p:cNvSpPr>
                <a:spLocks/>
              </p:cNvSpPr>
              <p:nvPr/>
            </p:nvSpPr>
            <p:spPr bwMode="auto">
              <a:xfrm>
                <a:off x="3088" y="238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7" name="Rectangle 542"/>
              <p:cNvSpPr>
                <a:spLocks noChangeArrowheads="1"/>
              </p:cNvSpPr>
              <p:nvPr/>
            </p:nvSpPr>
            <p:spPr bwMode="auto">
              <a:xfrm>
                <a:off x="3082" y="243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8" name="Freeform 543"/>
              <p:cNvSpPr>
                <a:spLocks/>
              </p:cNvSpPr>
              <p:nvPr/>
            </p:nvSpPr>
            <p:spPr bwMode="auto">
              <a:xfrm>
                <a:off x="3075" y="243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59" name="Rectangle 544"/>
              <p:cNvSpPr>
                <a:spLocks noChangeArrowheads="1"/>
              </p:cNvSpPr>
              <p:nvPr/>
            </p:nvSpPr>
            <p:spPr bwMode="auto">
              <a:xfrm>
                <a:off x="3067" y="247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3160" name="Freeform 545"/>
              <p:cNvSpPr>
                <a:spLocks/>
              </p:cNvSpPr>
              <p:nvPr/>
            </p:nvSpPr>
            <p:spPr bwMode="auto">
              <a:xfrm>
                <a:off x="3060" y="247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58" name="Group 546"/>
            <p:cNvGrpSpPr>
              <a:grpSpLocks/>
            </p:cNvGrpSpPr>
            <p:nvPr/>
          </p:nvGrpSpPr>
          <p:grpSpPr bwMode="auto">
            <a:xfrm>
              <a:off x="2767" y="2006"/>
              <a:ext cx="320" cy="924"/>
              <a:chOff x="2981" y="1828"/>
              <a:chExt cx="320" cy="924"/>
            </a:xfrm>
          </p:grpSpPr>
          <p:sp>
            <p:nvSpPr>
              <p:cNvPr id="92761" name="Rectangle 547"/>
              <p:cNvSpPr>
                <a:spLocks noChangeArrowheads="1"/>
              </p:cNvSpPr>
              <p:nvPr/>
            </p:nvSpPr>
            <p:spPr bwMode="auto">
              <a:xfrm>
                <a:off x="3054" y="252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2" name="Freeform 548"/>
              <p:cNvSpPr>
                <a:spLocks/>
              </p:cNvSpPr>
              <p:nvPr/>
            </p:nvSpPr>
            <p:spPr bwMode="auto">
              <a:xfrm>
                <a:off x="3047" y="252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3" name="Rectangle 549"/>
              <p:cNvSpPr>
                <a:spLocks noChangeArrowheads="1"/>
              </p:cNvSpPr>
              <p:nvPr/>
            </p:nvSpPr>
            <p:spPr bwMode="auto">
              <a:xfrm>
                <a:off x="3038" y="257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4" name="Freeform 550"/>
              <p:cNvSpPr>
                <a:spLocks/>
              </p:cNvSpPr>
              <p:nvPr/>
            </p:nvSpPr>
            <p:spPr bwMode="auto">
              <a:xfrm>
                <a:off x="3031" y="2569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5" name="Rectangle 551"/>
              <p:cNvSpPr>
                <a:spLocks noChangeArrowheads="1"/>
              </p:cNvSpPr>
              <p:nvPr/>
            </p:nvSpPr>
            <p:spPr bwMode="auto">
              <a:xfrm>
                <a:off x="3023" y="2616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6" name="Freeform 552"/>
              <p:cNvSpPr>
                <a:spLocks/>
              </p:cNvSpPr>
              <p:nvPr/>
            </p:nvSpPr>
            <p:spPr bwMode="auto">
              <a:xfrm>
                <a:off x="3017" y="261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7" name="Rectangle 553"/>
              <p:cNvSpPr>
                <a:spLocks noChangeArrowheads="1"/>
              </p:cNvSpPr>
              <p:nvPr/>
            </p:nvSpPr>
            <p:spPr bwMode="auto">
              <a:xfrm>
                <a:off x="3010" y="266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8" name="Freeform 554"/>
              <p:cNvSpPr>
                <a:spLocks/>
              </p:cNvSpPr>
              <p:nvPr/>
            </p:nvSpPr>
            <p:spPr bwMode="auto">
              <a:xfrm>
                <a:off x="3003" y="265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9" name="Freeform 555"/>
              <p:cNvSpPr>
                <a:spLocks/>
              </p:cNvSpPr>
              <p:nvPr/>
            </p:nvSpPr>
            <p:spPr bwMode="auto">
              <a:xfrm>
                <a:off x="2987" y="2699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0" name="Freeform 556"/>
              <p:cNvSpPr>
                <a:spLocks/>
              </p:cNvSpPr>
              <p:nvPr/>
            </p:nvSpPr>
            <p:spPr bwMode="auto">
              <a:xfrm>
                <a:off x="2981" y="2727"/>
                <a:ext cx="16" cy="25"/>
              </a:xfrm>
              <a:custGeom>
                <a:avLst/>
                <a:gdLst>
                  <a:gd name="T0" fmla="*/ 0 w 16"/>
                  <a:gd name="T1" fmla="*/ 24 h 25"/>
                  <a:gd name="T2" fmla="*/ 2 w 16"/>
                  <a:gd name="T3" fmla="*/ 0 h 25"/>
                  <a:gd name="T4" fmla="*/ 16 w 16"/>
                  <a:gd name="T5" fmla="*/ 1 h 25"/>
                  <a:gd name="T6" fmla="*/ 13 w 16"/>
                  <a:gd name="T7" fmla="*/ 25 h 25"/>
                  <a:gd name="T8" fmla="*/ 0 w 1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5"/>
                  <a:gd name="T17" fmla="*/ 16 w 1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5">
                    <a:moveTo>
                      <a:pt x="0" y="24"/>
                    </a:moveTo>
                    <a:lnTo>
                      <a:pt x="2" y="0"/>
                    </a:lnTo>
                    <a:lnTo>
                      <a:pt x="16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1" name="Freeform 557"/>
              <p:cNvSpPr>
                <a:spLocks/>
              </p:cNvSpPr>
              <p:nvPr/>
            </p:nvSpPr>
            <p:spPr bwMode="auto">
              <a:xfrm>
                <a:off x="2983" y="271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2" name="Freeform 558"/>
              <p:cNvSpPr>
                <a:spLocks/>
              </p:cNvSpPr>
              <p:nvPr/>
            </p:nvSpPr>
            <p:spPr bwMode="auto">
              <a:xfrm>
                <a:off x="2993" y="268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3" name="Freeform 559"/>
              <p:cNvSpPr>
                <a:spLocks/>
              </p:cNvSpPr>
              <p:nvPr/>
            </p:nvSpPr>
            <p:spPr bwMode="auto">
              <a:xfrm>
                <a:off x="3006" y="2643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4" name="Freeform 560"/>
              <p:cNvSpPr>
                <a:spLocks/>
              </p:cNvSpPr>
              <p:nvPr/>
            </p:nvSpPr>
            <p:spPr bwMode="auto">
              <a:xfrm>
                <a:off x="3021" y="260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5" name="Freeform 561"/>
              <p:cNvSpPr>
                <a:spLocks/>
              </p:cNvSpPr>
              <p:nvPr/>
            </p:nvSpPr>
            <p:spPr bwMode="auto">
              <a:xfrm>
                <a:off x="3034" y="2562"/>
                <a:ext cx="18" cy="28"/>
              </a:xfrm>
              <a:custGeom>
                <a:avLst/>
                <a:gdLst>
                  <a:gd name="T0" fmla="*/ 0 w 18"/>
                  <a:gd name="T1" fmla="*/ 26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6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6" name="Freeform 562"/>
              <p:cNvSpPr>
                <a:spLocks/>
              </p:cNvSpPr>
              <p:nvPr/>
            </p:nvSpPr>
            <p:spPr bwMode="auto">
              <a:xfrm>
                <a:off x="3045" y="2518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7" name="Rectangle 563"/>
              <p:cNvSpPr>
                <a:spLocks noChangeArrowheads="1"/>
              </p:cNvSpPr>
              <p:nvPr/>
            </p:nvSpPr>
            <p:spPr bwMode="auto">
              <a:xfrm>
                <a:off x="3059" y="249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8" name="Freeform 564"/>
              <p:cNvSpPr>
                <a:spLocks/>
              </p:cNvSpPr>
              <p:nvPr/>
            </p:nvSpPr>
            <p:spPr bwMode="auto">
              <a:xfrm>
                <a:off x="3059" y="247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79" name="Rectangle 565"/>
              <p:cNvSpPr>
                <a:spLocks noChangeArrowheads="1"/>
              </p:cNvSpPr>
              <p:nvPr/>
            </p:nvSpPr>
            <p:spPr bwMode="auto">
              <a:xfrm>
                <a:off x="3074" y="244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0" name="Freeform 566"/>
              <p:cNvSpPr>
                <a:spLocks/>
              </p:cNvSpPr>
              <p:nvPr/>
            </p:nvSpPr>
            <p:spPr bwMode="auto">
              <a:xfrm>
                <a:off x="3074" y="2430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1" name="Rectangle 567"/>
              <p:cNvSpPr>
                <a:spLocks noChangeArrowheads="1"/>
              </p:cNvSpPr>
              <p:nvPr/>
            </p:nvSpPr>
            <p:spPr bwMode="auto">
              <a:xfrm>
                <a:off x="3087" y="239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2" name="Freeform 568"/>
              <p:cNvSpPr>
                <a:spLocks/>
              </p:cNvSpPr>
              <p:nvPr/>
            </p:nvSpPr>
            <p:spPr bwMode="auto">
              <a:xfrm>
                <a:off x="3087" y="2385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3" name="Rectangle 569"/>
              <p:cNvSpPr>
                <a:spLocks noChangeArrowheads="1"/>
              </p:cNvSpPr>
              <p:nvPr/>
            </p:nvSpPr>
            <p:spPr bwMode="auto">
              <a:xfrm>
                <a:off x="3102" y="235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4" name="Freeform 570"/>
              <p:cNvSpPr>
                <a:spLocks/>
              </p:cNvSpPr>
              <p:nvPr/>
            </p:nvSpPr>
            <p:spPr bwMode="auto">
              <a:xfrm>
                <a:off x="3102" y="2342"/>
                <a:ext cx="20" cy="27"/>
              </a:xfrm>
              <a:custGeom>
                <a:avLst/>
                <a:gdLst>
                  <a:gd name="T0" fmla="*/ 0 w 20"/>
                  <a:gd name="T1" fmla="*/ 25 h 27"/>
                  <a:gd name="T2" fmla="*/ 6 w 20"/>
                  <a:gd name="T3" fmla="*/ 0 h 27"/>
                  <a:gd name="T4" fmla="*/ 20 w 20"/>
                  <a:gd name="T5" fmla="*/ 2 h 27"/>
                  <a:gd name="T6" fmla="*/ 13 w 20"/>
                  <a:gd name="T7" fmla="*/ 27 h 27"/>
                  <a:gd name="T8" fmla="*/ 0 w 20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5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5" name="Freeform 571"/>
              <p:cNvSpPr>
                <a:spLocks/>
              </p:cNvSpPr>
              <p:nvPr/>
            </p:nvSpPr>
            <p:spPr bwMode="auto">
              <a:xfrm>
                <a:off x="3114" y="2304"/>
                <a:ext cx="18" cy="28"/>
              </a:xfrm>
              <a:custGeom>
                <a:avLst/>
                <a:gdLst>
                  <a:gd name="T0" fmla="*/ 0 w 18"/>
                  <a:gd name="T1" fmla="*/ 26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6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6" name="Freeform 572"/>
              <p:cNvSpPr>
                <a:spLocks/>
              </p:cNvSpPr>
              <p:nvPr/>
            </p:nvSpPr>
            <p:spPr bwMode="auto">
              <a:xfrm>
                <a:off x="3120" y="2284"/>
                <a:ext cx="20" cy="26"/>
              </a:xfrm>
              <a:custGeom>
                <a:avLst/>
                <a:gdLst>
                  <a:gd name="T0" fmla="*/ 0 w 20"/>
                  <a:gd name="T1" fmla="*/ 25 h 26"/>
                  <a:gd name="T2" fmla="*/ 7 w 20"/>
                  <a:gd name="T3" fmla="*/ 0 h 26"/>
                  <a:gd name="T4" fmla="*/ 20 w 20"/>
                  <a:gd name="T5" fmla="*/ 1 h 26"/>
                  <a:gd name="T6" fmla="*/ 14 w 20"/>
                  <a:gd name="T7" fmla="*/ 26 h 26"/>
                  <a:gd name="T8" fmla="*/ 0 w 20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0" y="25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7" name="Freeform 573"/>
              <p:cNvSpPr>
                <a:spLocks/>
              </p:cNvSpPr>
              <p:nvPr/>
            </p:nvSpPr>
            <p:spPr bwMode="auto">
              <a:xfrm>
                <a:off x="3132" y="2253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8" name="Rectangle 574"/>
              <p:cNvSpPr>
                <a:spLocks noChangeArrowheads="1"/>
              </p:cNvSpPr>
              <p:nvPr/>
            </p:nvSpPr>
            <p:spPr bwMode="auto">
              <a:xfrm>
                <a:off x="3146" y="222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89" name="Freeform 575"/>
              <p:cNvSpPr>
                <a:spLocks/>
              </p:cNvSpPr>
              <p:nvPr/>
            </p:nvSpPr>
            <p:spPr bwMode="auto">
              <a:xfrm>
                <a:off x="3146" y="220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0" name="Rectangle 576"/>
              <p:cNvSpPr>
                <a:spLocks noChangeArrowheads="1"/>
              </p:cNvSpPr>
              <p:nvPr/>
            </p:nvSpPr>
            <p:spPr bwMode="auto">
              <a:xfrm>
                <a:off x="3160" y="217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1" name="Freeform 577"/>
              <p:cNvSpPr>
                <a:spLocks/>
              </p:cNvSpPr>
              <p:nvPr/>
            </p:nvSpPr>
            <p:spPr bwMode="auto">
              <a:xfrm>
                <a:off x="3160" y="216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2" name="Freeform 578"/>
              <p:cNvSpPr>
                <a:spLocks/>
              </p:cNvSpPr>
              <p:nvPr/>
            </p:nvSpPr>
            <p:spPr bwMode="auto">
              <a:xfrm>
                <a:off x="3172" y="212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3" name="Rectangle 579"/>
              <p:cNvSpPr>
                <a:spLocks noChangeArrowheads="1"/>
              </p:cNvSpPr>
              <p:nvPr/>
            </p:nvSpPr>
            <p:spPr bwMode="auto">
              <a:xfrm>
                <a:off x="3188" y="2088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4" name="Freeform 580"/>
              <p:cNvSpPr>
                <a:spLocks/>
              </p:cNvSpPr>
              <p:nvPr/>
            </p:nvSpPr>
            <p:spPr bwMode="auto">
              <a:xfrm>
                <a:off x="3188" y="2073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5" name="Freeform 581"/>
              <p:cNvSpPr>
                <a:spLocks/>
              </p:cNvSpPr>
              <p:nvPr/>
            </p:nvSpPr>
            <p:spPr bwMode="auto">
              <a:xfrm>
                <a:off x="3199" y="203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6" name="Rectangle 582"/>
              <p:cNvSpPr>
                <a:spLocks noChangeArrowheads="1"/>
              </p:cNvSpPr>
              <p:nvPr/>
            </p:nvSpPr>
            <p:spPr bwMode="auto">
              <a:xfrm>
                <a:off x="3215" y="2001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7" name="Freeform 583"/>
              <p:cNvSpPr>
                <a:spLocks/>
              </p:cNvSpPr>
              <p:nvPr/>
            </p:nvSpPr>
            <p:spPr bwMode="auto">
              <a:xfrm>
                <a:off x="3215" y="198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8" name="Freeform 584"/>
              <p:cNvSpPr>
                <a:spLocks/>
              </p:cNvSpPr>
              <p:nvPr/>
            </p:nvSpPr>
            <p:spPr bwMode="auto">
              <a:xfrm>
                <a:off x="3228" y="1943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99" name="Freeform 585"/>
              <p:cNvSpPr>
                <a:spLocks/>
              </p:cNvSpPr>
              <p:nvPr/>
            </p:nvSpPr>
            <p:spPr bwMode="auto">
              <a:xfrm>
                <a:off x="3244" y="1904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0" name="Freeform 586"/>
              <p:cNvSpPr>
                <a:spLocks/>
              </p:cNvSpPr>
              <p:nvPr/>
            </p:nvSpPr>
            <p:spPr bwMode="auto">
              <a:xfrm>
                <a:off x="3259" y="1874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1" name="Freeform 587"/>
              <p:cNvSpPr>
                <a:spLocks/>
              </p:cNvSpPr>
              <p:nvPr/>
            </p:nvSpPr>
            <p:spPr bwMode="auto">
              <a:xfrm>
                <a:off x="3274" y="1843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2" name="Freeform 588"/>
              <p:cNvSpPr>
                <a:spLocks/>
              </p:cNvSpPr>
              <p:nvPr/>
            </p:nvSpPr>
            <p:spPr bwMode="auto">
              <a:xfrm>
                <a:off x="3280" y="1828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3" name="Freeform 589"/>
              <p:cNvSpPr>
                <a:spLocks/>
              </p:cNvSpPr>
              <p:nvPr/>
            </p:nvSpPr>
            <p:spPr bwMode="auto">
              <a:xfrm>
                <a:off x="3274" y="1856"/>
                <a:ext cx="14" cy="19"/>
              </a:xfrm>
              <a:custGeom>
                <a:avLst/>
                <a:gdLst>
                  <a:gd name="T0" fmla="*/ 0 w 14"/>
                  <a:gd name="T1" fmla="*/ 0 h 19"/>
                  <a:gd name="T2" fmla="*/ 1 w 14"/>
                  <a:gd name="T3" fmla="*/ 18 h 19"/>
                  <a:gd name="T4" fmla="*/ 14 w 14"/>
                  <a:gd name="T5" fmla="*/ 19 h 19"/>
                  <a:gd name="T6" fmla="*/ 13 w 14"/>
                  <a:gd name="T7" fmla="*/ 2 h 19"/>
                  <a:gd name="T8" fmla="*/ 0 w 1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9"/>
                  <a:gd name="T17" fmla="*/ 14 w 1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9">
                    <a:moveTo>
                      <a:pt x="0" y="0"/>
                    </a:moveTo>
                    <a:lnTo>
                      <a:pt x="1" y="18"/>
                    </a:lnTo>
                    <a:lnTo>
                      <a:pt x="14" y="19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4" name="Freeform 590"/>
              <p:cNvSpPr>
                <a:spLocks/>
              </p:cNvSpPr>
              <p:nvPr/>
            </p:nvSpPr>
            <p:spPr bwMode="auto">
              <a:xfrm>
                <a:off x="3267" y="1859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5" name="Freeform 591"/>
              <p:cNvSpPr>
                <a:spLocks/>
              </p:cNvSpPr>
              <p:nvPr/>
            </p:nvSpPr>
            <p:spPr bwMode="auto">
              <a:xfrm>
                <a:off x="3251" y="1894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6" name="Freeform 592"/>
              <p:cNvSpPr>
                <a:spLocks/>
              </p:cNvSpPr>
              <p:nvPr/>
            </p:nvSpPr>
            <p:spPr bwMode="auto">
              <a:xfrm>
                <a:off x="3238" y="1929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7" name="Freeform 593"/>
              <p:cNvSpPr>
                <a:spLocks/>
              </p:cNvSpPr>
              <p:nvPr/>
            </p:nvSpPr>
            <p:spPr bwMode="auto">
              <a:xfrm>
                <a:off x="3223" y="1971"/>
                <a:ext cx="20" cy="26"/>
              </a:xfrm>
              <a:custGeom>
                <a:avLst/>
                <a:gdLst>
                  <a:gd name="T0" fmla="*/ 7 w 20"/>
                  <a:gd name="T1" fmla="*/ 0 h 26"/>
                  <a:gd name="T2" fmla="*/ 0 w 20"/>
                  <a:gd name="T3" fmla="*/ 25 h 26"/>
                  <a:gd name="T4" fmla="*/ 13 w 20"/>
                  <a:gd name="T5" fmla="*/ 26 h 26"/>
                  <a:gd name="T6" fmla="*/ 20 w 20"/>
                  <a:gd name="T7" fmla="*/ 1 h 26"/>
                  <a:gd name="T8" fmla="*/ 7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7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8" name="Freeform 594"/>
              <p:cNvSpPr>
                <a:spLocks/>
              </p:cNvSpPr>
              <p:nvPr/>
            </p:nvSpPr>
            <p:spPr bwMode="auto">
              <a:xfrm>
                <a:off x="3211" y="2007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09" name="Freeform 595"/>
              <p:cNvSpPr>
                <a:spLocks/>
              </p:cNvSpPr>
              <p:nvPr/>
            </p:nvSpPr>
            <p:spPr bwMode="auto">
              <a:xfrm>
                <a:off x="3198" y="2052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0" name="Freeform 596"/>
              <p:cNvSpPr>
                <a:spLocks/>
              </p:cNvSpPr>
              <p:nvPr/>
            </p:nvSpPr>
            <p:spPr bwMode="auto">
              <a:xfrm>
                <a:off x="3184" y="209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1" name="Rectangle 597"/>
              <p:cNvSpPr>
                <a:spLocks noChangeArrowheads="1"/>
              </p:cNvSpPr>
              <p:nvPr/>
            </p:nvSpPr>
            <p:spPr bwMode="auto">
              <a:xfrm>
                <a:off x="3175" y="2142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2" name="Freeform 598"/>
              <p:cNvSpPr>
                <a:spLocks/>
              </p:cNvSpPr>
              <p:nvPr/>
            </p:nvSpPr>
            <p:spPr bwMode="auto">
              <a:xfrm>
                <a:off x="3170" y="2141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3" name="Freeform 599"/>
              <p:cNvSpPr>
                <a:spLocks/>
              </p:cNvSpPr>
              <p:nvPr/>
            </p:nvSpPr>
            <p:spPr bwMode="auto">
              <a:xfrm>
                <a:off x="3156" y="218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4" name="Rectangle 600"/>
              <p:cNvSpPr>
                <a:spLocks noChangeArrowheads="1"/>
              </p:cNvSpPr>
              <p:nvPr/>
            </p:nvSpPr>
            <p:spPr bwMode="auto">
              <a:xfrm>
                <a:off x="3148" y="223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5" name="Freeform 601"/>
              <p:cNvSpPr>
                <a:spLocks/>
              </p:cNvSpPr>
              <p:nvPr/>
            </p:nvSpPr>
            <p:spPr bwMode="auto">
              <a:xfrm>
                <a:off x="3142" y="223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6" name="Freeform 602"/>
              <p:cNvSpPr>
                <a:spLocks/>
              </p:cNvSpPr>
              <p:nvPr/>
            </p:nvSpPr>
            <p:spPr bwMode="auto">
              <a:xfrm>
                <a:off x="3130" y="2272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6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7" name="Freeform 603"/>
              <p:cNvSpPr>
                <a:spLocks/>
              </p:cNvSpPr>
              <p:nvPr/>
            </p:nvSpPr>
            <p:spPr bwMode="auto">
              <a:xfrm>
                <a:off x="3119" y="2300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8" name="Freeform 604"/>
              <p:cNvSpPr>
                <a:spLocks/>
              </p:cNvSpPr>
              <p:nvPr/>
            </p:nvSpPr>
            <p:spPr bwMode="auto">
              <a:xfrm>
                <a:off x="3111" y="2317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5 h 27"/>
                  <a:gd name="T4" fmla="*/ 13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19" name="Freeform 605"/>
              <p:cNvSpPr>
                <a:spLocks/>
              </p:cNvSpPr>
              <p:nvPr/>
            </p:nvSpPr>
            <p:spPr bwMode="auto">
              <a:xfrm>
                <a:off x="3100" y="2353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6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0" name="Freeform 606"/>
              <p:cNvSpPr>
                <a:spLocks/>
              </p:cNvSpPr>
              <p:nvPr/>
            </p:nvSpPr>
            <p:spPr bwMode="auto">
              <a:xfrm>
                <a:off x="3087" y="239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1" name="Freeform 607"/>
              <p:cNvSpPr>
                <a:spLocks/>
              </p:cNvSpPr>
              <p:nvPr/>
            </p:nvSpPr>
            <p:spPr bwMode="auto">
              <a:xfrm>
                <a:off x="3074" y="2439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2" name="Rectangle 608"/>
              <p:cNvSpPr>
                <a:spLocks noChangeArrowheads="1"/>
              </p:cNvSpPr>
              <p:nvPr/>
            </p:nvSpPr>
            <p:spPr bwMode="auto">
              <a:xfrm>
                <a:off x="3066" y="248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3" name="Freeform 609"/>
              <p:cNvSpPr>
                <a:spLocks/>
              </p:cNvSpPr>
              <p:nvPr/>
            </p:nvSpPr>
            <p:spPr bwMode="auto">
              <a:xfrm>
                <a:off x="3059" y="248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4" name="Rectangle 610"/>
              <p:cNvSpPr>
                <a:spLocks noChangeArrowheads="1"/>
              </p:cNvSpPr>
              <p:nvPr/>
            </p:nvSpPr>
            <p:spPr bwMode="auto">
              <a:xfrm>
                <a:off x="3052" y="2527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5" name="Freeform 611"/>
              <p:cNvSpPr>
                <a:spLocks/>
              </p:cNvSpPr>
              <p:nvPr/>
            </p:nvSpPr>
            <p:spPr bwMode="auto">
              <a:xfrm>
                <a:off x="3046" y="2526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6" name="Freeform 612"/>
              <p:cNvSpPr>
                <a:spLocks/>
              </p:cNvSpPr>
              <p:nvPr/>
            </p:nvSpPr>
            <p:spPr bwMode="auto">
              <a:xfrm>
                <a:off x="3031" y="256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7" name="Rectangle 613"/>
              <p:cNvSpPr>
                <a:spLocks noChangeArrowheads="1"/>
              </p:cNvSpPr>
              <p:nvPr/>
            </p:nvSpPr>
            <p:spPr bwMode="auto">
              <a:xfrm>
                <a:off x="3023" y="2612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8" name="Freeform 614"/>
              <p:cNvSpPr>
                <a:spLocks/>
              </p:cNvSpPr>
              <p:nvPr/>
            </p:nvSpPr>
            <p:spPr bwMode="auto">
              <a:xfrm>
                <a:off x="3018" y="261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29" name="Freeform 615"/>
              <p:cNvSpPr>
                <a:spLocks/>
              </p:cNvSpPr>
              <p:nvPr/>
            </p:nvSpPr>
            <p:spPr bwMode="auto">
              <a:xfrm>
                <a:off x="3003" y="265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0" name="Rectangle 616"/>
              <p:cNvSpPr>
                <a:spLocks noChangeArrowheads="1"/>
              </p:cNvSpPr>
              <p:nvPr/>
            </p:nvSpPr>
            <p:spPr bwMode="auto">
              <a:xfrm>
                <a:off x="2995" y="2700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1" name="Freeform 617"/>
              <p:cNvSpPr>
                <a:spLocks/>
              </p:cNvSpPr>
              <p:nvPr/>
            </p:nvSpPr>
            <p:spPr bwMode="auto">
              <a:xfrm>
                <a:off x="2987" y="2699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5 h 27"/>
                  <a:gd name="T4" fmla="*/ 14 w 22"/>
                  <a:gd name="T5" fmla="*/ 27 h 27"/>
                  <a:gd name="T6" fmla="*/ 22 w 22"/>
                  <a:gd name="T7" fmla="*/ 1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2" name="Freeform 618"/>
              <p:cNvSpPr>
                <a:spLocks/>
              </p:cNvSpPr>
              <p:nvPr/>
            </p:nvSpPr>
            <p:spPr bwMode="auto">
              <a:xfrm>
                <a:off x="2981" y="2728"/>
                <a:ext cx="17" cy="23"/>
              </a:xfrm>
              <a:custGeom>
                <a:avLst/>
                <a:gdLst>
                  <a:gd name="T0" fmla="*/ 0 w 17"/>
                  <a:gd name="T1" fmla="*/ 22 h 23"/>
                  <a:gd name="T2" fmla="*/ 4 w 17"/>
                  <a:gd name="T3" fmla="*/ 0 h 23"/>
                  <a:gd name="T4" fmla="*/ 17 w 17"/>
                  <a:gd name="T5" fmla="*/ 2 h 23"/>
                  <a:gd name="T6" fmla="*/ 13 w 17"/>
                  <a:gd name="T7" fmla="*/ 23 h 23"/>
                  <a:gd name="T8" fmla="*/ 0 w 17"/>
                  <a:gd name="T9" fmla="*/ 2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3"/>
                  <a:gd name="T17" fmla="*/ 17 w 1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3">
                    <a:moveTo>
                      <a:pt x="0" y="22"/>
                    </a:moveTo>
                    <a:lnTo>
                      <a:pt x="4" y="0"/>
                    </a:lnTo>
                    <a:lnTo>
                      <a:pt x="17" y="2"/>
                    </a:lnTo>
                    <a:lnTo>
                      <a:pt x="13" y="2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3" name="Freeform 619"/>
              <p:cNvSpPr>
                <a:spLocks/>
              </p:cNvSpPr>
              <p:nvPr/>
            </p:nvSpPr>
            <p:spPr bwMode="auto">
              <a:xfrm>
                <a:off x="2985" y="2715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4" name="Freeform 620"/>
              <p:cNvSpPr>
                <a:spLocks/>
              </p:cNvSpPr>
              <p:nvPr/>
            </p:nvSpPr>
            <p:spPr bwMode="auto">
              <a:xfrm>
                <a:off x="2993" y="268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5" name="Rectangle 621"/>
              <p:cNvSpPr>
                <a:spLocks noChangeArrowheads="1"/>
              </p:cNvSpPr>
              <p:nvPr/>
            </p:nvSpPr>
            <p:spPr bwMode="auto">
              <a:xfrm>
                <a:off x="3007" y="2656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6" name="Freeform 622"/>
              <p:cNvSpPr>
                <a:spLocks/>
              </p:cNvSpPr>
              <p:nvPr/>
            </p:nvSpPr>
            <p:spPr bwMode="auto">
              <a:xfrm>
                <a:off x="3007" y="2642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7" name="Freeform 623"/>
              <p:cNvSpPr>
                <a:spLocks/>
              </p:cNvSpPr>
              <p:nvPr/>
            </p:nvSpPr>
            <p:spPr bwMode="auto">
              <a:xfrm>
                <a:off x="3021" y="259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8" name="Freeform 624"/>
              <p:cNvSpPr>
                <a:spLocks/>
              </p:cNvSpPr>
              <p:nvPr/>
            </p:nvSpPr>
            <p:spPr bwMode="auto">
              <a:xfrm>
                <a:off x="3034" y="255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39" name="Rectangle 625"/>
              <p:cNvSpPr>
                <a:spLocks noChangeArrowheads="1"/>
              </p:cNvSpPr>
              <p:nvPr/>
            </p:nvSpPr>
            <p:spPr bwMode="auto">
              <a:xfrm>
                <a:off x="3049" y="252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0" name="Freeform 626"/>
              <p:cNvSpPr>
                <a:spLocks/>
              </p:cNvSpPr>
              <p:nvPr/>
            </p:nvSpPr>
            <p:spPr bwMode="auto">
              <a:xfrm>
                <a:off x="3049" y="2510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1" name="Rectangle 627"/>
              <p:cNvSpPr>
                <a:spLocks noChangeArrowheads="1"/>
              </p:cNvSpPr>
              <p:nvPr/>
            </p:nvSpPr>
            <p:spPr bwMode="auto">
              <a:xfrm>
                <a:off x="3063" y="247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2" name="Freeform 628"/>
              <p:cNvSpPr>
                <a:spLocks/>
              </p:cNvSpPr>
              <p:nvPr/>
            </p:nvSpPr>
            <p:spPr bwMode="auto">
              <a:xfrm>
                <a:off x="3063" y="2465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3" name="Freeform 629"/>
              <p:cNvSpPr>
                <a:spLocks/>
              </p:cNvSpPr>
              <p:nvPr/>
            </p:nvSpPr>
            <p:spPr bwMode="auto">
              <a:xfrm>
                <a:off x="3078" y="2423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4" name="Freeform 630"/>
              <p:cNvSpPr>
                <a:spLocks/>
              </p:cNvSpPr>
              <p:nvPr/>
            </p:nvSpPr>
            <p:spPr bwMode="auto">
              <a:xfrm>
                <a:off x="3088" y="238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5" name="Rectangle 631"/>
              <p:cNvSpPr>
                <a:spLocks noChangeArrowheads="1"/>
              </p:cNvSpPr>
              <p:nvPr/>
            </p:nvSpPr>
            <p:spPr bwMode="auto">
              <a:xfrm>
                <a:off x="3103" y="235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6" name="Freeform 632"/>
              <p:cNvSpPr>
                <a:spLocks/>
              </p:cNvSpPr>
              <p:nvPr/>
            </p:nvSpPr>
            <p:spPr bwMode="auto">
              <a:xfrm>
                <a:off x="3103" y="2336"/>
                <a:ext cx="19" cy="27"/>
              </a:xfrm>
              <a:custGeom>
                <a:avLst/>
                <a:gdLst>
                  <a:gd name="T0" fmla="*/ 0 w 19"/>
                  <a:gd name="T1" fmla="*/ 26 h 27"/>
                  <a:gd name="T2" fmla="*/ 5 w 19"/>
                  <a:gd name="T3" fmla="*/ 0 h 27"/>
                  <a:gd name="T4" fmla="*/ 19 w 19"/>
                  <a:gd name="T5" fmla="*/ 1 h 27"/>
                  <a:gd name="T6" fmla="*/ 13 w 19"/>
                  <a:gd name="T7" fmla="*/ 27 h 27"/>
                  <a:gd name="T8" fmla="*/ 0 w 19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7"/>
                  <a:gd name="T17" fmla="*/ 19 w 19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7">
                    <a:moveTo>
                      <a:pt x="0" y="26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7" name="Freeform 633"/>
              <p:cNvSpPr>
                <a:spLocks/>
              </p:cNvSpPr>
              <p:nvPr/>
            </p:nvSpPr>
            <p:spPr bwMode="auto">
              <a:xfrm>
                <a:off x="3112" y="230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8" name="Freeform 634"/>
              <p:cNvSpPr>
                <a:spLocks/>
              </p:cNvSpPr>
              <p:nvPr/>
            </p:nvSpPr>
            <p:spPr bwMode="auto">
              <a:xfrm>
                <a:off x="3119" y="2285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49" name="Freeform 635"/>
              <p:cNvSpPr>
                <a:spLocks/>
              </p:cNvSpPr>
              <p:nvPr/>
            </p:nvSpPr>
            <p:spPr bwMode="auto">
              <a:xfrm>
                <a:off x="3132" y="2252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0" name="Rectangle 636"/>
              <p:cNvSpPr>
                <a:spLocks noChangeArrowheads="1"/>
              </p:cNvSpPr>
              <p:nvPr/>
            </p:nvSpPr>
            <p:spPr bwMode="auto">
              <a:xfrm>
                <a:off x="3146" y="222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1" name="Freeform 637"/>
              <p:cNvSpPr>
                <a:spLocks/>
              </p:cNvSpPr>
              <p:nvPr/>
            </p:nvSpPr>
            <p:spPr bwMode="auto">
              <a:xfrm>
                <a:off x="3146" y="2206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2" name="Rectangle 638"/>
              <p:cNvSpPr>
                <a:spLocks noChangeArrowheads="1"/>
              </p:cNvSpPr>
              <p:nvPr/>
            </p:nvSpPr>
            <p:spPr bwMode="auto">
              <a:xfrm>
                <a:off x="3159" y="2174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3" name="Freeform 639"/>
              <p:cNvSpPr>
                <a:spLocks/>
              </p:cNvSpPr>
              <p:nvPr/>
            </p:nvSpPr>
            <p:spPr bwMode="auto">
              <a:xfrm>
                <a:off x="3159" y="216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4" name="Freeform 640"/>
              <p:cNvSpPr>
                <a:spLocks/>
              </p:cNvSpPr>
              <p:nvPr/>
            </p:nvSpPr>
            <p:spPr bwMode="auto">
              <a:xfrm>
                <a:off x="3174" y="212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5" name="Freeform 641"/>
              <p:cNvSpPr>
                <a:spLocks/>
              </p:cNvSpPr>
              <p:nvPr/>
            </p:nvSpPr>
            <p:spPr bwMode="auto">
              <a:xfrm>
                <a:off x="3187" y="2076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6" name="Freeform 642"/>
              <p:cNvSpPr>
                <a:spLocks/>
              </p:cNvSpPr>
              <p:nvPr/>
            </p:nvSpPr>
            <p:spPr bwMode="auto">
              <a:xfrm>
                <a:off x="3199" y="2029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7" name="Rectangle 643"/>
              <p:cNvSpPr>
                <a:spLocks noChangeArrowheads="1"/>
              </p:cNvSpPr>
              <p:nvPr/>
            </p:nvSpPr>
            <p:spPr bwMode="auto">
              <a:xfrm>
                <a:off x="3215" y="2001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8" name="Freeform 644"/>
              <p:cNvSpPr>
                <a:spLocks/>
              </p:cNvSpPr>
              <p:nvPr/>
            </p:nvSpPr>
            <p:spPr bwMode="auto">
              <a:xfrm>
                <a:off x="3215" y="198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59" name="Rectangle 645"/>
              <p:cNvSpPr>
                <a:spLocks noChangeArrowheads="1"/>
              </p:cNvSpPr>
              <p:nvPr/>
            </p:nvSpPr>
            <p:spPr bwMode="auto">
              <a:xfrm>
                <a:off x="3231" y="195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0" name="Freeform 646"/>
              <p:cNvSpPr>
                <a:spLocks/>
              </p:cNvSpPr>
              <p:nvPr/>
            </p:nvSpPr>
            <p:spPr bwMode="auto">
              <a:xfrm>
                <a:off x="3231" y="194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1" name="Freeform 647"/>
              <p:cNvSpPr>
                <a:spLocks/>
              </p:cNvSpPr>
              <p:nvPr/>
            </p:nvSpPr>
            <p:spPr bwMode="auto">
              <a:xfrm>
                <a:off x="3246" y="1903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2" name="Freeform 648"/>
              <p:cNvSpPr>
                <a:spLocks/>
              </p:cNvSpPr>
              <p:nvPr/>
            </p:nvSpPr>
            <p:spPr bwMode="auto">
              <a:xfrm>
                <a:off x="3259" y="1872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9 w 22"/>
                  <a:gd name="T3" fmla="*/ 0 h 27"/>
                  <a:gd name="T4" fmla="*/ 22 w 22"/>
                  <a:gd name="T5" fmla="*/ 2 h 27"/>
                  <a:gd name="T6" fmla="*/ 13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9" y="0"/>
                    </a:lnTo>
                    <a:lnTo>
                      <a:pt x="22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3" name="Freeform 649"/>
              <p:cNvSpPr>
                <a:spLocks/>
              </p:cNvSpPr>
              <p:nvPr/>
            </p:nvSpPr>
            <p:spPr bwMode="auto">
              <a:xfrm>
                <a:off x="3274" y="1846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4" name="Freeform 650"/>
              <p:cNvSpPr>
                <a:spLocks/>
              </p:cNvSpPr>
              <p:nvPr/>
            </p:nvSpPr>
            <p:spPr bwMode="auto">
              <a:xfrm>
                <a:off x="3279" y="1831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5 h 27"/>
                  <a:gd name="T4" fmla="*/ 13 w 22"/>
                  <a:gd name="T5" fmla="*/ 27 h 27"/>
                  <a:gd name="T6" fmla="*/ 22 w 22"/>
                  <a:gd name="T7" fmla="*/ 1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5" name="Rectangle 651"/>
              <p:cNvSpPr>
                <a:spLocks noChangeArrowheads="1"/>
              </p:cNvSpPr>
              <p:nvPr/>
            </p:nvSpPr>
            <p:spPr bwMode="auto">
              <a:xfrm>
                <a:off x="3274" y="1860"/>
                <a:ext cx="13" cy="15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6" name="Freeform 652"/>
              <p:cNvSpPr>
                <a:spLocks/>
              </p:cNvSpPr>
              <p:nvPr/>
            </p:nvSpPr>
            <p:spPr bwMode="auto">
              <a:xfrm>
                <a:off x="3266" y="186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7" name="Freeform 653"/>
              <p:cNvSpPr>
                <a:spLocks/>
              </p:cNvSpPr>
              <p:nvPr/>
            </p:nvSpPr>
            <p:spPr bwMode="auto">
              <a:xfrm>
                <a:off x="3252" y="189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8" name="Freeform 654"/>
              <p:cNvSpPr>
                <a:spLocks/>
              </p:cNvSpPr>
              <p:nvPr/>
            </p:nvSpPr>
            <p:spPr bwMode="auto">
              <a:xfrm>
                <a:off x="3236" y="1932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5 h 27"/>
                  <a:gd name="T4" fmla="*/ 14 w 22"/>
                  <a:gd name="T5" fmla="*/ 27 h 27"/>
                  <a:gd name="T6" fmla="*/ 22 w 22"/>
                  <a:gd name="T7" fmla="*/ 1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69" name="Freeform 655"/>
              <p:cNvSpPr>
                <a:spLocks/>
              </p:cNvSpPr>
              <p:nvPr/>
            </p:nvSpPr>
            <p:spPr bwMode="auto">
              <a:xfrm>
                <a:off x="3223" y="196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0" name="Rectangle 656"/>
              <p:cNvSpPr>
                <a:spLocks noChangeArrowheads="1"/>
              </p:cNvSpPr>
              <p:nvPr/>
            </p:nvSpPr>
            <p:spPr bwMode="auto">
              <a:xfrm>
                <a:off x="3216" y="2012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1" name="Freeform 657"/>
              <p:cNvSpPr>
                <a:spLocks/>
              </p:cNvSpPr>
              <p:nvPr/>
            </p:nvSpPr>
            <p:spPr bwMode="auto">
              <a:xfrm>
                <a:off x="3210" y="201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2" name="Freeform 658"/>
              <p:cNvSpPr>
                <a:spLocks/>
              </p:cNvSpPr>
              <p:nvPr/>
            </p:nvSpPr>
            <p:spPr bwMode="auto">
              <a:xfrm>
                <a:off x="3195" y="2053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2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3" name="Rectangle 659"/>
              <p:cNvSpPr>
                <a:spLocks noChangeArrowheads="1"/>
              </p:cNvSpPr>
              <p:nvPr/>
            </p:nvSpPr>
            <p:spPr bwMode="auto">
              <a:xfrm>
                <a:off x="3187" y="2097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4" name="Freeform 660"/>
              <p:cNvSpPr>
                <a:spLocks/>
              </p:cNvSpPr>
              <p:nvPr/>
            </p:nvSpPr>
            <p:spPr bwMode="auto">
              <a:xfrm>
                <a:off x="3182" y="2096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5" name="Freeform 661"/>
              <p:cNvSpPr>
                <a:spLocks/>
              </p:cNvSpPr>
              <p:nvPr/>
            </p:nvSpPr>
            <p:spPr bwMode="auto">
              <a:xfrm>
                <a:off x="3168" y="2141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6" name="Freeform 662"/>
              <p:cNvSpPr>
                <a:spLocks/>
              </p:cNvSpPr>
              <p:nvPr/>
            </p:nvSpPr>
            <p:spPr bwMode="auto">
              <a:xfrm>
                <a:off x="3155" y="218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7" name="Rectangle 663"/>
              <p:cNvSpPr>
                <a:spLocks noChangeArrowheads="1"/>
              </p:cNvSpPr>
              <p:nvPr/>
            </p:nvSpPr>
            <p:spPr bwMode="auto">
              <a:xfrm>
                <a:off x="3147" y="223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8" name="Freeform 664"/>
              <p:cNvSpPr>
                <a:spLocks/>
              </p:cNvSpPr>
              <p:nvPr/>
            </p:nvSpPr>
            <p:spPr bwMode="auto">
              <a:xfrm>
                <a:off x="3140" y="223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79" name="Rectangle 665"/>
              <p:cNvSpPr>
                <a:spLocks noChangeArrowheads="1"/>
              </p:cNvSpPr>
              <p:nvPr/>
            </p:nvSpPr>
            <p:spPr bwMode="auto">
              <a:xfrm>
                <a:off x="3132" y="227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0" name="Freeform 666"/>
              <p:cNvSpPr>
                <a:spLocks/>
              </p:cNvSpPr>
              <p:nvPr/>
            </p:nvSpPr>
            <p:spPr bwMode="auto">
              <a:xfrm>
                <a:off x="3128" y="2276"/>
                <a:ext cx="18" cy="28"/>
              </a:xfrm>
              <a:custGeom>
                <a:avLst/>
                <a:gdLst>
                  <a:gd name="T0" fmla="*/ 4 w 18"/>
                  <a:gd name="T1" fmla="*/ 0 h 28"/>
                  <a:gd name="T2" fmla="*/ 0 w 18"/>
                  <a:gd name="T3" fmla="*/ 26 h 28"/>
                  <a:gd name="T4" fmla="*/ 14 w 18"/>
                  <a:gd name="T5" fmla="*/ 28 h 28"/>
                  <a:gd name="T6" fmla="*/ 18 w 18"/>
                  <a:gd name="T7" fmla="*/ 1 h 28"/>
                  <a:gd name="T8" fmla="*/ 4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4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18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1" name="Freeform 667"/>
              <p:cNvSpPr>
                <a:spLocks/>
              </p:cNvSpPr>
              <p:nvPr/>
            </p:nvSpPr>
            <p:spPr bwMode="auto">
              <a:xfrm>
                <a:off x="3119" y="230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2" name="Freeform 668"/>
              <p:cNvSpPr>
                <a:spLocks/>
              </p:cNvSpPr>
              <p:nvPr/>
            </p:nvSpPr>
            <p:spPr bwMode="auto">
              <a:xfrm>
                <a:off x="3110" y="232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3" name="Freeform 669"/>
              <p:cNvSpPr>
                <a:spLocks/>
              </p:cNvSpPr>
              <p:nvPr/>
            </p:nvSpPr>
            <p:spPr bwMode="auto">
              <a:xfrm>
                <a:off x="3098" y="236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4" name="Rectangle 670"/>
              <p:cNvSpPr>
                <a:spLocks noChangeArrowheads="1"/>
              </p:cNvSpPr>
              <p:nvPr/>
            </p:nvSpPr>
            <p:spPr bwMode="auto">
              <a:xfrm>
                <a:off x="3090" y="240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5" name="Freeform 671"/>
              <p:cNvSpPr>
                <a:spLocks/>
              </p:cNvSpPr>
              <p:nvPr/>
            </p:nvSpPr>
            <p:spPr bwMode="auto">
              <a:xfrm>
                <a:off x="3083" y="240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6" name="Rectangle 672"/>
              <p:cNvSpPr>
                <a:spLocks noChangeArrowheads="1"/>
              </p:cNvSpPr>
              <p:nvPr/>
            </p:nvSpPr>
            <p:spPr bwMode="auto">
              <a:xfrm>
                <a:off x="3076" y="2447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7" name="Freeform 673"/>
              <p:cNvSpPr>
                <a:spLocks/>
              </p:cNvSpPr>
              <p:nvPr/>
            </p:nvSpPr>
            <p:spPr bwMode="auto">
              <a:xfrm>
                <a:off x="3071" y="2446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8" name="Freeform 674"/>
              <p:cNvSpPr>
                <a:spLocks/>
              </p:cNvSpPr>
              <p:nvPr/>
            </p:nvSpPr>
            <p:spPr bwMode="auto">
              <a:xfrm>
                <a:off x="3058" y="2489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89" name="Rectangle 675"/>
              <p:cNvSpPr>
                <a:spLocks noChangeArrowheads="1"/>
              </p:cNvSpPr>
              <p:nvPr/>
            </p:nvSpPr>
            <p:spPr bwMode="auto">
              <a:xfrm>
                <a:off x="3049" y="253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0" name="Freeform 676"/>
              <p:cNvSpPr>
                <a:spLocks/>
              </p:cNvSpPr>
              <p:nvPr/>
            </p:nvSpPr>
            <p:spPr bwMode="auto">
              <a:xfrm>
                <a:off x="3042" y="253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1" name="Rectangle 677"/>
              <p:cNvSpPr>
                <a:spLocks noChangeArrowheads="1"/>
              </p:cNvSpPr>
              <p:nvPr/>
            </p:nvSpPr>
            <p:spPr bwMode="auto">
              <a:xfrm>
                <a:off x="3034" y="258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2" name="Freeform 678"/>
              <p:cNvSpPr>
                <a:spLocks/>
              </p:cNvSpPr>
              <p:nvPr/>
            </p:nvSpPr>
            <p:spPr bwMode="auto">
              <a:xfrm>
                <a:off x="3027" y="2585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3" name="Freeform 679"/>
              <p:cNvSpPr>
                <a:spLocks/>
              </p:cNvSpPr>
              <p:nvPr/>
            </p:nvSpPr>
            <p:spPr bwMode="auto">
              <a:xfrm>
                <a:off x="3013" y="2626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4" name="Freeform 680"/>
              <p:cNvSpPr>
                <a:spLocks/>
              </p:cNvSpPr>
              <p:nvPr/>
            </p:nvSpPr>
            <p:spPr bwMode="auto">
              <a:xfrm>
                <a:off x="2999" y="266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5" name="Rectangle 681"/>
              <p:cNvSpPr>
                <a:spLocks noChangeArrowheads="1"/>
              </p:cNvSpPr>
              <p:nvPr/>
            </p:nvSpPr>
            <p:spPr bwMode="auto">
              <a:xfrm>
                <a:off x="2991" y="2711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6" name="Freeform 682"/>
              <p:cNvSpPr>
                <a:spLocks/>
              </p:cNvSpPr>
              <p:nvPr/>
            </p:nvSpPr>
            <p:spPr bwMode="auto">
              <a:xfrm>
                <a:off x="2985" y="2710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7" name="Freeform 683"/>
              <p:cNvSpPr>
                <a:spLocks/>
              </p:cNvSpPr>
              <p:nvPr/>
            </p:nvSpPr>
            <p:spPr bwMode="auto">
              <a:xfrm>
                <a:off x="2982" y="2719"/>
                <a:ext cx="20" cy="27"/>
              </a:xfrm>
              <a:custGeom>
                <a:avLst/>
                <a:gdLst>
                  <a:gd name="T0" fmla="*/ 0 w 20"/>
                  <a:gd name="T1" fmla="*/ 25 h 27"/>
                  <a:gd name="T2" fmla="*/ 7 w 20"/>
                  <a:gd name="T3" fmla="*/ 0 h 27"/>
                  <a:gd name="T4" fmla="*/ 20 w 20"/>
                  <a:gd name="T5" fmla="*/ 1 h 27"/>
                  <a:gd name="T6" fmla="*/ 13 w 20"/>
                  <a:gd name="T7" fmla="*/ 27 h 27"/>
                  <a:gd name="T8" fmla="*/ 0 w 20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5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8" name="Freeform 684"/>
              <p:cNvSpPr>
                <a:spLocks/>
              </p:cNvSpPr>
              <p:nvPr/>
            </p:nvSpPr>
            <p:spPr bwMode="auto">
              <a:xfrm>
                <a:off x="3002" y="265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899" name="Freeform 685"/>
              <p:cNvSpPr>
                <a:spLocks/>
              </p:cNvSpPr>
              <p:nvPr/>
            </p:nvSpPr>
            <p:spPr bwMode="auto">
              <a:xfrm>
                <a:off x="3017" y="2618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0" name="Rectangle 686"/>
              <p:cNvSpPr>
                <a:spLocks noChangeArrowheads="1"/>
              </p:cNvSpPr>
              <p:nvPr/>
            </p:nvSpPr>
            <p:spPr bwMode="auto">
              <a:xfrm>
                <a:off x="3031" y="2586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1" name="Freeform 687"/>
              <p:cNvSpPr>
                <a:spLocks/>
              </p:cNvSpPr>
              <p:nvPr/>
            </p:nvSpPr>
            <p:spPr bwMode="auto">
              <a:xfrm>
                <a:off x="3031" y="257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2" name="Rectangle 688"/>
              <p:cNvSpPr>
                <a:spLocks noChangeArrowheads="1"/>
              </p:cNvSpPr>
              <p:nvPr/>
            </p:nvSpPr>
            <p:spPr bwMode="auto">
              <a:xfrm>
                <a:off x="3046" y="253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3" name="Freeform 689"/>
              <p:cNvSpPr>
                <a:spLocks/>
              </p:cNvSpPr>
              <p:nvPr/>
            </p:nvSpPr>
            <p:spPr bwMode="auto">
              <a:xfrm>
                <a:off x="3046" y="2523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4" name="Freeform 690"/>
              <p:cNvSpPr>
                <a:spLocks/>
              </p:cNvSpPr>
              <p:nvPr/>
            </p:nvSpPr>
            <p:spPr bwMode="auto">
              <a:xfrm>
                <a:off x="3056" y="248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5" name="Rectangle 691"/>
              <p:cNvSpPr>
                <a:spLocks noChangeArrowheads="1"/>
              </p:cNvSpPr>
              <p:nvPr/>
            </p:nvSpPr>
            <p:spPr bwMode="auto">
              <a:xfrm>
                <a:off x="3071" y="244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6" name="Freeform 692"/>
              <p:cNvSpPr>
                <a:spLocks/>
              </p:cNvSpPr>
              <p:nvPr/>
            </p:nvSpPr>
            <p:spPr bwMode="auto">
              <a:xfrm>
                <a:off x="3071" y="243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7" name="Freeform 693"/>
              <p:cNvSpPr>
                <a:spLocks/>
              </p:cNvSpPr>
              <p:nvPr/>
            </p:nvSpPr>
            <p:spPr bwMode="auto">
              <a:xfrm>
                <a:off x="3084" y="239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8" name="Freeform 694"/>
              <p:cNvSpPr>
                <a:spLocks/>
              </p:cNvSpPr>
              <p:nvPr/>
            </p:nvSpPr>
            <p:spPr bwMode="auto">
              <a:xfrm>
                <a:off x="3098" y="235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09" name="Freeform 695"/>
              <p:cNvSpPr>
                <a:spLocks/>
              </p:cNvSpPr>
              <p:nvPr/>
            </p:nvSpPr>
            <p:spPr bwMode="auto">
              <a:xfrm>
                <a:off x="3110" y="2312"/>
                <a:ext cx="14" cy="28"/>
              </a:xfrm>
              <a:custGeom>
                <a:avLst/>
                <a:gdLst>
                  <a:gd name="T0" fmla="*/ 1 w 14"/>
                  <a:gd name="T1" fmla="*/ 26 h 28"/>
                  <a:gd name="T2" fmla="*/ 0 w 14"/>
                  <a:gd name="T3" fmla="*/ 0 h 28"/>
                  <a:gd name="T4" fmla="*/ 13 w 14"/>
                  <a:gd name="T5" fmla="*/ 1 h 28"/>
                  <a:gd name="T6" fmla="*/ 14 w 14"/>
                  <a:gd name="T7" fmla="*/ 28 h 28"/>
                  <a:gd name="T8" fmla="*/ 1 w 14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8"/>
                  <a:gd name="T17" fmla="*/ 14 w 1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8">
                    <a:moveTo>
                      <a:pt x="1" y="26"/>
                    </a:moveTo>
                    <a:lnTo>
                      <a:pt x="0" y="0"/>
                    </a:lnTo>
                    <a:lnTo>
                      <a:pt x="13" y="1"/>
                    </a:lnTo>
                    <a:lnTo>
                      <a:pt x="14" y="2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0" name="Freeform 696"/>
              <p:cNvSpPr>
                <a:spLocks/>
              </p:cNvSpPr>
              <p:nvPr/>
            </p:nvSpPr>
            <p:spPr bwMode="auto">
              <a:xfrm>
                <a:off x="3110" y="2290"/>
                <a:ext cx="25" cy="27"/>
              </a:xfrm>
              <a:custGeom>
                <a:avLst/>
                <a:gdLst>
                  <a:gd name="T0" fmla="*/ 0 w 25"/>
                  <a:gd name="T1" fmla="*/ 26 h 27"/>
                  <a:gd name="T2" fmla="*/ 12 w 25"/>
                  <a:gd name="T3" fmla="*/ 0 h 27"/>
                  <a:gd name="T4" fmla="*/ 25 w 25"/>
                  <a:gd name="T5" fmla="*/ 2 h 27"/>
                  <a:gd name="T6" fmla="*/ 13 w 25"/>
                  <a:gd name="T7" fmla="*/ 27 h 27"/>
                  <a:gd name="T8" fmla="*/ 0 w 25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7"/>
                  <a:gd name="T17" fmla="*/ 25 w 25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7">
                    <a:moveTo>
                      <a:pt x="0" y="26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1" name="Freeform 697"/>
              <p:cNvSpPr>
                <a:spLocks/>
              </p:cNvSpPr>
              <p:nvPr/>
            </p:nvSpPr>
            <p:spPr bwMode="auto">
              <a:xfrm>
                <a:off x="3127" y="226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2" name="Freeform 698"/>
              <p:cNvSpPr>
                <a:spLocks/>
              </p:cNvSpPr>
              <p:nvPr/>
            </p:nvSpPr>
            <p:spPr bwMode="auto">
              <a:xfrm>
                <a:off x="3139" y="2228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3" name="Rectangle 699"/>
              <p:cNvSpPr>
                <a:spLocks noChangeArrowheads="1"/>
              </p:cNvSpPr>
              <p:nvPr/>
            </p:nvSpPr>
            <p:spPr bwMode="auto">
              <a:xfrm>
                <a:off x="3152" y="219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4" name="Freeform 700"/>
              <p:cNvSpPr>
                <a:spLocks/>
              </p:cNvSpPr>
              <p:nvPr/>
            </p:nvSpPr>
            <p:spPr bwMode="auto">
              <a:xfrm>
                <a:off x="3152" y="218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5" name="Rectangle 701"/>
              <p:cNvSpPr>
                <a:spLocks noChangeArrowheads="1"/>
              </p:cNvSpPr>
              <p:nvPr/>
            </p:nvSpPr>
            <p:spPr bwMode="auto">
              <a:xfrm>
                <a:off x="3167" y="215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6" name="Freeform 702"/>
              <p:cNvSpPr>
                <a:spLocks/>
              </p:cNvSpPr>
              <p:nvPr/>
            </p:nvSpPr>
            <p:spPr bwMode="auto">
              <a:xfrm>
                <a:off x="3167" y="213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7" name="Rectangle 703"/>
              <p:cNvSpPr>
                <a:spLocks noChangeArrowheads="1"/>
              </p:cNvSpPr>
              <p:nvPr/>
            </p:nvSpPr>
            <p:spPr bwMode="auto">
              <a:xfrm>
                <a:off x="3182" y="2104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8" name="Freeform 704"/>
              <p:cNvSpPr>
                <a:spLocks/>
              </p:cNvSpPr>
              <p:nvPr/>
            </p:nvSpPr>
            <p:spPr bwMode="auto">
              <a:xfrm>
                <a:off x="3182" y="208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19" name="Rectangle 705"/>
              <p:cNvSpPr>
                <a:spLocks noChangeArrowheads="1"/>
              </p:cNvSpPr>
              <p:nvPr/>
            </p:nvSpPr>
            <p:spPr bwMode="auto">
              <a:xfrm>
                <a:off x="3196" y="2057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0" name="Freeform 706"/>
              <p:cNvSpPr>
                <a:spLocks/>
              </p:cNvSpPr>
              <p:nvPr/>
            </p:nvSpPr>
            <p:spPr bwMode="auto">
              <a:xfrm>
                <a:off x="3196" y="204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1" name="Freeform 707"/>
              <p:cNvSpPr>
                <a:spLocks/>
              </p:cNvSpPr>
              <p:nvPr/>
            </p:nvSpPr>
            <p:spPr bwMode="auto">
              <a:xfrm>
                <a:off x="3210" y="199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2" name="Freeform 708"/>
              <p:cNvSpPr>
                <a:spLocks/>
              </p:cNvSpPr>
              <p:nvPr/>
            </p:nvSpPr>
            <p:spPr bwMode="auto">
              <a:xfrm>
                <a:off x="3224" y="1957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3" name="Freeform 709"/>
              <p:cNvSpPr>
                <a:spLocks/>
              </p:cNvSpPr>
              <p:nvPr/>
            </p:nvSpPr>
            <p:spPr bwMode="auto">
              <a:xfrm>
                <a:off x="3239" y="1920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4" name="Freeform 710"/>
              <p:cNvSpPr>
                <a:spLocks/>
              </p:cNvSpPr>
              <p:nvPr/>
            </p:nvSpPr>
            <p:spPr bwMode="auto">
              <a:xfrm>
                <a:off x="3256" y="1879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5" name="Freeform 711"/>
              <p:cNvSpPr>
                <a:spLocks/>
              </p:cNvSpPr>
              <p:nvPr/>
            </p:nvSpPr>
            <p:spPr bwMode="auto">
              <a:xfrm>
                <a:off x="3271" y="1848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6" name="Freeform 712"/>
              <p:cNvSpPr>
                <a:spLocks/>
              </p:cNvSpPr>
              <p:nvPr/>
            </p:nvSpPr>
            <p:spPr bwMode="auto">
              <a:xfrm>
                <a:off x="3279" y="1836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7" name="Rectangle 713"/>
              <p:cNvSpPr>
                <a:spLocks noChangeArrowheads="1"/>
              </p:cNvSpPr>
              <p:nvPr/>
            </p:nvSpPr>
            <p:spPr bwMode="auto">
              <a:xfrm>
                <a:off x="3274" y="1863"/>
                <a:ext cx="13" cy="19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8" name="Freeform 714"/>
              <p:cNvSpPr>
                <a:spLocks/>
              </p:cNvSpPr>
              <p:nvPr/>
            </p:nvSpPr>
            <p:spPr bwMode="auto">
              <a:xfrm>
                <a:off x="3264" y="1867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29" name="Freeform 715"/>
              <p:cNvSpPr>
                <a:spLocks/>
              </p:cNvSpPr>
              <p:nvPr/>
            </p:nvSpPr>
            <p:spPr bwMode="auto">
              <a:xfrm>
                <a:off x="3251" y="1896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0" name="Freeform 716"/>
              <p:cNvSpPr>
                <a:spLocks/>
              </p:cNvSpPr>
              <p:nvPr/>
            </p:nvSpPr>
            <p:spPr bwMode="auto">
              <a:xfrm>
                <a:off x="3235" y="1932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1" name="Rectangle 717"/>
              <p:cNvSpPr>
                <a:spLocks noChangeArrowheads="1"/>
              </p:cNvSpPr>
              <p:nvPr/>
            </p:nvSpPr>
            <p:spPr bwMode="auto">
              <a:xfrm>
                <a:off x="3227" y="197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2" name="Freeform 718"/>
              <p:cNvSpPr>
                <a:spLocks/>
              </p:cNvSpPr>
              <p:nvPr/>
            </p:nvSpPr>
            <p:spPr bwMode="auto">
              <a:xfrm>
                <a:off x="3220" y="197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3" name="Freeform 719"/>
              <p:cNvSpPr>
                <a:spLocks/>
              </p:cNvSpPr>
              <p:nvPr/>
            </p:nvSpPr>
            <p:spPr bwMode="auto">
              <a:xfrm>
                <a:off x="3207" y="201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4" name="Rectangle 720"/>
              <p:cNvSpPr>
                <a:spLocks noChangeArrowheads="1"/>
              </p:cNvSpPr>
              <p:nvPr/>
            </p:nvSpPr>
            <p:spPr bwMode="auto">
              <a:xfrm>
                <a:off x="3199" y="2061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5" name="Freeform 721"/>
              <p:cNvSpPr>
                <a:spLocks/>
              </p:cNvSpPr>
              <p:nvPr/>
            </p:nvSpPr>
            <p:spPr bwMode="auto">
              <a:xfrm>
                <a:off x="3194" y="2060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6" name="Freeform 722"/>
              <p:cNvSpPr>
                <a:spLocks/>
              </p:cNvSpPr>
              <p:nvPr/>
            </p:nvSpPr>
            <p:spPr bwMode="auto">
              <a:xfrm>
                <a:off x="3180" y="210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7" name="Rectangle 723"/>
              <p:cNvSpPr>
                <a:spLocks noChangeArrowheads="1"/>
              </p:cNvSpPr>
              <p:nvPr/>
            </p:nvSpPr>
            <p:spPr bwMode="auto">
              <a:xfrm>
                <a:off x="3174" y="214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8" name="Freeform 724"/>
              <p:cNvSpPr>
                <a:spLocks/>
              </p:cNvSpPr>
              <p:nvPr/>
            </p:nvSpPr>
            <p:spPr bwMode="auto">
              <a:xfrm>
                <a:off x="3167" y="214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39" name="Rectangle 725"/>
              <p:cNvSpPr>
                <a:spLocks noChangeArrowheads="1"/>
              </p:cNvSpPr>
              <p:nvPr/>
            </p:nvSpPr>
            <p:spPr bwMode="auto">
              <a:xfrm>
                <a:off x="3159" y="219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0" name="Freeform 726"/>
              <p:cNvSpPr>
                <a:spLocks/>
              </p:cNvSpPr>
              <p:nvPr/>
            </p:nvSpPr>
            <p:spPr bwMode="auto">
              <a:xfrm>
                <a:off x="3152" y="219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1" name="Rectangle 727"/>
              <p:cNvSpPr>
                <a:spLocks noChangeArrowheads="1"/>
              </p:cNvSpPr>
              <p:nvPr/>
            </p:nvSpPr>
            <p:spPr bwMode="auto">
              <a:xfrm>
                <a:off x="3144" y="2244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2" name="Freeform 728"/>
              <p:cNvSpPr>
                <a:spLocks/>
              </p:cNvSpPr>
              <p:nvPr/>
            </p:nvSpPr>
            <p:spPr bwMode="auto">
              <a:xfrm>
                <a:off x="3138" y="2242"/>
                <a:ext cx="20" cy="27"/>
              </a:xfrm>
              <a:custGeom>
                <a:avLst/>
                <a:gdLst>
                  <a:gd name="T0" fmla="*/ 6 w 20"/>
                  <a:gd name="T1" fmla="*/ 0 h 27"/>
                  <a:gd name="T2" fmla="*/ 0 w 20"/>
                  <a:gd name="T3" fmla="*/ 26 h 27"/>
                  <a:gd name="T4" fmla="*/ 13 w 20"/>
                  <a:gd name="T5" fmla="*/ 27 h 27"/>
                  <a:gd name="T6" fmla="*/ 20 w 20"/>
                  <a:gd name="T7" fmla="*/ 2 h 27"/>
                  <a:gd name="T8" fmla="*/ 6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6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3" name="Freeform 729"/>
              <p:cNvSpPr>
                <a:spLocks/>
              </p:cNvSpPr>
              <p:nvPr/>
            </p:nvSpPr>
            <p:spPr bwMode="auto">
              <a:xfrm>
                <a:off x="3127" y="2276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4" name="Freeform 730"/>
              <p:cNvSpPr>
                <a:spLocks/>
              </p:cNvSpPr>
              <p:nvPr/>
            </p:nvSpPr>
            <p:spPr bwMode="auto">
              <a:xfrm>
                <a:off x="3118" y="230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5" name="Freeform 731"/>
              <p:cNvSpPr>
                <a:spLocks/>
              </p:cNvSpPr>
              <p:nvPr/>
            </p:nvSpPr>
            <p:spPr bwMode="auto">
              <a:xfrm>
                <a:off x="3108" y="232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6" name="Freeform 732"/>
              <p:cNvSpPr>
                <a:spLocks/>
              </p:cNvSpPr>
              <p:nvPr/>
            </p:nvSpPr>
            <p:spPr bwMode="auto">
              <a:xfrm>
                <a:off x="3095" y="236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7" name="Freeform 733"/>
              <p:cNvSpPr>
                <a:spLocks/>
              </p:cNvSpPr>
              <p:nvPr/>
            </p:nvSpPr>
            <p:spPr bwMode="auto">
              <a:xfrm>
                <a:off x="3083" y="2409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8" name="Freeform 734"/>
              <p:cNvSpPr>
                <a:spLocks/>
              </p:cNvSpPr>
              <p:nvPr/>
            </p:nvSpPr>
            <p:spPr bwMode="auto">
              <a:xfrm>
                <a:off x="3070" y="245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49" name="Freeform 735"/>
              <p:cNvSpPr>
                <a:spLocks/>
              </p:cNvSpPr>
              <p:nvPr/>
            </p:nvSpPr>
            <p:spPr bwMode="auto">
              <a:xfrm>
                <a:off x="3056" y="2491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2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0" name="Rectangle 736"/>
              <p:cNvSpPr>
                <a:spLocks noChangeArrowheads="1"/>
              </p:cNvSpPr>
              <p:nvPr/>
            </p:nvSpPr>
            <p:spPr bwMode="auto">
              <a:xfrm>
                <a:off x="3049" y="254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1" name="Freeform 737"/>
              <p:cNvSpPr>
                <a:spLocks/>
              </p:cNvSpPr>
              <p:nvPr/>
            </p:nvSpPr>
            <p:spPr bwMode="auto">
              <a:xfrm>
                <a:off x="3042" y="253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2" name="Freeform 738"/>
              <p:cNvSpPr>
                <a:spLocks/>
              </p:cNvSpPr>
              <p:nvPr/>
            </p:nvSpPr>
            <p:spPr bwMode="auto">
              <a:xfrm>
                <a:off x="3027" y="2581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3" name="Freeform 739"/>
              <p:cNvSpPr>
                <a:spLocks/>
              </p:cNvSpPr>
              <p:nvPr/>
            </p:nvSpPr>
            <p:spPr bwMode="auto">
              <a:xfrm>
                <a:off x="3013" y="2623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4" name="Rectangle 740"/>
              <p:cNvSpPr>
                <a:spLocks noChangeArrowheads="1"/>
              </p:cNvSpPr>
              <p:nvPr/>
            </p:nvSpPr>
            <p:spPr bwMode="auto">
              <a:xfrm>
                <a:off x="3006" y="266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5" name="Freeform 741"/>
              <p:cNvSpPr>
                <a:spLocks/>
              </p:cNvSpPr>
              <p:nvPr/>
            </p:nvSpPr>
            <p:spPr bwMode="auto">
              <a:xfrm>
                <a:off x="2999" y="266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6" name="Freeform 742"/>
              <p:cNvSpPr>
                <a:spLocks/>
              </p:cNvSpPr>
              <p:nvPr/>
            </p:nvSpPr>
            <p:spPr bwMode="auto">
              <a:xfrm>
                <a:off x="2985" y="2710"/>
                <a:ext cx="20" cy="26"/>
              </a:xfrm>
              <a:custGeom>
                <a:avLst/>
                <a:gdLst>
                  <a:gd name="T0" fmla="*/ 6 w 20"/>
                  <a:gd name="T1" fmla="*/ 0 h 26"/>
                  <a:gd name="T2" fmla="*/ 0 w 20"/>
                  <a:gd name="T3" fmla="*/ 25 h 26"/>
                  <a:gd name="T4" fmla="*/ 13 w 20"/>
                  <a:gd name="T5" fmla="*/ 26 h 26"/>
                  <a:gd name="T6" fmla="*/ 20 w 20"/>
                  <a:gd name="T7" fmla="*/ 1 h 26"/>
                  <a:gd name="T8" fmla="*/ 6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6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7" name="Freeform 743"/>
              <p:cNvSpPr>
                <a:spLocks/>
              </p:cNvSpPr>
              <p:nvPr/>
            </p:nvSpPr>
            <p:spPr bwMode="auto">
              <a:xfrm>
                <a:off x="2981" y="2724"/>
                <a:ext cx="20" cy="27"/>
              </a:xfrm>
              <a:custGeom>
                <a:avLst/>
                <a:gdLst>
                  <a:gd name="T0" fmla="*/ 0 w 20"/>
                  <a:gd name="T1" fmla="*/ 26 h 27"/>
                  <a:gd name="T2" fmla="*/ 6 w 20"/>
                  <a:gd name="T3" fmla="*/ 0 h 27"/>
                  <a:gd name="T4" fmla="*/ 20 w 20"/>
                  <a:gd name="T5" fmla="*/ 2 h 27"/>
                  <a:gd name="T6" fmla="*/ 13 w 20"/>
                  <a:gd name="T7" fmla="*/ 27 h 27"/>
                  <a:gd name="T8" fmla="*/ 0 w 20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6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8" name="Freeform 744"/>
              <p:cNvSpPr>
                <a:spLocks/>
              </p:cNvSpPr>
              <p:nvPr/>
            </p:nvSpPr>
            <p:spPr bwMode="auto">
              <a:xfrm>
                <a:off x="3001" y="2670"/>
                <a:ext cx="14" cy="4"/>
              </a:xfrm>
              <a:custGeom>
                <a:avLst/>
                <a:gdLst>
                  <a:gd name="T0" fmla="*/ 0 w 14"/>
                  <a:gd name="T1" fmla="*/ 2 h 4"/>
                  <a:gd name="T2" fmla="*/ 1 w 14"/>
                  <a:gd name="T3" fmla="*/ 0 h 4"/>
                  <a:gd name="T4" fmla="*/ 14 w 14"/>
                  <a:gd name="T5" fmla="*/ 1 h 4"/>
                  <a:gd name="T6" fmla="*/ 13 w 14"/>
                  <a:gd name="T7" fmla="*/ 4 h 4"/>
                  <a:gd name="T8" fmla="*/ 0 w 1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4"/>
                  <a:gd name="T17" fmla="*/ 14 w 1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4">
                    <a:moveTo>
                      <a:pt x="0" y="2"/>
                    </a:moveTo>
                    <a:lnTo>
                      <a:pt x="1" y="0"/>
                    </a:lnTo>
                    <a:lnTo>
                      <a:pt x="14" y="1"/>
                    </a:lnTo>
                    <a:lnTo>
                      <a:pt x="13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59" name="Freeform 745"/>
              <p:cNvSpPr>
                <a:spLocks/>
              </p:cNvSpPr>
              <p:nvPr/>
            </p:nvSpPr>
            <p:spPr bwMode="auto">
              <a:xfrm>
                <a:off x="3002" y="265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960" name="Rectangle 746"/>
              <p:cNvSpPr>
                <a:spLocks noChangeArrowheads="1"/>
              </p:cNvSpPr>
              <p:nvPr/>
            </p:nvSpPr>
            <p:spPr bwMode="auto">
              <a:xfrm>
                <a:off x="3017" y="262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59" name="Group 747"/>
            <p:cNvGrpSpPr>
              <a:grpSpLocks/>
            </p:cNvGrpSpPr>
            <p:nvPr/>
          </p:nvGrpSpPr>
          <p:grpSpPr bwMode="auto">
            <a:xfrm>
              <a:off x="2709" y="1945"/>
              <a:ext cx="442" cy="1048"/>
              <a:chOff x="2923" y="1767"/>
              <a:chExt cx="442" cy="1048"/>
            </a:xfrm>
          </p:grpSpPr>
          <p:sp>
            <p:nvSpPr>
              <p:cNvPr id="92561" name="Freeform 748"/>
              <p:cNvSpPr>
                <a:spLocks/>
              </p:cNvSpPr>
              <p:nvPr/>
            </p:nvSpPr>
            <p:spPr bwMode="auto">
              <a:xfrm>
                <a:off x="3017" y="261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2" name="Rectangle 749"/>
              <p:cNvSpPr>
                <a:spLocks noChangeArrowheads="1"/>
              </p:cNvSpPr>
              <p:nvPr/>
            </p:nvSpPr>
            <p:spPr bwMode="auto">
              <a:xfrm>
                <a:off x="3031" y="258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3" name="Freeform 750"/>
              <p:cNvSpPr>
                <a:spLocks/>
              </p:cNvSpPr>
              <p:nvPr/>
            </p:nvSpPr>
            <p:spPr bwMode="auto">
              <a:xfrm>
                <a:off x="3031" y="2570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4" name="Rectangle 751"/>
              <p:cNvSpPr>
                <a:spLocks noChangeArrowheads="1"/>
              </p:cNvSpPr>
              <p:nvPr/>
            </p:nvSpPr>
            <p:spPr bwMode="auto">
              <a:xfrm>
                <a:off x="3045" y="253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5" name="Freeform 752"/>
              <p:cNvSpPr>
                <a:spLocks/>
              </p:cNvSpPr>
              <p:nvPr/>
            </p:nvSpPr>
            <p:spPr bwMode="auto">
              <a:xfrm>
                <a:off x="3045" y="252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6" name="Freeform 753"/>
              <p:cNvSpPr>
                <a:spLocks/>
              </p:cNvSpPr>
              <p:nvPr/>
            </p:nvSpPr>
            <p:spPr bwMode="auto">
              <a:xfrm>
                <a:off x="3058" y="247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7" name="Freeform 754"/>
              <p:cNvSpPr>
                <a:spLocks/>
              </p:cNvSpPr>
              <p:nvPr/>
            </p:nvSpPr>
            <p:spPr bwMode="auto">
              <a:xfrm>
                <a:off x="3072" y="2433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8" name="Freeform 755"/>
              <p:cNvSpPr>
                <a:spLocks/>
              </p:cNvSpPr>
              <p:nvPr/>
            </p:nvSpPr>
            <p:spPr bwMode="auto">
              <a:xfrm>
                <a:off x="3084" y="239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9" name="Freeform 756"/>
              <p:cNvSpPr>
                <a:spLocks/>
              </p:cNvSpPr>
              <p:nvPr/>
            </p:nvSpPr>
            <p:spPr bwMode="auto">
              <a:xfrm>
                <a:off x="3098" y="2350"/>
                <a:ext cx="20" cy="27"/>
              </a:xfrm>
              <a:custGeom>
                <a:avLst/>
                <a:gdLst>
                  <a:gd name="T0" fmla="*/ 0 w 20"/>
                  <a:gd name="T1" fmla="*/ 25 h 27"/>
                  <a:gd name="T2" fmla="*/ 6 w 20"/>
                  <a:gd name="T3" fmla="*/ 0 h 27"/>
                  <a:gd name="T4" fmla="*/ 20 w 20"/>
                  <a:gd name="T5" fmla="*/ 2 h 27"/>
                  <a:gd name="T6" fmla="*/ 13 w 20"/>
                  <a:gd name="T7" fmla="*/ 27 h 27"/>
                  <a:gd name="T8" fmla="*/ 0 w 20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5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0" name="Freeform 757"/>
              <p:cNvSpPr>
                <a:spLocks/>
              </p:cNvSpPr>
              <p:nvPr/>
            </p:nvSpPr>
            <p:spPr bwMode="auto">
              <a:xfrm>
                <a:off x="3110" y="2313"/>
                <a:ext cx="14" cy="28"/>
              </a:xfrm>
              <a:custGeom>
                <a:avLst/>
                <a:gdLst>
                  <a:gd name="T0" fmla="*/ 1 w 14"/>
                  <a:gd name="T1" fmla="*/ 27 h 28"/>
                  <a:gd name="T2" fmla="*/ 0 w 14"/>
                  <a:gd name="T3" fmla="*/ 0 h 28"/>
                  <a:gd name="T4" fmla="*/ 13 w 14"/>
                  <a:gd name="T5" fmla="*/ 1 h 28"/>
                  <a:gd name="T6" fmla="*/ 14 w 14"/>
                  <a:gd name="T7" fmla="*/ 28 h 28"/>
                  <a:gd name="T8" fmla="*/ 1 w 14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8"/>
                  <a:gd name="T17" fmla="*/ 14 w 1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8">
                    <a:moveTo>
                      <a:pt x="1" y="27"/>
                    </a:moveTo>
                    <a:lnTo>
                      <a:pt x="0" y="0"/>
                    </a:lnTo>
                    <a:lnTo>
                      <a:pt x="13" y="1"/>
                    </a:lnTo>
                    <a:lnTo>
                      <a:pt x="14" y="28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1" name="Freeform 758"/>
              <p:cNvSpPr>
                <a:spLocks/>
              </p:cNvSpPr>
              <p:nvPr/>
            </p:nvSpPr>
            <p:spPr bwMode="auto">
              <a:xfrm>
                <a:off x="3110" y="229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2" name="Freeform 759"/>
              <p:cNvSpPr>
                <a:spLocks/>
              </p:cNvSpPr>
              <p:nvPr/>
            </p:nvSpPr>
            <p:spPr bwMode="auto">
              <a:xfrm>
                <a:off x="3127" y="2270"/>
                <a:ext cx="20" cy="27"/>
              </a:xfrm>
              <a:custGeom>
                <a:avLst/>
                <a:gdLst>
                  <a:gd name="T0" fmla="*/ 0 w 20"/>
                  <a:gd name="T1" fmla="*/ 26 h 27"/>
                  <a:gd name="T2" fmla="*/ 7 w 20"/>
                  <a:gd name="T3" fmla="*/ 0 h 27"/>
                  <a:gd name="T4" fmla="*/ 20 w 20"/>
                  <a:gd name="T5" fmla="*/ 2 h 27"/>
                  <a:gd name="T6" fmla="*/ 13 w 20"/>
                  <a:gd name="T7" fmla="*/ 27 h 27"/>
                  <a:gd name="T8" fmla="*/ 0 w 20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6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3" name="Freeform 760"/>
              <p:cNvSpPr>
                <a:spLocks/>
              </p:cNvSpPr>
              <p:nvPr/>
            </p:nvSpPr>
            <p:spPr bwMode="auto">
              <a:xfrm>
                <a:off x="3139" y="2232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4" name="Freeform 761"/>
              <p:cNvSpPr>
                <a:spLocks/>
              </p:cNvSpPr>
              <p:nvPr/>
            </p:nvSpPr>
            <p:spPr bwMode="auto">
              <a:xfrm>
                <a:off x="3151" y="218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5" name="Rectangle 762"/>
              <p:cNvSpPr>
                <a:spLocks noChangeArrowheads="1"/>
              </p:cNvSpPr>
              <p:nvPr/>
            </p:nvSpPr>
            <p:spPr bwMode="auto">
              <a:xfrm>
                <a:off x="3167" y="215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6" name="Freeform 763"/>
              <p:cNvSpPr>
                <a:spLocks/>
              </p:cNvSpPr>
              <p:nvPr/>
            </p:nvSpPr>
            <p:spPr bwMode="auto">
              <a:xfrm>
                <a:off x="3167" y="2141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7" name="Rectangle 764"/>
              <p:cNvSpPr>
                <a:spLocks noChangeArrowheads="1"/>
              </p:cNvSpPr>
              <p:nvPr/>
            </p:nvSpPr>
            <p:spPr bwMode="auto">
              <a:xfrm>
                <a:off x="3180" y="2109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8" name="Freeform 765"/>
              <p:cNvSpPr>
                <a:spLocks/>
              </p:cNvSpPr>
              <p:nvPr/>
            </p:nvSpPr>
            <p:spPr bwMode="auto">
              <a:xfrm>
                <a:off x="3180" y="2095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79" name="Freeform 766"/>
              <p:cNvSpPr>
                <a:spLocks/>
              </p:cNvSpPr>
              <p:nvPr/>
            </p:nvSpPr>
            <p:spPr bwMode="auto">
              <a:xfrm>
                <a:off x="3195" y="204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0" name="Rectangle 767"/>
              <p:cNvSpPr>
                <a:spLocks noChangeArrowheads="1"/>
              </p:cNvSpPr>
              <p:nvPr/>
            </p:nvSpPr>
            <p:spPr bwMode="auto">
              <a:xfrm>
                <a:off x="3210" y="202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1" name="Freeform 768"/>
              <p:cNvSpPr>
                <a:spLocks/>
              </p:cNvSpPr>
              <p:nvPr/>
            </p:nvSpPr>
            <p:spPr bwMode="auto">
              <a:xfrm>
                <a:off x="3210" y="200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2" name="Freeform 769"/>
              <p:cNvSpPr>
                <a:spLocks/>
              </p:cNvSpPr>
              <p:nvPr/>
            </p:nvSpPr>
            <p:spPr bwMode="auto">
              <a:xfrm>
                <a:off x="3223" y="196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3" name="Freeform 770"/>
              <p:cNvSpPr>
                <a:spLocks/>
              </p:cNvSpPr>
              <p:nvPr/>
            </p:nvSpPr>
            <p:spPr bwMode="auto">
              <a:xfrm>
                <a:off x="3238" y="1923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4" name="Freeform 771"/>
              <p:cNvSpPr>
                <a:spLocks/>
              </p:cNvSpPr>
              <p:nvPr/>
            </p:nvSpPr>
            <p:spPr bwMode="auto">
              <a:xfrm>
                <a:off x="3252" y="1891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5" name="Freeform 772"/>
              <p:cNvSpPr>
                <a:spLocks/>
              </p:cNvSpPr>
              <p:nvPr/>
            </p:nvSpPr>
            <p:spPr bwMode="auto">
              <a:xfrm>
                <a:off x="3267" y="1858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6" name="Freeform 773"/>
              <p:cNvSpPr>
                <a:spLocks/>
              </p:cNvSpPr>
              <p:nvPr/>
            </p:nvSpPr>
            <p:spPr bwMode="auto">
              <a:xfrm>
                <a:off x="3281" y="1828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7" name="Freeform 774"/>
              <p:cNvSpPr>
                <a:spLocks/>
              </p:cNvSpPr>
              <p:nvPr/>
            </p:nvSpPr>
            <p:spPr bwMode="auto">
              <a:xfrm>
                <a:off x="3288" y="181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8" name="Freeform 775"/>
              <p:cNvSpPr>
                <a:spLocks/>
              </p:cNvSpPr>
              <p:nvPr/>
            </p:nvSpPr>
            <p:spPr bwMode="auto">
              <a:xfrm>
                <a:off x="3276" y="1844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89" name="Freeform 776"/>
              <p:cNvSpPr>
                <a:spLocks/>
              </p:cNvSpPr>
              <p:nvPr/>
            </p:nvSpPr>
            <p:spPr bwMode="auto">
              <a:xfrm>
                <a:off x="3267" y="186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0" name="Freeform 777"/>
              <p:cNvSpPr>
                <a:spLocks/>
              </p:cNvSpPr>
              <p:nvPr/>
            </p:nvSpPr>
            <p:spPr bwMode="auto">
              <a:xfrm>
                <a:off x="3259" y="1876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1" name="Freeform 778"/>
              <p:cNvSpPr>
                <a:spLocks/>
              </p:cNvSpPr>
              <p:nvPr/>
            </p:nvSpPr>
            <p:spPr bwMode="auto">
              <a:xfrm>
                <a:off x="3246" y="190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2" name="Rectangle 779"/>
              <p:cNvSpPr>
                <a:spLocks noChangeArrowheads="1"/>
              </p:cNvSpPr>
              <p:nvPr/>
            </p:nvSpPr>
            <p:spPr bwMode="auto">
              <a:xfrm>
                <a:off x="3236" y="1953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3" name="Freeform 780"/>
              <p:cNvSpPr>
                <a:spLocks/>
              </p:cNvSpPr>
              <p:nvPr/>
            </p:nvSpPr>
            <p:spPr bwMode="auto">
              <a:xfrm>
                <a:off x="3230" y="195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4" name="Freeform 781"/>
              <p:cNvSpPr>
                <a:spLocks/>
              </p:cNvSpPr>
              <p:nvPr/>
            </p:nvSpPr>
            <p:spPr bwMode="auto">
              <a:xfrm>
                <a:off x="3215" y="199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5" name="Rectangle 782"/>
              <p:cNvSpPr>
                <a:spLocks noChangeArrowheads="1"/>
              </p:cNvSpPr>
              <p:nvPr/>
            </p:nvSpPr>
            <p:spPr bwMode="auto">
              <a:xfrm>
                <a:off x="3206" y="204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6" name="Freeform 783"/>
              <p:cNvSpPr>
                <a:spLocks/>
              </p:cNvSpPr>
              <p:nvPr/>
            </p:nvSpPr>
            <p:spPr bwMode="auto">
              <a:xfrm>
                <a:off x="3200" y="2039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6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7" name="Freeform 784"/>
              <p:cNvSpPr>
                <a:spLocks/>
              </p:cNvSpPr>
              <p:nvPr/>
            </p:nvSpPr>
            <p:spPr bwMode="auto">
              <a:xfrm>
                <a:off x="3186" y="208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8" name="Rectangle 785"/>
              <p:cNvSpPr>
                <a:spLocks noChangeArrowheads="1"/>
              </p:cNvSpPr>
              <p:nvPr/>
            </p:nvSpPr>
            <p:spPr bwMode="auto">
              <a:xfrm>
                <a:off x="3178" y="213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99" name="Freeform 786"/>
              <p:cNvSpPr>
                <a:spLocks/>
              </p:cNvSpPr>
              <p:nvPr/>
            </p:nvSpPr>
            <p:spPr bwMode="auto">
              <a:xfrm>
                <a:off x="3171" y="213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0" name="Rectangle 787"/>
              <p:cNvSpPr>
                <a:spLocks noChangeArrowheads="1"/>
              </p:cNvSpPr>
              <p:nvPr/>
            </p:nvSpPr>
            <p:spPr bwMode="auto">
              <a:xfrm>
                <a:off x="3163" y="218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1" name="Freeform 788"/>
              <p:cNvSpPr>
                <a:spLocks/>
              </p:cNvSpPr>
              <p:nvPr/>
            </p:nvSpPr>
            <p:spPr bwMode="auto">
              <a:xfrm>
                <a:off x="3156" y="218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2" name="Rectangle 789"/>
              <p:cNvSpPr>
                <a:spLocks noChangeArrowheads="1"/>
              </p:cNvSpPr>
              <p:nvPr/>
            </p:nvSpPr>
            <p:spPr bwMode="auto">
              <a:xfrm>
                <a:off x="3148" y="223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3" name="Freeform 790"/>
              <p:cNvSpPr>
                <a:spLocks/>
              </p:cNvSpPr>
              <p:nvPr/>
            </p:nvSpPr>
            <p:spPr bwMode="auto">
              <a:xfrm>
                <a:off x="3142" y="223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4" name="Rectangle 791"/>
              <p:cNvSpPr>
                <a:spLocks noChangeArrowheads="1"/>
              </p:cNvSpPr>
              <p:nvPr/>
            </p:nvSpPr>
            <p:spPr bwMode="auto">
              <a:xfrm>
                <a:off x="3135" y="2274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5" name="Freeform 792"/>
              <p:cNvSpPr>
                <a:spLocks/>
              </p:cNvSpPr>
              <p:nvPr/>
            </p:nvSpPr>
            <p:spPr bwMode="auto">
              <a:xfrm>
                <a:off x="3128" y="227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6" name="Freeform 793"/>
              <p:cNvSpPr>
                <a:spLocks/>
              </p:cNvSpPr>
              <p:nvPr/>
            </p:nvSpPr>
            <p:spPr bwMode="auto">
              <a:xfrm>
                <a:off x="3119" y="229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7" name="Freeform 794"/>
              <p:cNvSpPr>
                <a:spLocks/>
              </p:cNvSpPr>
              <p:nvPr/>
            </p:nvSpPr>
            <p:spPr bwMode="auto">
              <a:xfrm>
                <a:off x="3112" y="2317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8" name="Freeform 795"/>
              <p:cNvSpPr>
                <a:spLocks/>
              </p:cNvSpPr>
              <p:nvPr/>
            </p:nvSpPr>
            <p:spPr bwMode="auto">
              <a:xfrm>
                <a:off x="3102" y="2346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09" name="Freeform 796"/>
              <p:cNvSpPr>
                <a:spLocks/>
              </p:cNvSpPr>
              <p:nvPr/>
            </p:nvSpPr>
            <p:spPr bwMode="auto">
              <a:xfrm>
                <a:off x="3088" y="238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0" name="Freeform 797"/>
              <p:cNvSpPr>
                <a:spLocks/>
              </p:cNvSpPr>
              <p:nvPr/>
            </p:nvSpPr>
            <p:spPr bwMode="auto">
              <a:xfrm>
                <a:off x="3075" y="243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1" name="Freeform 798"/>
              <p:cNvSpPr>
                <a:spLocks/>
              </p:cNvSpPr>
              <p:nvPr/>
            </p:nvSpPr>
            <p:spPr bwMode="auto">
              <a:xfrm>
                <a:off x="3062" y="2473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2" name="Rectangle 799"/>
              <p:cNvSpPr>
                <a:spLocks noChangeArrowheads="1"/>
              </p:cNvSpPr>
              <p:nvPr/>
            </p:nvSpPr>
            <p:spPr bwMode="auto">
              <a:xfrm>
                <a:off x="3052" y="2522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3" name="Freeform 800"/>
              <p:cNvSpPr>
                <a:spLocks/>
              </p:cNvSpPr>
              <p:nvPr/>
            </p:nvSpPr>
            <p:spPr bwMode="auto">
              <a:xfrm>
                <a:off x="3047" y="252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4" name="Freeform 801"/>
              <p:cNvSpPr>
                <a:spLocks/>
              </p:cNvSpPr>
              <p:nvPr/>
            </p:nvSpPr>
            <p:spPr bwMode="auto">
              <a:xfrm>
                <a:off x="3034" y="2565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3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5" name="Freeform 802"/>
              <p:cNvSpPr>
                <a:spLocks/>
              </p:cNvSpPr>
              <p:nvPr/>
            </p:nvSpPr>
            <p:spPr bwMode="auto">
              <a:xfrm>
                <a:off x="3021" y="2603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6" name="Rectangle 803"/>
              <p:cNvSpPr>
                <a:spLocks noChangeArrowheads="1"/>
              </p:cNvSpPr>
              <p:nvPr/>
            </p:nvSpPr>
            <p:spPr bwMode="auto">
              <a:xfrm>
                <a:off x="3013" y="264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7" name="Freeform 804"/>
              <p:cNvSpPr>
                <a:spLocks/>
              </p:cNvSpPr>
              <p:nvPr/>
            </p:nvSpPr>
            <p:spPr bwMode="auto">
              <a:xfrm>
                <a:off x="3006" y="264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8" name="Freeform 805"/>
              <p:cNvSpPr>
                <a:spLocks/>
              </p:cNvSpPr>
              <p:nvPr/>
            </p:nvSpPr>
            <p:spPr bwMode="auto">
              <a:xfrm>
                <a:off x="2991" y="268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19" name="Rectangle 806"/>
              <p:cNvSpPr>
                <a:spLocks noChangeArrowheads="1"/>
              </p:cNvSpPr>
              <p:nvPr/>
            </p:nvSpPr>
            <p:spPr bwMode="auto">
              <a:xfrm>
                <a:off x="2981" y="2731"/>
                <a:ext cx="17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0" name="Freeform 807"/>
              <p:cNvSpPr>
                <a:spLocks/>
              </p:cNvSpPr>
              <p:nvPr/>
            </p:nvSpPr>
            <p:spPr bwMode="auto">
              <a:xfrm>
                <a:off x="2981" y="2716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1" name="Freeform 808"/>
              <p:cNvSpPr>
                <a:spLocks/>
              </p:cNvSpPr>
              <p:nvPr/>
            </p:nvSpPr>
            <p:spPr bwMode="auto">
              <a:xfrm>
                <a:off x="2995" y="2678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2" name="Freeform 809"/>
              <p:cNvSpPr>
                <a:spLocks/>
              </p:cNvSpPr>
              <p:nvPr/>
            </p:nvSpPr>
            <p:spPr bwMode="auto">
              <a:xfrm>
                <a:off x="3009" y="263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3" name="Freeform 810"/>
              <p:cNvSpPr>
                <a:spLocks/>
              </p:cNvSpPr>
              <p:nvPr/>
            </p:nvSpPr>
            <p:spPr bwMode="auto">
              <a:xfrm>
                <a:off x="3022" y="259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4" name="Freeform 811"/>
              <p:cNvSpPr>
                <a:spLocks/>
              </p:cNvSpPr>
              <p:nvPr/>
            </p:nvSpPr>
            <p:spPr bwMode="auto">
              <a:xfrm>
                <a:off x="3035" y="2553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5" name="Freeform 812"/>
              <p:cNvSpPr>
                <a:spLocks/>
              </p:cNvSpPr>
              <p:nvPr/>
            </p:nvSpPr>
            <p:spPr bwMode="auto">
              <a:xfrm>
                <a:off x="3049" y="2507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6" name="Rectangle 813"/>
              <p:cNvSpPr>
                <a:spLocks noChangeArrowheads="1"/>
              </p:cNvSpPr>
              <p:nvPr/>
            </p:nvSpPr>
            <p:spPr bwMode="auto">
              <a:xfrm>
                <a:off x="3063" y="247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7" name="Freeform 814"/>
              <p:cNvSpPr>
                <a:spLocks/>
              </p:cNvSpPr>
              <p:nvPr/>
            </p:nvSpPr>
            <p:spPr bwMode="auto">
              <a:xfrm>
                <a:off x="3063" y="246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8" name="Freeform 815"/>
              <p:cNvSpPr>
                <a:spLocks/>
              </p:cNvSpPr>
              <p:nvPr/>
            </p:nvSpPr>
            <p:spPr bwMode="auto">
              <a:xfrm>
                <a:off x="3076" y="242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29" name="Freeform 816"/>
              <p:cNvSpPr>
                <a:spLocks/>
              </p:cNvSpPr>
              <p:nvPr/>
            </p:nvSpPr>
            <p:spPr bwMode="auto">
              <a:xfrm>
                <a:off x="3087" y="238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0" name="Freeform 817"/>
              <p:cNvSpPr>
                <a:spLocks/>
              </p:cNvSpPr>
              <p:nvPr/>
            </p:nvSpPr>
            <p:spPr bwMode="auto">
              <a:xfrm>
                <a:off x="3102" y="2340"/>
                <a:ext cx="18" cy="27"/>
              </a:xfrm>
              <a:custGeom>
                <a:avLst/>
                <a:gdLst>
                  <a:gd name="T0" fmla="*/ 0 w 18"/>
                  <a:gd name="T1" fmla="*/ 26 h 27"/>
                  <a:gd name="T2" fmla="*/ 5 w 18"/>
                  <a:gd name="T3" fmla="*/ 0 h 27"/>
                  <a:gd name="T4" fmla="*/ 18 w 18"/>
                  <a:gd name="T5" fmla="*/ 1 h 27"/>
                  <a:gd name="T6" fmla="*/ 13 w 18"/>
                  <a:gd name="T7" fmla="*/ 27 h 27"/>
                  <a:gd name="T8" fmla="*/ 0 w 18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7"/>
                  <a:gd name="T17" fmla="*/ 18 w 18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7">
                    <a:moveTo>
                      <a:pt x="0" y="26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1" name="Freeform 818"/>
              <p:cNvSpPr>
                <a:spLocks/>
              </p:cNvSpPr>
              <p:nvPr/>
            </p:nvSpPr>
            <p:spPr bwMode="auto">
              <a:xfrm>
                <a:off x="3112" y="230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2" name="Freeform 819"/>
              <p:cNvSpPr>
                <a:spLocks/>
              </p:cNvSpPr>
              <p:nvPr/>
            </p:nvSpPr>
            <p:spPr bwMode="auto">
              <a:xfrm>
                <a:off x="3119" y="2286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3" name="Freeform 820"/>
              <p:cNvSpPr>
                <a:spLocks/>
              </p:cNvSpPr>
              <p:nvPr/>
            </p:nvSpPr>
            <p:spPr bwMode="auto">
              <a:xfrm>
                <a:off x="3132" y="2253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4" name="Rectangle 821"/>
              <p:cNvSpPr>
                <a:spLocks noChangeArrowheads="1"/>
              </p:cNvSpPr>
              <p:nvPr/>
            </p:nvSpPr>
            <p:spPr bwMode="auto">
              <a:xfrm>
                <a:off x="3146" y="2222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5" name="Freeform 822"/>
              <p:cNvSpPr>
                <a:spLocks/>
              </p:cNvSpPr>
              <p:nvPr/>
            </p:nvSpPr>
            <p:spPr bwMode="auto">
              <a:xfrm>
                <a:off x="3146" y="2208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6" name="Rectangle 823"/>
              <p:cNvSpPr>
                <a:spLocks noChangeArrowheads="1"/>
              </p:cNvSpPr>
              <p:nvPr/>
            </p:nvSpPr>
            <p:spPr bwMode="auto">
              <a:xfrm>
                <a:off x="3160" y="2176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7" name="Freeform 824"/>
              <p:cNvSpPr>
                <a:spLocks/>
              </p:cNvSpPr>
              <p:nvPr/>
            </p:nvSpPr>
            <p:spPr bwMode="auto">
              <a:xfrm>
                <a:off x="3160" y="216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8" name="Freeform 825"/>
              <p:cNvSpPr>
                <a:spLocks/>
              </p:cNvSpPr>
              <p:nvPr/>
            </p:nvSpPr>
            <p:spPr bwMode="auto">
              <a:xfrm>
                <a:off x="3174" y="2121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39" name="Freeform 826"/>
              <p:cNvSpPr>
                <a:spLocks/>
              </p:cNvSpPr>
              <p:nvPr/>
            </p:nvSpPr>
            <p:spPr bwMode="auto">
              <a:xfrm>
                <a:off x="3187" y="2076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0" name="Freeform 827"/>
              <p:cNvSpPr>
                <a:spLocks/>
              </p:cNvSpPr>
              <p:nvPr/>
            </p:nvSpPr>
            <p:spPr bwMode="auto">
              <a:xfrm>
                <a:off x="3199" y="203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1" name="Freeform 828"/>
              <p:cNvSpPr>
                <a:spLocks/>
              </p:cNvSpPr>
              <p:nvPr/>
            </p:nvSpPr>
            <p:spPr bwMode="auto">
              <a:xfrm>
                <a:off x="3212" y="1988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2" name="Freeform 829"/>
              <p:cNvSpPr>
                <a:spLocks/>
              </p:cNvSpPr>
              <p:nvPr/>
            </p:nvSpPr>
            <p:spPr bwMode="auto">
              <a:xfrm>
                <a:off x="3227" y="1951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3" name="Freeform 830"/>
              <p:cNvSpPr>
                <a:spLocks/>
              </p:cNvSpPr>
              <p:nvPr/>
            </p:nvSpPr>
            <p:spPr bwMode="auto">
              <a:xfrm>
                <a:off x="3242" y="191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4" name="Freeform 831"/>
              <p:cNvSpPr>
                <a:spLocks/>
              </p:cNvSpPr>
              <p:nvPr/>
            </p:nvSpPr>
            <p:spPr bwMode="auto">
              <a:xfrm>
                <a:off x="3255" y="1879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5" name="Freeform 832"/>
              <p:cNvSpPr>
                <a:spLocks/>
              </p:cNvSpPr>
              <p:nvPr/>
            </p:nvSpPr>
            <p:spPr bwMode="auto">
              <a:xfrm>
                <a:off x="3270" y="1851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6" name="Freeform 833"/>
              <p:cNvSpPr>
                <a:spLocks/>
              </p:cNvSpPr>
              <p:nvPr/>
            </p:nvSpPr>
            <p:spPr bwMode="auto">
              <a:xfrm>
                <a:off x="3278" y="1836"/>
                <a:ext cx="21" cy="27"/>
              </a:xfrm>
              <a:custGeom>
                <a:avLst/>
                <a:gdLst>
                  <a:gd name="T0" fmla="*/ 7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7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7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7" name="Rectangle 834"/>
              <p:cNvSpPr>
                <a:spLocks noChangeArrowheads="1"/>
              </p:cNvSpPr>
              <p:nvPr/>
            </p:nvSpPr>
            <p:spPr bwMode="auto">
              <a:xfrm>
                <a:off x="3274" y="1863"/>
                <a:ext cx="13" cy="17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8" name="Freeform 835"/>
              <p:cNvSpPr>
                <a:spLocks/>
              </p:cNvSpPr>
              <p:nvPr/>
            </p:nvSpPr>
            <p:spPr bwMode="auto">
              <a:xfrm>
                <a:off x="3264" y="1866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49" name="Freeform 836"/>
              <p:cNvSpPr>
                <a:spLocks/>
              </p:cNvSpPr>
              <p:nvPr/>
            </p:nvSpPr>
            <p:spPr bwMode="auto">
              <a:xfrm>
                <a:off x="3252" y="189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0" name="Freeform 837"/>
              <p:cNvSpPr>
                <a:spLocks/>
              </p:cNvSpPr>
              <p:nvPr/>
            </p:nvSpPr>
            <p:spPr bwMode="auto">
              <a:xfrm>
                <a:off x="3238" y="1935"/>
                <a:ext cx="20" cy="26"/>
              </a:xfrm>
              <a:custGeom>
                <a:avLst/>
                <a:gdLst>
                  <a:gd name="T0" fmla="*/ 6 w 20"/>
                  <a:gd name="T1" fmla="*/ 0 h 26"/>
                  <a:gd name="T2" fmla="*/ 0 w 20"/>
                  <a:gd name="T3" fmla="*/ 25 h 26"/>
                  <a:gd name="T4" fmla="*/ 13 w 20"/>
                  <a:gd name="T5" fmla="*/ 26 h 26"/>
                  <a:gd name="T6" fmla="*/ 20 w 20"/>
                  <a:gd name="T7" fmla="*/ 1 h 26"/>
                  <a:gd name="T8" fmla="*/ 6 w 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6"/>
                  <a:gd name="T17" fmla="*/ 20 w 2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6">
                    <a:moveTo>
                      <a:pt x="6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1" name="Freeform 838"/>
              <p:cNvSpPr>
                <a:spLocks/>
              </p:cNvSpPr>
              <p:nvPr/>
            </p:nvSpPr>
            <p:spPr bwMode="auto">
              <a:xfrm>
                <a:off x="3223" y="1971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2" name="Freeform 839"/>
              <p:cNvSpPr>
                <a:spLocks/>
              </p:cNvSpPr>
              <p:nvPr/>
            </p:nvSpPr>
            <p:spPr bwMode="auto">
              <a:xfrm>
                <a:off x="3210" y="2008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3" name="Freeform 840"/>
              <p:cNvSpPr>
                <a:spLocks/>
              </p:cNvSpPr>
              <p:nvPr/>
            </p:nvSpPr>
            <p:spPr bwMode="auto">
              <a:xfrm>
                <a:off x="3196" y="205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4" name="Freeform 841"/>
              <p:cNvSpPr>
                <a:spLocks/>
              </p:cNvSpPr>
              <p:nvPr/>
            </p:nvSpPr>
            <p:spPr bwMode="auto">
              <a:xfrm>
                <a:off x="3183" y="209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5" name="Freeform 842"/>
              <p:cNvSpPr>
                <a:spLocks/>
              </p:cNvSpPr>
              <p:nvPr/>
            </p:nvSpPr>
            <p:spPr bwMode="auto">
              <a:xfrm>
                <a:off x="3170" y="2139"/>
                <a:ext cx="20" cy="27"/>
              </a:xfrm>
              <a:custGeom>
                <a:avLst/>
                <a:gdLst>
                  <a:gd name="T0" fmla="*/ 6 w 20"/>
                  <a:gd name="T1" fmla="*/ 0 h 27"/>
                  <a:gd name="T2" fmla="*/ 0 w 20"/>
                  <a:gd name="T3" fmla="*/ 26 h 27"/>
                  <a:gd name="T4" fmla="*/ 13 w 20"/>
                  <a:gd name="T5" fmla="*/ 27 h 27"/>
                  <a:gd name="T6" fmla="*/ 20 w 20"/>
                  <a:gd name="T7" fmla="*/ 1 h 27"/>
                  <a:gd name="T8" fmla="*/ 6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6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6" name="Freeform 843"/>
              <p:cNvSpPr>
                <a:spLocks/>
              </p:cNvSpPr>
              <p:nvPr/>
            </p:nvSpPr>
            <p:spPr bwMode="auto">
              <a:xfrm>
                <a:off x="3156" y="218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7" name="Rectangle 844"/>
              <p:cNvSpPr>
                <a:spLocks noChangeArrowheads="1"/>
              </p:cNvSpPr>
              <p:nvPr/>
            </p:nvSpPr>
            <p:spPr bwMode="auto">
              <a:xfrm>
                <a:off x="3150" y="2226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8" name="Freeform 845"/>
              <p:cNvSpPr>
                <a:spLocks/>
              </p:cNvSpPr>
              <p:nvPr/>
            </p:nvSpPr>
            <p:spPr bwMode="auto">
              <a:xfrm>
                <a:off x="3143" y="222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59" name="Freeform 846"/>
              <p:cNvSpPr>
                <a:spLocks/>
              </p:cNvSpPr>
              <p:nvPr/>
            </p:nvSpPr>
            <p:spPr bwMode="auto">
              <a:xfrm>
                <a:off x="3128" y="2269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5 h 27"/>
                  <a:gd name="T4" fmla="*/ 14 w 22"/>
                  <a:gd name="T5" fmla="*/ 27 h 27"/>
                  <a:gd name="T6" fmla="*/ 22 w 22"/>
                  <a:gd name="T7" fmla="*/ 1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0" name="Freeform 847"/>
              <p:cNvSpPr>
                <a:spLocks/>
              </p:cNvSpPr>
              <p:nvPr/>
            </p:nvSpPr>
            <p:spPr bwMode="auto">
              <a:xfrm>
                <a:off x="3124" y="2296"/>
                <a:ext cx="15" cy="21"/>
              </a:xfrm>
              <a:custGeom>
                <a:avLst/>
                <a:gdLst>
                  <a:gd name="T0" fmla="*/ 0 w 15"/>
                  <a:gd name="T1" fmla="*/ 0 h 21"/>
                  <a:gd name="T2" fmla="*/ 2 w 15"/>
                  <a:gd name="T3" fmla="*/ 20 h 21"/>
                  <a:gd name="T4" fmla="*/ 15 w 15"/>
                  <a:gd name="T5" fmla="*/ 21 h 21"/>
                  <a:gd name="T6" fmla="*/ 14 w 15"/>
                  <a:gd name="T7" fmla="*/ 1 h 21"/>
                  <a:gd name="T8" fmla="*/ 0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1"/>
                  <a:gd name="T17" fmla="*/ 15 w 1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1">
                    <a:moveTo>
                      <a:pt x="0" y="0"/>
                    </a:moveTo>
                    <a:lnTo>
                      <a:pt x="2" y="20"/>
                    </a:lnTo>
                    <a:lnTo>
                      <a:pt x="15" y="2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1" name="Freeform 848"/>
              <p:cNvSpPr>
                <a:spLocks/>
              </p:cNvSpPr>
              <p:nvPr/>
            </p:nvSpPr>
            <p:spPr bwMode="auto">
              <a:xfrm>
                <a:off x="3118" y="2302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2" name="Freeform 849"/>
              <p:cNvSpPr>
                <a:spLocks/>
              </p:cNvSpPr>
              <p:nvPr/>
            </p:nvSpPr>
            <p:spPr bwMode="auto">
              <a:xfrm>
                <a:off x="3104" y="233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3" name="Freeform 850"/>
              <p:cNvSpPr>
                <a:spLocks/>
              </p:cNvSpPr>
              <p:nvPr/>
            </p:nvSpPr>
            <p:spPr bwMode="auto">
              <a:xfrm>
                <a:off x="3091" y="237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4" name="Freeform 851"/>
              <p:cNvSpPr>
                <a:spLocks/>
              </p:cNvSpPr>
              <p:nvPr/>
            </p:nvSpPr>
            <p:spPr bwMode="auto">
              <a:xfrm>
                <a:off x="3078" y="2422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5" name="Freeform 852"/>
              <p:cNvSpPr>
                <a:spLocks/>
              </p:cNvSpPr>
              <p:nvPr/>
            </p:nvSpPr>
            <p:spPr bwMode="auto">
              <a:xfrm>
                <a:off x="3064" y="246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6" name="Freeform 853"/>
              <p:cNvSpPr>
                <a:spLocks/>
              </p:cNvSpPr>
              <p:nvPr/>
            </p:nvSpPr>
            <p:spPr bwMode="auto">
              <a:xfrm>
                <a:off x="3051" y="2510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7" name="Freeform 854"/>
              <p:cNvSpPr>
                <a:spLocks/>
              </p:cNvSpPr>
              <p:nvPr/>
            </p:nvSpPr>
            <p:spPr bwMode="auto">
              <a:xfrm>
                <a:off x="3037" y="255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8" name="Freeform 855"/>
              <p:cNvSpPr>
                <a:spLocks/>
              </p:cNvSpPr>
              <p:nvPr/>
            </p:nvSpPr>
            <p:spPr bwMode="auto">
              <a:xfrm>
                <a:off x="3021" y="260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69" name="Freeform 856"/>
              <p:cNvSpPr>
                <a:spLocks/>
              </p:cNvSpPr>
              <p:nvPr/>
            </p:nvSpPr>
            <p:spPr bwMode="auto">
              <a:xfrm>
                <a:off x="3007" y="2647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0" name="Freeform 857"/>
              <p:cNvSpPr>
                <a:spLocks/>
              </p:cNvSpPr>
              <p:nvPr/>
            </p:nvSpPr>
            <p:spPr bwMode="auto">
              <a:xfrm>
                <a:off x="2991" y="2694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1" name="Freeform 858"/>
              <p:cNvSpPr>
                <a:spLocks/>
              </p:cNvSpPr>
              <p:nvPr/>
            </p:nvSpPr>
            <p:spPr bwMode="auto">
              <a:xfrm>
                <a:off x="2969" y="273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2" name="Freeform 859"/>
              <p:cNvSpPr>
                <a:spLocks/>
              </p:cNvSpPr>
              <p:nvPr/>
            </p:nvSpPr>
            <p:spPr bwMode="auto">
              <a:xfrm>
                <a:off x="2939" y="2782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3" name="Freeform 860"/>
              <p:cNvSpPr>
                <a:spLocks/>
              </p:cNvSpPr>
              <p:nvPr/>
            </p:nvSpPr>
            <p:spPr bwMode="auto">
              <a:xfrm>
                <a:off x="2923" y="2792"/>
                <a:ext cx="16" cy="23"/>
              </a:xfrm>
              <a:custGeom>
                <a:avLst/>
                <a:gdLst>
                  <a:gd name="T0" fmla="*/ 0 w 16"/>
                  <a:gd name="T1" fmla="*/ 21 h 23"/>
                  <a:gd name="T2" fmla="*/ 3 w 16"/>
                  <a:gd name="T3" fmla="*/ 0 h 23"/>
                  <a:gd name="T4" fmla="*/ 16 w 16"/>
                  <a:gd name="T5" fmla="*/ 2 h 23"/>
                  <a:gd name="T6" fmla="*/ 14 w 16"/>
                  <a:gd name="T7" fmla="*/ 23 h 23"/>
                  <a:gd name="T8" fmla="*/ 0 w 16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3"/>
                  <a:gd name="T17" fmla="*/ 16 w 1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3">
                    <a:moveTo>
                      <a:pt x="0" y="21"/>
                    </a:moveTo>
                    <a:lnTo>
                      <a:pt x="3" y="0"/>
                    </a:lnTo>
                    <a:lnTo>
                      <a:pt x="16" y="2"/>
                    </a:lnTo>
                    <a:lnTo>
                      <a:pt x="14" y="2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4" name="Freeform 861"/>
              <p:cNvSpPr>
                <a:spLocks/>
              </p:cNvSpPr>
              <p:nvPr/>
            </p:nvSpPr>
            <p:spPr bwMode="auto">
              <a:xfrm>
                <a:off x="2926" y="2782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5" name="Freeform 862"/>
              <p:cNvSpPr>
                <a:spLocks/>
              </p:cNvSpPr>
              <p:nvPr/>
            </p:nvSpPr>
            <p:spPr bwMode="auto">
              <a:xfrm>
                <a:off x="2945" y="2751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6" name="Freeform 863"/>
              <p:cNvSpPr>
                <a:spLocks/>
              </p:cNvSpPr>
              <p:nvPr/>
            </p:nvSpPr>
            <p:spPr bwMode="auto">
              <a:xfrm>
                <a:off x="2970" y="2707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7" name="Freeform 864"/>
              <p:cNvSpPr>
                <a:spLocks/>
              </p:cNvSpPr>
              <p:nvPr/>
            </p:nvSpPr>
            <p:spPr bwMode="auto">
              <a:xfrm>
                <a:off x="2991" y="2663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8" name="Freeform 865"/>
              <p:cNvSpPr>
                <a:spLocks/>
              </p:cNvSpPr>
              <p:nvPr/>
            </p:nvSpPr>
            <p:spPr bwMode="auto">
              <a:xfrm>
                <a:off x="3010" y="261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79" name="Freeform 866"/>
              <p:cNvSpPr>
                <a:spLocks/>
              </p:cNvSpPr>
              <p:nvPr/>
            </p:nvSpPr>
            <p:spPr bwMode="auto">
              <a:xfrm>
                <a:off x="3026" y="256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0" name="Freeform 867"/>
              <p:cNvSpPr>
                <a:spLocks/>
              </p:cNvSpPr>
              <p:nvPr/>
            </p:nvSpPr>
            <p:spPr bwMode="auto">
              <a:xfrm>
                <a:off x="3042" y="2519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1" name="Freeform 868"/>
              <p:cNvSpPr>
                <a:spLocks/>
              </p:cNvSpPr>
              <p:nvPr/>
            </p:nvSpPr>
            <p:spPr bwMode="auto">
              <a:xfrm>
                <a:off x="3055" y="247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2" name="Freeform 869"/>
              <p:cNvSpPr>
                <a:spLocks/>
              </p:cNvSpPr>
              <p:nvPr/>
            </p:nvSpPr>
            <p:spPr bwMode="auto">
              <a:xfrm>
                <a:off x="3070" y="243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3" name="Freeform 870"/>
              <p:cNvSpPr>
                <a:spLocks/>
              </p:cNvSpPr>
              <p:nvPr/>
            </p:nvSpPr>
            <p:spPr bwMode="auto">
              <a:xfrm>
                <a:off x="3084" y="238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4" name="Freeform 871"/>
              <p:cNvSpPr>
                <a:spLocks/>
              </p:cNvSpPr>
              <p:nvPr/>
            </p:nvSpPr>
            <p:spPr bwMode="auto">
              <a:xfrm>
                <a:off x="3098" y="234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5" name="Freeform 872"/>
              <p:cNvSpPr>
                <a:spLocks/>
              </p:cNvSpPr>
              <p:nvPr/>
            </p:nvSpPr>
            <p:spPr bwMode="auto">
              <a:xfrm>
                <a:off x="3112" y="229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6" name="Freeform 873"/>
              <p:cNvSpPr>
                <a:spLocks/>
              </p:cNvSpPr>
              <p:nvPr/>
            </p:nvSpPr>
            <p:spPr bwMode="auto">
              <a:xfrm>
                <a:off x="3127" y="225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7" name="Freeform 874"/>
              <p:cNvSpPr>
                <a:spLocks/>
              </p:cNvSpPr>
              <p:nvPr/>
            </p:nvSpPr>
            <p:spPr bwMode="auto">
              <a:xfrm>
                <a:off x="3142" y="221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8" name="Freeform 875"/>
              <p:cNvSpPr>
                <a:spLocks/>
              </p:cNvSpPr>
              <p:nvPr/>
            </p:nvSpPr>
            <p:spPr bwMode="auto">
              <a:xfrm>
                <a:off x="3156" y="2166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89" name="Freeform 876"/>
              <p:cNvSpPr>
                <a:spLocks/>
              </p:cNvSpPr>
              <p:nvPr/>
            </p:nvSpPr>
            <p:spPr bwMode="auto">
              <a:xfrm>
                <a:off x="3170" y="212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0" name="Freeform 877"/>
              <p:cNvSpPr>
                <a:spLocks/>
              </p:cNvSpPr>
              <p:nvPr/>
            </p:nvSpPr>
            <p:spPr bwMode="auto">
              <a:xfrm>
                <a:off x="3184" y="207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1" name="Freeform 878"/>
              <p:cNvSpPr>
                <a:spLocks/>
              </p:cNvSpPr>
              <p:nvPr/>
            </p:nvSpPr>
            <p:spPr bwMode="auto">
              <a:xfrm>
                <a:off x="3199" y="202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2" name="Freeform 879"/>
              <p:cNvSpPr>
                <a:spLocks/>
              </p:cNvSpPr>
              <p:nvPr/>
            </p:nvSpPr>
            <p:spPr bwMode="auto">
              <a:xfrm>
                <a:off x="3215" y="1980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3" name="Freeform 880"/>
              <p:cNvSpPr>
                <a:spLocks/>
              </p:cNvSpPr>
              <p:nvPr/>
            </p:nvSpPr>
            <p:spPr bwMode="auto">
              <a:xfrm>
                <a:off x="3232" y="193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4" name="Freeform 881"/>
              <p:cNvSpPr>
                <a:spLocks/>
              </p:cNvSpPr>
              <p:nvPr/>
            </p:nvSpPr>
            <p:spPr bwMode="auto">
              <a:xfrm>
                <a:off x="3247" y="1891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5" name="Freeform 882"/>
              <p:cNvSpPr>
                <a:spLocks/>
              </p:cNvSpPr>
              <p:nvPr/>
            </p:nvSpPr>
            <p:spPr bwMode="auto">
              <a:xfrm>
                <a:off x="3270" y="1847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10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6" name="Freeform 883"/>
              <p:cNvSpPr>
                <a:spLocks/>
              </p:cNvSpPr>
              <p:nvPr/>
            </p:nvSpPr>
            <p:spPr bwMode="auto">
              <a:xfrm>
                <a:off x="3293" y="1806"/>
                <a:ext cx="30" cy="24"/>
              </a:xfrm>
              <a:custGeom>
                <a:avLst/>
                <a:gdLst>
                  <a:gd name="T0" fmla="*/ 0 w 30"/>
                  <a:gd name="T1" fmla="*/ 22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2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7" name="Freeform 884"/>
              <p:cNvSpPr>
                <a:spLocks/>
              </p:cNvSpPr>
              <p:nvPr/>
            </p:nvSpPr>
            <p:spPr bwMode="auto">
              <a:xfrm>
                <a:off x="3323" y="1774"/>
                <a:ext cx="26" cy="22"/>
              </a:xfrm>
              <a:custGeom>
                <a:avLst/>
                <a:gdLst>
                  <a:gd name="T0" fmla="*/ 0 w 26"/>
                  <a:gd name="T1" fmla="*/ 9 h 22"/>
                  <a:gd name="T2" fmla="*/ 25 w 26"/>
                  <a:gd name="T3" fmla="*/ 0 h 22"/>
                  <a:gd name="T4" fmla="*/ 26 w 26"/>
                  <a:gd name="T5" fmla="*/ 13 h 22"/>
                  <a:gd name="T6" fmla="*/ 1 w 26"/>
                  <a:gd name="T7" fmla="*/ 22 h 22"/>
                  <a:gd name="T8" fmla="*/ 0 w 26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8" name="Freeform 885"/>
              <p:cNvSpPr>
                <a:spLocks/>
              </p:cNvSpPr>
              <p:nvPr/>
            </p:nvSpPr>
            <p:spPr bwMode="auto">
              <a:xfrm>
                <a:off x="3343" y="1767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5 h 27"/>
                  <a:gd name="T4" fmla="*/ 13 w 22"/>
                  <a:gd name="T5" fmla="*/ 27 h 27"/>
                  <a:gd name="T6" fmla="*/ 22 w 22"/>
                  <a:gd name="T7" fmla="*/ 1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699" name="Freeform 886"/>
              <p:cNvSpPr>
                <a:spLocks/>
              </p:cNvSpPr>
              <p:nvPr/>
            </p:nvSpPr>
            <p:spPr bwMode="auto">
              <a:xfrm>
                <a:off x="3332" y="1795"/>
                <a:ext cx="19" cy="27"/>
              </a:xfrm>
              <a:custGeom>
                <a:avLst/>
                <a:gdLst>
                  <a:gd name="T0" fmla="*/ 5 w 19"/>
                  <a:gd name="T1" fmla="*/ 0 h 27"/>
                  <a:gd name="T2" fmla="*/ 0 w 19"/>
                  <a:gd name="T3" fmla="*/ 25 h 27"/>
                  <a:gd name="T4" fmla="*/ 13 w 19"/>
                  <a:gd name="T5" fmla="*/ 27 h 27"/>
                  <a:gd name="T6" fmla="*/ 19 w 19"/>
                  <a:gd name="T7" fmla="*/ 1 h 27"/>
                  <a:gd name="T8" fmla="*/ 5 w 1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7"/>
                  <a:gd name="T17" fmla="*/ 19 w 19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7">
                    <a:moveTo>
                      <a:pt x="5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0" name="Freeform 887"/>
              <p:cNvSpPr>
                <a:spLocks/>
              </p:cNvSpPr>
              <p:nvPr/>
            </p:nvSpPr>
            <p:spPr bwMode="auto">
              <a:xfrm>
                <a:off x="3321" y="1804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4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1" name="Freeform 888"/>
              <p:cNvSpPr>
                <a:spLocks/>
              </p:cNvSpPr>
              <p:nvPr/>
            </p:nvSpPr>
            <p:spPr bwMode="auto">
              <a:xfrm>
                <a:off x="3301" y="1838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4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2" name="Freeform 889"/>
              <p:cNvSpPr>
                <a:spLocks/>
              </p:cNvSpPr>
              <p:nvPr/>
            </p:nvSpPr>
            <p:spPr bwMode="auto">
              <a:xfrm>
                <a:off x="3276" y="1880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3" name="Freeform 890"/>
              <p:cNvSpPr>
                <a:spLocks/>
              </p:cNvSpPr>
              <p:nvPr/>
            </p:nvSpPr>
            <p:spPr bwMode="auto">
              <a:xfrm>
                <a:off x="3254" y="1925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4" name="Freeform 891"/>
              <p:cNvSpPr>
                <a:spLocks/>
              </p:cNvSpPr>
              <p:nvPr/>
            </p:nvSpPr>
            <p:spPr bwMode="auto">
              <a:xfrm>
                <a:off x="3231" y="1972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5" name="Freeform 892"/>
              <p:cNvSpPr>
                <a:spLocks/>
              </p:cNvSpPr>
              <p:nvPr/>
            </p:nvSpPr>
            <p:spPr bwMode="auto">
              <a:xfrm>
                <a:off x="3214" y="2016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6" name="Freeform 893"/>
              <p:cNvSpPr>
                <a:spLocks/>
              </p:cNvSpPr>
              <p:nvPr/>
            </p:nvSpPr>
            <p:spPr bwMode="auto">
              <a:xfrm>
                <a:off x="3198" y="2063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7" name="Freeform 894"/>
              <p:cNvSpPr>
                <a:spLocks/>
              </p:cNvSpPr>
              <p:nvPr/>
            </p:nvSpPr>
            <p:spPr bwMode="auto">
              <a:xfrm>
                <a:off x="3182" y="2107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6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8" name="Freeform 895"/>
              <p:cNvSpPr>
                <a:spLocks/>
              </p:cNvSpPr>
              <p:nvPr/>
            </p:nvSpPr>
            <p:spPr bwMode="auto">
              <a:xfrm>
                <a:off x="3167" y="215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09" name="Freeform 896"/>
              <p:cNvSpPr>
                <a:spLocks/>
              </p:cNvSpPr>
              <p:nvPr/>
            </p:nvSpPr>
            <p:spPr bwMode="auto">
              <a:xfrm>
                <a:off x="3154" y="2198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2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0" name="Freeform 897"/>
              <p:cNvSpPr>
                <a:spLocks/>
              </p:cNvSpPr>
              <p:nvPr/>
            </p:nvSpPr>
            <p:spPr bwMode="auto">
              <a:xfrm>
                <a:off x="3138" y="2249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1" name="Freeform 898"/>
              <p:cNvSpPr>
                <a:spLocks/>
              </p:cNvSpPr>
              <p:nvPr/>
            </p:nvSpPr>
            <p:spPr bwMode="auto">
              <a:xfrm>
                <a:off x="3122" y="229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2" name="Rectangle 899"/>
              <p:cNvSpPr>
                <a:spLocks noChangeArrowheads="1"/>
              </p:cNvSpPr>
              <p:nvPr/>
            </p:nvSpPr>
            <p:spPr bwMode="auto">
              <a:xfrm>
                <a:off x="3111" y="233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3" name="Freeform 900"/>
              <p:cNvSpPr>
                <a:spLocks/>
              </p:cNvSpPr>
              <p:nvPr/>
            </p:nvSpPr>
            <p:spPr bwMode="auto">
              <a:xfrm>
                <a:off x="3104" y="233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4" name="Freeform 901"/>
              <p:cNvSpPr>
                <a:spLocks/>
              </p:cNvSpPr>
              <p:nvPr/>
            </p:nvSpPr>
            <p:spPr bwMode="auto">
              <a:xfrm>
                <a:off x="3091" y="237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5" name="Freeform 902"/>
              <p:cNvSpPr>
                <a:spLocks/>
              </p:cNvSpPr>
              <p:nvPr/>
            </p:nvSpPr>
            <p:spPr bwMode="auto">
              <a:xfrm>
                <a:off x="3076" y="242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6" name="Freeform 903"/>
              <p:cNvSpPr>
                <a:spLocks/>
              </p:cNvSpPr>
              <p:nvPr/>
            </p:nvSpPr>
            <p:spPr bwMode="auto">
              <a:xfrm>
                <a:off x="3062" y="2474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7" name="Freeform 904"/>
              <p:cNvSpPr>
                <a:spLocks/>
              </p:cNvSpPr>
              <p:nvPr/>
            </p:nvSpPr>
            <p:spPr bwMode="auto">
              <a:xfrm>
                <a:off x="3046" y="252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8" name="Freeform 905"/>
              <p:cNvSpPr>
                <a:spLocks/>
              </p:cNvSpPr>
              <p:nvPr/>
            </p:nvSpPr>
            <p:spPr bwMode="auto">
              <a:xfrm>
                <a:off x="3031" y="2569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19" name="Freeform 906"/>
              <p:cNvSpPr>
                <a:spLocks/>
              </p:cNvSpPr>
              <p:nvPr/>
            </p:nvSpPr>
            <p:spPr bwMode="auto">
              <a:xfrm>
                <a:off x="3018" y="261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0" name="Freeform 907"/>
              <p:cNvSpPr>
                <a:spLocks/>
              </p:cNvSpPr>
              <p:nvPr/>
            </p:nvSpPr>
            <p:spPr bwMode="auto">
              <a:xfrm>
                <a:off x="3001" y="2656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1" name="Freeform 908"/>
              <p:cNvSpPr>
                <a:spLocks/>
              </p:cNvSpPr>
              <p:nvPr/>
            </p:nvSpPr>
            <p:spPr bwMode="auto">
              <a:xfrm>
                <a:off x="2979" y="2699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2" name="Freeform 909"/>
              <p:cNvSpPr>
                <a:spLocks/>
              </p:cNvSpPr>
              <p:nvPr/>
            </p:nvSpPr>
            <p:spPr bwMode="auto">
              <a:xfrm>
                <a:off x="2953" y="2744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3" name="Rectangle 910"/>
              <p:cNvSpPr>
                <a:spLocks noChangeArrowheads="1"/>
              </p:cNvSpPr>
              <p:nvPr/>
            </p:nvSpPr>
            <p:spPr bwMode="auto">
              <a:xfrm>
                <a:off x="2934" y="279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4" name="Freeform 911"/>
              <p:cNvSpPr>
                <a:spLocks/>
              </p:cNvSpPr>
              <p:nvPr/>
            </p:nvSpPr>
            <p:spPr bwMode="auto">
              <a:xfrm>
                <a:off x="2926" y="2790"/>
                <a:ext cx="21" cy="18"/>
              </a:xfrm>
              <a:custGeom>
                <a:avLst/>
                <a:gdLst>
                  <a:gd name="T0" fmla="*/ 20 w 21"/>
                  <a:gd name="T1" fmla="*/ 13 h 18"/>
                  <a:gd name="T2" fmla="*/ 0 w 21"/>
                  <a:gd name="T3" fmla="*/ 18 h 18"/>
                  <a:gd name="T4" fmla="*/ 1 w 21"/>
                  <a:gd name="T5" fmla="*/ 5 h 18"/>
                  <a:gd name="T6" fmla="*/ 21 w 21"/>
                  <a:gd name="T7" fmla="*/ 0 h 18"/>
                  <a:gd name="T8" fmla="*/ 20 w 21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18"/>
                  <a:gd name="T17" fmla="*/ 21 w 21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18">
                    <a:moveTo>
                      <a:pt x="20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1" y="0"/>
                    </a:lnTo>
                    <a:lnTo>
                      <a:pt x="2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5" name="Freeform 912"/>
              <p:cNvSpPr>
                <a:spLocks/>
              </p:cNvSpPr>
              <p:nvPr/>
            </p:nvSpPr>
            <p:spPr bwMode="auto">
              <a:xfrm>
                <a:off x="2927" y="2783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4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6" name="Freeform 913"/>
              <p:cNvSpPr>
                <a:spLocks/>
              </p:cNvSpPr>
              <p:nvPr/>
            </p:nvSpPr>
            <p:spPr bwMode="auto">
              <a:xfrm>
                <a:off x="2953" y="2740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7" name="Freeform 914"/>
              <p:cNvSpPr>
                <a:spLocks/>
              </p:cNvSpPr>
              <p:nvPr/>
            </p:nvSpPr>
            <p:spPr bwMode="auto">
              <a:xfrm>
                <a:off x="2977" y="2696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9 w 22"/>
                  <a:gd name="T3" fmla="*/ 0 h 27"/>
                  <a:gd name="T4" fmla="*/ 22 w 22"/>
                  <a:gd name="T5" fmla="*/ 2 h 27"/>
                  <a:gd name="T6" fmla="*/ 13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9" y="0"/>
                    </a:lnTo>
                    <a:lnTo>
                      <a:pt x="22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8" name="Freeform 915"/>
              <p:cNvSpPr>
                <a:spLocks/>
              </p:cNvSpPr>
              <p:nvPr/>
            </p:nvSpPr>
            <p:spPr bwMode="auto">
              <a:xfrm>
                <a:off x="2998" y="265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29" name="Freeform 916"/>
              <p:cNvSpPr>
                <a:spLocks/>
              </p:cNvSpPr>
              <p:nvPr/>
            </p:nvSpPr>
            <p:spPr bwMode="auto">
              <a:xfrm>
                <a:off x="3014" y="260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0" name="Freeform 917"/>
              <p:cNvSpPr>
                <a:spLocks/>
              </p:cNvSpPr>
              <p:nvPr/>
            </p:nvSpPr>
            <p:spPr bwMode="auto">
              <a:xfrm>
                <a:off x="3029" y="256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1" name="Freeform 918"/>
              <p:cNvSpPr>
                <a:spLocks/>
              </p:cNvSpPr>
              <p:nvPr/>
            </p:nvSpPr>
            <p:spPr bwMode="auto">
              <a:xfrm>
                <a:off x="3045" y="2514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7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7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2" name="Freeform 919"/>
              <p:cNvSpPr>
                <a:spLocks/>
              </p:cNvSpPr>
              <p:nvPr/>
            </p:nvSpPr>
            <p:spPr bwMode="auto">
              <a:xfrm>
                <a:off x="3063" y="2462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3" name="Freeform 920"/>
              <p:cNvSpPr>
                <a:spLocks/>
              </p:cNvSpPr>
              <p:nvPr/>
            </p:nvSpPr>
            <p:spPr bwMode="auto">
              <a:xfrm>
                <a:off x="3076" y="241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4" name="Freeform 921"/>
              <p:cNvSpPr>
                <a:spLocks/>
              </p:cNvSpPr>
              <p:nvPr/>
            </p:nvSpPr>
            <p:spPr bwMode="auto">
              <a:xfrm>
                <a:off x="3091" y="2370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5" name="Freeform 922"/>
              <p:cNvSpPr>
                <a:spLocks/>
              </p:cNvSpPr>
              <p:nvPr/>
            </p:nvSpPr>
            <p:spPr bwMode="auto">
              <a:xfrm>
                <a:off x="3104" y="2322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6" name="Freeform 923"/>
              <p:cNvSpPr>
                <a:spLocks/>
              </p:cNvSpPr>
              <p:nvPr/>
            </p:nvSpPr>
            <p:spPr bwMode="auto">
              <a:xfrm>
                <a:off x="3120" y="228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7" name="Freeform 924"/>
              <p:cNvSpPr>
                <a:spLocks/>
              </p:cNvSpPr>
              <p:nvPr/>
            </p:nvSpPr>
            <p:spPr bwMode="auto">
              <a:xfrm>
                <a:off x="3136" y="2237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8" name="Freeform 925"/>
              <p:cNvSpPr>
                <a:spLocks/>
              </p:cNvSpPr>
              <p:nvPr/>
            </p:nvSpPr>
            <p:spPr bwMode="auto">
              <a:xfrm>
                <a:off x="3148" y="2189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39" name="Freeform 926"/>
              <p:cNvSpPr>
                <a:spLocks/>
              </p:cNvSpPr>
              <p:nvPr/>
            </p:nvSpPr>
            <p:spPr bwMode="auto">
              <a:xfrm>
                <a:off x="3166" y="214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0" name="Freeform 927"/>
              <p:cNvSpPr>
                <a:spLocks/>
              </p:cNvSpPr>
              <p:nvPr/>
            </p:nvSpPr>
            <p:spPr bwMode="auto">
              <a:xfrm>
                <a:off x="3180" y="209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1" name="Freeform 928"/>
              <p:cNvSpPr>
                <a:spLocks/>
              </p:cNvSpPr>
              <p:nvPr/>
            </p:nvSpPr>
            <p:spPr bwMode="auto">
              <a:xfrm>
                <a:off x="3195" y="205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2" name="Freeform 929"/>
              <p:cNvSpPr>
                <a:spLocks/>
              </p:cNvSpPr>
              <p:nvPr/>
            </p:nvSpPr>
            <p:spPr bwMode="auto">
              <a:xfrm>
                <a:off x="3210" y="2007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3" name="Freeform 930"/>
              <p:cNvSpPr>
                <a:spLocks/>
              </p:cNvSpPr>
              <p:nvPr/>
            </p:nvSpPr>
            <p:spPr bwMode="auto">
              <a:xfrm>
                <a:off x="3227" y="1963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4" name="Freeform 931"/>
              <p:cNvSpPr>
                <a:spLocks/>
              </p:cNvSpPr>
              <p:nvPr/>
            </p:nvSpPr>
            <p:spPr bwMode="auto">
              <a:xfrm>
                <a:off x="3246" y="1920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5" name="Freeform 932"/>
              <p:cNvSpPr>
                <a:spLocks/>
              </p:cNvSpPr>
              <p:nvPr/>
            </p:nvSpPr>
            <p:spPr bwMode="auto">
              <a:xfrm>
                <a:off x="3271" y="1875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6" name="Freeform 933"/>
              <p:cNvSpPr>
                <a:spLocks/>
              </p:cNvSpPr>
              <p:nvPr/>
            </p:nvSpPr>
            <p:spPr bwMode="auto">
              <a:xfrm>
                <a:off x="3295" y="183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7" name="Freeform 934"/>
              <p:cNvSpPr>
                <a:spLocks/>
              </p:cNvSpPr>
              <p:nvPr/>
            </p:nvSpPr>
            <p:spPr bwMode="auto">
              <a:xfrm>
                <a:off x="3325" y="1802"/>
                <a:ext cx="19" cy="24"/>
              </a:xfrm>
              <a:custGeom>
                <a:avLst/>
                <a:gdLst>
                  <a:gd name="T0" fmla="*/ 0 w 19"/>
                  <a:gd name="T1" fmla="*/ 0 h 24"/>
                  <a:gd name="T2" fmla="*/ 6 w 19"/>
                  <a:gd name="T3" fmla="*/ 22 h 24"/>
                  <a:gd name="T4" fmla="*/ 19 w 19"/>
                  <a:gd name="T5" fmla="*/ 24 h 24"/>
                  <a:gd name="T6" fmla="*/ 14 w 19"/>
                  <a:gd name="T7" fmla="*/ 1 h 24"/>
                  <a:gd name="T8" fmla="*/ 0 w 1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4"/>
                  <a:gd name="T17" fmla="*/ 19 w 1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4">
                    <a:moveTo>
                      <a:pt x="0" y="0"/>
                    </a:moveTo>
                    <a:lnTo>
                      <a:pt x="6" y="22"/>
                    </a:lnTo>
                    <a:lnTo>
                      <a:pt x="19" y="24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8" name="Rectangle 935"/>
              <p:cNvSpPr>
                <a:spLocks noChangeArrowheads="1"/>
              </p:cNvSpPr>
              <p:nvPr/>
            </p:nvSpPr>
            <p:spPr bwMode="auto">
              <a:xfrm>
                <a:off x="3328" y="1811"/>
                <a:ext cx="16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49" name="Freeform 936"/>
              <p:cNvSpPr>
                <a:spLocks/>
              </p:cNvSpPr>
              <p:nvPr/>
            </p:nvSpPr>
            <p:spPr bwMode="auto">
              <a:xfrm>
                <a:off x="3320" y="1810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0" name="Freeform 937"/>
              <p:cNvSpPr>
                <a:spLocks/>
              </p:cNvSpPr>
              <p:nvPr/>
            </p:nvSpPr>
            <p:spPr bwMode="auto">
              <a:xfrm>
                <a:off x="3307" y="1830"/>
                <a:ext cx="24" cy="25"/>
              </a:xfrm>
              <a:custGeom>
                <a:avLst/>
                <a:gdLst>
                  <a:gd name="T0" fmla="*/ 10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0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1" name="Freeform 938"/>
              <p:cNvSpPr>
                <a:spLocks/>
              </p:cNvSpPr>
              <p:nvPr/>
            </p:nvSpPr>
            <p:spPr bwMode="auto">
              <a:xfrm>
                <a:off x="3280" y="1874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2" name="Freeform 939"/>
              <p:cNvSpPr>
                <a:spLocks/>
              </p:cNvSpPr>
              <p:nvPr/>
            </p:nvSpPr>
            <p:spPr bwMode="auto">
              <a:xfrm>
                <a:off x="3256" y="1916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3" name="Freeform 940"/>
              <p:cNvSpPr>
                <a:spLocks/>
              </p:cNvSpPr>
              <p:nvPr/>
            </p:nvSpPr>
            <p:spPr bwMode="auto">
              <a:xfrm>
                <a:off x="3236" y="1960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5 h 27"/>
                  <a:gd name="T4" fmla="*/ 14 w 22"/>
                  <a:gd name="T5" fmla="*/ 27 h 27"/>
                  <a:gd name="T6" fmla="*/ 22 w 22"/>
                  <a:gd name="T7" fmla="*/ 1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4" name="Freeform 941"/>
              <p:cNvSpPr>
                <a:spLocks/>
              </p:cNvSpPr>
              <p:nvPr/>
            </p:nvSpPr>
            <p:spPr bwMode="auto">
              <a:xfrm>
                <a:off x="3219" y="200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5" name="Freeform 942"/>
              <p:cNvSpPr>
                <a:spLocks/>
              </p:cNvSpPr>
              <p:nvPr/>
            </p:nvSpPr>
            <p:spPr bwMode="auto">
              <a:xfrm>
                <a:off x="3203" y="2045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6" name="Freeform 943"/>
              <p:cNvSpPr>
                <a:spLocks/>
              </p:cNvSpPr>
              <p:nvPr/>
            </p:nvSpPr>
            <p:spPr bwMode="auto">
              <a:xfrm>
                <a:off x="3188" y="209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7" name="Freeform 944"/>
              <p:cNvSpPr>
                <a:spLocks/>
              </p:cNvSpPr>
              <p:nvPr/>
            </p:nvSpPr>
            <p:spPr bwMode="auto">
              <a:xfrm>
                <a:off x="3172" y="213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8" name="Freeform 945"/>
              <p:cNvSpPr>
                <a:spLocks/>
              </p:cNvSpPr>
              <p:nvPr/>
            </p:nvSpPr>
            <p:spPr bwMode="auto">
              <a:xfrm>
                <a:off x="3155" y="218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59" name="Freeform 946"/>
              <p:cNvSpPr>
                <a:spLocks/>
              </p:cNvSpPr>
              <p:nvPr/>
            </p:nvSpPr>
            <p:spPr bwMode="auto">
              <a:xfrm>
                <a:off x="3139" y="2238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760" name="Freeform 947"/>
              <p:cNvSpPr>
                <a:spLocks/>
              </p:cNvSpPr>
              <p:nvPr/>
            </p:nvSpPr>
            <p:spPr bwMode="auto">
              <a:xfrm>
                <a:off x="3126" y="2280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0" name="Group 948"/>
            <p:cNvGrpSpPr>
              <a:grpSpLocks/>
            </p:cNvGrpSpPr>
            <p:nvPr/>
          </p:nvGrpSpPr>
          <p:grpSpPr bwMode="auto">
            <a:xfrm>
              <a:off x="2709" y="1948"/>
              <a:ext cx="442" cy="1045"/>
              <a:chOff x="2923" y="1770"/>
              <a:chExt cx="442" cy="1045"/>
            </a:xfrm>
          </p:grpSpPr>
          <p:sp>
            <p:nvSpPr>
              <p:cNvPr id="92361" name="Freeform 949"/>
              <p:cNvSpPr>
                <a:spLocks/>
              </p:cNvSpPr>
              <p:nvPr/>
            </p:nvSpPr>
            <p:spPr bwMode="auto">
              <a:xfrm>
                <a:off x="3111" y="2321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2" name="Freeform 950"/>
              <p:cNvSpPr>
                <a:spLocks/>
              </p:cNvSpPr>
              <p:nvPr/>
            </p:nvSpPr>
            <p:spPr bwMode="auto">
              <a:xfrm>
                <a:off x="3095" y="236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3" name="Freeform 951"/>
              <p:cNvSpPr>
                <a:spLocks/>
              </p:cNvSpPr>
              <p:nvPr/>
            </p:nvSpPr>
            <p:spPr bwMode="auto">
              <a:xfrm>
                <a:off x="3080" y="241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4" name="Freeform 952"/>
              <p:cNvSpPr>
                <a:spLocks/>
              </p:cNvSpPr>
              <p:nvPr/>
            </p:nvSpPr>
            <p:spPr bwMode="auto">
              <a:xfrm>
                <a:off x="3063" y="246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5" name="Freeform 953"/>
              <p:cNvSpPr>
                <a:spLocks/>
              </p:cNvSpPr>
              <p:nvPr/>
            </p:nvSpPr>
            <p:spPr bwMode="auto">
              <a:xfrm>
                <a:off x="3049" y="2513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6" name="Freeform 954"/>
              <p:cNvSpPr>
                <a:spLocks/>
              </p:cNvSpPr>
              <p:nvPr/>
            </p:nvSpPr>
            <p:spPr bwMode="auto">
              <a:xfrm>
                <a:off x="3034" y="255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7" name="Freeform 955"/>
              <p:cNvSpPr>
                <a:spLocks/>
              </p:cNvSpPr>
              <p:nvPr/>
            </p:nvSpPr>
            <p:spPr bwMode="auto">
              <a:xfrm>
                <a:off x="3019" y="260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8" name="Freeform 956"/>
              <p:cNvSpPr>
                <a:spLocks/>
              </p:cNvSpPr>
              <p:nvPr/>
            </p:nvSpPr>
            <p:spPr bwMode="auto">
              <a:xfrm>
                <a:off x="3002" y="2650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9" name="Freeform 957"/>
              <p:cNvSpPr>
                <a:spLocks/>
              </p:cNvSpPr>
              <p:nvPr/>
            </p:nvSpPr>
            <p:spPr bwMode="auto">
              <a:xfrm>
                <a:off x="2981" y="2692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0" name="Freeform 958"/>
              <p:cNvSpPr>
                <a:spLocks/>
              </p:cNvSpPr>
              <p:nvPr/>
            </p:nvSpPr>
            <p:spPr bwMode="auto">
              <a:xfrm>
                <a:off x="2954" y="273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1" name="Freeform 959"/>
              <p:cNvSpPr>
                <a:spLocks/>
              </p:cNvSpPr>
              <p:nvPr/>
            </p:nvSpPr>
            <p:spPr bwMode="auto">
              <a:xfrm>
                <a:off x="2926" y="2786"/>
                <a:ext cx="24" cy="21"/>
              </a:xfrm>
              <a:custGeom>
                <a:avLst/>
                <a:gdLst>
                  <a:gd name="T0" fmla="*/ 23 w 24"/>
                  <a:gd name="T1" fmla="*/ 13 h 21"/>
                  <a:gd name="T2" fmla="*/ 0 w 24"/>
                  <a:gd name="T3" fmla="*/ 21 h 21"/>
                  <a:gd name="T4" fmla="*/ 1 w 24"/>
                  <a:gd name="T5" fmla="*/ 8 h 21"/>
                  <a:gd name="T6" fmla="*/ 24 w 24"/>
                  <a:gd name="T7" fmla="*/ 0 h 21"/>
                  <a:gd name="T8" fmla="*/ 23 w 24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1"/>
                  <a:gd name="T17" fmla="*/ 24 w 2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1">
                    <a:moveTo>
                      <a:pt x="23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4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2" name="Freeform 960"/>
              <p:cNvSpPr>
                <a:spLocks/>
              </p:cNvSpPr>
              <p:nvPr/>
            </p:nvSpPr>
            <p:spPr bwMode="auto">
              <a:xfrm>
                <a:off x="2927" y="2783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4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3" name="Freeform 961"/>
              <p:cNvSpPr>
                <a:spLocks/>
              </p:cNvSpPr>
              <p:nvPr/>
            </p:nvSpPr>
            <p:spPr bwMode="auto">
              <a:xfrm>
                <a:off x="2954" y="2738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4" name="Freeform 962"/>
              <p:cNvSpPr>
                <a:spLocks/>
              </p:cNvSpPr>
              <p:nvPr/>
            </p:nvSpPr>
            <p:spPr bwMode="auto">
              <a:xfrm>
                <a:off x="2981" y="2691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5" name="Freeform 963"/>
              <p:cNvSpPr>
                <a:spLocks/>
              </p:cNvSpPr>
              <p:nvPr/>
            </p:nvSpPr>
            <p:spPr bwMode="auto">
              <a:xfrm>
                <a:off x="2999" y="265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6" name="Freeform 964"/>
              <p:cNvSpPr>
                <a:spLocks/>
              </p:cNvSpPr>
              <p:nvPr/>
            </p:nvSpPr>
            <p:spPr bwMode="auto">
              <a:xfrm>
                <a:off x="3015" y="260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7" name="Freeform 965"/>
              <p:cNvSpPr>
                <a:spLocks/>
              </p:cNvSpPr>
              <p:nvPr/>
            </p:nvSpPr>
            <p:spPr bwMode="auto">
              <a:xfrm>
                <a:off x="3031" y="255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8" name="Freeform 966"/>
              <p:cNvSpPr>
                <a:spLocks/>
              </p:cNvSpPr>
              <p:nvPr/>
            </p:nvSpPr>
            <p:spPr bwMode="auto">
              <a:xfrm>
                <a:off x="3046" y="2511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79" name="Freeform 967"/>
              <p:cNvSpPr>
                <a:spLocks/>
              </p:cNvSpPr>
              <p:nvPr/>
            </p:nvSpPr>
            <p:spPr bwMode="auto">
              <a:xfrm>
                <a:off x="3060" y="2459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0" name="Freeform 968"/>
              <p:cNvSpPr>
                <a:spLocks/>
              </p:cNvSpPr>
              <p:nvPr/>
            </p:nvSpPr>
            <p:spPr bwMode="auto">
              <a:xfrm>
                <a:off x="3078" y="2414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1" name="Freeform 969"/>
              <p:cNvSpPr>
                <a:spLocks/>
              </p:cNvSpPr>
              <p:nvPr/>
            </p:nvSpPr>
            <p:spPr bwMode="auto">
              <a:xfrm>
                <a:off x="3091" y="236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2" name="Freeform 970"/>
              <p:cNvSpPr>
                <a:spLocks/>
              </p:cNvSpPr>
              <p:nvPr/>
            </p:nvSpPr>
            <p:spPr bwMode="auto">
              <a:xfrm>
                <a:off x="3107" y="232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3" name="Freeform 971"/>
              <p:cNvSpPr>
                <a:spLocks/>
              </p:cNvSpPr>
              <p:nvPr/>
            </p:nvSpPr>
            <p:spPr bwMode="auto">
              <a:xfrm>
                <a:off x="3122" y="228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4" name="Freeform 972"/>
              <p:cNvSpPr>
                <a:spLocks/>
              </p:cNvSpPr>
              <p:nvPr/>
            </p:nvSpPr>
            <p:spPr bwMode="auto">
              <a:xfrm>
                <a:off x="3136" y="2237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5" name="Freeform 973"/>
              <p:cNvSpPr>
                <a:spLocks/>
              </p:cNvSpPr>
              <p:nvPr/>
            </p:nvSpPr>
            <p:spPr bwMode="auto">
              <a:xfrm>
                <a:off x="3150" y="218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6" name="Freeform 974"/>
              <p:cNvSpPr>
                <a:spLocks/>
              </p:cNvSpPr>
              <p:nvPr/>
            </p:nvSpPr>
            <p:spPr bwMode="auto">
              <a:xfrm>
                <a:off x="3166" y="214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7" name="Freeform 975"/>
              <p:cNvSpPr>
                <a:spLocks/>
              </p:cNvSpPr>
              <p:nvPr/>
            </p:nvSpPr>
            <p:spPr bwMode="auto">
              <a:xfrm>
                <a:off x="3180" y="209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8" name="Freeform 976"/>
              <p:cNvSpPr>
                <a:spLocks/>
              </p:cNvSpPr>
              <p:nvPr/>
            </p:nvSpPr>
            <p:spPr bwMode="auto">
              <a:xfrm>
                <a:off x="3194" y="2055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89" name="Freeform 977"/>
              <p:cNvSpPr>
                <a:spLocks/>
              </p:cNvSpPr>
              <p:nvPr/>
            </p:nvSpPr>
            <p:spPr bwMode="auto">
              <a:xfrm>
                <a:off x="3208" y="2011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0" name="Freeform 978"/>
              <p:cNvSpPr>
                <a:spLocks/>
              </p:cNvSpPr>
              <p:nvPr/>
            </p:nvSpPr>
            <p:spPr bwMode="auto">
              <a:xfrm>
                <a:off x="3227" y="1965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1" name="Freeform 979"/>
              <p:cNvSpPr>
                <a:spLocks/>
              </p:cNvSpPr>
              <p:nvPr/>
            </p:nvSpPr>
            <p:spPr bwMode="auto">
              <a:xfrm>
                <a:off x="3244" y="1924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1 w 24"/>
                  <a:gd name="T3" fmla="*/ 0 h 27"/>
                  <a:gd name="T4" fmla="*/ 24 w 24"/>
                  <a:gd name="T5" fmla="*/ 1 h 27"/>
                  <a:gd name="T6" fmla="*/ 14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2" name="Freeform 980"/>
              <p:cNvSpPr>
                <a:spLocks/>
              </p:cNvSpPr>
              <p:nvPr/>
            </p:nvSpPr>
            <p:spPr bwMode="auto">
              <a:xfrm>
                <a:off x="3270" y="1879"/>
                <a:ext cx="23" cy="25"/>
              </a:xfrm>
              <a:custGeom>
                <a:avLst/>
                <a:gdLst>
                  <a:gd name="T0" fmla="*/ 0 w 23"/>
                  <a:gd name="T1" fmla="*/ 24 h 25"/>
                  <a:gd name="T2" fmla="*/ 10 w 23"/>
                  <a:gd name="T3" fmla="*/ 0 h 25"/>
                  <a:gd name="T4" fmla="*/ 23 w 23"/>
                  <a:gd name="T5" fmla="*/ 1 h 25"/>
                  <a:gd name="T6" fmla="*/ 13 w 23"/>
                  <a:gd name="T7" fmla="*/ 25 h 25"/>
                  <a:gd name="T8" fmla="*/ 0 w 23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5"/>
                  <a:gd name="T17" fmla="*/ 23 w 2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5">
                    <a:moveTo>
                      <a:pt x="0" y="24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3" name="Freeform 981"/>
              <p:cNvSpPr>
                <a:spLocks/>
              </p:cNvSpPr>
              <p:nvPr/>
            </p:nvSpPr>
            <p:spPr bwMode="auto">
              <a:xfrm>
                <a:off x="3295" y="183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4" name="Freeform 982"/>
              <p:cNvSpPr>
                <a:spLocks/>
              </p:cNvSpPr>
              <p:nvPr/>
            </p:nvSpPr>
            <p:spPr bwMode="auto">
              <a:xfrm>
                <a:off x="3324" y="179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5" name="Freeform 983"/>
              <p:cNvSpPr>
                <a:spLocks/>
              </p:cNvSpPr>
              <p:nvPr/>
            </p:nvSpPr>
            <p:spPr bwMode="auto">
              <a:xfrm>
                <a:off x="3343" y="1770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6" name="Freeform 984"/>
              <p:cNvSpPr>
                <a:spLocks/>
              </p:cNvSpPr>
              <p:nvPr/>
            </p:nvSpPr>
            <p:spPr bwMode="auto">
              <a:xfrm>
                <a:off x="3332" y="1798"/>
                <a:ext cx="19" cy="22"/>
              </a:xfrm>
              <a:custGeom>
                <a:avLst/>
                <a:gdLst>
                  <a:gd name="T0" fmla="*/ 5 w 19"/>
                  <a:gd name="T1" fmla="*/ 0 h 22"/>
                  <a:gd name="T2" fmla="*/ 0 w 19"/>
                  <a:gd name="T3" fmla="*/ 21 h 22"/>
                  <a:gd name="T4" fmla="*/ 13 w 19"/>
                  <a:gd name="T5" fmla="*/ 22 h 22"/>
                  <a:gd name="T6" fmla="*/ 19 w 19"/>
                  <a:gd name="T7" fmla="*/ 1 h 22"/>
                  <a:gd name="T8" fmla="*/ 5 w 19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2"/>
                  <a:gd name="T17" fmla="*/ 19 w 19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2">
                    <a:moveTo>
                      <a:pt x="5" y="0"/>
                    </a:moveTo>
                    <a:lnTo>
                      <a:pt x="0" y="21"/>
                    </a:lnTo>
                    <a:lnTo>
                      <a:pt x="13" y="22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7" name="Freeform 985"/>
              <p:cNvSpPr>
                <a:spLocks/>
              </p:cNvSpPr>
              <p:nvPr/>
            </p:nvSpPr>
            <p:spPr bwMode="auto">
              <a:xfrm>
                <a:off x="3327" y="1803"/>
                <a:ext cx="18" cy="27"/>
              </a:xfrm>
              <a:custGeom>
                <a:avLst/>
                <a:gdLst>
                  <a:gd name="T0" fmla="*/ 5 w 18"/>
                  <a:gd name="T1" fmla="*/ 0 h 27"/>
                  <a:gd name="T2" fmla="*/ 0 w 18"/>
                  <a:gd name="T3" fmla="*/ 25 h 27"/>
                  <a:gd name="T4" fmla="*/ 13 w 18"/>
                  <a:gd name="T5" fmla="*/ 27 h 27"/>
                  <a:gd name="T6" fmla="*/ 18 w 18"/>
                  <a:gd name="T7" fmla="*/ 1 h 27"/>
                  <a:gd name="T8" fmla="*/ 5 w 18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7"/>
                  <a:gd name="T17" fmla="*/ 18 w 18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7">
                    <a:moveTo>
                      <a:pt x="5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8" name="Freeform 986"/>
              <p:cNvSpPr>
                <a:spLocks/>
              </p:cNvSpPr>
              <p:nvPr/>
            </p:nvSpPr>
            <p:spPr bwMode="auto">
              <a:xfrm>
                <a:off x="3317" y="1812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6 h 27"/>
                  <a:gd name="T4" fmla="*/ 14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99" name="Freeform 987"/>
              <p:cNvSpPr>
                <a:spLocks/>
              </p:cNvSpPr>
              <p:nvPr/>
            </p:nvSpPr>
            <p:spPr bwMode="auto">
              <a:xfrm>
                <a:off x="3301" y="1838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4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0" name="Freeform 988"/>
              <p:cNvSpPr>
                <a:spLocks/>
              </p:cNvSpPr>
              <p:nvPr/>
            </p:nvSpPr>
            <p:spPr bwMode="auto">
              <a:xfrm>
                <a:off x="3278" y="1880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1" name="Freeform 989"/>
              <p:cNvSpPr>
                <a:spLocks/>
              </p:cNvSpPr>
              <p:nvPr/>
            </p:nvSpPr>
            <p:spPr bwMode="auto">
              <a:xfrm>
                <a:off x="3254" y="1927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2" name="Freeform 990"/>
              <p:cNvSpPr>
                <a:spLocks/>
              </p:cNvSpPr>
              <p:nvPr/>
            </p:nvSpPr>
            <p:spPr bwMode="auto">
              <a:xfrm>
                <a:off x="3232" y="1972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3" name="Freeform 991"/>
              <p:cNvSpPr>
                <a:spLocks/>
              </p:cNvSpPr>
              <p:nvPr/>
            </p:nvSpPr>
            <p:spPr bwMode="auto">
              <a:xfrm>
                <a:off x="3212" y="2017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2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4" name="Freeform 992"/>
              <p:cNvSpPr>
                <a:spLocks/>
              </p:cNvSpPr>
              <p:nvPr/>
            </p:nvSpPr>
            <p:spPr bwMode="auto">
              <a:xfrm>
                <a:off x="3196" y="206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5" name="Freeform 993"/>
              <p:cNvSpPr>
                <a:spLocks/>
              </p:cNvSpPr>
              <p:nvPr/>
            </p:nvSpPr>
            <p:spPr bwMode="auto">
              <a:xfrm>
                <a:off x="3182" y="2107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6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6" name="Freeform 994"/>
              <p:cNvSpPr>
                <a:spLocks/>
              </p:cNvSpPr>
              <p:nvPr/>
            </p:nvSpPr>
            <p:spPr bwMode="auto">
              <a:xfrm>
                <a:off x="3166" y="2157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7" name="Freeform 995"/>
              <p:cNvSpPr>
                <a:spLocks/>
              </p:cNvSpPr>
              <p:nvPr/>
            </p:nvSpPr>
            <p:spPr bwMode="auto">
              <a:xfrm>
                <a:off x="3148" y="220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8" name="Freeform 996"/>
              <p:cNvSpPr>
                <a:spLocks/>
              </p:cNvSpPr>
              <p:nvPr/>
            </p:nvSpPr>
            <p:spPr bwMode="auto">
              <a:xfrm>
                <a:off x="3132" y="2258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2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09" name="Freeform 997"/>
              <p:cNvSpPr>
                <a:spLocks/>
              </p:cNvSpPr>
              <p:nvPr/>
            </p:nvSpPr>
            <p:spPr bwMode="auto">
              <a:xfrm>
                <a:off x="3119" y="230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0" name="Freeform 998"/>
              <p:cNvSpPr>
                <a:spLocks/>
              </p:cNvSpPr>
              <p:nvPr/>
            </p:nvSpPr>
            <p:spPr bwMode="auto">
              <a:xfrm>
                <a:off x="3104" y="234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1" name="Freeform 999"/>
              <p:cNvSpPr>
                <a:spLocks/>
              </p:cNvSpPr>
              <p:nvPr/>
            </p:nvSpPr>
            <p:spPr bwMode="auto">
              <a:xfrm>
                <a:off x="3088" y="238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2" name="Freeform 1000"/>
              <p:cNvSpPr>
                <a:spLocks/>
              </p:cNvSpPr>
              <p:nvPr/>
            </p:nvSpPr>
            <p:spPr bwMode="auto">
              <a:xfrm>
                <a:off x="3074" y="2434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3" name="Freeform 1001"/>
              <p:cNvSpPr>
                <a:spLocks/>
              </p:cNvSpPr>
              <p:nvPr/>
            </p:nvSpPr>
            <p:spPr bwMode="auto">
              <a:xfrm>
                <a:off x="3058" y="2483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4" name="Freeform 1002"/>
              <p:cNvSpPr>
                <a:spLocks/>
              </p:cNvSpPr>
              <p:nvPr/>
            </p:nvSpPr>
            <p:spPr bwMode="auto">
              <a:xfrm>
                <a:off x="3043" y="252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5" name="Freeform 1003"/>
              <p:cNvSpPr>
                <a:spLocks/>
              </p:cNvSpPr>
              <p:nvPr/>
            </p:nvSpPr>
            <p:spPr bwMode="auto">
              <a:xfrm>
                <a:off x="3027" y="257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6" name="Freeform 1004"/>
              <p:cNvSpPr>
                <a:spLocks/>
              </p:cNvSpPr>
              <p:nvPr/>
            </p:nvSpPr>
            <p:spPr bwMode="auto">
              <a:xfrm>
                <a:off x="3011" y="2624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2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7" name="Freeform 1005"/>
              <p:cNvSpPr>
                <a:spLocks/>
              </p:cNvSpPr>
              <p:nvPr/>
            </p:nvSpPr>
            <p:spPr bwMode="auto">
              <a:xfrm>
                <a:off x="2993" y="2672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8" name="Freeform 1006"/>
              <p:cNvSpPr>
                <a:spLocks/>
              </p:cNvSpPr>
              <p:nvPr/>
            </p:nvSpPr>
            <p:spPr bwMode="auto">
              <a:xfrm>
                <a:off x="2967" y="2716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19" name="Rectangle 1007"/>
              <p:cNvSpPr>
                <a:spLocks noChangeArrowheads="1"/>
              </p:cNvSpPr>
              <p:nvPr/>
            </p:nvSpPr>
            <p:spPr bwMode="auto">
              <a:xfrm>
                <a:off x="2950" y="276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0" name="Freeform 1008"/>
              <p:cNvSpPr>
                <a:spLocks/>
              </p:cNvSpPr>
              <p:nvPr/>
            </p:nvSpPr>
            <p:spPr bwMode="auto">
              <a:xfrm>
                <a:off x="2937" y="2760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1" name="Freeform 1009"/>
              <p:cNvSpPr>
                <a:spLocks/>
              </p:cNvSpPr>
              <p:nvPr/>
            </p:nvSpPr>
            <p:spPr bwMode="auto">
              <a:xfrm>
                <a:off x="2923" y="2786"/>
                <a:ext cx="26" cy="25"/>
              </a:xfrm>
              <a:custGeom>
                <a:avLst/>
                <a:gdLst>
                  <a:gd name="T0" fmla="*/ 0 w 26"/>
                  <a:gd name="T1" fmla="*/ 23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3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2" name="Freeform 1010"/>
              <p:cNvSpPr>
                <a:spLocks/>
              </p:cNvSpPr>
              <p:nvPr/>
            </p:nvSpPr>
            <p:spPr bwMode="auto">
              <a:xfrm>
                <a:off x="2959" y="2726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7 w 22"/>
                  <a:gd name="T3" fmla="*/ 0 h 13"/>
                  <a:gd name="T4" fmla="*/ 22 w 22"/>
                  <a:gd name="T5" fmla="*/ 1 h 13"/>
                  <a:gd name="T6" fmla="*/ 15 w 22"/>
                  <a:gd name="T7" fmla="*/ 13 h 13"/>
                  <a:gd name="T8" fmla="*/ 0 w 22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3"/>
                  <a:gd name="T17" fmla="*/ 22 w 22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3">
                    <a:moveTo>
                      <a:pt x="0" y="12"/>
                    </a:moveTo>
                    <a:lnTo>
                      <a:pt x="7" y="0"/>
                    </a:lnTo>
                    <a:lnTo>
                      <a:pt x="22" y="1"/>
                    </a:lnTo>
                    <a:lnTo>
                      <a:pt x="15" y="13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3" name="Freeform 1011"/>
              <p:cNvSpPr>
                <a:spLocks/>
              </p:cNvSpPr>
              <p:nvPr/>
            </p:nvSpPr>
            <p:spPr bwMode="auto">
              <a:xfrm>
                <a:off x="2966" y="2715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4" name="Freeform 1012"/>
              <p:cNvSpPr>
                <a:spLocks/>
              </p:cNvSpPr>
              <p:nvPr/>
            </p:nvSpPr>
            <p:spPr bwMode="auto">
              <a:xfrm>
                <a:off x="2987" y="2670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10 w 23"/>
                  <a:gd name="T3" fmla="*/ 0 h 26"/>
                  <a:gd name="T4" fmla="*/ 23 w 23"/>
                  <a:gd name="T5" fmla="*/ 1 h 26"/>
                  <a:gd name="T6" fmla="*/ 14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5" name="Freeform 1013"/>
              <p:cNvSpPr>
                <a:spLocks/>
              </p:cNvSpPr>
              <p:nvPr/>
            </p:nvSpPr>
            <p:spPr bwMode="auto">
              <a:xfrm>
                <a:off x="3010" y="2620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2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6" name="Freeform 1014"/>
              <p:cNvSpPr>
                <a:spLocks/>
              </p:cNvSpPr>
              <p:nvPr/>
            </p:nvSpPr>
            <p:spPr bwMode="auto">
              <a:xfrm>
                <a:off x="3023" y="2573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7" name="Freeform 1015"/>
              <p:cNvSpPr>
                <a:spLocks/>
              </p:cNvSpPr>
              <p:nvPr/>
            </p:nvSpPr>
            <p:spPr bwMode="auto">
              <a:xfrm>
                <a:off x="3042" y="2523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8" name="Freeform 1016"/>
              <p:cNvSpPr>
                <a:spLocks/>
              </p:cNvSpPr>
              <p:nvPr/>
            </p:nvSpPr>
            <p:spPr bwMode="auto">
              <a:xfrm>
                <a:off x="3055" y="247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29" name="Freeform 1017"/>
              <p:cNvSpPr>
                <a:spLocks/>
              </p:cNvSpPr>
              <p:nvPr/>
            </p:nvSpPr>
            <p:spPr bwMode="auto">
              <a:xfrm>
                <a:off x="3070" y="2434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0" name="Freeform 1018"/>
              <p:cNvSpPr>
                <a:spLocks/>
              </p:cNvSpPr>
              <p:nvPr/>
            </p:nvSpPr>
            <p:spPr bwMode="auto">
              <a:xfrm>
                <a:off x="3083" y="2387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1" name="Freeform 1019"/>
              <p:cNvSpPr>
                <a:spLocks/>
              </p:cNvSpPr>
              <p:nvPr/>
            </p:nvSpPr>
            <p:spPr bwMode="auto">
              <a:xfrm>
                <a:off x="3099" y="2345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2" name="Freeform 1020"/>
              <p:cNvSpPr>
                <a:spLocks/>
              </p:cNvSpPr>
              <p:nvPr/>
            </p:nvSpPr>
            <p:spPr bwMode="auto">
              <a:xfrm>
                <a:off x="3111" y="230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3" name="Freeform 1021"/>
              <p:cNvSpPr>
                <a:spLocks/>
              </p:cNvSpPr>
              <p:nvPr/>
            </p:nvSpPr>
            <p:spPr bwMode="auto">
              <a:xfrm>
                <a:off x="3126" y="226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4" name="Freeform 1022"/>
              <p:cNvSpPr>
                <a:spLocks/>
              </p:cNvSpPr>
              <p:nvPr/>
            </p:nvSpPr>
            <p:spPr bwMode="auto">
              <a:xfrm>
                <a:off x="3143" y="221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5" name="Freeform 1023"/>
              <p:cNvSpPr>
                <a:spLocks/>
              </p:cNvSpPr>
              <p:nvPr/>
            </p:nvSpPr>
            <p:spPr bwMode="auto">
              <a:xfrm>
                <a:off x="3158" y="216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6" name="Freeform 1024"/>
              <p:cNvSpPr>
                <a:spLocks/>
              </p:cNvSpPr>
              <p:nvPr/>
            </p:nvSpPr>
            <p:spPr bwMode="auto">
              <a:xfrm>
                <a:off x="3172" y="212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7" name="Freeform 1025"/>
              <p:cNvSpPr>
                <a:spLocks/>
              </p:cNvSpPr>
              <p:nvPr/>
            </p:nvSpPr>
            <p:spPr bwMode="auto">
              <a:xfrm>
                <a:off x="3188" y="2075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8" name="Freeform 1026"/>
              <p:cNvSpPr>
                <a:spLocks/>
              </p:cNvSpPr>
              <p:nvPr/>
            </p:nvSpPr>
            <p:spPr bwMode="auto">
              <a:xfrm>
                <a:off x="3203" y="2031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39" name="Freeform 1027"/>
              <p:cNvSpPr>
                <a:spLocks/>
              </p:cNvSpPr>
              <p:nvPr/>
            </p:nvSpPr>
            <p:spPr bwMode="auto">
              <a:xfrm>
                <a:off x="3220" y="1983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0" name="Freeform 1028"/>
              <p:cNvSpPr>
                <a:spLocks/>
              </p:cNvSpPr>
              <p:nvPr/>
            </p:nvSpPr>
            <p:spPr bwMode="auto">
              <a:xfrm>
                <a:off x="3238" y="1943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1" name="Freeform 1029"/>
              <p:cNvSpPr>
                <a:spLocks/>
              </p:cNvSpPr>
              <p:nvPr/>
            </p:nvSpPr>
            <p:spPr bwMode="auto">
              <a:xfrm>
                <a:off x="3259" y="1900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2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2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2" name="Freeform 1030"/>
              <p:cNvSpPr>
                <a:spLocks/>
              </p:cNvSpPr>
              <p:nvPr/>
            </p:nvSpPr>
            <p:spPr bwMode="auto">
              <a:xfrm>
                <a:off x="3280" y="185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3" name="Rectangle 1031"/>
              <p:cNvSpPr>
                <a:spLocks noChangeArrowheads="1"/>
              </p:cNvSpPr>
              <p:nvPr/>
            </p:nvSpPr>
            <p:spPr bwMode="auto">
              <a:xfrm>
                <a:off x="3309" y="182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4" name="Freeform 1032"/>
              <p:cNvSpPr>
                <a:spLocks/>
              </p:cNvSpPr>
              <p:nvPr/>
            </p:nvSpPr>
            <p:spPr bwMode="auto">
              <a:xfrm>
                <a:off x="3309" y="181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5" name="Freeform 1033"/>
              <p:cNvSpPr>
                <a:spLocks/>
              </p:cNvSpPr>
              <p:nvPr/>
            </p:nvSpPr>
            <p:spPr bwMode="auto">
              <a:xfrm>
                <a:off x="3339" y="1775"/>
                <a:ext cx="20" cy="27"/>
              </a:xfrm>
              <a:custGeom>
                <a:avLst/>
                <a:gdLst>
                  <a:gd name="T0" fmla="*/ 0 w 20"/>
                  <a:gd name="T1" fmla="*/ 25 h 27"/>
                  <a:gd name="T2" fmla="*/ 6 w 20"/>
                  <a:gd name="T3" fmla="*/ 0 h 27"/>
                  <a:gd name="T4" fmla="*/ 20 w 20"/>
                  <a:gd name="T5" fmla="*/ 1 h 27"/>
                  <a:gd name="T6" fmla="*/ 13 w 20"/>
                  <a:gd name="T7" fmla="*/ 27 h 27"/>
                  <a:gd name="T8" fmla="*/ 0 w 20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5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6" name="Freeform 1034"/>
              <p:cNvSpPr>
                <a:spLocks/>
              </p:cNvSpPr>
              <p:nvPr/>
            </p:nvSpPr>
            <p:spPr bwMode="auto">
              <a:xfrm>
                <a:off x="3336" y="1776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7" name="Rectangle 1035"/>
              <p:cNvSpPr>
                <a:spLocks noChangeArrowheads="1"/>
              </p:cNvSpPr>
              <p:nvPr/>
            </p:nvSpPr>
            <p:spPr bwMode="auto">
              <a:xfrm>
                <a:off x="3327" y="1815"/>
                <a:ext cx="13" cy="15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8" name="Freeform 1036"/>
              <p:cNvSpPr>
                <a:spLocks/>
              </p:cNvSpPr>
              <p:nvPr/>
            </p:nvSpPr>
            <p:spPr bwMode="auto">
              <a:xfrm>
                <a:off x="3316" y="1812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49" name="Freeform 1037"/>
              <p:cNvSpPr>
                <a:spLocks/>
              </p:cNvSpPr>
              <p:nvPr/>
            </p:nvSpPr>
            <p:spPr bwMode="auto">
              <a:xfrm>
                <a:off x="3289" y="1858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0" name="Freeform 1038"/>
              <p:cNvSpPr>
                <a:spLocks/>
              </p:cNvSpPr>
              <p:nvPr/>
            </p:nvSpPr>
            <p:spPr bwMode="auto">
              <a:xfrm>
                <a:off x="3264" y="1902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1" name="Freeform 1039"/>
              <p:cNvSpPr>
                <a:spLocks/>
              </p:cNvSpPr>
              <p:nvPr/>
            </p:nvSpPr>
            <p:spPr bwMode="auto">
              <a:xfrm>
                <a:off x="3242" y="1947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2" name="Freeform 1040"/>
              <p:cNvSpPr>
                <a:spLocks/>
              </p:cNvSpPr>
              <p:nvPr/>
            </p:nvSpPr>
            <p:spPr bwMode="auto">
              <a:xfrm>
                <a:off x="3222" y="1995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3" name="Freeform 1041"/>
              <p:cNvSpPr>
                <a:spLocks/>
              </p:cNvSpPr>
              <p:nvPr/>
            </p:nvSpPr>
            <p:spPr bwMode="auto">
              <a:xfrm>
                <a:off x="3206" y="203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4" name="Freeform 1042"/>
              <p:cNvSpPr>
                <a:spLocks/>
              </p:cNvSpPr>
              <p:nvPr/>
            </p:nvSpPr>
            <p:spPr bwMode="auto">
              <a:xfrm>
                <a:off x="3191" y="208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5" name="Freeform 1043"/>
              <p:cNvSpPr>
                <a:spLocks/>
              </p:cNvSpPr>
              <p:nvPr/>
            </p:nvSpPr>
            <p:spPr bwMode="auto">
              <a:xfrm>
                <a:off x="3175" y="2125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6" name="Freeform 1044"/>
              <p:cNvSpPr>
                <a:spLocks/>
              </p:cNvSpPr>
              <p:nvPr/>
            </p:nvSpPr>
            <p:spPr bwMode="auto">
              <a:xfrm>
                <a:off x="3159" y="217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7" name="Freeform 1045"/>
              <p:cNvSpPr>
                <a:spLocks/>
              </p:cNvSpPr>
              <p:nvPr/>
            </p:nvSpPr>
            <p:spPr bwMode="auto">
              <a:xfrm>
                <a:off x="3143" y="2225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8" name="Freeform 1046"/>
              <p:cNvSpPr>
                <a:spLocks/>
              </p:cNvSpPr>
              <p:nvPr/>
            </p:nvSpPr>
            <p:spPr bwMode="auto">
              <a:xfrm>
                <a:off x="3127" y="2273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59" name="Rectangle 1047"/>
              <p:cNvSpPr>
                <a:spLocks noChangeArrowheads="1"/>
              </p:cNvSpPr>
              <p:nvPr/>
            </p:nvSpPr>
            <p:spPr bwMode="auto">
              <a:xfrm>
                <a:off x="3118" y="231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0" name="Freeform 1048"/>
              <p:cNvSpPr>
                <a:spLocks/>
              </p:cNvSpPr>
              <p:nvPr/>
            </p:nvSpPr>
            <p:spPr bwMode="auto">
              <a:xfrm>
                <a:off x="3111" y="231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1" name="Freeform 1049"/>
              <p:cNvSpPr>
                <a:spLocks/>
              </p:cNvSpPr>
              <p:nvPr/>
            </p:nvSpPr>
            <p:spPr bwMode="auto">
              <a:xfrm>
                <a:off x="3096" y="2358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2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2" name="Freeform 1050"/>
              <p:cNvSpPr>
                <a:spLocks/>
              </p:cNvSpPr>
              <p:nvPr/>
            </p:nvSpPr>
            <p:spPr bwMode="auto">
              <a:xfrm>
                <a:off x="3082" y="2406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3" name="Freeform 1051"/>
              <p:cNvSpPr>
                <a:spLocks/>
              </p:cNvSpPr>
              <p:nvPr/>
            </p:nvSpPr>
            <p:spPr bwMode="auto">
              <a:xfrm>
                <a:off x="3067" y="245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4" name="Freeform 1052"/>
              <p:cNvSpPr>
                <a:spLocks/>
              </p:cNvSpPr>
              <p:nvPr/>
            </p:nvSpPr>
            <p:spPr bwMode="auto">
              <a:xfrm>
                <a:off x="3051" y="2505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5" name="Freeform 1053"/>
              <p:cNvSpPr>
                <a:spLocks/>
              </p:cNvSpPr>
              <p:nvPr/>
            </p:nvSpPr>
            <p:spPr bwMode="auto">
              <a:xfrm>
                <a:off x="3037" y="2550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6" name="Freeform 1054"/>
              <p:cNvSpPr>
                <a:spLocks/>
              </p:cNvSpPr>
              <p:nvPr/>
            </p:nvSpPr>
            <p:spPr bwMode="auto">
              <a:xfrm>
                <a:off x="3021" y="259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7" name="Freeform 1055"/>
              <p:cNvSpPr>
                <a:spLocks/>
              </p:cNvSpPr>
              <p:nvPr/>
            </p:nvSpPr>
            <p:spPr bwMode="auto">
              <a:xfrm>
                <a:off x="3005" y="2642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8" name="Freeform 1056"/>
              <p:cNvSpPr>
                <a:spLocks/>
              </p:cNvSpPr>
              <p:nvPr/>
            </p:nvSpPr>
            <p:spPr bwMode="auto">
              <a:xfrm>
                <a:off x="2986" y="2683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69" name="Freeform 1057"/>
              <p:cNvSpPr>
                <a:spLocks/>
              </p:cNvSpPr>
              <p:nvPr/>
            </p:nvSpPr>
            <p:spPr bwMode="auto">
              <a:xfrm>
                <a:off x="2959" y="2730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0" name="Rectangle 1058"/>
              <p:cNvSpPr>
                <a:spLocks noChangeArrowheads="1"/>
              </p:cNvSpPr>
              <p:nvPr/>
            </p:nvSpPr>
            <p:spPr bwMode="auto">
              <a:xfrm>
                <a:off x="2941" y="277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1" name="Freeform 1059"/>
              <p:cNvSpPr>
                <a:spLocks/>
              </p:cNvSpPr>
              <p:nvPr/>
            </p:nvSpPr>
            <p:spPr bwMode="auto">
              <a:xfrm>
                <a:off x="2930" y="2772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2" name="Freeform 1060"/>
              <p:cNvSpPr>
                <a:spLocks/>
              </p:cNvSpPr>
              <p:nvPr/>
            </p:nvSpPr>
            <p:spPr bwMode="auto">
              <a:xfrm>
                <a:off x="2926" y="2782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3" name="Freeform 1061"/>
              <p:cNvSpPr>
                <a:spLocks/>
              </p:cNvSpPr>
              <p:nvPr/>
            </p:nvSpPr>
            <p:spPr bwMode="auto">
              <a:xfrm>
                <a:off x="2957" y="2728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4" name="Freeform 1062"/>
              <p:cNvSpPr>
                <a:spLocks/>
              </p:cNvSpPr>
              <p:nvPr/>
            </p:nvSpPr>
            <p:spPr bwMode="auto">
              <a:xfrm>
                <a:off x="2985" y="2683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5" name="Freeform 1063"/>
              <p:cNvSpPr>
                <a:spLocks/>
              </p:cNvSpPr>
              <p:nvPr/>
            </p:nvSpPr>
            <p:spPr bwMode="auto">
              <a:xfrm>
                <a:off x="3006" y="263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6" name="Freeform 1064"/>
              <p:cNvSpPr>
                <a:spLocks/>
              </p:cNvSpPr>
              <p:nvPr/>
            </p:nvSpPr>
            <p:spPr bwMode="auto">
              <a:xfrm>
                <a:off x="3019" y="258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7" name="Freeform 1065"/>
              <p:cNvSpPr>
                <a:spLocks/>
              </p:cNvSpPr>
              <p:nvPr/>
            </p:nvSpPr>
            <p:spPr bwMode="auto">
              <a:xfrm>
                <a:off x="3035" y="2541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8" name="Freeform 1066"/>
              <p:cNvSpPr>
                <a:spLocks/>
              </p:cNvSpPr>
              <p:nvPr/>
            </p:nvSpPr>
            <p:spPr bwMode="auto">
              <a:xfrm>
                <a:off x="3052" y="249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79" name="Freeform 1067"/>
              <p:cNvSpPr>
                <a:spLocks/>
              </p:cNvSpPr>
              <p:nvPr/>
            </p:nvSpPr>
            <p:spPr bwMode="auto">
              <a:xfrm>
                <a:off x="3067" y="2447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2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0" name="Freeform 1068"/>
              <p:cNvSpPr>
                <a:spLocks/>
              </p:cNvSpPr>
              <p:nvPr/>
            </p:nvSpPr>
            <p:spPr bwMode="auto">
              <a:xfrm>
                <a:off x="3080" y="239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1" name="Freeform 1069"/>
              <p:cNvSpPr>
                <a:spLocks/>
              </p:cNvSpPr>
              <p:nvPr/>
            </p:nvSpPr>
            <p:spPr bwMode="auto">
              <a:xfrm>
                <a:off x="3095" y="235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2" name="Freeform 1070"/>
              <p:cNvSpPr>
                <a:spLocks/>
              </p:cNvSpPr>
              <p:nvPr/>
            </p:nvSpPr>
            <p:spPr bwMode="auto">
              <a:xfrm>
                <a:off x="3111" y="2312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5 w 19"/>
                  <a:gd name="T3" fmla="*/ 0 h 28"/>
                  <a:gd name="T4" fmla="*/ 19 w 19"/>
                  <a:gd name="T5" fmla="*/ 1 h 28"/>
                  <a:gd name="T6" fmla="*/ 13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5" y="0"/>
                    </a:lnTo>
                    <a:lnTo>
                      <a:pt x="19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3" name="Freeform 1071"/>
              <p:cNvSpPr>
                <a:spLocks/>
              </p:cNvSpPr>
              <p:nvPr/>
            </p:nvSpPr>
            <p:spPr bwMode="auto">
              <a:xfrm>
                <a:off x="3123" y="227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4" name="Freeform 1072"/>
              <p:cNvSpPr>
                <a:spLocks/>
              </p:cNvSpPr>
              <p:nvPr/>
            </p:nvSpPr>
            <p:spPr bwMode="auto">
              <a:xfrm>
                <a:off x="3139" y="222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5" name="Freeform 1073"/>
              <p:cNvSpPr>
                <a:spLocks/>
              </p:cNvSpPr>
              <p:nvPr/>
            </p:nvSpPr>
            <p:spPr bwMode="auto">
              <a:xfrm>
                <a:off x="3154" y="217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6" name="Freeform 1074"/>
              <p:cNvSpPr>
                <a:spLocks/>
              </p:cNvSpPr>
              <p:nvPr/>
            </p:nvSpPr>
            <p:spPr bwMode="auto">
              <a:xfrm>
                <a:off x="3168" y="2132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7" name="Freeform 1075"/>
              <p:cNvSpPr>
                <a:spLocks/>
              </p:cNvSpPr>
              <p:nvPr/>
            </p:nvSpPr>
            <p:spPr bwMode="auto">
              <a:xfrm>
                <a:off x="3184" y="208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8" name="Freeform 1076"/>
              <p:cNvSpPr>
                <a:spLocks/>
              </p:cNvSpPr>
              <p:nvPr/>
            </p:nvSpPr>
            <p:spPr bwMode="auto">
              <a:xfrm>
                <a:off x="3199" y="2039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89" name="Freeform 1077"/>
              <p:cNvSpPr>
                <a:spLocks/>
              </p:cNvSpPr>
              <p:nvPr/>
            </p:nvSpPr>
            <p:spPr bwMode="auto">
              <a:xfrm>
                <a:off x="3215" y="199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0" name="Freeform 1078"/>
              <p:cNvSpPr>
                <a:spLocks/>
              </p:cNvSpPr>
              <p:nvPr/>
            </p:nvSpPr>
            <p:spPr bwMode="auto">
              <a:xfrm>
                <a:off x="3231" y="1956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1" name="Freeform 1079"/>
              <p:cNvSpPr>
                <a:spLocks/>
              </p:cNvSpPr>
              <p:nvPr/>
            </p:nvSpPr>
            <p:spPr bwMode="auto">
              <a:xfrm>
                <a:off x="3252" y="1914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10 w 23"/>
                  <a:gd name="T3" fmla="*/ 0 h 26"/>
                  <a:gd name="T4" fmla="*/ 23 w 23"/>
                  <a:gd name="T5" fmla="*/ 1 h 26"/>
                  <a:gd name="T6" fmla="*/ 14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2" name="Freeform 1080"/>
              <p:cNvSpPr>
                <a:spLocks/>
              </p:cNvSpPr>
              <p:nvPr/>
            </p:nvSpPr>
            <p:spPr bwMode="auto">
              <a:xfrm>
                <a:off x="3274" y="1871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1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1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3" name="Rectangle 1081"/>
              <p:cNvSpPr>
                <a:spLocks noChangeArrowheads="1"/>
              </p:cNvSpPr>
              <p:nvPr/>
            </p:nvSpPr>
            <p:spPr bwMode="auto">
              <a:xfrm>
                <a:off x="3301" y="1839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4" name="Freeform 1082"/>
              <p:cNvSpPr>
                <a:spLocks/>
              </p:cNvSpPr>
              <p:nvPr/>
            </p:nvSpPr>
            <p:spPr bwMode="auto">
              <a:xfrm>
                <a:off x="3301" y="1828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5" name="Freeform 1083"/>
              <p:cNvSpPr>
                <a:spLocks/>
              </p:cNvSpPr>
              <p:nvPr/>
            </p:nvSpPr>
            <p:spPr bwMode="auto">
              <a:xfrm>
                <a:off x="3331" y="1796"/>
                <a:ext cx="16" cy="23"/>
              </a:xfrm>
              <a:custGeom>
                <a:avLst/>
                <a:gdLst>
                  <a:gd name="T0" fmla="*/ 0 w 16"/>
                  <a:gd name="T1" fmla="*/ 0 h 23"/>
                  <a:gd name="T2" fmla="*/ 2 w 16"/>
                  <a:gd name="T3" fmla="*/ 22 h 23"/>
                  <a:gd name="T4" fmla="*/ 16 w 16"/>
                  <a:gd name="T5" fmla="*/ 23 h 23"/>
                  <a:gd name="T6" fmla="*/ 13 w 16"/>
                  <a:gd name="T7" fmla="*/ 2 h 23"/>
                  <a:gd name="T8" fmla="*/ 0 w 16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3"/>
                  <a:gd name="T17" fmla="*/ 16 w 1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3">
                    <a:moveTo>
                      <a:pt x="0" y="0"/>
                    </a:moveTo>
                    <a:lnTo>
                      <a:pt x="2" y="22"/>
                    </a:lnTo>
                    <a:lnTo>
                      <a:pt x="16" y="23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6" name="Freeform 1084"/>
              <p:cNvSpPr>
                <a:spLocks/>
              </p:cNvSpPr>
              <p:nvPr/>
            </p:nvSpPr>
            <p:spPr bwMode="auto">
              <a:xfrm>
                <a:off x="3324" y="1803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7" name="Freeform 1085"/>
              <p:cNvSpPr>
                <a:spLocks/>
              </p:cNvSpPr>
              <p:nvPr/>
            </p:nvSpPr>
            <p:spPr bwMode="auto">
              <a:xfrm>
                <a:off x="3309" y="1826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4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8" name="Freeform 1086"/>
              <p:cNvSpPr>
                <a:spLocks/>
              </p:cNvSpPr>
              <p:nvPr/>
            </p:nvSpPr>
            <p:spPr bwMode="auto">
              <a:xfrm>
                <a:off x="3284" y="1871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499" name="Freeform 1087"/>
              <p:cNvSpPr>
                <a:spLocks/>
              </p:cNvSpPr>
              <p:nvPr/>
            </p:nvSpPr>
            <p:spPr bwMode="auto">
              <a:xfrm>
                <a:off x="3260" y="1914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0" name="Freeform 1088"/>
              <p:cNvSpPr>
                <a:spLocks/>
              </p:cNvSpPr>
              <p:nvPr/>
            </p:nvSpPr>
            <p:spPr bwMode="auto">
              <a:xfrm>
                <a:off x="3238" y="1959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1" name="Freeform 1089"/>
              <p:cNvSpPr>
                <a:spLocks/>
              </p:cNvSpPr>
              <p:nvPr/>
            </p:nvSpPr>
            <p:spPr bwMode="auto">
              <a:xfrm>
                <a:off x="3219" y="200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2" name="Freeform 1090"/>
              <p:cNvSpPr>
                <a:spLocks/>
              </p:cNvSpPr>
              <p:nvPr/>
            </p:nvSpPr>
            <p:spPr bwMode="auto">
              <a:xfrm>
                <a:off x="3203" y="204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3" name="Freeform 1091"/>
              <p:cNvSpPr>
                <a:spLocks/>
              </p:cNvSpPr>
              <p:nvPr/>
            </p:nvSpPr>
            <p:spPr bwMode="auto">
              <a:xfrm>
                <a:off x="3186" y="209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4" name="Freeform 1092"/>
              <p:cNvSpPr>
                <a:spLocks/>
              </p:cNvSpPr>
              <p:nvPr/>
            </p:nvSpPr>
            <p:spPr bwMode="auto">
              <a:xfrm>
                <a:off x="3170" y="214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5" name="Freeform 1093"/>
              <p:cNvSpPr>
                <a:spLocks/>
              </p:cNvSpPr>
              <p:nvPr/>
            </p:nvSpPr>
            <p:spPr bwMode="auto">
              <a:xfrm>
                <a:off x="3154" y="2192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6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6" name="Freeform 1094"/>
              <p:cNvSpPr>
                <a:spLocks/>
              </p:cNvSpPr>
              <p:nvPr/>
            </p:nvSpPr>
            <p:spPr bwMode="auto">
              <a:xfrm>
                <a:off x="3140" y="2241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7" name="Freeform 1095"/>
              <p:cNvSpPr>
                <a:spLocks/>
              </p:cNvSpPr>
              <p:nvPr/>
            </p:nvSpPr>
            <p:spPr bwMode="auto">
              <a:xfrm>
                <a:off x="3126" y="2284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8" name="Rectangle 1096"/>
              <p:cNvSpPr>
                <a:spLocks noChangeArrowheads="1"/>
              </p:cNvSpPr>
              <p:nvPr/>
            </p:nvSpPr>
            <p:spPr bwMode="auto">
              <a:xfrm>
                <a:off x="3116" y="232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09" name="Freeform 1097"/>
              <p:cNvSpPr>
                <a:spLocks/>
              </p:cNvSpPr>
              <p:nvPr/>
            </p:nvSpPr>
            <p:spPr bwMode="auto">
              <a:xfrm>
                <a:off x="3110" y="2324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0" name="Freeform 1098"/>
              <p:cNvSpPr>
                <a:spLocks/>
              </p:cNvSpPr>
              <p:nvPr/>
            </p:nvSpPr>
            <p:spPr bwMode="auto">
              <a:xfrm>
                <a:off x="3094" y="237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1" name="Freeform 1099"/>
              <p:cNvSpPr>
                <a:spLocks/>
              </p:cNvSpPr>
              <p:nvPr/>
            </p:nvSpPr>
            <p:spPr bwMode="auto">
              <a:xfrm>
                <a:off x="3079" y="242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6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2" name="Freeform 1100"/>
              <p:cNvSpPr>
                <a:spLocks/>
              </p:cNvSpPr>
              <p:nvPr/>
            </p:nvSpPr>
            <p:spPr bwMode="auto">
              <a:xfrm>
                <a:off x="3062" y="247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3" name="Freeform 1101"/>
              <p:cNvSpPr>
                <a:spLocks/>
              </p:cNvSpPr>
              <p:nvPr/>
            </p:nvSpPr>
            <p:spPr bwMode="auto">
              <a:xfrm>
                <a:off x="3046" y="2519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2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4" name="Freeform 1102"/>
              <p:cNvSpPr>
                <a:spLocks/>
              </p:cNvSpPr>
              <p:nvPr/>
            </p:nvSpPr>
            <p:spPr bwMode="auto">
              <a:xfrm>
                <a:off x="3031" y="2565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5" name="Freeform 1103"/>
              <p:cNvSpPr>
                <a:spLocks/>
              </p:cNvSpPr>
              <p:nvPr/>
            </p:nvSpPr>
            <p:spPr bwMode="auto">
              <a:xfrm>
                <a:off x="3018" y="2608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6" name="Freeform 1104"/>
              <p:cNvSpPr>
                <a:spLocks/>
              </p:cNvSpPr>
              <p:nvPr/>
            </p:nvSpPr>
            <p:spPr bwMode="auto">
              <a:xfrm>
                <a:off x="3001" y="2654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7" name="Freeform 1105"/>
              <p:cNvSpPr>
                <a:spLocks/>
              </p:cNvSpPr>
              <p:nvPr/>
            </p:nvSpPr>
            <p:spPr bwMode="auto">
              <a:xfrm>
                <a:off x="2977" y="2699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8" name="Freeform 1106"/>
              <p:cNvSpPr>
                <a:spLocks/>
              </p:cNvSpPr>
              <p:nvPr/>
            </p:nvSpPr>
            <p:spPr bwMode="auto">
              <a:xfrm>
                <a:off x="2951" y="2743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19" name="Freeform 1107"/>
              <p:cNvSpPr>
                <a:spLocks/>
              </p:cNvSpPr>
              <p:nvPr/>
            </p:nvSpPr>
            <p:spPr bwMode="auto">
              <a:xfrm>
                <a:off x="2925" y="2784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5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0" name="Freeform 1108"/>
              <p:cNvSpPr>
                <a:spLocks/>
              </p:cNvSpPr>
              <p:nvPr/>
            </p:nvSpPr>
            <p:spPr bwMode="auto">
              <a:xfrm>
                <a:off x="2923" y="2788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1" name="Freeform 1109"/>
              <p:cNvSpPr>
                <a:spLocks/>
              </p:cNvSpPr>
              <p:nvPr/>
            </p:nvSpPr>
            <p:spPr bwMode="auto">
              <a:xfrm>
                <a:off x="2951" y="2739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4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2" name="Freeform 1110"/>
              <p:cNvSpPr>
                <a:spLocks/>
              </p:cNvSpPr>
              <p:nvPr/>
            </p:nvSpPr>
            <p:spPr bwMode="auto">
              <a:xfrm>
                <a:off x="2978" y="2692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9 w 23"/>
                  <a:gd name="T3" fmla="*/ 0 h 27"/>
                  <a:gd name="T4" fmla="*/ 23 w 23"/>
                  <a:gd name="T5" fmla="*/ 2 h 27"/>
                  <a:gd name="T6" fmla="*/ 13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9" y="0"/>
                    </a:lnTo>
                    <a:lnTo>
                      <a:pt x="23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3" name="Freeform 1111"/>
              <p:cNvSpPr>
                <a:spLocks/>
              </p:cNvSpPr>
              <p:nvPr/>
            </p:nvSpPr>
            <p:spPr bwMode="auto">
              <a:xfrm>
                <a:off x="2999" y="2647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4" name="Freeform 1112"/>
              <p:cNvSpPr>
                <a:spLocks/>
              </p:cNvSpPr>
              <p:nvPr/>
            </p:nvSpPr>
            <p:spPr bwMode="auto">
              <a:xfrm>
                <a:off x="3017" y="260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5" name="Freeform 1113"/>
              <p:cNvSpPr>
                <a:spLocks/>
              </p:cNvSpPr>
              <p:nvPr/>
            </p:nvSpPr>
            <p:spPr bwMode="auto">
              <a:xfrm>
                <a:off x="3031" y="255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6" name="Freeform 1114"/>
              <p:cNvSpPr>
                <a:spLocks/>
              </p:cNvSpPr>
              <p:nvPr/>
            </p:nvSpPr>
            <p:spPr bwMode="auto">
              <a:xfrm>
                <a:off x="3049" y="2506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7" name="Freeform 1115"/>
              <p:cNvSpPr>
                <a:spLocks/>
              </p:cNvSpPr>
              <p:nvPr/>
            </p:nvSpPr>
            <p:spPr bwMode="auto">
              <a:xfrm>
                <a:off x="3060" y="246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8" name="Freeform 1116"/>
              <p:cNvSpPr>
                <a:spLocks/>
              </p:cNvSpPr>
              <p:nvPr/>
            </p:nvSpPr>
            <p:spPr bwMode="auto">
              <a:xfrm>
                <a:off x="3076" y="241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29" name="Freeform 1117"/>
              <p:cNvSpPr>
                <a:spLocks/>
              </p:cNvSpPr>
              <p:nvPr/>
            </p:nvSpPr>
            <p:spPr bwMode="auto">
              <a:xfrm>
                <a:off x="3091" y="237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0" name="Rectangle 1118"/>
              <p:cNvSpPr>
                <a:spLocks noChangeArrowheads="1"/>
              </p:cNvSpPr>
              <p:nvPr/>
            </p:nvSpPr>
            <p:spPr bwMode="auto">
              <a:xfrm>
                <a:off x="3106" y="2330"/>
                <a:ext cx="13" cy="27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1" name="Freeform 1119"/>
              <p:cNvSpPr>
                <a:spLocks/>
              </p:cNvSpPr>
              <p:nvPr/>
            </p:nvSpPr>
            <p:spPr bwMode="auto">
              <a:xfrm>
                <a:off x="3104" y="2292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2" name="Freeform 1120"/>
              <p:cNvSpPr>
                <a:spLocks/>
              </p:cNvSpPr>
              <p:nvPr/>
            </p:nvSpPr>
            <p:spPr bwMode="auto">
              <a:xfrm>
                <a:off x="3132" y="224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3" name="Freeform 1121"/>
              <p:cNvSpPr>
                <a:spLocks/>
              </p:cNvSpPr>
              <p:nvPr/>
            </p:nvSpPr>
            <p:spPr bwMode="auto">
              <a:xfrm>
                <a:off x="3148" y="2198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4" name="Freeform 1122"/>
              <p:cNvSpPr>
                <a:spLocks/>
              </p:cNvSpPr>
              <p:nvPr/>
            </p:nvSpPr>
            <p:spPr bwMode="auto">
              <a:xfrm>
                <a:off x="3160" y="2154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5" name="Freeform 1123"/>
              <p:cNvSpPr>
                <a:spLocks/>
              </p:cNvSpPr>
              <p:nvPr/>
            </p:nvSpPr>
            <p:spPr bwMode="auto">
              <a:xfrm>
                <a:off x="3179" y="210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5 w 19"/>
                  <a:gd name="T3" fmla="*/ 0 h 28"/>
                  <a:gd name="T4" fmla="*/ 19 w 19"/>
                  <a:gd name="T5" fmla="*/ 2 h 28"/>
                  <a:gd name="T6" fmla="*/ 13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5" y="0"/>
                    </a:lnTo>
                    <a:lnTo>
                      <a:pt x="19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6" name="Freeform 1124"/>
              <p:cNvSpPr>
                <a:spLocks/>
              </p:cNvSpPr>
              <p:nvPr/>
            </p:nvSpPr>
            <p:spPr bwMode="auto">
              <a:xfrm>
                <a:off x="3191" y="206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7" name="Freeform 1125"/>
              <p:cNvSpPr>
                <a:spLocks/>
              </p:cNvSpPr>
              <p:nvPr/>
            </p:nvSpPr>
            <p:spPr bwMode="auto">
              <a:xfrm>
                <a:off x="3206" y="2019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8" name="Freeform 1126"/>
              <p:cNvSpPr>
                <a:spLocks/>
              </p:cNvSpPr>
              <p:nvPr/>
            </p:nvSpPr>
            <p:spPr bwMode="auto">
              <a:xfrm>
                <a:off x="3226" y="1973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39" name="Freeform 1127"/>
              <p:cNvSpPr>
                <a:spLocks/>
              </p:cNvSpPr>
              <p:nvPr/>
            </p:nvSpPr>
            <p:spPr bwMode="auto">
              <a:xfrm>
                <a:off x="3244" y="1929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10 w 23"/>
                  <a:gd name="T3" fmla="*/ 0 h 27"/>
                  <a:gd name="T4" fmla="*/ 23 w 23"/>
                  <a:gd name="T5" fmla="*/ 2 h 27"/>
                  <a:gd name="T6" fmla="*/ 14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10" y="0"/>
                    </a:lnTo>
                    <a:lnTo>
                      <a:pt x="23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0" name="Freeform 1128"/>
              <p:cNvSpPr>
                <a:spLocks/>
              </p:cNvSpPr>
              <p:nvPr/>
            </p:nvSpPr>
            <p:spPr bwMode="auto">
              <a:xfrm>
                <a:off x="3263" y="1891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1" name="Rectangle 1129"/>
              <p:cNvSpPr>
                <a:spLocks noChangeArrowheads="1"/>
              </p:cNvSpPr>
              <p:nvPr/>
            </p:nvSpPr>
            <p:spPr bwMode="auto">
              <a:xfrm>
                <a:off x="3292" y="185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2" name="Freeform 1130"/>
              <p:cNvSpPr>
                <a:spLocks/>
              </p:cNvSpPr>
              <p:nvPr/>
            </p:nvSpPr>
            <p:spPr bwMode="auto">
              <a:xfrm>
                <a:off x="3292" y="184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3" name="Rectangle 1131"/>
              <p:cNvSpPr>
                <a:spLocks noChangeArrowheads="1"/>
              </p:cNvSpPr>
              <p:nvPr/>
            </p:nvSpPr>
            <p:spPr bwMode="auto">
              <a:xfrm>
                <a:off x="3320" y="181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4" name="Freeform 1132"/>
              <p:cNvSpPr>
                <a:spLocks/>
              </p:cNvSpPr>
              <p:nvPr/>
            </p:nvSpPr>
            <p:spPr bwMode="auto">
              <a:xfrm>
                <a:off x="3320" y="1804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5" name="Freeform 1133"/>
              <p:cNvSpPr>
                <a:spLocks/>
              </p:cNvSpPr>
              <p:nvPr/>
            </p:nvSpPr>
            <p:spPr bwMode="auto">
              <a:xfrm>
                <a:off x="3341" y="1772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6 h 27"/>
                  <a:gd name="T4" fmla="*/ 14 w 22"/>
                  <a:gd name="T5" fmla="*/ 27 h 27"/>
                  <a:gd name="T6" fmla="*/ 22 w 22"/>
                  <a:gd name="T7" fmla="*/ 2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6" name="Freeform 1134"/>
              <p:cNvSpPr>
                <a:spLocks/>
              </p:cNvSpPr>
              <p:nvPr/>
            </p:nvSpPr>
            <p:spPr bwMode="auto">
              <a:xfrm>
                <a:off x="3329" y="1802"/>
                <a:ext cx="19" cy="25"/>
              </a:xfrm>
              <a:custGeom>
                <a:avLst/>
                <a:gdLst>
                  <a:gd name="T0" fmla="*/ 6 w 19"/>
                  <a:gd name="T1" fmla="*/ 0 h 25"/>
                  <a:gd name="T2" fmla="*/ 0 w 19"/>
                  <a:gd name="T3" fmla="*/ 24 h 25"/>
                  <a:gd name="T4" fmla="*/ 14 w 19"/>
                  <a:gd name="T5" fmla="*/ 25 h 25"/>
                  <a:gd name="T6" fmla="*/ 19 w 19"/>
                  <a:gd name="T7" fmla="*/ 1 h 25"/>
                  <a:gd name="T8" fmla="*/ 6 w 1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5"/>
                  <a:gd name="T17" fmla="*/ 19 w 1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5">
                    <a:moveTo>
                      <a:pt x="6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7" name="Freeform 1135"/>
              <p:cNvSpPr>
                <a:spLocks/>
              </p:cNvSpPr>
              <p:nvPr/>
            </p:nvSpPr>
            <p:spPr bwMode="auto">
              <a:xfrm>
                <a:off x="3319" y="1811"/>
                <a:ext cx="24" cy="25"/>
              </a:xfrm>
              <a:custGeom>
                <a:avLst/>
                <a:gdLst>
                  <a:gd name="T0" fmla="*/ 10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0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8" name="Freeform 1136"/>
              <p:cNvSpPr>
                <a:spLocks/>
              </p:cNvSpPr>
              <p:nvPr/>
            </p:nvSpPr>
            <p:spPr bwMode="auto">
              <a:xfrm>
                <a:off x="3300" y="1844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49" name="Freeform 1137"/>
              <p:cNvSpPr>
                <a:spLocks/>
              </p:cNvSpPr>
              <p:nvPr/>
            </p:nvSpPr>
            <p:spPr bwMode="auto">
              <a:xfrm>
                <a:off x="3278" y="1886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0" name="Freeform 1138"/>
              <p:cNvSpPr>
                <a:spLocks/>
              </p:cNvSpPr>
              <p:nvPr/>
            </p:nvSpPr>
            <p:spPr bwMode="auto">
              <a:xfrm>
                <a:off x="3254" y="1929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1" name="Freeform 1139"/>
              <p:cNvSpPr>
                <a:spLocks/>
              </p:cNvSpPr>
              <p:nvPr/>
            </p:nvSpPr>
            <p:spPr bwMode="auto">
              <a:xfrm>
                <a:off x="3232" y="1972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2" name="Freeform 1140"/>
              <p:cNvSpPr>
                <a:spLocks/>
              </p:cNvSpPr>
              <p:nvPr/>
            </p:nvSpPr>
            <p:spPr bwMode="auto">
              <a:xfrm>
                <a:off x="3214" y="201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3" name="Freeform 1141"/>
              <p:cNvSpPr>
                <a:spLocks/>
              </p:cNvSpPr>
              <p:nvPr/>
            </p:nvSpPr>
            <p:spPr bwMode="auto">
              <a:xfrm>
                <a:off x="3196" y="2064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4" name="Freeform 1142"/>
              <p:cNvSpPr>
                <a:spLocks/>
              </p:cNvSpPr>
              <p:nvPr/>
            </p:nvSpPr>
            <p:spPr bwMode="auto">
              <a:xfrm>
                <a:off x="3182" y="210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5" name="Freeform 1143"/>
              <p:cNvSpPr>
                <a:spLocks/>
              </p:cNvSpPr>
              <p:nvPr/>
            </p:nvSpPr>
            <p:spPr bwMode="auto">
              <a:xfrm>
                <a:off x="3167" y="215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6" name="Freeform 1144"/>
              <p:cNvSpPr>
                <a:spLocks/>
              </p:cNvSpPr>
              <p:nvPr/>
            </p:nvSpPr>
            <p:spPr bwMode="auto">
              <a:xfrm>
                <a:off x="3152" y="219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7" name="Freeform 1145"/>
              <p:cNvSpPr>
                <a:spLocks/>
              </p:cNvSpPr>
              <p:nvPr/>
            </p:nvSpPr>
            <p:spPr bwMode="auto">
              <a:xfrm>
                <a:off x="3138" y="224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8" name="Freeform 1146"/>
              <p:cNvSpPr>
                <a:spLocks/>
              </p:cNvSpPr>
              <p:nvPr/>
            </p:nvSpPr>
            <p:spPr bwMode="auto">
              <a:xfrm>
                <a:off x="3126" y="2284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6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59" name="Freeform 1147"/>
              <p:cNvSpPr>
                <a:spLocks/>
              </p:cNvSpPr>
              <p:nvPr/>
            </p:nvSpPr>
            <p:spPr bwMode="auto">
              <a:xfrm>
                <a:off x="3119" y="2301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560" name="Freeform 1148"/>
              <p:cNvSpPr>
                <a:spLocks/>
              </p:cNvSpPr>
              <p:nvPr/>
            </p:nvSpPr>
            <p:spPr bwMode="auto">
              <a:xfrm>
                <a:off x="3111" y="2325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1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1" name="Group 1149"/>
            <p:cNvGrpSpPr>
              <a:grpSpLocks/>
            </p:cNvGrpSpPr>
            <p:nvPr/>
          </p:nvGrpSpPr>
          <p:grpSpPr bwMode="auto">
            <a:xfrm>
              <a:off x="2602" y="1888"/>
              <a:ext cx="665" cy="1171"/>
              <a:chOff x="2816" y="1710"/>
              <a:chExt cx="665" cy="1171"/>
            </a:xfrm>
          </p:grpSpPr>
          <p:sp>
            <p:nvSpPr>
              <p:cNvPr id="92161" name="Freeform 1150"/>
              <p:cNvSpPr>
                <a:spLocks/>
              </p:cNvSpPr>
              <p:nvPr/>
            </p:nvSpPr>
            <p:spPr bwMode="auto">
              <a:xfrm>
                <a:off x="3098" y="2367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2" name="Freeform 1151"/>
              <p:cNvSpPr>
                <a:spLocks/>
              </p:cNvSpPr>
              <p:nvPr/>
            </p:nvSpPr>
            <p:spPr bwMode="auto">
              <a:xfrm>
                <a:off x="3084" y="240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3" name="Freeform 1152"/>
              <p:cNvSpPr>
                <a:spLocks/>
              </p:cNvSpPr>
              <p:nvPr/>
            </p:nvSpPr>
            <p:spPr bwMode="auto">
              <a:xfrm>
                <a:off x="3070" y="2454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4" name="Freeform 1153"/>
              <p:cNvSpPr>
                <a:spLocks/>
              </p:cNvSpPr>
              <p:nvPr/>
            </p:nvSpPr>
            <p:spPr bwMode="auto">
              <a:xfrm>
                <a:off x="3055" y="249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5" name="Freeform 1154"/>
              <p:cNvSpPr>
                <a:spLocks/>
              </p:cNvSpPr>
              <p:nvPr/>
            </p:nvSpPr>
            <p:spPr bwMode="auto">
              <a:xfrm>
                <a:off x="3042" y="254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6" name="Freeform 1155"/>
              <p:cNvSpPr>
                <a:spLocks/>
              </p:cNvSpPr>
              <p:nvPr/>
            </p:nvSpPr>
            <p:spPr bwMode="auto">
              <a:xfrm>
                <a:off x="3026" y="258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7" name="Freeform 1156"/>
              <p:cNvSpPr>
                <a:spLocks/>
              </p:cNvSpPr>
              <p:nvPr/>
            </p:nvSpPr>
            <p:spPr bwMode="auto">
              <a:xfrm>
                <a:off x="3009" y="2635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8" name="Freeform 1157"/>
              <p:cNvSpPr>
                <a:spLocks/>
              </p:cNvSpPr>
              <p:nvPr/>
            </p:nvSpPr>
            <p:spPr bwMode="auto">
              <a:xfrm>
                <a:off x="2990" y="2679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9" name="Freeform 1158"/>
              <p:cNvSpPr>
                <a:spLocks/>
              </p:cNvSpPr>
              <p:nvPr/>
            </p:nvSpPr>
            <p:spPr bwMode="auto">
              <a:xfrm>
                <a:off x="2965" y="272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0" name="Freeform 1159"/>
              <p:cNvSpPr>
                <a:spLocks/>
              </p:cNvSpPr>
              <p:nvPr/>
            </p:nvSpPr>
            <p:spPr bwMode="auto">
              <a:xfrm>
                <a:off x="2937" y="2764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1" name="Freeform 1160"/>
              <p:cNvSpPr>
                <a:spLocks/>
              </p:cNvSpPr>
              <p:nvPr/>
            </p:nvSpPr>
            <p:spPr bwMode="auto">
              <a:xfrm>
                <a:off x="2907" y="2811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2" name="Freeform 1161"/>
              <p:cNvSpPr>
                <a:spLocks/>
              </p:cNvSpPr>
              <p:nvPr/>
            </p:nvSpPr>
            <p:spPr bwMode="auto">
              <a:xfrm>
                <a:off x="2877" y="2831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3" name="Freeform 1162"/>
              <p:cNvSpPr>
                <a:spLocks/>
              </p:cNvSpPr>
              <p:nvPr/>
            </p:nvSpPr>
            <p:spPr bwMode="auto">
              <a:xfrm>
                <a:off x="2849" y="2844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4" name="Freeform 1163"/>
              <p:cNvSpPr>
                <a:spLocks/>
              </p:cNvSpPr>
              <p:nvPr/>
            </p:nvSpPr>
            <p:spPr bwMode="auto">
              <a:xfrm>
                <a:off x="2818" y="2856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5" name="Freeform 1164"/>
              <p:cNvSpPr>
                <a:spLocks/>
              </p:cNvSpPr>
              <p:nvPr/>
            </p:nvSpPr>
            <p:spPr bwMode="auto">
              <a:xfrm>
                <a:off x="2817" y="2849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6" name="Freeform 1165"/>
              <p:cNvSpPr>
                <a:spLocks/>
              </p:cNvSpPr>
              <p:nvPr/>
            </p:nvSpPr>
            <p:spPr bwMode="auto">
              <a:xfrm>
                <a:off x="2841" y="2808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7" name="Freeform 1166"/>
              <p:cNvSpPr>
                <a:spLocks/>
              </p:cNvSpPr>
              <p:nvPr/>
            </p:nvSpPr>
            <p:spPr bwMode="auto">
              <a:xfrm>
                <a:off x="2866" y="276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8" name="Rectangle 1167"/>
              <p:cNvSpPr>
                <a:spLocks noChangeArrowheads="1"/>
              </p:cNvSpPr>
              <p:nvPr/>
            </p:nvSpPr>
            <p:spPr bwMode="auto">
              <a:xfrm>
                <a:off x="2894" y="273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79" name="Freeform 1168"/>
              <p:cNvSpPr>
                <a:spLocks/>
              </p:cNvSpPr>
              <p:nvPr/>
            </p:nvSpPr>
            <p:spPr bwMode="auto">
              <a:xfrm>
                <a:off x="2894" y="2724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0" name="Freeform 1169"/>
              <p:cNvSpPr>
                <a:spLocks/>
              </p:cNvSpPr>
              <p:nvPr/>
            </p:nvSpPr>
            <p:spPr bwMode="auto">
              <a:xfrm>
                <a:off x="2922" y="268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1" name="Rectangle 1170"/>
              <p:cNvSpPr>
                <a:spLocks noChangeArrowheads="1"/>
              </p:cNvSpPr>
              <p:nvPr/>
            </p:nvSpPr>
            <p:spPr bwMode="auto">
              <a:xfrm>
                <a:off x="2951" y="264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2" name="Freeform 1171"/>
              <p:cNvSpPr>
                <a:spLocks/>
              </p:cNvSpPr>
              <p:nvPr/>
            </p:nvSpPr>
            <p:spPr bwMode="auto">
              <a:xfrm>
                <a:off x="2951" y="2638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3" name="Freeform 1172"/>
              <p:cNvSpPr>
                <a:spLocks/>
              </p:cNvSpPr>
              <p:nvPr/>
            </p:nvSpPr>
            <p:spPr bwMode="auto">
              <a:xfrm>
                <a:off x="2981" y="259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4" name="Freeform 1173"/>
              <p:cNvSpPr>
                <a:spLocks/>
              </p:cNvSpPr>
              <p:nvPr/>
            </p:nvSpPr>
            <p:spPr bwMode="auto">
              <a:xfrm>
                <a:off x="3010" y="2558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5" name="Freeform 1174"/>
              <p:cNvSpPr>
                <a:spLocks/>
              </p:cNvSpPr>
              <p:nvPr/>
            </p:nvSpPr>
            <p:spPr bwMode="auto">
              <a:xfrm>
                <a:off x="3037" y="2511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6" name="Freeform 1175"/>
              <p:cNvSpPr>
                <a:spLocks/>
              </p:cNvSpPr>
              <p:nvPr/>
            </p:nvSpPr>
            <p:spPr bwMode="auto">
              <a:xfrm>
                <a:off x="3055" y="2461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7" name="Freeform 1176"/>
              <p:cNvSpPr>
                <a:spLocks/>
              </p:cNvSpPr>
              <p:nvPr/>
            </p:nvSpPr>
            <p:spPr bwMode="auto">
              <a:xfrm>
                <a:off x="3072" y="241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8" name="Freeform 1177"/>
              <p:cNvSpPr>
                <a:spLocks/>
              </p:cNvSpPr>
              <p:nvPr/>
            </p:nvSpPr>
            <p:spPr bwMode="auto">
              <a:xfrm>
                <a:off x="3088" y="236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89" name="Freeform 1178"/>
              <p:cNvSpPr>
                <a:spLocks/>
              </p:cNvSpPr>
              <p:nvPr/>
            </p:nvSpPr>
            <p:spPr bwMode="auto">
              <a:xfrm>
                <a:off x="3104" y="2320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0" name="Rectangle 1179"/>
              <p:cNvSpPr>
                <a:spLocks noChangeArrowheads="1"/>
              </p:cNvSpPr>
              <p:nvPr/>
            </p:nvSpPr>
            <p:spPr bwMode="auto">
              <a:xfrm>
                <a:off x="3120" y="2292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1" name="Freeform 1180"/>
              <p:cNvSpPr>
                <a:spLocks/>
              </p:cNvSpPr>
              <p:nvPr/>
            </p:nvSpPr>
            <p:spPr bwMode="auto">
              <a:xfrm>
                <a:off x="3120" y="227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2" name="Freeform 1181"/>
              <p:cNvSpPr>
                <a:spLocks/>
              </p:cNvSpPr>
              <p:nvPr/>
            </p:nvSpPr>
            <p:spPr bwMode="auto">
              <a:xfrm>
                <a:off x="3136" y="2232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3" name="Freeform 1182"/>
              <p:cNvSpPr>
                <a:spLocks/>
              </p:cNvSpPr>
              <p:nvPr/>
            </p:nvSpPr>
            <p:spPr bwMode="auto">
              <a:xfrm>
                <a:off x="3154" y="2184"/>
                <a:ext cx="18" cy="28"/>
              </a:xfrm>
              <a:custGeom>
                <a:avLst/>
                <a:gdLst>
                  <a:gd name="T0" fmla="*/ 0 w 18"/>
                  <a:gd name="T1" fmla="*/ 26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6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4" name="Freeform 1183"/>
              <p:cNvSpPr>
                <a:spLocks/>
              </p:cNvSpPr>
              <p:nvPr/>
            </p:nvSpPr>
            <p:spPr bwMode="auto">
              <a:xfrm>
                <a:off x="3167" y="2139"/>
                <a:ext cx="20" cy="27"/>
              </a:xfrm>
              <a:custGeom>
                <a:avLst/>
                <a:gdLst>
                  <a:gd name="T0" fmla="*/ 0 w 20"/>
                  <a:gd name="T1" fmla="*/ 26 h 27"/>
                  <a:gd name="T2" fmla="*/ 7 w 20"/>
                  <a:gd name="T3" fmla="*/ 0 h 27"/>
                  <a:gd name="T4" fmla="*/ 20 w 20"/>
                  <a:gd name="T5" fmla="*/ 1 h 27"/>
                  <a:gd name="T6" fmla="*/ 13 w 20"/>
                  <a:gd name="T7" fmla="*/ 27 h 27"/>
                  <a:gd name="T8" fmla="*/ 0 w 20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5" name="Freeform 1184"/>
              <p:cNvSpPr>
                <a:spLocks/>
              </p:cNvSpPr>
              <p:nvPr/>
            </p:nvSpPr>
            <p:spPr bwMode="auto">
              <a:xfrm>
                <a:off x="3182" y="2092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6" name="Freeform 1185"/>
              <p:cNvSpPr>
                <a:spLocks/>
              </p:cNvSpPr>
              <p:nvPr/>
            </p:nvSpPr>
            <p:spPr bwMode="auto">
              <a:xfrm>
                <a:off x="3195" y="2047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7" name="Freeform 1186"/>
              <p:cNvSpPr>
                <a:spLocks/>
              </p:cNvSpPr>
              <p:nvPr/>
            </p:nvSpPr>
            <p:spPr bwMode="auto">
              <a:xfrm>
                <a:off x="3212" y="2003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8" name="Freeform 1187"/>
              <p:cNvSpPr>
                <a:spLocks/>
              </p:cNvSpPr>
              <p:nvPr/>
            </p:nvSpPr>
            <p:spPr bwMode="auto">
              <a:xfrm>
                <a:off x="3231" y="1957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9 w 23"/>
                  <a:gd name="T3" fmla="*/ 0 h 27"/>
                  <a:gd name="T4" fmla="*/ 23 w 23"/>
                  <a:gd name="T5" fmla="*/ 2 h 27"/>
                  <a:gd name="T6" fmla="*/ 13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9" y="0"/>
                    </a:lnTo>
                    <a:lnTo>
                      <a:pt x="23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99" name="Freeform 1188"/>
              <p:cNvSpPr>
                <a:spLocks/>
              </p:cNvSpPr>
              <p:nvPr/>
            </p:nvSpPr>
            <p:spPr bwMode="auto">
              <a:xfrm>
                <a:off x="3252" y="1914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4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0" name="Freeform 1189"/>
              <p:cNvSpPr>
                <a:spLocks/>
              </p:cNvSpPr>
              <p:nvPr/>
            </p:nvSpPr>
            <p:spPr bwMode="auto">
              <a:xfrm>
                <a:off x="3276" y="1871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1" name="Freeform 1190"/>
              <p:cNvSpPr>
                <a:spLocks/>
              </p:cNvSpPr>
              <p:nvPr/>
            </p:nvSpPr>
            <p:spPr bwMode="auto">
              <a:xfrm>
                <a:off x="3303" y="1830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2" name="Rectangle 1191"/>
              <p:cNvSpPr>
                <a:spLocks noChangeArrowheads="1"/>
              </p:cNvSpPr>
              <p:nvPr/>
            </p:nvSpPr>
            <p:spPr bwMode="auto">
              <a:xfrm>
                <a:off x="3335" y="179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3" name="Freeform 1192"/>
              <p:cNvSpPr>
                <a:spLocks/>
              </p:cNvSpPr>
              <p:nvPr/>
            </p:nvSpPr>
            <p:spPr bwMode="auto">
              <a:xfrm>
                <a:off x="3335" y="178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4" name="Freeform 1193"/>
              <p:cNvSpPr>
                <a:spLocks/>
              </p:cNvSpPr>
              <p:nvPr/>
            </p:nvSpPr>
            <p:spPr bwMode="auto">
              <a:xfrm>
                <a:off x="3361" y="1747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5" name="Freeform 1194"/>
              <p:cNvSpPr>
                <a:spLocks/>
              </p:cNvSpPr>
              <p:nvPr/>
            </p:nvSpPr>
            <p:spPr bwMode="auto">
              <a:xfrm>
                <a:off x="3391" y="1732"/>
                <a:ext cx="26" cy="20"/>
              </a:xfrm>
              <a:custGeom>
                <a:avLst/>
                <a:gdLst>
                  <a:gd name="T0" fmla="*/ 0 w 26"/>
                  <a:gd name="T1" fmla="*/ 7 h 20"/>
                  <a:gd name="T2" fmla="*/ 25 w 26"/>
                  <a:gd name="T3" fmla="*/ 0 h 20"/>
                  <a:gd name="T4" fmla="*/ 26 w 26"/>
                  <a:gd name="T5" fmla="*/ 14 h 20"/>
                  <a:gd name="T6" fmla="*/ 1 w 26"/>
                  <a:gd name="T7" fmla="*/ 20 h 20"/>
                  <a:gd name="T8" fmla="*/ 0 w 26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7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6" name="Freeform 1195"/>
              <p:cNvSpPr>
                <a:spLocks/>
              </p:cNvSpPr>
              <p:nvPr/>
            </p:nvSpPr>
            <p:spPr bwMode="auto">
              <a:xfrm>
                <a:off x="3420" y="1720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4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7" name="Freeform 1196"/>
              <p:cNvSpPr>
                <a:spLocks/>
              </p:cNvSpPr>
              <p:nvPr/>
            </p:nvSpPr>
            <p:spPr bwMode="auto">
              <a:xfrm>
                <a:off x="3451" y="1714"/>
                <a:ext cx="14" cy="28"/>
              </a:xfrm>
              <a:custGeom>
                <a:avLst/>
                <a:gdLst>
                  <a:gd name="T0" fmla="*/ 0 w 14"/>
                  <a:gd name="T1" fmla="*/ 0 h 28"/>
                  <a:gd name="T2" fmla="*/ 1 w 14"/>
                  <a:gd name="T3" fmla="*/ 26 h 28"/>
                  <a:gd name="T4" fmla="*/ 14 w 14"/>
                  <a:gd name="T5" fmla="*/ 28 h 28"/>
                  <a:gd name="T6" fmla="*/ 13 w 14"/>
                  <a:gd name="T7" fmla="*/ 1 h 28"/>
                  <a:gd name="T8" fmla="*/ 0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8"/>
                  <a:gd name="T17" fmla="*/ 14 w 1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8">
                    <a:moveTo>
                      <a:pt x="0" y="0"/>
                    </a:moveTo>
                    <a:lnTo>
                      <a:pt x="1" y="26"/>
                    </a:lnTo>
                    <a:lnTo>
                      <a:pt x="14" y="28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8" name="Freeform 1197"/>
              <p:cNvSpPr>
                <a:spLocks/>
              </p:cNvSpPr>
              <p:nvPr/>
            </p:nvSpPr>
            <p:spPr bwMode="auto">
              <a:xfrm>
                <a:off x="3451" y="1739"/>
                <a:ext cx="16" cy="20"/>
              </a:xfrm>
              <a:custGeom>
                <a:avLst/>
                <a:gdLst>
                  <a:gd name="T0" fmla="*/ 2 w 16"/>
                  <a:gd name="T1" fmla="*/ 0 h 20"/>
                  <a:gd name="T2" fmla="*/ 0 w 16"/>
                  <a:gd name="T3" fmla="*/ 19 h 20"/>
                  <a:gd name="T4" fmla="*/ 13 w 16"/>
                  <a:gd name="T5" fmla="*/ 20 h 20"/>
                  <a:gd name="T6" fmla="*/ 16 w 16"/>
                  <a:gd name="T7" fmla="*/ 1 h 20"/>
                  <a:gd name="T8" fmla="*/ 2 w 1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0"/>
                  <a:gd name="T17" fmla="*/ 16 w 1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0">
                    <a:moveTo>
                      <a:pt x="2" y="0"/>
                    </a:moveTo>
                    <a:lnTo>
                      <a:pt x="0" y="19"/>
                    </a:lnTo>
                    <a:lnTo>
                      <a:pt x="13" y="20"/>
                    </a:lnTo>
                    <a:lnTo>
                      <a:pt x="1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09" name="Freeform 1198"/>
              <p:cNvSpPr>
                <a:spLocks/>
              </p:cNvSpPr>
              <p:nvPr/>
            </p:nvSpPr>
            <p:spPr bwMode="auto">
              <a:xfrm>
                <a:off x="3440" y="1743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0" name="Freeform 1199"/>
              <p:cNvSpPr>
                <a:spLocks/>
              </p:cNvSpPr>
              <p:nvPr/>
            </p:nvSpPr>
            <p:spPr bwMode="auto">
              <a:xfrm>
                <a:off x="3416" y="1780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1" name="Freeform 1200"/>
              <p:cNvSpPr>
                <a:spLocks/>
              </p:cNvSpPr>
              <p:nvPr/>
            </p:nvSpPr>
            <p:spPr bwMode="auto">
              <a:xfrm>
                <a:off x="3387" y="182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2" name="Rectangle 1201"/>
              <p:cNvSpPr>
                <a:spLocks noChangeArrowheads="1"/>
              </p:cNvSpPr>
              <p:nvPr/>
            </p:nvSpPr>
            <p:spPr bwMode="auto">
              <a:xfrm>
                <a:off x="3369" y="1871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3" name="Freeform 1202"/>
              <p:cNvSpPr>
                <a:spLocks/>
              </p:cNvSpPr>
              <p:nvPr/>
            </p:nvSpPr>
            <p:spPr bwMode="auto">
              <a:xfrm>
                <a:off x="3357" y="1868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4" name="Freeform 1203"/>
              <p:cNvSpPr>
                <a:spLocks/>
              </p:cNvSpPr>
              <p:nvPr/>
            </p:nvSpPr>
            <p:spPr bwMode="auto">
              <a:xfrm>
                <a:off x="3329" y="1911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5" name="Freeform 1204"/>
              <p:cNvSpPr>
                <a:spLocks/>
              </p:cNvSpPr>
              <p:nvPr/>
            </p:nvSpPr>
            <p:spPr bwMode="auto">
              <a:xfrm>
                <a:off x="3300" y="1949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6" name="Rectangle 1205"/>
              <p:cNvSpPr>
                <a:spLocks noChangeArrowheads="1"/>
              </p:cNvSpPr>
              <p:nvPr/>
            </p:nvSpPr>
            <p:spPr bwMode="auto">
              <a:xfrm>
                <a:off x="3280" y="199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7" name="Freeform 1206"/>
              <p:cNvSpPr>
                <a:spLocks/>
              </p:cNvSpPr>
              <p:nvPr/>
            </p:nvSpPr>
            <p:spPr bwMode="auto">
              <a:xfrm>
                <a:off x="3268" y="1993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8" name="Freeform 1207"/>
              <p:cNvSpPr>
                <a:spLocks/>
              </p:cNvSpPr>
              <p:nvPr/>
            </p:nvSpPr>
            <p:spPr bwMode="auto">
              <a:xfrm>
                <a:off x="3242" y="2031"/>
                <a:ext cx="24" cy="25"/>
              </a:xfrm>
              <a:custGeom>
                <a:avLst/>
                <a:gdLst>
                  <a:gd name="T0" fmla="*/ 10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0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19" name="Freeform 1208"/>
              <p:cNvSpPr>
                <a:spLocks/>
              </p:cNvSpPr>
              <p:nvPr/>
            </p:nvSpPr>
            <p:spPr bwMode="auto">
              <a:xfrm>
                <a:off x="3215" y="2073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0" name="Freeform 1209"/>
              <p:cNvSpPr>
                <a:spLocks/>
              </p:cNvSpPr>
              <p:nvPr/>
            </p:nvSpPr>
            <p:spPr bwMode="auto">
              <a:xfrm>
                <a:off x="3192" y="2117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1" name="Freeform 1210"/>
              <p:cNvSpPr>
                <a:spLocks/>
              </p:cNvSpPr>
              <p:nvPr/>
            </p:nvSpPr>
            <p:spPr bwMode="auto">
              <a:xfrm>
                <a:off x="3174" y="216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2" name="Freeform 1211"/>
              <p:cNvSpPr>
                <a:spLocks/>
              </p:cNvSpPr>
              <p:nvPr/>
            </p:nvSpPr>
            <p:spPr bwMode="auto">
              <a:xfrm>
                <a:off x="3160" y="220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3" name="Freeform 1212"/>
              <p:cNvSpPr>
                <a:spLocks/>
              </p:cNvSpPr>
              <p:nvPr/>
            </p:nvSpPr>
            <p:spPr bwMode="auto">
              <a:xfrm>
                <a:off x="3143" y="225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4" name="Freeform 1213"/>
              <p:cNvSpPr>
                <a:spLocks/>
              </p:cNvSpPr>
              <p:nvPr/>
            </p:nvSpPr>
            <p:spPr bwMode="auto">
              <a:xfrm>
                <a:off x="3126" y="2298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5" name="Rectangle 1214"/>
              <p:cNvSpPr>
                <a:spLocks noChangeArrowheads="1"/>
              </p:cNvSpPr>
              <p:nvPr/>
            </p:nvSpPr>
            <p:spPr bwMode="auto">
              <a:xfrm>
                <a:off x="3115" y="234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6" name="Freeform 1215"/>
              <p:cNvSpPr>
                <a:spLocks/>
              </p:cNvSpPr>
              <p:nvPr/>
            </p:nvSpPr>
            <p:spPr bwMode="auto">
              <a:xfrm>
                <a:off x="3107" y="2346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2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7" name="Freeform 1216"/>
              <p:cNvSpPr>
                <a:spLocks/>
              </p:cNvSpPr>
              <p:nvPr/>
            </p:nvSpPr>
            <p:spPr bwMode="auto">
              <a:xfrm>
                <a:off x="3091" y="239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8" name="Freeform 1217"/>
              <p:cNvSpPr>
                <a:spLocks/>
              </p:cNvSpPr>
              <p:nvPr/>
            </p:nvSpPr>
            <p:spPr bwMode="auto">
              <a:xfrm>
                <a:off x="3074" y="244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29" name="Freeform 1218"/>
              <p:cNvSpPr>
                <a:spLocks/>
              </p:cNvSpPr>
              <p:nvPr/>
            </p:nvSpPr>
            <p:spPr bwMode="auto">
              <a:xfrm>
                <a:off x="3058" y="2490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0" name="Freeform 1219"/>
              <p:cNvSpPr>
                <a:spLocks/>
              </p:cNvSpPr>
              <p:nvPr/>
            </p:nvSpPr>
            <p:spPr bwMode="auto">
              <a:xfrm>
                <a:off x="3041" y="253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1" name="Freeform 1220"/>
              <p:cNvSpPr>
                <a:spLocks/>
              </p:cNvSpPr>
              <p:nvPr/>
            </p:nvSpPr>
            <p:spPr bwMode="auto">
              <a:xfrm>
                <a:off x="3021" y="2583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2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2" name="Freeform 1221"/>
              <p:cNvSpPr>
                <a:spLocks/>
              </p:cNvSpPr>
              <p:nvPr/>
            </p:nvSpPr>
            <p:spPr bwMode="auto">
              <a:xfrm>
                <a:off x="2994" y="2630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3" name="Rectangle 1222"/>
              <p:cNvSpPr>
                <a:spLocks noChangeArrowheads="1"/>
              </p:cNvSpPr>
              <p:nvPr/>
            </p:nvSpPr>
            <p:spPr bwMode="auto">
              <a:xfrm>
                <a:off x="2978" y="2676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4" name="Freeform 1223"/>
              <p:cNvSpPr>
                <a:spLocks/>
              </p:cNvSpPr>
              <p:nvPr/>
            </p:nvSpPr>
            <p:spPr bwMode="auto">
              <a:xfrm>
                <a:off x="2965" y="2674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5" name="Freeform 1224"/>
              <p:cNvSpPr>
                <a:spLocks/>
              </p:cNvSpPr>
              <p:nvPr/>
            </p:nvSpPr>
            <p:spPr bwMode="auto">
              <a:xfrm>
                <a:off x="2933" y="2714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6" name="Freeform 1225"/>
              <p:cNvSpPr>
                <a:spLocks/>
              </p:cNvSpPr>
              <p:nvPr/>
            </p:nvSpPr>
            <p:spPr bwMode="auto">
              <a:xfrm>
                <a:off x="2902" y="2755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7" name="Freeform 1226"/>
              <p:cNvSpPr>
                <a:spLocks/>
              </p:cNvSpPr>
              <p:nvPr/>
            </p:nvSpPr>
            <p:spPr bwMode="auto">
              <a:xfrm>
                <a:off x="2874" y="2791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2 h 24"/>
                  <a:gd name="T4" fmla="*/ 15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8" name="Freeform 1227"/>
              <p:cNvSpPr>
                <a:spLocks/>
              </p:cNvSpPr>
              <p:nvPr/>
            </p:nvSpPr>
            <p:spPr bwMode="auto">
              <a:xfrm>
                <a:off x="2843" y="2823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2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39" name="Freeform 1228"/>
              <p:cNvSpPr>
                <a:spLocks/>
              </p:cNvSpPr>
              <p:nvPr/>
            </p:nvSpPr>
            <p:spPr bwMode="auto">
              <a:xfrm>
                <a:off x="2820" y="2855"/>
                <a:ext cx="22" cy="14"/>
              </a:xfrm>
              <a:custGeom>
                <a:avLst/>
                <a:gdLst>
                  <a:gd name="T0" fmla="*/ 21 w 22"/>
                  <a:gd name="T1" fmla="*/ 1 h 14"/>
                  <a:gd name="T2" fmla="*/ 0 w 22"/>
                  <a:gd name="T3" fmla="*/ 0 h 14"/>
                  <a:gd name="T4" fmla="*/ 1 w 22"/>
                  <a:gd name="T5" fmla="*/ 13 h 14"/>
                  <a:gd name="T6" fmla="*/ 22 w 22"/>
                  <a:gd name="T7" fmla="*/ 14 h 14"/>
                  <a:gd name="T8" fmla="*/ 21 w 22"/>
                  <a:gd name="T9" fmla="*/ 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4"/>
                  <a:gd name="T17" fmla="*/ 22 w 2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4">
                    <a:moveTo>
                      <a:pt x="21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22" y="14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0" name="Freeform 1229"/>
              <p:cNvSpPr>
                <a:spLocks/>
              </p:cNvSpPr>
              <p:nvPr/>
            </p:nvSpPr>
            <p:spPr bwMode="auto">
              <a:xfrm>
                <a:off x="2821" y="2843"/>
                <a:ext cx="25" cy="26"/>
              </a:xfrm>
              <a:custGeom>
                <a:avLst/>
                <a:gdLst>
                  <a:gd name="T0" fmla="*/ 0 w 25"/>
                  <a:gd name="T1" fmla="*/ 25 h 26"/>
                  <a:gd name="T2" fmla="*/ 12 w 25"/>
                  <a:gd name="T3" fmla="*/ 0 h 26"/>
                  <a:gd name="T4" fmla="*/ 25 w 25"/>
                  <a:gd name="T5" fmla="*/ 1 h 26"/>
                  <a:gd name="T6" fmla="*/ 13 w 25"/>
                  <a:gd name="T7" fmla="*/ 26 h 26"/>
                  <a:gd name="T8" fmla="*/ 0 w 25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5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1" name="Freeform 1230"/>
              <p:cNvSpPr>
                <a:spLocks/>
              </p:cNvSpPr>
              <p:nvPr/>
            </p:nvSpPr>
            <p:spPr bwMode="auto">
              <a:xfrm>
                <a:off x="2843" y="2809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2" name="Freeform 1231"/>
              <p:cNvSpPr>
                <a:spLocks/>
              </p:cNvSpPr>
              <p:nvPr/>
            </p:nvSpPr>
            <p:spPr bwMode="auto">
              <a:xfrm>
                <a:off x="2869" y="276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3" name="Rectangle 1232"/>
              <p:cNvSpPr>
                <a:spLocks noChangeArrowheads="1"/>
              </p:cNvSpPr>
              <p:nvPr/>
            </p:nvSpPr>
            <p:spPr bwMode="auto">
              <a:xfrm>
                <a:off x="2898" y="2734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4" name="Freeform 1233"/>
              <p:cNvSpPr>
                <a:spLocks/>
              </p:cNvSpPr>
              <p:nvPr/>
            </p:nvSpPr>
            <p:spPr bwMode="auto">
              <a:xfrm>
                <a:off x="2898" y="272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5" name="Freeform 1234"/>
              <p:cNvSpPr>
                <a:spLocks/>
              </p:cNvSpPr>
              <p:nvPr/>
            </p:nvSpPr>
            <p:spPr bwMode="auto">
              <a:xfrm>
                <a:off x="2926" y="2680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6" name="Rectangle 1235"/>
              <p:cNvSpPr>
                <a:spLocks noChangeArrowheads="1"/>
              </p:cNvSpPr>
              <p:nvPr/>
            </p:nvSpPr>
            <p:spPr bwMode="auto">
              <a:xfrm>
                <a:off x="2955" y="264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7" name="Freeform 1236"/>
              <p:cNvSpPr>
                <a:spLocks/>
              </p:cNvSpPr>
              <p:nvPr/>
            </p:nvSpPr>
            <p:spPr bwMode="auto">
              <a:xfrm>
                <a:off x="2955" y="263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8" name="Freeform 1237"/>
              <p:cNvSpPr>
                <a:spLocks/>
              </p:cNvSpPr>
              <p:nvPr/>
            </p:nvSpPr>
            <p:spPr bwMode="auto">
              <a:xfrm>
                <a:off x="2985" y="259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49" name="Freeform 1238"/>
              <p:cNvSpPr>
                <a:spLocks/>
              </p:cNvSpPr>
              <p:nvPr/>
            </p:nvSpPr>
            <p:spPr bwMode="auto">
              <a:xfrm>
                <a:off x="3013" y="2558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0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0" name="Freeform 1239"/>
              <p:cNvSpPr>
                <a:spLocks/>
              </p:cNvSpPr>
              <p:nvPr/>
            </p:nvSpPr>
            <p:spPr bwMode="auto">
              <a:xfrm>
                <a:off x="3039" y="2510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1" name="Freeform 1240"/>
              <p:cNvSpPr>
                <a:spLocks/>
              </p:cNvSpPr>
              <p:nvPr/>
            </p:nvSpPr>
            <p:spPr bwMode="auto">
              <a:xfrm>
                <a:off x="3056" y="2467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2" name="Freeform 1241"/>
              <p:cNvSpPr>
                <a:spLocks/>
              </p:cNvSpPr>
              <p:nvPr/>
            </p:nvSpPr>
            <p:spPr bwMode="auto">
              <a:xfrm>
                <a:off x="3076" y="241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3" name="Freeform 1242"/>
              <p:cNvSpPr>
                <a:spLocks/>
              </p:cNvSpPr>
              <p:nvPr/>
            </p:nvSpPr>
            <p:spPr bwMode="auto">
              <a:xfrm>
                <a:off x="3088" y="2371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4" name="Freeform 1243"/>
              <p:cNvSpPr>
                <a:spLocks/>
              </p:cNvSpPr>
              <p:nvPr/>
            </p:nvSpPr>
            <p:spPr bwMode="auto">
              <a:xfrm>
                <a:off x="3106" y="232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5" name="Freeform 1244"/>
              <p:cNvSpPr>
                <a:spLocks/>
              </p:cNvSpPr>
              <p:nvPr/>
            </p:nvSpPr>
            <p:spPr bwMode="auto">
              <a:xfrm>
                <a:off x="3120" y="228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6" name="Freeform 1245"/>
              <p:cNvSpPr>
                <a:spLocks/>
              </p:cNvSpPr>
              <p:nvPr/>
            </p:nvSpPr>
            <p:spPr bwMode="auto">
              <a:xfrm>
                <a:off x="3136" y="223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7" name="Freeform 1246"/>
              <p:cNvSpPr>
                <a:spLocks/>
              </p:cNvSpPr>
              <p:nvPr/>
            </p:nvSpPr>
            <p:spPr bwMode="auto">
              <a:xfrm>
                <a:off x="3152" y="219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8" name="Freeform 1247"/>
              <p:cNvSpPr>
                <a:spLocks/>
              </p:cNvSpPr>
              <p:nvPr/>
            </p:nvSpPr>
            <p:spPr bwMode="auto">
              <a:xfrm>
                <a:off x="3167" y="214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59" name="Freeform 1248"/>
              <p:cNvSpPr>
                <a:spLocks/>
              </p:cNvSpPr>
              <p:nvPr/>
            </p:nvSpPr>
            <p:spPr bwMode="auto">
              <a:xfrm>
                <a:off x="3182" y="2105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0" name="Freeform 1249"/>
              <p:cNvSpPr>
                <a:spLocks/>
              </p:cNvSpPr>
              <p:nvPr/>
            </p:nvSpPr>
            <p:spPr bwMode="auto">
              <a:xfrm>
                <a:off x="3198" y="2064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1" name="Freeform 1250"/>
              <p:cNvSpPr>
                <a:spLocks/>
              </p:cNvSpPr>
              <p:nvPr/>
            </p:nvSpPr>
            <p:spPr bwMode="auto">
              <a:xfrm>
                <a:off x="3216" y="2017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2" name="Freeform 1251"/>
              <p:cNvSpPr>
                <a:spLocks/>
              </p:cNvSpPr>
              <p:nvPr/>
            </p:nvSpPr>
            <p:spPr bwMode="auto">
              <a:xfrm>
                <a:off x="3242" y="1973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3" name="Freeform 1252"/>
              <p:cNvSpPr>
                <a:spLocks/>
              </p:cNvSpPr>
              <p:nvPr/>
            </p:nvSpPr>
            <p:spPr bwMode="auto">
              <a:xfrm>
                <a:off x="3266" y="193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4" name="Freeform 1253"/>
              <p:cNvSpPr>
                <a:spLocks/>
              </p:cNvSpPr>
              <p:nvPr/>
            </p:nvSpPr>
            <p:spPr bwMode="auto">
              <a:xfrm>
                <a:off x="3295" y="1892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5" name="Freeform 1254"/>
              <p:cNvSpPr>
                <a:spLocks/>
              </p:cNvSpPr>
              <p:nvPr/>
            </p:nvSpPr>
            <p:spPr bwMode="auto">
              <a:xfrm>
                <a:off x="3324" y="185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6" name="Freeform 1255"/>
              <p:cNvSpPr>
                <a:spLocks/>
              </p:cNvSpPr>
              <p:nvPr/>
            </p:nvSpPr>
            <p:spPr bwMode="auto">
              <a:xfrm>
                <a:off x="3353" y="1816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7" name="Freeform 1256"/>
              <p:cNvSpPr>
                <a:spLocks/>
              </p:cNvSpPr>
              <p:nvPr/>
            </p:nvSpPr>
            <p:spPr bwMode="auto">
              <a:xfrm>
                <a:off x="3381" y="1783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8" name="Freeform 1257"/>
              <p:cNvSpPr>
                <a:spLocks/>
              </p:cNvSpPr>
              <p:nvPr/>
            </p:nvSpPr>
            <p:spPr bwMode="auto">
              <a:xfrm>
                <a:off x="3411" y="1750"/>
                <a:ext cx="29" cy="25"/>
              </a:xfrm>
              <a:custGeom>
                <a:avLst/>
                <a:gdLst>
                  <a:gd name="T0" fmla="*/ 0 w 29"/>
                  <a:gd name="T1" fmla="*/ 24 h 25"/>
                  <a:gd name="T2" fmla="*/ 14 w 29"/>
                  <a:gd name="T3" fmla="*/ 0 h 25"/>
                  <a:gd name="T4" fmla="*/ 29 w 29"/>
                  <a:gd name="T5" fmla="*/ 1 h 25"/>
                  <a:gd name="T6" fmla="*/ 14 w 29"/>
                  <a:gd name="T7" fmla="*/ 25 h 25"/>
                  <a:gd name="T8" fmla="*/ 0 w 29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5"/>
                  <a:gd name="T17" fmla="*/ 29 w 2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5">
                    <a:moveTo>
                      <a:pt x="0" y="24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69" name="Freeform 1258"/>
              <p:cNvSpPr>
                <a:spLocks/>
              </p:cNvSpPr>
              <p:nvPr/>
            </p:nvSpPr>
            <p:spPr bwMode="auto">
              <a:xfrm>
                <a:off x="3437" y="1719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6 w 27"/>
                  <a:gd name="T3" fmla="*/ 0 h 24"/>
                  <a:gd name="T4" fmla="*/ 27 w 27"/>
                  <a:gd name="T5" fmla="*/ 13 h 24"/>
                  <a:gd name="T6" fmla="*/ 2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0" name="Freeform 1259"/>
              <p:cNvSpPr>
                <a:spLocks/>
              </p:cNvSpPr>
              <p:nvPr/>
            </p:nvSpPr>
            <p:spPr bwMode="auto">
              <a:xfrm>
                <a:off x="3459" y="1710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1" name="Freeform 1260"/>
              <p:cNvSpPr>
                <a:spLocks/>
              </p:cNvSpPr>
              <p:nvPr/>
            </p:nvSpPr>
            <p:spPr bwMode="auto">
              <a:xfrm>
                <a:off x="3443" y="1744"/>
                <a:ext cx="20" cy="18"/>
              </a:xfrm>
              <a:custGeom>
                <a:avLst/>
                <a:gdLst>
                  <a:gd name="T0" fmla="*/ 18 w 20"/>
                  <a:gd name="T1" fmla="*/ 14 h 18"/>
                  <a:gd name="T2" fmla="*/ 0 w 20"/>
                  <a:gd name="T3" fmla="*/ 18 h 18"/>
                  <a:gd name="T4" fmla="*/ 1 w 20"/>
                  <a:gd name="T5" fmla="*/ 4 h 18"/>
                  <a:gd name="T6" fmla="*/ 20 w 20"/>
                  <a:gd name="T7" fmla="*/ 0 h 18"/>
                  <a:gd name="T8" fmla="*/ 18 w 20"/>
                  <a:gd name="T9" fmla="*/ 1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8"/>
                  <a:gd name="T17" fmla="*/ 20 w 2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8">
                    <a:moveTo>
                      <a:pt x="18" y="14"/>
                    </a:moveTo>
                    <a:lnTo>
                      <a:pt x="0" y="18"/>
                    </a:lnTo>
                    <a:lnTo>
                      <a:pt x="1" y="4"/>
                    </a:lnTo>
                    <a:lnTo>
                      <a:pt x="20" y="0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2" name="Freeform 1261"/>
              <p:cNvSpPr>
                <a:spLocks/>
              </p:cNvSpPr>
              <p:nvPr/>
            </p:nvSpPr>
            <p:spPr bwMode="auto">
              <a:xfrm>
                <a:off x="3433" y="1746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4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3" name="Freeform 1262"/>
              <p:cNvSpPr>
                <a:spLocks/>
              </p:cNvSpPr>
              <p:nvPr/>
            </p:nvSpPr>
            <p:spPr bwMode="auto">
              <a:xfrm>
                <a:off x="3407" y="1788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4" name="Rectangle 1263"/>
              <p:cNvSpPr>
                <a:spLocks noChangeArrowheads="1"/>
              </p:cNvSpPr>
              <p:nvPr/>
            </p:nvSpPr>
            <p:spPr bwMode="auto">
              <a:xfrm>
                <a:off x="3389" y="183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5" name="Freeform 1264"/>
              <p:cNvSpPr>
                <a:spLocks/>
              </p:cNvSpPr>
              <p:nvPr/>
            </p:nvSpPr>
            <p:spPr bwMode="auto">
              <a:xfrm>
                <a:off x="3377" y="1832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6" name="Rectangle 1265"/>
              <p:cNvSpPr>
                <a:spLocks noChangeArrowheads="1"/>
              </p:cNvSpPr>
              <p:nvPr/>
            </p:nvSpPr>
            <p:spPr bwMode="auto">
              <a:xfrm>
                <a:off x="3360" y="187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7" name="Freeform 1266"/>
              <p:cNvSpPr>
                <a:spLocks/>
              </p:cNvSpPr>
              <p:nvPr/>
            </p:nvSpPr>
            <p:spPr bwMode="auto">
              <a:xfrm>
                <a:off x="3348" y="1876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8" name="Freeform 1267"/>
              <p:cNvSpPr>
                <a:spLocks/>
              </p:cNvSpPr>
              <p:nvPr/>
            </p:nvSpPr>
            <p:spPr bwMode="auto">
              <a:xfrm>
                <a:off x="3320" y="1920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79" name="Freeform 1268"/>
              <p:cNvSpPr>
                <a:spLocks/>
              </p:cNvSpPr>
              <p:nvPr/>
            </p:nvSpPr>
            <p:spPr bwMode="auto">
              <a:xfrm>
                <a:off x="3289" y="1961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0" name="Freeform 1269"/>
              <p:cNvSpPr>
                <a:spLocks/>
              </p:cNvSpPr>
              <p:nvPr/>
            </p:nvSpPr>
            <p:spPr bwMode="auto">
              <a:xfrm>
                <a:off x="3260" y="1999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1" name="Freeform 1270"/>
              <p:cNvSpPr>
                <a:spLocks/>
              </p:cNvSpPr>
              <p:nvPr/>
            </p:nvSpPr>
            <p:spPr bwMode="auto">
              <a:xfrm>
                <a:off x="3234" y="2036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2" name="Freeform 1271"/>
              <p:cNvSpPr>
                <a:spLocks/>
              </p:cNvSpPr>
              <p:nvPr/>
            </p:nvSpPr>
            <p:spPr bwMode="auto">
              <a:xfrm>
                <a:off x="3211" y="2079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3" name="Freeform 1272"/>
              <p:cNvSpPr>
                <a:spLocks/>
              </p:cNvSpPr>
              <p:nvPr/>
            </p:nvSpPr>
            <p:spPr bwMode="auto">
              <a:xfrm>
                <a:off x="3188" y="2127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4" name="Freeform 1273"/>
              <p:cNvSpPr>
                <a:spLocks/>
              </p:cNvSpPr>
              <p:nvPr/>
            </p:nvSpPr>
            <p:spPr bwMode="auto">
              <a:xfrm>
                <a:off x="3170" y="2172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5" name="Freeform 1274"/>
              <p:cNvSpPr>
                <a:spLocks/>
              </p:cNvSpPr>
              <p:nvPr/>
            </p:nvSpPr>
            <p:spPr bwMode="auto">
              <a:xfrm>
                <a:off x="3152" y="221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6" name="Freeform 1275"/>
              <p:cNvSpPr>
                <a:spLocks/>
              </p:cNvSpPr>
              <p:nvPr/>
            </p:nvSpPr>
            <p:spPr bwMode="auto">
              <a:xfrm>
                <a:off x="3136" y="226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7" name="Freeform 1276"/>
              <p:cNvSpPr>
                <a:spLocks/>
              </p:cNvSpPr>
              <p:nvPr/>
            </p:nvSpPr>
            <p:spPr bwMode="auto">
              <a:xfrm>
                <a:off x="3119" y="231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8" name="Freeform 1277"/>
              <p:cNvSpPr>
                <a:spLocks/>
              </p:cNvSpPr>
              <p:nvPr/>
            </p:nvSpPr>
            <p:spPr bwMode="auto">
              <a:xfrm>
                <a:off x="3103" y="2358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89" name="Freeform 1278"/>
              <p:cNvSpPr>
                <a:spLocks/>
              </p:cNvSpPr>
              <p:nvPr/>
            </p:nvSpPr>
            <p:spPr bwMode="auto">
              <a:xfrm>
                <a:off x="3088" y="240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0" name="Freeform 1279"/>
              <p:cNvSpPr>
                <a:spLocks/>
              </p:cNvSpPr>
              <p:nvPr/>
            </p:nvSpPr>
            <p:spPr bwMode="auto">
              <a:xfrm>
                <a:off x="3071" y="2454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1" name="Freeform 1280"/>
              <p:cNvSpPr>
                <a:spLocks/>
              </p:cNvSpPr>
              <p:nvPr/>
            </p:nvSpPr>
            <p:spPr bwMode="auto">
              <a:xfrm>
                <a:off x="3052" y="2503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2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2" name="Freeform 1281"/>
              <p:cNvSpPr>
                <a:spLocks/>
              </p:cNvSpPr>
              <p:nvPr/>
            </p:nvSpPr>
            <p:spPr bwMode="auto">
              <a:xfrm>
                <a:off x="3035" y="255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4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3" name="Freeform 1282"/>
              <p:cNvSpPr>
                <a:spLocks/>
              </p:cNvSpPr>
              <p:nvPr/>
            </p:nvSpPr>
            <p:spPr bwMode="auto">
              <a:xfrm>
                <a:off x="3011" y="2598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4" name="Freeform 1283"/>
              <p:cNvSpPr>
                <a:spLocks/>
              </p:cNvSpPr>
              <p:nvPr/>
            </p:nvSpPr>
            <p:spPr bwMode="auto">
              <a:xfrm>
                <a:off x="2983" y="2640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5" name="Freeform 1284"/>
              <p:cNvSpPr>
                <a:spLocks/>
              </p:cNvSpPr>
              <p:nvPr/>
            </p:nvSpPr>
            <p:spPr bwMode="auto">
              <a:xfrm>
                <a:off x="2954" y="2680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6" name="Freeform 1285"/>
              <p:cNvSpPr>
                <a:spLocks/>
              </p:cNvSpPr>
              <p:nvPr/>
            </p:nvSpPr>
            <p:spPr bwMode="auto">
              <a:xfrm>
                <a:off x="2925" y="272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7" name="Freeform 1286"/>
              <p:cNvSpPr>
                <a:spLocks/>
              </p:cNvSpPr>
              <p:nvPr/>
            </p:nvSpPr>
            <p:spPr bwMode="auto">
              <a:xfrm>
                <a:off x="2895" y="2760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8" name="Freeform 1287"/>
              <p:cNvSpPr>
                <a:spLocks/>
              </p:cNvSpPr>
              <p:nvPr/>
            </p:nvSpPr>
            <p:spPr bwMode="auto">
              <a:xfrm>
                <a:off x="2865" y="2796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299" name="Freeform 1288"/>
              <p:cNvSpPr>
                <a:spLocks/>
              </p:cNvSpPr>
              <p:nvPr/>
            </p:nvSpPr>
            <p:spPr bwMode="auto">
              <a:xfrm>
                <a:off x="2837" y="2835"/>
                <a:ext cx="24" cy="29"/>
              </a:xfrm>
              <a:custGeom>
                <a:avLst/>
                <a:gdLst>
                  <a:gd name="T0" fmla="*/ 22 w 24"/>
                  <a:gd name="T1" fmla="*/ 14 h 29"/>
                  <a:gd name="T2" fmla="*/ 0 w 24"/>
                  <a:gd name="T3" fmla="*/ 29 h 29"/>
                  <a:gd name="T4" fmla="*/ 1 w 24"/>
                  <a:gd name="T5" fmla="*/ 14 h 29"/>
                  <a:gd name="T6" fmla="*/ 24 w 24"/>
                  <a:gd name="T7" fmla="*/ 0 h 29"/>
                  <a:gd name="T8" fmla="*/ 22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2" y="14"/>
                    </a:moveTo>
                    <a:lnTo>
                      <a:pt x="0" y="29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0" name="Freeform 1289"/>
              <p:cNvSpPr>
                <a:spLocks/>
              </p:cNvSpPr>
              <p:nvPr/>
            </p:nvSpPr>
            <p:spPr bwMode="auto">
              <a:xfrm>
                <a:off x="2816" y="2860"/>
                <a:ext cx="15" cy="21"/>
              </a:xfrm>
              <a:custGeom>
                <a:avLst/>
                <a:gdLst>
                  <a:gd name="T0" fmla="*/ 2 w 15"/>
                  <a:gd name="T1" fmla="*/ 0 h 21"/>
                  <a:gd name="T2" fmla="*/ 0 w 15"/>
                  <a:gd name="T3" fmla="*/ 20 h 21"/>
                  <a:gd name="T4" fmla="*/ 13 w 15"/>
                  <a:gd name="T5" fmla="*/ 21 h 21"/>
                  <a:gd name="T6" fmla="*/ 15 w 15"/>
                  <a:gd name="T7" fmla="*/ 1 h 21"/>
                  <a:gd name="T8" fmla="*/ 2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1"/>
                  <a:gd name="T17" fmla="*/ 15 w 1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1">
                    <a:moveTo>
                      <a:pt x="2" y="0"/>
                    </a:moveTo>
                    <a:lnTo>
                      <a:pt x="0" y="20"/>
                    </a:lnTo>
                    <a:lnTo>
                      <a:pt x="13" y="2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1" name="Freeform 1290"/>
              <p:cNvSpPr>
                <a:spLocks/>
              </p:cNvSpPr>
              <p:nvPr/>
            </p:nvSpPr>
            <p:spPr bwMode="auto">
              <a:xfrm>
                <a:off x="2816" y="2855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2" name="Freeform 1291"/>
              <p:cNvSpPr>
                <a:spLocks/>
              </p:cNvSpPr>
              <p:nvPr/>
            </p:nvSpPr>
            <p:spPr bwMode="auto">
              <a:xfrm>
                <a:off x="2837" y="2816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3" name="Rectangle 1292"/>
              <p:cNvSpPr>
                <a:spLocks noChangeArrowheads="1"/>
              </p:cNvSpPr>
              <p:nvPr/>
            </p:nvSpPr>
            <p:spPr bwMode="auto">
              <a:xfrm>
                <a:off x="2866" y="278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4" name="Freeform 1293"/>
              <p:cNvSpPr>
                <a:spLocks/>
              </p:cNvSpPr>
              <p:nvPr/>
            </p:nvSpPr>
            <p:spPr bwMode="auto">
              <a:xfrm>
                <a:off x="2866" y="2771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1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5" name="Freeform 1294"/>
              <p:cNvSpPr>
                <a:spLocks/>
              </p:cNvSpPr>
              <p:nvPr/>
            </p:nvSpPr>
            <p:spPr bwMode="auto">
              <a:xfrm>
                <a:off x="2891" y="2730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6" name="Rectangle 1295"/>
              <p:cNvSpPr>
                <a:spLocks noChangeArrowheads="1"/>
              </p:cNvSpPr>
              <p:nvPr/>
            </p:nvSpPr>
            <p:spPr bwMode="auto">
              <a:xfrm>
                <a:off x="2923" y="269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7" name="Freeform 1296"/>
              <p:cNvSpPr>
                <a:spLocks/>
              </p:cNvSpPr>
              <p:nvPr/>
            </p:nvSpPr>
            <p:spPr bwMode="auto">
              <a:xfrm>
                <a:off x="2923" y="2684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8" name="Freeform 1297"/>
              <p:cNvSpPr>
                <a:spLocks/>
              </p:cNvSpPr>
              <p:nvPr/>
            </p:nvSpPr>
            <p:spPr bwMode="auto">
              <a:xfrm>
                <a:off x="2951" y="2642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09" name="Rectangle 1298"/>
              <p:cNvSpPr>
                <a:spLocks noChangeArrowheads="1"/>
              </p:cNvSpPr>
              <p:nvPr/>
            </p:nvSpPr>
            <p:spPr bwMode="auto">
              <a:xfrm>
                <a:off x="2985" y="260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0" name="Freeform 1299"/>
              <p:cNvSpPr>
                <a:spLocks/>
              </p:cNvSpPr>
              <p:nvPr/>
            </p:nvSpPr>
            <p:spPr bwMode="auto">
              <a:xfrm>
                <a:off x="2985" y="259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1" name="Freeform 1300"/>
              <p:cNvSpPr>
                <a:spLocks/>
              </p:cNvSpPr>
              <p:nvPr/>
            </p:nvSpPr>
            <p:spPr bwMode="auto">
              <a:xfrm>
                <a:off x="3013" y="2557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2" name="Freeform 1301"/>
              <p:cNvSpPr>
                <a:spLocks/>
              </p:cNvSpPr>
              <p:nvPr/>
            </p:nvSpPr>
            <p:spPr bwMode="auto">
              <a:xfrm>
                <a:off x="3038" y="2510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3" name="Freeform 1302"/>
              <p:cNvSpPr>
                <a:spLocks/>
              </p:cNvSpPr>
              <p:nvPr/>
            </p:nvSpPr>
            <p:spPr bwMode="auto">
              <a:xfrm>
                <a:off x="3056" y="2466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4" name="Freeform 1303"/>
              <p:cNvSpPr>
                <a:spLocks/>
              </p:cNvSpPr>
              <p:nvPr/>
            </p:nvSpPr>
            <p:spPr bwMode="auto">
              <a:xfrm>
                <a:off x="3074" y="241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5" name="Freeform 1304"/>
              <p:cNvSpPr>
                <a:spLocks/>
              </p:cNvSpPr>
              <p:nvPr/>
            </p:nvSpPr>
            <p:spPr bwMode="auto">
              <a:xfrm>
                <a:off x="3088" y="237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6" name="Freeform 1305"/>
              <p:cNvSpPr>
                <a:spLocks/>
              </p:cNvSpPr>
              <p:nvPr/>
            </p:nvSpPr>
            <p:spPr bwMode="auto">
              <a:xfrm>
                <a:off x="3103" y="2330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7" name="Freeform 1306"/>
              <p:cNvSpPr>
                <a:spLocks/>
              </p:cNvSpPr>
              <p:nvPr/>
            </p:nvSpPr>
            <p:spPr bwMode="auto">
              <a:xfrm>
                <a:off x="3118" y="2293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8" name="Rectangle 1307"/>
              <p:cNvSpPr>
                <a:spLocks noChangeArrowheads="1"/>
              </p:cNvSpPr>
              <p:nvPr/>
            </p:nvSpPr>
            <p:spPr bwMode="auto">
              <a:xfrm>
                <a:off x="3136" y="225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19" name="Freeform 1308"/>
              <p:cNvSpPr>
                <a:spLocks/>
              </p:cNvSpPr>
              <p:nvPr/>
            </p:nvSpPr>
            <p:spPr bwMode="auto">
              <a:xfrm>
                <a:off x="3136" y="2244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6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0" name="Freeform 1309"/>
              <p:cNvSpPr>
                <a:spLocks/>
              </p:cNvSpPr>
              <p:nvPr/>
            </p:nvSpPr>
            <p:spPr bwMode="auto">
              <a:xfrm>
                <a:off x="3150" y="219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1" name="Freeform 1310"/>
              <p:cNvSpPr>
                <a:spLocks/>
              </p:cNvSpPr>
              <p:nvPr/>
            </p:nvSpPr>
            <p:spPr bwMode="auto">
              <a:xfrm>
                <a:off x="3164" y="215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2" name="Freeform 1311"/>
              <p:cNvSpPr>
                <a:spLocks/>
              </p:cNvSpPr>
              <p:nvPr/>
            </p:nvSpPr>
            <p:spPr bwMode="auto">
              <a:xfrm>
                <a:off x="3180" y="2107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3" name="Freeform 1312"/>
              <p:cNvSpPr>
                <a:spLocks/>
              </p:cNvSpPr>
              <p:nvPr/>
            </p:nvSpPr>
            <p:spPr bwMode="auto">
              <a:xfrm>
                <a:off x="3196" y="2065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4" name="Freeform 1313"/>
              <p:cNvSpPr>
                <a:spLocks/>
              </p:cNvSpPr>
              <p:nvPr/>
            </p:nvSpPr>
            <p:spPr bwMode="auto">
              <a:xfrm>
                <a:off x="3215" y="2024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5" name="Freeform 1314"/>
              <p:cNvSpPr>
                <a:spLocks/>
              </p:cNvSpPr>
              <p:nvPr/>
            </p:nvSpPr>
            <p:spPr bwMode="auto">
              <a:xfrm>
                <a:off x="3238" y="1980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6" name="Freeform 1315"/>
              <p:cNvSpPr>
                <a:spLocks/>
              </p:cNvSpPr>
              <p:nvPr/>
            </p:nvSpPr>
            <p:spPr bwMode="auto">
              <a:xfrm>
                <a:off x="3263" y="193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7" name="Freeform 1316"/>
              <p:cNvSpPr>
                <a:spLocks/>
              </p:cNvSpPr>
              <p:nvPr/>
            </p:nvSpPr>
            <p:spPr bwMode="auto">
              <a:xfrm>
                <a:off x="3292" y="189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8" name="Freeform 1317"/>
              <p:cNvSpPr>
                <a:spLocks/>
              </p:cNvSpPr>
              <p:nvPr/>
            </p:nvSpPr>
            <p:spPr bwMode="auto">
              <a:xfrm>
                <a:off x="3320" y="1863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29" name="Freeform 1318"/>
              <p:cNvSpPr>
                <a:spLocks/>
              </p:cNvSpPr>
              <p:nvPr/>
            </p:nvSpPr>
            <p:spPr bwMode="auto">
              <a:xfrm>
                <a:off x="3351" y="1823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0" name="Freeform 1319"/>
              <p:cNvSpPr>
                <a:spLocks/>
              </p:cNvSpPr>
              <p:nvPr/>
            </p:nvSpPr>
            <p:spPr bwMode="auto">
              <a:xfrm>
                <a:off x="3380" y="1788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1" name="Freeform 1320"/>
              <p:cNvSpPr>
                <a:spLocks/>
              </p:cNvSpPr>
              <p:nvPr/>
            </p:nvSpPr>
            <p:spPr bwMode="auto">
              <a:xfrm>
                <a:off x="3411" y="1754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2" name="Freeform 1321"/>
              <p:cNvSpPr>
                <a:spLocks/>
              </p:cNvSpPr>
              <p:nvPr/>
            </p:nvSpPr>
            <p:spPr bwMode="auto">
              <a:xfrm>
                <a:off x="3440" y="1731"/>
                <a:ext cx="20" cy="28"/>
              </a:xfrm>
              <a:custGeom>
                <a:avLst/>
                <a:gdLst>
                  <a:gd name="T0" fmla="*/ 0 w 20"/>
                  <a:gd name="T1" fmla="*/ 0 h 28"/>
                  <a:gd name="T2" fmla="*/ 7 w 20"/>
                  <a:gd name="T3" fmla="*/ 27 h 28"/>
                  <a:gd name="T4" fmla="*/ 20 w 20"/>
                  <a:gd name="T5" fmla="*/ 28 h 28"/>
                  <a:gd name="T6" fmla="*/ 13 w 20"/>
                  <a:gd name="T7" fmla="*/ 1 h 28"/>
                  <a:gd name="T8" fmla="*/ 0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0"/>
                    </a:moveTo>
                    <a:lnTo>
                      <a:pt x="7" y="27"/>
                    </a:lnTo>
                    <a:lnTo>
                      <a:pt x="20" y="28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3" name="Freeform 1322"/>
              <p:cNvSpPr>
                <a:spLocks/>
              </p:cNvSpPr>
              <p:nvPr/>
            </p:nvSpPr>
            <p:spPr bwMode="auto">
              <a:xfrm>
                <a:off x="3440" y="174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4" name="Freeform 1323"/>
              <p:cNvSpPr>
                <a:spLocks/>
              </p:cNvSpPr>
              <p:nvPr/>
            </p:nvSpPr>
            <p:spPr bwMode="auto">
              <a:xfrm>
                <a:off x="3429" y="1755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5" name="Freeform 1324"/>
              <p:cNvSpPr>
                <a:spLocks/>
              </p:cNvSpPr>
              <p:nvPr/>
            </p:nvSpPr>
            <p:spPr bwMode="auto">
              <a:xfrm>
                <a:off x="3401" y="1799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6" name="Freeform 1325"/>
              <p:cNvSpPr>
                <a:spLocks/>
              </p:cNvSpPr>
              <p:nvPr/>
            </p:nvSpPr>
            <p:spPr bwMode="auto">
              <a:xfrm>
                <a:off x="3372" y="184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7" name="Freeform 1326"/>
              <p:cNvSpPr>
                <a:spLocks/>
              </p:cNvSpPr>
              <p:nvPr/>
            </p:nvSpPr>
            <p:spPr bwMode="auto">
              <a:xfrm>
                <a:off x="3344" y="1884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8" name="Rectangle 1327"/>
              <p:cNvSpPr>
                <a:spLocks noChangeArrowheads="1"/>
              </p:cNvSpPr>
              <p:nvPr/>
            </p:nvSpPr>
            <p:spPr bwMode="auto">
              <a:xfrm>
                <a:off x="3328" y="192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39" name="Freeform 1328"/>
              <p:cNvSpPr>
                <a:spLocks/>
              </p:cNvSpPr>
              <p:nvPr/>
            </p:nvSpPr>
            <p:spPr bwMode="auto">
              <a:xfrm>
                <a:off x="3315" y="1927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0" name="Freeform 1329"/>
              <p:cNvSpPr>
                <a:spLocks/>
              </p:cNvSpPr>
              <p:nvPr/>
            </p:nvSpPr>
            <p:spPr bwMode="auto">
              <a:xfrm>
                <a:off x="3287" y="1965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1" name="Freeform 1330"/>
              <p:cNvSpPr>
                <a:spLocks/>
              </p:cNvSpPr>
              <p:nvPr/>
            </p:nvSpPr>
            <p:spPr bwMode="auto">
              <a:xfrm>
                <a:off x="3256" y="2005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2" name="Rectangle 1331"/>
              <p:cNvSpPr>
                <a:spLocks noChangeArrowheads="1"/>
              </p:cNvSpPr>
              <p:nvPr/>
            </p:nvSpPr>
            <p:spPr bwMode="auto">
              <a:xfrm>
                <a:off x="3238" y="205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3" name="Freeform 1332"/>
              <p:cNvSpPr>
                <a:spLocks/>
              </p:cNvSpPr>
              <p:nvPr/>
            </p:nvSpPr>
            <p:spPr bwMode="auto">
              <a:xfrm>
                <a:off x="3227" y="2048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4" name="Rectangle 1333"/>
              <p:cNvSpPr>
                <a:spLocks noChangeArrowheads="1"/>
              </p:cNvSpPr>
              <p:nvPr/>
            </p:nvSpPr>
            <p:spPr bwMode="auto">
              <a:xfrm>
                <a:off x="3210" y="209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5" name="Freeform 1334"/>
              <p:cNvSpPr>
                <a:spLocks/>
              </p:cNvSpPr>
              <p:nvPr/>
            </p:nvSpPr>
            <p:spPr bwMode="auto">
              <a:xfrm>
                <a:off x="3200" y="2095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6" name="Freeform 1335"/>
              <p:cNvSpPr>
                <a:spLocks/>
              </p:cNvSpPr>
              <p:nvPr/>
            </p:nvSpPr>
            <p:spPr bwMode="auto">
              <a:xfrm>
                <a:off x="3180" y="2142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2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7" name="Freeform 1336"/>
              <p:cNvSpPr>
                <a:spLocks/>
              </p:cNvSpPr>
              <p:nvPr/>
            </p:nvSpPr>
            <p:spPr bwMode="auto">
              <a:xfrm>
                <a:off x="3163" y="2185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8" name="Freeform 1337"/>
              <p:cNvSpPr>
                <a:spLocks/>
              </p:cNvSpPr>
              <p:nvPr/>
            </p:nvSpPr>
            <p:spPr bwMode="auto">
              <a:xfrm>
                <a:off x="3147" y="223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49" name="Freeform 1338"/>
              <p:cNvSpPr>
                <a:spLocks/>
              </p:cNvSpPr>
              <p:nvPr/>
            </p:nvSpPr>
            <p:spPr bwMode="auto">
              <a:xfrm>
                <a:off x="3131" y="227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0" name="Rectangle 1339"/>
              <p:cNvSpPr>
                <a:spLocks noChangeArrowheads="1"/>
              </p:cNvSpPr>
              <p:nvPr/>
            </p:nvSpPr>
            <p:spPr bwMode="auto">
              <a:xfrm>
                <a:off x="3123" y="232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1" name="Freeform 1340"/>
              <p:cNvSpPr>
                <a:spLocks/>
              </p:cNvSpPr>
              <p:nvPr/>
            </p:nvSpPr>
            <p:spPr bwMode="auto">
              <a:xfrm>
                <a:off x="3116" y="231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2" name="Freeform 1341"/>
              <p:cNvSpPr>
                <a:spLocks/>
              </p:cNvSpPr>
              <p:nvPr/>
            </p:nvSpPr>
            <p:spPr bwMode="auto">
              <a:xfrm>
                <a:off x="3100" y="236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3" name="Freeform 1342"/>
              <p:cNvSpPr>
                <a:spLocks/>
              </p:cNvSpPr>
              <p:nvPr/>
            </p:nvSpPr>
            <p:spPr bwMode="auto">
              <a:xfrm>
                <a:off x="3084" y="241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4" name="Freeform 1343"/>
              <p:cNvSpPr>
                <a:spLocks/>
              </p:cNvSpPr>
              <p:nvPr/>
            </p:nvSpPr>
            <p:spPr bwMode="auto">
              <a:xfrm>
                <a:off x="3068" y="245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5" name="Freeform 1344"/>
              <p:cNvSpPr>
                <a:spLocks/>
              </p:cNvSpPr>
              <p:nvPr/>
            </p:nvSpPr>
            <p:spPr bwMode="auto">
              <a:xfrm>
                <a:off x="3051" y="2509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6" name="Freeform 1345"/>
              <p:cNvSpPr>
                <a:spLocks/>
              </p:cNvSpPr>
              <p:nvPr/>
            </p:nvSpPr>
            <p:spPr bwMode="auto">
              <a:xfrm>
                <a:off x="3033" y="2551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7" name="Freeform 1346"/>
              <p:cNvSpPr>
                <a:spLocks/>
              </p:cNvSpPr>
              <p:nvPr/>
            </p:nvSpPr>
            <p:spPr bwMode="auto">
              <a:xfrm>
                <a:off x="3010" y="2599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8" name="Freeform 1347"/>
              <p:cNvSpPr>
                <a:spLocks/>
              </p:cNvSpPr>
              <p:nvPr/>
            </p:nvSpPr>
            <p:spPr bwMode="auto">
              <a:xfrm>
                <a:off x="2982" y="2643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59" name="Freeform 1348"/>
              <p:cNvSpPr>
                <a:spLocks/>
              </p:cNvSpPr>
              <p:nvPr/>
            </p:nvSpPr>
            <p:spPr bwMode="auto">
              <a:xfrm>
                <a:off x="2949" y="2687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360" name="Freeform 1349"/>
              <p:cNvSpPr>
                <a:spLocks/>
              </p:cNvSpPr>
              <p:nvPr/>
            </p:nvSpPr>
            <p:spPr bwMode="auto">
              <a:xfrm>
                <a:off x="2918" y="272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2" name="Group 1350"/>
            <p:cNvGrpSpPr>
              <a:grpSpLocks/>
            </p:cNvGrpSpPr>
            <p:nvPr/>
          </p:nvGrpSpPr>
          <p:grpSpPr bwMode="auto">
            <a:xfrm>
              <a:off x="2490" y="1896"/>
              <a:ext cx="763" cy="1211"/>
              <a:chOff x="2704" y="1718"/>
              <a:chExt cx="763" cy="1211"/>
            </a:xfrm>
          </p:grpSpPr>
          <p:sp>
            <p:nvSpPr>
              <p:cNvPr id="91961" name="Freeform 1351"/>
              <p:cNvSpPr>
                <a:spLocks/>
              </p:cNvSpPr>
              <p:nvPr/>
            </p:nvSpPr>
            <p:spPr bwMode="auto">
              <a:xfrm>
                <a:off x="2887" y="2768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2" name="Freeform 1352"/>
              <p:cNvSpPr>
                <a:spLocks/>
              </p:cNvSpPr>
              <p:nvPr/>
            </p:nvSpPr>
            <p:spPr bwMode="auto">
              <a:xfrm>
                <a:off x="2859" y="2802"/>
                <a:ext cx="28" cy="23"/>
              </a:xfrm>
              <a:custGeom>
                <a:avLst/>
                <a:gdLst>
                  <a:gd name="T0" fmla="*/ 14 w 28"/>
                  <a:gd name="T1" fmla="*/ 0 h 23"/>
                  <a:gd name="T2" fmla="*/ 0 w 28"/>
                  <a:gd name="T3" fmla="*/ 22 h 23"/>
                  <a:gd name="T4" fmla="*/ 15 w 28"/>
                  <a:gd name="T5" fmla="*/ 23 h 23"/>
                  <a:gd name="T6" fmla="*/ 28 w 28"/>
                  <a:gd name="T7" fmla="*/ 1 h 23"/>
                  <a:gd name="T8" fmla="*/ 14 w 28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3"/>
                  <a:gd name="T17" fmla="*/ 28 w 28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3">
                    <a:moveTo>
                      <a:pt x="14" y="0"/>
                    </a:moveTo>
                    <a:lnTo>
                      <a:pt x="0" y="22"/>
                    </a:lnTo>
                    <a:lnTo>
                      <a:pt x="15" y="23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3" name="Freeform 1353"/>
              <p:cNvSpPr>
                <a:spLocks/>
              </p:cNvSpPr>
              <p:nvPr/>
            </p:nvSpPr>
            <p:spPr bwMode="auto">
              <a:xfrm>
                <a:off x="2829" y="2833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4" name="Rectangle 1354"/>
              <p:cNvSpPr>
                <a:spLocks noChangeArrowheads="1"/>
              </p:cNvSpPr>
              <p:nvPr/>
            </p:nvSpPr>
            <p:spPr bwMode="auto">
              <a:xfrm>
                <a:off x="2816" y="2861"/>
                <a:ext cx="13" cy="16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5" name="Freeform 1355"/>
              <p:cNvSpPr>
                <a:spLocks/>
              </p:cNvSpPr>
              <p:nvPr/>
            </p:nvSpPr>
            <p:spPr bwMode="auto">
              <a:xfrm>
                <a:off x="2816" y="2849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9 w 22"/>
                  <a:gd name="T3" fmla="*/ 0 h 27"/>
                  <a:gd name="T4" fmla="*/ 22 w 22"/>
                  <a:gd name="T5" fmla="*/ 2 h 27"/>
                  <a:gd name="T6" fmla="*/ 13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9" y="0"/>
                    </a:lnTo>
                    <a:lnTo>
                      <a:pt x="22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6" name="Freeform 1356"/>
              <p:cNvSpPr>
                <a:spLocks/>
              </p:cNvSpPr>
              <p:nvPr/>
            </p:nvSpPr>
            <p:spPr bwMode="auto">
              <a:xfrm>
                <a:off x="2834" y="281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7" name="Rectangle 1357"/>
              <p:cNvSpPr>
                <a:spLocks noChangeArrowheads="1"/>
              </p:cNvSpPr>
              <p:nvPr/>
            </p:nvSpPr>
            <p:spPr bwMode="auto">
              <a:xfrm>
                <a:off x="2862" y="278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8" name="Freeform 1358"/>
              <p:cNvSpPr>
                <a:spLocks/>
              </p:cNvSpPr>
              <p:nvPr/>
            </p:nvSpPr>
            <p:spPr bwMode="auto">
              <a:xfrm>
                <a:off x="2862" y="2776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9" name="Rectangle 1359"/>
              <p:cNvSpPr>
                <a:spLocks noChangeArrowheads="1"/>
              </p:cNvSpPr>
              <p:nvPr/>
            </p:nvSpPr>
            <p:spPr bwMode="auto">
              <a:xfrm>
                <a:off x="2890" y="274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0" name="Freeform 1360"/>
              <p:cNvSpPr>
                <a:spLocks/>
              </p:cNvSpPr>
              <p:nvPr/>
            </p:nvSpPr>
            <p:spPr bwMode="auto">
              <a:xfrm>
                <a:off x="2890" y="2732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1" name="Freeform 1361"/>
              <p:cNvSpPr>
                <a:spLocks/>
              </p:cNvSpPr>
              <p:nvPr/>
            </p:nvSpPr>
            <p:spPr bwMode="auto">
              <a:xfrm>
                <a:off x="2919" y="2688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2" name="Freeform 1362"/>
              <p:cNvSpPr>
                <a:spLocks/>
              </p:cNvSpPr>
              <p:nvPr/>
            </p:nvSpPr>
            <p:spPr bwMode="auto">
              <a:xfrm>
                <a:off x="2949" y="264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3" name="Freeform 1363"/>
              <p:cNvSpPr>
                <a:spLocks/>
              </p:cNvSpPr>
              <p:nvPr/>
            </p:nvSpPr>
            <p:spPr bwMode="auto">
              <a:xfrm>
                <a:off x="2977" y="260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4" name="Freeform 1364"/>
              <p:cNvSpPr>
                <a:spLocks/>
              </p:cNvSpPr>
              <p:nvPr/>
            </p:nvSpPr>
            <p:spPr bwMode="auto">
              <a:xfrm>
                <a:off x="3009" y="2562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5" name="Freeform 1365"/>
              <p:cNvSpPr>
                <a:spLocks/>
              </p:cNvSpPr>
              <p:nvPr/>
            </p:nvSpPr>
            <p:spPr bwMode="auto">
              <a:xfrm>
                <a:off x="3034" y="2517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6" name="Freeform 1366"/>
              <p:cNvSpPr>
                <a:spLocks/>
              </p:cNvSpPr>
              <p:nvPr/>
            </p:nvSpPr>
            <p:spPr bwMode="auto">
              <a:xfrm>
                <a:off x="3056" y="246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7" name="Freeform 1367"/>
              <p:cNvSpPr>
                <a:spLocks/>
              </p:cNvSpPr>
              <p:nvPr/>
            </p:nvSpPr>
            <p:spPr bwMode="auto">
              <a:xfrm>
                <a:off x="3070" y="2429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8" name="Freeform 1368"/>
              <p:cNvSpPr>
                <a:spLocks/>
              </p:cNvSpPr>
              <p:nvPr/>
            </p:nvSpPr>
            <p:spPr bwMode="auto">
              <a:xfrm>
                <a:off x="3088" y="237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79" name="Freeform 1369"/>
              <p:cNvSpPr>
                <a:spLocks/>
              </p:cNvSpPr>
              <p:nvPr/>
            </p:nvSpPr>
            <p:spPr bwMode="auto">
              <a:xfrm>
                <a:off x="3104" y="2329"/>
                <a:ext cx="15" cy="28"/>
              </a:xfrm>
              <a:custGeom>
                <a:avLst/>
                <a:gdLst>
                  <a:gd name="T0" fmla="*/ 0 w 15"/>
                  <a:gd name="T1" fmla="*/ 27 h 28"/>
                  <a:gd name="T2" fmla="*/ 2 w 15"/>
                  <a:gd name="T3" fmla="*/ 0 h 28"/>
                  <a:gd name="T4" fmla="*/ 15 w 15"/>
                  <a:gd name="T5" fmla="*/ 1 h 28"/>
                  <a:gd name="T6" fmla="*/ 14 w 15"/>
                  <a:gd name="T7" fmla="*/ 28 h 28"/>
                  <a:gd name="T8" fmla="*/ 0 w 15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8"/>
                  <a:gd name="T17" fmla="*/ 15 w 1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8">
                    <a:moveTo>
                      <a:pt x="0" y="27"/>
                    </a:moveTo>
                    <a:lnTo>
                      <a:pt x="2" y="0"/>
                    </a:lnTo>
                    <a:lnTo>
                      <a:pt x="15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0" name="Freeform 1370"/>
              <p:cNvSpPr>
                <a:spLocks/>
              </p:cNvSpPr>
              <p:nvPr/>
            </p:nvSpPr>
            <p:spPr bwMode="auto">
              <a:xfrm>
                <a:off x="3107" y="2290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1" name="Freeform 1371"/>
              <p:cNvSpPr>
                <a:spLocks/>
              </p:cNvSpPr>
              <p:nvPr/>
            </p:nvSpPr>
            <p:spPr bwMode="auto">
              <a:xfrm>
                <a:off x="3135" y="223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2" name="Freeform 1372"/>
              <p:cNvSpPr>
                <a:spLocks/>
              </p:cNvSpPr>
              <p:nvPr/>
            </p:nvSpPr>
            <p:spPr bwMode="auto">
              <a:xfrm>
                <a:off x="3151" y="219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3" name="Freeform 1373"/>
              <p:cNvSpPr>
                <a:spLocks/>
              </p:cNvSpPr>
              <p:nvPr/>
            </p:nvSpPr>
            <p:spPr bwMode="auto">
              <a:xfrm>
                <a:off x="3167" y="2146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4" name="Freeform 1374"/>
              <p:cNvSpPr>
                <a:spLocks/>
              </p:cNvSpPr>
              <p:nvPr/>
            </p:nvSpPr>
            <p:spPr bwMode="auto">
              <a:xfrm>
                <a:off x="3184" y="210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5" name="Freeform 1375"/>
              <p:cNvSpPr>
                <a:spLocks/>
              </p:cNvSpPr>
              <p:nvPr/>
            </p:nvSpPr>
            <p:spPr bwMode="auto">
              <a:xfrm>
                <a:off x="3199" y="2063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6" name="Freeform 1376"/>
              <p:cNvSpPr>
                <a:spLocks/>
              </p:cNvSpPr>
              <p:nvPr/>
            </p:nvSpPr>
            <p:spPr bwMode="auto">
              <a:xfrm>
                <a:off x="3218" y="2021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7" name="Freeform 1377"/>
              <p:cNvSpPr>
                <a:spLocks/>
              </p:cNvSpPr>
              <p:nvPr/>
            </p:nvSpPr>
            <p:spPr bwMode="auto">
              <a:xfrm>
                <a:off x="3242" y="1979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0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8" name="Freeform 1378"/>
              <p:cNvSpPr>
                <a:spLocks/>
              </p:cNvSpPr>
              <p:nvPr/>
            </p:nvSpPr>
            <p:spPr bwMode="auto">
              <a:xfrm>
                <a:off x="3268" y="1933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89" name="Freeform 1379"/>
              <p:cNvSpPr>
                <a:spLocks/>
              </p:cNvSpPr>
              <p:nvPr/>
            </p:nvSpPr>
            <p:spPr bwMode="auto">
              <a:xfrm>
                <a:off x="3297" y="189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0" name="Rectangle 1380"/>
              <p:cNvSpPr>
                <a:spLocks noChangeArrowheads="1"/>
              </p:cNvSpPr>
              <p:nvPr/>
            </p:nvSpPr>
            <p:spPr bwMode="auto">
              <a:xfrm>
                <a:off x="3329" y="186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1" name="Freeform 1381"/>
              <p:cNvSpPr>
                <a:spLocks/>
              </p:cNvSpPr>
              <p:nvPr/>
            </p:nvSpPr>
            <p:spPr bwMode="auto">
              <a:xfrm>
                <a:off x="3329" y="1854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2" name="Freeform 1382"/>
              <p:cNvSpPr>
                <a:spLocks/>
              </p:cNvSpPr>
              <p:nvPr/>
            </p:nvSpPr>
            <p:spPr bwMode="auto">
              <a:xfrm>
                <a:off x="3360" y="181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3" name="Freeform 1383"/>
              <p:cNvSpPr>
                <a:spLocks/>
              </p:cNvSpPr>
              <p:nvPr/>
            </p:nvSpPr>
            <p:spPr bwMode="auto">
              <a:xfrm>
                <a:off x="3389" y="1778"/>
                <a:ext cx="30" cy="25"/>
              </a:xfrm>
              <a:custGeom>
                <a:avLst/>
                <a:gdLst>
                  <a:gd name="T0" fmla="*/ 0 w 30"/>
                  <a:gd name="T1" fmla="*/ 24 h 25"/>
                  <a:gd name="T2" fmla="*/ 15 w 30"/>
                  <a:gd name="T3" fmla="*/ 0 h 25"/>
                  <a:gd name="T4" fmla="*/ 30 w 30"/>
                  <a:gd name="T5" fmla="*/ 1 h 25"/>
                  <a:gd name="T6" fmla="*/ 15 w 30"/>
                  <a:gd name="T7" fmla="*/ 25 h 25"/>
                  <a:gd name="T8" fmla="*/ 0 w 30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5"/>
                  <a:gd name="T17" fmla="*/ 30 w 30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5">
                    <a:moveTo>
                      <a:pt x="0" y="24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4" name="Freeform 1384"/>
              <p:cNvSpPr>
                <a:spLocks/>
              </p:cNvSpPr>
              <p:nvPr/>
            </p:nvSpPr>
            <p:spPr bwMode="auto">
              <a:xfrm>
                <a:off x="3417" y="1748"/>
                <a:ext cx="30" cy="24"/>
              </a:xfrm>
              <a:custGeom>
                <a:avLst/>
                <a:gdLst>
                  <a:gd name="T0" fmla="*/ 0 w 30"/>
                  <a:gd name="T1" fmla="*/ 23 h 24"/>
                  <a:gd name="T2" fmla="*/ 15 w 30"/>
                  <a:gd name="T3" fmla="*/ 0 h 24"/>
                  <a:gd name="T4" fmla="*/ 30 w 30"/>
                  <a:gd name="T5" fmla="*/ 2 h 24"/>
                  <a:gd name="T6" fmla="*/ 15 w 30"/>
                  <a:gd name="T7" fmla="*/ 24 h 24"/>
                  <a:gd name="T8" fmla="*/ 0 w 30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3"/>
                    </a:moveTo>
                    <a:lnTo>
                      <a:pt x="15" y="0"/>
                    </a:lnTo>
                    <a:lnTo>
                      <a:pt x="30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5" name="Freeform 1385"/>
              <p:cNvSpPr>
                <a:spLocks/>
              </p:cNvSpPr>
              <p:nvPr/>
            </p:nvSpPr>
            <p:spPr bwMode="auto">
              <a:xfrm>
                <a:off x="3447" y="1726"/>
                <a:ext cx="14" cy="28"/>
              </a:xfrm>
              <a:custGeom>
                <a:avLst/>
                <a:gdLst>
                  <a:gd name="T0" fmla="*/ 0 w 14"/>
                  <a:gd name="T1" fmla="*/ 0 h 28"/>
                  <a:gd name="T2" fmla="*/ 1 w 14"/>
                  <a:gd name="T3" fmla="*/ 26 h 28"/>
                  <a:gd name="T4" fmla="*/ 14 w 14"/>
                  <a:gd name="T5" fmla="*/ 28 h 28"/>
                  <a:gd name="T6" fmla="*/ 13 w 14"/>
                  <a:gd name="T7" fmla="*/ 1 h 28"/>
                  <a:gd name="T8" fmla="*/ 0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8"/>
                  <a:gd name="T17" fmla="*/ 14 w 1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8">
                    <a:moveTo>
                      <a:pt x="0" y="0"/>
                    </a:moveTo>
                    <a:lnTo>
                      <a:pt x="1" y="26"/>
                    </a:lnTo>
                    <a:lnTo>
                      <a:pt x="14" y="28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6" name="Freeform 1386"/>
              <p:cNvSpPr>
                <a:spLocks/>
              </p:cNvSpPr>
              <p:nvPr/>
            </p:nvSpPr>
            <p:spPr bwMode="auto">
              <a:xfrm>
                <a:off x="3443" y="1742"/>
                <a:ext cx="18" cy="26"/>
              </a:xfrm>
              <a:custGeom>
                <a:avLst/>
                <a:gdLst>
                  <a:gd name="T0" fmla="*/ 5 w 18"/>
                  <a:gd name="T1" fmla="*/ 0 h 26"/>
                  <a:gd name="T2" fmla="*/ 0 w 18"/>
                  <a:gd name="T3" fmla="*/ 25 h 26"/>
                  <a:gd name="T4" fmla="*/ 13 w 18"/>
                  <a:gd name="T5" fmla="*/ 26 h 26"/>
                  <a:gd name="T6" fmla="*/ 18 w 18"/>
                  <a:gd name="T7" fmla="*/ 1 h 26"/>
                  <a:gd name="T8" fmla="*/ 5 w 1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6"/>
                  <a:gd name="T17" fmla="*/ 18 w 1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6">
                    <a:moveTo>
                      <a:pt x="5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7" name="Freeform 1387"/>
              <p:cNvSpPr>
                <a:spLocks/>
              </p:cNvSpPr>
              <p:nvPr/>
            </p:nvSpPr>
            <p:spPr bwMode="auto">
              <a:xfrm>
                <a:off x="3432" y="1751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8" name="Freeform 1388"/>
              <p:cNvSpPr>
                <a:spLocks/>
              </p:cNvSpPr>
              <p:nvPr/>
            </p:nvSpPr>
            <p:spPr bwMode="auto">
              <a:xfrm>
                <a:off x="3405" y="1792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99" name="Freeform 1389"/>
              <p:cNvSpPr>
                <a:spLocks/>
              </p:cNvSpPr>
              <p:nvPr/>
            </p:nvSpPr>
            <p:spPr bwMode="auto">
              <a:xfrm>
                <a:off x="3376" y="183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0" name="Freeform 1390"/>
              <p:cNvSpPr>
                <a:spLocks/>
              </p:cNvSpPr>
              <p:nvPr/>
            </p:nvSpPr>
            <p:spPr bwMode="auto">
              <a:xfrm>
                <a:off x="3348" y="1876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1" name="Rectangle 1391"/>
              <p:cNvSpPr>
                <a:spLocks noChangeArrowheads="1"/>
              </p:cNvSpPr>
              <p:nvPr/>
            </p:nvSpPr>
            <p:spPr bwMode="auto">
              <a:xfrm>
                <a:off x="3331" y="192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2" name="Freeform 1392"/>
              <p:cNvSpPr>
                <a:spLocks/>
              </p:cNvSpPr>
              <p:nvPr/>
            </p:nvSpPr>
            <p:spPr bwMode="auto">
              <a:xfrm>
                <a:off x="3319" y="1920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3" name="Rectangle 1393"/>
              <p:cNvSpPr>
                <a:spLocks noChangeArrowheads="1"/>
              </p:cNvSpPr>
              <p:nvPr/>
            </p:nvSpPr>
            <p:spPr bwMode="auto">
              <a:xfrm>
                <a:off x="3303" y="1965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4" name="Freeform 1394"/>
              <p:cNvSpPr>
                <a:spLocks/>
              </p:cNvSpPr>
              <p:nvPr/>
            </p:nvSpPr>
            <p:spPr bwMode="auto">
              <a:xfrm>
                <a:off x="3289" y="1963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5" name="Freeform 1395"/>
              <p:cNvSpPr>
                <a:spLocks/>
              </p:cNvSpPr>
              <p:nvPr/>
            </p:nvSpPr>
            <p:spPr bwMode="auto">
              <a:xfrm>
                <a:off x="3262" y="2000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6" name="Rectangle 1396"/>
              <p:cNvSpPr>
                <a:spLocks noChangeArrowheads="1"/>
              </p:cNvSpPr>
              <p:nvPr/>
            </p:nvSpPr>
            <p:spPr bwMode="auto">
              <a:xfrm>
                <a:off x="3242" y="204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7" name="Freeform 1397"/>
              <p:cNvSpPr>
                <a:spLocks/>
              </p:cNvSpPr>
              <p:nvPr/>
            </p:nvSpPr>
            <p:spPr bwMode="auto">
              <a:xfrm>
                <a:off x="3230" y="2044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8" name="Rectangle 1398"/>
              <p:cNvSpPr>
                <a:spLocks noChangeArrowheads="1"/>
              </p:cNvSpPr>
              <p:nvPr/>
            </p:nvSpPr>
            <p:spPr bwMode="auto">
              <a:xfrm>
                <a:off x="3212" y="2092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09" name="Freeform 1399"/>
              <p:cNvSpPr>
                <a:spLocks/>
              </p:cNvSpPr>
              <p:nvPr/>
            </p:nvSpPr>
            <p:spPr bwMode="auto">
              <a:xfrm>
                <a:off x="3204" y="2091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0" name="Freeform 1400"/>
              <p:cNvSpPr>
                <a:spLocks/>
              </p:cNvSpPr>
              <p:nvPr/>
            </p:nvSpPr>
            <p:spPr bwMode="auto">
              <a:xfrm>
                <a:off x="3183" y="2139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1" name="Freeform 1401"/>
              <p:cNvSpPr>
                <a:spLocks/>
              </p:cNvSpPr>
              <p:nvPr/>
            </p:nvSpPr>
            <p:spPr bwMode="auto">
              <a:xfrm>
                <a:off x="3163" y="218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2" name="Freeform 1402"/>
              <p:cNvSpPr>
                <a:spLocks/>
              </p:cNvSpPr>
              <p:nvPr/>
            </p:nvSpPr>
            <p:spPr bwMode="auto">
              <a:xfrm>
                <a:off x="3147" y="223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3" name="Freeform 1403"/>
              <p:cNvSpPr>
                <a:spLocks/>
              </p:cNvSpPr>
              <p:nvPr/>
            </p:nvSpPr>
            <p:spPr bwMode="auto">
              <a:xfrm>
                <a:off x="3131" y="227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4" name="Freeform 1404"/>
              <p:cNvSpPr>
                <a:spLocks/>
              </p:cNvSpPr>
              <p:nvPr/>
            </p:nvSpPr>
            <p:spPr bwMode="auto">
              <a:xfrm>
                <a:off x="3116" y="231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5" name="Freeform 1405"/>
              <p:cNvSpPr>
                <a:spLocks/>
              </p:cNvSpPr>
              <p:nvPr/>
            </p:nvSpPr>
            <p:spPr bwMode="auto">
              <a:xfrm>
                <a:off x="3102" y="236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6" name="Freeform 1406"/>
              <p:cNvSpPr>
                <a:spLocks/>
              </p:cNvSpPr>
              <p:nvPr/>
            </p:nvSpPr>
            <p:spPr bwMode="auto">
              <a:xfrm>
                <a:off x="3084" y="241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7" name="Freeform 1407"/>
              <p:cNvSpPr>
                <a:spLocks/>
              </p:cNvSpPr>
              <p:nvPr/>
            </p:nvSpPr>
            <p:spPr bwMode="auto">
              <a:xfrm>
                <a:off x="3068" y="2457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6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8" name="Freeform 1408"/>
              <p:cNvSpPr>
                <a:spLocks/>
              </p:cNvSpPr>
              <p:nvPr/>
            </p:nvSpPr>
            <p:spPr bwMode="auto">
              <a:xfrm>
                <a:off x="3052" y="250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19" name="Freeform 1409"/>
              <p:cNvSpPr>
                <a:spLocks/>
              </p:cNvSpPr>
              <p:nvPr/>
            </p:nvSpPr>
            <p:spPr bwMode="auto">
              <a:xfrm>
                <a:off x="3035" y="2549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0" name="Freeform 1410"/>
              <p:cNvSpPr>
                <a:spLocks/>
              </p:cNvSpPr>
              <p:nvPr/>
            </p:nvSpPr>
            <p:spPr bwMode="auto">
              <a:xfrm>
                <a:off x="3010" y="2595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1" name="Freeform 1411"/>
              <p:cNvSpPr>
                <a:spLocks/>
              </p:cNvSpPr>
              <p:nvPr/>
            </p:nvSpPr>
            <p:spPr bwMode="auto">
              <a:xfrm>
                <a:off x="2982" y="2642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2" name="Freeform 1412"/>
              <p:cNvSpPr>
                <a:spLocks/>
              </p:cNvSpPr>
              <p:nvPr/>
            </p:nvSpPr>
            <p:spPr bwMode="auto">
              <a:xfrm>
                <a:off x="2954" y="267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3" name="Freeform 1413"/>
              <p:cNvSpPr>
                <a:spLocks/>
              </p:cNvSpPr>
              <p:nvPr/>
            </p:nvSpPr>
            <p:spPr bwMode="auto">
              <a:xfrm>
                <a:off x="2925" y="2720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4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4" name="Freeform 1414"/>
              <p:cNvSpPr>
                <a:spLocks/>
              </p:cNvSpPr>
              <p:nvPr/>
            </p:nvSpPr>
            <p:spPr bwMode="auto">
              <a:xfrm>
                <a:off x="2897" y="2754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5" name="Freeform 1415"/>
              <p:cNvSpPr>
                <a:spLocks/>
              </p:cNvSpPr>
              <p:nvPr/>
            </p:nvSpPr>
            <p:spPr bwMode="auto">
              <a:xfrm>
                <a:off x="2866" y="2792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2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6" name="Freeform 1416"/>
              <p:cNvSpPr>
                <a:spLocks/>
              </p:cNvSpPr>
              <p:nvPr/>
            </p:nvSpPr>
            <p:spPr bwMode="auto">
              <a:xfrm>
                <a:off x="2835" y="2824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7" name="Freeform 1417"/>
              <p:cNvSpPr>
                <a:spLocks/>
              </p:cNvSpPr>
              <p:nvPr/>
            </p:nvSpPr>
            <p:spPr bwMode="auto">
              <a:xfrm>
                <a:off x="2813" y="2856"/>
                <a:ext cx="22" cy="19"/>
              </a:xfrm>
              <a:custGeom>
                <a:avLst/>
                <a:gdLst>
                  <a:gd name="T0" fmla="*/ 21 w 22"/>
                  <a:gd name="T1" fmla="*/ 13 h 19"/>
                  <a:gd name="T2" fmla="*/ 0 w 22"/>
                  <a:gd name="T3" fmla="*/ 19 h 19"/>
                  <a:gd name="T4" fmla="*/ 1 w 22"/>
                  <a:gd name="T5" fmla="*/ 5 h 19"/>
                  <a:gd name="T6" fmla="*/ 22 w 22"/>
                  <a:gd name="T7" fmla="*/ 0 h 19"/>
                  <a:gd name="T8" fmla="*/ 21 w 22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9"/>
                  <a:gd name="T17" fmla="*/ 22 w 2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9">
                    <a:moveTo>
                      <a:pt x="21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2" y="0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8" name="Freeform 1418"/>
              <p:cNvSpPr>
                <a:spLocks/>
              </p:cNvSpPr>
              <p:nvPr/>
            </p:nvSpPr>
            <p:spPr bwMode="auto">
              <a:xfrm>
                <a:off x="2814" y="2851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29" name="Freeform 1419"/>
              <p:cNvSpPr>
                <a:spLocks/>
              </p:cNvSpPr>
              <p:nvPr/>
            </p:nvSpPr>
            <p:spPr bwMode="auto">
              <a:xfrm>
                <a:off x="2841" y="2809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0" name="Rectangle 1420"/>
              <p:cNvSpPr>
                <a:spLocks noChangeArrowheads="1"/>
              </p:cNvSpPr>
              <p:nvPr/>
            </p:nvSpPr>
            <p:spPr bwMode="auto">
              <a:xfrm>
                <a:off x="2869" y="277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1" name="Freeform 1421"/>
              <p:cNvSpPr>
                <a:spLocks/>
              </p:cNvSpPr>
              <p:nvPr/>
            </p:nvSpPr>
            <p:spPr bwMode="auto">
              <a:xfrm>
                <a:off x="2869" y="2768"/>
                <a:ext cx="24" cy="26"/>
              </a:xfrm>
              <a:custGeom>
                <a:avLst/>
                <a:gdLst>
                  <a:gd name="T0" fmla="*/ 0 w 24"/>
                  <a:gd name="T1" fmla="*/ 24 h 26"/>
                  <a:gd name="T2" fmla="*/ 10 w 24"/>
                  <a:gd name="T3" fmla="*/ 0 h 26"/>
                  <a:gd name="T4" fmla="*/ 24 w 24"/>
                  <a:gd name="T5" fmla="*/ 2 h 26"/>
                  <a:gd name="T6" fmla="*/ 13 w 24"/>
                  <a:gd name="T7" fmla="*/ 26 h 26"/>
                  <a:gd name="T8" fmla="*/ 0 w 24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4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2" name="Freeform 1422"/>
              <p:cNvSpPr>
                <a:spLocks/>
              </p:cNvSpPr>
              <p:nvPr/>
            </p:nvSpPr>
            <p:spPr bwMode="auto">
              <a:xfrm>
                <a:off x="2895" y="2726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3" name="Rectangle 1423"/>
              <p:cNvSpPr>
                <a:spLocks noChangeArrowheads="1"/>
              </p:cNvSpPr>
              <p:nvPr/>
            </p:nvSpPr>
            <p:spPr bwMode="auto">
              <a:xfrm>
                <a:off x="2926" y="2694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4" name="Freeform 1424"/>
              <p:cNvSpPr>
                <a:spLocks/>
              </p:cNvSpPr>
              <p:nvPr/>
            </p:nvSpPr>
            <p:spPr bwMode="auto">
              <a:xfrm>
                <a:off x="2926" y="268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5" name="Rectangle 1425"/>
              <p:cNvSpPr>
                <a:spLocks noChangeArrowheads="1"/>
              </p:cNvSpPr>
              <p:nvPr/>
            </p:nvSpPr>
            <p:spPr bwMode="auto">
              <a:xfrm>
                <a:off x="2955" y="264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6" name="Freeform 1426"/>
              <p:cNvSpPr>
                <a:spLocks/>
              </p:cNvSpPr>
              <p:nvPr/>
            </p:nvSpPr>
            <p:spPr bwMode="auto">
              <a:xfrm>
                <a:off x="2955" y="263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7" name="Freeform 1427"/>
              <p:cNvSpPr>
                <a:spLocks/>
              </p:cNvSpPr>
              <p:nvPr/>
            </p:nvSpPr>
            <p:spPr bwMode="auto">
              <a:xfrm>
                <a:off x="2985" y="2596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8" name="Freeform 1428"/>
              <p:cNvSpPr>
                <a:spLocks/>
              </p:cNvSpPr>
              <p:nvPr/>
            </p:nvSpPr>
            <p:spPr bwMode="auto">
              <a:xfrm>
                <a:off x="3013" y="2557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0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39" name="Rectangle 1429"/>
              <p:cNvSpPr>
                <a:spLocks noChangeArrowheads="1"/>
              </p:cNvSpPr>
              <p:nvPr/>
            </p:nvSpPr>
            <p:spPr bwMode="auto">
              <a:xfrm>
                <a:off x="3041" y="252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0" name="Freeform 1430"/>
              <p:cNvSpPr>
                <a:spLocks/>
              </p:cNvSpPr>
              <p:nvPr/>
            </p:nvSpPr>
            <p:spPr bwMode="auto">
              <a:xfrm>
                <a:off x="3041" y="2507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1" name="Freeform 1431"/>
              <p:cNvSpPr>
                <a:spLocks/>
              </p:cNvSpPr>
              <p:nvPr/>
            </p:nvSpPr>
            <p:spPr bwMode="auto">
              <a:xfrm>
                <a:off x="3059" y="246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2" name="Freeform 1432"/>
              <p:cNvSpPr>
                <a:spLocks/>
              </p:cNvSpPr>
              <p:nvPr/>
            </p:nvSpPr>
            <p:spPr bwMode="auto">
              <a:xfrm>
                <a:off x="3074" y="241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3" name="Freeform 1433"/>
              <p:cNvSpPr>
                <a:spLocks/>
              </p:cNvSpPr>
              <p:nvPr/>
            </p:nvSpPr>
            <p:spPr bwMode="auto">
              <a:xfrm>
                <a:off x="3088" y="2375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4" name="Freeform 1434"/>
              <p:cNvSpPr>
                <a:spLocks/>
              </p:cNvSpPr>
              <p:nvPr/>
            </p:nvSpPr>
            <p:spPr bwMode="auto">
              <a:xfrm>
                <a:off x="3106" y="2328"/>
                <a:ext cx="14" cy="28"/>
              </a:xfrm>
              <a:custGeom>
                <a:avLst/>
                <a:gdLst>
                  <a:gd name="T0" fmla="*/ 0 w 14"/>
                  <a:gd name="T1" fmla="*/ 26 h 28"/>
                  <a:gd name="T2" fmla="*/ 1 w 14"/>
                  <a:gd name="T3" fmla="*/ 0 h 28"/>
                  <a:gd name="T4" fmla="*/ 14 w 14"/>
                  <a:gd name="T5" fmla="*/ 1 h 28"/>
                  <a:gd name="T6" fmla="*/ 13 w 14"/>
                  <a:gd name="T7" fmla="*/ 28 h 28"/>
                  <a:gd name="T8" fmla="*/ 0 w 14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8"/>
                  <a:gd name="T17" fmla="*/ 14 w 1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8">
                    <a:moveTo>
                      <a:pt x="0" y="26"/>
                    </a:moveTo>
                    <a:lnTo>
                      <a:pt x="1" y="0"/>
                    </a:lnTo>
                    <a:lnTo>
                      <a:pt x="14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5" name="Freeform 1435"/>
              <p:cNvSpPr>
                <a:spLocks/>
              </p:cNvSpPr>
              <p:nvPr/>
            </p:nvSpPr>
            <p:spPr bwMode="auto">
              <a:xfrm>
                <a:off x="3108" y="2292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6" name="Freeform 1436"/>
              <p:cNvSpPr>
                <a:spLocks/>
              </p:cNvSpPr>
              <p:nvPr/>
            </p:nvSpPr>
            <p:spPr bwMode="auto">
              <a:xfrm>
                <a:off x="3136" y="2245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1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7" name="Freeform 1437"/>
              <p:cNvSpPr>
                <a:spLocks/>
              </p:cNvSpPr>
              <p:nvPr/>
            </p:nvSpPr>
            <p:spPr bwMode="auto">
              <a:xfrm>
                <a:off x="3150" y="2198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8" name="Freeform 1438"/>
              <p:cNvSpPr>
                <a:spLocks/>
              </p:cNvSpPr>
              <p:nvPr/>
            </p:nvSpPr>
            <p:spPr bwMode="auto">
              <a:xfrm>
                <a:off x="3163" y="2154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49" name="Freeform 1439"/>
              <p:cNvSpPr>
                <a:spLocks/>
              </p:cNvSpPr>
              <p:nvPr/>
            </p:nvSpPr>
            <p:spPr bwMode="auto">
              <a:xfrm>
                <a:off x="3183" y="2108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0" name="Freeform 1440"/>
              <p:cNvSpPr>
                <a:spLocks/>
              </p:cNvSpPr>
              <p:nvPr/>
            </p:nvSpPr>
            <p:spPr bwMode="auto">
              <a:xfrm>
                <a:off x="3202" y="2059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1" name="Freeform 1441"/>
              <p:cNvSpPr>
                <a:spLocks/>
              </p:cNvSpPr>
              <p:nvPr/>
            </p:nvSpPr>
            <p:spPr bwMode="auto">
              <a:xfrm>
                <a:off x="3220" y="2017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2" name="Freeform 1442"/>
              <p:cNvSpPr>
                <a:spLocks/>
              </p:cNvSpPr>
              <p:nvPr/>
            </p:nvSpPr>
            <p:spPr bwMode="auto">
              <a:xfrm>
                <a:off x="3244" y="1976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4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3" name="Freeform 1443"/>
              <p:cNvSpPr>
                <a:spLocks/>
              </p:cNvSpPr>
              <p:nvPr/>
            </p:nvSpPr>
            <p:spPr bwMode="auto">
              <a:xfrm>
                <a:off x="3271" y="193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4" name="Rectangle 1444"/>
              <p:cNvSpPr>
                <a:spLocks noChangeArrowheads="1"/>
              </p:cNvSpPr>
              <p:nvPr/>
            </p:nvSpPr>
            <p:spPr bwMode="auto">
              <a:xfrm>
                <a:off x="3303" y="189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5" name="Freeform 1445"/>
              <p:cNvSpPr>
                <a:spLocks/>
              </p:cNvSpPr>
              <p:nvPr/>
            </p:nvSpPr>
            <p:spPr bwMode="auto">
              <a:xfrm>
                <a:off x="3303" y="1888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6" name="Freeform 1446"/>
              <p:cNvSpPr>
                <a:spLocks/>
              </p:cNvSpPr>
              <p:nvPr/>
            </p:nvSpPr>
            <p:spPr bwMode="auto">
              <a:xfrm>
                <a:off x="3335" y="1848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7" name="Freeform 1447"/>
              <p:cNvSpPr>
                <a:spLocks/>
              </p:cNvSpPr>
              <p:nvPr/>
            </p:nvSpPr>
            <p:spPr bwMode="auto">
              <a:xfrm>
                <a:off x="3365" y="1810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8" name="Freeform 1448"/>
              <p:cNvSpPr>
                <a:spLocks/>
              </p:cNvSpPr>
              <p:nvPr/>
            </p:nvSpPr>
            <p:spPr bwMode="auto">
              <a:xfrm>
                <a:off x="3396" y="1775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59" name="Freeform 1449"/>
              <p:cNvSpPr>
                <a:spLocks/>
              </p:cNvSpPr>
              <p:nvPr/>
            </p:nvSpPr>
            <p:spPr bwMode="auto">
              <a:xfrm>
                <a:off x="3425" y="1740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0" name="Freeform 1450"/>
              <p:cNvSpPr>
                <a:spLocks/>
              </p:cNvSpPr>
              <p:nvPr/>
            </p:nvSpPr>
            <p:spPr bwMode="auto">
              <a:xfrm>
                <a:off x="3451" y="1718"/>
                <a:ext cx="16" cy="28"/>
              </a:xfrm>
              <a:custGeom>
                <a:avLst/>
                <a:gdLst>
                  <a:gd name="T0" fmla="*/ 2 w 16"/>
                  <a:gd name="T1" fmla="*/ 0 h 28"/>
                  <a:gd name="T2" fmla="*/ 0 w 16"/>
                  <a:gd name="T3" fmla="*/ 26 h 28"/>
                  <a:gd name="T4" fmla="*/ 13 w 16"/>
                  <a:gd name="T5" fmla="*/ 28 h 28"/>
                  <a:gd name="T6" fmla="*/ 16 w 16"/>
                  <a:gd name="T7" fmla="*/ 1 h 28"/>
                  <a:gd name="T8" fmla="*/ 2 w 16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8"/>
                  <a:gd name="T17" fmla="*/ 16 w 1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8">
                    <a:moveTo>
                      <a:pt x="2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1" name="Freeform 1451"/>
              <p:cNvSpPr>
                <a:spLocks/>
              </p:cNvSpPr>
              <p:nvPr/>
            </p:nvSpPr>
            <p:spPr bwMode="auto">
              <a:xfrm>
                <a:off x="3448" y="1742"/>
                <a:ext cx="15" cy="18"/>
              </a:xfrm>
              <a:custGeom>
                <a:avLst/>
                <a:gdLst>
                  <a:gd name="T0" fmla="*/ 1 w 15"/>
                  <a:gd name="T1" fmla="*/ 0 h 18"/>
                  <a:gd name="T2" fmla="*/ 0 w 15"/>
                  <a:gd name="T3" fmla="*/ 17 h 18"/>
                  <a:gd name="T4" fmla="*/ 13 w 15"/>
                  <a:gd name="T5" fmla="*/ 18 h 18"/>
                  <a:gd name="T6" fmla="*/ 15 w 15"/>
                  <a:gd name="T7" fmla="*/ 1 h 18"/>
                  <a:gd name="T8" fmla="*/ 1 w 1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8"/>
                  <a:gd name="T17" fmla="*/ 15 w 1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8">
                    <a:moveTo>
                      <a:pt x="1" y="0"/>
                    </a:moveTo>
                    <a:lnTo>
                      <a:pt x="0" y="17"/>
                    </a:lnTo>
                    <a:lnTo>
                      <a:pt x="13" y="18"/>
                    </a:lnTo>
                    <a:lnTo>
                      <a:pt x="1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2" name="Freeform 1452"/>
              <p:cNvSpPr>
                <a:spLocks/>
              </p:cNvSpPr>
              <p:nvPr/>
            </p:nvSpPr>
            <p:spPr bwMode="auto">
              <a:xfrm>
                <a:off x="3436" y="1743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3" name="Freeform 1453"/>
              <p:cNvSpPr>
                <a:spLocks/>
              </p:cNvSpPr>
              <p:nvPr/>
            </p:nvSpPr>
            <p:spPr bwMode="auto">
              <a:xfrm>
                <a:off x="3408" y="178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4" name="Freeform 1454"/>
              <p:cNvSpPr>
                <a:spLocks/>
              </p:cNvSpPr>
              <p:nvPr/>
            </p:nvSpPr>
            <p:spPr bwMode="auto">
              <a:xfrm>
                <a:off x="3380" y="1831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5" name="Rectangle 1455"/>
              <p:cNvSpPr>
                <a:spLocks noChangeArrowheads="1"/>
              </p:cNvSpPr>
              <p:nvPr/>
            </p:nvSpPr>
            <p:spPr bwMode="auto">
              <a:xfrm>
                <a:off x="3363" y="187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6" name="Freeform 1456"/>
              <p:cNvSpPr>
                <a:spLocks/>
              </p:cNvSpPr>
              <p:nvPr/>
            </p:nvSpPr>
            <p:spPr bwMode="auto">
              <a:xfrm>
                <a:off x="3351" y="187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7" name="Freeform 1457"/>
              <p:cNvSpPr>
                <a:spLocks/>
              </p:cNvSpPr>
              <p:nvPr/>
            </p:nvSpPr>
            <p:spPr bwMode="auto">
              <a:xfrm>
                <a:off x="3323" y="191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3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3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8" name="Freeform 1458"/>
              <p:cNvSpPr>
                <a:spLocks/>
              </p:cNvSpPr>
              <p:nvPr/>
            </p:nvSpPr>
            <p:spPr bwMode="auto">
              <a:xfrm>
                <a:off x="3293" y="1959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69" name="Freeform 1459"/>
              <p:cNvSpPr>
                <a:spLocks/>
              </p:cNvSpPr>
              <p:nvPr/>
            </p:nvSpPr>
            <p:spPr bwMode="auto">
              <a:xfrm>
                <a:off x="3264" y="1996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1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0" name="Freeform 1460"/>
              <p:cNvSpPr>
                <a:spLocks/>
              </p:cNvSpPr>
              <p:nvPr/>
            </p:nvSpPr>
            <p:spPr bwMode="auto">
              <a:xfrm>
                <a:off x="3235" y="2035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3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1" name="Freeform 1461"/>
              <p:cNvSpPr>
                <a:spLocks/>
              </p:cNvSpPr>
              <p:nvPr/>
            </p:nvSpPr>
            <p:spPr bwMode="auto">
              <a:xfrm>
                <a:off x="3210" y="2081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2" name="Freeform 1462"/>
              <p:cNvSpPr>
                <a:spLocks/>
              </p:cNvSpPr>
              <p:nvPr/>
            </p:nvSpPr>
            <p:spPr bwMode="auto">
              <a:xfrm>
                <a:off x="3187" y="2128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3" name="Freeform 1463"/>
              <p:cNvSpPr>
                <a:spLocks/>
              </p:cNvSpPr>
              <p:nvPr/>
            </p:nvSpPr>
            <p:spPr bwMode="auto">
              <a:xfrm>
                <a:off x="3168" y="2174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6 h 27"/>
                  <a:gd name="T4" fmla="*/ 14 w 22"/>
                  <a:gd name="T5" fmla="*/ 27 h 27"/>
                  <a:gd name="T6" fmla="*/ 22 w 22"/>
                  <a:gd name="T7" fmla="*/ 2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4" name="Freeform 1464"/>
              <p:cNvSpPr>
                <a:spLocks/>
              </p:cNvSpPr>
              <p:nvPr/>
            </p:nvSpPr>
            <p:spPr bwMode="auto">
              <a:xfrm>
                <a:off x="3151" y="222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5" name="Freeform 1465"/>
              <p:cNvSpPr>
                <a:spLocks/>
              </p:cNvSpPr>
              <p:nvPr/>
            </p:nvSpPr>
            <p:spPr bwMode="auto">
              <a:xfrm>
                <a:off x="3134" y="2269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6" name="Rectangle 1466"/>
              <p:cNvSpPr>
                <a:spLocks noChangeArrowheads="1"/>
              </p:cNvSpPr>
              <p:nvPr/>
            </p:nvSpPr>
            <p:spPr bwMode="auto">
              <a:xfrm>
                <a:off x="3124" y="2314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7" name="Freeform 1467"/>
              <p:cNvSpPr>
                <a:spLocks/>
              </p:cNvSpPr>
              <p:nvPr/>
            </p:nvSpPr>
            <p:spPr bwMode="auto">
              <a:xfrm>
                <a:off x="3116" y="2313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8" name="Freeform 1468"/>
              <p:cNvSpPr>
                <a:spLocks/>
              </p:cNvSpPr>
              <p:nvPr/>
            </p:nvSpPr>
            <p:spPr bwMode="auto">
              <a:xfrm>
                <a:off x="3103" y="2354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79" name="Freeform 1469"/>
              <p:cNvSpPr>
                <a:spLocks/>
              </p:cNvSpPr>
              <p:nvPr/>
            </p:nvSpPr>
            <p:spPr bwMode="auto">
              <a:xfrm>
                <a:off x="3088" y="240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0" name="Freeform 1470"/>
              <p:cNvSpPr>
                <a:spLocks/>
              </p:cNvSpPr>
              <p:nvPr/>
            </p:nvSpPr>
            <p:spPr bwMode="auto">
              <a:xfrm>
                <a:off x="3072" y="244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1" name="Freeform 1471"/>
              <p:cNvSpPr>
                <a:spLocks/>
              </p:cNvSpPr>
              <p:nvPr/>
            </p:nvSpPr>
            <p:spPr bwMode="auto">
              <a:xfrm>
                <a:off x="3056" y="249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2" name="Freeform 1472"/>
              <p:cNvSpPr>
                <a:spLocks/>
              </p:cNvSpPr>
              <p:nvPr/>
            </p:nvSpPr>
            <p:spPr bwMode="auto">
              <a:xfrm>
                <a:off x="3038" y="2543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3" name="Freeform 1473"/>
              <p:cNvSpPr>
                <a:spLocks/>
              </p:cNvSpPr>
              <p:nvPr/>
            </p:nvSpPr>
            <p:spPr bwMode="auto">
              <a:xfrm>
                <a:off x="3017" y="2583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2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4" name="Freeform 1474"/>
              <p:cNvSpPr>
                <a:spLocks/>
              </p:cNvSpPr>
              <p:nvPr/>
            </p:nvSpPr>
            <p:spPr bwMode="auto">
              <a:xfrm>
                <a:off x="2990" y="262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5" name="Rectangle 1475"/>
              <p:cNvSpPr>
                <a:spLocks noChangeArrowheads="1"/>
              </p:cNvSpPr>
              <p:nvPr/>
            </p:nvSpPr>
            <p:spPr bwMode="auto">
              <a:xfrm>
                <a:off x="2973" y="267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6" name="Freeform 1476"/>
              <p:cNvSpPr>
                <a:spLocks/>
              </p:cNvSpPr>
              <p:nvPr/>
            </p:nvSpPr>
            <p:spPr bwMode="auto">
              <a:xfrm>
                <a:off x="2959" y="2672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7" name="Freeform 1477"/>
              <p:cNvSpPr>
                <a:spLocks/>
              </p:cNvSpPr>
              <p:nvPr/>
            </p:nvSpPr>
            <p:spPr bwMode="auto">
              <a:xfrm>
                <a:off x="2931" y="2711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8" name="Freeform 1478"/>
              <p:cNvSpPr>
                <a:spLocks/>
              </p:cNvSpPr>
              <p:nvPr/>
            </p:nvSpPr>
            <p:spPr bwMode="auto">
              <a:xfrm>
                <a:off x="2901" y="2752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4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89" name="Freeform 1479"/>
              <p:cNvSpPr>
                <a:spLocks/>
              </p:cNvSpPr>
              <p:nvPr/>
            </p:nvSpPr>
            <p:spPr bwMode="auto">
              <a:xfrm>
                <a:off x="2870" y="2787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0" name="Freeform 1480"/>
              <p:cNvSpPr>
                <a:spLocks/>
              </p:cNvSpPr>
              <p:nvPr/>
            </p:nvSpPr>
            <p:spPr bwMode="auto">
              <a:xfrm>
                <a:off x="2839" y="2821"/>
                <a:ext cx="30" cy="26"/>
              </a:xfrm>
              <a:custGeom>
                <a:avLst/>
                <a:gdLst>
                  <a:gd name="T0" fmla="*/ 15 w 30"/>
                  <a:gd name="T1" fmla="*/ 0 h 26"/>
                  <a:gd name="T2" fmla="*/ 0 w 30"/>
                  <a:gd name="T3" fmla="*/ 24 h 26"/>
                  <a:gd name="T4" fmla="*/ 15 w 30"/>
                  <a:gd name="T5" fmla="*/ 26 h 26"/>
                  <a:gd name="T6" fmla="*/ 30 w 30"/>
                  <a:gd name="T7" fmla="*/ 2 h 26"/>
                  <a:gd name="T8" fmla="*/ 15 w 3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6"/>
                  <a:gd name="T17" fmla="*/ 30 w 3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6">
                    <a:moveTo>
                      <a:pt x="15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1" name="Freeform 1481"/>
              <p:cNvSpPr>
                <a:spLocks/>
              </p:cNvSpPr>
              <p:nvPr/>
            </p:nvSpPr>
            <p:spPr bwMode="auto">
              <a:xfrm>
                <a:off x="2814" y="2855"/>
                <a:ext cx="25" cy="17"/>
              </a:xfrm>
              <a:custGeom>
                <a:avLst/>
                <a:gdLst>
                  <a:gd name="T0" fmla="*/ 24 w 25"/>
                  <a:gd name="T1" fmla="*/ 13 h 17"/>
                  <a:gd name="T2" fmla="*/ 0 w 25"/>
                  <a:gd name="T3" fmla="*/ 17 h 17"/>
                  <a:gd name="T4" fmla="*/ 2 w 25"/>
                  <a:gd name="T5" fmla="*/ 4 h 17"/>
                  <a:gd name="T6" fmla="*/ 25 w 25"/>
                  <a:gd name="T7" fmla="*/ 0 h 17"/>
                  <a:gd name="T8" fmla="*/ 24 w 25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17"/>
                  <a:gd name="T17" fmla="*/ 25 w 2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17">
                    <a:moveTo>
                      <a:pt x="24" y="13"/>
                    </a:moveTo>
                    <a:lnTo>
                      <a:pt x="0" y="17"/>
                    </a:lnTo>
                    <a:lnTo>
                      <a:pt x="2" y="4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2" name="Freeform 1482"/>
              <p:cNvSpPr>
                <a:spLocks/>
              </p:cNvSpPr>
              <p:nvPr/>
            </p:nvSpPr>
            <p:spPr bwMode="auto">
              <a:xfrm>
                <a:off x="2816" y="2848"/>
                <a:ext cx="23" cy="25"/>
              </a:xfrm>
              <a:custGeom>
                <a:avLst/>
                <a:gdLst>
                  <a:gd name="T0" fmla="*/ 0 w 23"/>
                  <a:gd name="T1" fmla="*/ 24 h 25"/>
                  <a:gd name="T2" fmla="*/ 10 w 23"/>
                  <a:gd name="T3" fmla="*/ 0 h 25"/>
                  <a:gd name="T4" fmla="*/ 23 w 23"/>
                  <a:gd name="T5" fmla="*/ 1 h 25"/>
                  <a:gd name="T6" fmla="*/ 13 w 23"/>
                  <a:gd name="T7" fmla="*/ 25 h 25"/>
                  <a:gd name="T8" fmla="*/ 0 w 23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5"/>
                  <a:gd name="T17" fmla="*/ 23 w 2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5">
                    <a:moveTo>
                      <a:pt x="0" y="24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3" name="Freeform 1483"/>
              <p:cNvSpPr>
                <a:spLocks/>
              </p:cNvSpPr>
              <p:nvPr/>
            </p:nvSpPr>
            <p:spPr bwMode="auto">
              <a:xfrm>
                <a:off x="2841" y="2809"/>
                <a:ext cx="24" cy="26"/>
              </a:xfrm>
              <a:custGeom>
                <a:avLst/>
                <a:gdLst>
                  <a:gd name="T0" fmla="*/ 0 w 24"/>
                  <a:gd name="T1" fmla="*/ 24 h 26"/>
                  <a:gd name="T2" fmla="*/ 10 w 24"/>
                  <a:gd name="T3" fmla="*/ 0 h 26"/>
                  <a:gd name="T4" fmla="*/ 24 w 24"/>
                  <a:gd name="T5" fmla="*/ 2 h 26"/>
                  <a:gd name="T6" fmla="*/ 13 w 24"/>
                  <a:gd name="T7" fmla="*/ 26 h 26"/>
                  <a:gd name="T8" fmla="*/ 0 w 24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4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4" name="Freeform 1484"/>
              <p:cNvSpPr>
                <a:spLocks/>
              </p:cNvSpPr>
              <p:nvPr/>
            </p:nvSpPr>
            <p:spPr bwMode="auto">
              <a:xfrm>
                <a:off x="2867" y="2767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5" name="Freeform 1485"/>
              <p:cNvSpPr>
                <a:spLocks/>
              </p:cNvSpPr>
              <p:nvPr/>
            </p:nvSpPr>
            <p:spPr bwMode="auto">
              <a:xfrm>
                <a:off x="2895" y="2723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6" name="Rectangle 1486"/>
              <p:cNvSpPr>
                <a:spLocks noChangeArrowheads="1"/>
              </p:cNvSpPr>
              <p:nvPr/>
            </p:nvSpPr>
            <p:spPr bwMode="auto">
              <a:xfrm>
                <a:off x="2926" y="2692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7" name="Freeform 1487"/>
              <p:cNvSpPr>
                <a:spLocks/>
              </p:cNvSpPr>
              <p:nvPr/>
            </p:nvSpPr>
            <p:spPr bwMode="auto">
              <a:xfrm>
                <a:off x="2926" y="268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8" name="Rectangle 1488"/>
              <p:cNvSpPr>
                <a:spLocks noChangeArrowheads="1"/>
              </p:cNvSpPr>
              <p:nvPr/>
            </p:nvSpPr>
            <p:spPr bwMode="auto">
              <a:xfrm>
                <a:off x="2955" y="264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099" name="Freeform 1489"/>
              <p:cNvSpPr>
                <a:spLocks/>
              </p:cNvSpPr>
              <p:nvPr/>
            </p:nvSpPr>
            <p:spPr bwMode="auto">
              <a:xfrm>
                <a:off x="2955" y="2636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0" name="Freeform 1490"/>
              <p:cNvSpPr>
                <a:spLocks/>
              </p:cNvSpPr>
              <p:nvPr/>
            </p:nvSpPr>
            <p:spPr bwMode="auto">
              <a:xfrm>
                <a:off x="2983" y="2596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1" name="Freeform 1491"/>
              <p:cNvSpPr>
                <a:spLocks/>
              </p:cNvSpPr>
              <p:nvPr/>
            </p:nvSpPr>
            <p:spPr bwMode="auto">
              <a:xfrm>
                <a:off x="3013" y="2555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9 w 22"/>
                  <a:gd name="T3" fmla="*/ 0 h 27"/>
                  <a:gd name="T4" fmla="*/ 22 w 22"/>
                  <a:gd name="T5" fmla="*/ 2 h 27"/>
                  <a:gd name="T6" fmla="*/ 13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9" y="0"/>
                    </a:lnTo>
                    <a:lnTo>
                      <a:pt x="22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2" name="Freeform 1492"/>
              <p:cNvSpPr>
                <a:spLocks/>
              </p:cNvSpPr>
              <p:nvPr/>
            </p:nvSpPr>
            <p:spPr bwMode="auto">
              <a:xfrm>
                <a:off x="3038" y="2506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3" name="Freeform 1493"/>
              <p:cNvSpPr>
                <a:spLocks/>
              </p:cNvSpPr>
              <p:nvPr/>
            </p:nvSpPr>
            <p:spPr bwMode="auto">
              <a:xfrm>
                <a:off x="3059" y="2457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4" name="Freeform 1494"/>
              <p:cNvSpPr>
                <a:spLocks/>
              </p:cNvSpPr>
              <p:nvPr/>
            </p:nvSpPr>
            <p:spPr bwMode="auto">
              <a:xfrm>
                <a:off x="3074" y="2413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5" name="Freeform 1495"/>
              <p:cNvSpPr>
                <a:spLocks/>
              </p:cNvSpPr>
              <p:nvPr/>
            </p:nvSpPr>
            <p:spPr bwMode="auto">
              <a:xfrm>
                <a:off x="3091" y="236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6" name="Freeform 1496"/>
              <p:cNvSpPr>
                <a:spLocks/>
              </p:cNvSpPr>
              <p:nvPr/>
            </p:nvSpPr>
            <p:spPr bwMode="auto">
              <a:xfrm>
                <a:off x="3107" y="2317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7" name="Rectangle 1497"/>
              <p:cNvSpPr>
                <a:spLocks noChangeArrowheads="1"/>
              </p:cNvSpPr>
              <p:nvPr/>
            </p:nvSpPr>
            <p:spPr bwMode="auto">
              <a:xfrm>
                <a:off x="3124" y="2289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8" name="Freeform 1498"/>
              <p:cNvSpPr>
                <a:spLocks/>
              </p:cNvSpPr>
              <p:nvPr/>
            </p:nvSpPr>
            <p:spPr bwMode="auto">
              <a:xfrm>
                <a:off x="3124" y="2274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09" name="Freeform 1499"/>
              <p:cNvSpPr>
                <a:spLocks/>
              </p:cNvSpPr>
              <p:nvPr/>
            </p:nvSpPr>
            <p:spPr bwMode="auto">
              <a:xfrm>
                <a:off x="3142" y="2228"/>
                <a:ext cx="18" cy="28"/>
              </a:xfrm>
              <a:custGeom>
                <a:avLst/>
                <a:gdLst>
                  <a:gd name="T0" fmla="*/ 0 w 18"/>
                  <a:gd name="T1" fmla="*/ 26 h 28"/>
                  <a:gd name="T2" fmla="*/ 5 w 18"/>
                  <a:gd name="T3" fmla="*/ 0 h 28"/>
                  <a:gd name="T4" fmla="*/ 18 w 18"/>
                  <a:gd name="T5" fmla="*/ 1 h 28"/>
                  <a:gd name="T6" fmla="*/ 13 w 18"/>
                  <a:gd name="T7" fmla="*/ 28 h 28"/>
                  <a:gd name="T8" fmla="*/ 0 w 18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6"/>
                    </a:moveTo>
                    <a:lnTo>
                      <a:pt x="5" y="0"/>
                    </a:lnTo>
                    <a:lnTo>
                      <a:pt x="18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0" name="Freeform 1500"/>
              <p:cNvSpPr>
                <a:spLocks/>
              </p:cNvSpPr>
              <p:nvPr/>
            </p:nvSpPr>
            <p:spPr bwMode="auto">
              <a:xfrm>
                <a:off x="3156" y="217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1" name="Freeform 1501"/>
              <p:cNvSpPr>
                <a:spLocks/>
              </p:cNvSpPr>
              <p:nvPr/>
            </p:nvSpPr>
            <p:spPr bwMode="auto">
              <a:xfrm>
                <a:off x="3171" y="2131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9 w 23"/>
                  <a:gd name="T3" fmla="*/ 0 h 26"/>
                  <a:gd name="T4" fmla="*/ 23 w 23"/>
                  <a:gd name="T5" fmla="*/ 1 h 26"/>
                  <a:gd name="T6" fmla="*/ 13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2" name="Freeform 1502"/>
              <p:cNvSpPr>
                <a:spLocks/>
              </p:cNvSpPr>
              <p:nvPr/>
            </p:nvSpPr>
            <p:spPr bwMode="auto">
              <a:xfrm>
                <a:off x="3192" y="2081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3" name="Freeform 1503"/>
              <p:cNvSpPr>
                <a:spLocks/>
              </p:cNvSpPr>
              <p:nvPr/>
            </p:nvSpPr>
            <p:spPr bwMode="auto">
              <a:xfrm>
                <a:off x="3210" y="2036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4" name="Freeform 1504"/>
              <p:cNvSpPr>
                <a:spLocks/>
              </p:cNvSpPr>
              <p:nvPr/>
            </p:nvSpPr>
            <p:spPr bwMode="auto">
              <a:xfrm>
                <a:off x="3234" y="1989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5" name="Freeform 1505"/>
              <p:cNvSpPr>
                <a:spLocks/>
              </p:cNvSpPr>
              <p:nvPr/>
            </p:nvSpPr>
            <p:spPr bwMode="auto">
              <a:xfrm>
                <a:off x="3259" y="1948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6" name="Freeform 1506"/>
              <p:cNvSpPr>
                <a:spLocks/>
              </p:cNvSpPr>
              <p:nvPr/>
            </p:nvSpPr>
            <p:spPr bwMode="auto">
              <a:xfrm>
                <a:off x="3288" y="1914"/>
                <a:ext cx="24" cy="25"/>
              </a:xfrm>
              <a:custGeom>
                <a:avLst/>
                <a:gdLst>
                  <a:gd name="T0" fmla="*/ 0 w 24"/>
                  <a:gd name="T1" fmla="*/ 23 h 25"/>
                  <a:gd name="T2" fmla="*/ 11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3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7" name="Freeform 1507"/>
              <p:cNvSpPr>
                <a:spLocks/>
              </p:cNvSpPr>
              <p:nvPr/>
            </p:nvSpPr>
            <p:spPr bwMode="auto">
              <a:xfrm>
                <a:off x="3313" y="1874"/>
                <a:ext cx="30" cy="24"/>
              </a:xfrm>
              <a:custGeom>
                <a:avLst/>
                <a:gdLst>
                  <a:gd name="T0" fmla="*/ 0 w 30"/>
                  <a:gd name="T1" fmla="*/ 22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2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8" name="Rectangle 1508"/>
              <p:cNvSpPr>
                <a:spLocks noChangeArrowheads="1"/>
              </p:cNvSpPr>
              <p:nvPr/>
            </p:nvSpPr>
            <p:spPr bwMode="auto">
              <a:xfrm>
                <a:off x="3353" y="183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19" name="Freeform 1509"/>
              <p:cNvSpPr>
                <a:spLocks/>
              </p:cNvSpPr>
              <p:nvPr/>
            </p:nvSpPr>
            <p:spPr bwMode="auto">
              <a:xfrm>
                <a:off x="3353" y="1824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0" name="Freeform 1510"/>
              <p:cNvSpPr>
                <a:spLocks/>
              </p:cNvSpPr>
              <p:nvPr/>
            </p:nvSpPr>
            <p:spPr bwMode="auto">
              <a:xfrm>
                <a:off x="3381" y="1790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1" name="Freeform 1511"/>
              <p:cNvSpPr>
                <a:spLocks/>
              </p:cNvSpPr>
              <p:nvPr/>
            </p:nvSpPr>
            <p:spPr bwMode="auto">
              <a:xfrm>
                <a:off x="3412" y="1755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2" name="Freeform 1512"/>
              <p:cNvSpPr>
                <a:spLocks/>
              </p:cNvSpPr>
              <p:nvPr/>
            </p:nvSpPr>
            <p:spPr bwMode="auto">
              <a:xfrm>
                <a:off x="3443" y="1732"/>
                <a:ext cx="17" cy="28"/>
              </a:xfrm>
              <a:custGeom>
                <a:avLst/>
                <a:gdLst>
                  <a:gd name="T0" fmla="*/ 0 w 17"/>
                  <a:gd name="T1" fmla="*/ 0 h 28"/>
                  <a:gd name="T2" fmla="*/ 4 w 17"/>
                  <a:gd name="T3" fmla="*/ 27 h 28"/>
                  <a:gd name="T4" fmla="*/ 17 w 17"/>
                  <a:gd name="T5" fmla="*/ 28 h 28"/>
                  <a:gd name="T6" fmla="*/ 13 w 17"/>
                  <a:gd name="T7" fmla="*/ 2 h 28"/>
                  <a:gd name="T8" fmla="*/ 0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0"/>
                    </a:moveTo>
                    <a:lnTo>
                      <a:pt x="4" y="27"/>
                    </a:lnTo>
                    <a:lnTo>
                      <a:pt x="17" y="28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3" name="Freeform 1513"/>
              <p:cNvSpPr>
                <a:spLocks/>
              </p:cNvSpPr>
              <p:nvPr/>
            </p:nvSpPr>
            <p:spPr bwMode="auto">
              <a:xfrm>
                <a:off x="3439" y="1744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4" name="Freeform 1514"/>
              <p:cNvSpPr>
                <a:spLocks/>
              </p:cNvSpPr>
              <p:nvPr/>
            </p:nvSpPr>
            <p:spPr bwMode="auto">
              <a:xfrm>
                <a:off x="3427" y="1756"/>
                <a:ext cx="24" cy="26"/>
              </a:xfrm>
              <a:custGeom>
                <a:avLst/>
                <a:gdLst>
                  <a:gd name="T0" fmla="*/ 10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0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0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5" name="Freeform 1515"/>
              <p:cNvSpPr>
                <a:spLocks/>
              </p:cNvSpPr>
              <p:nvPr/>
            </p:nvSpPr>
            <p:spPr bwMode="auto">
              <a:xfrm>
                <a:off x="3399" y="1799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6" name="Rectangle 1516"/>
              <p:cNvSpPr>
                <a:spLocks noChangeArrowheads="1"/>
              </p:cNvSpPr>
              <p:nvPr/>
            </p:nvSpPr>
            <p:spPr bwMode="auto">
              <a:xfrm>
                <a:off x="3381" y="184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7" name="Freeform 1517"/>
              <p:cNvSpPr>
                <a:spLocks/>
              </p:cNvSpPr>
              <p:nvPr/>
            </p:nvSpPr>
            <p:spPr bwMode="auto">
              <a:xfrm>
                <a:off x="3369" y="1844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8" name="Rectangle 1518"/>
              <p:cNvSpPr>
                <a:spLocks noChangeArrowheads="1"/>
              </p:cNvSpPr>
              <p:nvPr/>
            </p:nvSpPr>
            <p:spPr bwMode="auto">
              <a:xfrm>
                <a:off x="3352" y="189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29" name="Freeform 1519"/>
              <p:cNvSpPr>
                <a:spLocks/>
              </p:cNvSpPr>
              <p:nvPr/>
            </p:nvSpPr>
            <p:spPr bwMode="auto">
              <a:xfrm>
                <a:off x="3340" y="188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0" name="Rectangle 1520"/>
              <p:cNvSpPr>
                <a:spLocks noChangeArrowheads="1"/>
              </p:cNvSpPr>
              <p:nvPr/>
            </p:nvSpPr>
            <p:spPr bwMode="auto">
              <a:xfrm>
                <a:off x="3324" y="193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1" name="Freeform 1521"/>
              <p:cNvSpPr>
                <a:spLocks/>
              </p:cNvSpPr>
              <p:nvPr/>
            </p:nvSpPr>
            <p:spPr bwMode="auto">
              <a:xfrm>
                <a:off x="3311" y="1931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2" name="Freeform 1522"/>
              <p:cNvSpPr>
                <a:spLocks/>
              </p:cNvSpPr>
              <p:nvPr/>
            </p:nvSpPr>
            <p:spPr bwMode="auto">
              <a:xfrm>
                <a:off x="3281" y="1969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3" name="Freeform 1523"/>
              <p:cNvSpPr>
                <a:spLocks/>
              </p:cNvSpPr>
              <p:nvPr/>
            </p:nvSpPr>
            <p:spPr bwMode="auto">
              <a:xfrm>
                <a:off x="3254" y="2005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4" name="Freeform 1524"/>
              <p:cNvSpPr>
                <a:spLocks/>
              </p:cNvSpPr>
              <p:nvPr/>
            </p:nvSpPr>
            <p:spPr bwMode="auto">
              <a:xfrm>
                <a:off x="3227" y="2044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5" name="Freeform 1525"/>
              <p:cNvSpPr>
                <a:spLocks/>
              </p:cNvSpPr>
              <p:nvPr/>
            </p:nvSpPr>
            <p:spPr bwMode="auto">
              <a:xfrm>
                <a:off x="3203" y="2088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6" name="Freeform 1526"/>
              <p:cNvSpPr>
                <a:spLocks/>
              </p:cNvSpPr>
              <p:nvPr/>
            </p:nvSpPr>
            <p:spPr bwMode="auto">
              <a:xfrm>
                <a:off x="3184" y="2131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7" name="Freeform 1527"/>
              <p:cNvSpPr>
                <a:spLocks/>
              </p:cNvSpPr>
              <p:nvPr/>
            </p:nvSpPr>
            <p:spPr bwMode="auto">
              <a:xfrm>
                <a:off x="3167" y="217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8" name="Freeform 1528"/>
              <p:cNvSpPr>
                <a:spLocks/>
              </p:cNvSpPr>
              <p:nvPr/>
            </p:nvSpPr>
            <p:spPr bwMode="auto">
              <a:xfrm>
                <a:off x="3151" y="221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39" name="Freeform 1529"/>
              <p:cNvSpPr>
                <a:spLocks/>
              </p:cNvSpPr>
              <p:nvPr/>
            </p:nvSpPr>
            <p:spPr bwMode="auto">
              <a:xfrm>
                <a:off x="3135" y="226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0" name="Freeform 1530"/>
              <p:cNvSpPr>
                <a:spLocks/>
              </p:cNvSpPr>
              <p:nvPr/>
            </p:nvSpPr>
            <p:spPr bwMode="auto">
              <a:xfrm>
                <a:off x="3128" y="2300"/>
                <a:ext cx="15" cy="18"/>
              </a:xfrm>
              <a:custGeom>
                <a:avLst/>
                <a:gdLst>
                  <a:gd name="T0" fmla="*/ 2 w 15"/>
                  <a:gd name="T1" fmla="*/ 0 h 18"/>
                  <a:gd name="T2" fmla="*/ 0 w 15"/>
                  <a:gd name="T3" fmla="*/ 17 h 18"/>
                  <a:gd name="T4" fmla="*/ 14 w 15"/>
                  <a:gd name="T5" fmla="*/ 18 h 18"/>
                  <a:gd name="T6" fmla="*/ 15 w 15"/>
                  <a:gd name="T7" fmla="*/ 1 h 18"/>
                  <a:gd name="T8" fmla="*/ 2 w 1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8"/>
                  <a:gd name="T17" fmla="*/ 15 w 1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8">
                    <a:moveTo>
                      <a:pt x="2" y="0"/>
                    </a:moveTo>
                    <a:lnTo>
                      <a:pt x="0" y="17"/>
                    </a:lnTo>
                    <a:lnTo>
                      <a:pt x="14" y="18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1" name="Freeform 1531"/>
              <p:cNvSpPr>
                <a:spLocks/>
              </p:cNvSpPr>
              <p:nvPr/>
            </p:nvSpPr>
            <p:spPr bwMode="auto">
              <a:xfrm>
                <a:off x="3122" y="2302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2" name="Freeform 1532"/>
              <p:cNvSpPr>
                <a:spLocks/>
              </p:cNvSpPr>
              <p:nvPr/>
            </p:nvSpPr>
            <p:spPr bwMode="auto">
              <a:xfrm>
                <a:off x="3106" y="2342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2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3" name="Freeform 1533"/>
              <p:cNvSpPr>
                <a:spLocks/>
              </p:cNvSpPr>
              <p:nvPr/>
            </p:nvSpPr>
            <p:spPr bwMode="auto">
              <a:xfrm>
                <a:off x="3091" y="238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4" name="Freeform 1534"/>
              <p:cNvSpPr>
                <a:spLocks/>
              </p:cNvSpPr>
              <p:nvPr/>
            </p:nvSpPr>
            <p:spPr bwMode="auto">
              <a:xfrm>
                <a:off x="3078" y="2427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2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5" name="Freeform 1535"/>
              <p:cNvSpPr>
                <a:spLocks/>
              </p:cNvSpPr>
              <p:nvPr/>
            </p:nvSpPr>
            <p:spPr bwMode="auto">
              <a:xfrm>
                <a:off x="3063" y="247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6" name="Freeform 1536"/>
              <p:cNvSpPr>
                <a:spLocks/>
              </p:cNvSpPr>
              <p:nvPr/>
            </p:nvSpPr>
            <p:spPr bwMode="auto">
              <a:xfrm>
                <a:off x="3047" y="251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7" name="Freeform 1537"/>
              <p:cNvSpPr>
                <a:spLocks/>
              </p:cNvSpPr>
              <p:nvPr/>
            </p:nvSpPr>
            <p:spPr bwMode="auto">
              <a:xfrm>
                <a:off x="3029" y="2561"/>
                <a:ext cx="22" cy="26"/>
              </a:xfrm>
              <a:custGeom>
                <a:avLst/>
                <a:gdLst>
                  <a:gd name="T0" fmla="*/ 9 w 22"/>
                  <a:gd name="T1" fmla="*/ 0 h 26"/>
                  <a:gd name="T2" fmla="*/ 0 w 22"/>
                  <a:gd name="T3" fmla="*/ 25 h 26"/>
                  <a:gd name="T4" fmla="*/ 13 w 22"/>
                  <a:gd name="T5" fmla="*/ 26 h 26"/>
                  <a:gd name="T6" fmla="*/ 22 w 22"/>
                  <a:gd name="T7" fmla="*/ 1 h 26"/>
                  <a:gd name="T8" fmla="*/ 9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8" name="Freeform 1538"/>
              <p:cNvSpPr>
                <a:spLocks/>
              </p:cNvSpPr>
              <p:nvPr/>
            </p:nvSpPr>
            <p:spPr bwMode="auto">
              <a:xfrm>
                <a:off x="3003" y="2603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49" name="Freeform 1539"/>
              <p:cNvSpPr>
                <a:spLocks/>
              </p:cNvSpPr>
              <p:nvPr/>
            </p:nvSpPr>
            <p:spPr bwMode="auto">
              <a:xfrm>
                <a:off x="2975" y="2647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0" name="Freeform 1540"/>
              <p:cNvSpPr>
                <a:spLocks/>
              </p:cNvSpPr>
              <p:nvPr/>
            </p:nvSpPr>
            <p:spPr bwMode="auto">
              <a:xfrm>
                <a:off x="2947" y="2687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1" name="Freeform 1541"/>
              <p:cNvSpPr>
                <a:spLocks/>
              </p:cNvSpPr>
              <p:nvPr/>
            </p:nvSpPr>
            <p:spPr bwMode="auto">
              <a:xfrm>
                <a:off x="2917" y="2727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2" name="Freeform 1542"/>
              <p:cNvSpPr>
                <a:spLocks/>
              </p:cNvSpPr>
              <p:nvPr/>
            </p:nvSpPr>
            <p:spPr bwMode="auto">
              <a:xfrm>
                <a:off x="2887" y="2764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3" name="Freeform 1543"/>
              <p:cNvSpPr>
                <a:spLocks/>
              </p:cNvSpPr>
              <p:nvPr/>
            </p:nvSpPr>
            <p:spPr bwMode="auto">
              <a:xfrm>
                <a:off x="2855" y="2802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3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3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4" name="Freeform 1544"/>
              <p:cNvSpPr>
                <a:spLocks/>
              </p:cNvSpPr>
              <p:nvPr/>
            </p:nvSpPr>
            <p:spPr bwMode="auto">
              <a:xfrm>
                <a:off x="2826" y="2836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5" name="Freeform 1545"/>
              <p:cNvSpPr>
                <a:spLocks/>
              </p:cNvSpPr>
              <p:nvPr/>
            </p:nvSpPr>
            <p:spPr bwMode="auto">
              <a:xfrm>
                <a:off x="2798" y="2868"/>
                <a:ext cx="27" cy="24"/>
              </a:xfrm>
              <a:custGeom>
                <a:avLst/>
                <a:gdLst>
                  <a:gd name="T0" fmla="*/ 26 w 27"/>
                  <a:gd name="T1" fmla="*/ 13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6" name="Freeform 1546"/>
              <p:cNvSpPr>
                <a:spLocks/>
              </p:cNvSpPr>
              <p:nvPr/>
            </p:nvSpPr>
            <p:spPr bwMode="auto">
              <a:xfrm>
                <a:off x="2769" y="2887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6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7" name="Freeform 1547"/>
              <p:cNvSpPr>
                <a:spLocks/>
              </p:cNvSpPr>
              <p:nvPr/>
            </p:nvSpPr>
            <p:spPr bwMode="auto">
              <a:xfrm>
                <a:off x="2740" y="2899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6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8" name="Freeform 1548"/>
              <p:cNvSpPr>
                <a:spLocks/>
              </p:cNvSpPr>
              <p:nvPr/>
            </p:nvSpPr>
            <p:spPr bwMode="auto">
              <a:xfrm>
                <a:off x="2710" y="2909"/>
                <a:ext cx="28" cy="18"/>
              </a:xfrm>
              <a:custGeom>
                <a:avLst/>
                <a:gdLst>
                  <a:gd name="T0" fmla="*/ 27 w 28"/>
                  <a:gd name="T1" fmla="*/ 14 h 18"/>
                  <a:gd name="T2" fmla="*/ 0 w 28"/>
                  <a:gd name="T3" fmla="*/ 18 h 18"/>
                  <a:gd name="T4" fmla="*/ 2 w 28"/>
                  <a:gd name="T5" fmla="*/ 4 h 18"/>
                  <a:gd name="T6" fmla="*/ 28 w 28"/>
                  <a:gd name="T7" fmla="*/ 0 h 18"/>
                  <a:gd name="T8" fmla="*/ 27 w 28"/>
                  <a:gd name="T9" fmla="*/ 1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4"/>
                    </a:moveTo>
                    <a:lnTo>
                      <a:pt x="0" y="18"/>
                    </a:lnTo>
                    <a:lnTo>
                      <a:pt x="2" y="4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59" name="Freeform 1549"/>
              <p:cNvSpPr>
                <a:spLocks/>
              </p:cNvSpPr>
              <p:nvPr/>
            </p:nvSpPr>
            <p:spPr bwMode="auto">
              <a:xfrm>
                <a:off x="2704" y="2903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2160" name="Freeform 1550"/>
              <p:cNvSpPr>
                <a:spLocks/>
              </p:cNvSpPr>
              <p:nvPr/>
            </p:nvSpPr>
            <p:spPr bwMode="auto">
              <a:xfrm>
                <a:off x="2726" y="2864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3" name="Group 1551"/>
            <p:cNvGrpSpPr>
              <a:grpSpLocks/>
            </p:cNvGrpSpPr>
            <p:nvPr/>
          </p:nvGrpSpPr>
          <p:grpSpPr bwMode="auto">
            <a:xfrm>
              <a:off x="2490" y="1836"/>
              <a:ext cx="878" cy="1270"/>
              <a:chOff x="2704" y="1658"/>
              <a:chExt cx="878" cy="1270"/>
            </a:xfrm>
          </p:grpSpPr>
          <p:sp>
            <p:nvSpPr>
              <p:cNvPr id="91761" name="Freeform 1552"/>
              <p:cNvSpPr>
                <a:spLocks/>
              </p:cNvSpPr>
              <p:nvPr/>
            </p:nvSpPr>
            <p:spPr bwMode="auto">
              <a:xfrm>
                <a:off x="2754" y="2820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2" name="Freeform 1553"/>
              <p:cNvSpPr>
                <a:spLocks/>
              </p:cNvSpPr>
              <p:nvPr/>
            </p:nvSpPr>
            <p:spPr bwMode="auto">
              <a:xfrm>
                <a:off x="2782" y="2780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3" name="Rectangle 1554"/>
              <p:cNvSpPr>
                <a:spLocks noChangeArrowheads="1"/>
              </p:cNvSpPr>
              <p:nvPr/>
            </p:nvSpPr>
            <p:spPr bwMode="auto">
              <a:xfrm>
                <a:off x="2812" y="274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4" name="Freeform 1555"/>
              <p:cNvSpPr>
                <a:spLocks/>
              </p:cNvSpPr>
              <p:nvPr/>
            </p:nvSpPr>
            <p:spPr bwMode="auto">
              <a:xfrm>
                <a:off x="2812" y="273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5" name="Rectangle 1556"/>
              <p:cNvSpPr>
                <a:spLocks noChangeArrowheads="1"/>
              </p:cNvSpPr>
              <p:nvPr/>
            </p:nvSpPr>
            <p:spPr bwMode="auto">
              <a:xfrm>
                <a:off x="2841" y="270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6" name="Freeform 1557"/>
              <p:cNvSpPr>
                <a:spLocks/>
              </p:cNvSpPr>
              <p:nvPr/>
            </p:nvSpPr>
            <p:spPr bwMode="auto">
              <a:xfrm>
                <a:off x="2841" y="2692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7" name="Freeform 1558"/>
              <p:cNvSpPr>
                <a:spLocks/>
              </p:cNvSpPr>
              <p:nvPr/>
            </p:nvSpPr>
            <p:spPr bwMode="auto">
              <a:xfrm>
                <a:off x="2869" y="265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8" name="Freeform 1559"/>
              <p:cNvSpPr>
                <a:spLocks/>
              </p:cNvSpPr>
              <p:nvPr/>
            </p:nvSpPr>
            <p:spPr bwMode="auto">
              <a:xfrm>
                <a:off x="2898" y="261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9" name="Freeform 1560"/>
              <p:cNvSpPr>
                <a:spLocks/>
              </p:cNvSpPr>
              <p:nvPr/>
            </p:nvSpPr>
            <p:spPr bwMode="auto">
              <a:xfrm>
                <a:off x="2926" y="2582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0" name="Freeform 1561"/>
              <p:cNvSpPr>
                <a:spLocks/>
              </p:cNvSpPr>
              <p:nvPr/>
            </p:nvSpPr>
            <p:spPr bwMode="auto">
              <a:xfrm>
                <a:off x="2958" y="2546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1" name="Freeform 1562"/>
              <p:cNvSpPr>
                <a:spLocks/>
              </p:cNvSpPr>
              <p:nvPr/>
            </p:nvSpPr>
            <p:spPr bwMode="auto">
              <a:xfrm>
                <a:off x="2987" y="2514"/>
                <a:ext cx="30" cy="24"/>
              </a:xfrm>
              <a:custGeom>
                <a:avLst/>
                <a:gdLst>
                  <a:gd name="T0" fmla="*/ 0 w 30"/>
                  <a:gd name="T1" fmla="*/ 23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3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2" name="Freeform 1563"/>
              <p:cNvSpPr>
                <a:spLocks/>
              </p:cNvSpPr>
              <p:nvPr/>
            </p:nvSpPr>
            <p:spPr bwMode="auto">
              <a:xfrm>
                <a:off x="3017" y="2483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4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3" name="Freeform 1564"/>
              <p:cNvSpPr>
                <a:spLocks/>
              </p:cNvSpPr>
              <p:nvPr/>
            </p:nvSpPr>
            <p:spPr bwMode="auto">
              <a:xfrm>
                <a:off x="3046" y="2449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4" name="Freeform 1565"/>
              <p:cNvSpPr>
                <a:spLocks/>
              </p:cNvSpPr>
              <p:nvPr/>
            </p:nvSpPr>
            <p:spPr bwMode="auto">
              <a:xfrm>
                <a:off x="3070" y="2402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5" name="Freeform 1566"/>
              <p:cNvSpPr>
                <a:spLocks/>
              </p:cNvSpPr>
              <p:nvPr/>
            </p:nvSpPr>
            <p:spPr bwMode="auto">
              <a:xfrm>
                <a:off x="3087" y="2357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6" name="Freeform 1567"/>
              <p:cNvSpPr>
                <a:spLocks/>
              </p:cNvSpPr>
              <p:nvPr/>
            </p:nvSpPr>
            <p:spPr bwMode="auto">
              <a:xfrm>
                <a:off x="3104" y="2314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7" name="Rectangle 1568"/>
              <p:cNvSpPr>
                <a:spLocks noChangeArrowheads="1"/>
              </p:cNvSpPr>
              <p:nvPr/>
            </p:nvSpPr>
            <p:spPr bwMode="auto">
              <a:xfrm>
                <a:off x="3120" y="2286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8" name="Freeform 1569"/>
              <p:cNvSpPr>
                <a:spLocks/>
              </p:cNvSpPr>
              <p:nvPr/>
            </p:nvSpPr>
            <p:spPr bwMode="auto">
              <a:xfrm>
                <a:off x="3120" y="2272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79" name="Freeform 1570"/>
              <p:cNvSpPr>
                <a:spLocks/>
              </p:cNvSpPr>
              <p:nvPr/>
            </p:nvSpPr>
            <p:spPr bwMode="auto">
              <a:xfrm>
                <a:off x="3136" y="2222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0" name="Freeform 1571"/>
              <p:cNvSpPr>
                <a:spLocks/>
              </p:cNvSpPr>
              <p:nvPr/>
            </p:nvSpPr>
            <p:spPr bwMode="auto">
              <a:xfrm>
                <a:off x="3152" y="217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1" name="Freeform 1572"/>
              <p:cNvSpPr>
                <a:spLocks/>
              </p:cNvSpPr>
              <p:nvPr/>
            </p:nvSpPr>
            <p:spPr bwMode="auto">
              <a:xfrm>
                <a:off x="3167" y="2135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2" name="Freeform 1573"/>
              <p:cNvSpPr>
                <a:spLocks/>
              </p:cNvSpPr>
              <p:nvPr/>
            </p:nvSpPr>
            <p:spPr bwMode="auto">
              <a:xfrm>
                <a:off x="3186" y="2088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3" name="Freeform 1574"/>
              <p:cNvSpPr>
                <a:spLocks/>
              </p:cNvSpPr>
              <p:nvPr/>
            </p:nvSpPr>
            <p:spPr bwMode="auto">
              <a:xfrm>
                <a:off x="3202" y="2040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9 w 22"/>
                  <a:gd name="T3" fmla="*/ 0 h 27"/>
                  <a:gd name="T4" fmla="*/ 22 w 22"/>
                  <a:gd name="T5" fmla="*/ 1 h 27"/>
                  <a:gd name="T6" fmla="*/ 13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4" name="Freeform 1575"/>
              <p:cNvSpPr>
                <a:spLocks/>
              </p:cNvSpPr>
              <p:nvPr/>
            </p:nvSpPr>
            <p:spPr bwMode="auto">
              <a:xfrm>
                <a:off x="3224" y="1995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4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5" name="Rectangle 1576"/>
              <p:cNvSpPr>
                <a:spLocks noChangeArrowheads="1"/>
              </p:cNvSpPr>
              <p:nvPr/>
            </p:nvSpPr>
            <p:spPr bwMode="auto">
              <a:xfrm>
                <a:off x="3252" y="1960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6" name="Freeform 1577"/>
              <p:cNvSpPr>
                <a:spLocks/>
              </p:cNvSpPr>
              <p:nvPr/>
            </p:nvSpPr>
            <p:spPr bwMode="auto">
              <a:xfrm>
                <a:off x="3252" y="1951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7" name="Rectangle 1578"/>
              <p:cNvSpPr>
                <a:spLocks noChangeArrowheads="1"/>
              </p:cNvSpPr>
              <p:nvPr/>
            </p:nvSpPr>
            <p:spPr bwMode="auto">
              <a:xfrm>
                <a:off x="3288" y="191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8" name="Freeform 1579"/>
              <p:cNvSpPr>
                <a:spLocks/>
              </p:cNvSpPr>
              <p:nvPr/>
            </p:nvSpPr>
            <p:spPr bwMode="auto">
              <a:xfrm>
                <a:off x="3288" y="1906"/>
                <a:ext cx="25" cy="25"/>
              </a:xfrm>
              <a:custGeom>
                <a:avLst/>
                <a:gdLst>
                  <a:gd name="T0" fmla="*/ 0 w 25"/>
                  <a:gd name="T1" fmla="*/ 23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3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89" name="Rectangle 1580"/>
              <p:cNvSpPr>
                <a:spLocks noChangeArrowheads="1"/>
              </p:cNvSpPr>
              <p:nvPr/>
            </p:nvSpPr>
            <p:spPr bwMode="auto">
              <a:xfrm>
                <a:off x="3317" y="1872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0" name="Freeform 1581"/>
              <p:cNvSpPr>
                <a:spLocks/>
              </p:cNvSpPr>
              <p:nvPr/>
            </p:nvSpPr>
            <p:spPr bwMode="auto">
              <a:xfrm>
                <a:off x="3317" y="1862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1" name="Freeform 1582"/>
              <p:cNvSpPr>
                <a:spLocks/>
              </p:cNvSpPr>
              <p:nvPr/>
            </p:nvSpPr>
            <p:spPr bwMode="auto">
              <a:xfrm>
                <a:off x="3345" y="1826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2" name="Freeform 1583"/>
              <p:cNvSpPr>
                <a:spLocks/>
              </p:cNvSpPr>
              <p:nvPr/>
            </p:nvSpPr>
            <p:spPr bwMode="auto">
              <a:xfrm>
                <a:off x="3375" y="1791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3" name="Freeform 1584"/>
              <p:cNvSpPr>
                <a:spLocks/>
              </p:cNvSpPr>
              <p:nvPr/>
            </p:nvSpPr>
            <p:spPr bwMode="auto">
              <a:xfrm>
                <a:off x="3403" y="1759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4" name="Freeform 1585"/>
              <p:cNvSpPr>
                <a:spLocks/>
              </p:cNvSpPr>
              <p:nvPr/>
            </p:nvSpPr>
            <p:spPr bwMode="auto">
              <a:xfrm>
                <a:off x="3435" y="1727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5" name="Freeform 1586"/>
              <p:cNvSpPr>
                <a:spLocks/>
              </p:cNvSpPr>
              <p:nvPr/>
            </p:nvSpPr>
            <p:spPr bwMode="auto">
              <a:xfrm>
                <a:off x="3463" y="1697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3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6" name="Freeform 1587"/>
              <p:cNvSpPr>
                <a:spLocks/>
              </p:cNvSpPr>
              <p:nvPr/>
            </p:nvSpPr>
            <p:spPr bwMode="auto">
              <a:xfrm>
                <a:off x="3492" y="1682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7" name="Freeform 1588"/>
              <p:cNvSpPr>
                <a:spLocks/>
              </p:cNvSpPr>
              <p:nvPr/>
            </p:nvSpPr>
            <p:spPr bwMode="auto">
              <a:xfrm>
                <a:off x="3521" y="1670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3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8" name="Freeform 1589"/>
              <p:cNvSpPr>
                <a:spLocks/>
              </p:cNvSpPr>
              <p:nvPr/>
            </p:nvSpPr>
            <p:spPr bwMode="auto">
              <a:xfrm>
                <a:off x="3552" y="1663"/>
                <a:ext cx="17" cy="28"/>
              </a:xfrm>
              <a:custGeom>
                <a:avLst/>
                <a:gdLst>
                  <a:gd name="T0" fmla="*/ 0 w 17"/>
                  <a:gd name="T1" fmla="*/ 0 h 28"/>
                  <a:gd name="T2" fmla="*/ 4 w 17"/>
                  <a:gd name="T3" fmla="*/ 27 h 28"/>
                  <a:gd name="T4" fmla="*/ 17 w 17"/>
                  <a:gd name="T5" fmla="*/ 28 h 28"/>
                  <a:gd name="T6" fmla="*/ 13 w 17"/>
                  <a:gd name="T7" fmla="*/ 2 h 28"/>
                  <a:gd name="T8" fmla="*/ 0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0"/>
                    </a:moveTo>
                    <a:lnTo>
                      <a:pt x="4" y="27"/>
                    </a:lnTo>
                    <a:lnTo>
                      <a:pt x="17" y="28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99" name="Rectangle 1590"/>
              <p:cNvSpPr>
                <a:spLocks noChangeArrowheads="1"/>
              </p:cNvSpPr>
              <p:nvPr/>
            </p:nvSpPr>
            <p:spPr bwMode="auto">
              <a:xfrm>
                <a:off x="3557" y="169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0" name="Freeform 1591"/>
              <p:cNvSpPr>
                <a:spLocks/>
              </p:cNvSpPr>
              <p:nvPr/>
            </p:nvSpPr>
            <p:spPr bwMode="auto">
              <a:xfrm>
                <a:off x="3546" y="1689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3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3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1" name="Freeform 1592"/>
              <p:cNvSpPr>
                <a:spLocks/>
              </p:cNvSpPr>
              <p:nvPr/>
            </p:nvSpPr>
            <p:spPr bwMode="auto">
              <a:xfrm>
                <a:off x="3521" y="1730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2" name="Freeform 1593"/>
              <p:cNvSpPr>
                <a:spLocks/>
              </p:cNvSpPr>
              <p:nvPr/>
            </p:nvSpPr>
            <p:spPr bwMode="auto">
              <a:xfrm>
                <a:off x="3495" y="1771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3" name="Rectangle 1594"/>
              <p:cNvSpPr>
                <a:spLocks noChangeArrowheads="1"/>
              </p:cNvSpPr>
              <p:nvPr/>
            </p:nvSpPr>
            <p:spPr bwMode="auto">
              <a:xfrm>
                <a:off x="3476" y="1818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4" name="Freeform 1595"/>
              <p:cNvSpPr>
                <a:spLocks/>
              </p:cNvSpPr>
              <p:nvPr/>
            </p:nvSpPr>
            <p:spPr bwMode="auto">
              <a:xfrm>
                <a:off x="3465" y="1815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5" name="Freeform 1596"/>
              <p:cNvSpPr>
                <a:spLocks/>
              </p:cNvSpPr>
              <p:nvPr/>
            </p:nvSpPr>
            <p:spPr bwMode="auto">
              <a:xfrm>
                <a:off x="3437" y="1858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6" name="Rectangle 1597"/>
              <p:cNvSpPr>
                <a:spLocks noChangeArrowheads="1"/>
              </p:cNvSpPr>
              <p:nvPr/>
            </p:nvSpPr>
            <p:spPr bwMode="auto">
              <a:xfrm>
                <a:off x="3419" y="190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7" name="Freeform 1598"/>
              <p:cNvSpPr>
                <a:spLocks/>
              </p:cNvSpPr>
              <p:nvPr/>
            </p:nvSpPr>
            <p:spPr bwMode="auto">
              <a:xfrm>
                <a:off x="3407" y="1900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2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8" name="Freeform 1599"/>
              <p:cNvSpPr>
                <a:spLocks/>
              </p:cNvSpPr>
              <p:nvPr/>
            </p:nvSpPr>
            <p:spPr bwMode="auto">
              <a:xfrm>
                <a:off x="3376" y="1940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09" name="Freeform 1600"/>
              <p:cNvSpPr>
                <a:spLocks/>
              </p:cNvSpPr>
              <p:nvPr/>
            </p:nvSpPr>
            <p:spPr bwMode="auto">
              <a:xfrm>
                <a:off x="3347" y="1976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0" name="Freeform 1601"/>
              <p:cNvSpPr>
                <a:spLocks/>
              </p:cNvSpPr>
              <p:nvPr/>
            </p:nvSpPr>
            <p:spPr bwMode="auto">
              <a:xfrm>
                <a:off x="3317" y="2011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2 h 24"/>
                  <a:gd name="T4" fmla="*/ 15 w 28"/>
                  <a:gd name="T5" fmla="*/ 24 h 24"/>
                  <a:gd name="T6" fmla="*/ 28 w 28"/>
                  <a:gd name="T7" fmla="*/ 1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1" name="Freeform 1602"/>
              <p:cNvSpPr>
                <a:spLocks/>
              </p:cNvSpPr>
              <p:nvPr/>
            </p:nvSpPr>
            <p:spPr bwMode="auto">
              <a:xfrm>
                <a:off x="3285" y="2045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2" name="Freeform 1603"/>
              <p:cNvSpPr>
                <a:spLocks/>
              </p:cNvSpPr>
              <p:nvPr/>
            </p:nvSpPr>
            <p:spPr bwMode="auto">
              <a:xfrm>
                <a:off x="3260" y="2079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3" name="Freeform 1604"/>
              <p:cNvSpPr>
                <a:spLocks/>
              </p:cNvSpPr>
              <p:nvPr/>
            </p:nvSpPr>
            <p:spPr bwMode="auto">
              <a:xfrm>
                <a:off x="3231" y="2107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1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4" name="Freeform 1605"/>
              <p:cNvSpPr>
                <a:spLocks/>
              </p:cNvSpPr>
              <p:nvPr/>
            </p:nvSpPr>
            <p:spPr bwMode="auto">
              <a:xfrm>
                <a:off x="3202" y="2131"/>
                <a:ext cx="24" cy="26"/>
              </a:xfrm>
              <a:custGeom>
                <a:avLst/>
                <a:gdLst>
                  <a:gd name="T0" fmla="*/ 10 w 24"/>
                  <a:gd name="T1" fmla="*/ 0 h 26"/>
                  <a:gd name="T2" fmla="*/ 0 w 24"/>
                  <a:gd name="T3" fmla="*/ 25 h 26"/>
                  <a:gd name="T4" fmla="*/ 13 w 24"/>
                  <a:gd name="T5" fmla="*/ 26 h 26"/>
                  <a:gd name="T6" fmla="*/ 24 w 24"/>
                  <a:gd name="T7" fmla="*/ 1 h 26"/>
                  <a:gd name="T8" fmla="*/ 10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0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5" name="Freeform 1606"/>
              <p:cNvSpPr>
                <a:spLocks/>
              </p:cNvSpPr>
              <p:nvPr/>
            </p:nvSpPr>
            <p:spPr bwMode="auto">
              <a:xfrm>
                <a:off x="3179" y="2172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6" name="Freeform 1607"/>
              <p:cNvSpPr>
                <a:spLocks/>
              </p:cNvSpPr>
              <p:nvPr/>
            </p:nvSpPr>
            <p:spPr bwMode="auto">
              <a:xfrm>
                <a:off x="3155" y="2221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7" name="Freeform 1608"/>
              <p:cNvSpPr>
                <a:spLocks/>
              </p:cNvSpPr>
              <p:nvPr/>
            </p:nvSpPr>
            <p:spPr bwMode="auto">
              <a:xfrm>
                <a:off x="3134" y="2272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8" name="Freeform 1609"/>
              <p:cNvSpPr>
                <a:spLocks/>
              </p:cNvSpPr>
              <p:nvPr/>
            </p:nvSpPr>
            <p:spPr bwMode="auto">
              <a:xfrm>
                <a:off x="3119" y="231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19" name="Freeform 1610"/>
              <p:cNvSpPr>
                <a:spLocks/>
              </p:cNvSpPr>
              <p:nvPr/>
            </p:nvSpPr>
            <p:spPr bwMode="auto">
              <a:xfrm>
                <a:off x="3103" y="2357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0" name="Freeform 1611"/>
              <p:cNvSpPr>
                <a:spLocks/>
              </p:cNvSpPr>
              <p:nvPr/>
            </p:nvSpPr>
            <p:spPr bwMode="auto">
              <a:xfrm>
                <a:off x="3088" y="2401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1" name="Freeform 1612"/>
              <p:cNvSpPr>
                <a:spLocks/>
              </p:cNvSpPr>
              <p:nvPr/>
            </p:nvSpPr>
            <p:spPr bwMode="auto">
              <a:xfrm>
                <a:off x="3071" y="245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2" name="Freeform 1613"/>
              <p:cNvSpPr>
                <a:spLocks/>
              </p:cNvSpPr>
              <p:nvPr/>
            </p:nvSpPr>
            <p:spPr bwMode="auto">
              <a:xfrm>
                <a:off x="3055" y="2495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3" name="Freeform 1614"/>
              <p:cNvSpPr>
                <a:spLocks/>
              </p:cNvSpPr>
              <p:nvPr/>
            </p:nvSpPr>
            <p:spPr bwMode="auto">
              <a:xfrm>
                <a:off x="3035" y="2538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4" name="Freeform 1615"/>
              <p:cNvSpPr>
                <a:spLocks/>
              </p:cNvSpPr>
              <p:nvPr/>
            </p:nvSpPr>
            <p:spPr bwMode="auto">
              <a:xfrm>
                <a:off x="3007" y="2585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3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3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5" name="Freeform 1616"/>
              <p:cNvSpPr>
                <a:spLocks/>
              </p:cNvSpPr>
              <p:nvPr/>
            </p:nvSpPr>
            <p:spPr bwMode="auto">
              <a:xfrm>
                <a:off x="2977" y="262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6" name="Freeform 1617"/>
              <p:cNvSpPr>
                <a:spLocks/>
              </p:cNvSpPr>
              <p:nvPr/>
            </p:nvSpPr>
            <p:spPr bwMode="auto">
              <a:xfrm>
                <a:off x="2946" y="2667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7" name="Freeform 1618"/>
              <p:cNvSpPr>
                <a:spLocks/>
              </p:cNvSpPr>
              <p:nvPr/>
            </p:nvSpPr>
            <p:spPr bwMode="auto">
              <a:xfrm>
                <a:off x="2915" y="2706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8" name="Freeform 1619"/>
              <p:cNvSpPr>
                <a:spLocks/>
              </p:cNvSpPr>
              <p:nvPr/>
            </p:nvSpPr>
            <p:spPr bwMode="auto">
              <a:xfrm>
                <a:off x="2886" y="2742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29" name="Freeform 1620"/>
              <p:cNvSpPr>
                <a:spLocks/>
              </p:cNvSpPr>
              <p:nvPr/>
            </p:nvSpPr>
            <p:spPr bwMode="auto">
              <a:xfrm>
                <a:off x="2855" y="2776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0" name="Freeform 1621"/>
              <p:cNvSpPr>
                <a:spLocks/>
              </p:cNvSpPr>
              <p:nvPr/>
            </p:nvSpPr>
            <p:spPr bwMode="auto">
              <a:xfrm>
                <a:off x="2826" y="2806"/>
                <a:ext cx="29" cy="23"/>
              </a:xfrm>
              <a:custGeom>
                <a:avLst/>
                <a:gdLst>
                  <a:gd name="T0" fmla="*/ 15 w 29"/>
                  <a:gd name="T1" fmla="*/ 0 h 23"/>
                  <a:gd name="T2" fmla="*/ 0 w 29"/>
                  <a:gd name="T3" fmla="*/ 22 h 23"/>
                  <a:gd name="T4" fmla="*/ 15 w 29"/>
                  <a:gd name="T5" fmla="*/ 23 h 23"/>
                  <a:gd name="T6" fmla="*/ 29 w 29"/>
                  <a:gd name="T7" fmla="*/ 1 h 23"/>
                  <a:gd name="T8" fmla="*/ 15 w 2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3"/>
                  <a:gd name="T17" fmla="*/ 29 w 29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3">
                    <a:moveTo>
                      <a:pt x="15" y="0"/>
                    </a:moveTo>
                    <a:lnTo>
                      <a:pt x="0" y="22"/>
                    </a:lnTo>
                    <a:lnTo>
                      <a:pt x="15" y="23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1" name="Freeform 1622"/>
              <p:cNvSpPr>
                <a:spLocks/>
              </p:cNvSpPr>
              <p:nvPr/>
            </p:nvSpPr>
            <p:spPr bwMode="auto">
              <a:xfrm>
                <a:off x="2801" y="2837"/>
                <a:ext cx="24" cy="28"/>
              </a:xfrm>
              <a:custGeom>
                <a:avLst/>
                <a:gdLst>
                  <a:gd name="T0" fmla="*/ 23 w 24"/>
                  <a:gd name="T1" fmla="*/ 15 h 28"/>
                  <a:gd name="T2" fmla="*/ 0 w 24"/>
                  <a:gd name="T3" fmla="*/ 28 h 28"/>
                  <a:gd name="T4" fmla="*/ 1 w 24"/>
                  <a:gd name="T5" fmla="*/ 14 h 28"/>
                  <a:gd name="T6" fmla="*/ 24 w 24"/>
                  <a:gd name="T7" fmla="*/ 0 h 28"/>
                  <a:gd name="T8" fmla="*/ 23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2" name="Freeform 1623"/>
              <p:cNvSpPr>
                <a:spLocks/>
              </p:cNvSpPr>
              <p:nvPr/>
            </p:nvSpPr>
            <p:spPr bwMode="auto">
              <a:xfrm>
                <a:off x="2770" y="2863"/>
                <a:ext cx="26" cy="28"/>
              </a:xfrm>
              <a:custGeom>
                <a:avLst/>
                <a:gdLst>
                  <a:gd name="T0" fmla="*/ 24 w 26"/>
                  <a:gd name="T1" fmla="*/ 14 h 28"/>
                  <a:gd name="T2" fmla="*/ 0 w 26"/>
                  <a:gd name="T3" fmla="*/ 28 h 28"/>
                  <a:gd name="T4" fmla="*/ 2 w 26"/>
                  <a:gd name="T5" fmla="*/ 13 h 28"/>
                  <a:gd name="T6" fmla="*/ 26 w 26"/>
                  <a:gd name="T7" fmla="*/ 0 h 28"/>
                  <a:gd name="T8" fmla="*/ 24 w 26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24" y="14"/>
                    </a:moveTo>
                    <a:lnTo>
                      <a:pt x="0" y="28"/>
                    </a:lnTo>
                    <a:lnTo>
                      <a:pt x="2" y="13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3" name="Freeform 1624"/>
              <p:cNvSpPr>
                <a:spLocks/>
              </p:cNvSpPr>
              <p:nvPr/>
            </p:nvSpPr>
            <p:spPr bwMode="auto">
              <a:xfrm>
                <a:off x="2742" y="2887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0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0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4" name="Freeform 1625"/>
              <p:cNvSpPr>
                <a:spLocks/>
              </p:cNvSpPr>
              <p:nvPr/>
            </p:nvSpPr>
            <p:spPr bwMode="auto">
              <a:xfrm>
                <a:off x="2709" y="2907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5" name="Freeform 1626"/>
              <p:cNvSpPr>
                <a:spLocks/>
              </p:cNvSpPr>
              <p:nvPr/>
            </p:nvSpPr>
            <p:spPr bwMode="auto">
              <a:xfrm>
                <a:off x="2704" y="2903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0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6" name="Freeform 1627"/>
              <p:cNvSpPr>
                <a:spLocks/>
              </p:cNvSpPr>
              <p:nvPr/>
            </p:nvSpPr>
            <p:spPr bwMode="auto">
              <a:xfrm>
                <a:off x="2729" y="286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7" name="Rectangle 1628"/>
              <p:cNvSpPr>
                <a:spLocks noChangeArrowheads="1"/>
              </p:cNvSpPr>
              <p:nvPr/>
            </p:nvSpPr>
            <p:spPr bwMode="auto">
              <a:xfrm>
                <a:off x="2757" y="283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8" name="Freeform 1629"/>
              <p:cNvSpPr>
                <a:spLocks/>
              </p:cNvSpPr>
              <p:nvPr/>
            </p:nvSpPr>
            <p:spPr bwMode="auto">
              <a:xfrm>
                <a:off x="2757" y="2821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39" name="Rectangle 1630"/>
              <p:cNvSpPr>
                <a:spLocks noChangeArrowheads="1"/>
              </p:cNvSpPr>
              <p:nvPr/>
            </p:nvSpPr>
            <p:spPr bwMode="auto">
              <a:xfrm>
                <a:off x="2786" y="278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0" name="Freeform 1631"/>
              <p:cNvSpPr>
                <a:spLocks/>
              </p:cNvSpPr>
              <p:nvPr/>
            </p:nvSpPr>
            <p:spPr bwMode="auto">
              <a:xfrm>
                <a:off x="2786" y="277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1" name="Freeform 1632"/>
              <p:cNvSpPr>
                <a:spLocks/>
              </p:cNvSpPr>
              <p:nvPr/>
            </p:nvSpPr>
            <p:spPr bwMode="auto">
              <a:xfrm>
                <a:off x="2814" y="273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2" name="Freeform 1633"/>
              <p:cNvSpPr>
                <a:spLocks/>
              </p:cNvSpPr>
              <p:nvPr/>
            </p:nvSpPr>
            <p:spPr bwMode="auto">
              <a:xfrm>
                <a:off x="2843" y="2695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3" name="Freeform 1634"/>
              <p:cNvSpPr>
                <a:spLocks/>
              </p:cNvSpPr>
              <p:nvPr/>
            </p:nvSpPr>
            <p:spPr bwMode="auto">
              <a:xfrm>
                <a:off x="2873" y="2654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4" name="Freeform 1635"/>
              <p:cNvSpPr>
                <a:spLocks/>
              </p:cNvSpPr>
              <p:nvPr/>
            </p:nvSpPr>
            <p:spPr bwMode="auto">
              <a:xfrm>
                <a:off x="2901" y="261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5" name="Freeform 1636"/>
              <p:cNvSpPr>
                <a:spLocks/>
              </p:cNvSpPr>
              <p:nvPr/>
            </p:nvSpPr>
            <p:spPr bwMode="auto">
              <a:xfrm>
                <a:off x="2930" y="2581"/>
                <a:ext cx="28" cy="25"/>
              </a:xfrm>
              <a:custGeom>
                <a:avLst/>
                <a:gdLst>
                  <a:gd name="T0" fmla="*/ 0 w 28"/>
                  <a:gd name="T1" fmla="*/ 23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6" name="Freeform 1637"/>
              <p:cNvSpPr>
                <a:spLocks/>
              </p:cNvSpPr>
              <p:nvPr/>
            </p:nvSpPr>
            <p:spPr bwMode="auto">
              <a:xfrm>
                <a:off x="2957" y="2542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2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7" name="Freeform 1638"/>
              <p:cNvSpPr>
                <a:spLocks/>
              </p:cNvSpPr>
              <p:nvPr/>
            </p:nvSpPr>
            <p:spPr bwMode="auto">
              <a:xfrm>
                <a:off x="2987" y="2518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8" name="Freeform 1639"/>
              <p:cNvSpPr>
                <a:spLocks/>
              </p:cNvSpPr>
              <p:nvPr/>
            </p:nvSpPr>
            <p:spPr bwMode="auto">
              <a:xfrm>
                <a:off x="3015" y="2487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4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49" name="Freeform 1640"/>
              <p:cNvSpPr>
                <a:spLocks/>
              </p:cNvSpPr>
              <p:nvPr/>
            </p:nvSpPr>
            <p:spPr bwMode="auto">
              <a:xfrm>
                <a:off x="3045" y="2454"/>
                <a:ext cx="23" cy="25"/>
              </a:xfrm>
              <a:custGeom>
                <a:avLst/>
                <a:gdLst>
                  <a:gd name="T0" fmla="*/ 0 w 23"/>
                  <a:gd name="T1" fmla="*/ 24 h 25"/>
                  <a:gd name="T2" fmla="*/ 10 w 23"/>
                  <a:gd name="T3" fmla="*/ 0 h 25"/>
                  <a:gd name="T4" fmla="*/ 23 w 23"/>
                  <a:gd name="T5" fmla="*/ 1 h 25"/>
                  <a:gd name="T6" fmla="*/ 13 w 23"/>
                  <a:gd name="T7" fmla="*/ 25 h 25"/>
                  <a:gd name="T8" fmla="*/ 0 w 23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5"/>
                  <a:gd name="T17" fmla="*/ 23 w 2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5">
                    <a:moveTo>
                      <a:pt x="0" y="24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0" name="Freeform 1641"/>
              <p:cNvSpPr>
                <a:spLocks/>
              </p:cNvSpPr>
              <p:nvPr/>
            </p:nvSpPr>
            <p:spPr bwMode="auto">
              <a:xfrm>
                <a:off x="3072" y="2405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1" name="Freeform 1642"/>
              <p:cNvSpPr>
                <a:spLocks/>
              </p:cNvSpPr>
              <p:nvPr/>
            </p:nvSpPr>
            <p:spPr bwMode="auto">
              <a:xfrm>
                <a:off x="3091" y="2356"/>
                <a:ext cx="20" cy="27"/>
              </a:xfrm>
              <a:custGeom>
                <a:avLst/>
                <a:gdLst>
                  <a:gd name="T0" fmla="*/ 0 w 20"/>
                  <a:gd name="T1" fmla="*/ 26 h 27"/>
                  <a:gd name="T2" fmla="*/ 7 w 20"/>
                  <a:gd name="T3" fmla="*/ 0 h 27"/>
                  <a:gd name="T4" fmla="*/ 20 w 20"/>
                  <a:gd name="T5" fmla="*/ 1 h 27"/>
                  <a:gd name="T6" fmla="*/ 13 w 20"/>
                  <a:gd name="T7" fmla="*/ 27 h 27"/>
                  <a:gd name="T8" fmla="*/ 0 w 20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2" name="Freeform 1643"/>
              <p:cNvSpPr>
                <a:spLocks/>
              </p:cNvSpPr>
              <p:nvPr/>
            </p:nvSpPr>
            <p:spPr bwMode="auto">
              <a:xfrm>
                <a:off x="3106" y="2312"/>
                <a:ext cx="21" cy="28"/>
              </a:xfrm>
              <a:custGeom>
                <a:avLst/>
                <a:gdLst>
                  <a:gd name="T0" fmla="*/ 0 w 21"/>
                  <a:gd name="T1" fmla="*/ 26 h 28"/>
                  <a:gd name="T2" fmla="*/ 8 w 21"/>
                  <a:gd name="T3" fmla="*/ 0 h 28"/>
                  <a:gd name="T4" fmla="*/ 21 w 21"/>
                  <a:gd name="T5" fmla="*/ 1 h 28"/>
                  <a:gd name="T6" fmla="*/ 13 w 21"/>
                  <a:gd name="T7" fmla="*/ 28 h 28"/>
                  <a:gd name="T8" fmla="*/ 0 w 21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3" name="Rectangle 1644"/>
              <p:cNvSpPr>
                <a:spLocks noChangeArrowheads="1"/>
              </p:cNvSpPr>
              <p:nvPr/>
            </p:nvSpPr>
            <p:spPr bwMode="auto">
              <a:xfrm>
                <a:off x="3123" y="2284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4" name="Freeform 1645"/>
              <p:cNvSpPr>
                <a:spLocks/>
              </p:cNvSpPr>
              <p:nvPr/>
            </p:nvSpPr>
            <p:spPr bwMode="auto">
              <a:xfrm>
                <a:off x="3123" y="226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5" name="Freeform 1646"/>
              <p:cNvSpPr>
                <a:spLocks/>
              </p:cNvSpPr>
              <p:nvPr/>
            </p:nvSpPr>
            <p:spPr bwMode="auto">
              <a:xfrm>
                <a:off x="3140" y="2218"/>
                <a:ext cx="19" cy="28"/>
              </a:xfrm>
              <a:custGeom>
                <a:avLst/>
                <a:gdLst>
                  <a:gd name="T0" fmla="*/ 0 w 19"/>
                  <a:gd name="T1" fmla="*/ 27 h 28"/>
                  <a:gd name="T2" fmla="*/ 6 w 19"/>
                  <a:gd name="T3" fmla="*/ 0 h 28"/>
                  <a:gd name="T4" fmla="*/ 19 w 19"/>
                  <a:gd name="T5" fmla="*/ 2 h 28"/>
                  <a:gd name="T6" fmla="*/ 14 w 19"/>
                  <a:gd name="T7" fmla="*/ 28 h 28"/>
                  <a:gd name="T8" fmla="*/ 0 w 19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0" y="27"/>
                    </a:moveTo>
                    <a:lnTo>
                      <a:pt x="6" y="0"/>
                    </a:lnTo>
                    <a:lnTo>
                      <a:pt x="19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6" name="Freeform 1647"/>
              <p:cNvSpPr>
                <a:spLocks/>
              </p:cNvSpPr>
              <p:nvPr/>
            </p:nvSpPr>
            <p:spPr bwMode="auto">
              <a:xfrm>
                <a:off x="3152" y="2176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7" name="Freeform 1648"/>
              <p:cNvSpPr>
                <a:spLocks/>
              </p:cNvSpPr>
              <p:nvPr/>
            </p:nvSpPr>
            <p:spPr bwMode="auto">
              <a:xfrm>
                <a:off x="3170" y="2132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8" name="Freeform 1649"/>
              <p:cNvSpPr>
                <a:spLocks/>
              </p:cNvSpPr>
              <p:nvPr/>
            </p:nvSpPr>
            <p:spPr bwMode="auto">
              <a:xfrm>
                <a:off x="3192" y="2080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59" name="Freeform 1650"/>
              <p:cNvSpPr>
                <a:spLocks/>
              </p:cNvSpPr>
              <p:nvPr/>
            </p:nvSpPr>
            <p:spPr bwMode="auto">
              <a:xfrm>
                <a:off x="3210" y="2040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0" name="Freeform 1651"/>
              <p:cNvSpPr>
                <a:spLocks/>
              </p:cNvSpPr>
              <p:nvPr/>
            </p:nvSpPr>
            <p:spPr bwMode="auto">
              <a:xfrm>
                <a:off x="3234" y="1997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1" name="Rectangle 1652"/>
              <p:cNvSpPr>
                <a:spLocks noChangeArrowheads="1"/>
              </p:cNvSpPr>
              <p:nvPr/>
            </p:nvSpPr>
            <p:spPr bwMode="auto">
              <a:xfrm>
                <a:off x="3263" y="1965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2" name="Freeform 1653"/>
              <p:cNvSpPr>
                <a:spLocks/>
              </p:cNvSpPr>
              <p:nvPr/>
            </p:nvSpPr>
            <p:spPr bwMode="auto">
              <a:xfrm>
                <a:off x="3263" y="195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3" name="Freeform 1654"/>
              <p:cNvSpPr>
                <a:spLocks/>
              </p:cNvSpPr>
              <p:nvPr/>
            </p:nvSpPr>
            <p:spPr bwMode="auto">
              <a:xfrm>
                <a:off x="3292" y="1918"/>
                <a:ext cx="25" cy="25"/>
              </a:xfrm>
              <a:custGeom>
                <a:avLst/>
                <a:gdLst>
                  <a:gd name="T0" fmla="*/ 0 w 25"/>
                  <a:gd name="T1" fmla="*/ 23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3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4" name="Freeform 1655"/>
              <p:cNvSpPr>
                <a:spLocks/>
              </p:cNvSpPr>
              <p:nvPr/>
            </p:nvSpPr>
            <p:spPr bwMode="auto">
              <a:xfrm>
                <a:off x="3320" y="1880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5" name="Freeform 1656"/>
              <p:cNvSpPr>
                <a:spLocks/>
              </p:cNvSpPr>
              <p:nvPr/>
            </p:nvSpPr>
            <p:spPr bwMode="auto">
              <a:xfrm>
                <a:off x="3349" y="1846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6" name="Freeform 1657"/>
              <p:cNvSpPr>
                <a:spLocks/>
              </p:cNvSpPr>
              <p:nvPr/>
            </p:nvSpPr>
            <p:spPr bwMode="auto">
              <a:xfrm>
                <a:off x="3377" y="1815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7" name="Freeform 1658"/>
              <p:cNvSpPr>
                <a:spLocks/>
              </p:cNvSpPr>
              <p:nvPr/>
            </p:nvSpPr>
            <p:spPr bwMode="auto">
              <a:xfrm>
                <a:off x="3405" y="1778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2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2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8" name="Freeform 1659"/>
              <p:cNvSpPr>
                <a:spLocks/>
              </p:cNvSpPr>
              <p:nvPr/>
            </p:nvSpPr>
            <p:spPr bwMode="auto">
              <a:xfrm>
                <a:off x="3435" y="1751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2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69" name="Freeform 1660"/>
              <p:cNvSpPr>
                <a:spLocks/>
              </p:cNvSpPr>
              <p:nvPr/>
            </p:nvSpPr>
            <p:spPr bwMode="auto">
              <a:xfrm>
                <a:off x="3463" y="1726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4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0" name="Freeform 1661"/>
              <p:cNvSpPr>
                <a:spLocks/>
              </p:cNvSpPr>
              <p:nvPr/>
            </p:nvSpPr>
            <p:spPr bwMode="auto">
              <a:xfrm>
                <a:off x="3492" y="1702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2 w 24"/>
                  <a:gd name="T3" fmla="*/ 0 h 28"/>
                  <a:gd name="T4" fmla="*/ 24 w 24"/>
                  <a:gd name="T5" fmla="*/ 14 h 28"/>
                  <a:gd name="T6" fmla="*/ 1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1" name="Freeform 1662"/>
              <p:cNvSpPr>
                <a:spLocks/>
              </p:cNvSpPr>
              <p:nvPr/>
            </p:nvSpPr>
            <p:spPr bwMode="auto">
              <a:xfrm>
                <a:off x="3521" y="1679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4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2" name="Freeform 1663"/>
              <p:cNvSpPr>
                <a:spLocks/>
              </p:cNvSpPr>
              <p:nvPr/>
            </p:nvSpPr>
            <p:spPr bwMode="auto">
              <a:xfrm>
                <a:off x="3550" y="1670"/>
                <a:ext cx="20" cy="28"/>
              </a:xfrm>
              <a:custGeom>
                <a:avLst/>
                <a:gdLst>
                  <a:gd name="T0" fmla="*/ 0 w 20"/>
                  <a:gd name="T1" fmla="*/ 0 h 28"/>
                  <a:gd name="T2" fmla="*/ 7 w 20"/>
                  <a:gd name="T3" fmla="*/ 27 h 28"/>
                  <a:gd name="T4" fmla="*/ 20 w 20"/>
                  <a:gd name="T5" fmla="*/ 28 h 28"/>
                  <a:gd name="T6" fmla="*/ 14 w 20"/>
                  <a:gd name="T7" fmla="*/ 1 h 28"/>
                  <a:gd name="T8" fmla="*/ 0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0"/>
                    </a:moveTo>
                    <a:lnTo>
                      <a:pt x="7" y="27"/>
                    </a:lnTo>
                    <a:lnTo>
                      <a:pt x="20" y="28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3" name="Freeform 1664"/>
              <p:cNvSpPr>
                <a:spLocks/>
              </p:cNvSpPr>
              <p:nvPr/>
            </p:nvSpPr>
            <p:spPr bwMode="auto">
              <a:xfrm>
                <a:off x="3554" y="1686"/>
                <a:ext cx="16" cy="22"/>
              </a:xfrm>
              <a:custGeom>
                <a:avLst/>
                <a:gdLst>
                  <a:gd name="T0" fmla="*/ 3 w 16"/>
                  <a:gd name="T1" fmla="*/ 0 h 22"/>
                  <a:gd name="T2" fmla="*/ 0 w 16"/>
                  <a:gd name="T3" fmla="*/ 21 h 22"/>
                  <a:gd name="T4" fmla="*/ 14 w 16"/>
                  <a:gd name="T5" fmla="*/ 22 h 22"/>
                  <a:gd name="T6" fmla="*/ 16 w 16"/>
                  <a:gd name="T7" fmla="*/ 1 h 22"/>
                  <a:gd name="T8" fmla="*/ 3 w 1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2"/>
                  <a:gd name="T17" fmla="*/ 16 w 1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2">
                    <a:moveTo>
                      <a:pt x="3" y="0"/>
                    </a:moveTo>
                    <a:lnTo>
                      <a:pt x="0" y="21"/>
                    </a:lnTo>
                    <a:lnTo>
                      <a:pt x="14" y="22"/>
                    </a:lnTo>
                    <a:lnTo>
                      <a:pt x="1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4" name="Freeform 1665"/>
              <p:cNvSpPr>
                <a:spLocks/>
              </p:cNvSpPr>
              <p:nvPr/>
            </p:nvSpPr>
            <p:spPr bwMode="auto">
              <a:xfrm>
                <a:off x="3544" y="1693"/>
                <a:ext cx="24" cy="26"/>
              </a:xfrm>
              <a:custGeom>
                <a:avLst/>
                <a:gdLst>
                  <a:gd name="T0" fmla="*/ 10 w 24"/>
                  <a:gd name="T1" fmla="*/ 0 h 26"/>
                  <a:gd name="T2" fmla="*/ 0 w 24"/>
                  <a:gd name="T3" fmla="*/ 25 h 26"/>
                  <a:gd name="T4" fmla="*/ 13 w 24"/>
                  <a:gd name="T5" fmla="*/ 26 h 26"/>
                  <a:gd name="T6" fmla="*/ 24 w 24"/>
                  <a:gd name="T7" fmla="*/ 1 h 26"/>
                  <a:gd name="T8" fmla="*/ 10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0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5" name="Freeform 1666"/>
              <p:cNvSpPr>
                <a:spLocks/>
              </p:cNvSpPr>
              <p:nvPr/>
            </p:nvSpPr>
            <p:spPr bwMode="auto">
              <a:xfrm>
                <a:off x="3517" y="173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6" name="Rectangle 1667"/>
              <p:cNvSpPr>
                <a:spLocks noChangeArrowheads="1"/>
              </p:cNvSpPr>
              <p:nvPr/>
            </p:nvSpPr>
            <p:spPr bwMode="auto">
              <a:xfrm>
                <a:off x="3499" y="178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7" name="Freeform 1668"/>
              <p:cNvSpPr>
                <a:spLocks/>
              </p:cNvSpPr>
              <p:nvPr/>
            </p:nvSpPr>
            <p:spPr bwMode="auto">
              <a:xfrm>
                <a:off x="3487" y="1780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8" name="Freeform 1669"/>
              <p:cNvSpPr>
                <a:spLocks/>
              </p:cNvSpPr>
              <p:nvPr/>
            </p:nvSpPr>
            <p:spPr bwMode="auto">
              <a:xfrm>
                <a:off x="3459" y="182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79" name="Rectangle 1670"/>
              <p:cNvSpPr>
                <a:spLocks noChangeArrowheads="1"/>
              </p:cNvSpPr>
              <p:nvPr/>
            </p:nvSpPr>
            <p:spPr bwMode="auto">
              <a:xfrm>
                <a:off x="3440" y="186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0" name="Freeform 1671"/>
              <p:cNvSpPr>
                <a:spLocks/>
              </p:cNvSpPr>
              <p:nvPr/>
            </p:nvSpPr>
            <p:spPr bwMode="auto">
              <a:xfrm>
                <a:off x="3428" y="186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1" name="Freeform 1672"/>
              <p:cNvSpPr>
                <a:spLocks/>
              </p:cNvSpPr>
              <p:nvPr/>
            </p:nvSpPr>
            <p:spPr bwMode="auto">
              <a:xfrm>
                <a:off x="3399" y="190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2" name="Freeform 1673"/>
              <p:cNvSpPr>
                <a:spLocks/>
              </p:cNvSpPr>
              <p:nvPr/>
            </p:nvSpPr>
            <p:spPr bwMode="auto">
              <a:xfrm>
                <a:off x="3369" y="1945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3" name="Freeform 1674"/>
              <p:cNvSpPr>
                <a:spLocks/>
              </p:cNvSpPr>
              <p:nvPr/>
            </p:nvSpPr>
            <p:spPr bwMode="auto">
              <a:xfrm>
                <a:off x="3337" y="1984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4" name="Freeform 1675"/>
              <p:cNvSpPr>
                <a:spLocks/>
              </p:cNvSpPr>
              <p:nvPr/>
            </p:nvSpPr>
            <p:spPr bwMode="auto">
              <a:xfrm>
                <a:off x="3307" y="2020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5" name="Freeform 1676"/>
              <p:cNvSpPr>
                <a:spLocks/>
              </p:cNvSpPr>
              <p:nvPr/>
            </p:nvSpPr>
            <p:spPr bwMode="auto">
              <a:xfrm>
                <a:off x="3278" y="2051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2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6" name="Freeform 1677"/>
              <p:cNvSpPr>
                <a:spLocks/>
              </p:cNvSpPr>
              <p:nvPr/>
            </p:nvSpPr>
            <p:spPr bwMode="auto">
              <a:xfrm>
                <a:off x="3248" y="2081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7" name="Freeform 1678"/>
              <p:cNvSpPr>
                <a:spLocks/>
              </p:cNvSpPr>
              <p:nvPr/>
            </p:nvSpPr>
            <p:spPr bwMode="auto">
              <a:xfrm>
                <a:off x="3222" y="2111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2 h 24"/>
                  <a:gd name="T4" fmla="*/ 14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8" name="Freeform 1679"/>
              <p:cNvSpPr>
                <a:spLocks/>
              </p:cNvSpPr>
              <p:nvPr/>
            </p:nvSpPr>
            <p:spPr bwMode="auto">
              <a:xfrm>
                <a:off x="3195" y="2142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89" name="Rectangle 1680"/>
              <p:cNvSpPr>
                <a:spLocks noChangeArrowheads="1"/>
              </p:cNvSpPr>
              <p:nvPr/>
            </p:nvSpPr>
            <p:spPr bwMode="auto">
              <a:xfrm>
                <a:off x="3178" y="219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0" name="Freeform 1681"/>
              <p:cNvSpPr>
                <a:spLocks/>
              </p:cNvSpPr>
              <p:nvPr/>
            </p:nvSpPr>
            <p:spPr bwMode="auto">
              <a:xfrm>
                <a:off x="3168" y="2189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5 h 27"/>
                  <a:gd name="T4" fmla="*/ 14 w 23"/>
                  <a:gd name="T5" fmla="*/ 27 h 27"/>
                  <a:gd name="T6" fmla="*/ 23 w 23"/>
                  <a:gd name="T7" fmla="*/ 1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5"/>
                    </a:lnTo>
                    <a:lnTo>
                      <a:pt x="14" y="27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1" name="Freeform 1682"/>
              <p:cNvSpPr>
                <a:spLocks/>
              </p:cNvSpPr>
              <p:nvPr/>
            </p:nvSpPr>
            <p:spPr bwMode="auto">
              <a:xfrm>
                <a:off x="3147" y="2237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2" name="Freeform 1683"/>
              <p:cNvSpPr>
                <a:spLocks/>
              </p:cNvSpPr>
              <p:nvPr/>
            </p:nvSpPr>
            <p:spPr bwMode="auto">
              <a:xfrm>
                <a:off x="3130" y="2284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3" name="Rectangle 1684"/>
              <p:cNvSpPr>
                <a:spLocks noChangeArrowheads="1"/>
              </p:cNvSpPr>
              <p:nvPr/>
            </p:nvSpPr>
            <p:spPr bwMode="auto">
              <a:xfrm>
                <a:off x="3120" y="2330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4" name="Freeform 1685"/>
              <p:cNvSpPr>
                <a:spLocks/>
              </p:cNvSpPr>
              <p:nvPr/>
            </p:nvSpPr>
            <p:spPr bwMode="auto">
              <a:xfrm>
                <a:off x="3112" y="2329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7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5" name="Freeform 1686"/>
              <p:cNvSpPr>
                <a:spLocks/>
              </p:cNvSpPr>
              <p:nvPr/>
            </p:nvSpPr>
            <p:spPr bwMode="auto">
              <a:xfrm>
                <a:off x="3098" y="237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6" name="Freeform 1687"/>
              <p:cNvSpPr>
                <a:spLocks/>
              </p:cNvSpPr>
              <p:nvPr/>
            </p:nvSpPr>
            <p:spPr bwMode="auto">
              <a:xfrm>
                <a:off x="3082" y="241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7" name="Freeform 1688"/>
              <p:cNvSpPr>
                <a:spLocks/>
              </p:cNvSpPr>
              <p:nvPr/>
            </p:nvSpPr>
            <p:spPr bwMode="auto">
              <a:xfrm>
                <a:off x="3064" y="2465"/>
                <a:ext cx="22" cy="28"/>
              </a:xfrm>
              <a:custGeom>
                <a:avLst/>
                <a:gdLst>
                  <a:gd name="T0" fmla="*/ 8 w 22"/>
                  <a:gd name="T1" fmla="*/ 0 h 28"/>
                  <a:gd name="T2" fmla="*/ 0 w 22"/>
                  <a:gd name="T3" fmla="*/ 26 h 28"/>
                  <a:gd name="T4" fmla="*/ 14 w 22"/>
                  <a:gd name="T5" fmla="*/ 28 h 28"/>
                  <a:gd name="T6" fmla="*/ 22 w 22"/>
                  <a:gd name="T7" fmla="*/ 1 h 28"/>
                  <a:gd name="T8" fmla="*/ 8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8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8" name="Freeform 1689"/>
              <p:cNvSpPr>
                <a:spLocks/>
              </p:cNvSpPr>
              <p:nvPr/>
            </p:nvSpPr>
            <p:spPr bwMode="auto">
              <a:xfrm>
                <a:off x="3047" y="2509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899" name="Freeform 1690"/>
              <p:cNvSpPr>
                <a:spLocks/>
              </p:cNvSpPr>
              <p:nvPr/>
            </p:nvSpPr>
            <p:spPr bwMode="auto">
              <a:xfrm>
                <a:off x="3026" y="2551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0" name="Freeform 1691"/>
              <p:cNvSpPr>
                <a:spLocks/>
              </p:cNvSpPr>
              <p:nvPr/>
            </p:nvSpPr>
            <p:spPr bwMode="auto">
              <a:xfrm>
                <a:off x="2997" y="2596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1" name="Freeform 1692"/>
              <p:cNvSpPr>
                <a:spLocks/>
              </p:cNvSpPr>
              <p:nvPr/>
            </p:nvSpPr>
            <p:spPr bwMode="auto">
              <a:xfrm>
                <a:off x="2967" y="2636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2" name="Freeform 1693"/>
              <p:cNvSpPr>
                <a:spLocks/>
              </p:cNvSpPr>
              <p:nvPr/>
            </p:nvSpPr>
            <p:spPr bwMode="auto">
              <a:xfrm>
                <a:off x="2938" y="2674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3" name="Freeform 1694"/>
              <p:cNvSpPr>
                <a:spLocks/>
              </p:cNvSpPr>
              <p:nvPr/>
            </p:nvSpPr>
            <p:spPr bwMode="auto">
              <a:xfrm>
                <a:off x="2909" y="2712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4" name="Freeform 1695"/>
              <p:cNvSpPr>
                <a:spLocks/>
              </p:cNvSpPr>
              <p:nvPr/>
            </p:nvSpPr>
            <p:spPr bwMode="auto">
              <a:xfrm>
                <a:off x="2881" y="2744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5" name="Freeform 1696"/>
              <p:cNvSpPr>
                <a:spLocks/>
              </p:cNvSpPr>
              <p:nvPr/>
            </p:nvSpPr>
            <p:spPr bwMode="auto">
              <a:xfrm>
                <a:off x="2851" y="2778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2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6" name="Freeform 1697"/>
              <p:cNvSpPr>
                <a:spLocks/>
              </p:cNvSpPr>
              <p:nvPr/>
            </p:nvSpPr>
            <p:spPr bwMode="auto">
              <a:xfrm>
                <a:off x="2826" y="2811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1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7" name="Freeform 1698"/>
              <p:cNvSpPr>
                <a:spLocks/>
              </p:cNvSpPr>
              <p:nvPr/>
            </p:nvSpPr>
            <p:spPr bwMode="auto">
              <a:xfrm>
                <a:off x="2797" y="2837"/>
                <a:ext cx="24" cy="30"/>
              </a:xfrm>
              <a:custGeom>
                <a:avLst/>
                <a:gdLst>
                  <a:gd name="T0" fmla="*/ 23 w 24"/>
                  <a:gd name="T1" fmla="*/ 15 h 30"/>
                  <a:gd name="T2" fmla="*/ 0 w 24"/>
                  <a:gd name="T3" fmla="*/ 30 h 30"/>
                  <a:gd name="T4" fmla="*/ 1 w 24"/>
                  <a:gd name="T5" fmla="*/ 15 h 30"/>
                  <a:gd name="T6" fmla="*/ 24 w 24"/>
                  <a:gd name="T7" fmla="*/ 0 h 30"/>
                  <a:gd name="T8" fmla="*/ 23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3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8" name="Freeform 1699"/>
              <p:cNvSpPr>
                <a:spLocks/>
              </p:cNvSpPr>
              <p:nvPr/>
            </p:nvSpPr>
            <p:spPr bwMode="auto">
              <a:xfrm>
                <a:off x="2768" y="2863"/>
                <a:ext cx="25" cy="28"/>
              </a:xfrm>
              <a:custGeom>
                <a:avLst/>
                <a:gdLst>
                  <a:gd name="T0" fmla="*/ 24 w 25"/>
                  <a:gd name="T1" fmla="*/ 14 h 28"/>
                  <a:gd name="T2" fmla="*/ 0 w 25"/>
                  <a:gd name="T3" fmla="*/ 28 h 28"/>
                  <a:gd name="T4" fmla="*/ 1 w 25"/>
                  <a:gd name="T5" fmla="*/ 13 h 28"/>
                  <a:gd name="T6" fmla="*/ 25 w 25"/>
                  <a:gd name="T7" fmla="*/ 0 h 28"/>
                  <a:gd name="T8" fmla="*/ 24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09" name="Freeform 1700"/>
              <p:cNvSpPr>
                <a:spLocks/>
              </p:cNvSpPr>
              <p:nvPr/>
            </p:nvSpPr>
            <p:spPr bwMode="auto">
              <a:xfrm>
                <a:off x="2738" y="2887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0" name="Rectangle 1701"/>
              <p:cNvSpPr>
                <a:spLocks noChangeArrowheads="1"/>
              </p:cNvSpPr>
              <p:nvPr/>
            </p:nvSpPr>
            <p:spPr bwMode="auto">
              <a:xfrm>
                <a:off x="2710" y="2907"/>
                <a:ext cx="2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1" name="Freeform 1702"/>
              <p:cNvSpPr>
                <a:spLocks/>
              </p:cNvSpPr>
              <p:nvPr/>
            </p:nvSpPr>
            <p:spPr bwMode="auto">
              <a:xfrm>
                <a:off x="2710" y="2895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10 w 23"/>
                  <a:gd name="T3" fmla="*/ 0 h 26"/>
                  <a:gd name="T4" fmla="*/ 23 w 23"/>
                  <a:gd name="T5" fmla="*/ 1 h 26"/>
                  <a:gd name="T6" fmla="*/ 14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2" name="Freeform 1703"/>
              <p:cNvSpPr>
                <a:spLocks/>
              </p:cNvSpPr>
              <p:nvPr/>
            </p:nvSpPr>
            <p:spPr bwMode="auto">
              <a:xfrm>
                <a:off x="2729" y="2861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3" name="Rectangle 1704"/>
              <p:cNvSpPr>
                <a:spLocks noChangeArrowheads="1"/>
              </p:cNvSpPr>
              <p:nvPr/>
            </p:nvSpPr>
            <p:spPr bwMode="auto">
              <a:xfrm>
                <a:off x="2757" y="282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4" name="Freeform 1705"/>
              <p:cNvSpPr>
                <a:spLocks/>
              </p:cNvSpPr>
              <p:nvPr/>
            </p:nvSpPr>
            <p:spPr bwMode="auto">
              <a:xfrm>
                <a:off x="2757" y="2819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5" name="Freeform 1706"/>
              <p:cNvSpPr>
                <a:spLocks/>
              </p:cNvSpPr>
              <p:nvPr/>
            </p:nvSpPr>
            <p:spPr bwMode="auto">
              <a:xfrm>
                <a:off x="2786" y="277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6" name="Freeform 1707"/>
              <p:cNvSpPr>
                <a:spLocks/>
              </p:cNvSpPr>
              <p:nvPr/>
            </p:nvSpPr>
            <p:spPr bwMode="auto">
              <a:xfrm>
                <a:off x="2814" y="2736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7" name="Rectangle 1708"/>
              <p:cNvSpPr>
                <a:spLocks noChangeArrowheads="1"/>
              </p:cNvSpPr>
              <p:nvPr/>
            </p:nvSpPr>
            <p:spPr bwMode="auto">
              <a:xfrm>
                <a:off x="2843" y="2704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8" name="Freeform 1709"/>
              <p:cNvSpPr>
                <a:spLocks/>
              </p:cNvSpPr>
              <p:nvPr/>
            </p:nvSpPr>
            <p:spPr bwMode="auto">
              <a:xfrm>
                <a:off x="2843" y="269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19" name="Freeform 1710"/>
              <p:cNvSpPr>
                <a:spLocks/>
              </p:cNvSpPr>
              <p:nvPr/>
            </p:nvSpPr>
            <p:spPr bwMode="auto">
              <a:xfrm>
                <a:off x="2873" y="265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0" name="Freeform 1711"/>
              <p:cNvSpPr>
                <a:spLocks/>
              </p:cNvSpPr>
              <p:nvPr/>
            </p:nvSpPr>
            <p:spPr bwMode="auto">
              <a:xfrm>
                <a:off x="2902" y="2616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2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1" name="Freeform 1712"/>
              <p:cNvSpPr>
                <a:spLocks/>
              </p:cNvSpPr>
              <p:nvPr/>
            </p:nvSpPr>
            <p:spPr bwMode="auto">
              <a:xfrm>
                <a:off x="2934" y="2581"/>
                <a:ext cx="28" cy="23"/>
              </a:xfrm>
              <a:custGeom>
                <a:avLst/>
                <a:gdLst>
                  <a:gd name="T0" fmla="*/ 0 w 28"/>
                  <a:gd name="T1" fmla="*/ 22 h 23"/>
                  <a:gd name="T2" fmla="*/ 13 w 28"/>
                  <a:gd name="T3" fmla="*/ 0 h 23"/>
                  <a:gd name="T4" fmla="*/ 28 w 28"/>
                  <a:gd name="T5" fmla="*/ 1 h 23"/>
                  <a:gd name="T6" fmla="*/ 15 w 28"/>
                  <a:gd name="T7" fmla="*/ 23 h 23"/>
                  <a:gd name="T8" fmla="*/ 0 w 28"/>
                  <a:gd name="T9" fmla="*/ 2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3"/>
                  <a:gd name="T17" fmla="*/ 28 w 28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3">
                    <a:moveTo>
                      <a:pt x="0" y="22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2" name="Freeform 1713"/>
              <p:cNvSpPr>
                <a:spLocks/>
              </p:cNvSpPr>
              <p:nvPr/>
            </p:nvSpPr>
            <p:spPr bwMode="auto">
              <a:xfrm>
                <a:off x="2966" y="2542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3" name="Freeform 1714"/>
              <p:cNvSpPr>
                <a:spLocks/>
              </p:cNvSpPr>
              <p:nvPr/>
            </p:nvSpPr>
            <p:spPr bwMode="auto">
              <a:xfrm>
                <a:off x="2994" y="2511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4" name="Freeform 1715"/>
              <p:cNvSpPr>
                <a:spLocks/>
              </p:cNvSpPr>
              <p:nvPr/>
            </p:nvSpPr>
            <p:spPr bwMode="auto">
              <a:xfrm>
                <a:off x="3023" y="2478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5" name="Freeform 1716"/>
              <p:cNvSpPr>
                <a:spLocks/>
              </p:cNvSpPr>
              <p:nvPr/>
            </p:nvSpPr>
            <p:spPr bwMode="auto">
              <a:xfrm>
                <a:off x="3055" y="2435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9 w 23"/>
                  <a:gd name="T3" fmla="*/ 0 h 27"/>
                  <a:gd name="T4" fmla="*/ 23 w 23"/>
                  <a:gd name="T5" fmla="*/ 2 h 27"/>
                  <a:gd name="T6" fmla="*/ 13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9" y="0"/>
                    </a:lnTo>
                    <a:lnTo>
                      <a:pt x="23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6" name="Freeform 1717"/>
              <p:cNvSpPr>
                <a:spLocks/>
              </p:cNvSpPr>
              <p:nvPr/>
            </p:nvSpPr>
            <p:spPr bwMode="auto">
              <a:xfrm>
                <a:off x="3076" y="2391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7" name="Freeform 1718"/>
              <p:cNvSpPr>
                <a:spLocks/>
              </p:cNvSpPr>
              <p:nvPr/>
            </p:nvSpPr>
            <p:spPr bwMode="auto">
              <a:xfrm>
                <a:off x="3094" y="2344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8" name="Freeform 1719"/>
              <p:cNvSpPr>
                <a:spLocks/>
              </p:cNvSpPr>
              <p:nvPr/>
            </p:nvSpPr>
            <p:spPr bwMode="auto">
              <a:xfrm>
                <a:off x="3110" y="2304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29" name="Rectangle 1720"/>
              <p:cNvSpPr>
                <a:spLocks noChangeArrowheads="1"/>
              </p:cNvSpPr>
              <p:nvPr/>
            </p:nvSpPr>
            <p:spPr bwMode="auto">
              <a:xfrm>
                <a:off x="3126" y="227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0" name="Freeform 1721"/>
              <p:cNvSpPr>
                <a:spLocks/>
              </p:cNvSpPr>
              <p:nvPr/>
            </p:nvSpPr>
            <p:spPr bwMode="auto">
              <a:xfrm>
                <a:off x="3126" y="2258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1" name="Freeform 1722"/>
              <p:cNvSpPr>
                <a:spLocks/>
              </p:cNvSpPr>
              <p:nvPr/>
            </p:nvSpPr>
            <p:spPr bwMode="auto">
              <a:xfrm>
                <a:off x="3143" y="221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2" name="Freeform 1723"/>
              <p:cNvSpPr>
                <a:spLocks/>
              </p:cNvSpPr>
              <p:nvPr/>
            </p:nvSpPr>
            <p:spPr bwMode="auto">
              <a:xfrm>
                <a:off x="3156" y="216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3" name="Freeform 1724"/>
              <p:cNvSpPr>
                <a:spLocks/>
              </p:cNvSpPr>
              <p:nvPr/>
            </p:nvSpPr>
            <p:spPr bwMode="auto">
              <a:xfrm>
                <a:off x="3171" y="2127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4" name="Freeform 1725"/>
              <p:cNvSpPr>
                <a:spLocks/>
              </p:cNvSpPr>
              <p:nvPr/>
            </p:nvSpPr>
            <p:spPr bwMode="auto">
              <a:xfrm>
                <a:off x="3188" y="2085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10 w 23"/>
                  <a:gd name="T3" fmla="*/ 0 h 27"/>
                  <a:gd name="T4" fmla="*/ 23 w 23"/>
                  <a:gd name="T5" fmla="*/ 2 h 27"/>
                  <a:gd name="T6" fmla="*/ 14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10" y="0"/>
                    </a:lnTo>
                    <a:lnTo>
                      <a:pt x="23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5" name="Freeform 1726"/>
              <p:cNvSpPr>
                <a:spLocks/>
              </p:cNvSpPr>
              <p:nvPr/>
            </p:nvSpPr>
            <p:spPr bwMode="auto">
              <a:xfrm>
                <a:off x="3210" y="2039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6" name="Freeform 1727"/>
              <p:cNvSpPr>
                <a:spLocks/>
              </p:cNvSpPr>
              <p:nvPr/>
            </p:nvSpPr>
            <p:spPr bwMode="auto">
              <a:xfrm>
                <a:off x="3234" y="199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7" name="Rectangle 1728"/>
              <p:cNvSpPr>
                <a:spLocks noChangeArrowheads="1"/>
              </p:cNvSpPr>
              <p:nvPr/>
            </p:nvSpPr>
            <p:spPr bwMode="auto">
              <a:xfrm>
                <a:off x="3266" y="196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8" name="Freeform 1729"/>
              <p:cNvSpPr>
                <a:spLocks/>
              </p:cNvSpPr>
              <p:nvPr/>
            </p:nvSpPr>
            <p:spPr bwMode="auto">
              <a:xfrm>
                <a:off x="3266" y="1956"/>
                <a:ext cx="27" cy="25"/>
              </a:xfrm>
              <a:custGeom>
                <a:avLst/>
                <a:gdLst>
                  <a:gd name="T0" fmla="*/ 0 w 27"/>
                  <a:gd name="T1" fmla="*/ 24 h 25"/>
                  <a:gd name="T2" fmla="*/ 13 w 27"/>
                  <a:gd name="T3" fmla="*/ 0 h 25"/>
                  <a:gd name="T4" fmla="*/ 27 w 27"/>
                  <a:gd name="T5" fmla="*/ 1 h 25"/>
                  <a:gd name="T6" fmla="*/ 14 w 27"/>
                  <a:gd name="T7" fmla="*/ 25 h 25"/>
                  <a:gd name="T8" fmla="*/ 0 w 27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5"/>
                  <a:gd name="T17" fmla="*/ 27 w 2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5">
                    <a:moveTo>
                      <a:pt x="0" y="24"/>
                    </a:moveTo>
                    <a:lnTo>
                      <a:pt x="13" y="0"/>
                    </a:lnTo>
                    <a:lnTo>
                      <a:pt x="27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39" name="Freeform 1730"/>
              <p:cNvSpPr>
                <a:spLocks/>
              </p:cNvSpPr>
              <p:nvPr/>
            </p:nvSpPr>
            <p:spPr bwMode="auto">
              <a:xfrm>
                <a:off x="3296" y="1915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0" name="Freeform 1731"/>
              <p:cNvSpPr>
                <a:spLocks/>
              </p:cNvSpPr>
              <p:nvPr/>
            </p:nvSpPr>
            <p:spPr bwMode="auto">
              <a:xfrm>
                <a:off x="3324" y="1880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1" name="Freeform 1732"/>
              <p:cNvSpPr>
                <a:spLocks/>
              </p:cNvSpPr>
              <p:nvPr/>
            </p:nvSpPr>
            <p:spPr bwMode="auto">
              <a:xfrm>
                <a:off x="3355" y="1844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4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2" name="Freeform 1733"/>
              <p:cNvSpPr>
                <a:spLocks/>
              </p:cNvSpPr>
              <p:nvPr/>
            </p:nvSpPr>
            <p:spPr bwMode="auto">
              <a:xfrm>
                <a:off x="3385" y="1810"/>
                <a:ext cx="30" cy="24"/>
              </a:xfrm>
              <a:custGeom>
                <a:avLst/>
                <a:gdLst>
                  <a:gd name="T0" fmla="*/ 0 w 30"/>
                  <a:gd name="T1" fmla="*/ 22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2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3" name="Freeform 1734"/>
              <p:cNvSpPr>
                <a:spLocks/>
              </p:cNvSpPr>
              <p:nvPr/>
            </p:nvSpPr>
            <p:spPr bwMode="auto">
              <a:xfrm>
                <a:off x="3415" y="1779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4" name="Freeform 1735"/>
              <p:cNvSpPr>
                <a:spLocks/>
              </p:cNvSpPr>
              <p:nvPr/>
            </p:nvSpPr>
            <p:spPr bwMode="auto">
              <a:xfrm>
                <a:off x="3441" y="1746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2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2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5" name="Freeform 1736"/>
              <p:cNvSpPr>
                <a:spLocks/>
              </p:cNvSpPr>
              <p:nvPr/>
            </p:nvSpPr>
            <p:spPr bwMode="auto">
              <a:xfrm>
                <a:off x="3471" y="1720"/>
                <a:ext cx="25" cy="28"/>
              </a:xfrm>
              <a:custGeom>
                <a:avLst/>
                <a:gdLst>
                  <a:gd name="T0" fmla="*/ 0 w 25"/>
                  <a:gd name="T1" fmla="*/ 14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4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6" name="Freeform 1737"/>
              <p:cNvSpPr>
                <a:spLocks/>
              </p:cNvSpPr>
              <p:nvPr/>
            </p:nvSpPr>
            <p:spPr bwMode="auto">
              <a:xfrm>
                <a:off x="3501" y="1695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3 w 24"/>
                  <a:gd name="T3" fmla="*/ 0 h 29"/>
                  <a:gd name="T4" fmla="*/ 24 w 24"/>
                  <a:gd name="T5" fmla="*/ 15 h 29"/>
                  <a:gd name="T6" fmla="*/ 2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7" name="Freeform 1738"/>
              <p:cNvSpPr>
                <a:spLocks/>
              </p:cNvSpPr>
              <p:nvPr/>
            </p:nvSpPr>
            <p:spPr bwMode="auto">
              <a:xfrm>
                <a:off x="3529" y="1673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8" name="Freeform 1739"/>
              <p:cNvSpPr>
                <a:spLocks/>
              </p:cNvSpPr>
              <p:nvPr/>
            </p:nvSpPr>
            <p:spPr bwMode="auto">
              <a:xfrm>
                <a:off x="3560" y="1659"/>
                <a:ext cx="22" cy="18"/>
              </a:xfrm>
              <a:custGeom>
                <a:avLst/>
                <a:gdLst>
                  <a:gd name="T0" fmla="*/ 0 w 22"/>
                  <a:gd name="T1" fmla="*/ 4 h 18"/>
                  <a:gd name="T2" fmla="*/ 21 w 22"/>
                  <a:gd name="T3" fmla="*/ 0 h 18"/>
                  <a:gd name="T4" fmla="*/ 22 w 22"/>
                  <a:gd name="T5" fmla="*/ 14 h 18"/>
                  <a:gd name="T6" fmla="*/ 1 w 22"/>
                  <a:gd name="T7" fmla="*/ 18 h 18"/>
                  <a:gd name="T8" fmla="*/ 0 w 22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8"/>
                  <a:gd name="T17" fmla="*/ 22 w 2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8">
                    <a:moveTo>
                      <a:pt x="0" y="4"/>
                    </a:moveTo>
                    <a:lnTo>
                      <a:pt x="21" y="0"/>
                    </a:lnTo>
                    <a:lnTo>
                      <a:pt x="22" y="14"/>
                    </a:lnTo>
                    <a:lnTo>
                      <a:pt x="1" y="1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49" name="Freeform 1740"/>
              <p:cNvSpPr>
                <a:spLocks/>
              </p:cNvSpPr>
              <p:nvPr/>
            </p:nvSpPr>
            <p:spPr bwMode="auto">
              <a:xfrm>
                <a:off x="3562" y="1658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0" name="Freeform 1741"/>
              <p:cNvSpPr>
                <a:spLocks/>
              </p:cNvSpPr>
              <p:nvPr/>
            </p:nvSpPr>
            <p:spPr bwMode="auto">
              <a:xfrm>
                <a:off x="3546" y="1687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2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1" name="Freeform 1742"/>
              <p:cNvSpPr>
                <a:spLocks/>
              </p:cNvSpPr>
              <p:nvPr/>
            </p:nvSpPr>
            <p:spPr bwMode="auto">
              <a:xfrm>
                <a:off x="3518" y="1728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4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2" name="Freeform 1743"/>
              <p:cNvSpPr>
                <a:spLocks/>
              </p:cNvSpPr>
              <p:nvPr/>
            </p:nvSpPr>
            <p:spPr bwMode="auto">
              <a:xfrm>
                <a:off x="3492" y="1772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3" name="Rectangle 1744"/>
              <p:cNvSpPr>
                <a:spLocks noChangeArrowheads="1"/>
              </p:cNvSpPr>
              <p:nvPr/>
            </p:nvSpPr>
            <p:spPr bwMode="auto">
              <a:xfrm>
                <a:off x="3475" y="1816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4" name="Freeform 1745"/>
              <p:cNvSpPr>
                <a:spLocks/>
              </p:cNvSpPr>
              <p:nvPr/>
            </p:nvSpPr>
            <p:spPr bwMode="auto">
              <a:xfrm>
                <a:off x="3463" y="1814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5" name="Freeform 1746"/>
              <p:cNvSpPr>
                <a:spLocks/>
              </p:cNvSpPr>
              <p:nvPr/>
            </p:nvSpPr>
            <p:spPr bwMode="auto">
              <a:xfrm>
                <a:off x="3433" y="1858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6" name="Rectangle 1747"/>
              <p:cNvSpPr>
                <a:spLocks noChangeArrowheads="1"/>
              </p:cNvSpPr>
              <p:nvPr/>
            </p:nvSpPr>
            <p:spPr bwMode="auto">
              <a:xfrm>
                <a:off x="3416" y="190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7" name="Freeform 1748"/>
              <p:cNvSpPr>
                <a:spLocks/>
              </p:cNvSpPr>
              <p:nvPr/>
            </p:nvSpPr>
            <p:spPr bwMode="auto">
              <a:xfrm>
                <a:off x="3403" y="1899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8" name="Freeform 1749"/>
              <p:cNvSpPr>
                <a:spLocks/>
              </p:cNvSpPr>
              <p:nvPr/>
            </p:nvSpPr>
            <p:spPr bwMode="auto">
              <a:xfrm>
                <a:off x="3372" y="1939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59" name="Freeform 1750"/>
              <p:cNvSpPr>
                <a:spLocks/>
              </p:cNvSpPr>
              <p:nvPr/>
            </p:nvSpPr>
            <p:spPr bwMode="auto">
              <a:xfrm>
                <a:off x="3343" y="1976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960" name="Freeform 1751"/>
              <p:cNvSpPr>
                <a:spLocks/>
              </p:cNvSpPr>
              <p:nvPr/>
            </p:nvSpPr>
            <p:spPr bwMode="auto">
              <a:xfrm>
                <a:off x="3313" y="2009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4" name="Group 1752"/>
            <p:cNvGrpSpPr>
              <a:grpSpLocks/>
            </p:cNvGrpSpPr>
            <p:nvPr/>
          </p:nvGrpSpPr>
          <p:grpSpPr bwMode="auto">
            <a:xfrm>
              <a:off x="2270" y="1751"/>
              <a:ext cx="1325" cy="1442"/>
              <a:chOff x="2484" y="1573"/>
              <a:chExt cx="1325" cy="1442"/>
            </a:xfrm>
          </p:grpSpPr>
          <p:sp>
            <p:nvSpPr>
              <p:cNvPr id="91561" name="Freeform 1753"/>
              <p:cNvSpPr>
                <a:spLocks/>
              </p:cNvSpPr>
              <p:nvPr/>
            </p:nvSpPr>
            <p:spPr bwMode="auto">
              <a:xfrm>
                <a:off x="3284" y="2040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2" name="Freeform 1754"/>
              <p:cNvSpPr>
                <a:spLocks/>
              </p:cNvSpPr>
              <p:nvPr/>
            </p:nvSpPr>
            <p:spPr bwMode="auto">
              <a:xfrm>
                <a:off x="3256" y="2069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2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3" name="Freeform 1755"/>
              <p:cNvSpPr>
                <a:spLocks/>
              </p:cNvSpPr>
              <p:nvPr/>
            </p:nvSpPr>
            <p:spPr bwMode="auto">
              <a:xfrm>
                <a:off x="3227" y="2100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4" name="Freeform 1756"/>
              <p:cNvSpPr>
                <a:spLocks/>
              </p:cNvSpPr>
              <p:nvPr/>
            </p:nvSpPr>
            <p:spPr bwMode="auto">
              <a:xfrm>
                <a:off x="3202" y="212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5" name="Rectangle 1757"/>
              <p:cNvSpPr>
                <a:spLocks noChangeArrowheads="1"/>
              </p:cNvSpPr>
              <p:nvPr/>
            </p:nvSpPr>
            <p:spPr bwMode="auto">
              <a:xfrm>
                <a:off x="3184" y="2176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6" name="Freeform 1758"/>
              <p:cNvSpPr>
                <a:spLocks/>
              </p:cNvSpPr>
              <p:nvPr/>
            </p:nvSpPr>
            <p:spPr bwMode="auto">
              <a:xfrm>
                <a:off x="3175" y="2174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7" name="Freeform 1759"/>
              <p:cNvSpPr>
                <a:spLocks/>
              </p:cNvSpPr>
              <p:nvPr/>
            </p:nvSpPr>
            <p:spPr bwMode="auto">
              <a:xfrm>
                <a:off x="3154" y="2217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5 h 27"/>
                  <a:gd name="T4" fmla="*/ 13 w 22"/>
                  <a:gd name="T5" fmla="*/ 27 h 27"/>
                  <a:gd name="T6" fmla="*/ 22 w 22"/>
                  <a:gd name="T7" fmla="*/ 1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8" name="Freeform 1760"/>
              <p:cNvSpPr>
                <a:spLocks/>
              </p:cNvSpPr>
              <p:nvPr/>
            </p:nvSpPr>
            <p:spPr bwMode="auto">
              <a:xfrm>
                <a:off x="3131" y="2293"/>
                <a:ext cx="19" cy="16"/>
              </a:xfrm>
              <a:custGeom>
                <a:avLst/>
                <a:gdLst>
                  <a:gd name="T0" fmla="*/ 5 w 19"/>
                  <a:gd name="T1" fmla="*/ 0 h 16"/>
                  <a:gd name="T2" fmla="*/ 0 w 19"/>
                  <a:gd name="T3" fmla="*/ 15 h 16"/>
                  <a:gd name="T4" fmla="*/ 13 w 19"/>
                  <a:gd name="T5" fmla="*/ 16 h 16"/>
                  <a:gd name="T6" fmla="*/ 19 w 19"/>
                  <a:gd name="T7" fmla="*/ 1 h 16"/>
                  <a:gd name="T8" fmla="*/ 5 w 19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5" y="0"/>
                    </a:moveTo>
                    <a:lnTo>
                      <a:pt x="0" y="15"/>
                    </a:lnTo>
                    <a:lnTo>
                      <a:pt x="13" y="16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9" name="Rectangle 1761"/>
              <p:cNvSpPr>
                <a:spLocks noChangeArrowheads="1"/>
              </p:cNvSpPr>
              <p:nvPr/>
            </p:nvSpPr>
            <p:spPr bwMode="auto">
              <a:xfrm>
                <a:off x="3131" y="229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0" name="Freeform 1762"/>
              <p:cNvSpPr>
                <a:spLocks/>
              </p:cNvSpPr>
              <p:nvPr/>
            </p:nvSpPr>
            <p:spPr bwMode="auto">
              <a:xfrm>
                <a:off x="3124" y="229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1" name="Rectangle 1763"/>
              <p:cNvSpPr>
                <a:spLocks noChangeArrowheads="1"/>
              </p:cNvSpPr>
              <p:nvPr/>
            </p:nvSpPr>
            <p:spPr bwMode="auto">
              <a:xfrm>
                <a:off x="3115" y="234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2" name="Freeform 1764"/>
              <p:cNvSpPr>
                <a:spLocks/>
              </p:cNvSpPr>
              <p:nvPr/>
            </p:nvSpPr>
            <p:spPr bwMode="auto">
              <a:xfrm>
                <a:off x="3108" y="2340"/>
                <a:ext cx="20" cy="27"/>
              </a:xfrm>
              <a:custGeom>
                <a:avLst/>
                <a:gdLst>
                  <a:gd name="T0" fmla="*/ 7 w 20"/>
                  <a:gd name="T1" fmla="*/ 0 h 27"/>
                  <a:gd name="T2" fmla="*/ 0 w 20"/>
                  <a:gd name="T3" fmla="*/ 26 h 27"/>
                  <a:gd name="T4" fmla="*/ 14 w 20"/>
                  <a:gd name="T5" fmla="*/ 27 h 27"/>
                  <a:gd name="T6" fmla="*/ 20 w 20"/>
                  <a:gd name="T7" fmla="*/ 1 h 27"/>
                  <a:gd name="T8" fmla="*/ 7 w 20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7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3" name="Freeform 1765"/>
              <p:cNvSpPr>
                <a:spLocks/>
              </p:cNvSpPr>
              <p:nvPr/>
            </p:nvSpPr>
            <p:spPr bwMode="auto">
              <a:xfrm>
                <a:off x="3091" y="239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4" name="Freeform 1766"/>
              <p:cNvSpPr>
                <a:spLocks/>
              </p:cNvSpPr>
              <p:nvPr/>
            </p:nvSpPr>
            <p:spPr bwMode="auto">
              <a:xfrm>
                <a:off x="3075" y="243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5" name="Freeform 1767"/>
              <p:cNvSpPr>
                <a:spLocks/>
              </p:cNvSpPr>
              <p:nvPr/>
            </p:nvSpPr>
            <p:spPr bwMode="auto">
              <a:xfrm>
                <a:off x="3056" y="2485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6" name="Freeform 1768"/>
              <p:cNvSpPr>
                <a:spLocks/>
              </p:cNvSpPr>
              <p:nvPr/>
            </p:nvSpPr>
            <p:spPr bwMode="auto">
              <a:xfrm>
                <a:off x="3027" y="254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4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7" name="Rectangle 1769"/>
              <p:cNvSpPr>
                <a:spLocks noChangeArrowheads="1"/>
              </p:cNvSpPr>
              <p:nvPr/>
            </p:nvSpPr>
            <p:spPr bwMode="auto">
              <a:xfrm>
                <a:off x="3006" y="260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8" name="Freeform 1770"/>
              <p:cNvSpPr>
                <a:spLocks/>
              </p:cNvSpPr>
              <p:nvPr/>
            </p:nvSpPr>
            <p:spPr bwMode="auto">
              <a:xfrm>
                <a:off x="2994" y="259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79" name="Freeform 1771"/>
              <p:cNvSpPr>
                <a:spLocks/>
              </p:cNvSpPr>
              <p:nvPr/>
            </p:nvSpPr>
            <p:spPr bwMode="auto">
              <a:xfrm>
                <a:off x="2965" y="263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0" name="Freeform 1772"/>
              <p:cNvSpPr>
                <a:spLocks/>
              </p:cNvSpPr>
              <p:nvPr/>
            </p:nvSpPr>
            <p:spPr bwMode="auto">
              <a:xfrm>
                <a:off x="2935" y="2678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2 h 24"/>
                  <a:gd name="T4" fmla="*/ 15 w 28"/>
                  <a:gd name="T5" fmla="*/ 24 h 24"/>
                  <a:gd name="T6" fmla="*/ 28 w 28"/>
                  <a:gd name="T7" fmla="*/ 1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1" name="Freeform 1773"/>
              <p:cNvSpPr>
                <a:spLocks/>
              </p:cNvSpPr>
              <p:nvPr/>
            </p:nvSpPr>
            <p:spPr bwMode="auto">
              <a:xfrm>
                <a:off x="2905" y="2712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4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2" name="Freeform 1774"/>
              <p:cNvSpPr>
                <a:spLocks/>
              </p:cNvSpPr>
              <p:nvPr/>
            </p:nvSpPr>
            <p:spPr bwMode="auto">
              <a:xfrm>
                <a:off x="2871" y="2751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3" name="Freeform 1775"/>
              <p:cNvSpPr>
                <a:spLocks/>
              </p:cNvSpPr>
              <p:nvPr/>
            </p:nvSpPr>
            <p:spPr bwMode="auto">
              <a:xfrm>
                <a:off x="2843" y="2780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4" name="Freeform 1776"/>
              <p:cNvSpPr>
                <a:spLocks/>
              </p:cNvSpPr>
              <p:nvPr/>
            </p:nvSpPr>
            <p:spPr bwMode="auto">
              <a:xfrm>
                <a:off x="2818" y="2813"/>
                <a:ext cx="24" cy="30"/>
              </a:xfrm>
              <a:custGeom>
                <a:avLst/>
                <a:gdLst>
                  <a:gd name="T0" fmla="*/ 23 w 24"/>
                  <a:gd name="T1" fmla="*/ 15 h 30"/>
                  <a:gd name="T2" fmla="*/ 0 w 24"/>
                  <a:gd name="T3" fmla="*/ 30 h 30"/>
                  <a:gd name="T4" fmla="*/ 2 w 24"/>
                  <a:gd name="T5" fmla="*/ 15 h 30"/>
                  <a:gd name="T6" fmla="*/ 24 w 24"/>
                  <a:gd name="T7" fmla="*/ 0 h 30"/>
                  <a:gd name="T8" fmla="*/ 23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3" y="15"/>
                    </a:moveTo>
                    <a:lnTo>
                      <a:pt x="0" y="30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5" name="Freeform 1777"/>
              <p:cNvSpPr>
                <a:spLocks/>
              </p:cNvSpPr>
              <p:nvPr/>
            </p:nvSpPr>
            <p:spPr bwMode="auto">
              <a:xfrm>
                <a:off x="2790" y="2840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2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6" name="Freeform 1778"/>
              <p:cNvSpPr>
                <a:spLocks/>
              </p:cNvSpPr>
              <p:nvPr/>
            </p:nvSpPr>
            <p:spPr bwMode="auto">
              <a:xfrm>
                <a:off x="2760" y="2867"/>
                <a:ext cx="25" cy="28"/>
              </a:xfrm>
              <a:custGeom>
                <a:avLst/>
                <a:gdLst>
                  <a:gd name="T0" fmla="*/ 24 w 25"/>
                  <a:gd name="T1" fmla="*/ 14 h 28"/>
                  <a:gd name="T2" fmla="*/ 0 w 25"/>
                  <a:gd name="T3" fmla="*/ 28 h 28"/>
                  <a:gd name="T4" fmla="*/ 1 w 25"/>
                  <a:gd name="T5" fmla="*/ 13 h 28"/>
                  <a:gd name="T6" fmla="*/ 25 w 25"/>
                  <a:gd name="T7" fmla="*/ 0 h 28"/>
                  <a:gd name="T8" fmla="*/ 24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7" name="Freeform 1779"/>
              <p:cNvSpPr>
                <a:spLocks/>
              </p:cNvSpPr>
              <p:nvPr/>
            </p:nvSpPr>
            <p:spPr bwMode="auto">
              <a:xfrm>
                <a:off x="2730" y="2891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8" name="Freeform 1780"/>
              <p:cNvSpPr>
                <a:spLocks/>
              </p:cNvSpPr>
              <p:nvPr/>
            </p:nvSpPr>
            <p:spPr bwMode="auto">
              <a:xfrm>
                <a:off x="2705" y="2908"/>
                <a:ext cx="23" cy="16"/>
              </a:xfrm>
              <a:custGeom>
                <a:avLst/>
                <a:gdLst>
                  <a:gd name="T0" fmla="*/ 21 w 23"/>
                  <a:gd name="T1" fmla="*/ 3 h 16"/>
                  <a:gd name="T2" fmla="*/ 0 w 23"/>
                  <a:gd name="T3" fmla="*/ 0 h 16"/>
                  <a:gd name="T4" fmla="*/ 1 w 23"/>
                  <a:gd name="T5" fmla="*/ 13 h 16"/>
                  <a:gd name="T6" fmla="*/ 23 w 23"/>
                  <a:gd name="T7" fmla="*/ 16 h 16"/>
                  <a:gd name="T8" fmla="*/ 21 w 23"/>
                  <a:gd name="T9" fmla="*/ 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6"/>
                  <a:gd name="T17" fmla="*/ 23 w 2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6">
                    <a:moveTo>
                      <a:pt x="21" y="3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23" y="16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89" name="Freeform 1781"/>
              <p:cNvSpPr>
                <a:spLocks/>
              </p:cNvSpPr>
              <p:nvPr/>
            </p:nvSpPr>
            <p:spPr bwMode="auto">
              <a:xfrm>
                <a:off x="2706" y="2897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0" name="Freeform 1782"/>
              <p:cNvSpPr>
                <a:spLocks/>
              </p:cNvSpPr>
              <p:nvPr/>
            </p:nvSpPr>
            <p:spPr bwMode="auto">
              <a:xfrm>
                <a:off x="2729" y="2865"/>
                <a:ext cx="24" cy="26"/>
              </a:xfrm>
              <a:custGeom>
                <a:avLst/>
                <a:gdLst>
                  <a:gd name="T0" fmla="*/ 0 w 24"/>
                  <a:gd name="T1" fmla="*/ 24 h 26"/>
                  <a:gd name="T2" fmla="*/ 11 w 24"/>
                  <a:gd name="T3" fmla="*/ 0 h 26"/>
                  <a:gd name="T4" fmla="*/ 24 w 24"/>
                  <a:gd name="T5" fmla="*/ 2 h 26"/>
                  <a:gd name="T6" fmla="*/ 13 w 24"/>
                  <a:gd name="T7" fmla="*/ 26 h 26"/>
                  <a:gd name="T8" fmla="*/ 0 w 24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4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1" name="Freeform 1783"/>
              <p:cNvSpPr>
                <a:spLocks/>
              </p:cNvSpPr>
              <p:nvPr/>
            </p:nvSpPr>
            <p:spPr bwMode="auto">
              <a:xfrm>
                <a:off x="2757" y="2820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2" name="Rectangle 1784"/>
              <p:cNvSpPr>
                <a:spLocks noChangeArrowheads="1"/>
              </p:cNvSpPr>
              <p:nvPr/>
            </p:nvSpPr>
            <p:spPr bwMode="auto">
              <a:xfrm>
                <a:off x="2786" y="2788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3" name="Freeform 1785"/>
              <p:cNvSpPr>
                <a:spLocks/>
              </p:cNvSpPr>
              <p:nvPr/>
            </p:nvSpPr>
            <p:spPr bwMode="auto">
              <a:xfrm>
                <a:off x="2786" y="2778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4" name="Freeform 1786"/>
              <p:cNvSpPr>
                <a:spLocks/>
              </p:cNvSpPr>
              <p:nvPr/>
            </p:nvSpPr>
            <p:spPr bwMode="auto">
              <a:xfrm>
                <a:off x="2814" y="273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5" name="Rectangle 1787"/>
              <p:cNvSpPr>
                <a:spLocks noChangeArrowheads="1"/>
              </p:cNvSpPr>
              <p:nvPr/>
            </p:nvSpPr>
            <p:spPr bwMode="auto">
              <a:xfrm>
                <a:off x="2843" y="2704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6" name="Freeform 1788"/>
              <p:cNvSpPr>
                <a:spLocks/>
              </p:cNvSpPr>
              <p:nvPr/>
            </p:nvSpPr>
            <p:spPr bwMode="auto">
              <a:xfrm>
                <a:off x="2843" y="269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7" name="Freeform 1789"/>
              <p:cNvSpPr>
                <a:spLocks/>
              </p:cNvSpPr>
              <p:nvPr/>
            </p:nvSpPr>
            <p:spPr bwMode="auto">
              <a:xfrm>
                <a:off x="2873" y="265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8" name="Freeform 1790"/>
              <p:cNvSpPr>
                <a:spLocks/>
              </p:cNvSpPr>
              <p:nvPr/>
            </p:nvSpPr>
            <p:spPr bwMode="auto">
              <a:xfrm>
                <a:off x="2901" y="2618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3 w 28"/>
                  <a:gd name="T3" fmla="*/ 0 h 24"/>
                  <a:gd name="T4" fmla="*/ 28 w 28"/>
                  <a:gd name="T5" fmla="*/ 1 h 24"/>
                  <a:gd name="T6" fmla="*/ 14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99" name="Freeform 1791"/>
              <p:cNvSpPr>
                <a:spLocks/>
              </p:cNvSpPr>
              <p:nvPr/>
            </p:nvSpPr>
            <p:spPr bwMode="auto">
              <a:xfrm>
                <a:off x="2933" y="257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2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0" name="Freeform 1792"/>
              <p:cNvSpPr>
                <a:spLocks/>
              </p:cNvSpPr>
              <p:nvPr/>
            </p:nvSpPr>
            <p:spPr bwMode="auto">
              <a:xfrm>
                <a:off x="2962" y="2545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1" name="Freeform 1793"/>
              <p:cNvSpPr>
                <a:spLocks/>
              </p:cNvSpPr>
              <p:nvPr/>
            </p:nvSpPr>
            <p:spPr bwMode="auto">
              <a:xfrm>
                <a:off x="2993" y="2511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2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2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2" name="Freeform 1794"/>
              <p:cNvSpPr>
                <a:spLocks/>
              </p:cNvSpPr>
              <p:nvPr/>
            </p:nvSpPr>
            <p:spPr bwMode="auto">
              <a:xfrm>
                <a:off x="3025" y="2478"/>
                <a:ext cx="27" cy="25"/>
              </a:xfrm>
              <a:custGeom>
                <a:avLst/>
                <a:gdLst>
                  <a:gd name="T0" fmla="*/ 0 w 27"/>
                  <a:gd name="T1" fmla="*/ 24 h 25"/>
                  <a:gd name="T2" fmla="*/ 13 w 27"/>
                  <a:gd name="T3" fmla="*/ 0 h 25"/>
                  <a:gd name="T4" fmla="*/ 27 w 27"/>
                  <a:gd name="T5" fmla="*/ 1 h 25"/>
                  <a:gd name="T6" fmla="*/ 14 w 27"/>
                  <a:gd name="T7" fmla="*/ 25 h 25"/>
                  <a:gd name="T8" fmla="*/ 0 w 27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5"/>
                  <a:gd name="T17" fmla="*/ 27 w 27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5">
                    <a:moveTo>
                      <a:pt x="0" y="24"/>
                    </a:moveTo>
                    <a:lnTo>
                      <a:pt x="13" y="0"/>
                    </a:lnTo>
                    <a:lnTo>
                      <a:pt x="27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3" name="Freeform 1795"/>
              <p:cNvSpPr>
                <a:spLocks/>
              </p:cNvSpPr>
              <p:nvPr/>
            </p:nvSpPr>
            <p:spPr bwMode="auto">
              <a:xfrm>
                <a:off x="3055" y="2434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4" name="Freeform 1796"/>
              <p:cNvSpPr>
                <a:spLocks/>
              </p:cNvSpPr>
              <p:nvPr/>
            </p:nvSpPr>
            <p:spPr bwMode="auto">
              <a:xfrm>
                <a:off x="3076" y="2391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2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5" name="Freeform 1797"/>
              <p:cNvSpPr>
                <a:spLocks/>
              </p:cNvSpPr>
              <p:nvPr/>
            </p:nvSpPr>
            <p:spPr bwMode="auto">
              <a:xfrm>
                <a:off x="3095" y="2344"/>
                <a:ext cx="20" cy="27"/>
              </a:xfrm>
              <a:custGeom>
                <a:avLst/>
                <a:gdLst>
                  <a:gd name="T0" fmla="*/ 0 w 20"/>
                  <a:gd name="T1" fmla="*/ 26 h 27"/>
                  <a:gd name="T2" fmla="*/ 7 w 20"/>
                  <a:gd name="T3" fmla="*/ 0 h 27"/>
                  <a:gd name="T4" fmla="*/ 20 w 20"/>
                  <a:gd name="T5" fmla="*/ 1 h 27"/>
                  <a:gd name="T6" fmla="*/ 13 w 20"/>
                  <a:gd name="T7" fmla="*/ 27 h 27"/>
                  <a:gd name="T8" fmla="*/ 0 w 20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7"/>
                  <a:gd name="T17" fmla="*/ 20 w 20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7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6" name="Freeform 1798"/>
              <p:cNvSpPr>
                <a:spLocks/>
              </p:cNvSpPr>
              <p:nvPr/>
            </p:nvSpPr>
            <p:spPr bwMode="auto">
              <a:xfrm>
                <a:off x="3108" y="2302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7" name="Rectangle 1799"/>
              <p:cNvSpPr>
                <a:spLocks noChangeArrowheads="1"/>
              </p:cNvSpPr>
              <p:nvPr/>
            </p:nvSpPr>
            <p:spPr bwMode="auto">
              <a:xfrm>
                <a:off x="3126" y="227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8" name="Freeform 1800"/>
              <p:cNvSpPr>
                <a:spLocks/>
              </p:cNvSpPr>
              <p:nvPr/>
            </p:nvSpPr>
            <p:spPr bwMode="auto">
              <a:xfrm>
                <a:off x="3126" y="2257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09" name="Freeform 1801"/>
              <p:cNvSpPr>
                <a:spLocks/>
              </p:cNvSpPr>
              <p:nvPr/>
            </p:nvSpPr>
            <p:spPr bwMode="auto">
              <a:xfrm>
                <a:off x="3142" y="2213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0" name="Freeform 1802"/>
              <p:cNvSpPr>
                <a:spLocks/>
              </p:cNvSpPr>
              <p:nvPr/>
            </p:nvSpPr>
            <p:spPr bwMode="auto">
              <a:xfrm>
                <a:off x="3156" y="2169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1" name="Freeform 1803"/>
              <p:cNvSpPr>
                <a:spLocks/>
              </p:cNvSpPr>
              <p:nvPr/>
            </p:nvSpPr>
            <p:spPr bwMode="auto">
              <a:xfrm>
                <a:off x="3172" y="2127"/>
                <a:ext cx="22" cy="27"/>
              </a:xfrm>
              <a:custGeom>
                <a:avLst/>
                <a:gdLst>
                  <a:gd name="T0" fmla="*/ 0 w 22"/>
                  <a:gd name="T1" fmla="*/ 26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2" name="Freeform 1804"/>
              <p:cNvSpPr>
                <a:spLocks/>
              </p:cNvSpPr>
              <p:nvPr/>
            </p:nvSpPr>
            <p:spPr bwMode="auto">
              <a:xfrm>
                <a:off x="3188" y="2085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10 w 23"/>
                  <a:gd name="T3" fmla="*/ 0 h 27"/>
                  <a:gd name="T4" fmla="*/ 23 w 23"/>
                  <a:gd name="T5" fmla="*/ 2 h 27"/>
                  <a:gd name="T6" fmla="*/ 14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10" y="0"/>
                    </a:lnTo>
                    <a:lnTo>
                      <a:pt x="23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3" name="Freeform 1805"/>
              <p:cNvSpPr>
                <a:spLocks/>
              </p:cNvSpPr>
              <p:nvPr/>
            </p:nvSpPr>
            <p:spPr bwMode="auto">
              <a:xfrm>
                <a:off x="3211" y="2040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4" name="Freeform 1806"/>
              <p:cNvSpPr>
                <a:spLocks/>
              </p:cNvSpPr>
              <p:nvPr/>
            </p:nvSpPr>
            <p:spPr bwMode="auto">
              <a:xfrm>
                <a:off x="3234" y="199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5" name="Freeform 1807"/>
              <p:cNvSpPr>
                <a:spLocks/>
              </p:cNvSpPr>
              <p:nvPr/>
            </p:nvSpPr>
            <p:spPr bwMode="auto">
              <a:xfrm>
                <a:off x="3263" y="1963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6" name="Freeform 1808"/>
              <p:cNvSpPr>
                <a:spLocks/>
              </p:cNvSpPr>
              <p:nvPr/>
            </p:nvSpPr>
            <p:spPr bwMode="auto">
              <a:xfrm>
                <a:off x="3292" y="1924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7" name="Freeform 1809"/>
              <p:cNvSpPr>
                <a:spLocks/>
              </p:cNvSpPr>
              <p:nvPr/>
            </p:nvSpPr>
            <p:spPr bwMode="auto">
              <a:xfrm>
                <a:off x="3320" y="1887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8" name="Freeform 1810"/>
              <p:cNvSpPr>
                <a:spLocks/>
              </p:cNvSpPr>
              <p:nvPr/>
            </p:nvSpPr>
            <p:spPr bwMode="auto">
              <a:xfrm>
                <a:off x="3349" y="1854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19" name="Freeform 1811"/>
              <p:cNvSpPr>
                <a:spLocks/>
              </p:cNvSpPr>
              <p:nvPr/>
            </p:nvSpPr>
            <p:spPr bwMode="auto">
              <a:xfrm>
                <a:off x="3379" y="1820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0" name="Freeform 1812"/>
              <p:cNvSpPr>
                <a:spLocks/>
              </p:cNvSpPr>
              <p:nvPr/>
            </p:nvSpPr>
            <p:spPr bwMode="auto">
              <a:xfrm>
                <a:off x="3405" y="1784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2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1" name="Freeform 1813"/>
              <p:cNvSpPr>
                <a:spLocks/>
              </p:cNvSpPr>
              <p:nvPr/>
            </p:nvSpPr>
            <p:spPr bwMode="auto">
              <a:xfrm>
                <a:off x="3435" y="1756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2 w 24"/>
                  <a:gd name="T3" fmla="*/ 0 h 30"/>
                  <a:gd name="T4" fmla="*/ 24 w 24"/>
                  <a:gd name="T5" fmla="*/ 15 h 30"/>
                  <a:gd name="T6" fmla="*/ 1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2" name="Freeform 1814"/>
              <p:cNvSpPr>
                <a:spLocks/>
              </p:cNvSpPr>
              <p:nvPr/>
            </p:nvSpPr>
            <p:spPr bwMode="auto">
              <a:xfrm>
                <a:off x="3464" y="1728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1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1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3" name="Freeform 1815"/>
              <p:cNvSpPr>
                <a:spLocks/>
              </p:cNvSpPr>
              <p:nvPr/>
            </p:nvSpPr>
            <p:spPr bwMode="auto">
              <a:xfrm>
                <a:off x="3492" y="1704"/>
                <a:ext cx="25" cy="28"/>
              </a:xfrm>
              <a:custGeom>
                <a:avLst/>
                <a:gdLst>
                  <a:gd name="T0" fmla="*/ 0 w 25"/>
                  <a:gd name="T1" fmla="*/ 14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4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4" name="Freeform 1816"/>
              <p:cNvSpPr>
                <a:spLocks/>
              </p:cNvSpPr>
              <p:nvPr/>
            </p:nvSpPr>
            <p:spPr bwMode="auto">
              <a:xfrm>
                <a:off x="3520" y="1682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5" name="Freeform 1817"/>
              <p:cNvSpPr>
                <a:spLocks/>
              </p:cNvSpPr>
              <p:nvPr/>
            </p:nvSpPr>
            <p:spPr bwMode="auto">
              <a:xfrm>
                <a:off x="3549" y="1673"/>
                <a:ext cx="25" cy="21"/>
              </a:xfrm>
              <a:custGeom>
                <a:avLst/>
                <a:gdLst>
                  <a:gd name="T0" fmla="*/ 0 w 25"/>
                  <a:gd name="T1" fmla="*/ 13 h 21"/>
                  <a:gd name="T2" fmla="*/ 24 w 25"/>
                  <a:gd name="T3" fmla="*/ 21 h 21"/>
                  <a:gd name="T4" fmla="*/ 25 w 25"/>
                  <a:gd name="T5" fmla="*/ 8 h 21"/>
                  <a:gd name="T6" fmla="*/ 1 w 25"/>
                  <a:gd name="T7" fmla="*/ 0 h 21"/>
                  <a:gd name="T8" fmla="*/ 0 w 25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1"/>
                  <a:gd name="T17" fmla="*/ 25 w 2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1">
                    <a:moveTo>
                      <a:pt x="0" y="13"/>
                    </a:moveTo>
                    <a:lnTo>
                      <a:pt x="24" y="21"/>
                    </a:lnTo>
                    <a:lnTo>
                      <a:pt x="25" y="8"/>
                    </a:lnTo>
                    <a:lnTo>
                      <a:pt x="1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6" name="Freeform 1818"/>
              <p:cNvSpPr>
                <a:spLocks/>
              </p:cNvSpPr>
              <p:nvPr/>
            </p:nvSpPr>
            <p:spPr bwMode="auto">
              <a:xfrm>
                <a:off x="3553" y="1678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7" name="Freeform 1819"/>
              <p:cNvSpPr>
                <a:spLocks/>
              </p:cNvSpPr>
              <p:nvPr/>
            </p:nvSpPr>
            <p:spPr bwMode="auto">
              <a:xfrm>
                <a:off x="3541" y="1695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2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8" name="Freeform 1820"/>
              <p:cNvSpPr>
                <a:spLocks/>
              </p:cNvSpPr>
              <p:nvPr/>
            </p:nvSpPr>
            <p:spPr bwMode="auto">
              <a:xfrm>
                <a:off x="3513" y="1738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29" name="Freeform 1821"/>
              <p:cNvSpPr>
                <a:spLocks/>
              </p:cNvSpPr>
              <p:nvPr/>
            </p:nvSpPr>
            <p:spPr bwMode="auto">
              <a:xfrm>
                <a:off x="3485" y="1780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4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0" name="Rectangle 1822"/>
              <p:cNvSpPr>
                <a:spLocks noChangeArrowheads="1"/>
              </p:cNvSpPr>
              <p:nvPr/>
            </p:nvSpPr>
            <p:spPr bwMode="auto">
              <a:xfrm>
                <a:off x="3468" y="182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1" name="Freeform 1823"/>
              <p:cNvSpPr>
                <a:spLocks/>
              </p:cNvSpPr>
              <p:nvPr/>
            </p:nvSpPr>
            <p:spPr bwMode="auto">
              <a:xfrm>
                <a:off x="3456" y="1823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2" name="Rectangle 1824"/>
              <p:cNvSpPr>
                <a:spLocks noChangeArrowheads="1"/>
              </p:cNvSpPr>
              <p:nvPr/>
            </p:nvSpPr>
            <p:spPr bwMode="auto">
              <a:xfrm>
                <a:off x="3440" y="186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3" name="Freeform 1825"/>
              <p:cNvSpPr>
                <a:spLocks/>
              </p:cNvSpPr>
              <p:nvPr/>
            </p:nvSpPr>
            <p:spPr bwMode="auto">
              <a:xfrm>
                <a:off x="3428" y="186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4" name="Freeform 1826"/>
              <p:cNvSpPr>
                <a:spLocks/>
              </p:cNvSpPr>
              <p:nvPr/>
            </p:nvSpPr>
            <p:spPr bwMode="auto">
              <a:xfrm>
                <a:off x="3399" y="190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3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3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5" name="Freeform 1827"/>
              <p:cNvSpPr>
                <a:spLocks/>
              </p:cNvSpPr>
              <p:nvPr/>
            </p:nvSpPr>
            <p:spPr bwMode="auto">
              <a:xfrm>
                <a:off x="3368" y="1945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6" name="Freeform 1828"/>
              <p:cNvSpPr>
                <a:spLocks/>
              </p:cNvSpPr>
              <p:nvPr/>
            </p:nvSpPr>
            <p:spPr bwMode="auto">
              <a:xfrm>
                <a:off x="3340" y="1979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7" name="Freeform 1829"/>
              <p:cNvSpPr>
                <a:spLocks/>
              </p:cNvSpPr>
              <p:nvPr/>
            </p:nvSpPr>
            <p:spPr bwMode="auto">
              <a:xfrm>
                <a:off x="3311" y="2013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8" name="Freeform 1830"/>
              <p:cNvSpPr>
                <a:spLocks/>
              </p:cNvSpPr>
              <p:nvPr/>
            </p:nvSpPr>
            <p:spPr bwMode="auto">
              <a:xfrm>
                <a:off x="3281" y="2045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39" name="Freeform 1831"/>
              <p:cNvSpPr>
                <a:spLocks/>
              </p:cNvSpPr>
              <p:nvPr/>
            </p:nvSpPr>
            <p:spPr bwMode="auto">
              <a:xfrm>
                <a:off x="3252" y="2075"/>
                <a:ext cx="29" cy="25"/>
              </a:xfrm>
              <a:custGeom>
                <a:avLst/>
                <a:gdLst>
                  <a:gd name="T0" fmla="*/ 15 w 29"/>
                  <a:gd name="T1" fmla="*/ 0 h 25"/>
                  <a:gd name="T2" fmla="*/ 0 w 29"/>
                  <a:gd name="T3" fmla="*/ 24 h 25"/>
                  <a:gd name="T4" fmla="*/ 15 w 29"/>
                  <a:gd name="T5" fmla="*/ 25 h 25"/>
                  <a:gd name="T6" fmla="*/ 29 w 29"/>
                  <a:gd name="T7" fmla="*/ 1 h 25"/>
                  <a:gd name="T8" fmla="*/ 15 w 2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5"/>
                  <a:gd name="T17" fmla="*/ 29 w 2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5">
                    <a:moveTo>
                      <a:pt x="15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0" name="Freeform 1832"/>
              <p:cNvSpPr>
                <a:spLocks/>
              </p:cNvSpPr>
              <p:nvPr/>
            </p:nvSpPr>
            <p:spPr bwMode="auto">
              <a:xfrm>
                <a:off x="3224" y="2105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1" name="Freeform 1833"/>
              <p:cNvSpPr>
                <a:spLocks/>
              </p:cNvSpPr>
              <p:nvPr/>
            </p:nvSpPr>
            <p:spPr bwMode="auto">
              <a:xfrm>
                <a:off x="3199" y="2135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5 h 26"/>
                  <a:gd name="T4" fmla="*/ 13 w 24"/>
                  <a:gd name="T5" fmla="*/ 26 h 26"/>
                  <a:gd name="T6" fmla="*/ 24 w 24"/>
                  <a:gd name="T7" fmla="*/ 1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2" name="Freeform 1834"/>
              <p:cNvSpPr>
                <a:spLocks/>
              </p:cNvSpPr>
              <p:nvPr/>
            </p:nvSpPr>
            <p:spPr bwMode="auto">
              <a:xfrm>
                <a:off x="3175" y="2178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3" name="Freeform 1835"/>
              <p:cNvSpPr>
                <a:spLocks/>
              </p:cNvSpPr>
              <p:nvPr/>
            </p:nvSpPr>
            <p:spPr bwMode="auto">
              <a:xfrm>
                <a:off x="3155" y="2221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4" name="Freeform 1836"/>
              <p:cNvSpPr>
                <a:spLocks/>
              </p:cNvSpPr>
              <p:nvPr/>
            </p:nvSpPr>
            <p:spPr bwMode="auto">
              <a:xfrm>
                <a:off x="3139" y="2264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5" name="Rectangle 1837"/>
              <p:cNvSpPr>
                <a:spLocks noChangeArrowheads="1"/>
              </p:cNvSpPr>
              <p:nvPr/>
            </p:nvSpPr>
            <p:spPr bwMode="auto">
              <a:xfrm>
                <a:off x="3130" y="2306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6" name="Freeform 1838"/>
              <p:cNvSpPr>
                <a:spLocks/>
              </p:cNvSpPr>
              <p:nvPr/>
            </p:nvSpPr>
            <p:spPr bwMode="auto">
              <a:xfrm>
                <a:off x="3123" y="230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7" name="Freeform 1839"/>
              <p:cNvSpPr>
                <a:spLocks/>
              </p:cNvSpPr>
              <p:nvPr/>
            </p:nvSpPr>
            <p:spPr bwMode="auto">
              <a:xfrm>
                <a:off x="3108" y="234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8" name="Freeform 1840"/>
              <p:cNvSpPr>
                <a:spLocks/>
              </p:cNvSpPr>
              <p:nvPr/>
            </p:nvSpPr>
            <p:spPr bwMode="auto">
              <a:xfrm>
                <a:off x="3095" y="238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49" name="Freeform 1841"/>
              <p:cNvSpPr>
                <a:spLocks/>
              </p:cNvSpPr>
              <p:nvPr/>
            </p:nvSpPr>
            <p:spPr bwMode="auto">
              <a:xfrm>
                <a:off x="3080" y="2429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0" name="Freeform 1842"/>
              <p:cNvSpPr>
                <a:spLocks/>
              </p:cNvSpPr>
              <p:nvPr/>
            </p:nvSpPr>
            <p:spPr bwMode="auto">
              <a:xfrm>
                <a:off x="3064" y="247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1" name="Freeform 1843"/>
              <p:cNvSpPr>
                <a:spLocks/>
              </p:cNvSpPr>
              <p:nvPr/>
            </p:nvSpPr>
            <p:spPr bwMode="auto">
              <a:xfrm>
                <a:off x="3047" y="2518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5 h 27"/>
                  <a:gd name="T4" fmla="*/ 13 w 23"/>
                  <a:gd name="T5" fmla="*/ 27 h 27"/>
                  <a:gd name="T6" fmla="*/ 23 w 23"/>
                  <a:gd name="T7" fmla="*/ 1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2" name="Freeform 1844"/>
              <p:cNvSpPr>
                <a:spLocks/>
              </p:cNvSpPr>
              <p:nvPr/>
            </p:nvSpPr>
            <p:spPr bwMode="auto">
              <a:xfrm>
                <a:off x="3022" y="256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3" name="Freeform 1845"/>
              <p:cNvSpPr>
                <a:spLocks/>
              </p:cNvSpPr>
              <p:nvPr/>
            </p:nvSpPr>
            <p:spPr bwMode="auto">
              <a:xfrm>
                <a:off x="2994" y="2603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4" name="Freeform 1846"/>
              <p:cNvSpPr>
                <a:spLocks/>
              </p:cNvSpPr>
              <p:nvPr/>
            </p:nvSpPr>
            <p:spPr bwMode="auto">
              <a:xfrm>
                <a:off x="2963" y="2644"/>
                <a:ext cx="28" cy="24"/>
              </a:xfrm>
              <a:custGeom>
                <a:avLst/>
                <a:gdLst>
                  <a:gd name="T0" fmla="*/ 14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4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4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5" name="Freeform 1847"/>
              <p:cNvSpPr>
                <a:spLocks/>
              </p:cNvSpPr>
              <p:nvPr/>
            </p:nvSpPr>
            <p:spPr bwMode="auto">
              <a:xfrm>
                <a:off x="2931" y="2682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6" name="Freeform 1848"/>
              <p:cNvSpPr>
                <a:spLocks/>
              </p:cNvSpPr>
              <p:nvPr/>
            </p:nvSpPr>
            <p:spPr bwMode="auto">
              <a:xfrm>
                <a:off x="2903" y="2718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7" name="Freeform 1849"/>
              <p:cNvSpPr>
                <a:spLocks/>
              </p:cNvSpPr>
              <p:nvPr/>
            </p:nvSpPr>
            <p:spPr bwMode="auto">
              <a:xfrm>
                <a:off x="2873" y="2754"/>
                <a:ext cx="29" cy="25"/>
              </a:xfrm>
              <a:custGeom>
                <a:avLst/>
                <a:gdLst>
                  <a:gd name="T0" fmla="*/ 14 w 29"/>
                  <a:gd name="T1" fmla="*/ 0 h 25"/>
                  <a:gd name="T2" fmla="*/ 0 w 29"/>
                  <a:gd name="T3" fmla="*/ 24 h 25"/>
                  <a:gd name="T4" fmla="*/ 14 w 29"/>
                  <a:gd name="T5" fmla="*/ 25 h 25"/>
                  <a:gd name="T6" fmla="*/ 29 w 29"/>
                  <a:gd name="T7" fmla="*/ 1 h 25"/>
                  <a:gd name="T8" fmla="*/ 14 w 2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5"/>
                  <a:gd name="T17" fmla="*/ 29 w 2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5">
                    <a:moveTo>
                      <a:pt x="14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8" name="Freeform 1850"/>
              <p:cNvSpPr>
                <a:spLocks/>
              </p:cNvSpPr>
              <p:nvPr/>
            </p:nvSpPr>
            <p:spPr bwMode="auto">
              <a:xfrm>
                <a:off x="2849" y="2787"/>
                <a:ext cx="24" cy="29"/>
              </a:xfrm>
              <a:custGeom>
                <a:avLst/>
                <a:gdLst>
                  <a:gd name="T0" fmla="*/ 22 w 24"/>
                  <a:gd name="T1" fmla="*/ 15 h 29"/>
                  <a:gd name="T2" fmla="*/ 0 w 24"/>
                  <a:gd name="T3" fmla="*/ 29 h 29"/>
                  <a:gd name="T4" fmla="*/ 1 w 24"/>
                  <a:gd name="T5" fmla="*/ 15 h 29"/>
                  <a:gd name="T6" fmla="*/ 24 w 24"/>
                  <a:gd name="T7" fmla="*/ 0 h 29"/>
                  <a:gd name="T8" fmla="*/ 22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2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59" name="Freeform 1851"/>
              <p:cNvSpPr>
                <a:spLocks/>
              </p:cNvSpPr>
              <p:nvPr/>
            </p:nvSpPr>
            <p:spPr bwMode="auto">
              <a:xfrm>
                <a:off x="2814" y="2812"/>
                <a:ext cx="29" cy="25"/>
              </a:xfrm>
              <a:custGeom>
                <a:avLst/>
                <a:gdLst>
                  <a:gd name="T0" fmla="*/ 15 w 29"/>
                  <a:gd name="T1" fmla="*/ 0 h 25"/>
                  <a:gd name="T2" fmla="*/ 0 w 29"/>
                  <a:gd name="T3" fmla="*/ 24 h 25"/>
                  <a:gd name="T4" fmla="*/ 15 w 29"/>
                  <a:gd name="T5" fmla="*/ 25 h 25"/>
                  <a:gd name="T6" fmla="*/ 29 w 29"/>
                  <a:gd name="T7" fmla="*/ 1 h 25"/>
                  <a:gd name="T8" fmla="*/ 15 w 2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5"/>
                  <a:gd name="T17" fmla="*/ 29 w 2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5">
                    <a:moveTo>
                      <a:pt x="15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0" name="Freeform 1852"/>
              <p:cNvSpPr>
                <a:spLocks/>
              </p:cNvSpPr>
              <p:nvPr/>
            </p:nvSpPr>
            <p:spPr bwMode="auto">
              <a:xfrm>
                <a:off x="2789" y="2845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1" name="Freeform 1853"/>
              <p:cNvSpPr>
                <a:spLocks/>
              </p:cNvSpPr>
              <p:nvPr/>
            </p:nvSpPr>
            <p:spPr bwMode="auto">
              <a:xfrm>
                <a:off x="2760" y="2869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2" name="Freeform 1854"/>
              <p:cNvSpPr>
                <a:spLocks/>
              </p:cNvSpPr>
              <p:nvPr/>
            </p:nvSpPr>
            <p:spPr bwMode="auto">
              <a:xfrm>
                <a:off x="2732" y="2893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3" name="Freeform 1855"/>
              <p:cNvSpPr>
                <a:spLocks/>
              </p:cNvSpPr>
              <p:nvPr/>
            </p:nvSpPr>
            <p:spPr bwMode="auto">
              <a:xfrm>
                <a:off x="2702" y="2913"/>
                <a:ext cx="26" cy="24"/>
              </a:xfrm>
              <a:custGeom>
                <a:avLst/>
                <a:gdLst>
                  <a:gd name="T0" fmla="*/ 24 w 26"/>
                  <a:gd name="T1" fmla="*/ 14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4" name="Freeform 1856"/>
              <p:cNvSpPr>
                <a:spLocks/>
              </p:cNvSpPr>
              <p:nvPr/>
            </p:nvSpPr>
            <p:spPr bwMode="auto">
              <a:xfrm>
                <a:off x="2673" y="2932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7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5" name="Freeform 1857"/>
              <p:cNvSpPr>
                <a:spLocks/>
              </p:cNvSpPr>
              <p:nvPr/>
            </p:nvSpPr>
            <p:spPr bwMode="auto">
              <a:xfrm>
                <a:off x="2641" y="2944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6" name="Freeform 1858"/>
              <p:cNvSpPr>
                <a:spLocks/>
              </p:cNvSpPr>
              <p:nvPr/>
            </p:nvSpPr>
            <p:spPr bwMode="auto">
              <a:xfrm>
                <a:off x="2610" y="2955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2 w 28"/>
                  <a:gd name="T5" fmla="*/ 6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7" name="Freeform 1859"/>
              <p:cNvSpPr>
                <a:spLocks/>
              </p:cNvSpPr>
              <p:nvPr/>
            </p:nvSpPr>
            <p:spPr bwMode="auto">
              <a:xfrm>
                <a:off x="2581" y="2965"/>
                <a:ext cx="27" cy="20"/>
              </a:xfrm>
              <a:custGeom>
                <a:avLst/>
                <a:gdLst>
                  <a:gd name="T0" fmla="*/ 25 w 27"/>
                  <a:gd name="T1" fmla="*/ 14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5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8" name="Freeform 1860"/>
              <p:cNvSpPr>
                <a:spLocks/>
              </p:cNvSpPr>
              <p:nvPr/>
            </p:nvSpPr>
            <p:spPr bwMode="auto">
              <a:xfrm>
                <a:off x="2552" y="2976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1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69" name="Freeform 1861"/>
              <p:cNvSpPr>
                <a:spLocks/>
              </p:cNvSpPr>
              <p:nvPr/>
            </p:nvSpPr>
            <p:spPr bwMode="auto">
              <a:xfrm>
                <a:off x="2523" y="2985"/>
                <a:ext cx="28" cy="19"/>
              </a:xfrm>
              <a:custGeom>
                <a:avLst/>
                <a:gdLst>
                  <a:gd name="T0" fmla="*/ 26 w 28"/>
                  <a:gd name="T1" fmla="*/ 14 h 19"/>
                  <a:gd name="T2" fmla="*/ 0 w 28"/>
                  <a:gd name="T3" fmla="*/ 19 h 19"/>
                  <a:gd name="T4" fmla="*/ 1 w 28"/>
                  <a:gd name="T5" fmla="*/ 6 h 19"/>
                  <a:gd name="T6" fmla="*/ 28 w 28"/>
                  <a:gd name="T7" fmla="*/ 0 h 19"/>
                  <a:gd name="T8" fmla="*/ 26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4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0" name="Freeform 1862"/>
              <p:cNvSpPr>
                <a:spLocks/>
              </p:cNvSpPr>
              <p:nvPr/>
            </p:nvSpPr>
            <p:spPr bwMode="auto">
              <a:xfrm>
                <a:off x="2493" y="2995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2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1" name="Freeform 1863"/>
              <p:cNvSpPr>
                <a:spLocks/>
              </p:cNvSpPr>
              <p:nvPr/>
            </p:nvSpPr>
            <p:spPr bwMode="auto">
              <a:xfrm>
                <a:off x="2484" y="2988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2" name="Freeform 1864"/>
              <p:cNvSpPr>
                <a:spLocks/>
              </p:cNvSpPr>
              <p:nvPr/>
            </p:nvSpPr>
            <p:spPr bwMode="auto">
              <a:xfrm>
                <a:off x="2497" y="2959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3" name="Freeform 1865"/>
              <p:cNvSpPr>
                <a:spLocks/>
              </p:cNvSpPr>
              <p:nvPr/>
            </p:nvSpPr>
            <p:spPr bwMode="auto">
              <a:xfrm>
                <a:off x="2504" y="2951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4" name="Freeform 1866"/>
              <p:cNvSpPr>
                <a:spLocks/>
              </p:cNvSpPr>
              <p:nvPr/>
            </p:nvSpPr>
            <p:spPr bwMode="auto">
              <a:xfrm>
                <a:off x="2532" y="2905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5" name="Freeform 1867"/>
              <p:cNvSpPr>
                <a:spLocks/>
              </p:cNvSpPr>
              <p:nvPr/>
            </p:nvSpPr>
            <p:spPr bwMode="auto">
              <a:xfrm>
                <a:off x="2563" y="2864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6" name="Rectangle 1868"/>
              <p:cNvSpPr>
                <a:spLocks noChangeArrowheads="1"/>
              </p:cNvSpPr>
              <p:nvPr/>
            </p:nvSpPr>
            <p:spPr bwMode="auto">
              <a:xfrm>
                <a:off x="2591" y="283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7" name="Freeform 1869"/>
              <p:cNvSpPr>
                <a:spLocks/>
              </p:cNvSpPr>
              <p:nvPr/>
            </p:nvSpPr>
            <p:spPr bwMode="auto">
              <a:xfrm>
                <a:off x="2591" y="2820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1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1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8" name="Freeform 1870"/>
              <p:cNvSpPr>
                <a:spLocks/>
              </p:cNvSpPr>
              <p:nvPr/>
            </p:nvSpPr>
            <p:spPr bwMode="auto">
              <a:xfrm>
                <a:off x="2620" y="2780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79" name="Freeform 1871"/>
              <p:cNvSpPr>
                <a:spLocks/>
              </p:cNvSpPr>
              <p:nvPr/>
            </p:nvSpPr>
            <p:spPr bwMode="auto">
              <a:xfrm>
                <a:off x="2649" y="273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0" name="Freeform 1872"/>
              <p:cNvSpPr>
                <a:spLocks/>
              </p:cNvSpPr>
              <p:nvPr/>
            </p:nvSpPr>
            <p:spPr bwMode="auto">
              <a:xfrm>
                <a:off x="2677" y="2700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1" name="Freeform 1873"/>
              <p:cNvSpPr>
                <a:spLocks/>
              </p:cNvSpPr>
              <p:nvPr/>
            </p:nvSpPr>
            <p:spPr bwMode="auto">
              <a:xfrm>
                <a:off x="2706" y="2663"/>
                <a:ext cx="30" cy="24"/>
              </a:xfrm>
              <a:custGeom>
                <a:avLst/>
                <a:gdLst>
                  <a:gd name="T0" fmla="*/ 0 w 30"/>
                  <a:gd name="T1" fmla="*/ 23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3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2" name="Freeform 1874"/>
              <p:cNvSpPr>
                <a:spLocks/>
              </p:cNvSpPr>
              <p:nvPr/>
            </p:nvSpPr>
            <p:spPr bwMode="auto">
              <a:xfrm>
                <a:off x="2738" y="2630"/>
                <a:ext cx="30" cy="24"/>
              </a:xfrm>
              <a:custGeom>
                <a:avLst/>
                <a:gdLst>
                  <a:gd name="T0" fmla="*/ 0 w 30"/>
                  <a:gd name="T1" fmla="*/ 22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2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3" name="Freeform 1875"/>
              <p:cNvSpPr>
                <a:spLocks/>
              </p:cNvSpPr>
              <p:nvPr/>
            </p:nvSpPr>
            <p:spPr bwMode="auto">
              <a:xfrm>
                <a:off x="2769" y="2590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4" name="Freeform 1876"/>
              <p:cNvSpPr>
                <a:spLocks/>
              </p:cNvSpPr>
              <p:nvPr/>
            </p:nvSpPr>
            <p:spPr bwMode="auto">
              <a:xfrm>
                <a:off x="2802" y="2559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3 w 24"/>
                  <a:gd name="T3" fmla="*/ 0 h 29"/>
                  <a:gd name="T4" fmla="*/ 24 w 24"/>
                  <a:gd name="T5" fmla="*/ 15 h 29"/>
                  <a:gd name="T6" fmla="*/ 2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5" name="Freeform 1877"/>
              <p:cNvSpPr>
                <a:spLocks/>
              </p:cNvSpPr>
              <p:nvPr/>
            </p:nvSpPr>
            <p:spPr bwMode="auto">
              <a:xfrm>
                <a:off x="2831" y="2533"/>
                <a:ext cx="26" cy="28"/>
              </a:xfrm>
              <a:custGeom>
                <a:avLst/>
                <a:gdLst>
                  <a:gd name="T0" fmla="*/ 0 w 26"/>
                  <a:gd name="T1" fmla="*/ 13 h 28"/>
                  <a:gd name="T2" fmla="*/ 24 w 26"/>
                  <a:gd name="T3" fmla="*/ 0 h 28"/>
                  <a:gd name="T4" fmla="*/ 26 w 26"/>
                  <a:gd name="T5" fmla="*/ 14 h 28"/>
                  <a:gd name="T6" fmla="*/ 2 w 26"/>
                  <a:gd name="T7" fmla="*/ 28 h 28"/>
                  <a:gd name="T8" fmla="*/ 0 w 26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0" y="13"/>
                    </a:moveTo>
                    <a:lnTo>
                      <a:pt x="24" y="0"/>
                    </a:lnTo>
                    <a:lnTo>
                      <a:pt x="26" y="14"/>
                    </a:lnTo>
                    <a:lnTo>
                      <a:pt x="2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6" name="Freeform 1878"/>
              <p:cNvSpPr>
                <a:spLocks/>
              </p:cNvSpPr>
              <p:nvPr/>
            </p:nvSpPr>
            <p:spPr bwMode="auto">
              <a:xfrm>
                <a:off x="2859" y="2510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7" name="Freeform 1879"/>
              <p:cNvSpPr>
                <a:spLocks/>
              </p:cNvSpPr>
              <p:nvPr/>
            </p:nvSpPr>
            <p:spPr bwMode="auto">
              <a:xfrm>
                <a:off x="2891" y="2486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8" name="Freeform 1880"/>
              <p:cNvSpPr>
                <a:spLocks/>
              </p:cNvSpPr>
              <p:nvPr/>
            </p:nvSpPr>
            <p:spPr bwMode="auto">
              <a:xfrm>
                <a:off x="2923" y="2466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6 w 27"/>
                  <a:gd name="T3" fmla="*/ 0 h 24"/>
                  <a:gd name="T4" fmla="*/ 27 w 27"/>
                  <a:gd name="T5" fmla="*/ 13 h 24"/>
                  <a:gd name="T6" fmla="*/ 2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89" name="Freeform 1881"/>
              <p:cNvSpPr>
                <a:spLocks/>
              </p:cNvSpPr>
              <p:nvPr/>
            </p:nvSpPr>
            <p:spPr bwMode="auto">
              <a:xfrm>
                <a:off x="2953" y="2449"/>
                <a:ext cx="25" cy="24"/>
              </a:xfrm>
              <a:custGeom>
                <a:avLst/>
                <a:gdLst>
                  <a:gd name="T0" fmla="*/ 0 w 25"/>
                  <a:gd name="T1" fmla="*/ 10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0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0" name="Freeform 1882"/>
              <p:cNvSpPr>
                <a:spLocks/>
              </p:cNvSpPr>
              <p:nvPr/>
            </p:nvSpPr>
            <p:spPr bwMode="auto">
              <a:xfrm>
                <a:off x="2986" y="2427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5 w 27"/>
                  <a:gd name="T3" fmla="*/ 0 h 24"/>
                  <a:gd name="T4" fmla="*/ 27 w 27"/>
                  <a:gd name="T5" fmla="*/ 14 h 24"/>
                  <a:gd name="T6" fmla="*/ 1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1" name="Freeform 1883"/>
              <p:cNvSpPr>
                <a:spLocks/>
              </p:cNvSpPr>
              <p:nvPr/>
            </p:nvSpPr>
            <p:spPr bwMode="auto">
              <a:xfrm>
                <a:off x="3018" y="2410"/>
                <a:ext cx="27" cy="23"/>
              </a:xfrm>
              <a:custGeom>
                <a:avLst/>
                <a:gdLst>
                  <a:gd name="T0" fmla="*/ 0 w 27"/>
                  <a:gd name="T1" fmla="*/ 9 h 23"/>
                  <a:gd name="T2" fmla="*/ 25 w 27"/>
                  <a:gd name="T3" fmla="*/ 0 h 23"/>
                  <a:gd name="T4" fmla="*/ 27 w 27"/>
                  <a:gd name="T5" fmla="*/ 13 h 23"/>
                  <a:gd name="T6" fmla="*/ 1 w 27"/>
                  <a:gd name="T7" fmla="*/ 23 h 23"/>
                  <a:gd name="T8" fmla="*/ 0 w 27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2" name="Freeform 1884"/>
              <p:cNvSpPr>
                <a:spLocks/>
              </p:cNvSpPr>
              <p:nvPr/>
            </p:nvSpPr>
            <p:spPr bwMode="auto">
              <a:xfrm>
                <a:off x="3049" y="2394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3" name="Freeform 1885"/>
              <p:cNvSpPr>
                <a:spLocks/>
              </p:cNvSpPr>
              <p:nvPr/>
            </p:nvSpPr>
            <p:spPr bwMode="auto">
              <a:xfrm>
                <a:off x="3076" y="2363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10 w 23"/>
                  <a:gd name="T3" fmla="*/ 0 h 27"/>
                  <a:gd name="T4" fmla="*/ 23 w 23"/>
                  <a:gd name="T5" fmla="*/ 2 h 27"/>
                  <a:gd name="T6" fmla="*/ 14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10" y="0"/>
                    </a:lnTo>
                    <a:lnTo>
                      <a:pt x="23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4" name="Freeform 1886"/>
              <p:cNvSpPr>
                <a:spLocks/>
              </p:cNvSpPr>
              <p:nvPr/>
            </p:nvSpPr>
            <p:spPr bwMode="auto">
              <a:xfrm>
                <a:off x="3099" y="2320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5" name="Rectangle 1887"/>
              <p:cNvSpPr>
                <a:spLocks noChangeArrowheads="1"/>
              </p:cNvSpPr>
              <p:nvPr/>
            </p:nvSpPr>
            <p:spPr bwMode="auto">
              <a:xfrm>
                <a:off x="3118" y="2290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6" name="Freeform 1888"/>
              <p:cNvSpPr>
                <a:spLocks/>
              </p:cNvSpPr>
              <p:nvPr/>
            </p:nvSpPr>
            <p:spPr bwMode="auto">
              <a:xfrm>
                <a:off x="3118" y="2276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7" name="Freeform 1889"/>
              <p:cNvSpPr>
                <a:spLocks/>
              </p:cNvSpPr>
              <p:nvPr/>
            </p:nvSpPr>
            <p:spPr bwMode="auto">
              <a:xfrm>
                <a:off x="3134" y="2232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8" name="Freeform 1890"/>
              <p:cNvSpPr>
                <a:spLocks/>
              </p:cNvSpPr>
              <p:nvPr/>
            </p:nvSpPr>
            <p:spPr bwMode="auto">
              <a:xfrm>
                <a:off x="3152" y="218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699" name="Freeform 1891"/>
              <p:cNvSpPr>
                <a:spLocks/>
              </p:cNvSpPr>
              <p:nvPr/>
            </p:nvSpPr>
            <p:spPr bwMode="auto">
              <a:xfrm>
                <a:off x="3168" y="2131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0" name="Freeform 1892"/>
              <p:cNvSpPr>
                <a:spLocks/>
              </p:cNvSpPr>
              <p:nvPr/>
            </p:nvSpPr>
            <p:spPr bwMode="auto">
              <a:xfrm>
                <a:off x="3188" y="2083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8 w 22"/>
                  <a:gd name="T3" fmla="*/ 0 h 26"/>
                  <a:gd name="T4" fmla="*/ 22 w 22"/>
                  <a:gd name="T5" fmla="*/ 1 h 26"/>
                  <a:gd name="T6" fmla="*/ 14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1" name="Freeform 1893"/>
              <p:cNvSpPr>
                <a:spLocks/>
              </p:cNvSpPr>
              <p:nvPr/>
            </p:nvSpPr>
            <p:spPr bwMode="auto">
              <a:xfrm>
                <a:off x="3206" y="2043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2" name="Freeform 1894"/>
              <p:cNvSpPr>
                <a:spLocks/>
              </p:cNvSpPr>
              <p:nvPr/>
            </p:nvSpPr>
            <p:spPr bwMode="auto">
              <a:xfrm>
                <a:off x="3228" y="2000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3" name="Rectangle 1895"/>
              <p:cNvSpPr>
                <a:spLocks noChangeArrowheads="1"/>
              </p:cNvSpPr>
              <p:nvPr/>
            </p:nvSpPr>
            <p:spPr bwMode="auto">
              <a:xfrm>
                <a:off x="3259" y="1965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4" name="Freeform 1896"/>
              <p:cNvSpPr>
                <a:spLocks/>
              </p:cNvSpPr>
              <p:nvPr/>
            </p:nvSpPr>
            <p:spPr bwMode="auto">
              <a:xfrm>
                <a:off x="3259" y="1956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5" name="Freeform 1897"/>
              <p:cNvSpPr>
                <a:spLocks/>
              </p:cNvSpPr>
              <p:nvPr/>
            </p:nvSpPr>
            <p:spPr bwMode="auto">
              <a:xfrm>
                <a:off x="3288" y="1921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6" name="Freeform 1898"/>
              <p:cNvSpPr>
                <a:spLocks/>
              </p:cNvSpPr>
              <p:nvPr/>
            </p:nvSpPr>
            <p:spPr bwMode="auto">
              <a:xfrm>
                <a:off x="3317" y="1884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7" name="Freeform 1899"/>
              <p:cNvSpPr>
                <a:spLocks/>
              </p:cNvSpPr>
              <p:nvPr/>
            </p:nvSpPr>
            <p:spPr bwMode="auto">
              <a:xfrm>
                <a:off x="3347" y="1851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4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8" name="Freeform 1900"/>
              <p:cNvSpPr>
                <a:spLocks/>
              </p:cNvSpPr>
              <p:nvPr/>
            </p:nvSpPr>
            <p:spPr bwMode="auto">
              <a:xfrm>
                <a:off x="3379" y="1814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09" name="Freeform 1901"/>
              <p:cNvSpPr>
                <a:spLocks/>
              </p:cNvSpPr>
              <p:nvPr/>
            </p:nvSpPr>
            <p:spPr bwMode="auto">
              <a:xfrm>
                <a:off x="3407" y="1778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2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0" name="Freeform 1902"/>
              <p:cNvSpPr>
                <a:spLocks/>
              </p:cNvSpPr>
              <p:nvPr/>
            </p:nvSpPr>
            <p:spPr bwMode="auto">
              <a:xfrm>
                <a:off x="3439" y="1748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2 w 24"/>
                  <a:gd name="T3" fmla="*/ 0 h 28"/>
                  <a:gd name="T4" fmla="*/ 24 w 24"/>
                  <a:gd name="T5" fmla="*/ 15 h 28"/>
                  <a:gd name="T6" fmla="*/ 1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1" name="Freeform 1903"/>
              <p:cNvSpPr>
                <a:spLocks/>
              </p:cNvSpPr>
              <p:nvPr/>
            </p:nvSpPr>
            <p:spPr bwMode="auto">
              <a:xfrm>
                <a:off x="3468" y="1722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2" name="Freeform 1904"/>
              <p:cNvSpPr>
                <a:spLocks/>
              </p:cNvSpPr>
              <p:nvPr/>
            </p:nvSpPr>
            <p:spPr bwMode="auto">
              <a:xfrm>
                <a:off x="3496" y="1698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3" name="Freeform 1905"/>
              <p:cNvSpPr>
                <a:spLocks/>
              </p:cNvSpPr>
              <p:nvPr/>
            </p:nvSpPr>
            <p:spPr bwMode="auto">
              <a:xfrm>
                <a:off x="3528" y="1675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4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4" name="Freeform 1906"/>
              <p:cNvSpPr>
                <a:spLocks/>
              </p:cNvSpPr>
              <p:nvPr/>
            </p:nvSpPr>
            <p:spPr bwMode="auto">
              <a:xfrm>
                <a:off x="3557" y="1657"/>
                <a:ext cx="27" cy="22"/>
              </a:xfrm>
              <a:custGeom>
                <a:avLst/>
                <a:gdLst>
                  <a:gd name="T0" fmla="*/ 0 w 27"/>
                  <a:gd name="T1" fmla="*/ 9 h 22"/>
                  <a:gd name="T2" fmla="*/ 25 w 27"/>
                  <a:gd name="T3" fmla="*/ 0 h 22"/>
                  <a:gd name="T4" fmla="*/ 27 w 27"/>
                  <a:gd name="T5" fmla="*/ 13 h 22"/>
                  <a:gd name="T6" fmla="*/ 1 w 27"/>
                  <a:gd name="T7" fmla="*/ 22 h 22"/>
                  <a:gd name="T8" fmla="*/ 0 w 27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5" name="Freeform 1907"/>
              <p:cNvSpPr>
                <a:spLocks/>
              </p:cNvSpPr>
              <p:nvPr/>
            </p:nvSpPr>
            <p:spPr bwMode="auto">
              <a:xfrm>
                <a:off x="3589" y="1639"/>
                <a:ext cx="27" cy="23"/>
              </a:xfrm>
              <a:custGeom>
                <a:avLst/>
                <a:gdLst>
                  <a:gd name="T0" fmla="*/ 0 w 27"/>
                  <a:gd name="T1" fmla="*/ 10 h 23"/>
                  <a:gd name="T2" fmla="*/ 25 w 27"/>
                  <a:gd name="T3" fmla="*/ 0 h 23"/>
                  <a:gd name="T4" fmla="*/ 27 w 27"/>
                  <a:gd name="T5" fmla="*/ 14 h 23"/>
                  <a:gd name="T6" fmla="*/ 1 w 27"/>
                  <a:gd name="T7" fmla="*/ 23 h 23"/>
                  <a:gd name="T8" fmla="*/ 0 w 27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10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6" name="Freeform 1908"/>
              <p:cNvSpPr>
                <a:spLocks/>
              </p:cNvSpPr>
              <p:nvPr/>
            </p:nvSpPr>
            <p:spPr bwMode="auto">
              <a:xfrm>
                <a:off x="3618" y="1627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2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7" name="Freeform 1909"/>
              <p:cNvSpPr>
                <a:spLocks/>
              </p:cNvSpPr>
              <p:nvPr/>
            </p:nvSpPr>
            <p:spPr bwMode="auto">
              <a:xfrm>
                <a:off x="3646" y="1618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8" name="Freeform 1910"/>
              <p:cNvSpPr>
                <a:spLocks/>
              </p:cNvSpPr>
              <p:nvPr/>
            </p:nvSpPr>
            <p:spPr bwMode="auto">
              <a:xfrm>
                <a:off x="3676" y="1606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6 w 28"/>
                  <a:gd name="T3" fmla="*/ 0 h 20"/>
                  <a:gd name="T4" fmla="*/ 28 w 28"/>
                  <a:gd name="T5" fmla="*/ 13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19" name="Freeform 1911"/>
              <p:cNvSpPr>
                <a:spLocks/>
              </p:cNvSpPr>
              <p:nvPr/>
            </p:nvSpPr>
            <p:spPr bwMode="auto">
              <a:xfrm>
                <a:off x="3706" y="1597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2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0" name="Freeform 1912"/>
              <p:cNvSpPr>
                <a:spLocks/>
              </p:cNvSpPr>
              <p:nvPr/>
            </p:nvSpPr>
            <p:spPr bwMode="auto">
              <a:xfrm>
                <a:off x="3737" y="1586"/>
                <a:ext cx="26" cy="20"/>
              </a:xfrm>
              <a:custGeom>
                <a:avLst/>
                <a:gdLst>
                  <a:gd name="T0" fmla="*/ 0 w 26"/>
                  <a:gd name="T1" fmla="*/ 7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7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1" name="Freeform 1913"/>
              <p:cNvSpPr>
                <a:spLocks/>
              </p:cNvSpPr>
              <p:nvPr/>
            </p:nvSpPr>
            <p:spPr bwMode="auto">
              <a:xfrm>
                <a:off x="3765" y="1577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6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2" name="Rectangle 1914"/>
              <p:cNvSpPr>
                <a:spLocks noChangeArrowheads="1"/>
              </p:cNvSpPr>
              <p:nvPr/>
            </p:nvSpPr>
            <p:spPr bwMode="auto">
              <a:xfrm>
                <a:off x="3795" y="1573"/>
                <a:ext cx="14" cy="26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3" name="Freeform 1915"/>
              <p:cNvSpPr>
                <a:spLocks/>
              </p:cNvSpPr>
              <p:nvPr/>
            </p:nvSpPr>
            <p:spPr bwMode="auto">
              <a:xfrm>
                <a:off x="3791" y="1597"/>
                <a:ext cx="18" cy="22"/>
              </a:xfrm>
              <a:custGeom>
                <a:avLst/>
                <a:gdLst>
                  <a:gd name="T0" fmla="*/ 4 w 18"/>
                  <a:gd name="T1" fmla="*/ 0 h 22"/>
                  <a:gd name="T2" fmla="*/ 0 w 18"/>
                  <a:gd name="T3" fmla="*/ 21 h 22"/>
                  <a:gd name="T4" fmla="*/ 14 w 18"/>
                  <a:gd name="T5" fmla="*/ 22 h 22"/>
                  <a:gd name="T6" fmla="*/ 18 w 18"/>
                  <a:gd name="T7" fmla="*/ 1 h 22"/>
                  <a:gd name="T8" fmla="*/ 4 w 1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2"/>
                  <a:gd name="T17" fmla="*/ 18 w 1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2">
                    <a:moveTo>
                      <a:pt x="4" y="0"/>
                    </a:moveTo>
                    <a:lnTo>
                      <a:pt x="0" y="21"/>
                    </a:lnTo>
                    <a:lnTo>
                      <a:pt x="14" y="22"/>
                    </a:lnTo>
                    <a:lnTo>
                      <a:pt x="18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4" name="Freeform 1916"/>
              <p:cNvSpPr>
                <a:spLocks/>
              </p:cNvSpPr>
              <p:nvPr/>
            </p:nvSpPr>
            <p:spPr bwMode="auto">
              <a:xfrm>
                <a:off x="3787" y="1603"/>
                <a:ext cx="18" cy="24"/>
              </a:xfrm>
              <a:custGeom>
                <a:avLst/>
                <a:gdLst>
                  <a:gd name="T0" fmla="*/ 4 w 18"/>
                  <a:gd name="T1" fmla="*/ 0 h 24"/>
                  <a:gd name="T2" fmla="*/ 0 w 18"/>
                  <a:gd name="T3" fmla="*/ 23 h 24"/>
                  <a:gd name="T4" fmla="*/ 14 w 18"/>
                  <a:gd name="T5" fmla="*/ 24 h 24"/>
                  <a:gd name="T6" fmla="*/ 18 w 18"/>
                  <a:gd name="T7" fmla="*/ 2 h 24"/>
                  <a:gd name="T8" fmla="*/ 4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4"/>
                  <a:gd name="T17" fmla="*/ 18 w 1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4">
                    <a:moveTo>
                      <a:pt x="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5" name="Freeform 1917"/>
              <p:cNvSpPr>
                <a:spLocks/>
              </p:cNvSpPr>
              <p:nvPr/>
            </p:nvSpPr>
            <p:spPr bwMode="auto">
              <a:xfrm>
                <a:off x="3779" y="1614"/>
                <a:ext cx="22" cy="15"/>
              </a:xfrm>
              <a:custGeom>
                <a:avLst/>
                <a:gdLst>
                  <a:gd name="T0" fmla="*/ 20 w 22"/>
                  <a:gd name="T1" fmla="*/ 13 h 15"/>
                  <a:gd name="T2" fmla="*/ 0 w 22"/>
                  <a:gd name="T3" fmla="*/ 15 h 15"/>
                  <a:gd name="T4" fmla="*/ 2 w 22"/>
                  <a:gd name="T5" fmla="*/ 1 h 15"/>
                  <a:gd name="T6" fmla="*/ 22 w 22"/>
                  <a:gd name="T7" fmla="*/ 0 h 15"/>
                  <a:gd name="T8" fmla="*/ 20 w 22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5"/>
                  <a:gd name="T17" fmla="*/ 22 w 22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5">
                    <a:moveTo>
                      <a:pt x="20" y="13"/>
                    </a:moveTo>
                    <a:lnTo>
                      <a:pt x="0" y="15"/>
                    </a:lnTo>
                    <a:lnTo>
                      <a:pt x="2" y="1"/>
                    </a:lnTo>
                    <a:lnTo>
                      <a:pt x="22" y="0"/>
                    </a:lnTo>
                    <a:lnTo>
                      <a:pt x="2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6" name="Rectangle 1918"/>
              <p:cNvSpPr>
                <a:spLocks noChangeArrowheads="1"/>
              </p:cNvSpPr>
              <p:nvPr/>
            </p:nvSpPr>
            <p:spPr bwMode="auto">
              <a:xfrm>
                <a:off x="3781" y="1615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7" name="Freeform 1919"/>
              <p:cNvSpPr>
                <a:spLocks/>
              </p:cNvSpPr>
              <p:nvPr/>
            </p:nvSpPr>
            <p:spPr bwMode="auto">
              <a:xfrm>
                <a:off x="3773" y="1614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8" name="Freeform 1920"/>
              <p:cNvSpPr>
                <a:spLocks/>
              </p:cNvSpPr>
              <p:nvPr/>
            </p:nvSpPr>
            <p:spPr bwMode="auto">
              <a:xfrm>
                <a:off x="3758" y="1635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29" name="Freeform 1921"/>
              <p:cNvSpPr>
                <a:spLocks/>
              </p:cNvSpPr>
              <p:nvPr/>
            </p:nvSpPr>
            <p:spPr bwMode="auto">
              <a:xfrm>
                <a:off x="3732" y="1679"/>
                <a:ext cx="23" cy="25"/>
              </a:xfrm>
              <a:custGeom>
                <a:avLst/>
                <a:gdLst>
                  <a:gd name="T0" fmla="*/ 10 w 23"/>
                  <a:gd name="T1" fmla="*/ 0 h 25"/>
                  <a:gd name="T2" fmla="*/ 0 w 23"/>
                  <a:gd name="T3" fmla="*/ 24 h 25"/>
                  <a:gd name="T4" fmla="*/ 13 w 23"/>
                  <a:gd name="T5" fmla="*/ 25 h 25"/>
                  <a:gd name="T6" fmla="*/ 23 w 23"/>
                  <a:gd name="T7" fmla="*/ 2 h 25"/>
                  <a:gd name="T8" fmla="*/ 10 w 2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5"/>
                  <a:gd name="T17" fmla="*/ 23 w 2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0" name="Freeform 1922"/>
              <p:cNvSpPr>
                <a:spLocks/>
              </p:cNvSpPr>
              <p:nvPr/>
            </p:nvSpPr>
            <p:spPr bwMode="auto">
              <a:xfrm>
                <a:off x="3704" y="1722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1" name="Freeform 1923"/>
              <p:cNvSpPr>
                <a:spLocks/>
              </p:cNvSpPr>
              <p:nvPr/>
            </p:nvSpPr>
            <p:spPr bwMode="auto">
              <a:xfrm>
                <a:off x="3676" y="176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2" name="Freeform 1924"/>
              <p:cNvSpPr>
                <a:spLocks/>
              </p:cNvSpPr>
              <p:nvPr/>
            </p:nvSpPr>
            <p:spPr bwMode="auto">
              <a:xfrm>
                <a:off x="3646" y="1806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3" name="Rectangle 1925"/>
              <p:cNvSpPr>
                <a:spLocks noChangeArrowheads="1"/>
              </p:cNvSpPr>
              <p:nvPr/>
            </p:nvSpPr>
            <p:spPr bwMode="auto">
              <a:xfrm>
                <a:off x="3629" y="185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4" name="Freeform 1926"/>
              <p:cNvSpPr>
                <a:spLocks/>
              </p:cNvSpPr>
              <p:nvPr/>
            </p:nvSpPr>
            <p:spPr bwMode="auto">
              <a:xfrm>
                <a:off x="3617" y="184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5" name="Rectangle 1927"/>
              <p:cNvSpPr>
                <a:spLocks noChangeArrowheads="1"/>
              </p:cNvSpPr>
              <p:nvPr/>
            </p:nvSpPr>
            <p:spPr bwMode="auto">
              <a:xfrm>
                <a:off x="3598" y="1892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6" name="Freeform 1928"/>
              <p:cNvSpPr>
                <a:spLocks/>
              </p:cNvSpPr>
              <p:nvPr/>
            </p:nvSpPr>
            <p:spPr bwMode="auto">
              <a:xfrm>
                <a:off x="3585" y="1890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7" name="Freeform 1929"/>
              <p:cNvSpPr>
                <a:spLocks/>
              </p:cNvSpPr>
              <p:nvPr/>
            </p:nvSpPr>
            <p:spPr bwMode="auto">
              <a:xfrm>
                <a:off x="3556" y="1927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2 h 24"/>
                  <a:gd name="T4" fmla="*/ 14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8" name="Freeform 1930"/>
              <p:cNvSpPr>
                <a:spLocks/>
              </p:cNvSpPr>
              <p:nvPr/>
            </p:nvSpPr>
            <p:spPr bwMode="auto">
              <a:xfrm>
                <a:off x="3525" y="1960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39" name="Freeform 1931"/>
              <p:cNvSpPr>
                <a:spLocks/>
              </p:cNvSpPr>
              <p:nvPr/>
            </p:nvSpPr>
            <p:spPr bwMode="auto">
              <a:xfrm>
                <a:off x="3497" y="1995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0" name="Freeform 1932"/>
              <p:cNvSpPr>
                <a:spLocks/>
              </p:cNvSpPr>
              <p:nvPr/>
            </p:nvSpPr>
            <p:spPr bwMode="auto">
              <a:xfrm>
                <a:off x="3464" y="2025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1" name="Freeform 1933"/>
              <p:cNvSpPr>
                <a:spLocks/>
              </p:cNvSpPr>
              <p:nvPr/>
            </p:nvSpPr>
            <p:spPr bwMode="auto">
              <a:xfrm>
                <a:off x="3437" y="2049"/>
                <a:ext cx="24" cy="28"/>
              </a:xfrm>
              <a:custGeom>
                <a:avLst/>
                <a:gdLst>
                  <a:gd name="T0" fmla="*/ 23 w 24"/>
                  <a:gd name="T1" fmla="*/ 15 h 28"/>
                  <a:gd name="T2" fmla="*/ 0 w 24"/>
                  <a:gd name="T3" fmla="*/ 28 h 28"/>
                  <a:gd name="T4" fmla="*/ 2 w 24"/>
                  <a:gd name="T5" fmla="*/ 14 h 28"/>
                  <a:gd name="T6" fmla="*/ 24 w 24"/>
                  <a:gd name="T7" fmla="*/ 0 h 28"/>
                  <a:gd name="T8" fmla="*/ 23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5"/>
                    </a:moveTo>
                    <a:lnTo>
                      <a:pt x="0" y="28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2" name="Freeform 1934"/>
              <p:cNvSpPr>
                <a:spLocks/>
              </p:cNvSpPr>
              <p:nvPr/>
            </p:nvSpPr>
            <p:spPr bwMode="auto">
              <a:xfrm>
                <a:off x="3407" y="2075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3" name="Freeform 1935"/>
              <p:cNvSpPr>
                <a:spLocks/>
              </p:cNvSpPr>
              <p:nvPr/>
            </p:nvSpPr>
            <p:spPr bwMode="auto">
              <a:xfrm>
                <a:off x="3375" y="2096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4" name="Freeform 1936"/>
              <p:cNvSpPr>
                <a:spLocks/>
              </p:cNvSpPr>
              <p:nvPr/>
            </p:nvSpPr>
            <p:spPr bwMode="auto">
              <a:xfrm>
                <a:off x="3344" y="2117"/>
                <a:ext cx="27" cy="24"/>
              </a:xfrm>
              <a:custGeom>
                <a:avLst/>
                <a:gdLst>
                  <a:gd name="T0" fmla="*/ 25 w 27"/>
                  <a:gd name="T1" fmla="*/ 14 h 24"/>
                  <a:gd name="T2" fmla="*/ 0 w 27"/>
                  <a:gd name="T3" fmla="*/ 24 h 24"/>
                  <a:gd name="T4" fmla="*/ 1 w 27"/>
                  <a:gd name="T5" fmla="*/ 11 h 24"/>
                  <a:gd name="T6" fmla="*/ 27 w 27"/>
                  <a:gd name="T7" fmla="*/ 0 h 24"/>
                  <a:gd name="T8" fmla="*/ 25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5" name="Freeform 1937"/>
              <p:cNvSpPr>
                <a:spLocks/>
              </p:cNvSpPr>
              <p:nvPr/>
            </p:nvSpPr>
            <p:spPr bwMode="auto">
              <a:xfrm>
                <a:off x="3312" y="2136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6" name="Freeform 1938"/>
              <p:cNvSpPr>
                <a:spLocks/>
              </p:cNvSpPr>
              <p:nvPr/>
            </p:nvSpPr>
            <p:spPr bwMode="auto">
              <a:xfrm>
                <a:off x="3283" y="2153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1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7" name="Freeform 1939"/>
              <p:cNvSpPr>
                <a:spLocks/>
              </p:cNvSpPr>
              <p:nvPr/>
            </p:nvSpPr>
            <p:spPr bwMode="auto">
              <a:xfrm>
                <a:off x="3254" y="2170"/>
                <a:ext cx="26" cy="23"/>
              </a:xfrm>
              <a:custGeom>
                <a:avLst/>
                <a:gdLst>
                  <a:gd name="T0" fmla="*/ 25 w 26"/>
                  <a:gd name="T1" fmla="*/ 14 h 23"/>
                  <a:gd name="T2" fmla="*/ 0 w 26"/>
                  <a:gd name="T3" fmla="*/ 23 h 23"/>
                  <a:gd name="T4" fmla="*/ 1 w 26"/>
                  <a:gd name="T5" fmla="*/ 10 h 23"/>
                  <a:gd name="T6" fmla="*/ 26 w 26"/>
                  <a:gd name="T7" fmla="*/ 0 h 23"/>
                  <a:gd name="T8" fmla="*/ 25 w 26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8" name="Freeform 1940"/>
              <p:cNvSpPr>
                <a:spLocks/>
              </p:cNvSpPr>
              <p:nvPr/>
            </p:nvSpPr>
            <p:spPr bwMode="auto">
              <a:xfrm>
                <a:off x="3222" y="2188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49" name="Freeform 1941"/>
              <p:cNvSpPr>
                <a:spLocks/>
              </p:cNvSpPr>
              <p:nvPr/>
            </p:nvSpPr>
            <p:spPr bwMode="auto">
              <a:xfrm>
                <a:off x="3190" y="2202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4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0" name="Freeform 1942"/>
              <p:cNvSpPr>
                <a:spLocks/>
              </p:cNvSpPr>
              <p:nvPr/>
            </p:nvSpPr>
            <p:spPr bwMode="auto">
              <a:xfrm>
                <a:off x="3162" y="2237"/>
                <a:ext cx="24" cy="25"/>
              </a:xfrm>
              <a:custGeom>
                <a:avLst/>
                <a:gdLst>
                  <a:gd name="T0" fmla="*/ 10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0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1" name="Rectangle 1943"/>
              <p:cNvSpPr>
                <a:spLocks noChangeArrowheads="1"/>
              </p:cNvSpPr>
              <p:nvPr/>
            </p:nvSpPr>
            <p:spPr bwMode="auto">
              <a:xfrm>
                <a:off x="3144" y="2288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2" name="Freeform 1944"/>
              <p:cNvSpPr>
                <a:spLocks/>
              </p:cNvSpPr>
              <p:nvPr/>
            </p:nvSpPr>
            <p:spPr bwMode="auto">
              <a:xfrm>
                <a:off x="3135" y="2286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3" name="Freeform 1945"/>
              <p:cNvSpPr>
                <a:spLocks/>
              </p:cNvSpPr>
              <p:nvPr/>
            </p:nvSpPr>
            <p:spPr bwMode="auto">
              <a:xfrm>
                <a:off x="3120" y="232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4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4" name="Freeform 1946"/>
              <p:cNvSpPr>
                <a:spLocks/>
              </p:cNvSpPr>
              <p:nvPr/>
            </p:nvSpPr>
            <p:spPr bwMode="auto">
              <a:xfrm>
                <a:off x="3106" y="2365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5" name="Freeform 1947"/>
              <p:cNvSpPr>
                <a:spLocks/>
              </p:cNvSpPr>
              <p:nvPr/>
            </p:nvSpPr>
            <p:spPr bwMode="auto">
              <a:xfrm>
                <a:off x="3087" y="2421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6" name="Freeform 1948"/>
              <p:cNvSpPr>
                <a:spLocks/>
              </p:cNvSpPr>
              <p:nvPr/>
            </p:nvSpPr>
            <p:spPr bwMode="auto">
              <a:xfrm>
                <a:off x="3067" y="2463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7" name="Freeform 1949"/>
              <p:cNvSpPr>
                <a:spLocks/>
              </p:cNvSpPr>
              <p:nvPr/>
            </p:nvSpPr>
            <p:spPr bwMode="auto">
              <a:xfrm>
                <a:off x="3045" y="2511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8" name="Freeform 1950"/>
              <p:cNvSpPr>
                <a:spLocks/>
              </p:cNvSpPr>
              <p:nvPr/>
            </p:nvSpPr>
            <p:spPr bwMode="auto">
              <a:xfrm>
                <a:off x="3017" y="2557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59" name="Freeform 1951"/>
              <p:cNvSpPr>
                <a:spLocks/>
              </p:cNvSpPr>
              <p:nvPr/>
            </p:nvSpPr>
            <p:spPr bwMode="auto">
              <a:xfrm>
                <a:off x="2986" y="2596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760" name="Freeform 1952"/>
              <p:cNvSpPr>
                <a:spLocks/>
              </p:cNvSpPr>
              <p:nvPr/>
            </p:nvSpPr>
            <p:spPr bwMode="auto">
              <a:xfrm>
                <a:off x="2957" y="2635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4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5" name="Group 1953"/>
            <p:cNvGrpSpPr>
              <a:grpSpLocks/>
            </p:cNvGrpSpPr>
            <p:nvPr/>
          </p:nvGrpSpPr>
          <p:grpSpPr bwMode="auto">
            <a:xfrm>
              <a:off x="2044" y="1665"/>
              <a:ext cx="1785" cy="1603"/>
              <a:chOff x="2258" y="1487"/>
              <a:chExt cx="1785" cy="1603"/>
            </a:xfrm>
          </p:grpSpPr>
          <p:sp>
            <p:nvSpPr>
              <p:cNvPr id="91361" name="Freeform 1954"/>
              <p:cNvSpPr>
                <a:spLocks/>
              </p:cNvSpPr>
              <p:nvPr/>
            </p:nvSpPr>
            <p:spPr bwMode="auto">
              <a:xfrm>
                <a:off x="2927" y="2670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2" name="Freeform 1955"/>
              <p:cNvSpPr>
                <a:spLocks/>
              </p:cNvSpPr>
              <p:nvPr/>
            </p:nvSpPr>
            <p:spPr bwMode="auto">
              <a:xfrm>
                <a:off x="2898" y="2704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3" name="Freeform 1956"/>
              <p:cNvSpPr>
                <a:spLocks/>
              </p:cNvSpPr>
              <p:nvPr/>
            </p:nvSpPr>
            <p:spPr bwMode="auto">
              <a:xfrm>
                <a:off x="2869" y="2736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4" name="Freeform 1957"/>
              <p:cNvSpPr>
                <a:spLocks/>
              </p:cNvSpPr>
              <p:nvPr/>
            </p:nvSpPr>
            <p:spPr bwMode="auto">
              <a:xfrm>
                <a:off x="2839" y="2766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2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5" name="Freeform 1958"/>
              <p:cNvSpPr>
                <a:spLocks/>
              </p:cNvSpPr>
              <p:nvPr/>
            </p:nvSpPr>
            <p:spPr bwMode="auto">
              <a:xfrm>
                <a:off x="2816" y="2796"/>
                <a:ext cx="23" cy="29"/>
              </a:xfrm>
              <a:custGeom>
                <a:avLst/>
                <a:gdLst>
                  <a:gd name="T0" fmla="*/ 22 w 23"/>
                  <a:gd name="T1" fmla="*/ 15 h 29"/>
                  <a:gd name="T2" fmla="*/ 0 w 23"/>
                  <a:gd name="T3" fmla="*/ 29 h 29"/>
                  <a:gd name="T4" fmla="*/ 1 w 23"/>
                  <a:gd name="T5" fmla="*/ 15 h 29"/>
                  <a:gd name="T6" fmla="*/ 23 w 23"/>
                  <a:gd name="T7" fmla="*/ 0 h 29"/>
                  <a:gd name="T8" fmla="*/ 22 w 23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22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3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6" name="Freeform 1959"/>
              <p:cNvSpPr>
                <a:spLocks/>
              </p:cNvSpPr>
              <p:nvPr/>
            </p:nvSpPr>
            <p:spPr bwMode="auto">
              <a:xfrm>
                <a:off x="2785" y="2824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7" name="Freeform 1960"/>
              <p:cNvSpPr>
                <a:spLocks/>
              </p:cNvSpPr>
              <p:nvPr/>
            </p:nvSpPr>
            <p:spPr bwMode="auto">
              <a:xfrm>
                <a:off x="2757" y="2845"/>
                <a:ext cx="24" cy="28"/>
              </a:xfrm>
              <a:custGeom>
                <a:avLst/>
                <a:gdLst>
                  <a:gd name="T0" fmla="*/ 23 w 24"/>
                  <a:gd name="T1" fmla="*/ 15 h 28"/>
                  <a:gd name="T2" fmla="*/ 0 w 24"/>
                  <a:gd name="T3" fmla="*/ 28 h 28"/>
                  <a:gd name="T4" fmla="*/ 1 w 24"/>
                  <a:gd name="T5" fmla="*/ 14 h 28"/>
                  <a:gd name="T6" fmla="*/ 24 w 24"/>
                  <a:gd name="T7" fmla="*/ 0 h 28"/>
                  <a:gd name="T8" fmla="*/ 23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8" name="Freeform 1961"/>
              <p:cNvSpPr>
                <a:spLocks/>
              </p:cNvSpPr>
              <p:nvPr/>
            </p:nvSpPr>
            <p:spPr bwMode="auto">
              <a:xfrm>
                <a:off x="2722" y="2872"/>
                <a:ext cx="27" cy="24"/>
              </a:xfrm>
              <a:custGeom>
                <a:avLst/>
                <a:gdLst>
                  <a:gd name="T0" fmla="*/ 26 w 27"/>
                  <a:gd name="T1" fmla="*/ 13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9" name="Freeform 1962"/>
              <p:cNvSpPr>
                <a:spLocks/>
              </p:cNvSpPr>
              <p:nvPr/>
            </p:nvSpPr>
            <p:spPr bwMode="auto">
              <a:xfrm>
                <a:off x="2694" y="2891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0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0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0" name="Freeform 1963"/>
              <p:cNvSpPr>
                <a:spLocks/>
              </p:cNvSpPr>
              <p:nvPr/>
            </p:nvSpPr>
            <p:spPr bwMode="auto">
              <a:xfrm>
                <a:off x="2665" y="2909"/>
                <a:ext cx="27" cy="24"/>
              </a:xfrm>
              <a:custGeom>
                <a:avLst/>
                <a:gdLst>
                  <a:gd name="T0" fmla="*/ 25 w 27"/>
                  <a:gd name="T1" fmla="*/ 14 h 24"/>
                  <a:gd name="T2" fmla="*/ 0 w 27"/>
                  <a:gd name="T3" fmla="*/ 24 h 24"/>
                  <a:gd name="T4" fmla="*/ 1 w 27"/>
                  <a:gd name="T5" fmla="*/ 11 h 24"/>
                  <a:gd name="T6" fmla="*/ 27 w 27"/>
                  <a:gd name="T7" fmla="*/ 0 h 24"/>
                  <a:gd name="T8" fmla="*/ 25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1" name="Freeform 1964"/>
              <p:cNvSpPr>
                <a:spLocks/>
              </p:cNvSpPr>
              <p:nvPr/>
            </p:nvSpPr>
            <p:spPr bwMode="auto">
              <a:xfrm>
                <a:off x="2636" y="2927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2" name="Freeform 1965"/>
              <p:cNvSpPr>
                <a:spLocks/>
              </p:cNvSpPr>
              <p:nvPr/>
            </p:nvSpPr>
            <p:spPr bwMode="auto">
              <a:xfrm>
                <a:off x="2606" y="2943"/>
                <a:ext cx="27" cy="22"/>
              </a:xfrm>
              <a:custGeom>
                <a:avLst/>
                <a:gdLst>
                  <a:gd name="T0" fmla="*/ 26 w 27"/>
                  <a:gd name="T1" fmla="*/ 13 h 22"/>
                  <a:gd name="T2" fmla="*/ 0 w 27"/>
                  <a:gd name="T3" fmla="*/ 22 h 22"/>
                  <a:gd name="T4" fmla="*/ 2 w 27"/>
                  <a:gd name="T5" fmla="*/ 9 h 22"/>
                  <a:gd name="T6" fmla="*/ 27 w 27"/>
                  <a:gd name="T7" fmla="*/ 0 h 22"/>
                  <a:gd name="T8" fmla="*/ 26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3"/>
                    </a:moveTo>
                    <a:lnTo>
                      <a:pt x="0" y="22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3" name="Freeform 1966"/>
              <p:cNvSpPr>
                <a:spLocks/>
              </p:cNvSpPr>
              <p:nvPr/>
            </p:nvSpPr>
            <p:spPr bwMode="auto">
              <a:xfrm>
                <a:off x="2579" y="2957"/>
                <a:ext cx="26" cy="23"/>
              </a:xfrm>
              <a:custGeom>
                <a:avLst/>
                <a:gdLst>
                  <a:gd name="T0" fmla="*/ 25 w 26"/>
                  <a:gd name="T1" fmla="*/ 14 h 23"/>
                  <a:gd name="T2" fmla="*/ 0 w 26"/>
                  <a:gd name="T3" fmla="*/ 23 h 23"/>
                  <a:gd name="T4" fmla="*/ 1 w 26"/>
                  <a:gd name="T5" fmla="*/ 10 h 23"/>
                  <a:gd name="T6" fmla="*/ 26 w 26"/>
                  <a:gd name="T7" fmla="*/ 0 h 23"/>
                  <a:gd name="T8" fmla="*/ 25 w 26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4" name="Freeform 1967"/>
              <p:cNvSpPr>
                <a:spLocks/>
              </p:cNvSpPr>
              <p:nvPr/>
            </p:nvSpPr>
            <p:spPr bwMode="auto">
              <a:xfrm>
                <a:off x="2549" y="2973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5" name="Freeform 1968"/>
              <p:cNvSpPr>
                <a:spLocks/>
              </p:cNvSpPr>
              <p:nvPr/>
            </p:nvSpPr>
            <p:spPr bwMode="auto">
              <a:xfrm>
                <a:off x="2521" y="2987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6" name="Freeform 1969"/>
              <p:cNvSpPr>
                <a:spLocks/>
              </p:cNvSpPr>
              <p:nvPr/>
            </p:nvSpPr>
            <p:spPr bwMode="auto">
              <a:xfrm>
                <a:off x="2491" y="3000"/>
                <a:ext cx="28" cy="19"/>
              </a:xfrm>
              <a:custGeom>
                <a:avLst/>
                <a:gdLst>
                  <a:gd name="T0" fmla="*/ 26 w 28"/>
                  <a:gd name="T1" fmla="*/ 13 h 19"/>
                  <a:gd name="T2" fmla="*/ 0 w 28"/>
                  <a:gd name="T3" fmla="*/ 19 h 19"/>
                  <a:gd name="T4" fmla="*/ 1 w 28"/>
                  <a:gd name="T5" fmla="*/ 5 h 19"/>
                  <a:gd name="T6" fmla="*/ 28 w 28"/>
                  <a:gd name="T7" fmla="*/ 0 h 19"/>
                  <a:gd name="T8" fmla="*/ 26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7" name="Freeform 1970"/>
              <p:cNvSpPr>
                <a:spLocks/>
              </p:cNvSpPr>
              <p:nvPr/>
            </p:nvSpPr>
            <p:spPr bwMode="auto">
              <a:xfrm>
                <a:off x="2483" y="2992"/>
                <a:ext cx="17" cy="28"/>
              </a:xfrm>
              <a:custGeom>
                <a:avLst/>
                <a:gdLst>
                  <a:gd name="T0" fmla="*/ 0 w 17"/>
                  <a:gd name="T1" fmla="*/ 27 h 28"/>
                  <a:gd name="T2" fmla="*/ 4 w 17"/>
                  <a:gd name="T3" fmla="*/ 0 h 28"/>
                  <a:gd name="T4" fmla="*/ 17 w 17"/>
                  <a:gd name="T5" fmla="*/ 1 h 28"/>
                  <a:gd name="T6" fmla="*/ 13 w 17"/>
                  <a:gd name="T7" fmla="*/ 28 h 28"/>
                  <a:gd name="T8" fmla="*/ 0 w 17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27"/>
                    </a:moveTo>
                    <a:lnTo>
                      <a:pt x="4" y="0"/>
                    </a:lnTo>
                    <a:lnTo>
                      <a:pt x="17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8" name="Freeform 1971"/>
              <p:cNvSpPr>
                <a:spLocks/>
              </p:cNvSpPr>
              <p:nvPr/>
            </p:nvSpPr>
            <p:spPr bwMode="auto">
              <a:xfrm>
                <a:off x="2487" y="2988"/>
                <a:ext cx="14" cy="19"/>
              </a:xfrm>
              <a:custGeom>
                <a:avLst/>
                <a:gdLst>
                  <a:gd name="T0" fmla="*/ 0 w 14"/>
                  <a:gd name="T1" fmla="*/ 17 h 19"/>
                  <a:gd name="T2" fmla="*/ 1 w 14"/>
                  <a:gd name="T3" fmla="*/ 0 h 19"/>
                  <a:gd name="T4" fmla="*/ 14 w 14"/>
                  <a:gd name="T5" fmla="*/ 1 h 19"/>
                  <a:gd name="T6" fmla="*/ 13 w 14"/>
                  <a:gd name="T7" fmla="*/ 19 h 19"/>
                  <a:gd name="T8" fmla="*/ 0 w 14"/>
                  <a:gd name="T9" fmla="*/ 1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9"/>
                  <a:gd name="T17" fmla="*/ 14 w 1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9">
                    <a:moveTo>
                      <a:pt x="0" y="17"/>
                    </a:moveTo>
                    <a:lnTo>
                      <a:pt x="1" y="0"/>
                    </a:lnTo>
                    <a:lnTo>
                      <a:pt x="14" y="1"/>
                    </a:lnTo>
                    <a:lnTo>
                      <a:pt x="13" y="1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79" name="Freeform 1972"/>
              <p:cNvSpPr>
                <a:spLocks/>
              </p:cNvSpPr>
              <p:nvPr/>
            </p:nvSpPr>
            <p:spPr bwMode="auto">
              <a:xfrm>
                <a:off x="2488" y="2979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9 w 23"/>
                  <a:gd name="T3" fmla="*/ 0 h 26"/>
                  <a:gd name="T4" fmla="*/ 23 w 23"/>
                  <a:gd name="T5" fmla="*/ 1 h 26"/>
                  <a:gd name="T6" fmla="*/ 13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0" name="Freeform 1973"/>
              <p:cNvSpPr>
                <a:spLocks/>
              </p:cNvSpPr>
              <p:nvPr/>
            </p:nvSpPr>
            <p:spPr bwMode="auto">
              <a:xfrm>
                <a:off x="2504" y="295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1" name="Rectangle 1974"/>
              <p:cNvSpPr>
                <a:spLocks noChangeArrowheads="1"/>
              </p:cNvSpPr>
              <p:nvPr/>
            </p:nvSpPr>
            <p:spPr bwMode="auto">
              <a:xfrm>
                <a:off x="2533" y="2920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2" name="Freeform 1975"/>
              <p:cNvSpPr>
                <a:spLocks/>
              </p:cNvSpPr>
              <p:nvPr/>
            </p:nvSpPr>
            <p:spPr bwMode="auto">
              <a:xfrm>
                <a:off x="2533" y="2909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3" name="Rectangle 1976"/>
              <p:cNvSpPr>
                <a:spLocks noChangeArrowheads="1"/>
              </p:cNvSpPr>
              <p:nvPr/>
            </p:nvSpPr>
            <p:spPr bwMode="auto">
              <a:xfrm>
                <a:off x="2563" y="287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4" name="Freeform 1977"/>
              <p:cNvSpPr>
                <a:spLocks/>
              </p:cNvSpPr>
              <p:nvPr/>
            </p:nvSpPr>
            <p:spPr bwMode="auto">
              <a:xfrm>
                <a:off x="2563" y="286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5" name="Freeform 1978"/>
              <p:cNvSpPr>
                <a:spLocks/>
              </p:cNvSpPr>
              <p:nvPr/>
            </p:nvSpPr>
            <p:spPr bwMode="auto">
              <a:xfrm>
                <a:off x="2592" y="282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6" name="Freeform 1979"/>
              <p:cNvSpPr>
                <a:spLocks/>
              </p:cNvSpPr>
              <p:nvPr/>
            </p:nvSpPr>
            <p:spPr bwMode="auto">
              <a:xfrm>
                <a:off x="2620" y="2787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7" name="Freeform 1980"/>
              <p:cNvSpPr>
                <a:spLocks/>
              </p:cNvSpPr>
              <p:nvPr/>
            </p:nvSpPr>
            <p:spPr bwMode="auto">
              <a:xfrm>
                <a:off x="2649" y="274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8" name="Freeform 1981"/>
              <p:cNvSpPr>
                <a:spLocks/>
              </p:cNvSpPr>
              <p:nvPr/>
            </p:nvSpPr>
            <p:spPr bwMode="auto">
              <a:xfrm>
                <a:off x="2677" y="2707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89" name="Freeform 1982"/>
              <p:cNvSpPr>
                <a:spLocks/>
              </p:cNvSpPr>
              <p:nvPr/>
            </p:nvSpPr>
            <p:spPr bwMode="auto">
              <a:xfrm>
                <a:off x="2706" y="2674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4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0" name="Freeform 1983"/>
              <p:cNvSpPr>
                <a:spLocks/>
              </p:cNvSpPr>
              <p:nvPr/>
            </p:nvSpPr>
            <p:spPr bwMode="auto">
              <a:xfrm>
                <a:off x="2737" y="2638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1" name="Freeform 1984"/>
              <p:cNvSpPr>
                <a:spLocks/>
              </p:cNvSpPr>
              <p:nvPr/>
            </p:nvSpPr>
            <p:spPr bwMode="auto">
              <a:xfrm>
                <a:off x="2768" y="2604"/>
                <a:ext cx="29" cy="26"/>
              </a:xfrm>
              <a:custGeom>
                <a:avLst/>
                <a:gdLst>
                  <a:gd name="T0" fmla="*/ 0 w 29"/>
                  <a:gd name="T1" fmla="*/ 24 h 26"/>
                  <a:gd name="T2" fmla="*/ 14 w 29"/>
                  <a:gd name="T3" fmla="*/ 0 h 26"/>
                  <a:gd name="T4" fmla="*/ 29 w 29"/>
                  <a:gd name="T5" fmla="*/ 2 h 26"/>
                  <a:gd name="T6" fmla="*/ 14 w 29"/>
                  <a:gd name="T7" fmla="*/ 26 h 26"/>
                  <a:gd name="T8" fmla="*/ 0 w 29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6"/>
                  <a:gd name="T17" fmla="*/ 29 w 29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6">
                    <a:moveTo>
                      <a:pt x="0" y="24"/>
                    </a:moveTo>
                    <a:lnTo>
                      <a:pt x="14" y="0"/>
                    </a:lnTo>
                    <a:lnTo>
                      <a:pt x="29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2" name="Freeform 1985"/>
              <p:cNvSpPr>
                <a:spLocks/>
              </p:cNvSpPr>
              <p:nvPr/>
            </p:nvSpPr>
            <p:spPr bwMode="auto">
              <a:xfrm>
                <a:off x="2794" y="2571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3 w 24"/>
                  <a:gd name="T3" fmla="*/ 0 h 28"/>
                  <a:gd name="T4" fmla="*/ 24 w 24"/>
                  <a:gd name="T5" fmla="*/ 15 h 28"/>
                  <a:gd name="T6" fmla="*/ 2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3" name="Freeform 1986"/>
              <p:cNvSpPr>
                <a:spLocks/>
              </p:cNvSpPr>
              <p:nvPr/>
            </p:nvSpPr>
            <p:spPr bwMode="auto">
              <a:xfrm>
                <a:off x="2824" y="2546"/>
                <a:ext cx="23" cy="28"/>
              </a:xfrm>
              <a:custGeom>
                <a:avLst/>
                <a:gdLst>
                  <a:gd name="T0" fmla="*/ 0 w 23"/>
                  <a:gd name="T1" fmla="*/ 13 h 28"/>
                  <a:gd name="T2" fmla="*/ 22 w 23"/>
                  <a:gd name="T3" fmla="*/ 0 h 28"/>
                  <a:gd name="T4" fmla="*/ 23 w 23"/>
                  <a:gd name="T5" fmla="*/ 15 h 28"/>
                  <a:gd name="T6" fmla="*/ 1 w 23"/>
                  <a:gd name="T7" fmla="*/ 28 h 28"/>
                  <a:gd name="T8" fmla="*/ 0 w 23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8"/>
                  <a:gd name="T17" fmla="*/ 23 w 23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8">
                    <a:moveTo>
                      <a:pt x="0" y="13"/>
                    </a:moveTo>
                    <a:lnTo>
                      <a:pt x="22" y="0"/>
                    </a:lnTo>
                    <a:lnTo>
                      <a:pt x="23" y="15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4" name="Freeform 1987"/>
              <p:cNvSpPr>
                <a:spLocks/>
              </p:cNvSpPr>
              <p:nvPr/>
            </p:nvSpPr>
            <p:spPr bwMode="auto">
              <a:xfrm>
                <a:off x="2853" y="2522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5" name="Freeform 1988"/>
              <p:cNvSpPr>
                <a:spLocks/>
              </p:cNvSpPr>
              <p:nvPr/>
            </p:nvSpPr>
            <p:spPr bwMode="auto">
              <a:xfrm>
                <a:off x="2885" y="2497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4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6" name="Freeform 1989"/>
              <p:cNvSpPr>
                <a:spLocks/>
              </p:cNvSpPr>
              <p:nvPr/>
            </p:nvSpPr>
            <p:spPr bwMode="auto">
              <a:xfrm>
                <a:off x="2913" y="2477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7" name="Freeform 1990"/>
              <p:cNvSpPr>
                <a:spLocks/>
              </p:cNvSpPr>
              <p:nvPr/>
            </p:nvSpPr>
            <p:spPr bwMode="auto">
              <a:xfrm>
                <a:off x="2942" y="2458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5 w 27"/>
                  <a:gd name="T3" fmla="*/ 0 h 24"/>
                  <a:gd name="T4" fmla="*/ 27 w 27"/>
                  <a:gd name="T5" fmla="*/ 13 h 24"/>
                  <a:gd name="T6" fmla="*/ 1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8" name="Freeform 1991"/>
              <p:cNvSpPr>
                <a:spLocks/>
              </p:cNvSpPr>
              <p:nvPr/>
            </p:nvSpPr>
            <p:spPr bwMode="auto">
              <a:xfrm>
                <a:off x="2971" y="2438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99" name="Freeform 1992"/>
              <p:cNvSpPr>
                <a:spLocks/>
              </p:cNvSpPr>
              <p:nvPr/>
            </p:nvSpPr>
            <p:spPr bwMode="auto">
              <a:xfrm>
                <a:off x="3003" y="2419"/>
                <a:ext cx="27" cy="23"/>
              </a:xfrm>
              <a:custGeom>
                <a:avLst/>
                <a:gdLst>
                  <a:gd name="T0" fmla="*/ 0 w 27"/>
                  <a:gd name="T1" fmla="*/ 10 h 23"/>
                  <a:gd name="T2" fmla="*/ 26 w 27"/>
                  <a:gd name="T3" fmla="*/ 0 h 23"/>
                  <a:gd name="T4" fmla="*/ 27 w 27"/>
                  <a:gd name="T5" fmla="*/ 14 h 23"/>
                  <a:gd name="T6" fmla="*/ 2 w 27"/>
                  <a:gd name="T7" fmla="*/ 23 h 23"/>
                  <a:gd name="T8" fmla="*/ 0 w 27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10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2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0" name="Freeform 1993"/>
              <p:cNvSpPr>
                <a:spLocks/>
              </p:cNvSpPr>
              <p:nvPr/>
            </p:nvSpPr>
            <p:spPr bwMode="auto">
              <a:xfrm>
                <a:off x="3034" y="2401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1" name="Freeform 1994"/>
              <p:cNvSpPr>
                <a:spLocks/>
              </p:cNvSpPr>
              <p:nvPr/>
            </p:nvSpPr>
            <p:spPr bwMode="auto">
              <a:xfrm>
                <a:off x="3064" y="2382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2" name="Rectangle 1995"/>
              <p:cNvSpPr>
                <a:spLocks noChangeArrowheads="1"/>
              </p:cNvSpPr>
              <p:nvPr/>
            </p:nvSpPr>
            <p:spPr bwMode="auto">
              <a:xfrm>
                <a:off x="3095" y="235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3" name="Freeform 1996"/>
              <p:cNvSpPr>
                <a:spLocks/>
              </p:cNvSpPr>
              <p:nvPr/>
            </p:nvSpPr>
            <p:spPr bwMode="auto">
              <a:xfrm>
                <a:off x="3095" y="2337"/>
                <a:ext cx="21" cy="26"/>
              </a:xfrm>
              <a:custGeom>
                <a:avLst/>
                <a:gdLst>
                  <a:gd name="T0" fmla="*/ 0 w 21"/>
                  <a:gd name="T1" fmla="*/ 25 h 26"/>
                  <a:gd name="T2" fmla="*/ 8 w 21"/>
                  <a:gd name="T3" fmla="*/ 0 h 26"/>
                  <a:gd name="T4" fmla="*/ 21 w 21"/>
                  <a:gd name="T5" fmla="*/ 1 h 26"/>
                  <a:gd name="T6" fmla="*/ 13 w 21"/>
                  <a:gd name="T7" fmla="*/ 26 h 26"/>
                  <a:gd name="T8" fmla="*/ 0 w 21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4" name="Freeform 1997"/>
              <p:cNvSpPr>
                <a:spLocks/>
              </p:cNvSpPr>
              <p:nvPr/>
            </p:nvSpPr>
            <p:spPr bwMode="auto">
              <a:xfrm>
                <a:off x="3112" y="2294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5" name="Freeform 1998"/>
              <p:cNvSpPr>
                <a:spLocks/>
              </p:cNvSpPr>
              <p:nvPr/>
            </p:nvSpPr>
            <p:spPr bwMode="auto">
              <a:xfrm>
                <a:off x="3128" y="2253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6" name="Freeform 1999"/>
              <p:cNvSpPr>
                <a:spLocks/>
              </p:cNvSpPr>
              <p:nvPr/>
            </p:nvSpPr>
            <p:spPr bwMode="auto">
              <a:xfrm>
                <a:off x="3148" y="2201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7" name="Freeform 2000"/>
              <p:cNvSpPr>
                <a:spLocks/>
              </p:cNvSpPr>
              <p:nvPr/>
            </p:nvSpPr>
            <p:spPr bwMode="auto">
              <a:xfrm>
                <a:off x="3167" y="2149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8" name="Freeform 2001"/>
              <p:cNvSpPr>
                <a:spLocks/>
              </p:cNvSpPr>
              <p:nvPr/>
            </p:nvSpPr>
            <p:spPr bwMode="auto">
              <a:xfrm>
                <a:off x="3188" y="2103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10 w 23"/>
                  <a:gd name="T3" fmla="*/ 0 h 26"/>
                  <a:gd name="T4" fmla="*/ 23 w 23"/>
                  <a:gd name="T5" fmla="*/ 1 h 26"/>
                  <a:gd name="T6" fmla="*/ 14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09" name="Freeform 2002"/>
              <p:cNvSpPr>
                <a:spLocks/>
              </p:cNvSpPr>
              <p:nvPr/>
            </p:nvSpPr>
            <p:spPr bwMode="auto">
              <a:xfrm>
                <a:off x="3210" y="2057"/>
                <a:ext cx="24" cy="26"/>
              </a:xfrm>
              <a:custGeom>
                <a:avLst/>
                <a:gdLst>
                  <a:gd name="T0" fmla="*/ 0 w 24"/>
                  <a:gd name="T1" fmla="*/ 24 h 26"/>
                  <a:gd name="T2" fmla="*/ 10 w 24"/>
                  <a:gd name="T3" fmla="*/ 0 h 26"/>
                  <a:gd name="T4" fmla="*/ 24 w 24"/>
                  <a:gd name="T5" fmla="*/ 2 h 26"/>
                  <a:gd name="T6" fmla="*/ 13 w 24"/>
                  <a:gd name="T7" fmla="*/ 26 h 26"/>
                  <a:gd name="T8" fmla="*/ 0 w 24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4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0" name="Rectangle 2003"/>
              <p:cNvSpPr>
                <a:spLocks noChangeArrowheads="1"/>
              </p:cNvSpPr>
              <p:nvPr/>
            </p:nvSpPr>
            <p:spPr bwMode="auto">
              <a:xfrm>
                <a:off x="3238" y="2021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1" name="Freeform 2004"/>
              <p:cNvSpPr>
                <a:spLocks/>
              </p:cNvSpPr>
              <p:nvPr/>
            </p:nvSpPr>
            <p:spPr bwMode="auto">
              <a:xfrm>
                <a:off x="3238" y="2012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4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2" name="Freeform 2005"/>
              <p:cNvSpPr>
                <a:spLocks/>
              </p:cNvSpPr>
              <p:nvPr/>
            </p:nvSpPr>
            <p:spPr bwMode="auto">
              <a:xfrm>
                <a:off x="3267" y="197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3" name="Freeform 2006"/>
              <p:cNvSpPr>
                <a:spLocks/>
              </p:cNvSpPr>
              <p:nvPr/>
            </p:nvSpPr>
            <p:spPr bwMode="auto">
              <a:xfrm>
                <a:off x="3296" y="1941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4" name="Freeform 2007"/>
              <p:cNvSpPr>
                <a:spLocks/>
              </p:cNvSpPr>
              <p:nvPr/>
            </p:nvSpPr>
            <p:spPr bwMode="auto">
              <a:xfrm>
                <a:off x="3324" y="1908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2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5" name="Freeform 2008"/>
              <p:cNvSpPr>
                <a:spLocks/>
              </p:cNvSpPr>
              <p:nvPr/>
            </p:nvSpPr>
            <p:spPr bwMode="auto">
              <a:xfrm>
                <a:off x="3356" y="1875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6" name="Freeform 2009"/>
              <p:cNvSpPr>
                <a:spLocks/>
              </p:cNvSpPr>
              <p:nvPr/>
            </p:nvSpPr>
            <p:spPr bwMode="auto">
              <a:xfrm>
                <a:off x="3385" y="1843"/>
                <a:ext cx="30" cy="24"/>
              </a:xfrm>
              <a:custGeom>
                <a:avLst/>
                <a:gdLst>
                  <a:gd name="T0" fmla="*/ 0 w 30"/>
                  <a:gd name="T1" fmla="*/ 23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3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7" name="Freeform 2010"/>
              <p:cNvSpPr>
                <a:spLocks/>
              </p:cNvSpPr>
              <p:nvPr/>
            </p:nvSpPr>
            <p:spPr bwMode="auto">
              <a:xfrm>
                <a:off x="3417" y="1804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3 w 24"/>
                  <a:gd name="T3" fmla="*/ 0 h 28"/>
                  <a:gd name="T4" fmla="*/ 24 w 24"/>
                  <a:gd name="T5" fmla="*/ 15 h 28"/>
                  <a:gd name="T6" fmla="*/ 2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8" name="Freeform 2011"/>
              <p:cNvSpPr>
                <a:spLocks/>
              </p:cNvSpPr>
              <p:nvPr/>
            </p:nvSpPr>
            <p:spPr bwMode="auto">
              <a:xfrm>
                <a:off x="3447" y="1778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2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19" name="Freeform 2012"/>
              <p:cNvSpPr>
                <a:spLocks/>
              </p:cNvSpPr>
              <p:nvPr/>
            </p:nvSpPr>
            <p:spPr bwMode="auto">
              <a:xfrm>
                <a:off x="3477" y="1750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3 w 24"/>
                  <a:gd name="T3" fmla="*/ 0 h 28"/>
                  <a:gd name="T4" fmla="*/ 24 w 24"/>
                  <a:gd name="T5" fmla="*/ 14 h 28"/>
                  <a:gd name="T6" fmla="*/ 2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2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0" name="Freeform 2013"/>
              <p:cNvSpPr>
                <a:spLocks/>
              </p:cNvSpPr>
              <p:nvPr/>
            </p:nvSpPr>
            <p:spPr bwMode="auto">
              <a:xfrm>
                <a:off x="3509" y="1723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1" name="Freeform 2014"/>
              <p:cNvSpPr>
                <a:spLocks/>
              </p:cNvSpPr>
              <p:nvPr/>
            </p:nvSpPr>
            <p:spPr bwMode="auto">
              <a:xfrm>
                <a:off x="3541" y="1700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4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2" name="Freeform 2015"/>
              <p:cNvSpPr>
                <a:spLocks/>
              </p:cNvSpPr>
              <p:nvPr/>
            </p:nvSpPr>
            <p:spPr bwMode="auto">
              <a:xfrm>
                <a:off x="3572" y="1681"/>
                <a:ext cx="25" cy="23"/>
              </a:xfrm>
              <a:custGeom>
                <a:avLst/>
                <a:gdLst>
                  <a:gd name="T0" fmla="*/ 0 w 25"/>
                  <a:gd name="T1" fmla="*/ 10 h 23"/>
                  <a:gd name="T2" fmla="*/ 24 w 25"/>
                  <a:gd name="T3" fmla="*/ 0 h 23"/>
                  <a:gd name="T4" fmla="*/ 25 w 25"/>
                  <a:gd name="T5" fmla="*/ 13 h 23"/>
                  <a:gd name="T6" fmla="*/ 1 w 25"/>
                  <a:gd name="T7" fmla="*/ 23 h 23"/>
                  <a:gd name="T8" fmla="*/ 0 w 25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3"/>
                  <a:gd name="T17" fmla="*/ 25 w 2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3">
                    <a:moveTo>
                      <a:pt x="0" y="10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3" name="Freeform 2016"/>
              <p:cNvSpPr>
                <a:spLocks/>
              </p:cNvSpPr>
              <p:nvPr/>
            </p:nvSpPr>
            <p:spPr bwMode="auto">
              <a:xfrm>
                <a:off x="3600" y="1662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4" name="Freeform 2017"/>
              <p:cNvSpPr>
                <a:spLocks/>
              </p:cNvSpPr>
              <p:nvPr/>
            </p:nvSpPr>
            <p:spPr bwMode="auto">
              <a:xfrm>
                <a:off x="3629" y="1645"/>
                <a:ext cx="27" cy="22"/>
              </a:xfrm>
              <a:custGeom>
                <a:avLst/>
                <a:gdLst>
                  <a:gd name="T0" fmla="*/ 0 w 27"/>
                  <a:gd name="T1" fmla="*/ 9 h 22"/>
                  <a:gd name="T2" fmla="*/ 25 w 27"/>
                  <a:gd name="T3" fmla="*/ 0 h 22"/>
                  <a:gd name="T4" fmla="*/ 27 w 27"/>
                  <a:gd name="T5" fmla="*/ 13 h 22"/>
                  <a:gd name="T6" fmla="*/ 1 w 27"/>
                  <a:gd name="T7" fmla="*/ 22 h 22"/>
                  <a:gd name="T8" fmla="*/ 0 w 27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5" name="Freeform 2018"/>
              <p:cNvSpPr>
                <a:spLocks/>
              </p:cNvSpPr>
              <p:nvPr/>
            </p:nvSpPr>
            <p:spPr bwMode="auto">
              <a:xfrm>
                <a:off x="3660" y="1627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4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6" name="Freeform 2019"/>
              <p:cNvSpPr>
                <a:spLocks/>
              </p:cNvSpPr>
              <p:nvPr/>
            </p:nvSpPr>
            <p:spPr bwMode="auto">
              <a:xfrm>
                <a:off x="3688" y="1611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7" name="Freeform 2020"/>
              <p:cNvSpPr>
                <a:spLocks/>
              </p:cNvSpPr>
              <p:nvPr/>
            </p:nvSpPr>
            <p:spPr bwMode="auto">
              <a:xfrm>
                <a:off x="3718" y="1595"/>
                <a:ext cx="27" cy="22"/>
              </a:xfrm>
              <a:custGeom>
                <a:avLst/>
                <a:gdLst>
                  <a:gd name="T0" fmla="*/ 0 w 27"/>
                  <a:gd name="T1" fmla="*/ 8 h 22"/>
                  <a:gd name="T2" fmla="*/ 25 w 27"/>
                  <a:gd name="T3" fmla="*/ 0 h 22"/>
                  <a:gd name="T4" fmla="*/ 27 w 27"/>
                  <a:gd name="T5" fmla="*/ 14 h 22"/>
                  <a:gd name="T6" fmla="*/ 2 w 27"/>
                  <a:gd name="T7" fmla="*/ 22 h 22"/>
                  <a:gd name="T8" fmla="*/ 0 w 27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8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2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8" name="Freeform 2021"/>
              <p:cNvSpPr>
                <a:spLocks/>
              </p:cNvSpPr>
              <p:nvPr/>
            </p:nvSpPr>
            <p:spPr bwMode="auto">
              <a:xfrm>
                <a:off x="3747" y="1581"/>
                <a:ext cx="27" cy="22"/>
              </a:xfrm>
              <a:custGeom>
                <a:avLst/>
                <a:gdLst>
                  <a:gd name="T0" fmla="*/ 0 w 27"/>
                  <a:gd name="T1" fmla="*/ 9 h 22"/>
                  <a:gd name="T2" fmla="*/ 26 w 27"/>
                  <a:gd name="T3" fmla="*/ 0 h 22"/>
                  <a:gd name="T4" fmla="*/ 27 w 27"/>
                  <a:gd name="T5" fmla="*/ 13 h 22"/>
                  <a:gd name="T6" fmla="*/ 2 w 27"/>
                  <a:gd name="T7" fmla="*/ 22 h 22"/>
                  <a:gd name="T8" fmla="*/ 0 w 27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9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29" name="Freeform 2022"/>
              <p:cNvSpPr>
                <a:spLocks/>
              </p:cNvSpPr>
              <p:nvPr/>
            </p:nvSpPr>
            <p:spPr bwMode="auto">
              <a:xfrm>
                <a:off x="3775" y="1571"/>
                <a:ext cx="28" cy="18"/>
              </a:xfrm>
              <a:custGeom>
                <a:avLst/>
                <a:gdLst>
                  <a:gd name="T0" fmla="*/ 0 w 28"/>
                  <a:gd name="T1" fmla="*/ 4 h 18"/>
                  <a:gd name="T2" fmla="*/ 27 w 28"/>
                  <a:gd name="T3" fmla="*/ 0 h 18"/>
                  <a:gd name="T4" fmla="*/ 28 w 28"/>
                  <a:gd name="T5" fmla="*/ 14 h 18"/>
                  <a:gd name="T6" fmla="*/ 2 w 28"/>
                  <a:gd name="T7" fmla="*/ 18 h 18"/>
                  <a:gd name="T8" fmla="*/ 0 w 28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4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2" y="1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0" name="Freeform 2023"/>
              <p:cNvSpPr>
                <a:spLocks/>
              </p:cNvSpPr>
              <p:nvPr/>
            </p:nvSpPr>
            <p:spPr bwMode="auto">
              <a:xfrm>
                <a:off x="3803" y="1569"/>
                <a:ext cx="16" cy="24"/>
              </a:xfrm>
              <a:custGeom>
                <a:avLst/>
                <a:gdLst>
                  <a:gd name="T0" fmla="*/ 3 w 16"/>
                  <a:gd name="T1" fmla="*/ 0 h 24"/>
                  <a:gd name="T2" fmla="*/ 0 w 16"/>
                  <a:gd name="T3" fmla="*/ 22 h 24"/>
                  <a:gd name="T4" fmla="*/ 14 w 16"/>
                  <a:gd name="T5" fmla="*/ 24 h 24"/>
                  <a:gd name="T6" fmla="*/ 16 w 16"/>
                  <a:gd name="T7" fmla="*/ 1 h 24"/>
                  <a:gd name="T8" fmla="*/ 3 w 1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3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1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1" name="Freeform 2024"/>
              <p:cNvSpPr>
                <a:spLocks/>
              </p:cNvSpPr>
              <p:nvPr/>
            </p:nvSpPr>
            <p:spPr bwMode="auto">
              <a:xfrm>
                <a:off x="3794" y="1577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2" name="Freeform 2025"/>
              <p:cNvSpPr>
                <a:spLocks/>
              </p:cNvSpPr>
              <p:nvPr/>
            </p:nvSpPr>
            <p:spPr bwMode="auto">
              <a:xfrm>
                <a:off x="3785" y="1598"/>
                <a:ext cx="18" cy="25"/>
              </a:xfrm>
              <a:custGeom>
                <a:avLst/>
                <a:gdLst>
                  <a:gd name="T0" fmla="*/ 5 w 18"/>
                  <a:gd name="T1" fmla="*/ 0 h 25"/>
                  <a:gd name="T2" fmla="*/ 0 w 18"/>
                  <a:gd name="T3" fmla="*/ 24 h 25"/>
                  <a:gd name="T4" fmla="*/ 13 w 18"/>
                  <a:gd name="T5" fmla="*/ 25 h 25"/>
                  <a:gd name="T6" fmla="*/ 18 w 18"/>
                  <a:gd name="T7" fmla="*/ 1 h 25"/>
                  <a:gd name="T8" fmla="*/ 5 w 1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5"/>
                  <a:gd name="T17" fmla="*/ 18 w 1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5">
                    <a:moveTo>
                      <a:pt x="5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3" name="Freeform 2026"/>
              <p:cNvSpPr>
                <a:spLocks/>
              </p:cNvSpPr>
              <p:nvPr/>
            </p:nvSpPr>
            <p:spPr bwMode="auto">
              <a:xfrm>
                <a:off x="3774" y="1606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4" name="Freeform 2027"/>
              <p:cNvSpPr>
                <a:spLocks/>
              </p:cNvSpPr>
              <p:nvPr/>
            </p:nvSpPr>
            <p:spPr bwMode="auto">
              <a:xfrm>
                <a:off x="3750" y="1647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3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5" name="Freeform 2028"/>
              <p:cNvSpPr>
                <a:spLocks/>
              </p:cNvSpPr>
              <p:nvPr/>
            </p:nvSpPr>
            <p:spPr bwMode="auto">
              <a:xfrm>
                <a:off x="3724" y="1690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1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6" name="Rectangle 2029"/>
              <p:cNvSpPr>
                <a:spLocks noChangeArrowheads="1"/>
              </p:cNvSpPr>
              <p:nvPr/>
            </p:nvSpPr>
            <p:spPr bwMode="auto">
              <a:xfrm>
                <a:off x="3706" y="173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7" name="Freeform 2030"/>
              <p:cNvSpPr>
                <a:spLocks/>
              </p:cNvSpPr>
              <p:nvPr/>
            </p:nvSpPr>
            <p:spPr bwMode="auto">
              <a:xfrm>
                <a:off x="3694" y="1732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8" name="Freeform 2031"/>
              <p:cNvSpPr>
                <a:spLocks/>
              </p:cNvSpPr>
              <p:nvPr/>
            </p:nvSpPr>
            <p:spPr bwMode="auto">
              <a:xfrm>
                <a:off x="3665" y="177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39" name="Freeform 2032"/>
              <p:cNvSpPr>
                <a:spLocks/>
              </p:cNvSpPr>
              <p:nvPr/>
            </p:nvSpPr>
            <p:spPr bwMode="auto">
              <a:xfrm>
                <a:off x="3636" y="1816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0" name="Freeform 2033"/>
              <p:cNvSpPr>
                <a:spLocks/>
              </p:cNvSpPr>
              <p:nvPr/>
            </p:nvSpPr>
            <p:spPr bwMode="auto">
              <a:xfrm>
                <a:off x="3606" y="1852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1" name="Freeform 2034"/>
              <p:cNvSpPr>
                <a:spLocks/>
              </p:cNvSpPr>
              <p:nvPr/>
            </p:nvSpPr>
            <p:spPr bwMode="auto">
              <a:xfrm>
                <a:off x="3577" y="1890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2" name="Freeform 2035"/>
              <p:cNvSpPr>
                <a:spLocks/>
              </p:cNvSpPr>
              <p:nvPr/>
            </p:nvSpPr>
            <p:spPr bwMode="auto">
              <a:xfrm>
                <a:off x="3549" y="1923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3" name="Freeform 2036"/>
              <p:cNvSpPr>
                <a:spLocks/>
              </p:cNvSpPr>
              <p:nvPr/>
            </p:nvSpPr>
            <p:spPr bwMode="auto">
              <a:xfrm>
                <a:off x="3518" y="1957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2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4" name="Freeform 2037"/>
              <p:cNvSpPr>
                <a:spLocks/>
              </p:cNvSpPr>
              <p:nvPr/>
            </p:nvSpPr>
            <p:spPr bwMode="auto">
              <a:xfrm>
                <a:off x="3493" y="1991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5" name="Freeform 2038"/>
              <p:cNvSpPr>
                <a:spLocks/>
              </p:cNvSpPr>
              <p:nvPr/>
            </p:nvSpPr>
            <p:spPr bwMode="auto">
              <a:xfrm>
                <a:off x="3464" y="2017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6" name="Freeform 2039"/>
              <p:cNvSpPr>
                <a:spLocks/>
              </p:cNvSpPr>
              <p:nvPr/>
            </p:nvSpPr>
            <p:spPr bwMode="auto">
              <a:xfrm>
                <a:off x="3435" y="2041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7" name="Freeform 2040"/>
              <p:cNvSpPr>
                <a:spLocks/>
              </p:cNvSpPr>
              <p:nvPr/>
            </p:nvSpPr>
            <p:spPr bwMode="auto">
              <a:xfrm>
                <a:off x="3407" y="2065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8" name="Freeform 2041"/>
              <p:cNvSpPr>
                <a:spLocks/>
              </p:cNvSpPr>
              <p:nvPr/>
            </p:nvSpPr>
            <p:spPr bwMode="auto">
              <a:xfrm>
                <a:off x="3377" y="2088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49" name="Freeform 2042"/>
              <p:cNvSpPr>
                <a:spLocks/>
              </p:cNvSpPr>
              <p:nvPr/>
            </p:nvSpPr>
            <p:spPr bwMode="auto">
              <a:xfrm>
                <a:off x="3348" y="2111"/>
                <a:ext cx="25" cy="24"/>
              </a:xfrm>
              <a:custGeom>
                <a:avLst/>
                <a:gdLst>
                  <a:gd name="T0" fmla="*/ 24 w 25"/>
                  <a:gd name="T1" fmla="*/ 13 h 24"/>
                  <a:gd name="T2" fmla="*/ 0 w 25"/>
                  <a:gd name="T3" fmla="*/ 24 h 24"/>
                  <a:gd name="T4" fmla="*/ 1 w 25"/>
                  <a:gd name="T5" fmla="*/ 10 h 24"/>
                  <a:gd name="T6" fmla="*/ 25 w 25"/>
                  <a:gd name="T7" fmla="*/ 0 h 24"/>
                  <a:gd name="T8" fmla="*/ 24 w 25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4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0" name="Freeform 2043"/>
              <p:cNvSpPr>
                <a:spLocks/>
              </p:cNvSpPr>
              <p:nvPr/>
            </p:nvSpPr>
            <p:spPr bwMode="auto">
              <a:xfrm>
                <a:off x="3319" y="2129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1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1" name="Freeform 2044"/>
              <p:cNvSpPr>
                <a:spLocks/>
              </p:cNvSpPr>
              <p:nvPr/>
            </p:nvSpPr>
            <p:spPr bwMode="auto">
              <a:xfrm>
                <a:off x="3289" y="2146"/>
                <a:ext cx="27" cy="24"/>
              </a:xfrm>
              <a:custGeom>
                <a:avLst/>
                <a:gdLst>
                  <a:gd name="T0" fmla="*/ 26 w 27"/>
                  <a:gd name="T1" fmla="*/ 14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2" name="Freeform 2045"/>
              <p:cNvSpPr>
                <a:spLocks/>
              </p:cNvSpPr>
              <p:nvPr/>
            </p:nvSpPr>
            <p:spPr bwMode="auto">
              <a:xfrm>
                <a:off x="3262" y="2164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0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3" name="Freeform 2046"/>
              <p:cNvSpPr>
                <a:spLocks/>
              </p:cNvSpPr>
              <p:nvPr/>
            </p:nvSpPr>
            <p:spPr bwMode="auto">
              <a:xfrm>
                <a:off x="3232" y="2181"/>
                <a:ext cx="27" cy="23"/>
              </a:xfrm>
              <a:custGeom>
                <a:avLst/>
                <a:gdLst>
                  <a:gd name="T0" fmla="*/ 26 w 27"/>
                  <a:gd name="T1" fmla="*/ 13 h 23"/>
                  <a:gd name="T2" fmla="*/ 0 w 27"/>
                  <a:gd name="T3" fmla="*/ 23 h 23"/>
                  <a:gd name="T4" fmla="*/ 2 w 27"/>
                  <a:gd name="T5" fmla="*/ 9 h 23"/>
                  <a:gd name="T6" fmla="*/ 27 w 27"/>
                  <a:gd name="T7" fmla="*/ 0 h 23"/>
                  <a:gd name="T8" fmla="*/ 26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3"/>
                    </a:moveTo>
                    <a:lnTo>
                      <a:pt x="0" y="23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4" name="Freeform 2047"/>
              <p:cNvSpPr>
                <a:spLocks/>
              </p:cNvSpPr>
              <p:nvPr/>
            </p:nvSpPr>
            <p:spPr bwMode="auto">
              <a:xfrm>
                <a:off x="3203" y="2198"/>
                <a:ext cx="24" cy="30"/>
              </a:xfrm>
              <a:custGeom>
                <a:avLst/>
                <a:gdLst>
                  <a:gd name="T0" fmla="*/ 23 w 24"/>
                  <a:gd name="T1" fmla="*/ 15 h 30"/>
                  <a:gd name="T2" fmla="*/ 0 w 24"/>
                  <a:gd name="T3" fmla="*/ 30 h 30"/>
                  <a:gd name="T4" fmla="*/ 1 w 24"/>
                  <a:gd name="T5" fmla="*/ 15 h 30"/>
                  <a:gd name="T6" fmla="*/ 24 w 24"/>
                  <a:gd name="T7" fmla="*/ 0 h 30"/>
                  <a:gd name="T8" fmla="*/ 23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3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5" name="Freeform 2048"/>
              <p:cNvSpPr>
                <a:spLocks/>
              </p:cNvSpPr>
              <p:nvPr/>
            </p:nvSpPr>
            <p:spPr bwMode="auto">
              <a:xfrm>
                <a:off x="3172" y="2221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6" name="Freeform 2049"/>
              <p:cNvSpPr>
                <a:spLocks/>
              </p:cNvSpPr>
              <p:nvPr/>
            </p:nvSpPr>
            <p:spPr bwMode="auto">
              <a:xfrm>
                <a:off x="3147" y="2256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7" name="Rectangle 2050"/>
              <p:cNvSpPr>
                <a:spLocks noChangeArrowheads="1"/>
              </p:cNvSpPr>
              <p:nvPr/>
            </p:nvSpPr>
            <p:spPr bwMode="auto">
              <a:xfrm>
                <a:off x="3135" y="2300"/>
                <a:ext cx="13" cy="21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8" name="Freeform 2051"/>
              <p:cNvSpPr>
                <a:spLocks/>
              </p:cNvSpPr>
              <p:nvPr/>
            </p:nvSpPr>
            <p:spPr bwMode="auto">
              <a:xfrm>
                <a:off x="3127" y="2306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59" name="Rectangle 2052"/>
              <p:cNvSpPr>
                <a:spLocks noChangeArrowheads="1"/>
              </p:cNvSpPr>
              <p:nvPr/>
            </p:nvSpPr>
            <p:spPr bwMode="auto">
              <a:xfrm>
                <a:off x="3119" y="234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0" name="Freeform 2053"/>
              <p:cNvSpPr>
                <a:spLocks/>
              </p:cNvSpPr>
              <p:nvPr/>
            </p:nvSpPr>
            <p:spPr bwMode="auto">
              <a:xfrm>
                <a:off x="3111" y="234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1" name="Freeform 2054"/>
              <p:cNvSpPr>
                <a:spLocks/>
              </p:cNvSpPr>
              <p:nvPr/>
            </p:nvSpPr>
            <p:spPr bwMode="auto">
              <a:xfrm>
                <a:off x="3095" y="238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2" name="Freeform 2055"/>
              <p:cNvSpPr>
                <a:spLocks/>
              </p:cNvSpPr>
              <p:nvPr/>
            </p:nvSpPr>
            <p:spPr bwMode="auto">
              <a:xfrm>
                <a:off x="3079" y="2430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3" name="Freeform 2056"/>
              <p:cNvSpPr>
                <a:spLocks/>
              </p:cNvSpPr>
              <p:nvPr/>
            </p:nvSpPr>
            <p:spPr bwMode="auto">
              <a:xfrm>
                <a:off x="3060" y="2475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6 h 27"/>
                  <a:gd name="T4" fmla="*/ 14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4" name="Freeform 2057"/>
              <p:cNvSpPr>
                <a:spLocks/>
              </p:cNvSpPr>
              <p:nvPr/>
            </p:nvSpPr>
            <p:spPr bwMode="auto">
              <a:xfrm>
                <a:off x="3035" y="2519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4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5" name="Freeform 2058"/>
              <p:cNvSpPr>
                <a:spLocks/>
              </p:cNvSpPr>
              <p:nvPr/>
            </p:nvSpPr>
            <p:spPr bwMode="auto">
              <a:xfrm>
                <a:off x="3007" y="2562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6" name="Freeform 2059"/>
              <p:cNvSpPr>
                <a:spLocks/>
              </p:cNvSpPr>
              <p:nvPr/>
            </p:nvSpPr>
            <p:spPr bwMode="auto">
              <a:xfrm>
                <a:off x="2978" y="2600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7" name="Freeform 2060"/>
              <p:cNvSpPr>
                <a:spLocks/>
              </p:cNvSpPr>
              <p:nvPr/>
            </p:nvSpPr>
            <p:spPr bwMode="auto">
              <a:xfrm>
                <a:off x="2949" y="2632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4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8" name="Freeform 2061"/>
              <p:cNvSpPr>
                <a:spLocks/>
              </p:cNvSpPr>
              <p:nvPr/>
            </p:nvSpPr>
            <p:spPr bwMode="auto">
              <a:xfrm>
                <a:off x="2919" y="2667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69" name="Freeform 2062"/>
              <p:cNvSpPr>
                <a:spLocks/>
              </p:cNvSpPr>
              <p:nvPr/>
            </p:nvSpPr>
            <p:spPr bwMode="auto">
              <a:xfrm>
                <a:off x="2894" y="2703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1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0" name="Freeform 2063"/>
              <p:cNvSpPr>
                <a:spLocks/>
              </p:cNvSpPr>
              <p:nvPr/>
            </p:nvSpPr>
            <p:spPr bwMode="auto">
              <a:xfrm>
                <a:off x="2861" y="2728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1" name="Freeform 2064"/>
              <p:cNvSpPr>
                <a:spLocks/>
              </p:cNvSpPr>
              <p:nvPr/>
            </p:nvSpPr>
            <p:spPr bwMode="auto">
              <a:xfrm>
                <a:off x="2829" y="2764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2" name="Freeform 2065"/>
              <p:cNvSpPr>
                <a:spLocks/>
              </p:cNvSpPr>
              <p:nvPr/>
            </p:nvSpPr>
            <p:spPr bwMode="auto">
              <a:xfrm>
                <a:off x="2800" y="2800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3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3" name="Freeform 2066"/>
              <p:cNvSpPr>
                <a:spLocks/>
              </p:cNvSpPr>
              <p:nvPr/>
            </p:nvSpPr>
            <p:spPr bwMode="auto">
              <a:xfrm>
                <a:off x="2768" y="2825"/>
                <a:ext cx="24" cy="30"/>
              </a:xfrm>
              <a:custGeom>
                <a:avLst/>
                <a:gdLst>
                  <a:gd name="T0" fmla="*/ 22 w 24"/>
                  <a:gd name="T1" fmla="*/ 15 h 30"/>
                  <a:gd name="T2" fmla="*/ 0 w 24"/>
                  <a:gd name="T3" fmla="*/ 30 h 30"/>
                  <a:gd name="T4" fmla="*/ 1 w 24"/>
                  <a:gd name="T5" fmla="*/ 15 h 30"/>
                  <a:gd name="T6" fmla="*/ 24 w 24"/>
                  <a:gd name="T7" fmla="*/ 0 h 30"/>
                  <a:gd name="T8" fmla="*/ 22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2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4" name="Freeform 2067"/>
              <p:cNvSpPr>
                <a:spLocks/>
              </p:cNvSpPr>
              <p:nvPr/>
            </p:nvSpPr>
            <p:spPr bwMode="auto">
              <a:xfrm>
                <a:off x="2734" y="2856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5" name="Freeform 2068"/>
              <p:cNvSpPr>
                <a:spLocks/>
              </p:cNvSpPr>
              <p:nvPr/>
            </p:nvSpPr>
            <p:spPr bwMode="auto">
              <a:xfrm>
                <a:off x="2705" y="2876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6" name="Freeform 2069"/>
              <p:cNvSpPr>
                <a:spLocks/>
              </p:cNvSpPr>
              <p:nvPr/>
            </p:nvSpPr>
            <p:spPr bwMode="auto">
              <a:xfrm>
                <a:off x="2669" y="2900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1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7" name="Freeform 2070"/>
              <p:cNvSpPr>
                <a:spLocks/>
              </p:cNvSpPr>
              <p:nvPr/>
            </p:nvSpPr>
            <p:spPr bwMode="auto">
              <a:xfrm>
                <a:off x="2638" y="2919"/>
                <a:ext cx="27" cy="22"/>
              </a:xfrm>
              <a:custGeom>
                <a:avLst/>
                <a:gdLst>
                  <a:gd name="T0" fmla="*/ 26 w 27"/>
                  <a:gd name="T1" fmla="*/ 13 h 22"/>
                  <a:gd name="T2" fmla="*/ 0 w 27"/>
                  <a:gd name="T3" fmla="*/ 22 h 22"/>
                  <a:gd name="T4" fmla="*/ 2 w 27"/>
                  <a:gd name="T5" fmla="*/ 9 h 22"/>
                  <a:gd name="T6" fmla="*/ 27 w 27"/>
                  <a:gd name="T7" fmla="*/ 0 h 22"/>
                  <a:gd name="T8" fmla="*/ 26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3"/>
                    </a:moveTo>
                    <a:lnTo>
                      <a:pt x="0" y="22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8" name="Freeform 2071"/>
              <p:cNvSpPr>
                <a:spLocks/>
              </p:cNvSpPr>
              <p:nvPr/>
            </p:nvSpPr>
            <p:spPr bwMode="auto">
              <a:xfrm>
                <a:off x="2610" y="2935"/>
                <a:ext cx="27" cy="24"/>
              </a:xfrm>
              <a:custGeom>
                <a:avLst/>
                <a:gdLst>
                  <a:gd name="T0" fmla="*/ 26 w 27"/>
                  <a:gd name="T1" fmla="*/ 13 h 24"/>
                  <a:gd name="T2" fmla="*/ 0 w 27"/>
                  <a:gd name="T3" fmla="*/ 24 h 24"/>
                  <a:gd name="T4" fmla="*/ 2 w 27"/>
                  <a:gd name="T5" fmla="*/ 10 h 24"/>
                  <a:gd name="T6" fmla="*/ 27 w 27"/>
                  <a:gd name="T7" fmla="*/ 0 h 24"/>
                  <a:gd name="T8" fmla="*/ 26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3"/>
                    </a:moveTo>
                    <a:lnTo>
                      <a:pt x="0" y="24"/>
                    </a:lnTo>
                    <a:lnTo>
                      <a:pt x="2" y="10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79" name="Freeform 2072"/>
              <p:cNvSpPr>
                <a:spLocks/>
              </p:cNvSpPr>
              <p:nvPr/>
            </p:nvSpPr>
            <p:spPr bwMode="auto">
              <a:xfrm>
                <a:off x="2581" y="2952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0" name="Freeform 2073"/>
              <p:cNvSpPr>
                <a:spLocks/>
              </p:cNvSpPr>
              <p:nvPr/>
            </p:nvSpPr>
            <p:spPr bwMode="auto">
              <a:xfrm>
                <a:off x="2548" y="2971"/>
                <a:ext cx="27" cy="22"/>
              </a:xfrm>
              <a:custGeom>
                <a:avLst/>
                <a:gdLst>
                  <a:gd name="T0" fmla="*/ 25 w 27"/>
                  <a:gd name="T1" fmla="*/ 13 h 22"/>
                  <a:gd name="T2" fmla="*/ 0 w 27"/>
                  <a:gd name="T3" fmla="*/ 22 h 22"/>
                  <a:gd name="T4" fmla="*/ 1 w 27"/>
                  <a:gd name="T5" fmla="*/ 9 h 22"/>
                  <a:gd name="T6" fmla="*/ 27 w 27"/>
                  <a:gd name="T7" fmla="*/ 0 h 22"/>
                  <a:gd name="T8" fmla="*/ 25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1" name="Freeform 2074"/>
              <p:cNvSpPr>
                <a:spLocks/>
              </p:cNvSpPr>
              <p:nvPr/>
            </p:nvSpPr>
            <p:spPr bwMode="auto">
              <a:xfrm>
                <a:off x="2513" y="2989"/>
                <a:ext cx="27" cy="23"/>
              </a:xfrm>
              <a:custGeom>
                <a:avLst/>
                <a:gdLst>
                  <a:gd name="T0" fmla="*/ 26 w 27"/>
                  <a:gd name="T1" fmla="*/ 14 h 23"/>
                  <a:gd name="T2" fmla="*/ 0 w 27"/>
                  <a:gd name="T3" fmla="*/ 23 h 23"/>
                  <a:gd name="T4" fmla="*/ 2 w 27"/>
                  <a:gd name="T5" fmla="*/ 10 h 23"/>
                  <a:gd name="T6" fmla="*/ 27 w 27"/>
                  <a:gd name="T7" fmla="*/ 0 h 23"/>
                  <a:gd name="T8" fmla="*/ 26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4"/>
                    </a:moveTo>
                    <a:lnTo>
                      <a:pt x="0" y="23"/>
                    </a:lnTo>
                    <a:lnTo>
                      <a:pt x="2" y="10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2" name="Freeform 2075"/>
              <p:cNvSpPr>
                <a:spLocks/>
              </p:cNvSpPr>
              <p:nvPr/>
            </p:nvSpPr>
            <p:spPr bwMode="auto">
              <a:xfrm>
                <a:off x="2481" y="3005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3" name="Freeform 2076"/>
              <p:cNvSpPr>
                <a:spLocks/>
              </p:cNvSpPr>
              <p:nvPr/>
            </p:nvSpPr>
            <p:spPr bwMode="auto">
              <a:xfrm>
                <a:off x="2449" y="3019"/>
                <a:ext cx="27" cy="19"/>
              </a:xfrm>
              <a:custGeom>
                <a:avLst/>
                <a:gdLst>
                  <a:gd name="T0" fmla="*/ 26 w 27"/>
                  <a:gd name="T1" fmla="*/ 13 h 19"/>
                  <a:gd name="T2" fmla="*/ 0 w 27"/>
                  <a:gd name="T3" fmla="*/ 19 h 19"/>
                  <a:gd name="T4" fmla="*/ 2 w 27"/>
                  <a:gd name="T5" fmla="*/ 6 h 19"/>
                  <a:gd name="T6" fmla="*/ 27 w 27"/>
                  <a:gd name="T7" fmla="*/ 0 h 19"/>
                  <a:gd name="T8" fmla="*/ 26 w 27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9"/>
                  <a:gd name="T17" fmla="*/ 27 w 27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9">
                    <a:moveTo>
                      <a:pt x="26" y="13"/>
                    </a:moveTo>
                    <a:lnTo>
                      <a:pt x="0" y="19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4" name="Freeform 2077"/>
              <p:cNvSpPr>
                <a:spLocks/>
              </p:cNvSpPr>
              <p:nvPr/>
            </p:nvSpPr>
            <p:spPr bwMode="auto">
              <a:xfrm>
                <a:off x="2419" y="3030"/>
                <a:ext cx="28" cy="19"/>
              </a:xfrm>
              <a:custGeom>
                <a:avLst/>
                <a:gdLst>
                  <a:gd name="T0" fmla="*/ 26 w 28"/>
                  <a:gd name="T1" fmla="*/ 14 h 19"/>
                  <a:gd name="T2" fmla="*/ 0 w 28"/>
                  <a:gd name="T3" fmla="*/ 19 h 19"/>
                  <a:gd name="T4" fmla="*/ 1 w 28"/>
                  <a:gd name="T5" fmla="*/ 6 h 19"/>
                  <a:gd name="T6" fmla="*/ 28 w 28"/>
                  <a:gd name="T7" fmla="*/ 0 h 19"/>
                  <a:gd name="T8" fmla="*/ 26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4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5" name="Freeform 2078"/>
              <p:cNvSpPr>
                <a:spLocks/>
              </p:cNvSpPr>
              <p:nvPr/>
            </p:nvSpPr>
            <p:spPr bwMode="auto">
              <a:xfrm>
                <a:off x="2389" y="3040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2 w 28"/>
                  <a:gd name="T5" fmla="*/ 6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6" name="Freeform 2079"/>
              <p:cNvSpPr>
                <a:spLocks/>
              </p:cNvSpPr>
              <p:nvPr/>
            </p:nvSpPr>
            <p:spPr bwMode="auto">
              <a:xfrm>
                <a:off x="2359" y="3050"/>
                <a:ext cx="28" cy="19"/>
              </a:xfrm>
              <a:custGeom>
                <a:avLst/>
                <a:gdLst>
                  <a:gd name="T0" fmla="*/ 26 w 28"/>
                  <a:gd name="T1" fmla="*/ 14 h 19"/>
                  <a:gd name="T2" fmla="*/ 0 w 28"/>
                  <a:gd name="T3" fmla="*/ 19 h 19"/>
                  <a:gd name="T4" fmla="*/ 1 w 28"/>
                  <a:gd name="T5" fmla="*/ 6 h 19"/>
                  <a:gd name="T6" fmla="*/ 28 w 28"/>
                  <a:gd name="T7" fmla="*/ 0 h 19"/>
                  <a:gd name="T8" fmla="*/ 26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4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7" name="Freeform 2080"/>
              <p:cNvSpPr>
                <a:spLocks/>
              </p:cNvSpPr>
              <p:nvPr/>
            </p:nvSpPr>
            <p:spPr bwMode="auto">
              <a:xfrm>
                <a:off x="2330" y="3060"/>
                <a:ext cx="28" cy="18"/>
              </a:xfrm>
              <a:custGeom>
                <a:avLst/>
                <a:gdLst>
                  <a:gd name="T0" fmla="*/ 26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6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8" name="Freeform 2081"/>
              <p:cNvSpPr>
                <a:spLocks/>
              </p:cNvSpPr>
              <p:nvPr/>
            </p:nvSpPr>
            <p:spPr bwMode="auto">
              <a:xfrm>
                <a:off x="2300" y="3069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89" name="Freeform 2082"/>
              <p:cNvSpPr>
                <a:spLocks/>
              </p:cNvSpPr>
              <p:nvPr/>
            </p:nvSpPr>
            <p:spPr bwMode="auto">
              <a:xfrm>
                <a:off x="2271" y="3072"/>
                <a:ext cx="28" cy="18"/>
              </a:xfrm>
              <a:custGeom>
                <a:avLst/>
                <a:gdLst>
                  <a:gd name="T0" fmla="*/ 27 w 28"/>
                  <a:gd name="T1" fmla="*/ 5 h 18"/>
                  <a:gd name="T2" fmla="*/ 0 w 28"/>
                  <a:gd name="T3" fmla="*/ 0 h 18"/>
                  <a:gd name="T4" fmla="*/ 1 w 28"/>
                  <a:gd name="T5" fmla="*/ 13 h 18"/>
                  <a:gd name="T6" fmla="*/ 28 w 28"/>
                  <a:gd name="T7" fmla="*/ 18 h 18"/>
                  <a:gd name="T8" fmla="*/ 27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5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28" y="18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0" name="Freeform 2083"/>
              <p:cNvSpPr>
                <a:spLocks/>
              </p:cNvSpPr>
              <p:nvPr/>
            </p:nvSpPr>
            <p:spPr bwMode="auto">
              <a:xfrm>
                <a:off x="2258" y="3069"/>
                <a:ext cx="18" cy="15"/>
              </a:xfrm>
              <a:custGeom>
                <a:avLst/>
                <a:gdLst>
                  <a:gd name="T0" fmla="*/ 0 w 18"/>
                  <a:gd name="T1" fmla="*/ 13 h 15"/>
                  <a:gd name="T2" fmla="*/ 17 w 18"/>
                  <a:gd name="T3" fmla="*/ 15 h 15"/>
                  <a:gd name="T4" fmla="*/ 18 w 18"/>
                  <a:gd name="T5" fmla="*/ 1 h 15"/>
                  <a:gd name="T6" fmla="*/ 1 w 18"/>
                  <a:gd name="T7" fmla="*/ 0 h 15"/>
                  <a:gd name="T8" fmla="*/ 0 w 18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5"/>
                  <a:gd name="T17" fmla="*/ 18 w 18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5">
                    <a:moveTo>
                      <a:pt x="0" y="13"/>
                    </a:moveTo>
                    <a:lnTo>
                      <a:pt x="17" y="15"/>
                    </a:lnTo>
                    <a:lnTo>
                      <a:pt x="18" y="1"/>
                    </a:lnTo>
                    <a:lnTo>
                      <a:pt x="1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1" name="Freeform 2084"/>
              <p:cNvSpPr>
                <a:spLocks/>
              </p:cNvSpPr>
              <p:nvPr/>
            </p:nvSpPr>
            <p:spPr bwMode="auto">
              <a:xfrm>
                <a:off x="2263" y="3057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2" name="Freeform 2085"/>
              <p:cNvSpPr>
                <a:spLocks/>
              </p:cNvSpPr>
              <p:nvPr/>
            </p:nvSpPr>
            <p:spPr bwMode="auto">
              <a:xfrm>
                <a:off x="2275" y="303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3" name="Freeform 2086"/>
              <p:cNvSpPr>
                <a:spLocks/>
              </p:cNvSpPr>
              <p:nvPr/>
            </p:nvSpPr>
            <p:spPr bwMode="auto">
              <a:xfrm>
                <a:off x="2303" y="2988"/>
                <a:ext cx="24" cy="25"/>
              </a:xfrm>
              <a:custGeom>
                <a:avLst/>
                <a:gdLst>
                  <a:gd name="T0" fmla="*/ 0 w 24"/>
                  <a:gd name="T1" fmla="*/ 24 h 25"/>
                  <a:gd name="T2" fmla="*/ 11 w 24"/>
                  <a:gd name="T3" fmla="*/ 0 h 25"/>
                  <a:gd name="T4" fmla="*/ 24 w 24"/>
                  <a:gd name="T5" fmla="*/ 1 h 25"/>
                  <a:gd name="T6" fmla="*/ 13 w 24"/>
                  <a:gd name="T7" fmla="*/ 25 h 25"/>
                  <a:gd name="T8" fmla="*/ 0 w 24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0" y="24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4" name="Rectangle 2087"/>
              <p:cNvSpPr>
                <a:spLocks noChangeArrowheads="1"/>
              </p:cNvSpPr>
              <p:nvPr/>
            </p:nvSpPr>
            <p:spPr bwMode="auto">
              <a:xfrm>
                <a:off x="2331" y="2953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5" name="Freeform 2088"/>
              <p:cNvSpPr>
                <a:spLocks/>
              </p:cNvSpPr>
              <p:nvPr/>
            </p:nvSpPr>
            <p:spPr bwMode="auto">
              <a:xfrm>
                <a:off x="2331" y="294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6" name="Freeform 2089"/>
              <p:cNvSpPr>
                <a:spLocks/>
              </p:cNvSpPr>
              <p:nvPr/>
            </p:nvSpPr>
            <p:spPr bwMode="auto">
              <a:xfrm>
                <a:off x="2360" y="290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7" name="Rectangle 2090"/>
              <p:cNvSpPr>
                <a:spLocks noChangeArrowheads="1"/>
              </p:cNvSpPr>
              <p:nvPr/>
            </p:nvSpPr>
            <p:spPr bwMode="auto">
              <a:xfrm>
                <a:off x="2391" y="2869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8" name="Freeform 2091"/>
              <p:cNvSpPr>
                <a:spLocks/>
              </p:cNvSpPr>
              <p:nvPr/>
            </p:nvSpPr>
            <p:spPr bwMode="auto">
              <a:xfrm>
                <a:off x="2391" y="285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499" name="Freeform 2092"/>
              <p:cNvSpPr>
                <a:spLocks/>
              </p:cNvSpPr>
              <p:nvPr/>
            </p:nvSpPr>
            <p:spPr bwMode="auto">
              <a:xfrm>
                <a:off x="2421" y="2817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0" name="Rectangle 2093"/>
              <p:cNvSpPr>
                <a:spLocks noChangeArrowheads="1"/>
              </p:cNvSpPr>
              <p:nvPr/>
            </p:nvSpPr>
            <p:spPr bwMode="auto">
              <a:xfrm>
                <a:off x="2453" y="278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1" name="Freeform 2094"/>
              <p:cNvSpPr>
                <a:spLocks/>
              </p:cNvSpPr>
              <p:nvPr/>
            </p:nvSpPr>
            <p:spPr bwMode="auto">
              <a:xfrm>
                <a:off x="2453" y="2772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2" name="Freeform 2095"/>
              <p:cNvSpPr>
                <a:spLocks/>
              </p:cNvSpPr>
              <p:nvPr/>
            </p:nvSpPr>
            <p:spPr bwMode="auto">
              <a:xfrm>
                <a:off x="2483" y="2736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3" name="Freeform 2096"/>
              <p:cNvSpPr>
                <a:spLocks/>
              </p:cNvSpPr>
              <p:nvPr/>
            </p:nvSpPr>
            <p:spPr bwMode="auto">
              <a:xfrm>
                <a:off x="2511" y="2702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4" name="Freeform 2097"/>
              <p:cNvSpPr>
                <a:spLocks/>
              </p:cNvSpPr>
              <p:nvPr/>
            </p:nvSpPr>
            <p:spPr bwMode="auto">
              <a:xfrm>
                <a:off x="2540" y="2672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2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5" name="Freeform 2098"/>
              <p:cNvSpPr>
                <a:spLocks/>
              </p:cNvSpPr>
              <p:nvPr/>
            </p:nvSpPr>
            <p:spPr bwMode="auto">
              <a:xfrm>
                <a:off x="2568" y="2636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1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1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6" name="Freeform 2099"/>
              <p:cNvSpPr>
                <a:spLocks/>
              </p:cNvSpPr>
              <p:nvPr/>
            </p:nvSpPr>
            <p:spPr bwMode="auto">
              <a:xfrm>
                <a:off x="2597" y="2610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7" name="Freeform 2100"/>
              <p:cNvSpPr>
                <a:spLocks/>
              </p:cNvSpPr>
              <p:nvPr/>
            </p:nvSpPr>
            <p:spPr bwMode="auto">
              <a:xfrm>
                <a:off x="2628" y="2585"/>
                <a:ext cx="24" cy="27"/>
              </a:xfrm>
              <a:custGeom>
                <a:avLst/>
                <a:gdLst>
                  <a:gd name="T0" fmla="*/ 0 w 24"/>
                  <a:gd name="T1" fmla="*/ 13 h 27"/>
                  <a:gd name="T2" fmla="*/ 22 w 24"/>
                  <a:gd name="T3" fmla="*/ 0 h 27"/>
                  <a:gd name="T4" fmla="*/ 24 w 24"/>
                  <a:gd name="T5" fmla="*/ 14 h 27"/>
                  <a:gd name="T6" fmla="*/ 1 w 24"/>
                  <a:gd name="T7" fmla="*/ 27 h 27"/>
                  <a:gd name="T8" fmla="*/ 0 w 24"/>
                  <a:gd name="T9" fmla="*/ 1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13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8" name="Freeform 2101"/>
              <p:cNvSpPr>
                <a:spLocks/>
              </p:cNvSpPr>
              <p:nvPr/>
            </p:nvSpPr>
            <p:spPr bwMode="auto">
              <a:xfrm>
                <a:off x="2657" y="2561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09" name="Freeform 2102"/>
              <p:cNvSpPr>
                <a:spLocks/>
              </p:cNvSpPr>
              <p:nvPr/>
            </p:nvSpPr>
            <p:spPr bwMode="auto">
              <a:xfrm>
                <a:off x="2688" y="2539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4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0" name="Freeform 2103"/>
              <p:cNvSpPr>
                <a:spLocks/>
              </p:cNvSpPr>
              <p:nvPr/>
            </p:nvSpPr>
            <p:spPr bwMode="auto">
              <a:xfrm>
                <a:off x="2718" y="2519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4 w 26"/>
                  <a:gd name="T3" fmla="*/ 0 h 24"/>
                  <a:gd name="T4" fmla="*/ 26 w 26"/>
                  <a:gd name="T5" fmla="*/ 14 h 24"/>
                  <a:gd name="T6" fmla="*/ 2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4" y="0"/>
                    </a:lnTo>
                    <a:lnTo>
                      <a:pt x="26" y="14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1" name="Freeform 2104"/>
              <p:cNvSpPr>
                <a:spLocks/>
              </p:cNvSpPr>
              <p:nvPr/>
            </p:nvSpPr>
            <p:spPr bwMode="auto">
              <a:xfrm>
                <a:off x="2752" y="2498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2" name="Freeform 2105"/>
              <p:cNvSpPr>
                <a:spLocks/>
              </p:cNvSpPr>
              <p:nvPr/>
            </p:nvSpPr>
            <p:spPr bwMode="auto">
              <a:xfrm>
                <a:off x="2780" y="2481"/>
                <a:ext cx="26" cy="22"/>
              </a:xfrm>
              <a:custGeom>
                <a:avLst/>
                <a:gdLst>
                  <a:gd name="T0" fmla="*/ 0 w 26"/>
                  <a:gd name="T1" fmla="*/ 9 h 22"/>
                  <a:gd name="T2" fmla="*/ 25 w 26"/>
                  <a:gd name="T3" fmla="*/ 0 h 22"/>
                  <a:gd name="T4" fmla="*/ 26 w 26"/>
                  <a:gd name="T5" fmla="*/ 13 h 22"/>
                  <a:gd name="T6" fmla="*/ 1 w 26"/>
                  <a:gd name="T7" fmla="*/ 22 h 22"/>
                  <a:gd name="T8" fmla="*/ 0 w 26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3" name="Freeform 2106"/>
              <p:cNvSpPr>
                <a:spLocks/>
              </p:cNvSpPr>
              <p:nvPr/>
            </p:nvSpPr>
            <p:spPr bwMode="auto">
              <a:xfrm>
                <a:off x="2810" y="2465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4" name="Freeform 2107"/>
              <p:cNvSpPr>
                <a:spLocks/>
              </p:cNvSpPr>
              <p:nvPr/>
            </p:nvSpPr>
            <p:spPr bwMode="auto">
              <a:xfrm>
                <a:off x="2841" y="2449"/>
                <a:ext cx="26" cy="22"/>
              </a:xfrm>
              <a:custGeom>
                <a:avLst/>
                <a:gdLst>
                  <a:gd name="T0" fmla="*/ 0 w 26"/>
                  <a:gd name="T1" fmla="*/ 9 h 22"/>
                  <a:gd name="T2" fmla="*/ 25 w 26"/>
                  <a:gd name="T3" fmla="*/ 0 h 22"/>
                  <a:gd name="T4" fmla="*/ 26 w 26"/>
                  <a:gd name="T5" fmla="*/ 13 h 22"/>
                  <a:gd name="T6" fmla="*/ 1 w 26"/>
                  <a:gd name="T7" fmla="*/ 22 h 22"/>
                  <a:gd name="T8" fmla="*/ 0 w 26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5" name="Freeform 2108"/>
              <p:cNvSpPr>
                <a:spLocks/>
              </p:cNvSpPr>
              <p:nvPr/>
            </p:nvSpPr>
            <p:spPr bwMode="auto">
              <a:xfrm>
                <a:off x="2870" y="2434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1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6" name="Freeform 2109"/>
              <p:cNvSpPr>
                <a:spLocks/>
              </p:cNvSpPr>
              <p:nvPr/>
            </p:nvSpPr>
            <p:spPr bwMode="auto">
              <a:xfrm>
                <a:off x="2899" y="2421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7" name="Freeform 2110"/>
              <p:cNvSpPr>
                <a:spLocks/>
              </p:cNvSpPr>
              <p:nvPr/>
            </p:nvSpPr>
            <p:spPr bwMode="auto">
              <a:xfrm>
                <a:off x="2929" y="2409"/>
                <a:ext cx="26" cy="20"/>
              </a:xfrm>
              <a:custGeom>
                <a:avLst/>
                <a:gdLst>
                  <a:gd name="T0" fmla="*/ 0 w 26"/>
                  <a:gd name="T1" fmla="*/ 6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6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8" name="Freeform 2111"/>
              <p:cNvSpPr>
                <a:spLocks/>
              </p:cNvSpPr>
              <p:nvPr/>
            </p:nvSpPr>
            <p:spPr bwMode="auto">
              <a:xfrm>
                <a:off x="2961" y="2395"/>
                <a:ext cx="26" cy="22"/>
              </a:xfrm>
              <a:custGeom>
                <a:avLst/>
                <a:gdLst>
                  <a:gd name="T0" fmla="*/ 0 w 26"/>
                  <a:gd name="T1" fmla="*/ 8 h 22"/>
                  <a:gd name="T2" fmla="*/ 25 w 26"/>
                  <a:gd name="T3" fmla="*/ 0 h 22"/>
                  <a:gd name="T4" fmla="*/ 26 w 26"/>
                  <a:gd name="T5" fmla="*/ 14 h 22"/>
                  <a:gd name="T6" fmla="*/ 1 w 26"/>
                  <a:gd name="T7" fmla="*/ 22 h 22"/>
                  <a:gd name="T8" fmla="*/ 0 w 26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8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19" name="Freeform 2112"/>
              <p:cNvSpPr>
                <a:spLocks/>
              </p:cNvSpPr>
              <p:nvPr/>
            </p:nvSpPr>
            <p:spPr bwMode="auto">
              <a:xfrm>
                <a:off x="2993" y="2382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0" name="Freeform 2113"/>
              <p:cNvSpPr>
                <a:spLocks/>
              </p:cNvSpPr>
              <p:nvPr/>
            </p:nvSpPr>
            <p:spPr bwMode="auto">
              <a:xfrm>
                <a:off x="3021" y="2370"/>
                <a:ext cx="26" cy="20"/>
              </a:xfrm>
              <a:custGeom>
                <a:avLst/>
                <a:gdLst>
                  <a:gd name="T0" fmla="*/ 0 w 26"/>
                  <a:gd name="T1" fmla="*/ 7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7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1" name="Freeform 2114"/>
              <p:cNvSpPr>
                <a:spLocks/>
              </p:cNvSpPr>
              <p:nvPr/>
            </p:nvSpPr>
            <p:spPr bwMode="auto">
              <a:xfrm>
                <a:off x="3050" y="2354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2" name="Freeform 2115"/>
              <p:cNvSpPr>
                <a:spLocks/>
              </p:cNvSpPr>
              <p:nvPr/>
            </p:nvSpPr>
            <p:spPr bwMode="auto">
              <a:xfrm>
                <a:off x="3080" y="2336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3" name="Freeform 2116"/>
              <p:cNvSpPr>
                <a:spLocks/>
              </p:cNvSpPr>
              <p:nvPr/>
            </p:nvSpPr>
            <p:spPr bwMode="auto">
              <a:xfrm>
                <a:off x="3104" y="2301"/>
                <a:ext cx="22" cy="27"/>
              </a:xfrm>
              <a:custGeom>
                <a:avLst/>
                <a:gdLst>
                  <a:gd name="T0" fmla="*/ 0 w 22"/>
                  <a:gd name="T1" fmla="*/ 25 h 27"/>
                  <a:gd name="T2" fmla="*/ 8 w 22"/>
                  <a:gd name="T3" fmla="*/ 0 h 27"/>
                  <a:gd name="T4" fmla="*/ 22 w 22"/>
                  <a:gd name="T5" fmla="*/ 1 h 27"/>
                  <a:gd name="T6" fmla="*/ 14 w 22"/>
                  <a:gd name="T7" fmla="*/ 27 h 27"/>
                  <a:gd name="T8" fmla="*/ 0 w 22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0" y="25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4" name="Freeform 2117"/>
              <p:cNvSpPr>
                <a:spLocks/>
              </p:cNvSpPr>
              <p:nvPr/>
            </p:nvSpPr>
            <p:spPr bwMode="auto">
              <a:xfrm>
                <a:off x="3122" y="2258"/>
                <a:ext cx="18" cy="28"/>
              </a:xfrm>
              <a:custGeom>
                <a:avLst/>
                <a:gdLst>
                  <a:gd name="T0" fmla="*/ 0 w 18"/>
                  <a:gd name="T1" fmla="*/ 27 h 28"/>
                  <a:gd name="T2" fmla="*/ 5 w 18"/>
                  <a:gd name="T3" fmla="*/ 0 h 28"/>
                  <a:gd name="T4" fmla="*/ 18 w 18"/>
                  <a:gd name="T5" fmla="*/ 2 h 28"/>
                  <a:gd name="T6" fmla="*/ 13 w 18"/>
                  <a:gd name="T7" fmla="*/ 28 h 28"/>
                  <a:gd name="T8" fmla="*/ 0 w 18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0" y="27"/>
                    </a:moveTo>
                    <a:lnTo>
                      <a:pt x="5" y="0"/>
                    </a:lnTo>
                    <a:lnTo>
                      <a:pt x="18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5" name="Freeform 2118"/>
              <p:cNvSpPr>
                <a:spLocks/>
              </p:cNvSpPr>
              <p:nvPr/>
            </p:nvSpPr>
            <p:spPr bwMode="auto">
              <a:xfrm>
                <a:off x="3131" y="222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6" name="Freeform 2119"/>
              <p:cNvSpPr>
                <a:spLocks/>
              </p:cNvSpPr>
              <p:nvPr/>
            </p:nvSpPr>
            <p:spPr bwMode="auto">
              <a:xfrm>
                <a:off x="3134" y="2228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6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7" name="Freeform 2120"/>
              <p:cNvSpPr>
                <a:spLocks/>
              </p:cNvSpPr>
              <p:nvPr/>
            </p:nvSpPr>
            <p:spPr bwMode="auto">
              <a:xfrm>
                <a:off x="3131" y="2246"/>
                <a:ext cx="17" cy="28"/>
              </a:xfrm>
              <a:custGeom>
                <a:avLst/>
                <a:gdLst>
                  <a:gd name="T0" fmla="*/ 0 w 17"/>
                  <a:gd name="T1" fmla="*/ 27 h 28"/>
                  <a:gd name="T2" fmla="*/ 4 w 17"/>
                  <a:gd name="T3" fmla="*/ 0 h 28"/>
                  <a:gd name="T4" fmla="*/ 17 w 17"/>
                  <a:gd name="T5" fmla="*/ 2 h 28"/>
                  <a:gd name="T6" fmla="*/ 13 w 17"/>
                  <a:gd name="T7" fmla="*/ 28 h 28"/>
                  <a:gd name="T8" fmla="*/ 0 w 17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0" y="27"/>
                    </a:moveTo>
                    <a:lnTo>
                      <a:pt x="4" y="0"/>
                    </a:lnTo>
                    <a:lnTo>
                      <a:pt x="17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8" name="Freeform 2121"/>
              <p:cNvSpPr>
                <a:spLocks/>
              </p:cNvSpPr>
              <p:nvPr/>
            </p:nvSpPr>
            <p:spPr bwMode="auto">
              <a:xfrm>
                <a:off x="3139" y="2210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29" name="Freeform 2122"/>
              <p:cNvSpPr>
                <a:spLocks/>
              </p:cNvSpPr>
              <p:nvPr/>
            </p:nvSpPr>
            <p:spPr bwMode="auto">
              <a:xfrm>
                <a:off x="3156" y="2165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1 h 28"/>
                  <a:gd name="T6" fmla="*/ 14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1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0" name="Freeform 2123"/>
              <p:cNvSpPr>
                <a:spLocks/>
              </p:cNvSpPr>
              <p:nvPr/>
            </p:nvSpPr>
            <p:spPr bwMode="auto">
              <a:xfrm>
                <a:off x="3174" y="2117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1" name="Freeform 2124"/>
              <p:cNvSpPr>
                <a:spLocks/>
              </p:cNvSpPr>
              <p:nvPr/>
            </p:nvSpPr>
            <p:spPr bwMode="auto">
              <a:xfrm>
                <a:off x="3192" y="2075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4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2" name="Freeform 2125"/>
              <p:cNvSpPr>
                <a:spLocks/>
              </p:cNvSpPr>
              <p:nvPr/>
            </p:nvSpPr>
            <p:spPr bwMode="auto">
              <a:xfrm>
                <a:off x="3216" y="2033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4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3" name="Rectangle 2126"/>
              <p:cNvSpPr>
                <a:spLocks noChangeArrowheads="1"/>
              </p:cNvSpPr>
              <p:nvPr/>
            </p:nvSpPr>
            <p:spPr bwMode="auto">
              <a:xfrm>
                <a:off x="3247" y="200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4" name="Freeform 2127"/>
              <p:cNvSpPr>
                <a:spLocks/>
              </p:cNvSpPr>
              <p:nvPr/>
            </p:nvSpPr>
            <p:spPr bwMode="auto">
              <a:xfrm>
                <a:off x="3247" y="1993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5" name="Freeform 2128"/>
              <p:cNvSpPr>
                <a:spLocks/>
              </p:cNvSpPr>
              <p:nvPr/>
            </p:nvSpPr>
            <p:spPr bwMode="auto">
              <a:xfrm>
                <a:off x="3278" y="1957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2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2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6" name="Freeform 2129"/>
              <p:cNvSpPr>
                <a:spLocks/>
              </p:cNvSpPr>
              <p:nvPr/>
            </p:nvSpPr>
            <p:spPr bwMode="auto">
              <a:xfrm>
                <a:off x="3309" y="1921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4 w 28"/>
                  <a:gd name="T3" fmla="*/ 0 h 24"/>
                  <a:gd name="T4" fmla="*/ 28 w 28"/>
                  <a:gd name="T5" fmla="*/ 2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4" y="0"/>
                    </a:lnTo>
                    <a:lnTo>
                      <a:pt x="28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7" name="Freeform 2130"/>
              <p:cNvSpPr>
                <a:spLocks/>
              </p:cNvSpPr>
              <p:nvPr/>
            </p:nvSpPr>
            <p:spPr bwMode="auto">
              <a:xfrm>
                <a:off x="3339" y="1890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8" name="Freeform 2131"/>
              <p:cNvSpPr>
                <a:spLocks/>
              </p:cNvSpPr>
              <p:nvPr/>
            </p:nvSpPr>
            <p:spPr bwMode="auto">
              <a:xfrm>
                <a:off x="3371" y="1856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2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2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39" name="Freeform 2132"/>
              <p:cNvSpPr>
                <a:spLocks/>
              </p:cNvSpPr>
              <p:nvPr/>
            </p:nvSpPr>
            <p:spPr bwMode="auto">
              <a:xfrm>
                <a:off x="3400" y="1827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0" name="Freeform 2133"/>
              <p:cNvSpPr>
                <a:spLocks/>
              </p:cNvSpPr>
              <p:nvPr/>
            </p:nvSpPr>
            <p:spPr bwMode="auto">
              <a:xfrm>
                <a:off x="3431" y="1790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4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1" name="Freeform 2134"/>
              <p:cNvSpPr>
                <a:spLocks/>
              </p:cNvSpPr>
              <p:nvPr/>
            </p:nvSpPr>
            <p:spPr bwMode="auto">
              <a:xfrm>
                <a:off x="3460" y="1764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1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1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2" name="Freeform 2135"/>
              <p:cNvSpPr>
                <a:spLocks/>
              </p:cNvSpPr>
              <p:nvPr/>
            </p:nvSpPr>
            <p:spPr bwMode="auto">
              <a:xfrm>
                <a:off x="3489" y="1740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2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2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3" name="Freeform 2136"/>
              <p:cNvSpPr>
                <a:spLocks/>
              </p:cNvSpPr>
              <p:nvPr/>
            </p:nvSpPr>
            <p:spPr bwMode="auto">
              <a:xfrm>
                <a:off x="3520" y="1716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2 w 24"/>
                  <a:gd name="T3" fmla="*/ 0 h 28"/>
                  <a:gd name="T4" fmla="*/ 24 w 24"/>
                  <a:gd name="T5" fmla="*/ 15 h 28"/>
                  <a:gd name="T6" fmla="*/ 1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4" name="Freeform 2137"/>
              <p:cNvSpPr>
                <a:spLocks/>
              </p:cNvSpPr>
              <p:nvPr/>
            </p:nvSpPr>
            <p:spPr bwMode="auto">
              <a:xfrm>
                <a:off x="3549" y="1694"/>
                <a:ext cx="25" cy="24"/>
              </a:xfrm>
              <a:custGeom>
                <a:avLst/>
                <a:gdLst>
                  <a:gd name="T0" fmla="*/ 0 w 25"/>
                  <a:gd name="T1" fmla="*/ 10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0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5" name="Freeform 2138"/>
              <p:cNvSpPr>
                <a:spLocks/>
              </p:cNvSpPr>
              <p:nvPr/>
            </p:nvSpPr>
            <p:spPr bwMode="auto">
              <a:xfrm>
                <a:off x="3582" y="1673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6" name="Freeform 2139"/>
              <p:cNvSpPr>
                <a:spLocks/>
              </p:cNvSpPr>
              <p:nvPr/>
            </p:nvSpPr>
            <p:spPr bwMode="auto">
              <a:xfrm>
                <a:off x="3612" y="1654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7" name="Freeform 2140"/>
              <p:cNvSpPr>
                <a:spLocks/>
              </p:cNvSpPr>
              <p:nvPr/>
            </p:nvSpPr>
            <p:spPr bwMode="auto">
              <a:xfrm>
                <a:off x="3644" y="1635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4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8" name="Freeform 2141"/>
              <p:cNvSpPr>
                <a:spLocks/>
              </p:cNvSpPr>
              <p:nvPr/>
            </p:nvSpPr>
            <p:spPr bwMode="auto">
              <a:xfrm>
                <a:off x="3673" y="1618"/>
                <a:ext cx="27" cy="23"/>
              </a:xfrm>
              <a:custGeom>
                <a:avLst/>
                <a:gdLst>
                  <a:gd name="T0" fmla="*/ 0 w 27"/>
                  <a:gd name="T1" fmla="*/ 9 h 23"/>
                  <a:gd name="T2" fmla="*/ 25 w 27"/>
                  <a:gd name="T3" fmla="*/ 0 h 23"/>
                  <a:gd name="T4" fmla="*/ 27 w 27"/>
                  <a:gd name="T5" fmla="*/ 13 h 23"/>
                  <a:gd name="T6" fmla="*/ 1 w 27"/>
                  <a:gd name="T7" fmla="*/ 23 h 23"/>
                  <a:gd name="T8" fmla="*/ 0 w 27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49" name="Freeform 2142"/>
              <p:cNvSpPr>
                <a:spLocks/>
              </p:cNvSpPr>
              <p:nvPr/>
            </p:nvSpPr>
            <p:spPr bwMode="auto">
              <a:xfrm>
                <a:off x="3704" y="1601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0" name="Freeform 2143"/>
              <p:cNvSpPr>
                <a:spLocks/>
              </p:cNvSpPr>
              <p:nvPr/>
            </p:nvSpPr>
            <p:spPr bwMode="auto">
              <a:xfrm>
                <a:off x="3733" y="1586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1" name="Freeform 2144"/>
              <p:cNvSpPr>
                <a:spLocks/>
              </p:cNvSpPr>
              <p:nvPr/>
            </p:nvSpPr>
            <p:spPr bwMode="auto">
              <a:xfrm>
                <a:off x="3762" y="1571"/>
                <a:ext cx="27" cy="23"/>
              </a:xfrm>
              <a:custGeom>
                <a:avLst/>
                <a:gdLst>
                  <a:gd name="T0" fmla="*/ 0 w 27"/>
                  <a:gd name="T1" fmla="*/ 10 h 23"/>
                  <a:gd name="T2" fmla="*/ 25 w 27"/>
                  <a:gd name="T3" fmla="*/ 0 h 23"/>
                  <a:gd name="T4" fmla="*/ 27 w 27"/>
                  <a:gd name="T5" fmla="*/ 14 h 23"/>
                  <a:gd name="T6" fmla="*/ 1 w 27"/>
                  <a:gd name="T7" fmla="*/ 23 h 23"/>
                  <a:gd name="T8" fmla="*/ 0 w 27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10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2" name="Freeform 2145"/>
              <p:cNvSpPr>
                <a:spLocks/>
              </p:cNvSpPr>
              <p:nvPr/>
            </p:nvSpPr>
            <p:spPr bwMode="auto">
              <a:xfrm>
                <a:off x="3791" y="1558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3" name="Freeform 2146"/>
              <p:cNvSpPr>
                <a:spLocks/>
              </p:cNvSpPr>
              <p:nvPr/>
            </p:nvSpPr>
            <p:spPr bwMode="auto">
              <a:xfrm>
                <a:off x="3823" y="1546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4" name="Freeform 2147"/>
              <p:cNvSpPr>
                <a:spLocks/>
              </p:cNvSpPr>
              <p:nvPr/>
            </p:nvSpPr>
            <p:spPr bwMode="auto">
              <a:xfrm>
                <a:off x="3851" y="1537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2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5" name="Freeform 2148"/>
              <p:cNvSpPr>
                <a:spLocks/>
              </p:cNvSpPr>
              <p:nvPr/>
            </p:nvSpPr>
            <p:spPr bwMode="auto">
              <a:xfrm>
                <a:off x="3882" y="1527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6" name="Freeform 2149"/>
              <p:cNvSpPr>
                <a:spLocks/>
              </p:cNvSpPr>
              <p:nvPr/>
            </p:nvSpPr>
            <p:spPr bwMode="auto">
              <a:xfrm>
                <a:off x="3913" y="1518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7" name="Freeform 2150"/>
              <p:cNvSpPr>
                <a:spLocks/>
              </p:cNvSpPr>
              <p:nvPr/>
            </p:nvSpPr>
            <p:spPr bwMode="auto">
              <a:xfrm>
                <a:off x="3942" y="1510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8" name="Freeform 2151"/>
              <p:cNvSpPr>
                <a:spLocks/>
              </p:cNvSpPr>
              <p:nvPr/>
            </p:nvSpPr>
            <p:spPr bwMode="auto">
              <a:xfrm>
                <a:off x="3971" y="1499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59" name="Freeform 2152"/>
              <p:cNvSpPr>
                <a:spLocks/>
              </p:cNvSpPr>
              <p:nvPr/>
            </p:nvSpPr>
            <p:spPr bwMode="auto">
              <a:xfrm>
                <a:off x="3999" y="1491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7 w 28"/>
                  <a:gd name="T3" fmla="*/ 0 h 19"/>
                  <a:gd name="T4" fmla="*/ 28 w 28"/>
                  <a:gd name="T5" fmla="*/ 14 h 19"/>
                  <a:gd name="T6" fmla="*/ 1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560" name="Freeform 2153"/>
              <p:cNvSpPr>
                <a:spLocks/>
              </p:cNvSpPr>
              <p:nvPr/>
            </p:nvSpPr>
            <p:spPr bwMode="auto">
              <a:xfrm>
                <a:off x="4026" y="1487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7 h 28"/>
                  <a:gd name="T4" fmla="*/ 13 w 17"/>
                  <a:gd name="T5" fmla="*/ 28 h 28"/>
                  <a:gd name="T6" fmla="*/ 17 w 17"/>
                  <a:gd name="T7" fmla="*/ 2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7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6" name="Group 2154"/>
            <p:cNvGrpSpPr>
              <a:grpSpLocks/>
            </p:cNvGrpSpPr>
            <p:nvPr/>
          </p:nvGrpSpPr>
          <p:grpSpPr bwMode="auto">
            <a:xfrm>
              <a:off x="2044" y="1664"/>
              <a:ext cx="1778" cy="1610"/>
              <a:chOff x="2258" y="1486"/>
              <a:chExt cx="1778" cy="1610"/>
            </a:xfrm>
          </p:grpSpPr>
          <p:sp>
            <p:nvSpPr>
              <p:cNvPr id="91161" name="Freeform 2155"/>
              <p:cNvSpPr>
                <a:spLocks/>
              </p:cNvSpPr>
              <p:nvPr/>
            </p:nvSpPr>
            <p:spPr bwMode="auto">
              <a:xfrm>
                <a:off x="4016" y="1513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2" name="Freeform 2156"/>
              <p:cNvSpPr>
                <a:spLocks/>
              </p:cNvSpPr>
              <p:nvPr/>
            </p:nvSpPr>
            <p:spPr bwMode="auto">
              <a:xfrm>
                <a:off x="4007" y="1527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3" name="Freeform 2157"/>
              <p:cNvSpPr>
                <a:spLocks/>
              </p:cNvSpPr>
              <p:nvPr/>
            </p:nvSpPr>
            <p:spPr bwMode="auto">
              <a:xfrm>
                <a:off x="3990" y="1553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4" name="Freeform 2158"/>
              <p:cNvSpPr>
                <a:spLocks/>
              </p:cNvSpPr>
              <p:nvPr/>
            </p:nvSpPr>
            <p:spPr bwMode="auto">
              <a:xfrm>
                <a:off x="3964" y="1594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5" name="Freeform 2159"/>
              <p:cNvSpPr>
                <a:spLocks/>
              </p:cNvSpPr>
              <p:nvPr/>
            </p:nvSpPr>
            <p:spPr bwMode="auto">
              <a:xfrm>
                <a:off x="3937" y="163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6" name="Rectangle 2160"/>
              <p:cNvSpPr>
                <a:spLocks noChangeArrowheads="1"/>
              </p:cNvSpPr>
              <p:nvPr/>
            </p:nvSpPr>
            <p:spPr bwMode="auto">
              <a:xfrm>
                <a:off x="3919" y="1685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7" name="Freeform 2161"/>
              <p:cNvSpPr>
                <a:spLocks/>
              </p:cNvSpPr>
              <p:nvPr/>
            </p:nvSpPr>
            <p:spPr bwMode="auto">
              <a:xfrm>
                <a:off x="3907" y="1682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8" name="Rectangle 2162"/>
              <p:cNvSpPr>
                <a:spLocks noChangeArrowheads="1"/>
              </p:cNvSpPr>
              <p:nvPr/>
            </p:nvSpPr>
            <p:spPr bwMode="auto">
              <a:xfrm>
                <a:off x="3889" y="1728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9" name="Freeform 2163"/>
              <p:cNvSpPr>
                <a:spLocks/>
              </p:cNvSpPr>
              <p:nvPr/>
            </p:nvSpPr>
            <p:spPr bwMode="auto">
              <a:xfrm>
                <a:off x="3875" y="1726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0" name="Rectangle 2164"/>
              <p:cNvSpPr>
                <a:spLocks noChangeArrowheads="1"/>
              </p:cNvSpPr>
              <p:nvPr/>
            </p:nvSpPr>
            <p:spPr bwMode="auto">
              <a:xfrm>
                <a:off x="3857" y="177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1" name="Freeform 2165"/>
              <p:cNvSpPr>
                <a:spLocks/>
              </p:cNvSpPr>
              <p:nvPr/>
            </p:nvSpPr>
            <p:spPr bwMode="auto">
              <a:xfrm>
                <a:off x="3845" y="1768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2" name="Freeform 2166"/>
              <p:cNvSpPr>
                <a:spLocks/>
              </p:cNvSpPr>
              <p:nvPr/>
            </p:nvSpPr>
            <p:spPr bwMode="auto">
              <a:xfrm>
                <a:off x="3815" y="1806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3" name="Freeform 2167"/>
              <p:cNvSpPr>
                <a:spLocks/>
              </p:cNvSpPr>
              <p:nvPr/>
            </p:nvSpPr>
            <p:spPr bwMode="auto">
              <a:xfrm>
                <a:off x="3786" y="1843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4" name="Freeform 2168"/>
              <p:cNvSpPr>
                <a:spLocks/>
              </p:cNvSpPr>
              <p:nvPr/>
            </p:nvSpPr>
            <p:spPr bwMode="auto">
              <a:xfrm>
                <a:off x="3755" y="1879"/>
                <a:ext cx="30" cy="24"/>
              </a:xfrm>
              <a:custGeom>
                <a:avLst/>
                <a:gdLst>
                  <a:gd name="T0" fmla="*/ 15 w 30"/>
                  <a:gd name="T1" fmla="*/ 0 h 24"/>
                  <a:gd name="T2" fmla="*/ 0 w 30"/>
                  <a:gd name="T3" fmla="*/ 23 h 24"/>
                  <a:gd name="T4" fmla="*/ 15 w 30"/>
                  <a:gd name="T5" fmla="*/ 24 h 24"/>
                  <a:gd name="T6" fmla="*/ 30 w 30"/>
                  <a:gd name="T7" fmla="*/ 1 h 24"/>
                  <a:gd name="T8" fmla="*/ 15 w 3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3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5" name="Freeform 2169"/>
              <p:cNvSpPr>
                <a:spLocks/>
              </p:cNvSpPr>
              <p:nvPr/>
            </p:nvSpPr>
            <p:spPr bwMode="auto">
              <a:xfrm>
                <a:off x="3724" y="1915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2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6" name="Freeform 2170"/>
              <p:cNvSpPr>
                <a:spLocks/>
              </p:cNvSpPr>
              <p:nvPr/>
            </p:nvSpPr>
            <p:spPr bwMode="auto">
              <a:xfrm>
                <a:off x="3696" y="1949"/>
                <a:ext cx="24" cy="30"/>
              </a:xfrm>
              <a:custGeom>
                <a:avLst/>
                <a:gdLst>
                  <a:gd name="T0" fmla="*/ 22 w 24"/>
                  <a:gd name="T1" fmla="*/ 15 h 30"/>
                  <a:gd name="T2" fmla="*/ 0 w 24"/>
                  <a:gd name="T3" fmla="*/ 30 h 30"/>
                  <a:gd name="T4" fmla="*/ 1 w 24"/>
                  <a:gd name="T5" fmla="*/ 15 h 30"/>
                  <a:gd name="T6" fmla="*/ 24 w 24"/>
                  <a:gd name="T7" fmla="*/ 0 h 30"/>
                  <a:gd name="T8" fmla="*/ 22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2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7" name="Freeform 2171"/>
              <p:cNvSpPr>
                <a:spLocks/>
              </p:cNvSpPr>
              <p:nvPr/>
            </p:nvSpPr>
            <p:spPr bwMode="auto">
              <a:xfrm>
                <a:off x="3664" y="1977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8" name="Freeform 2172"/>
              <p:cNvSpPr>
                <a:spLocks/>
              </p:cNvSpPr>
              <p:nvPr/>
            </p:nvSpPr>
            <p:spPr bwMode="auto">
              <a:xfrm>
                <a:off x="3636" y="2001"/>
                <a:ext cx="24" cy="28"/>
              </a:xfrm>
              <a:custGeom>
                <a:avLst/>
                <a:gdLst>
                  <a:gd name="T0" fmla="*/ 22 w 24"/>
                  <a:gd name="T1" fmla="*/ 15 h 28"/>
                  <a:gd name="T2" fmla="*/ 0 w 24"/>
                  <a:gd name="T3" fmla="*/ 28 h 28"/>
                  <a:gd name="T4" fmla="*/ 1 w 24"/>
                  <a:gd name="T5" fmla="*/ 14 h 28"/>
                  <a:gd name="T6" fmla="*/ 24 w 24"/>
                  <a:gd name="T7" fmla="*/ 0 h 28"/>
                  <a:gd name="T8" fmla="*/ 22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2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79" name="Freeform 2173"/>
              <p:cNvSpPr>
                <a:spLocks/>
              </p:cNvSpPr>
              <p:nvPr/>
            </p:nvSpPr>
            <p:spPr bwMode="auto">
              <a:xfrm>
                <a:off x="3604" y="2027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0" name="Freeform 2174"/>
              <p:cNvSpPr>
                <a:spLocks/>
              </p:cNvSpPr>
              <p:nvPr/>
            </p:nvSpPr>
            <p:spPr bwMode="auto">
              <a:xfrm>
                <a:off x="3572" y="2048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1" name="Freeform 2175"/>
              <p:cNvSpPr>
                <a:spLocks/>
              </p:cNvSpPr>
              <p:nvPr/>
            </p:nvSpPr>
            <p:spPr bwMode="auto">
              <a:xfrm>
                <a:off x="3541" y="2069"/>
                <a:ext cx="27" cy="24"/>
              </a:xfrm>
              <a:custGeom>
                <a:avLst/>
                <a:gdLst>
                  <a:gd name="T0" fmla="*/ 25 w 27"/>
                  <a:gd name="T1" fmla="*/ 14 h 24"/>
                  <a:gd name="T2" fmla="*/ 0 w 27"/>
                  <a:gd name="T3" fmla="*/ 24 h 24"/>
                  <a:gd name="T4" fmla="*/ 1 w 27"/>
                  <a:gd name="T5" fmla="*/ 11 h 24"/>
                  <a:gd name="T6" fmla="*/ 27 w 27"/>
                  <a:gd name="T7" fmla="*/ 0 h 24"/>
                  <a:gd name="T8" fmla="*/ 25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2" name="Freeform 2176"/>
              <p:cNvSpPr>
                <a:spLocks/>
              </p:cNvSpPr>
              <p:nvPr/>
            </p:nvSpPr>
            <p:spPr bwMode="auto">
              <a:xfrm>
                <a:off x="3512" y="2088"/>
                <a:ext cx="26" cy="23"/>
              </a:xfrm>
              <a:custGeom>
                <a:avLst/>
                <a:gdLst>
                  <a:gd name="T0" fmla="*/ 25 w 26"/>
                  <a:gd name="T1" fmla="*/ 13 h 23"/>
                  <a:gd name="T2" fmla="*/ 0 w 26"/>
                  <a:gd name="T3" fmla="*/ 23 h 23"/>
                  <a:gd name="T4" fmla="*/ 1 w 26"/>
                  <a:gd name="T5" fmla="*/ 9 h 23"/>
                  <a:gd name="T6" fmla="*/ 26 w 26"/>
                  <a:gd name="T7" fmla="*/ 0 h 23"/>
                  <a:gd name="T8" fmla="*/ 25 w 26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3" name="Freeform 2177"/>
              <p:cNvSpPr>
                <a:spLocks/>
              </p:cNvSpPr>
              <p:nvPr/>
            </p:nvSpPr>
            <p:spPr bwMode="auto">
              <a:xfrm>
                <a:off x="3481" y="2105"/>
                <a:ext cx="27" cy="24"/>
              </a:xfrm>
              <a:custGeom>
                <a:avLst/>
                <a:gdLst>
                  <a:gd name="T0" fmla="*/ 26 w 27"/>
                  <a:gd name="T1" fmla="*/ 14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4" name="Freeform 2178"/>
              <p:cNvSpPr>
                <a:spLocks/>
              </p:cNvSpPr>
              <p:nvPr/>
            </p:nvSpPr>
            <p:spPr bwMode="auto">
              <a:xfrm>
                <a:off x="3453" y="2123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5" name="Freeform 2179"/>
              <p:cNvSpPr>
                <a:spLocks/>
              </p:cNvSpPr>
              <p:nvPr/>
            </p:nvSpPr>
            <p:spPr bwMode="auto">
              <a:xfrm>
                <a:off x="3424" y="2136"/>
                <a:ext cx="27" cy="22"/>
              </a:xfrm>
              <a:custGeom>
                <a:avLst/>
                <a:gdLst>
                  <a:gd name="T0" fmla="*/ 25 w 27"/>
                  <a:gd name="T1" fmla="*/ 13 h 22"/>
                  <a:gd name="T2" fmla="*/ 0 w 27"/>
                  <a:gd name="T3" fmla="*/ 22 h 22"/>
                  <a:gd name="T4" fmla="*/ 1 w 27"/>
                  <a:gd name="T5" fmla="*/ 9 h 22"/>
                  <a:gd name="T6" fmla="*/ 27 w 27"/>
                  <a:gd name="T7" fmla="*/ 0 h 22"/>
                  <a:gd name="T8" fmla="*/ 25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6" name="Freeform 2180"/>
              <p:cNvSpPr>
                <a:spLocks/>
              </p:cNvSpPr>
              <p:nvPr/>
            </p:nvSpPr>
            <p:spPr bwMode="auto">
              <a:xfrm>
                <a:off x="3395" y="2150"/>
                <a:ext cx="26" cy="23"/>
              </a:xfrm>
              <a:custGeom>
                <a:avLst/>
                <a:gdLst>
                  <a:gd name="T0" fmla="*/ 25 w 26"/>
                  <a:gd name="T1" fmla="*/ 14 h 23"/>
                  <a:gd name="T2" fmla="*/ 0 w 26"/>
                  <a:gd name="T3" fmla="*/ 23 h 23"/>
                  <a:gd name="T4" fmla="*/ 1 w 26"/>
                  <a:gd name="T5" fmla="*/ 10 h 23"/>
                  <a:gd name="T6" fmla="*/ 26 w 26"/>
                  <a:gd name="T7" fmla="*/ 0 h 23"/>
                  <a:gd name="T8" fmla="*/ 25 w 26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7" name="Freeform 2181"/>
              <p:cNvSpPr>
                <a:spLocks/>
              </p:cNvSpPr>
              <p:nvPr/>
            </p:nvSpPr>
            <p:spPr bwMode="auto">
              <a:xfrm>
                <a:off x="3363" y="2166"/>
                <a:ext cx="26" cy="22"/>
              </a:xfrm>
              <a:custGeom>
                <a:avLst/>
                <a:gdLst>
                  <a:gd name="T0" fmla="*/ 25 w 26"/>
                  <a:gd name="T1" fmla="*/ 14 h 22"/>
                  <a:gd name="T2" fmla="*/ 0 w 26"/>
                  <a:gd name="T3" fmla="*/ 22 h 22"/>
                  <a:gd name="T4" fmla="*/ 1 w 26"/>
                  <a:gd name="T5" fmla="*/ 8 h 22"/>
                  <a:gd name="T6" fmla="*/ 26 w 26"/>
                  <a:gd name="T7" fmla="*/ 0 h 22"/>
                  <a:gd name="T8" fmla="*/ 25 w 26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8" name="Freeform 2182"/>
              <p:cNvSpPr>
                <a:spLocks/>
              </p:cNvSpPr>
              <p:nvPr/>
            </p:nvSpPr>
            <p:spPr bwMode="auto">
              <a:xfrm>
                <a:off x="3329" y="2180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6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89" name="Freeform 2183"/>
              <p:cNvSpPr>
                <a:spLocks/>
              </p:cNvSpPr>
              <p:nvPr/>
            </p:nvSpPr>
            <p:spPr bwMode="auto">
              <a:xfrm>
                <a:off x="3300" y="2192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0" name="Freeform 2184"/>
              <p:cNvSpPr>
                <a:spLocks/>
              </p:cNvSpPr>
              <p:nvPr/>
            </p:nvSpPr>
            <p:spPr bwMode="auto">
              <a:xfrm>
                <a:off x="3266" y="2206"/>
                <a:ext cx="26" cy="20"/>
              </a:xfrm>
              <a:custGeom>
                <a:avLst/>
                <a:gdLst>
                  <a:gd name="T0" fmla="*/ 25 w 26"/>
                  <a:gd name="T1" fmla="*/ 14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1" name="Freeform 2185"/>
              <p:cNvSpPr>
                <a:spLocks/>
              </p:cNvSpPr>
              <p:nvPr/>
            </p:nvSpPr>
            <p:spPr bwMode="auto">
              <a:xfrm>
                <a:off x="3236" y="2218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2" name="Freeform 2186"/>
              <p:cNvSpPr>
                <a:spLocks/>
              </p:cNvSpPr>
              <p:nvPr/>
            </p:nvSpPr>
            <p:spPr bwMode="auto">
              <a:xfrm>
                <a:off x="3208" y="2230"/>
                <a:ext cx="27" cy="20"/>
              </a:xfrm>
              <a:custGeom>
                <a:avLst/>
                <a:gdLst>
                  <a:gd name="T0" fmla="*/ 26 w 27"/>
                  <a:gd name="T1" fmla="*/ 14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3" name="Freeform 2187"/>
              <p:cNvSpPr>
                <a:spLocks/>
              </p:cNvSpPr>
              <p:nvPr/>
            </p:nvSpPr>
            <p:spPr bwMode="auto">
              <a:xfrm>
                <a:off x="3174" y="2240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2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4" name="Freeform 2188"/>
              <p:cNvSpPr>
                <a:spLocks/>
              </p:cNvSpPr>
              <p:nvPr/>
            </p:nvSpPr>
            <p:spPr bwMode="auto">
              <a:xfrm>
                <a:off x="3147" y="2270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5" name="Freeform 2189"/>
              <p:cNvSpPr>
                <a:spLocks/>
              </p:cNvSpPr>
              <p:nvPr/>
            </p:nvSpPr>
            <p:spPr bwMode="auto">
              <a:xfrm>
                <a:off x="3131" y="2301"/>
                <a:ext cx="19" cy="25"/>
              </a:xfrm>
              <a:custGeom>
                <a:avLst/>
                <a:gdLst>
                  <a:gd name="T0" fmla="*/ 5 w 19"/>
                  <a:gd name="T1" fmla="*/ 0 h 25"/>
                  <a:gd name="T2" fmla="*/ 0 w 19"/>
                  <a:gd name="T3" fmla="*/ 24 h 25"/>
                  <a:gd name="T4" fmla="*/ 13 w 19"/>
                  <a:gd name="T5" fmla="*/ 25 h 25"/>
                  <a:gd name="T6" fmla="*/ 19 w 19"/>
                  <a:gd name="T7" fmla="*/ 1 h 25"/>
                  <a:gd name="T8" fmla="*/ 5 w 1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5"/>
                  <a:gd name="T17" fmla="*/ 19 w 1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5">
                    <a:moveTo>
                      <a:pt x="5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19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6" name="Freeform 2190"/>
              <p:cNvSpPr>
                <a:spLocks/>
              </p:cNvSpPr>
              <p:nvPr/>
            </p:nvSpPr>
            <p:spPr bwMode="auto">
              <a:xfrm>
                <a:off x="3123" y="231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7" name="Freeform 2191"/>
              <p:cNvSpPr>
                <a:spLocks/>
              </p:cNvSpPr>
              <p:nvPr/>
            </p:nvSpPr>
            <p:spPr bwMode="auto">
              <a:xfrm>
                <a:off x="3110" y="2344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8" name="Freeform 2192"/>
              <p:cNvSpPr>
                <a:spLocks/>
              </p:cNvSpPr>
              <p:nvPr/>
            </p:nvSpPr>
            <p:spPr bwMode="auto">
              <a:xfrm>
                <a:off x="3095" y="2385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99" name="Freeform 2193"/>
              <p:cNvSpPr>
                <a:spLocks/>
              </p:cNvSpPr>
              <p:nvPr/>
            </p:nvSpPr>
            <p:spPr bwMode="auto">
              <a:xfrm>
                <a:off x="3080" y="2427"/>
                <a:ext cx="22" cy="27"/>
              </a:xfrm>
              <a:custGeom>
                <a:avLst/>
                <a:gdLst>
                  <a:gd name="T0" fmla="*/ 8 w 22"/>
                  <a:gd name="T1" fmla="*/ 0 h 27"/>
                  <a:gd name="T2" fmla="*/ 0 w 22"/>
                  <a:gd name="T3" fmla="*/ 26 h 27"/>
                  <a:gd name="T4" fmla="*/ 14 w 22"/>
                  <a:gd name="T5" fmla="*/ 27 h 27"/>
                  <a:gd name="T6" fmla="*/ 22 w 22"/>
                  <a:gd name="T7" fmla="*/ 2 h 27"/>
                  <a:gd name="T8" fmla="*/ 8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8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0" name="Freeform 2194"/>
              <p:cNvSpPr>
                <a:spLocks/>
              </p:cNvSpPr>
              <p:nvPr/>
            </p:nvSpPr>
            <p:spPr bwMode="auto">
              <a:xfrm>
                <a:off x="3060" y="2473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1" name="Freeform 2195"/>
              <p:cNvSpPr>
                <a:spLocks/>
              </p:cNvSpPr>
              <p:nvPr/>
            </p:nvSpPr>
            <p:spPr bwMode="auto">
              <a:xfrm>
                <a:off x="3034" y="2523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2" name="Rectangle 2196"/>
              <p:cNvSpPr>
                <a:spLocks noChangeArrowheads="1"/>
              </p:cNvSpPr>
              <p:nvPr/>
            </p:nvSpPr>
            <p:spPr bwMode="auto">
              <a:xfrm>
                <a:off x="3015" y="2570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3" name="Freeform 2197"/>
              <p:cNvSpPr>
                <a:spLocks/>
              </p:cNvSpPr>
              <p:nvPr/>
            </p:nvSpPr>
            <p:spPr bwMode="auto">
              <a:xfrm>
                <a:off x="3002" y="2567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4" name="Freeform 2198"/>
              <p:cNvSpPr>
                <a:spLocks/>
              </p:cNvSpPr>
              <p:nvPr/>
            </p:nvSpPr>
            <p:spPr bwMode="auto">
              <a:xfrm>
                <a:off x="2970" y="2604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5" name="Freeform 2199"/>
              <p:cNvSpPr>
                <a:spLocks/>
              </p:cNvSpPr>
              <p:nvPr/>
            </p:nvSpPr>
            <p:spPr bwMode="auto">
              <a:xfrm>
                <a:off x="2943" y="2639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2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6" name="Freeform 2200"/>
              <p:cNvSpPr>
                <a:spLocks/>
              </p:cNvSpPr>
              <p:nvPr/>
            </p:nvSpPr>
            <p:spPr bwMode="auto">
              <a:xfrm>
                <a:off x="2910" y="2664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2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7" name="Freeform 2201"/>
              <p:cNvSpPr>
                <a:spLocks/>
              </p:cNvSpPr>
              <p:nvPr/>
            </p:nvSpPr>
            <p:spPr bwMode="auto">
              <a:xfrm>
                <a:off x="2882" y="2699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1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8" name="Freeform 2202"/>
              <p:cNvSpPr>
                <a:spLocks/>
              </p:cNvSpPr>
              <p:nvPr/>
            </p:nvSpPr>
            <p:spPr bwMode="auto">
              <a:xfrm>
                <a:off x="2846" y="2726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2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09" name="Freeform 2203"/>
              <p:cNvSpPr>
                <a:spLocks/>
              </p:cNvSpPr>
              <p:nvPr/>
            </p:nvSpPr>
            <p:spPr bwMode="auto">
              <a:xfrm>
                <a:off x="2817" y="2762"/>
                <a:ext cx="24" cy="29"/>
              </a:xfrm>
              <a:custGeom>
                <a:avLst/>
                <a:gdLst>
                  <a:gd name="T0" fmla="*/ 22 w 24"/>
                  <a:gd name="T1" fmla="*/ 14 h 29"/>
                  <a:gd name="T2" fmla="*/ 0 w 24"/>
                  <a:gd name="T3" fmla="*/ 29 h 29"/>
                  <a:gd name="T4" fmla="*/ 1 w 24"/>
                  <a:gd name="T5" fmla="*/ 14 h 29"/>
                  <a:gd name="T6" fmla="*/ 24 w 24"/>
                  <a:gd name="T7" fmla="*/ 0 h 29"/>
                  <a:gd name="T8" fmla="*/ 22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2" y="14"/>
                    </a:moveTo>
                    <a:lnTo>
                      <a:pt x="0" y="29"/>
                    </a:lnTo>
                    <a:lnTo>
                      <a:pt x="1" y="14"/>
                    </a:lnTo>
                    <a:lnTo>
                      <a:pt x="2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0" name="Freeform 2204"/>
              <p:cNvSpPr>
                <a:spLocks/>
              </p:cNvSpPr>
              <p:nvPr/>
            </p:nvSpPr>
            <p:spPr bwMode="auto">
              <a:xfrm>
                <a:off x="2782" y="2792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2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1" name="Freeform 2205"/>
              <p:cNvSpPr>
                <a:spLocks/>
              </p:cNvSpPr>
              <p:nvPr/>
            </p:nvSpPr>
            <p:spPr bwMode="auto">
              <a:xfrm>
                <a:off x="2752" y="2819"/>
                <a:ext cx="25" cy="28"/>
              </a:xfrm>
              <a:custGeom>
                <a:avLst/>
                <a:gdLst>
                  <a:gd name="T0" fmla="*/ 24 w 25"/>
                  <a:gd name="T1" fmla="*/ 14 h 28"/>
                  <a:gd name="T2" fmla="*/ 0 w 25"/>
                  <a:gd name="T3" fmla="*/ 28 h 28"/>
                  <a:gd name="T4" fmla="*/ 1 w 25"/>
                  <a:gd name="T5" fmla="*/ 13 h 28"/>
                  <a:gd name="T6" fmla="*/ 25 w 25"/>
                  <a:gd name="T7" fmla="*/ 0 h 28"/>
                  <a:gd name="T8" fmla="*/ 24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2" name="Freeform 2206"/>
              <p:cNvSpPr>
                <a:spLocks/>
              </p:cNvSpPr>
              <p:nvPr/>
            </p:nvSpPr>
            <p:spPr bwMode="auto">
              <a:xfrm>
                <a:off x="2722" y="2843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3" name="Freeform 2207"/>
              <p:cNvSpPr>
                <a:spLocks/>
              </p:cNvSpPr>
              <p:nvPr/>
            </p:nvSpPr>
            <p:spPr bwMode="auto">
              <a:xfrm>
                <a:off x="2690" y="2865"/>
                <a:ext cx="26" cy="26"/>
              </a:xfrm>
              <a:custGeom>
                <a:avLst/>
                <a:gdLst>
                  <a:gd name="T0" fmla="*/ 24 w 26"/>
                  <a:gd name="T1" fmla="*/ 14 h 26"/>
                  <a:gd name="T2" fmla="*/ 0 w 26"/>
                  <a:gd name="T3" fmla="*/ 26 h 26"/>
                  <a:gd name="T4" fmla="*/ 2 w 26"/>
                  <a:gd name="T5" fmla="*/ 12 h 26"/>
                  <a:gd name="T6" fmla="*/ 26 w 26"/>
                  <a:gd name="T7" fmla="*/ 0 h 26"/>
                  <a:gd name="T8" fmla="*/ 24 w 26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24" y="14"/>
                    </a:moveTo>
                    <a:lnTo>
                      <a:pt x="0" y="26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4" name="Freeform 2208"/>
              <p:cNvSpPr>
                <a:spLocks/>
              </p:cNvSpPr>
              <p:nvPr/>
            </p:nvSpPr>
            <p:spPr bwMode="auto">
              <a:xfrm>
                <a:off x="2661" y="2888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5" name="Freeform 2209"/>
              <p:cNvSpPr>
                <a:spLocks/>
              </p:cNvSpPr>
              <p:nvPr/>
            </p:nvSpPr>
            <p:spPr bwMode="auto">
              <a:xfrm>
                <a:off x="2632" y="2908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1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6" name="Freeform 2210"/>
              <p:cNvSpPr>
                <a:spLocks/>
              </p:cNvSpPr>
              <p:nvPr/>
            </p:nvSpPr>
            <p:spPr bwMode="auto">
              <a:xfrm>
                <a:off x="2596" y="2929"/>
                <a:ext cx="26" cy="24"/>
              </a:xfrm>
              <a:custGeom>
                <a:avLst/>
                <a:gdLst>
                  <a:gd name="T0" fmla="*/ 25 w 26"/>
                  <a:gd name="T1" fmla="*/ 14 h 24"/>
                  <a:gd name="T2" fmla="*/ 0 w 26"/>
                  <a:gd name="T3" fmla="*/ 24 h 24"/>
                  <a:gd name="T4" fmla="*/ 1 w 26"/>
                  <a:gd name="T5" fmla="*/ 11 h 24"/>
                  <a:gd name="T6" fmla="*/ 26 w 26"/>
                  <a:gd name="T7" fmla="*/ 0 h 24"/>
                  <a:gd name="T8" fmla="*/ 25 w 26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7" name="Freeform 2211"/>
              <p:cNvSpPr>
                <a:spLocks/>
              </p:cNvSpPr>
              <p:nvPr/>
            </p:nvSpPr>
            <p:spPr bwMode="auto">
              <a:xfrm>
                <a:off x="2563" y="2948"/>
                <a:ext cx="26" cy="23"/>
              </a:xfrm>
              <a:custGeom>
                <a:avLst/>
                <a:gdLst>
                  <a:gd name="T0" fmla="*/ 25 w 26"/>
                  <a:gd name="T1" fmla="*/ 13 h 23"/>
                  <a:gd name="T2" fmla="*/ 0 w 26"/>
                  <a:gd name="T3" fmla="*/ 23 h 23"/>
                  <a:gd name="T4" fmla="*/ 1 w 26"/>
                  <a:gd name="T5" fmla="*/ 9 h 23"/>
                  <a:gd name="T6" fmla="*/ 26 w 26"/>
                  <a:gd name="T7" fmla="*/ 0 h 23"/>
                  <a:gd name="T8" fmla="*/ 25 w 26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8" name="Freeform 2212"/>
              <p:cNvSpPr>
                <a:spLocks/>
              </p:cNvSpPr>
              <p:nvPr/>
            </p:nvSpPr>
            <p:spPr bwMode="auto">
              <a:xfrm>
                <a:off x="2533" y="2964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19" name="Freeform 2213"/>
              <p:cNvSpPr>
                <a:spLocks/>
              </p:cNvSpPr>
              <p:nvPr/>
            </p:nvSpPr>
            <p:spPr bwMode="auto">
              <a:xfrm>
                <a:off x="2505" y="2977"/>
                <a:ext cx="27" cy="23"/>
              </a:xfrm>
              <a:custGeom>
                <a:avLst/>
                <a:gdLst>
                  <a:gd name="T0" fmla="*/ 26 w 27"/>
                  <a:gd name="T1" fmla="*/ 14 h 23"/>
                  <a:gd name="T2" fmla="*/ 0 w 27"/>
                  <a:gd name="T3" fmla="*/ 23 h 23"/>
                  <a:gd name="T4" fmla="*/ 2 w 27"/>
                  <a:gd name="T5" fmla="*/ 10 h 23"/>
                  <a:gd name="T6" fmla="*/ 27 w 27"/>
                  <a:gd name="T7" fmla="*/ 0 h 23"/>
                  <a:gd name="T8" fmla="*/ 26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4"/>
                    </a:moveTo>
                    <a:lnTo>
                      <a:pt x="0" y="23"/>
                    </a:lnTo>
                    <a:lnTo>
                      <a:pt x="2" y="10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0" name="Freeform 2214"/>
              <p:cNvSpPr>
                <a:spLocks/>
              </p:cNvSpPr>
              <p:nvPr/>
            </p:nvSpPr>
            <p:spPr bwMode="auto">
              <a:xfrm>
                <a:off x="2473" y="2993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1" name="Freeform 2215"/>
              <p:cNvSpPr>
                <a:spLocks/>
              </p:cNvSpPr>
              <p:nvPr/>
            </p:nvSpPr>
            <p:spPr bwMode="auto">
              <a:xfrm>
                <a:off x="2444" y="3007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2" name="Freeform 2216"/>
              <p:cNvSpPr>
                <a:spLocks/>
              </p:cNvSpPr>
              <p:nvPr/>
            </p:nvSpPr>
            <p:spPr bwMode="auto">
              <a:xfrm>
                <a:off x="2412" y="3021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3" name="Freeform 2217"/>
              <p:cNvSpPr>
                <a:spLocks/>
              </p:cNvSpPr>
              <p:nvPr/>
            </p:nvSpPr>
            <p:spPr bwMode="auto">
              <a:xfrm>
                <a:off x="2381" y="3034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4" name="Freeform 2218"/>
              <p:cNvSpPr>
                <a:spLocks/>
              </p:cNvSpPr>
              <p:nvPr/>
            </p:nvSpPr>
            <p:spPr bwMode="auto">
              <a:xfrm>
                <a:off x="2354" y="3046"/>
                <a:ext cx="26" cy="20"/>
              </a:xfrm>
              <a:custGeom>
                <a:avLst/>
                <a:gdLst>
                  <a:gd name="T0" fmla="*/ 25 w 26"/>
                  <a:gd name="T1" fmla="*/ 14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5" name="Freeform 2219"/>
              <p:cNvSpPr>
                <a:spLocks/>
              </p:cNvSpPr>
              <p:nvPr/>
            </p:nvSpPr>
            <p:spPr bwMode="auto">
              <a:xfrm>
                <a:off x="2324" y="3058"/>
                <a:ext cx="27" cy="20"/>
              </a:xfrm>
              <a:custGeom>
                <a:avLst/>
                <a:gdLst>
                  <a:gd name="T0" fmla="*/ 26 w 27"/>
                  <a:gd name="T1" fmla="*/ 14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6" name="Freeform 2220"/>
              <p:cNvSpPr>
                <a:spLocks/>
              </p:cNvSpPr>
              <p:nvPr/>
            </p:nvSpPr>
            <p:spPr bwMode="auto">
              <a:xfrm>
                <a:off x="2294" y="3070"/>
                <a:ext cx="26" cy="20"/>
              </a:xfrm>
              <a:custGeom>
                <a:avLst/>
                <a:gdLst>
                  <a:gd name="T0" fmla="*/ 25 w 26"/>
                  <a:gd name="T1" fmla="*/ 14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7" name="Freeform 2221"/>
              <p:cNvSpPr>
                <a:spLocks/>
              </p:cNvSpPr>
              <p:nvPr/>
            </p:nvSpPr>
            <p:spPr bwMode="auto">
              <a:xfrm>
                <a:off x="2263" y="3076"/>
                <a:ext cx="28" cy="20"/>
              </a:xfrm>
              <a:custGeom>
                <a:avLst/>
                <a:gdLst>
                  <a:gd name="T0" fmla="*/ 27 w 28"/>
                  <a:gd name="T1" fmla="*/ 6 h 20"/>
                  <a:gd name="T2" fmla="*/ 0 w 28"/>
                  <a:gd name="T3" fmla="*/ 0 h 20"/>
                  <a:gd name="T4" fmla="*/ 1 w 28"/>
                  <a:gd name="T5" fmla="*/ 13 h 20"/>
                  <a:gd name="T6" fmla="*/ 28 w 28"/>
                  <a:gd name="T7" fmla="*/ 20 h 20"/>
                  <a:gd name="T8" fmla="*/ 27 w 28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6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28" y="20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8" name="Freeform 2222"/>
              <p:cNvSpPr>
                <a:spLocks/>
              </p:cNvSpPr>
              <p:nvPr/>
            </p:nvSpPr>
            <p:spPr bwMode="auto">
              <a:xfrm>
                <a:off x="2260" y="3070"/>
                <a:ext cx="15" cy="18"/>
              </a:xfrm>
              <a:custGeom>
                <a:avLst/>
                <a:gdLst>
                  <a:gd name="T0" fmla="*/ 0 w 15"/>
                  <a:gd name="T1" fmla="*/ 16 h 18"/>
                  <a:gd name="T2" fmla="*/ 2 w 15"/>
                  <a:gd name="T3" fmla="*/ 0 h 18"/>
                  <a:gd name="T4" fmla="*/ 15 w 15"/>
                  <a:gd name="T5" fmla="*/ 2 h 18"/>
                  <a:gd name="T6" fmla="*/ 14 w 15"/>
                  <a:gd name="T7" fmla="*/ 18 h 18"/>
                  <a:gd name="T8" fmla="*/ 0 w 15"/>
                  <a:gd name="T9" fmla="*/ 1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8"/>
                  <a:gd name="T17" fmla="*/ 15 w 1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8">
                    <a:moveTo>
                      <a:pt x="0" y="16"/>
                    </a:moveTo>
                    <a:lnTo>
                      <a:pt x="2" y="0"/>
                    </a:lnTo>
                    <a:lnTo>
                      <a:pt x="15" y="2"/>
                    </a:lnTo>
                    <a:lnTo>
                      <a:pt x="14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29" name="Freeform 2223"/>
              <p:cNvSpPr>
                <a:spLocks/>
              </p:cNvSpPr>
              <p:nvPr/>
            </p:nvSpPr>
            <p:spPr bwMode="auto">
              <a:xfrm>
                <a:off x="2258" y="3072"/>
                <a:ext cx="17" cy="14"/>
              </a:xfrm>
              <a:custGeom>
                <a:avLst/>
                <a:gdLst>
                  <a:gd name="T0" fmla="*/ 16 w 17"/>
                  <a:gd name="T1" fmla="*/ 13 h 14"/>
                  <a:gd name="T2" fmla="*/ 0 w 17"/>
                  <a:gd name="T3" fmla="*/ 14 h 14"/>
                  <a:gd name="T4" fmla="*/ 1 w 17"/>
                  <a:gd name="T5" fmla="*/ 1 h 14"/>
                  <a:gd name="T6" fmla="*/ 17 w 17"/>
                  <a:gd name="T7" fmla="*/ 0 h 14"/>
                  <a:gd name="T8" fmla="*/ 16 w 17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4"/>
                  <a:gd name="T17" fmla="*/ 17 w 17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4">
                    <a:moveTo>
                      <a:pt x="16" y="13"/>
                    </a:moveTo>
                    <a:lnTo>
                      <a:pt x="0" y="14"/>
                    </a:lnTo>
                    <a:lnTo>
                      <a:pt x="1" y="1"/>
                    </a:lnTo>
                    <a:lnTo>
                      <a:pt x="17" y="0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0" name="Freeform 2224"/>
              <p:cNvSpPr>
                <a:spLocks/>
              </p:cNvSpPr>
              <p:nvPr/>
            </p:nvSpPr>
            <p:spPr bwMode="auto">
              <a:xfrm>
                <a:off x="2259" y="3061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9 w 23"/>
                  <a:gd name="T3" fmla="*/ 0 h 27"/>
                  <a:gd name="T4" fmla="*/ 23 w 23"/>
                  <a:gd name="T5" fmla="*/ 1 h 27"/>
                  <a:gd name="T6" fmla="*/ 13 w 23"/>
                  <a:gd name="T7" fmla="*/ 27 h 27"/>
                  <a:gd name="T8" fmla="*/ 0 w 23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5"/>
                    </a:moveTo>
                    <a:lnTo>
                      <a:pt x="9" y="0"/>
                    </a:lnTo>
                    <a:lnTo>
                      <a:pt x="23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1" name="Freeform 2225"/>
              <p:cNvSpPr>
                <a:spLocks/>
              </p:cNvSpPr>
              <p:nvPr/>
            </p:nvSpPr>
            <p:spPr bwMode="auto">
              <a:xfrm>
                <a:off x="2274" y="3038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2" name="Rectangle 2226"/>
              <p:cNvSpPr>
                <a:spLocks noChangeArrowheads="1"/>
              </p:cNvSpPr>
              <p:nvPr/>
            </p:nvSpPr>
            <p:spPr bwMode="auto">
              <a:xfrm>
                <a:off x="2302" y="3005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3" name="Freeform 2227"/>
              <p:cNvSpPr>
                <a:spLocks/>
              </p:cNvSpPr>
              <p:nvPr/>
            </p:nvSpPr>
            <p:spPr bwMode="auto">
              <a:xfrm>
                <a:off x="2302" y="299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4" name="Freeform 2228"/>
              <p:cNvSpPr>
                <a:spLocks/>
              </p:cNvSpPr>
              <p:nvPr/>
            </p:nvSpPr>
            <p:spPr bwMode="auto">
              <a:xfrm>
                <a:off x="2331" y="295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5" name="Rectangle 2229"/>
              <p:cNvSpPr>
                <a:spLocks noChangeArrowheads="1"/>
              </p:cNvSpPr>
              <p:nvPr/>
            </p:nvSpPr>
            <p:spPr bwMode="auto">
              <a:xfrm>
                <a:off x="2359" y="2919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6" name="Freeform 2230"/>
              <p:cNvSpPr>
                <a:spLocks/>
              </p:cNvSpPr>
              <p:nvPr/>
            </p:nvSpPr>
            <p:spPr bwMode="auto">
              <a:xfrm>
                <a:off x="2359" y="290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7" name="Rectangle 2231"/>
              <p:cNvSpPr>
                <a:spLocks noChangeArrowheads="1"/>
              </p:cNvSpPr>
              <p:nvPr/>
            </p:nvSpPr>
            <p:spPr bwMode="auto">
              <a:xfrm>
                <a:off x="2388" y="287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8" name="Freeform 2232"/>
              <p:cNvSpPr>
                <a:spLocks/>
              </p:cNvSpPr>
              <p:nvPr/>
            </p:nvSpPr>
            <p:spPr bwMode="auto">
              <a:xfrm>
                <a:off x="2388" y="286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39" name="Freeform 2233"/>
              <p:cNvSpPr>
                <a:spLocks/>
              </p:cNvSpPr>
              <p:nvPr/>
            </p:nvSpPr>
            <p:spPr bwMode="auto">
              <a:xfrm>
                <a:off x="2420" y="2823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0" name="Rectangle 2234"/>
              <p:cNvSpPr>
                <a:spLocks noChangeArrowheads="1"/>
              </p:cNvSpPr>
              <p:nvPr/>
            </p:nvSpPr>
            <p:spPr bwMode="auto">
              <a:xfrm>
                <a:off x="2452" y="279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1" name="Freeform 2235"/>
              <p:cNvSpPr>
                <a:spLocks/>
              </p:cNvSpPr>
              <p:nvPr/>
            </p:nvSpPr>
            <p:spPr bwMode="auto">
              <a:xfrm>
                <a:off x="2452" y="277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2" name="Freeform 2236"/>
              <p:cNvSpPr>
                <a:spLocks/>
              </p:cNvSpPr>
              <p:nvPr/>
            </p:nvSpPr>
            <p:spPr bwMode="auto">
              <a:xfrm>
                <a:off x="2481" y="2742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3" name="Freeform 2237"/>
              <p:cNvSpPr>
                <a:spLocks/>
              </p:cNvSpPr>
              <p:nvPr/>
            </p:nvSpPr>
            <p:spPr bwMode="auto">
              <a:xfrm>
                <a:off x="2511" y="2707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4" name="Freeform 2238"/>
              <p:cNvSpPr>
                <a:spLocks/>
              </p:cNvSpPr>
              <p:nvPr/>
            </p:nvSpPr>
            <p:spPr bwMode="auto">
              <a:xfrm>
                <a:off x="2537" y="2672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2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5" name="Freeform 2239"/>
              <p:cNvSpPr>
                <a:spLocks/>
              </p:cNvSpPr>
              <p:nvPr/>
            </p:nvSpPr>
            <p:spPr bwMode="auto">
              <a:xfrm>
                <a:off x="2569" y="2650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6" name="Freeform 2240"/>
              <p:cNvSpPr>
                <a:spLocks/>
              </p:cNvSpPr>
              <p:nvPr/>
            </p:nvSpPr>
            <p:spPr bwMode="auto">
              <a:xfrm>
                <a:off x="2600" y="2615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7" name="Freeform 2241"/>
              <p:cNvSpPr>
                <a:spLocks/>
              </p:cNvSpPr>
              <p:nvPr/>
            </p:nvSpPr>
            <p:spPr bwMode="auto">
              <a:xfrm>
                <a:off x="2632" y="2590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2 w 24"/>
                  <a:gd name="T3" fmla="*/ 0 h 28"/>
                  <a:gd name="T4" fmla="*/ 24 w 24"/>
                  <a:gd name="T5" fmla="*/ 14 h 28"/>
                  <a:gd name="T6" fmla="*/ 1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8" name="Freeform 2242"/>
              <p:cNvSpPr>
                <a:spLocks/>
              </p:cNvSpPr>
              <p:nvPr/>
            </p:nvSpPr>
            <p:spPr bwMode="auto">
              <a:xfrm>
                <a:off x="2662" y="2566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49" name="Freeform 2243"/>
              <p:cNvSpPr>
                <a:spLocks/>
              </p:cNvSpPr>
              <p:nvPr/>
            </p:nvSpPr>
            <p:spPr bwMode="auto">
              <a:xfrm>
                <a:off x="2693" y="2543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1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0" name="Freeform 2244"/>
              <p:cNvSpPr>
                <a:spLocks/>
              </p:cNvSpPr>
              <p:nvPr/>
            </p:nvSpPr>
            <p:spPr bwMode="auto">
              <a:xfrm>
                <a:off x="2724" y="2522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1" name="Freeform 2245"/>
              <p:cNvSpPr>
                <a:spLocks/>
              </p:cNvSpPr>
              <p:nvPr/>
            </p:nvSpPr>
            <p:spPr bwMode="auto">
              <a:xfrm>
                <a:off x="2754" y="2501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2" name="Freeform 2246"/>
              <p:cNvSpPr>
                <a:spLocks/>
              </p:cNvSpPr>
              <p:nvPr/>
            </p:nvSpPr>
            <p:spPr bwMode="auto">
              <a:xfrm>
                <a:off x="2785" y="2482"/>
                <a:ext cx="27" cy="23"/>
              </a:xfrm>
              <a:custGeom>
                <a:avLst/>
                <a:gdLst>
                  <a:gd name="T0" fmla="*/ 0 w 27"/>
                  <a:gd name="T1" fmla="*/ 9 h 23"/>
                  <a:gd name="T2" fmla="*/ 25 w 27"/>
                  <a:gd name="T3" fmla="*/ 0 h 23"/>
                  <a:gd name="T4" fmla="*/ 27 w 27"/>
                  <a:gd name="T5" fmla="*/ 13 h 23"/>
                  <a:gd name="T6" fmla="*/ 1 w 27"/>
                  <a:gd name="T7" fmla="*/ 23 h 23"/>
                  <a:gd name="T8" fmla="*/ 0 w 27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3" name="Freeform 2247"/>
              <p:cNvSpPr>
                <a:spLocks/>
              </p:cNvSpPr>
              <p:nvPr/>
            </p:nvSpPr>
            <p:spPr bwMode="auto">
              <a:xfrm>
                <a:off x="2816" y="2465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4" name="Freeform 2248"/>
              <p:cNvSpPr>
                <a:spLocks/>
              </p:cNvSpPr>
              <p:nvPr/>
            </p:nvSpPr>
            <p:spPr bwMode="auto">
              <a:xfrm>
                <a:off x="2847" y="2449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5" name="Freeform 2249"/>
              <p:cNvSpPr>
                <a:spLocks/>
              </p:cNvSpPr>
              <p:nvPr/>
            </p:nvSpPr>
            <p:spPr bwMode="auto">
              <a:xfrm>
                <a:off x="2877" y="2435"/>
                <a:ext cx="26" cy="22"/>
              </a:xfrm>
              <a:custGeom>
                <a:avLst/>
                <a:gdLst>
                  <a:gd name="T0" fmla="*/ 0 w 26"/>
                  <a:gd name="T1" fmla="*/ 8 h 22"/>
                  <a:gd name="T2" fmla="*/ 25 w 26"/>
                  <a:gd name="T3" fmla="*/ 0 h 22"/>
                  <a:gd name="T4" fmla="*/ 26 w 26"/>
                  <a:gd name="T5" fmla="*/ 14 h 22"/>
                  <a:gd name="T6" fmla="*/ 1 w 26"/>
                  <a:gd name="T7" fmla="*/ 22 h 22"/>
                  <a:gd name="T8" fmla="*/ 0 w 26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8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6" name="Freeform 2250"/>
              <p:cNvSpPr>
                <a:spLocks/>
              </p:cNvSpPr>
              <p:nvPr/>
            </p:nvSpPr>
            <p:spPr bwMode="auto">
              <a:xfrm>
                <a:off x="2905" y="2422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7" name="Freeform 2251"/>
              <p:cNvSpPr>
                <a:spLocks/>
              </p:cNvSpPr>
              <p:nvPr/>
            </p:nvSpPr>
            <p:spPr bwMode="auto">
              <a:xfrm>
                <a:off x="2933" y="2410"/>
                <a:ext cx="26" cy="20"/>
              </a:xfrm>
              <a:custGeom>
                <a:avLst/>
                <a:gdLst>
                  <a:gd name="T0" fmla="*/ 0 w 26"/>
                  <a:gd name="T1" fmla="*/ 7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7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8" name="Freeform 2252"/>
              <p:cNvSpPr>
                <a:spLocks/>
              </p:cNvSpPr>
              <p:nvPr/>
            </p:nvSpPr>
            <p:spPr bwMode="auto">
              <a:xfrm>
                <a:off x="2963" y="2397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59" name="Freeform 2253"/>
              <p:cNvSpPr>
                <a:spLocks/>
              </p:cNvSpPr>
              <p:nvPr/>
            </p:nvSpPr>
            <p:spPr bwMode="auto">
              <a:xfrm>
                <a:off x="2991" y="2385"/>
                <a:ext cx="27" cy="20"/>
              </a:xfrm>
              <a:custGeom>
                <a:avLst/>
                <a:gdLst>
                  <a:gd name="T0" fmla="*/ 0 w 27"/>
                  <a:gd name="T1" fmla="*/ 6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6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0" name="Freeform 2254"/>
              <p:cNvSpPr>
                <a:spLocks/>
              </p:cNvSpPr>
              <p:nvPr/>
            </p:nvSpPr>
            <p:spPr bwMode="auto">
              <a:xfrm>
                <a:off x="3021" y="2370"/>
                <a:ext cx="26" cy="23"/>
              </a:xfrm>
              <a:custGeom>
                <a:avLst/>
                <a:gdLst>
                  <a:gd name="T0" fmla="*/ 0 w 26"/>
                  <a:gd name="T1" fmla="*/ 9 h 23"/>
                  <a:gd name="T2" fmla="*/ 25 w 26"/>
                  <a:gd name="T3" fmla="*/ 0 h 23"/>
                  <a:gd name="T4" fmla="*/ 26 w 26"/>
                  <a:gd name="T5" fmla="*/ 13 h 23"/>
                  <a:gd name="T6" fmla="*/ 1 w 26"/>
                  <a:gd name="T7" fmla="*/ 23 h 23"/>
                  <a:gd name="T8" fmla="*/ 0 w 26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1" name="Freeform 2255"/>
              <p:cNvSpPr>
                <a:spLocks/>
              </p:cNvSpPr>
              <p:nvPr/>
            </p:nvSpPr>
            <p:spPr bwMode="auto">
              <a:xfrm>
                <a:off x="3050" y="2356"/>
                <a:ext cx="26" cy="22"/>
              </a:xfrm>
              <a:custGeom>
                <a:avLst/>
                <a:gdLst>
                  <a:gd name="T0" fmla="*/ 0 w 26"/>
                  <a:gd name="T1" fmla="*/ 9 h 22"/>
                  <a:gd name="T2" fmla="*/ 25 w 26"/>
                  <a:gd name="T3" fmla="*/ 0 h 22"/>
                  <a:gd name="T4" fmla="*/ 26 w 26"/>
                  <a:gd name="T5" fmla="*/ 13 h 22"/>
                  <a:gd name="T6" fmla="*/ 1 w 26"/>
                  <a:gd name="T7" fmla="*/ 22 h 22"/>
                  <a:gd name="T8" fmla="*/ 0 w 26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2" name="Freeform 2256"/>
              <p:cNvSpPr>
                <a:spLocks/>
              </p:cNvSpPr>
              <p:nvPr/>
            </p:nvSpPr>
            <p:spPr bwMode="auto">
              <a:xfrm>
                <a:off x="3079" y="2338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2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3" name="Freeform 2257"/>
              <p:cNvSpPr>
                <a:spLocks/>
              </p:cNvSpPr>
              <p:nvPr/>
            </p:nvSpPr>
            <p:spPr bwMode="auto">
              <a:xfrm>
                <a:off x="3103" y="2302"/>
                <a:ext cx="23" cy="27"/>
              </a:xfrm>
              <a:custGeom>
                <a:avLst/>
                <a:gdLst>
                  <a:gd name="T0" fmla="*/ 0 w 23"/>
                  <a:gd name="T1" fmla="*/ 26 h 27"/>
                  <a:gd name="T2" fmla="*/ 9 w 23"/>
                  <a:gd name="T3" fmla="*/ 0 h 27"/>
                  <a:gd name="T4" fmla="*/ 23 w 23"/>
                  <a:gd name="T5" fmla="*/ 2 h 27"/>
                  <a:gd name="T6" fmla="*/ 13 w 23"/>
                  <a:gd name="T7" fmla="*/ 27 h 27"/>
                  <a:gd name="T8" fmla="*/ 0 w 23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0" y="26"/>
                    </a:moveTo>
                    <a:lnTo>
                      <a:pt x="9" y="0"/>
                    </a:lnTo>
                    <a:lnTo>
                      <a:pt x="23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4" name="Rectangle 2258"/>
              <p:cNvSpPr>
                <a:spLocks noChangeArrowheads="1"/>
              </p:cNvSpPr>
              <p:nvPr/>
            </p:nvSpPr>
            <p:spPr bwMode="auto">
              <a:xfrm>
                <a:off x="3122" y="2274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5" name="Freeform 2259"/>
              <p:cNvSpPr>
                <a:spLocks/>
              </p:cNvSpPr>
              <p:nvPr/>
            </p:nvSpPr>
            <p:spPr bwMode="auto">
              <a:xfrm>
                <a:off x="3122" y="2260"/>
                <a:ext cx="20" cy="28"/>
              </a:xfrm>
              <a:custGeom>
                <a:avLst/>
                <a:gdLst>
                  <a:gd name="T0" fmla="*/ 0 w 20"/>
                  <a:gd name="T1" fmla="*/ 26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6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6" name="Freeform 2260"/>
              <p:cNvSpPr>
                <a:spLocks/>
              </p:cNvSpPr>
              <p:nvPr/>
            </p:nvSpPr>
            <p:spPr bwMode="auto">
              <a:xfrm>
                <a:off x="3138" y="2226"/>
                <a:ext cx="14" cy="19"/>
              </a:xfrm>
              <a:custGeom>
                <a:avLst/>
                <a:gdLst>
                  <a:gd name="T0" fmla="*/ 0 w 14"/>
                  <a:gd name="T1" fmla="*/ 18 h 19"/>
                  <a:gd name="T2" fmla="*/ 1 w 14"/>
                  <a:gd name="T3" fmla="*/ 0 h 19"/>
                  <a:gd name="T4" fmla="*/ 14 w 14"/>
                  <a:gd name="T5" fmla="*/ 2 h 19"/>
                  <a:gd name="T6" fmla="*/ 13 w 14"/>
                  <a:gd name="T7" fmla="*/ 19 h 19"/>
                  <a:gd name="T8" fmla="*/ 0 w 14"/>
                  <a:gd name="T9" fmla="*/ 1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9"/>
                  <a:gd name="T17" fmla="*/ 14 w 1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9">
                    <a:moveTo>
                      <a:pt x="0" y="18"/>
                    </a:moveTo>
                    <a:lnTo>
                      <a:pt x="1" y="0"/>
                    </a:lnTo>
                    <a:lnTo>
                      <a:pt x="14" y="2"/>
                    </a:lnTo>
                    <a:lnTo>
                      <a:pt x="13" y="1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7" name="Freeform 2261"/>
              <p:cNvSpPr>
                <a:spLocks/>
              </p:cNvSpPr>
              <p:nvPr/>
            </p:nvSpPr>
            <p:spPr bwMode="auto">
              <a:xfrm>
                <a:off x="3135" y="2228"/>
                <a:ext cx="17" cy="28"/>
              </a:xfrm>
              <a:custGeom>
                <a:avLst/>
                <a:gdLst>
                  <a:gd name="T0" fmla="*/ 4 w 17"/>
                  <a:gd name="T1" fmla="*/ 0 h 28"/>
                  <a:gd name="T2" fmla="*/ 0 w 17"/>
                  <a:gd name="T3" fmla="*/ 26 h 28"/>
                  <a:gd name="T4" fmla="*/ 13 w 17"/>
                  <a:gd name="T5" fmla="*/ 28 h 28"/>
                  <a:gd name="T6" fmla="*/ 17 w 17"/>
                  <a:gd name="T7" fmla="*/ 1 h 28"/>
                  <a:gd name="T8" fmla="*/ 4 w 17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8"/>
                  <a:gd name="T17" fmla="*/ 17 w 17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8">
                    <a:moveTo>
                      <a:pt x="4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8" name="Freeform 2262"/>
              <p:cNvSpPr>
                <a:spLocks/>
              </p:cNvSpPr>
              <p:nvPr/>
            </p:nvSpPr>
            <p:spPr bwMode="auto">
              <a:xfrm>
                <a:off x="3126" y="2261"/>
                <a:ext cx="18" cy="28"/>
              </a:xfrm>
              <a:custGeom>
                <a:avLst/>
                <a:gdLst>
                  <a:gd name="T0" fmla="*/ 5 w 18"/>
                  <a:gd name="T1" fmla="*/ 0 h 28"/>
                  <a:gd name="T2" fmla="*/ 0 w 18"/>
                  <a:gd name="T3" fmla="*/ 27 h 28"/>
                  <a:gd name="T4" fmla="*/ 13 w 18"/>
                  <a:gd name="T5" fmla="*/ 28 h 28"/>
                  <a:gd name="T6" fmla="*/ 18 w 18"/>
                  <a:gd name="T7" fmla="*/ 1 h 28"/>
                  <a:gd name="T8" fmla="*/ 5 w 1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8"/>
                  <a:gd name="T17" fmla="*/ 18 w 1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8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69" name="Freeform 2263"/>
              <p:cNvSpPr>
                <a:spLocks/>
              </p:cNvSpPr>
              <p:nvPr/>
            </p:nvSpPr>
            <p:spPr bwMode="auto">
              <a:xfrm>
                <a:off x="3123" y="227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7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7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0" name="Freeform 2264"/>
              <p:cNvSpPr>
                <a:spLocks/>
              </p:cNvSpPr>
              <p:nvPr/>
            </p:nvSpPr>
            <p:spPr bwMode="auto">
              <a:xfrm>
                <a:off x="3142" y="2214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1" name="Freeform 2265"/>
              <p:cNvSpPr>
                <a:spLocks/>
              </p:cNvSpPr>
              <p:nvPr/>
            </p:nvSpPr>
            <p:spPr bwMode="auto">
              <a:xfrm>
                <a:off x="3156" y="2166"/>
                <a:ext cx="22" cy="28"/>
              </a:xfrm>
              <a:custGeom>
                <a:avLst/>
                <a:gdLst>
                  <a:gd name="T0" fmla="*/ 0 w 22"/>
                  <a:gd name="T1" fmla="*/ 27 h 28"/>
                  <a:gd name="T2" fmla="*/ 8 w 22"/>
                  <a:gd name="T3" fmla="*/ 0 h 28"/>
                  <a:gd name="T4" fmla="*/ 22 w 22"/>
                  <a:gd name="T5" fmla="*/ 2 h 28"/>
                  <a:gd name="T6" fmla="*/ 14 w 22"/>
                  <a:gd name="T7" fmla="*/ 28 h 28"/>
                  <a:gd name="T8" fmla="*/ 0 w 22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7"/>
                    </a:moveTo>
                    <a:lnTo>
                      <a:pt x="8" y="0"/>
                    </a:lnTo>
                    <a:lnTo>
                      <a:pt x="22" y="2"/>
                    </a:lnTo>
                    <a:lnTo>
                      <a:pt x="14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2" name="Freeform 2266"/>
              <p:cNvSpPr>
                <a:spLocks/>
              </p:cNvSpPr>
              <p:nvPr/>
            </p:nvSpPr>
            <p:spPr bwMode="auto">
              <a:xfrm>
                <a:off x="3174" y="2124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3" name="Freeform 2267"/>
              <p:cNvSpPr>
                <a:spLocks/>
              </p:cNvSpPr>
              <p:nvPr/>
            </p:nvSpPr>
            <p:spPr bwMode="auto">
              <a:xfrm>
                <a:off x="3195" y="2083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1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4" name="Freeform 2268"/>
              <p:cNvSpPr>
                <a:spLocks/>
              </p:cNvSpPr>
              <p:nvPr/>
            </p:nvSpPr>
            <p:spPr bwMode="auto">
              <a:xfrm>
                <a:off x="3219" y="2040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5" name="Freeform 2269"/>
              <p:cNvSpPr>
                <a:spLocks/>
              </p:cNvSpPr>
              <p:nvPr/>
            </p:nvSpPr>
            <p:spPr bwMode="auto">
              <a:xfrm>
                <a:off x="3248" y="2007"/>
                <a:ext cx="30" cy="24"/>
              </a:xfrm>
              <a:custGeom>
                <a:avLst/>
                <a:gdLst>
                  <a:gd name="T0" fmla="*/ 0 w 30"/>
                  <a:gd name="T1" fmla="*/ 22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2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6" name="Freeform 2270"/>
              <p:cNvSpPr>
                <a:spLocks/>
              </p:cNvSpPr>
              <p:nvPr/>
            </p:nvSpPr>
            <p:spPr bwMode="auto">
              <a:xfrm>
                <a:off x="3276" y="1977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5 w 29"/>
                  <a:gd name="T3" fmla="*/ 0 h 24"/>
                  <a:gd name="T4" fmla="*/ 29 w 29"/>
                  <a:gd name="T5" fmla="*/ 2 h 24"/>
                  <a:gd name="T6" fmla="*/ 15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5" y="0"/>
                    </a:lnTo>
                    <a:lnTo>
                      <a:pt x="29" y="2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7" name="Freeform 2271"/>
              <p:cNvSpPr>
                <a:spLocks/>
              </p:cNvSpPr>
              <p:nvPr/>
            </p:nvSpPr>
            <p:spPr bwMode="auto">
              <a:xfrm>
                <a:off x="3309" y="1944"/>
                <a:ext cx="30" cy="24"/>
              </a:xfrm>
              <a:custGeom>
                <a:avLst/>
                <a:gdLst>
                  <a:gd name="T0" fmla="*/ 0 w 30"/>
                  <a:gd name="T1" fmla="*/ 23 h 24"/>
                  <a:gd name="T2" fmla="*/ 15 w 30"/>
                  <a:gd name="T3" fmla="*/ 0 h 24"/>
                  <a:gd name="T4" fmla="*/ 30 w 30"/>
                  <a:gd name="T5" fmla="*/ 1 h 24"/>
                  <a:gd name="T6" fmla="*/ 15 w 30"/>
                  <a:gd name="T7" fmla="*/ 24 h 24"/>
                  <a:gd name="T8" fmla="*/ 0 w 30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23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8" name="Freeform 2272"/>
              <p:cNvSpPr>
                <a:spLocks/>
              </p:cNvSpPr>
              <p:nvPr/>
            </p:nvSpPr>
            <p:spPr bwMode="auto">
              <a:xfrm>
                <a:off x="3341" y="1906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2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2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79" name="Freeform 2273"/>
              <p:cNvSpPr>
                <a:spLocks/>
              </p:cNvSpPr>
              <p:nvPr/>
            </p:nvSpPr>
            <p:spPr bwMode="auto">
              <a:xfrm>
                <a:off x="3373" y="1875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3 w 24"/>
                  <a:gd name="T3" fmla="*/ 0 h 29"/>
                  <a:gd name="T4" fmla="*/ 24 w 24"/>
                  <a:gd name="T5" fmla="*/ 15 h 29"/>
                  <a:gd name="T6" fmla="*/ 2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0" name="Freeform 2274"/>
              <p:cNvSpPr>
                <a:spLocks/>
              </p:cNvSpPr>
              <p:nvPr/>
            </p:nvSpPr>
            <p:spPr bwMode="auto">
              <a:xfrm>
                <a:off x="3405" y="1844"/>
                <a:ext cx="24" cy="30"/>
              </a:xfrm>
              <a:custGeom>
                <a:avLst/>
                <a:gdLst>
                  <a:gd name="T0" fmla="*/ 0 w 24"/>
                  <a:gd name="T1" fmla="*/ 15 h 30"/>
                  <a:gd name="T2" fmla="*/ 23 w 24"/>
                  <a:gd name="T3" fmla="*/ 0 h 30"/>
                  <a:gd name="T4" fmla="*/ 24 w 24"/>
                  <a:gd name="T5" fmla="*/ 15 h 30"/>
                  <a:gd name="T6" fmla="*/ 2 w 24"/>
                  <a:gd name="T7" fmla="*/ 30 h 30"/>
                  <a:gd name="T8" fmla="*/ 0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3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1" name="Freeform 2275"/>
              <p:cNvSpPr>
                <a:spLocks/>
              </p:cNvSpPr>
              <p:nvPr/>
            </p:nvSpPr>
            <p:spPr bwMode="auto">
              <a:xfrm>
                <a:off x="3441" y="1814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2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2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2" name="Freeform 2276"/>
              <p:cNvSpPr>
                <a:spLocks/>
              </p:cNvSpPr>
              <p:nvPr/>
            </p:nvSpPr>
            <p:spPr bwMode="auto">
              <a:xfrm>
                <a:off x="3471" y="1788"/>
                <a:ext cx="25" cy="28"/>
              </a:xfrm>
              <a:custGeom>
                <a:avLst/>
                <a:gdLst>
                  <a:gd name="T0" fmla="*/ 0 w 25"/>
                  <a:gd name="T1" fmla="*/ 14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4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3" name="Freeform 2277"/>
              <p:cNvSpPr>
                <a:spLocks/>
              </p:cNvSpPr>
              <p:nvPr/>
            </p:nvSpPr>
            <p:spPr bwMode="auto">
              <a:xfrm>
                <a:off x="3500" y="1764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2 w 24"/>
                  <a:gd name="T3" fmla="*/ 0 h 28"/>
                  <a:gd name="T4" fmla="*/ 24 w 24"/>
                  <a:gd name="T5" fmla="*/ 15 h 28"/>
                  <a:gd name="T6" fmla="*/ 1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4" name="Freeform 2278"/>
              <p:cNvSpPr>
                <a:spLocks/>
              </p:cNvSpPr>
              <p:nvPr/>
            </p:nvSpPr>
            <p:spPr bwMode="auto">
              <a:xfrm>
                <a:off x="3529" y="1740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1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5" name="Freeform 2279"/>
              <p:cNvSpPr>
                <a:spLocks/>
              </p:cNvSpPr>
              <p:nvPr/>
            </p:nvSpPr>
            <p:spPr bwMode="auto">
              <a:xfrm>
                <a:off x="3558" y="1718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6" name="Freeform 2280"/>
              <p:cNvSpPr>
                <a:spLocks/>
              </p:cNvSpPr>
              <p:nvPr/>
            </p:nvSpPr>
            <p:spPr bwMode="auto">
              <a:xfrm>
                <a:off x="3593" y="1695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7" name="Freeform 2281"/>
              <p:cNvSpPr>
                <a:spLocks/>
              </p:cNvSpPr>
              <p:nvPr/>
            </p:nvSpPr>
            <p:spPr bwMode="auto">
              <a:xfrm>
                <a:off x="3621" y="1674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8" name="Freeform 2282"/>
              <p:cNvSpPr>
                <a:spLocks/>
              </p:cNvSpPr>
              <p:nvPr/>
            </p:nvSpPr>
            <p:spPr bwMode="auto">
              <a:xfrm>
                <a:off x="3653" y="1654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89" name="Freeform 2283"/>
              <p:cNvSpPr>
                <a:spLocks/>
              </p:cNvSpPr>
              <p:nvPr/>
            </p:nvSpPr>
            <p:spPr bwMode="auto">
              <a:xfrm>
                <a:off x="3681" y="1637"/>
                <a:ext cx="27" cy="22"/>
              </a:xfrm>
              <a:custGeom>
                <a:avLst/>
                <a:gdLst>
                  <a:gd name="T0" fmla="*/ 0 w 27"/>
                  <a:gd name="T1" fmla="*/ 9 h 22"/>
                  <a:gd name="T2" fmla="*/ 25 w 27"/>
                  <a:gd name="T3" fmla="*/ 0 h 22"/>
                  <a:gd name="T4" fmla="*/ 27 w 27"/>
                  <a:gd name="T5" fmla="*/ 13 h 22"/>
                  <a:gd name="T6" fmla="*/ 1 w 27"/>
                  <a:gd name="T7" fmla="*/ 22 h 22"/>
                  <a:gd name="T8" fmla="*/ 0 w 27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9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0" name="Freeform 2284"/>
              <p:cNvSpPr>
                <a:spLocks/>
              </p:cNvSpPr>
              <p:nvPr/>
            </p:nvSpPr>
            <p:spPr bwMode="auto">
              <a:xfrm>
                <a:off x="3714" y="1619"/>
                <a:ext cx="27" cy="23"/>
              </a:xfrm>
              <a:custGeom>
                <a:avLst/>
                <a:gdLst>
                  <a:gd name="T0" fmla="*/ 0 w 27"/>
                  <a:gd name="T1" fmla="*/ 10 h 23"/>
                  <a:gd name="T2" fmla="*/ 25 w 27"/>
                  <a:gd name="T3" fmla="*/ 0 h 23"/>
                  <a:gd name="T4" fmla="*/ 27 w 27"/>
                  <a:gd name="T5" fmla="*/ 14 h 23"/>
                  <a:gd name="T6" fmla="*/ 2 w 27"/>
                  <a:gd name="T7" fmla="*/ 23 h 23"/>
                  <a:gd name="T8" fmla="*/ 0 w 27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10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2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1" name="Freeform 2285"/>
              <p:cNvSpPr>
                <a:spLocks/>
              </p:cNvSpPr>
              <p:nvPr/>
            </p:nvSpPr>
            <p:spPr bwMode="auto">
              <a:xfrm>
                <a:off x="3745" y="1602"/>
                <a:ext cx="26" cy="23"/>
              </a:xfrm>
              <a:custGeom>
                <a:avLst/>
                <a:gdLst>
                  <a:gd name="T0" fmla="*/ 0 w 26"/>
                  <a:gd name="T1" fmla="*/ 9 h 23"/>
                  <a:gd name="T2" fmla="*/ 25 w 26"/>
                  <a:gd name="T3" fmla="*/ 0 h 23"/>
                  <a:gd name="T4" fmla="*/ 26 w 26"/>
                  <a:gd name="T5" fmla="*/ 13 h 23"/>
                  <a:gd name="T6" fmla="*/ 1 w 26"/>
                  <a:gd name="T7" fmla="*/ 23 h 23"/>
                  <a:gd name="T8" fmla="*/ 0 w 26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9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2" name="Freeform 2286"/>
              <p:cNvSpPr>
                <a:spLocks/>
              </p:cNvSpPr>
              <p:nvPr/>
            </p:nvSpPr>
            <p:spPr bwMode="auto">
              <a:xfrm>
                <a:off x="3775" y="1586"/>
                <a:ext cx="27" cy="23"/>
              </a:xfrm>
              <a:custGeom>
                <a:avLst/>
                <a:gdLst>
                  <a:gd name="T0" fmla="*/ 0 w 27"/>
                  <a:gd name="T1" fmla="*/ 9 h 23"/>
                  <a:gd name="T2" fmla="*/ 26 w 27"/>
                  <a:gd name="T3" fmla="*/ 0 h 23"/>
                  <a:gd name="T4" fmla="*/ 27 w 27"/>
                  <a:gd name="T5" fmla="*/ 13 h 23"/>
                  <a:gd name="T6" fmla="*/ 2 w 27"/>
                  <a:gd name="T7" fmla="*/ 23 h 23"/>
                  <a:gd name="T8" fmla="*/ 0 w 27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9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3" name="Freeform 2287"/>
              <p:cNvSpPr>
                <a:spLocks/>
              </p:cNvSpPr>
              <p:nvPr/>
            </p:nvSpPr>
            <p:spPr bwMode="auto">
              <a:xfrm>
                <a:off x="3807" y="1569"/>
                <a:ext cx="27" cy="22"/>
              </a:xfrm>
              <a:custGeom>
                <a:avLst/>
                <a:gdLst>
                  <a:gd name="T0" fmla="*/ 0 w 27"/>
                  <a:gd name="T1" fmla="*/ 9 h 22"/>
                  <a:gd name="T2" fmla="*/ 26 w 27"/>
                  <a:gd name="T3" fmla="*/ 0 h 22"/>
                  <a:gd name="T4" fmla="*/ 27 w 27"/>
                  <a:gd name="T5" fmla="*/ 13 h 22"/>
                  <a:gd name="T6" fmla="*/ 2 w 27"/>
                  <a:gd name="T7" fmla="*/ 22 h 22"/>
                  <a:gd name="T8" fmla="*/ 0 w 27"/>
                  <a:gd name="T9" fmla="*/ 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9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4" name="Freeform 2288"/>
              <p:cNvSpPr>
                <a:spLocks/>
              </p:cNvSpPr>
              <p:nvPr/>
            </p:nvSpPr>
            <p:spPr bwMode="auto">
              <a:xfrm>
                <a:off x="3837" y="1555"/>
                <a:ext cx="26" cy="22"/>
              </a:xfrm>
              <a:custGeom>
                <a:avLst/>
                <a:gdLst>
                  <a:gd name="T0" fmla="*/ 0 w 26"/>
                  <a:gd name="T1" fmla="*/ 8 h 22"/>
                  <a:gd name="T2" fmla="*/ 25 w 26"/>
                  <a:gd name="T3" fmla="*/ 0 h 22"/>
                  <a:gd name="T4" fmla="*/ 26 w 26"/>
                  <a:gd name="T5" fmla="*/ 14 h 22"/>
                  <a:gd name="T6" fmla="*/ 1 w 26"/>
                  <a:gd name="T7" fmla="*/ 22 h 22"/>
                  <a:gd name="T8" fmla="*/ 0 w 26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8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5" name="Freeform 2289"/>
              <p:cNvSpPr>
                <a:spLocks/>
              </p:cNvSpPr>
              <p:nvPr/>
            </p:nvSpPr>
            <p:spPr bwMode="auto">
              <a:xfrm>
                <a:off x="3869" y="1541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6" name="Freeform 2290"/>
              <p:cNvSpPr>
                <a:spLocks/>
              </p:cNvSpPr>
              <p:nvPr/>
            </p:nvSpPr>
            <p:spPr bwMode="auto">
              <a:xfrm>
                <a:off x="3898" y="1527"/>
                <a:ext cx="27" cy="22"/>
              </a:xfrm>
              <a:custGeom>
                <a:avLst/>
                <a:gdLst>
                  <a:gd name="T0" fmla="*/ 0 w 27"/>
                  <a:gd name="T1" fmla="*/ 8 h 22"/>
                  <a:gd name="T2" fmla="*/ 25 w 27"/>
                  <a:gd name="T3" fmla="*/ 0 h 22"/>
                  <a:gd name="T4" fmla="*/ 27 w 27"/>
                  <a:gd name="T5" fmla="*/ 14 h 22"/>
                  <a:gd name="T6" fmla="*/ 1 w 27"/>
                  <a:gd name="T7" fmla="*/ 22 h 22"/>
                  <a:gd name="T8" fmla="*/ 0 w 27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0" y="8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7" name="Freeform 2291"/>
              <p:cNvSpPr>
                <a:spLocks/>
              </p:cNvSpPr>
              <p:nvPr/>
            </p:nvSpPr>
            <p:spPr bwMode="auto">
              <a:xfrm>
                <a:off x="3930" y="1514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3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8" name="Freeform 2292"/>
              <p:cNvSpPr>
                <a:spLocks/>
              </p:cNvSpPr>
              <p:nvPr/>
            </p:nvSpPr>
            <p:spPr bwMode="auto">
              <a:xfrm>
                <a:off x="3959" y="1502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3 h 20"/>
                  <a:gd name="T6" fmla="*/ 2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299" name="Freeform 2293"/>
              <p:cNvSpPr>
                <a:spLocks/>
              </p:cNvSpPr>
              <p:nvPr/>
            </p:nvSpPr>
            <p:spPr bwMode="auto">
              <a:xfrm>
                <a:off x="3988" y="1491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4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0" name="Freeform 2294"/>
              <p:cNvSpPr>
                <a:spLocks/>
              </p:cNvSpPr>
              <p:nvPr/>
            </p:nvSpPr>
            <p:spPr bwMode="auto">
              <a:xfrm>
                <a:off x="4018" y="1486"/>
                <a:ext cx="16" cy="28"/>
              </a:xfrm>
              <a:custGeom>
                <a:avLst/>
                <a:gdLst>
                  <a:gd name="T0" fmla="*/ 0 w 16"/>
                  <a:gd name="T1" fmla="*/ 0 h 28"/>
                  <a:gd name="T2" fmla="*/ 2 w 16"/>
                  <a:gd name="T3" fmla="*/ 27 h 28"/>
                  <a:gd name="T4" fmla="*/ 16 w 16"/>
                  <a:gd name="T5" fmla="*/ 28 h 28"/>
                  <a:gd name="T6" fmla="*/ 13 w 16"/>
                  <a:gd name="T7" fmla="*/ 1 h 28"/>
                  <a:gd name="T8" fmla="*/ 0 w 16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8"/>
                  <a:gd name="T17" fmla="*/ 16 w 1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8">
                    <a:moveTo>
                      <a:pt x="0" y="0"/>
                    </a:moveTo>
                    <a:lnTo>
                      <a:pt x="2" y="27"/>
                    </a:lnTo>
                    <a:lnTo>
                      <a:pt x="16" y="28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1" name="Freeform 2295"/>
              <p:cNvSpPr>
                <a:spLocks/>
              </p:cNvSpPr>
              <p:nvPr/>
            </p:nvSpPr>
            <p:spPr bwMode="auto">
              <a:xfrm>
                <a:off x="4011" y="1510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2" name="Freeform 2296"/>
              <p:cNvSpPr>
                <a:spLocks/>
              </p:cNvSpPr>
              <p:nvPr/>
            </p:nvSpPr>
            <p:spPr bwMode="auto">
              <a:xfrm>
                <a:off x="4007" y="1530"/>
                <a:ext cx="15" cy="19"/>
              </a:xfrm>
              <a:custGeom>
                <a:avLst/>
                <a:gdLst>
                  <a:gd name="T0" fmla="*/ 0 w 15"/>
                  <a:gd name="T1" fmla="*/ 0 h 19"/>
                  <a:gd name="T2" fmla="*/ 1 w 15"/>
                  <a:gd name="T3" fmla="*/ 17 h 19"/>
                  <a:gd name="T4" fmla="*/ 15 w 15"/>
                  <a:gd name="T5" fmla="*/ 19 h 19"/>
                  <a:gd name="T6" fmla="*/ 13 w 15"/>
                  <a:gd name="T7" fmla="*/ 1 h 19"/>
                  <a:gd name="T8" fmla="*/ 0 w 1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0" y="0"/>
                    </a:moveTo>
                    <a:lnTo>
                      <a:pt x="1" y="17"/>
                    </a:lnTo>
                    <a:lnTo>
                      <a:pt x="15" y="19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3" name="Freeform 2297"/>
              <p:cNvSpPr>
                <a:spLocks/>
              </p:cNvSpPr>
              <p:nvPr/>
            </p:nvSpPr>
            <p:spPr bwMode="auto">
              <a:xfrm>
                <a:off x="3999" y="1531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4" name="Freeform 2298"/>
              <p:cNvSpPr>
                <a:spLocks/>
              </p:cNvSpPr>
              <p:nvPr/>
            </p:nvSpPr>
            <p:spPr bwMode="auto">
              <a:xfrm>
                <a:off x="3986" y="1550"/>
                <a:ext cx="24" cy="27"/>
              </a:xfrm>
              <a:custGeom>
                <a:avLst/>
                <a:gdLst>
                  <a:gd name="T0" fmla="*/ 10 w 24"/>
                  <a:gd name="T1" fmla="*/ 0 h 27"/>
                  <a:gd name="T2" fmla="*/ 0 w 24"/>
                  <a:gd name="T3" fmla="*/ 25 h 27"/>
                  <a:gd name="T4" fmla="*/ 13 w 24"/>
                  <a:gd name="T5" fmla="*/ 27 h 27"/>
                  <a:gd name="T6" fmla="*/ 24 w 24"/>
                  <a:gd name="T7" fmla="*/ 1 h 27"/>
                  <a:gd name="T8" fmla="*/ 10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0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4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5" name="Freeform 2299"/>
              <p:cNvSpPr>
                <a:spLocks/>
              </p:cNvSpPr>
              <p:nvPr/>
            </p:nvSpPr>
            <p:spPr bwMode="auto">
              <a:xfrm>
                <a:off x="3959" y="1595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6" name="Rectangle 2300"/>
              <p:cNvSpPr>
                <a:spLocks noChangeArrowheads="1"/>
              </p:cNvSpPr>
              <p:nvPr/>
            </p:nvSpPr>
            <p:spPr bwMode="auto">
              <a:xfrm>
                <a:off x="3943" y="1642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7" name="Freeform 2301"/>
              <p:cNvSpPr>
                <a:spLocks/>
              </p:cNvSpPr>
              <p:nvPr/>
            </p:nvSpPr>
            <p:spPr bwMode="auto">
              <a:xfrm>
                <a:off x="3931" y="1639"/>
                <a:ext cx="26" cy="26"/>
              </a:xfrm>
              <a:custGeom>
                <a:avLst/>
                <a:gdLst>
                  <a:gd name="T0" fmla="*/ 12 w 26"/>
                  <a:gd name="T1" fmla="*/ 0 h 26"/>
                  <a:gd name="T2" fmla="*/ 0 w 26"/>
                  <a:gd name="T3" fmla="*/ 24 h 26"/>
                  <a:gd name="T4" fmla="*/ 14 w 26"/>
                  <a:gd name="T5" fmla="*/ 26 h 26"/>
                  <a:gd name="T6" fmla="*/ 26 w 26"/>
                  <a:gd name="T7" fmla="*/ 2 h 26"/>
                  <a:gd name="T8" fmla="*/ 12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12" y="0"/>
                    </a:moveTo>
                    <a:lnTo>
                      <a:pt x="0" y="24"/>
                    </a:lnTo>
                    <a:lnTo>
                      <a:pt x="14" y="26"/>
                    </a:lnTo>
                    <a:lnTo>
                      <a:pt x="26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8" name="Rectangle 2302"/>
              <p:cNvSpPr>
                <a:spLocks noChangeArrowheads="1"/>
              </p:cNvSpPr>
              <p:nvPr/>
            </p:nvSpPr>
            <p:spPr bwMode="auto">
              <a:xfrm>
                <a:off x="3911" y="168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09" name="Freeform 2303"/>
              <p:cNvSpPr>
                <a:spLocks/>
              </p:cNvSpPr>
              <p:nvPr/>
            </p:nvSpPr>
            <p:spPr bwMode="auto">
              <a:xfrm>
                <a:off x="3899" y="1685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3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3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0" name="Rectangle 2304"/>
              <p:cNvSpPr>
                <a:spLocks noChangeArrowheads="1"/>
              </p:cNvSpPr>
              <p:nvPr/>
            </p:nvSpPr>
            <p:spPr bwMode="auto">
              <a:xfrm>
                <a:off x="3882" y="173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1" name="Freeform 2305"/>
              <p:cNvSpPr>
                <a:spLocks/>
              </p:cNvSpPr>
              <p:nvPr/>
            </p:nvSpPr>
            <p:spPr bwMode="auto">
              <a:xfrm>
                <a:off x="3870" y="1727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2" name="Freeform 2306"/>
              <p:cNvSpPr>
                <a:spLocks/>
              </p:cNvSpPr>
              <p:nvPr/>
            </p:nvSpPr>
            <p:spPr bwMode="auto">
              <a:xfrm>
                <a:off x="3839" y="1767"/>
                <a:ext cx="28" cy="25"/>
              </a:xfrm>
              <a:custGeom>
                <a:avLst/>
                <a:gdLst>
                  <a:gd name="T0" fmla="*/ 14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4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4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3" name="Rectangle 2307"/>
              <p:cNvSpPr>
                <a:spLocks noChangeArrowheads="1"/>
              </p:cNvSpPr>
              <p:nvPr/>
            </p:nvSpPr>
            <p:spPr bwMode="auto">
              <a:xfrm>
                <a:off x="3821" y="181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4" name="Freeform 2308"/>
              <p:cNvSpPr>
                <a:spLocks/>
              </p:cNvSpPr>
              <p:nvPr/>
            </p:nvSpPr>
            <p:spPr bwMode="auto">
              <a:xfrm>
                <a:off x="3807" y="1808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5" name="Freeform 2309"/>
              <p:cNvSpPr>
                <a:spLocks/>
              </p:cNvSpPr>
              <p:nvPr/>
            </p:nvSpPr>
            <p:spPr bwMode="auto">
              <a:xfrm>
                <a:off x="3777" y="1844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6" name="Freeform 2310"/>
              <p:cNvSpPr>
                <a:spLocks/>
              </p:cNvSpPr>
              <p:nvPr/>
            </p:nvSpPr>
            <p:spPr bwMode="auto">
              <a:xfrm>
                <a:off x="3746" y="1879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7" name="Freeform 2311"/>
              <p:cNvSpPr>
                <a:spLocks/>
              </p:cNvSpPr>
              <p:nvPr/>
            </p:nvSpPr>
            <p:spPr bwMode="auto">
              <a:xfrm>
                <a:off x="3720" y="1914"/>
                <a:ext cx="23" cy="29"/>
              </a:xfrm>
              <a:custGeom>
                <a:avLst/>
                <a:gdLst>
                  <a:gd name="T0" fmla="*/ 22 w 23"/>
                  <a:gd name="T1" fmla="*/ 14 h 29"/>
                  <a:gd name="T2" fmla="*/ 0 w 23"/>
                  <a:gd name="T3" fmla="*/ 29 h 29"/>
                  <a:gd name="T4" fmla="*/ 1 w 23"/>
                  <a:gd name="T5" fmla="*/ 14 h 29"/>
                  <a:gd name="T6" fmla="*/ 23 w 23"/>
                  <a:gd name="T7" fmla="*/ 0 h 29"/>
                  <a:gd name="T8" fmla="*/ 22 w 23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22" y="14"/>
                    </a:moveTo>
                    <a:lnTo>
                      <a:pt x="0" y="29"/>
                    </a:lnTo>
                    <a:lnTo>
                      <a:pt x="1" y="14"/>
                    </a:lnTo>
                    <a:lnTo>
                      <a:pt x="23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8" name="Freeform 2312"/>
              <p:cNvSpPr>
                <a:spLocks/>
              </p:cNvSpPr>
              <p:nvPr/>
            </p:nvSpPr>
            <p:spPr bwMode="auto">
              <a:xfrm>
                <a:off x="3684" y="1945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19" name="Freeform 2313"/>
              <p:cNvSpPr>
                <a:spLocks/>
              </p:cNvSpPr>
              <p:nvPr/>
            </p:nvSpPr>
            <p:spPr bwMode="auto">
              <a:xfrm>
                <a:off x="3653" y="1969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0" name="Freeform 2314"/>
              <p:cNvSpPr>
                <a:spLocks/>
              </p:cNvSpPr>
              <p:nvPr/>
            </p:nvSpPr>
            <p:spPr bwMode="auto">
              <a:xfrm>
                <a:off x="3625" y="1993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1" name="Freeform 2315"/>
              <p:cNvSpPr>
                <a:spLocks/>
              </p:cNvSpPr>
              <p:nvPr/>
            </p:nvSpPr>
            <p:spPr bwMode="auto">
              <a:xfrm>
                <a:off x="3596" y="2017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2" name="Freeform 2316"/>
              <p:cNvSpPr>
                <a:spLocks/>
              </p:cNvSpPr>
              <p:nvPr/>
            </p:nvSpPr>
            <p:spPr bwMode="auto">
              <a:xfrm>
                <a:off x="3566" y="2039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3" name="Freeform 2317"/>
              <p:cNvSpPr>
                <a:spLocks/>
              </p:cNvSpPr>
              <p:nvPr/>
            </p:nvSpPr>
            <p:spPr bwMode="auto">
              <a:xfrm>
                <a:off x="3536" y="2060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4" name="Freeform 2318"/>
              <p:cNvSpPr>
                <a:spLocks/>
              </p:cNvSpPr>
              <p:nvPr/>
            </p:nvSpPr>
            <p:spPr bwMode="auto">
              <a:xfrm>
                <a:off x="3501" y="2084"/>
                <a:ext cx="27" cy="23"/>
              </a:xfrm>
              <a:custGeom>
                <a:avLst/>
                <a:gdLst>
                  <a:gd name="T0" fmla="*/ 25 w 27"/>
                  <a:gd name="T1" fmla="*/ 13 h 23"/>
                  <a:gd name="T2" fmla="*/ 0 w 27"/>
                  <a:gd name="T3" fmla="*/ 23 h 23"/>
                  <a:gd name="T4" fmla="*/ 2 w 27"/>
                  <a:gd name="T5" fmla="*/ 9 h 23"/>
                  <a:gd name="T6" fmla="*/ 27 w 27"/>
                  <a:gd name="T7" fmla="*/ 0 h 23"/>
                  <a:gd name="T8" fmla="*/ 25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3"/>
                    </a:moveTo>
                    <a:lnTo>
                      <a:pt x="0" y="23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5" name="Freeform 2319"/>
              <p:cNvSpPr>
                <a:spLocks/>
              </p:cNvSpPr>
              <p:nvPr/>
            </p:nvSpPr>
            <p:spPr bwMode="auto">
              <a:xfrm>
                <a:off x="3469" y="2101"/>
                <a:ext cx="27" cy="24"/>
              </a:xfrm>
              <a:custGeom>
                <a:avLst/>
                <a:gdLst>
                  <a:gd name="T0" fmla="*/ 26 w 27"/>
                  <a:gd name="T1" fmla="*/ 14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6" name="Freeform 2320"/>
              <p:cNvSpPr>
                <a:spLocks/>
              </p:cNvSpPr>
              <p:nvPr/>
            </p:nvSpPr>
            <p:spPr bwMode="auto">
              <a:xfrm>
                <a:off x="3440" y="2119"/>
                <a:ext cx="27" cy="23"/>
              </a:xfrm>
              <a:custGeom>
                <a:avLst/>
                <a:gdLst>
                  <a:gd name="T0" fmla="*/ 25 w 27"/>
                  <a:gd name="T1" fmla="*/ 13 h 23"/>
                  <a:gd name="T2" fmla="*/ 0 w 27"/>
                  <a:gd name="T3" fmla="*/ 23 h 23"/>
                  <a:gd name="T4" fmla="*/ 1 w 27"/>
                  <a:gd name="T5" fmla="*/ 10 h 23"/>
                  <a:gd name="T6" fmla="*/ 27 w 27"/>
                  <a:gd name="T7" fmla="*/ 0 h 23"/>
                  <a:gd name="T8" fmla="*/ 25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7" name="Freeform 2321"/>
              <p:cNvSpPr>
                <a:spLocks/>
              </p:cNvSpPr>
              <p:nvPr/>
            </p:nvSpPr>
            <p:spPr bwMode="auto">
              <a:xfrm>
                <a:off x="3407" y="2137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8" name="Freeform 2322"/>
              <p:cNvSpPr>
                <a:spLocks/>
              </p:cNvSpPr>
              <p:nvPr/>
            </p:nvSpPr>
            <p:spPr bwMode="auto">
              <a:xfrm>
                <a:off x="3373" y="2153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29" name="Freeform 2323"/>
              <p:cNvSpPr>
                <a:spLocks/>
              </p:cNvSpPr>
              <p:nvPr/>
            </p:nvSpPr>
            <p:spPr bwMode="auto">
              <a:xfrm>
                <a:off x="3340" y="2169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0" name="Freeform 2324"/>
              <p:cNvSpPr>
                <a:spLocks/>
              </p:cNvSpPr>
              <p:nvPr/>
            </p:nvSpPr>
            <p:spPr bwMode="auto">
              <a:xfrm>
                <a:off x="3311" y="2182"/>
                <a:ext cx="26" cy="22"/>
              </a:xfrm>
              <a:custGeom>
                <a:avLst/>
                <a:gdLst>
                  <a:gd name="T0" fmla="*/ 25 w 26"/>
                  <a:gd name="T1" fmla="*/ 14 h 22"/>
                  <a:gd name="T2" fmla="*/ 0 w 26"/>
                  <a:gd name="T3" fmla="*/ 22 h 22"/>
                  <a:gd name="T4" fmla="*/ 1 w 26"/>
                  <a:gd name="T5" fmla="*/ 8 h 22"/>
                  <a:gd name="T6" fmla="*/ 26 w 26"/>
                  <a:gd name="T7" fmla="*/ 0 h 22"/>
                  <a:gd name="T8" fmla="*/ 25 w 26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1" name="Freeform 2325"/>
              <p:cNvSpPr>
                <a:spLocks/>
              </p:cNvSpPr>
              <p:nvPr/>
            </p:nvSpPr>
            <p:spPr bwMode="auto">
              <a:xfrm>
                <a:off x="3280" y="2196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2" name="Freeform 2326"/>
              <p:cNvSpPr>
                <a:spLocks/>
              </p:cNvSpPr>
              <p:nvPr/>
            </p:nvSpPr>
            <p:spPr bwMode="auto">
              <a:xfrm>
                <a:off x="3250" y="2209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3" name="Freeform 2327"/>
              <p:cNvSpPr>
                <a:spLocks/>
              </p:cNvSpPr>
              <p:nvPr/>
            </p:nvSpPr>
            <p:spPr bwMode="auto">
              <a:xfrm>
                <a:off x="3218" y="2222"/>
                <a:ext cx="26" cy="22"/>
              </a:xfrm>
              <a:custGeom>
                <a:avLst/>
                <a:gdLst>
                  <a:gd name="T0" fmla="*/ 25 w 26"/>
                  <a:gd name="T1" fmla="*/ 14 h 22"/>
                  <a:gd name="T2" fmla="*/ 0 w 26"/>
                  <a:gd name="T3" fmla="*/ 22 h 22"/>
                  <a:gd name="T4" fmla="*/ 1 w 26"/>
                  <a:gd name="T5" fmla="*/ 8 h 22"/>
                  <a:gd name="T6" fmla="*/ 26 w 26"/>
                  <a:gd name="T7" fmla="*/ 0 h 22"/>
                  <a:gd name="T8" fmla="*/ 25 w 26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4" name="Freeform 2328"/>
              <p:cNvSpPr>
                <a:spLocks/>
              </p:cNvSpPr>
              <p:nvPr/>
            </p:nvSpPr>
            <p:spPr bwMode="auto">
              <a:xfrm>
                <a:off x="3190" y="2236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0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5" name="Freeform 2329"/>
              <p:cNvSpPr>
                <a:spLocks/>
              </p:cNvSpPr>
              <p:nvPr/>
            </p:nvSpPr>
            <p:spPr bwMode="auto">
              <a:xfrm>
                <a:off x="3160" y="2250"/>
                <a:ext cx="28" cy="26"/>
              </a:xfrm>
              <a:custGeom>
                <a:avLst/>
                <a:gdLst>
                  <a:gd name="T0" fmla="*/ 14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4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4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6" name="Freeform 2330"/>
              <p:cNvSpPr>
                <a:spLocks/>
              </p:cNvSpPr>
              <p:nvPr/>
            </p:nvSpPr>
            <p:spPr bwMode="auto">
              <a:xfrm>
                <a:off x="3138" y="2282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7" name="Freeform 2331"/>
              <p:cNvSpPr>
                <a:spLocks/>
              </p:cNvSpPr>
              <p:nvPr/>
            </p:nvSpPr>
            <p:spPr bwMode="auto">
              <a:xfrm>
                <a:off x="3126" y="2314"/>
                <a:ext cx="18" cy="16"/>
              </a:xfrm>
              <a:custGeom>
                <a:avLst/>
                <a:gdLst>
                  <a:gd name="T0" fmla="*/ 17 w 18"/>
                  <a:gd name="T1" fmla="*/ 14 h 16"/>
                  <a:gd name="T2" fmla="*/ 0 w 18"/>
                  <a:gd name="T3" fmla="*/ 16 h 16"/>
                  <a:gd name="T4" fmla="*/ 1 w 18"/>
                  <a:gd name="T5" fmla="*/ 3 h 16"/>
                  <a:gd name="T6" fmla="*/ 18 w 18"/>
                  <a:gd name="T7" fmla="*/ 0 h 16"/>
                  <a:gd name="T8" fmla="*/ 17 w 18"/>
                  <a:gd name="T9" fmla="*/ 1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6"/>
                  <a:gd name="T17" fmla="*/ 18 w 1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6">
                    <a:moveTo>
                      <a:pt x="17" y="14"/>
                    </a:moveTo>
                    <a:lnTo>
                      <a:pt x="0" y="16"/>
                    </a:lnTo>
                    <a:lnTo>
                      <a:pt x="1" y="3"/>
                    </a:lnTo>
                    <a:lnTo>
                      <a:pt x="18" y="0"/>
                    </a:lnTo>
                    <a:lnTo>
                      <a:pt x="1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8" name="Freeform 2332"/>
              <p:cNvSpPr>
                <a:spLocks/>
              </p:cNvSpPr>
              <p:nvPr/>
            </p:nvSpPr>
            <p:spPr bwMode="auto">
              <a:xfrm>
                <a:off x="3120" y="231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39" name="Freeform 2333"/>
              <p:cNvSpPr>
                <a:spLocks/>
              </p:cNvSpPr>
              <p:nvPr/>
            </p:nvSpPr>
            <p:spPr bwMode="auto">
              <a:xfrm>
                <a:off x="3103" y="2362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0" name="Freeform 2334"/>
              <p:cNvSpPr>
                <a:spLocks/>
              </p:cNvSpPr>
              <p:nvPr/>
            </p:nvSpPr>
            <p:spPr bwMode="auto">
              <a:xfrm>
                <a:off x="3087" y="2406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1" name="Freeform 2335"/>
              <p:cNvSpPr>
                <a:spLocks/>
              </p:cNvSpPr>
              <p:nvPr/>
            </p:nvSpPr>
            <p:spPr bwMode="auto">
              <a:xfrm>
                <a:off x="3070" y="2450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5 h 27"/>
                  <a:gd name="T4" fmla="*/ 13 w 22"/>
                  <a:gd name="T5" fmla="*/ 27 h 27"/>
                  <a:gd name="T6" fmla="*/ 22 w 22"/>
                  <a:gd name="T7" fmla="*/ 1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2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2" name="Freeform 2336"/>
              <p:cNvSpPr>
                <a:spLocks/>
              </p:cNvSpPr>
              <p:nvPr/>
            </p:nvSpPr>
            <p:spPr bwMode="auto">
              <a:xfrm>
                <a:off x="3043" y="2499"/>
                <a:ext cx="24" cy="26"/>
              </a:xfrm>
              <a:custGeom>
                <a:avLst/>
                <a:gdLst>
                  <a:gd name="T0" fmla="*/ 11 w 24"/>
                  <a:gd name="T1" fmla="*/ 0 h 26"/>
                  <a:gd name="T2" fmla="*/ 0 w 24"/>
                  <a:gd name="T3" fmla="*/ 24 h 26"/>
                  <a:gd name="T4" fmla="*/ 13 w 24"/>
                  <a:gd name="T5" fmla="*/ 26 h 26"/>
                  <a:gd name="T6" fmla="*/ 24 w 24"/>
                  <a:gd name="T7" fmla="*/ 2 h 26"/>
                  <a:gd name="T8" fmla="*/ 11 w 2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11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3" name="Rectangle 2337"/>
              <p:cNvSpPr>
                <a:spLocks noChangeArrowheads="1"/>
              </p:cNvSpPr>
              <p:nvPr/>
            </p:nvSpPr>
            <p:spPr bwMode="auto">
              <a:xfrm>
                <a:off x="3026" y="2547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4" name="Freeform 2338"/>
              <p:cNvSpPr>
                <a:spLocks/>
              </p:cNvSpPr>
              <p:nvPr/>
            </p:nvSpPr>
            <p:spPr bwMode="auto">
              <a:xfrm>
                <a:off x="3013" y="2545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2 h 24"/>
                  <a:gd name="T4" fmla="*/ 14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5" name="Freeform 2339"/>
              <p:cNvSpPr>
                <a:spLocks/>
              </p:cNvSpPr>
              <p:nvPr/>
            </p:nvSpPr>
            <p:spPr bwMode="auto">
              <a:xfrm>
                <a:off x="2978" y="2583"/>
                <a:ext cx="29" cy="25"/>
              </a:xfrm>
              <a:custGeom>
                <a:avLst/>
                <a:gdLst>
                  <a:gd name="T0" fmla="*/ 15 w 29"/>
                  <a:gd name="T1" fmla="*/ 0 h 25"/>
                  <a:gd name="T2" fmla="*/ 0 w 29"/>
                  <a:gd name="T3" fmla="*/ 24 h 25"/>
                  <a:gd name="T4" fmla="*/ 15 w 29"/>
                  <a:gd name="T5" fmla="*/ 25 h 25"/>
                  <a:gd name="T6" fmla="*/ 29 w 29"/>
                  <a:gd name="T7" fmla="*/ 2 h 25"/>
                  <a:gd name="T8" fmla="*/ 15 w 2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5"/>
                  <a:gd name="T17" fmla="*/ 29 w 29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5">
                    <a:moveTo>
                      <a:pt x="15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6" name="Freeform 2340"/>
              <p:cNvSpPr>
                <a:spLocks/>
              </p:cNvSpPr>
              <p:nvPr/>
            </p:nvSpPr>
            <p:spPr bwMode="auto">
              <a:xfrm>
                <a:off x="2954" y="2616"/>
                <a:ext cx="24" cy="30"/>
              </a:xfrm>
              <a:custGeom>
                <a:avLst/>
                <a:gdLst>
                  <a:gd name="T0" fmla="*/ 23 w 24"/>
                  <a:gd name="T1" fmla="*/ 15 h 30"/>
                  <a:gd name="T2" fmla="*/ 0 w 24"/>
                  <a:gd name="T3" fmla="*/ 30 h 30"/>
                  <a:gd name="T4" fmla="*/ 1 w 24"/>
                  <a:gd name="T5" fmla="*/ 15 h 30"/>
                  <a:gd name="T6" fmla="*/ 24 w 24"/>
                  <a:gd name="T7" fmla="*/ 0 h 30"/>
                  <a:gd name="T8" fmla="*/ 23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3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7" name="Freeform 2341"/>
              <p:cNvSpPr>
                <a:spLocks/>
              </p:cNvSpPr>
              <p:nvPr/>
            </p:nvSpPr>
            <p:spPr bwMode="auto">
              <a:xfrm>
                <a:off x="2923" y="2646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8" name="Freeform 2342"/>
              <p:cNvSpPr>
                <a:spLocks/>
              </p:cNvSpPr>
              <p:nvPr/>
            </p:nvSpPr>
            <p:spPr bwMode="auto">
              <a:xfrm>
                <a:off x="2887" y="2678"/>
                <a:ext cx="26" cy="28"/>
              </a:xfrm>
              <a:custGeom>
                <a:avLst/>
                <a:gdLst>
                  <a:gd name="T0" fmla="*/ 24 w 26"/>
                  <a:gd name="T1" fmla="*/ 14 h 28"/>
                  <a:gd name="T2" fmla="*/ 0 w 26"/>
                  <a:gd name="T3" fmla="*/ 28 h 28"/>
                  <a:gd name="T4" fmla="*/ 2 w 26"/>
                  <a:gd name="T5" fmla="*/ 13 h 28"/>
                  <a:gd name="T6" fmla="*/ 26 w 26"/>
                  <a:gd name="T7" fmla="*/ 0 h 28"/>
                  <a:gd name="T8" fmla="*/ 24 w 26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24" y="14"/>
                    </a:moveTo>
                    <a:lnTo>
                      <a:pt x="0" y="28"/>
                    </a:lnTo>
                    <a:lnTo>
                      <a:pt x="2" y="13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49" name="Freeform 2343"/>
              <p:cNvSpPr>
                <a:spLocks/>
              </p:cNvSpPr>
              <p:nvPr/>
            </p:nvSpPr>
            <p:spPr bwMode="auto">
              <a:xfrm>
                <a:off x="2859" y="2702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0" name="Freeform 2344"/>
              <p:cNvSpPr>
                <a:spLocks/>
              </p:cNvSpPr>
              <p:nvPr/>
            </p:nvSpPr>
            <p:spPr bwMode="auto">
              <a:xfrm>
                <a:off x="2824" y="2730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2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2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1" name="Freeform 2345"/>
              <p:cNvSpPr>
                <a:spLocks/>
              </p:cNvSpPr>
              <p:nvPr/>
            </p:nvSpPr>
            <p:spPr bwMode="auto">
              <a:xfrm>
                <a:off x="2796" y="2766"/>
                <a:ext cx="24" cy="28"/>
              </a:xfrm>
              <a:custGeom>
                <a:avLst/>
                <a:gdLst>
                  <a:gd name="T0" fmla="*/ 22 w 24"/>
                  <a:gd name="T1" fmla="*/ 14 h 28"/>
                  <a:gd name="T2" fmla="*/ 0 w 24"/>
                  <a:gd name="T3" fmla="*/ 28 h 28"/>
                  <a:gd name="T4" fmla="*/ 1 w 24"/>
                  <a:gd name="T5" fmla="*/ 13 h 28"/>
                  <a:gd name="T6" fmla="*/ 24 w 24"/>
                  <a:gd name="T7" fmla="*/ 0 h 28"/>
                  <a:gd name="T8" fmla="*/ 22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2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2" name="Freeform 2346"/>
              <p:cNvSpPr>
                <a:spLocks/>
              </p:cNvSpPr>
              <p:nvPr/>
            </p:nvSpPr>
            <p:spPr bwMode="auto">
              <a:xfrm>
                <a:off x="2766" y="2791"/>
                <a:ext cx="24" cy="28"/>
              </a:xfrm>
              <a:custGeom>
                <a:avLst/>
                <a:gdLst>
                  <a:gd name="T0" fmla="*/ 23 w 24"/>
                  <a:gd name="T1" fmla="*/ 15 h 28"/>
                  <a:gd name="T2" fmla="*/ 0 w 24"/>
                  <a:gd name="T3" fmla="*/ 28 h 28"/>
                  <a:gd name="T4" fmla="*/ 2 w 24"/>
                  <a:gd name="T5" fmla="*/ 13 h 28"/>
                  <a:gd name="T6" fmla="*/ 24 w 24"/>
                  <a:gd name="T7" fmla="*/ 0 h 28"/>
                  <a:gd name="T8" fmla="*/ 23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5"/>
                    </a:moveTo>
                    <a:lnTo>
                      <a:pt x="0" y="28"/>
                    </a:lnTo>
                    <a:lnTo>
                      <a:pt x="2" y="13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3" name="Freeform 2347"/>
              <p:cNvSpPr>
                <a:spLocks/>
              </p:cNvSpPr>
              <p:nvPr/>
            </p:nvSpPr>
            <p:spPr bwMode="auto">
              <a:xfrm>
                <a:off x="2736" y="2816"/>
                <a:ext cx="24" cy="29"/>
              </a:xfrm>
              <a:custGeom>
                <a:avLst/>
                <a:gdLst>
                  <a:gd name="T0" fmla="*/ 22 w 24"/>
                  <a:gd name="T1" fmla="*/ 15 h 29"/>
                  <a:gd name="T2" fmla="*/ 0 w 24"/>
                  <a:gd name="T3" fmla="*/ 29 h 29"/>
                  <a:gd name="T4" fmla="*/ 1 w 24"/>
                  <a:gd name="T5" fmla="*/ 15 h 29"/>
                  <a:gd name="T6" fmla="*/ 24 w 24"/>
                  <a:gd name="T7" fmla="*/ 0 h 29"/>
                  <a:gd name="T8" fmla="*/ 22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2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4" name="Freeform 2348"/>
              <p:cNvSpPr>
                <a:spLocks/>
              </p:cNvSpPr>
              <p:nvPr/>
            </p:nvSpPr>
            <p:spPr bwMode="auto">
              <a:xfrm>
                <a:off x="2697" y="2848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5" name="Freeform 2349"/>
              <p:cNvSpPr>
                <a:spLocks/>
              </p:cNvSpPr>
              <p:nvPr/>
            </p:nvSpPr>
            <p:spPr bwMode="auto">
              <a:xfrm>
                <a:off x="2665" y="2871"/>
                <a:ext cx="25" cy="28"/>
              </a:xfrm>
              <a:custGeom>
                <a:avLst/>
                <a:gdLst>
                  <a:gd name="T0" fmla="*/ 24 w 25"/>
                  <a:gd name="T1" fmla="*/ 14 h 28"/>
                  <a:gd name="T2" fmla="*/ 0 w 25"/>
                  <a:gd name="T3" fmla="*/ 28 h 28"/>
                  <a:gd name="T4" fmla="*/ 1 w 25"/>
                  <a:gd name="T5" fmla="*/ 13 h 28"/>
                  <a:gd name="T6" fmla="*/ 25 w 25"/>
                  <a:gd name="T7" fmla="*/ 0 h 28"/>
                  <a:gd name="T8" fmla="*/ 24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6" name="Freeform 2350"/>
              <p:cNvSpPr>
                <a:spLocks/>
              </p:cNvSpPr>
              <p:nvPr/>
            </p:nvSpPr>
            <p:spPr bwMode="auto">
              <a:xfrm>
                <a:off x="2632" y="2896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7" name="Freeform 2351"/>
              <p:cNvSpPr>
                <a:spLocks/>
              </p:cNvSpPr>
              <p:nvPr/>
            </p:nvSpPr>
            <p:spPr bwMode="auto">
              <a:xfrm>
                <a:off x="2598" y="2919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0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0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8" name="Freeform 2352"/>
              <p:cNvSpPr>
                <a:spLocks/>
              </p:cNvSpPr>
              <p:nvPr/>
            </p:nvSpPr>
            <p:spPr bwMode="auto">
              <a:xfrm>
                <a:off x="2563" y="2939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59" name="Freeform 2353"/>
              <p:cNvSpPr>
                <a:spLocks/>
              </p:cNvSpPr>
              <p:nvPr/>
            </p:nvSpPr>
            <p:spPr bwMode="auto">
              <a:xfrm>
                <a:off x="2532" y="2956"/>
                <a:ext cx="27" cy="23"/>
              </a:xfrm>
              <a:custGeom>
                <a:avLst/>
                <a:gdLst>
                  <a:gd name="T0" fmla="*/ 25 w 27"/>
                  <a:gd name="T1" fmla="*/ 13 h 23"/>
                  <a:gd name="T2" fmla="*/ 0 w 27"/>
                  <a:gd name="T3" fmla="*/ 23 h 23"/>
                  <a:gd name="T4" fmla="*/ 1 w 27"/>
                  <a:gd name="T5" fmla="*/ 9 h 23"/>
                  <a:gd name="T6" fmla="*/ 27 w 27"/>
                  <a:gd name="T7" fmla="*/ 0 h 23"/>
                  <a:gd name="T8" fmla="*/ 25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360" name="Freeform 2354"/>
              <p:cNvSpPr>
                <a:spLocks/>
              </p:cNvSpPr>
              <p:nvPr/>
            </p:nvSpPr>
            <p:spPr bwMode="auto">
              <a:xfrm>
                <a:off x="2497" y="2975"/>
                <a:ext cx="27" cy="22"/>
              </a:xfrm>
              <a:custGeom>
                <a:avLst/>
                <a:gdLst>
                  <a:gd name="T0" fmla="*/ 26 w 27"/>
                  <a:gd name="T1" fmla="*/ 13 h 22"/>
                  <a:gd name="T2" fmla="*/ 0 w 27"/>
                  <a:gd name="T3" fmla="*/ 22 h 22"/>
                  <a:gd name="T4" fmla="*/ 2 w 27"/>
                  <a:gd name="T5" fmla="*/ 9 h 22"/>
                  <a:gd name="T6" fmla="*/ 27 w 27"/>
                  <a:gd name="T7" fmla="*/ 0 h 22"/>
                  <a:gd name="T8" fmla="*/ 26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3"/>
                    </a:moveTo>
                    <a:lnTo>
                      <a:pt x="0" y="22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7" name="Group 2355"/>
            <p:cNvGrpSpPr>
              <a:grpSpLocks/>
            </p:cNvGrpSpPr>
            <p:nvPr/>
          </p:nvGrpSpPr>
          <p:grpSpPr bwMode="auto">
            <a:xfrm>
              <a:off x="1604" y="1511"/>
              <a:ext cx="2679" cy="1907"/>
              <a:chOff x="1818" y="1333"/>
              <a:chExt cx="2679" cy="1907"/>
            </a:xfrm>
          </p:grpSpPr>
          <p:sp>
            <p:nvSpPr>
              <p:cNvPr id="90961" name="Freeform 2356"/>
              <p:cNvSpPr>
                <a:spLocks/>
              </p:cNvSpPr>
              <p:nvPr/>
            </p:nvSpPr>
            <p:spPr bwMode="auto">
              <a:xfrm>
                <a:off x="2465" y="2992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2" name="Freeform 2357"/>
              <p:cNvSpPr>
                <a:spLocks/>
              </p:cNvSpPr>
              <p:nvPr/>
            </p:nvSpPr>
            <p:spPr bwMode="auto">
              <a:xfrm>
                <a:off x="2432" y="3008"/>
                <a:ext cx="27" cy="22"/>
              </a:xfrm>
              <a:custGeom>
                <a:avLst/>
                <a:gdLst>
                  <a:gd name="T0" fmla="*/ 25 w 27"/>
                  <a:gd name="T1" fmla="*/ 13 h 22"/>
                  <a:gd name="T2" fmla="*/ 0 w 27"/>
                  <a:gd name="T3" fmla="*/ 22 h 22"/>
                  <a:gd name="T4" fmla="*/ 1 w 27"/>
                  <a:gd name="T5" fmla="*/ 9 h 22"/>
                  <a:gd name="T6" fmla="*/ 27 w 27"/>
                  <a:gd name="T7" fmla="*/ 0 h 22"/>
                  <a:gd name="T8" fmla="*/ 25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3" name="Freeform 2358"/>
              <p:cNvSpPr>
                <a:spLocks/>
              </p:cNvSpPr>
              <p:nvPr/>
            </p:nvSpPr>
            <p:spPr bwMode="auto">
              <a:xfrm>
                <a:off x="2400" y="3024"/>
                <a:ext cx="27" cy="22"/>
              </a:xfrm>
              <a:custGeom>
                <a:avLst/>
                <a:gdLst>
                  <a:gd name="T0" fmla="*/ 25 w 27"/>
                  <a:gd name="T1" fmla="*/ 13 h 22"/>
                  <a:gd name="T2" fmla="*/ 0 w 27"/>
                  <a:gd name="T3" fmla="*/ 22 h 22"/>
                  <a:gd name="T4" fmla="*/ 1 w 27"/>
                  <a:gd name="T5" fmla="*/ 9 h 22"/>
                  <a:gd name="T6" fmla="*/ 27 w 27"/>
                  <a:gd name="T7" fmla="*/ 0 h 22"/>
                  <a:gd name="T8" fmla="*/ 25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4" name="Freeform 2359"/>
              <p:cNvSpPr>
                <a:spLocks/>
              </p:cNvSpPr>
              <p:nvPr/>
            </p:nvSpPr>
            <p:spPr bwMode="auto">
              <a:xfrm>
                <a:off x="2367" y="3041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5" name="Freeform 2360"/>
              <p:cNvSpPr>
                <a:spLocks/>
              </p:cNvSpPr>
              <p:nvPr/>
            </p:nvSpPr>
            <p:spPr bwMode="auto">
              <a:xfrm>
                <a:off x="2335" y="3054"/>
                <a:ext cx="27" cy="22"/>
              </a:xfrm>
              <a:custGeom>
                <a:avLst/>
                <a:gdLst>
                  <a:gd name="T0" fmla="*/ 25 w 27"/>
                  <a:gd name="T1" fmla="*/ 14 h 22"/>
                  <a:gd name="T2" fmla="*/ 0 w 27"/>
                  <a:gd name="T3" fmla="*/ 22 h 22"/>
                  <a:gd name="T4" fmla="*/ 1 w 27"/>
                  <a:gd name="T5" fmla="*/ 8 h 22"/>
                  <a:gd name="T6" fmla="*/ 27 w 27"/>
                  <a:gd name="T7" fmla="*/ 0 h 22"/>
                  <a:gd name="T8" fmla="*/ 25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6" name="Freeform 2361"/>
              <p:cNvSpPr>
                <a:spLocks/>
              </p:cNvSpPr>
              <p:nvPr/>
            </p:nvSpPr>
            <p:spPr bwMode="auto">
              <a:xfrm>
                <a:off x="2300" y="3070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7" name="Freeform 2362"/>
              <p:cNvSpPr>
                <a:spLocks/>
              </p:cNvSpPr>
              <p:nvPr/>
            </p:nvSpPr>
            <p:spPr bwMode="auto">
              <a:xfrm>
                <a:off x="2271" y="3084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6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8" name="Freeform 2363"/>
              <p:cNvSpPr>
                <a:spLocks/>
              </p:cNvSpPr>
              <p:nvPr/>
            </p:nvSpPr>
            <p:spPr bwMode="auto">
              <a:xfrm>
                <a:off x="2239" y="3096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1 w 28"/>
                  <a:gd name="T5" fmla="*/ 6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9" name="Freeform 2364"/>
              <p:cNvSpPr>
                <a:spLocks/>
              </p:cNvSpPr>
              <p:nvPr/>
            </p:nvSpPr>
            <p:spPr bwMode="auto">
              <a:xfrm>
                <a:off x="2199" y="3110"/>
                <a:ext cx="28" cy="20"/>
              </a:xfrm>
              <a:custGeom>
                <a:avLst/>
                <a:gdLst>
                  <a:gd name="T0" fmla="*/ 27 w 28"/>
                  <a:gd name="T1" fmla="*/ 14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7 w 28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0" name="Freeform 2365"/>
              <p:cNvSpPr>
                <a:spLocks/>
              </p:cNvSpPr>
              <p:nvPr/>
            </p:nvSpPr>
            <p:spPr bwMode="auto">
              <a:xfrm>
                <a:off x="2168" y="3121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1" name="Freeform 2366"/>
              <p:cNvSpPr>
                <a:spLocks/>
              </p:cNvSpPr>
              <p:nvPr/>
            </p:nvSpPr>
            <p:spPr bwMode="auto">
              <a:xfrm>
                <a:off x="2134" y="3132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6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2" name="Freeform 2367"/>
              <p:cNvSpPr>
                <a:spLocks/>
              </p:cNvSpPr>
              <p:nvPr/>
            </p:nvSpPr>
            <p:spPr bwMode="auto">
              <a:xfrm>
                <a:off x="2097" y="3144"/>
                <a:ext cx="28" cy="18"/>
              </a:xfrm>
              <a:custGeom>
                <a:avLst/>
                <a:gdLst>
                  <a:gd name="T0" fmla="*/ 26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6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3" name="Freeform 2368"/>
              <p:cNvSpPr>
                <a:spLocks/>
              </p:cNvSpPr>
              <p:nvPr/>
            </p:nvSpPr>
            <p:spPr bwMode="auto">
              <a:xfrm>
                <a:off x="2067" y="3153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4" name="Freeform 2369"/>
              <p:cNvSpPr>
                <a:spLocks/>
              </p:cNvSpPr>
              <p:nvPr/>
            </p:nvSpPr>
            <p:spPr bwMode="auto">
              <a:xfrm>
                <a:off x="2035" y="3162"/>
                <a:ext cx="28" cy="19"/>
              </a:xfrm>
              <a:custGeom>
                <a:avLst/>
                <a:gdLst>
                  <a:gd name="T0" fmla="*/ 27 w 28"/>
                  <a:gd name="T1" fmla="*/ 14 h 19"/>
                  <a:gd name="T2" fmla="*/ 0 w 28"/>
                  <a:gd name="T3" fmla="*/ 19 h 19"/>
                  <a:gd name="T4" fmla="*/ 2 w 28"/>
                  <a:gd name="T5" fmla="*/ 6 h 19"/>
                  <a:gd name="T6" fmla="*/ 28 w 28"/>
                  <a:gd name="T7" fmla="*/ 0 h 19"/>
                  <a:gd name="T8" fmla="*/ 27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4"/>
                    </a:moveTo>
                    <a:lnTo>
                      <a:pt x="0" y="19"/>
                    </a:lnTo>
                    <a:lnTo>
                      <a:pt x="2" y="6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5" name="Freeform 2370"/>
              <p:cNvSpPr>
                <a:spLocks/>
              </p:cNvSpPr>
              <p:nvPr/>
            </p:nvSpPr>
            <p:spPr bwMode="auto">
              <a:xfrm>
                <a:off x="2005" y="3172"/>
                <a:ext cx="28" cy="18"/>
              </a:xfrm>
              <a:custGeom>
                <a:avLst/>
                <a:gdLst>
                  <a:gd name="T0" fmla="*/ 26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6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6" name="Freeform 2371"/>
              <p:cNvSpPr>
                <a:spLocks/>
              </p:cNvSpPr>
              <p:nvPr/>
            </p:nvSpPr>
            <p:spPr bwMode="auto">
              <a:xfrm>
                <a:off x="1975" y="3180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6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7" name="Freeform 2372"/>
              <p:cNvSpPr>
                <a:spLocks/>
              </p:cNvSpPr>
              <p:nvPr/>
            </p:nvSpPr>
            <p:spPr bwMode="auto">
              <a:xfrm>
                <a:off x="1941" y="3192"/>
                <a:ext cx="28" cy="20"/>
              </a:xfrm>
              <a:custGeom>
                <a:avLst/>
                <a:gdLst>
                  <a:gd name="T0" fmla="*/ 26 w 28"/>
                  <a:gd name="T1" fmla="*/ 13 h 20"/>
                  <a:gd name="T2" fmla="*/ 0 w 28"/>
                  <a:gd name="T3" fmla="*/ 20 h 20"/>
                  <a:gd name="T4" fmla="*/ 1 w 28"/>
                  <a:gd name="T5" fmla="*/ 6 h 20"/>
                  <a:gd name="T6" fmla="*/ 28 w 28"/>
                  <a:gd name="T7" fmla="*/ 0 h 20"/>
                  <a:gd name="T8" fmla="*/ 26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6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8" name="Freeform 2373"/>
              <p:cNvSpPr>
                <a:spLocks/>
              </p:cNvSpPr>
              <p:nvPr/>
            </p:nvSpPr>
            <p:spPr bwMode="auto">
              <a:xfrm>
                <a:off x="1913" y="3201"/>
                <a:ext cx="28" cy="19"/>
              </a:xfrm>
              <a:custGeom>
                <a:avLst/>
                <a:gdLst>
                  <a:gd name="T0" fmla="*/ 26 w 28"/>
                  <a:gd name="T1" fmla="*/ 13 h 19"/>
                  <a:gd name="T2" fmla="*/ 0 w 28"/>
                  <a:gd name="T3" fmla="*/ 19 h 19"/>
                  <a:gd name="T4" fmla="*/ 1 w 28"/>
                  <a:gd name="T5" fmla="*/ 5 h 19"/>
                  <a:gd name="T6" fmla="*/ 28 w 28"/>
                  <a:gd name="T7" fmla="*/ 0 h 19"/>
                  <a:gd name="T8" fmla="*/ 26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79" name="Freeform 2374"/>
              <p:cNvSpPr>
                <a:spLocks/>
              </p:cNvSpPr>
              <p:nvPr/>
            </p:nvSpPr>
            <p:spPr bwMode="auto">
              <a:xfrm>
                <a:off x="1881" y="3210"/>
                <a:ext cx="28" cy="19"/>
              </a:xfrm>
              <a:custGeom>
                <a:avLst/>
                <a:gdLst>
                  <a:gd name="T0" fmla="*/ 27 w 28"/>
                  <a:gd name="T1" fmla="*/ 14 h 19"/>
                  <a:gd name="T2" fmla="*/ 0 w 28"/>
                  <a:gd name="T3" fmla="*/ 19 h 19"/>
                  <a:gd name="T4" fmla="*/ 1 w 28"/>
                  <a:gd name="T5" fmla="*/ 6 h 19"/>
                  <a:gd name="T6" fmla="*/ 28 w 28"/>
                  <a:gd name="T7" fmla="*/ 0 h 19"/>
                  <a:gd name="T8" fmla="*/ 27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4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0" name="Freeform 2375"/>
              <p:cNvSpPr>
                <a:spLocks/>
              </p:cNvSpPr>
              <p:nvPr/>
            </p:nvSpPr>
            <p:spPr bwMode="auto">
              <a:xfrm>
                <a:off x="1852" y="3218"/>
                <a:ext cx="28" cy="19"/>
              </a:xfrm>
              <a:custGeom>
                <a:avLst/>
                <a:gdLst>
                  <a:gd name="T0" fmla="*/ 26 w 28"/>
                  <a:gd name="T1" fmla="*/ 14 h 19"/>
                  <a:gd name="T2" fmla="*/ 0 w 28"/>
                  <a:gd name="T3" fmla="*/ 19 h 19"/>
                  <a:gd name="T4" fmla="*/ 1 w 28"/>
                  <a:gd name="T5" fmla="*/ 6 h 19"/>
                  <a:gd name="T6" fmla="*/ 28 w 28"/>
                  <a:gd name="T7" fmla="*/ 0 h 19"/>
                  <a:gd name="T8" fmla="*/ 26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4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1" name="Freeform 2376"/>
              <p:cNvSpPr>
                <a:spLocks/>
              </p:cNvSpPr>
              <p:nvPr/>
            </p:nvSpPr>
            <p:spPr bwMode="auto">
              <a:xfrm>
                <a:off x="1825" y="3216"/>
                <a:ext cx="25" cy="24"/>
              </a:xfrm>
              <a:custGeom>
                <a:avLst/>
                <a:gdLst>
                  <a:gd name="T0" fmla="*/ 24 w 25"/>
                  <a:gd name="T1" fmla="*/ 10 h 24"/>
                  <a:gd name="T2" fmla="*/ 0 w 25"/>
                  <a:gd name="T3" fmla="*/ 0 h 24"/>
                  <a:gd name="T4" fmla="*/ 1 w 25"/>
                  <a:gd name="T5" fmla="*/ 13 h 24"/>
                  <a:gd name="T6" fmla="*/ 25 w 25"/>
                  <a:gd name="T7" fmla="*/ 24 h 24"/>
                  <a:gd name="T8" fmla="*/ 24 w 25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4" y="10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25" y="24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2" name="Freeform 2377"/>
              <p:cNvSpPr>
                <a:spLocks/>
              </p:cNvSpPr>
              <p:nvPr/>
            </p:nvSpPr>
            <p:spPr bwMode="auto">
              <a:xfrm>
                <a:off x="1818" y="3212"/>
                <a:ext cx="15" cy="17"/>
              </a:xfrm>
              <a:custGeom>
                <a:avLst/>
                <a:gdLst>
                  <a:gd name="T0" fmla="*/ 2 w 15"/>
                  <a:gd name="T1" fmla="*/ 0 h 17"/>
                  <a:gd name="T2" fmla="*/ 0 w 15"/>
                  <a:gd name="T3" fmla="*/ 16 h 17"/>
                  <a:gd name="T4" fmla="*/ 14 w 15"/>
                  <a:gd name="T5" fmla="*/ 17 h 17"/>
                  <a:gd name="T6" fmla="*/ 15 w 15"/>
                  <a:gd name="T7" fmla="*/ 1 h 17"/>
                  <a:gd name="T8" fmla="*/ 2 w 1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7"/>
                  <a:gd name="T17" fmla="*/ 15 w 1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7">
                    <a:moveTo>
                      <a:pt x="2" y="0"/>
                    </a:moveTo>
                    <a:lnTo>
                      <a:pt x="0" y="16"/>
                    </a:lnTo>
                    <a:lnTo>
                      <a:pt x="14" y="17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3" name="Freeform 2378"/>
              <p:cNvSpPr>
                <a:spLocks/>
              </p:cNvSpPr>
              <p:nvPr/>
            </p:nvSpPr>
            <p:spPr bwMode="auto">
              <a:xfrm>
                <a:off x="1818" y="3204"/>
                <a:ext cx="23" cy="26"/>
              </a:xfrm>
              <a:custGeom>
                <a:avLst/>
                <a:gdLst>
                  <a:gd name="T0" fmla="*/ 0 w 23"/>
                  <a:gd name="T1" fmla="*/ 25 h 26"/>
                  <a:gd name="T2" fmla="*/ 10 w 23"/>
                  <a:gd name="T3" fmla="*/ 0 h 26"/>
                  <a:gd name="T4" fmla="*/ 23 w 23"/>
                  <a:gd name="T5" fmla="*/ 1 h 26"/>
                  <a:gd name="T6" fmla="*/ 14 w 23"/>
                  <a:gd name="T7" fmla="*/ 26 h 26"/>
                  <a:gd name="T8" fmla="*/ 0 w 23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0" y="25"/>
                    </a:moveTo>
                    <a:lnTo>
                      <a:pt x="10" y="0"/>
                    </a:lnTo>
                    <a:lnTo>
                      <a:pt x="23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4" name="Freeform 2379"/>
              <p:cNvSpPr>
                <a:spLocks/>
              </p:cNvSpPr>
              <p:nvPr/>
            </p:nvSpPr>
            <p:spPr bwMode="auto">
              <a:xfrm>
                <a:off x="1833" y="3177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1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1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5" name="Freeform 2380"/>
              <p:cNvSpPr>
                <a:spLocks/>
              </p:cNvSpPr>
              <p:nvPr/>
            </p:nvSpPr>
            <p:spPr bwMode="auto">
              <a:xfrm>
                <a:off x="1858" y="3133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6" name="Rectangle 2381"/>
              <p:cNvSpPr>
                <a:spLocks noChangeArrowheads="1"/>
              </p:cNvSpPr>
              <p:nvPr/>
            </p:nvSpPr>
            <p:spPr bwMode="auto">
              <a:xfrm>
                <a:off x="1888" y="309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7" name="Freeform 2382"/>
              <p:cNvSpPr>
                <a:spLocks/>
              </p:cNvSpPr>
              <p:nvPr/>
            </p:nvSpPr>
            <p:spPr bwMode="auto">
              <a:xfrm>
                <a:off x="1888" y="3086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8" name="Freeform 2383"/>
              <p:cNvSpPr>
                <a:spLocks/>
              </p:cNvSpPr>
              <p:nvPr/>
            </p:nvSpPr>
            <p:spPr bwMode="auto">
              <a:xfrm>
                <a:off x="1915" y="3044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89" name="Rectangle 2384"/>
              <p:cNvSpPr>
                <a:spLocks noChangeArrowheads="1"/>
              </p:cNvSpPr>
              <p:nvPr/>
            </p:nvSpPr>
            <p:spPr bwMode="auto">
              <a:xfrm>
                <a:off x="1949" y="3007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0" name="Freeform 2385"/>
              <p:cNvSpPr>
                <a:spLocks/>
              </p:cNvSpPr>
              <p:nvPr/>
            </p:nvSpPr>
            <p:spPr bwMode="auto">
              <a:xfrm>
                <a:off x="1949" y="2996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1" name="Rectangle 2386"/>
              <p:cNvSpPr>
                <a:spLocks noChangeArrowheads="1"/>
              </p:cNvSpPr>
              <p:nvPr/>
            </p:nvSpPr>
            <p:spPr bwMode="auto">
              <a:xfrm>
                <a:off x="1981" y="2963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2" name="Freeform 2387"/>
              <p:cNvSpPr>
                <a:spLocks/>
              </p:cNvSpPr>
              <p:nvPr/>
            </p:nvSpPr>
            <p:spPr bwMode="auto">
              <a:xfrm>
                <a:off x="1981" y="2952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3" name="Rectangle 2388"/>
              <p:cNvSpPr>
                <a:spLocks noChangeArrowheads="1"/>
              </p:cNvSpPr>
              <p:nvPr/>
            </p:nvSpPr>
            <p:spPr bwMode="auto">
              <a:xfrm>
                <a:off x="2014" y="291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4" name="Freeform 2389"/>
              <p:cNvSpPr>
                <a:spLocks/>
              </p:cNvSpPr>
              <p:nvPr/>
            </p:nvSpPr>
            <p:spPr bwMode="auto">
              <a:xfrm>
                <a:off x="2014" y="2904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5" name="Freeform 2390"/>
              <p:cNvSpPr>
                <a:spLocks/>
              </p:cNvSpPr>
              <p:nvPr/>
            </p:nvSpPr>
            <p:spPr bwMode="auto">
              <a:xfrm>
                <a:off x="2045" y="2863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6" name="Freeform 2391"/>
              <p:cNvSpPr>
                <a:spLocks/>
              </p:cNvSpPr>
              <p:nvPr/>
            </p:nvSpPr>
            <p:spPr bwMode="auto">
              <a:xfrm>
                <a:off x="2082" y="2819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7" name="Freeform 2392"/>
              <p:cNvSpPr>
                <a:spLocks/>
              </p:cNvSpPr>
              <p:nvPr/>
            </p:nvSpPr>
            <p:spPr bwMode="auto">
              <a:xfrm>
                <a:off x="2110" y="2787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8" name="Freeform 2393"/>
              <p:cNvSpPr>
                <a:spLocks/>
              </p:cNvSpPr>
              <p:nvPr/>
            </p:nvSpPr>
            <p:spPr bwMode="auto">
              <a:xfrm>
                <a:off x="2137" y="2751"/>
                <a:ext cx="23" cy="29"/>
              </a:xfrm>
              <a:custGeom>
                <a:avLst/>
                <a:gdLst>
                  <a:gd name="T0" fmla="*/ 0 w 23"/>
                  <a:gd name="T1" fmla="*/ 15 h 29"/>
                  <a:gd name="T2" fmla="*/ 22 w 23"/>
                  <a:gd name="T3" fmla="*/ 0 h 29"/>
                  <a:gd name="T4" fmla="*/ 23 w 23"/>
                  <a:gd name="T5" fmla="*/ 15 h 29"/>
                  <a:gd name="T6" fmla="*/ 1 w 23"/>
                  <a:gd name="T7" fmla="*/ 29 h 29"/>
                  <a:gd name="T8" fmla="*/ 0 w 23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9"/>
                  <a:gd name="T17" fmla="*/ 23 w 2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9">
                    <a:moveTo>
                      <a:pt x="0" y="15"/>
                    </a:moveTo>
                    <a:lnTo>
                      <a:pt x="22" y="0"/>
                    </a:lnTo>
                    <a:lnTo>
                      <a:pt x="23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99" name="Freeform 2394"/>
              <p:cNvSpPr>
                <a:spLocks/>
              </p:cNvSpPr>
              <p:nvPr/>
            </p:nvSpPr>
            <p:spPr bwMode="auto">
              <a:xfrm>
                <a:off x="2170" y="2722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2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0" name="Freeform 2395"/>
              <p:cNvSpPr>
                <a:spLocks/>
              </p:cNvSpPr>
              <p:nvPr/>
            </p:nvSpPr>
            <p:spPr bwMode="auto">
              <a:xfrm>
                <a:off x="2199" y="2694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1" name="Freeform 2396"/>
              <p:cNvSpPr>
                <a:spLocks/>
              </p:cNvSpPr>
              <p:nvPr/>
            </p:nvSpPr>
            <p:spPr bwMode="auto">
              <a:xfrm>
                <a:off x="2231" y="2666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4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2" name="Freeform 2397"/>
              <p:cNvSpPr>
                <a:spLocks/>
              </p:cNvSpPr>
              <p:nvPr/>
            </p:nvSpPr>
            <p:spPr bwMode="auto">
              <a:xfrm>
                <a:off x="2264" y="2639"/>
                <a:ext cx="26" cy="28"/>
              </a:xfrm>
              <a:custGeom>
                <a:avLst/>
                <a:gdLst>
                  <a:gd name="T0" fmla="*/ 0 w 26"/>
                  <a:gd name="T1" fmla="*/ 13 h 28"/>
                  <a:gd name="T2" fmla="*/ 24 w 26"/>
                  <a:gd name="T3" fmla="*/ 0 h 28"/>
                  <a:gd name="T4" fmla="*/ 26 w 26"/>
                  <a:gd name="T5" fmla="*/ 15 h 28"/>
                  <a:gd name="T6" fmla="*/ 2 w 26"/>
                  <a:gd name="T7" fmla="*/ 28 h 28"/>
                  <a:gd name="T8" fmla="*/ 0 w 26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0" y="13"/>
                    </a:moveTo>
                    <a:lnTo>
                      <a:pt x="24" y="0"/>
                    </a:lnTo>
                    <a:lnTo>
                      <a:pt x="26" y="15"/>
                    </a:lnTo>
                    <a:lnTo>
                      <a:pt x="2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3" name="Freeform 2398"/>
              <p:cNvSpPr>
                <a:spLocks/>
              </p:cNvSpPr>
              <p:nvPr/>
            </p:nvSpPr>
            <p:spPr bwMode="auto">
              <a:xfrm>
                <a:off x="2300" y="2614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4" name="Freeform 2399"/>
              <p:cNvSpPr>
                <a:spLocks/>
              </p:cNvSpPr>
              <p:nvPr/>
            </p:nvSpPr>
            <p:spPr bwMode="auto">
              <a:xfrm>
                <a:off x="2339" y="2587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5" name="Freeform 2400"/>
              <p:cNvSpPr>
                <a:spLocks/>
              </p:cNvSpPr>
              <p:nvPr/>
            </p:nvSpPr>
            <p:spPr bwMode="auto">
              <a:xfrm>
                <a:off x="2375" y="2563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5 w 26"/>
                  <a:gd name="T3" fmla="*/ 0 h 25"/>
                  <a:gd name="T4" fmla="*/ 26 w 26"/>
                  <a:gd name="T5" fmla="*/ 14 h 25"/>
                  <a:gd name="T6" fmla="*/ 1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6" name="Freeform 2401"/>
              <p:cNvSpPr>
                <a:spLocks/>
              </p:cNvSpPr>
              <p:nvPr/>
            </p:nvSpPr>
            <p:spPr bwMode="auto">
              <a:xfrm>
                <a:off x="2411" y="2543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7" name="Freeform 2402"/>
              <p:cNvSpPr>
                <a:spLocks/>
              </p:cNvSpPr>
              <p:nvPr/>
            </p:nvSpPr>
            <p:spPr bwMode="auto">
              <a:xfrm>
                <a:off x="2447" y="2523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4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8" name="Freeform 2403"/>
              <p:cNvSpPr>
                <a:spLocks/>
              </p:cNvSpPr>
              <p:nvPr/>
            </p:nvSpPr>
            <p:spPr bwMode="auto">
              <a:xfrm>
                <a:off x="2484" y="2507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4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09" name="Freeform 2404"/>
              <p:cNvSpPr>
                <a:spLocks/>
              </p:cNvSpPr>
              <p:nvPr/>
            </p:nvSpPr>
            <p:spPr bwMode="auto">
              <a:xfrm>
                <a:off x="2515" y="2494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0" name="Freeform 2405"/>
              <p:cNvSpPr>
                <a:spLocks/>
              </p:cNvSpPr>
              <p:nvPr/>
            </p:nvSpPr>
            <p:spPr bwMode="auto">
              <a:xfrm>
                <a:off x="2544" y="2481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1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1" name="Freeform 2406"/>
              <p:cNvSpPr>
                <a:spLocks/>
              </p:cNvSpPr>
              <p:nvPr/>
            </p:nvSpPr>
            <p:spPr bwMode="auto">
              <a:xfrm>
                <a:off x="2581" y="2466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2" name="Freeform 2407"/>
              <p:cNvSpPr>
                <a:spLocks/>
              </p:cNvSpPr>
              <p:nvPr/>
            </p:nvSpPr>
            <p:spPr bwMode="auto">
              <a:xfrm>
                <a:off x="2616" y="2454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3" name="Freeform 2408"/>
              <p:cNvSpPr>
                <a:spLocks/>
              </p:cNvSpPr>
              <p:nvPr/>
            </p:nvSpPr>
            <p:spPr bwMode="auto">
              <a:xfrm>
                <a:off x="2645" y="2443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4" name="Freeform 2409"/>
              <p:cNvSpPr>
                <a:spLocks/>
              </p:cNvSpPr>
              <p:nvPr/>
            </p:nvSpPr>
            <p:spPr bwMode="auto">
              <a:xfrm>
                <a:off x="2674" y="2433"/>
                <a:ext cx="27" cy="20"/>
              </a:xfrm>
              <a:custGeom>
                <a:avLst/>
                <a:gdLst>
                  <a:gd name="T0" fmla="*/ 0 w 27"/>
                  <a:gd name="T1" fmla="*/ 6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6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5" name="Freeform 2410"/>
              <p:cNvSpPr>
                <a:spLocks/>
              </p:cNvSpPr>
              <p:nvPr/>
            </p:nvSpPr>
            <p:spPr bwMode="auto">
              <a:xfrm>
                <a:off x="2710" y="2422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7 w 28"/>
                  <a:gd name="T3" fmla="*/ 0 h 19"/>
                  <a:gd name="T4" fmla="*/ 28 w 28"/>
                  <a:gd name="T5" fmla="*/ 13 h 19"/>
                  <a:gd name="T6" fmla="*/ 2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6" name="Freeform 2411"/>
              <p:cNvSpPr>
                <a:spLocks/>
              </p:cNvSpPr>
              <p:nvPr/>
            </p:nvSpPr>
            <p:spPr bwMode="auto">
              <a:xfrm>
                <a:off x="2746" y="2410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7" name="Freeform 2412"/>
              <p:cNvSpPr>
                <a:spLocks/>
              </p:cNvSpPr>
              <p:nvPr/>
            </p:nvSpPr>
            <p:spPr bwMode="auto">
              <a:xfrm>
                <a:off x="2778" y="2401"/>
                <a:ext cx="28" cy="17"/>
              </a:xfrm>
              <a:custGeom>
                <a:avLst/>
                <a:gdLst>
                  <a:gd name="T0" fmla="*/ 0 w 28"/>
                  <a:gd name="T1" fmla="*/ 4 h 17"/>
                  <a:gd name="T2" fmla="*/ 27 w 28"/>
                  <a:gd name="T3" fmla="*/ 0 h 17"/>
                  <a:gd name="T4" fmla="*/ 28 w 28"/>
                  <a:gd name="T5" fmla="*/ 13 h 17"/>
                  <a:gd name="T6" fmla="*/ 2 w 28"/>
                  <a:gd name="T7" fmla="*/ 17 h 17"/>
                  <a:gd name="T8" fmla="*/ 0 w 28"/>
                  <a:gd name="T9" fmla="*/ 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0" y="4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8" name="Freeform 2413"/>
              <p:cNvSpPr>
                <a:spLocks/>
              </p:cNvSpPr>
              <p:nvPr/>
            </p:nvSpPr>
            <p:spPr bwMode="auto">
              <a:xfrm>
                <a:off x="2806" y="2393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2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19" name="Freeform 2414"/>
              <p:cNvSpPr>
                <a:spLocks/>
              </p:cNvSpPr>
              <p:nvPr/>
            </p:nvSpPr>
            <p:spPr bwMode="auto">
              <a:xfrm>
                <a:off x="2838" y="2383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7 w 28"/>
                  <a:gd name="T3" fmla="*/ 0 h 19"/>
                  <a:gd name="T4" fmla="*/ 28 w 28"/>
                  <a:gd name="T5" fmla="*/ 14 h 19"/>
                  <a:gd name="T6" fmla="*/ 1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0" name="Freeform 2415"/>
              <p:cNvSpPr>
                <a:spLocks/>
              </p:cNvSpPr>
              <p:nvPr/>
            </p:nvSpPr>
            <p:spPr bwMode="auto">
              <a:xfrm>
                <a:off x="2870" y="2374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7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1" name="Freeform 2416"/>
              <p:cNvSpPr>
                <a:spLocks/>
              </p:cNvSpPr>
              <p:nvPr/>
            </p:nvSpPr>
            <p:spPr bwMode="auto">
              <a:xfrm>
                <a:off x="2901" y="2365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6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2" name="Freeform 2417"/>
              <p:cNvSpPr>
                <a:spLocks/>
              </p:cNvSpPr>
              <p:nvPr/>
            </p:nvSpPr>
            <p:spPr bwMode="auto">
              <a:xfrm>
                <a:off x="2930" y="2357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3" name="Freeform 2418"/>
              <p:cNvSpPr>
                <a:spLocks/>
              </p:cNvSpPr>
              <p:nvPr/>
            </p:nvSpPr>
            <p:spPr bwMode="auto">
              <a:xfrm>
                <a:off x="2965" y="2348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6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4" name="Freeform 2419"/>
              <p:cNvSpPr>
                <a:spLocks/>
              </p:cNvSpPr>
              <p:nvPr/>
            </p:nvSpPr>
            <p:spPr bwMode="auto">
              <a:xfrm>
                <a:off x="2997" y="2341"/>
                <a:ext cx="28" cy="17"/>
              </a:xfrm>
              <a:custGeom>
                <a:avLst/>
                <a:gdLst>
                  <a:gd name="T0" fmla="*/ 0 w 28"/>
                  <a:gd name="T1" fmla="*/ 4 h 17"/>
                  <a:gd name="T2" fmla="*/ 26 w 28"/>
                  <a:gd name="T3" fmla="*/ 0 h 17"/>
                  <a:gd name="T4" fmla="*/ 28 w 28"/>
                  <a:gd name="T5" fmla="*/ 13 h 17"/>
                  <a:gd name="T6" fmla="*/ 1 w 28"/>
                  <a:gd name="T7" fmla="*/ 17 h 17"/>
                  <a:gd name="T8" fmla="*/ 0 w 28"/>
                  <a:gd name="T9" fmla="*/ 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0" y="4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5" name="Freeform 2420"/>
              <p:cNvSpPr>
                <a:spLocks/>
              </p:cNvSpPr>
              <p:nvPr/>
            </p:nvSpPr>
            <p:spPr bwMode="auto">
              <a:xfrm>
                <a:off x="3022" y="2340"/>
                <a:ext cx="28" cy="14"/>
              </a:xfrm>
              <a:custGeom>
                <a:avLst/>
                <a:gdLst>
                  <a:gd name="T0" fmla="*/ 0 w 28"/>
                  <a:gd name="T1" fmla="*/ 13 h 14"/>
                  <a:gd name="T2" fmla="*/ 27 w 28"/>
                  <a:gd name="T3" fmla="*/ 14 h 14"/>
                  <a:gd name="T4" fmla="*/ 28 w 28"/>
                  <a:gd name="T5" fmla="*/ 1 h 14"/>
                  <a:gd name="T6" fmla="*/ 1 w 28"/>
                  <a:gd name="T7" fmla="*/ 0 h 14"/>
                  <a:gd name="T8" fmla="*/ 0 w 28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4"/>
                  <a:gd name="T17" fmla="*/ 28 w 2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4">
                    <a:moveTo>
                      <a:pt x="0" y="13"/>
                    </a:moveTo>
                    <a:lnTo>
                      <a:pt x="27" y="14"/>
                    </a:lnTo>
                    <a:lnTo>
                      <a:pt x="28" y="1"/>
                    </a:lnTo>
                    <a:lnTo>
                      <a:pt x="1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6" name="Freeform 2421"/>
              <p:cNvSpPr>
                <a:spLocks/>
              </p:cNvSpPr>
              <p:nvPr/>
            </p:nvSpPr>
            <p:spPr bwMode="auto">
              <a:xfrm>
                <a:off x="3050" y="2328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2 w 24"/>
                  <a:gd name="T3" fmla="*/ 0 h 28"/>
                  <a:gd name="T4" fmla="*/ 24 w 24"/>
                  <a:gd name="T5" fmla="*/ 14 h 28"/>
                  <a:gd name="T6" fmla="*/ 1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7" name="Freeform 2422"/>
              <p:cNvSpPr>
                <a:spLocks/>
              </p:cNvSpPr>
              <p:nvPr/>
            </p:nvSpPr>
            <p:spPr bwMode="auto">
              <a:xfrm>
                <a:off x="3082" y="2305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8" name="Freeform 2423"/>
              <p:cNvSpPr>
                <a:spLocks/>
              </p:cNvSpPr>
              <p:nvPr/>
            </p:nvSpPr>
            <p:spPr bwMode="auto">
              <a:xfrm>
                <a:off x="3102" y="2278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0 w 24"/>
                  <a:gd name="T3" fmla="*/ 0 h 27"/>
                  <a:gd name="T4" fmla="*/ 24 w 24"/>
                  <a:gd name="T5" fmla="*/ 2 h 27"/>
                  <a:gd name="T6" fmla="*/ 13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0" y="0"/>
                    </a:lnTo>
                    <a:lnTo>
                      <a:pt x="24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29" name="Freeform 2424"/>
              <p:cNvSpPr>
                <a:spLocks/>
              </p:cNvSpPr>
              <p:nvPr/>
            </p:nvSpPr>
            <p:spPr bwMode="auto">
              <a:xfrm>
                <a:off x="3124" y="2246"/>
                <a:ext cx="15" cy="28"/>
              </a:xfrm>
              <a:custGeom>
                <a:avLst/>
                <a:gdLst>
                  <a:gd name="T0" fmla="*/ 2 w 15"/>
                  <a:gd name="T1" fmla="*/ 0 h 28"/>
                  <a:gd name="T2" fmla="*/ 0 w 15"/>
                  <a:gd name="T3" fmla="*/ 27 h 28"/>
                  <a:gd name="T4" fmla="*/ 14 w 15"/>
                  <a:gd name="T5" fmla="*/ 28 h 28"/>
                  <a:gd name="T6" fmla="*/ 15 w 15"/>
                  <a:gd name="T7" fmla="*/ 2 h 28"/>
                  <a:gd name="T8" fmla="*/ 2 w 1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8"/>
                  <a:gd name="T17" fmla="*/ 15 w 1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8">
                    <a:moveTo>
                      <a:pt x="2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0" name="Freeform 2425"/>
              <p:cNvSpPr>
                <a:spLocks/>
              </p:cNvSpPr>
              <p:nvPr/>
            </p:nvSpPr>
            <p:spPr bwMode="auto">
              <a:xfrm>
                <a:off x="3118" y="2260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1" name="Freeform 2426"/>
              <p:cNvSpPr>
                <a:spLocks/>
              </p:cNvSpPr>
              <p:nvPr/>
            </p:nvSpPr>
            <p:spPr bwMode="auto">
              <a:xfrm>
                <a:off x="3118" y="2261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2" name="Freeform 2427"/>
              <p:cNvSpPr>
                <a:spLocks/>
              </p:cNvSpPr>
              <p:nvPr/>
            </p:nvSpPr>
            <p:spPr bwMode="auto">
              <a:xfrm>
                <a:off x="3140" y="2204"/>
                <a:ext cx="15" cy="6"/>
              </a:xfrm>
              <a:custGeom>
                <a:avLst/>
                <a:gdLst>
                  <a:gd name="T0" fmla="*/ 0 w 15"/>
                  <a:gd name="T1" fmla="*/ 5 h 6"/>
                  <a:gd name="T2" fmla="*/ 2 w 15"/>
                  <a:gd name="T3" fmla="*/ 0 h 6"/>
                  <a:gd name="T4" fmla="*/ 15 w 15"/>
                  <a:gd name="T5" fmla="*/ 1 h 6"/>
                  <a:gd name="T6" fmla="*/ 14 w 15"/>
                  <a:gd name="T7" fmla="*/ 6 h 6"/>
                  <a:gd name="T8" fmla="*/ 0 w 15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6"/>
                  <a:gd name="T17" fmla="*/ 15 w 15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6">
                    <a:moveTo>
                      <a:pt x="0" y="5"/>
                    </a:moveTo>
                    <a:lnTo>
                      <a:pt x="2" y="0"/>
                    </a:lnTo>
                    <a:lnTo>
                      <a:pt x="15" y="1"/>
                    </a:lnTo>
                    <a:lnTo>
                      <a:pt x="14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3" name="Freeform 2428"/>
              <p:cNvSpPr>
                <a:spLocks/>
              </p:cNvSpPr>
              <p:nvPr/>
            </p:nvSpPr>
            <p:spPr bwMode="auto">
              <a:xfrm>
                <a:off x="3142" y="2190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2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4" name="Freeform 2429"/>
              <p:cNvSpPr>
                <a:spLocks/>
              </p:cNvSpPr>
              <p:nvPr/>
            </p:nvSpPr>
            <p:spPr bwMode="auto">
              <a:xfrm>
                <a:off x="3156" y="2144"/>
                <a:ext cx="22" cy="28"/>
              </a:xfrm>
              <a:custGeom>
                <a:avLst/>
                <a:gdLst>
                  <a:gd name="T0" fmla="*/ 0 w 22"/>
                  <a:gd name="T1" fmla="*/ 26 h 28"/>
                  <a:gd name="T2" fmla="*/ 8 w 22"/>
                  <a:gd name="T3" fmla="*/ 0 h 28"/>
                  <a:gd name="T4" fmla="*/ 22 w 22"/>
                  <a:gd name="T5" fmla="*/ 1 h 28"/>
                  <a:gd name="T6" fmla="*/ 14 w 22"/>
                  <a:gd name="T7" fmla="*/ 28 h 28"/>
                  <a:gd name="T8" fmla="*/ 0 w 22"/>
                  <a:gd name="T9" fmla="*/ 2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8"/>
                  <a:gd name="T17" fmla="*/ 22 w 2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8">
                    <a:moveTo>
                      <a:pt x="0" y="26"/>
                    </a:moveTo>
                    <a:lnTo>
                      <a:pt x="8" y="0"/>
                    </a:lnTo>
                    <a:lnTo>
                      <a:pt x="22" y="1"/>
                    </a:lnTo>
                    <a:lnTo>
                      <a:pt x="14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5" name="Freeform 2430"/>
              <p:cNvSpPr>
                <a:spLocks/>
              </p:cNvSpPr>
              <p:nvPr/>
            </p:nvSpPr>
            <p:spPr bwMode="auto">
              <a:xfrm>
                <a:off x="3174" y="2099"/>
                <a:ext cx="22" cy="26"/>
              </a:xfrm>
              <a:custGeom>
                <a:avLst/>
                <a:gdLst>
                  <a:gd name="T0" fmla="*/ 0 w 22"/>
                  <a:gd name="T1" fmla="*/ 25 h 26"/>
                  <a:gd name="T2" fmla="*/ 9 w 22"/>
                  <a:gd name="T3" fmla="*/ 0 h 26"/>
                  <a:gd name="T4" fmla="*/ 22 w 22"/>
                  <a:gd name="T5" fmla="*/ 1 h 26"/>
                  <a:gd name="T6" fmla="*/ 13 w 22"/>
                  <a:gd name="T7" fmla="*/ 26 h 26"/>
                  <a:gd name="T8" fmla="*/ 0 w 22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0" y="25"/>
                    </a:moveTo>
                    <a:lnTo>
                      <a:pt x="9" y="0"/>
                    </a:lnTo>
                    <a:lnTo>
                      <a:pt x="22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6" name="Freeform 2431"/>
              <p:cNvSpPr>
                <a:spLocks/>
              </p:cNvSpPr>
              <p:nvPr/>
            </p:nvSpPr>
            <p:spPr bwMode="auto">
              <a:xfrm>
                <a:off x="3196" y="2053"/>
                <a:ext cx="24" cy="27"/>
              </a:xfrm>
              <a:custGeom>
                <a:avLst/>
                <a:gdLst>
                  <a:gd name="T0" fmla="*/ 0 w 24"/>
                  <a:gd name="T1" fmla="*/ 26 h 27"/>
                  <a:gd name="T2" fmla="*/ 11 w 24"/>
                  <a:gd name="T3" fmla="*/ 0 h 27"/>
                  <a:gd name="T4" fmla="*/ 24 w 24"/>
                  <a:gd name="T5" fmla="*/ 2 h 27"/>
                  <a:gd name="T6" fmla="*/ 14 w 24"/>
                  <a:gd name="T7" fmla="*/ 27 h 27"/>
                  <a:gd name="T8" fmla="*/ 0 w 24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6"/>
                    </a:moveTo>
                    <a:lnTo>
                      <a:pt x="11" y="0"/>
                    </a:lnTo>
                    <a:lnTo>
                      <a:pt x="24" y="2"/>
                    </a:lnTo>
                    <a:lnTo>
                      <a:pt x="14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7" name="Freeform 2432"/>
              <p:cNvSpPr>
                <a:spLocks/>
              </p:cNvSpPr>
              <p:nvPr/>
            </p:nvSpPr>
            <p:spPr bwMode="auto">
              <a:xfrm>
                <a:off x="3222" y="2011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8" name="Freeform 2433"/>
              <p:cNvSpPr>
                <a:spLocks/>
              </p:cNvSpPr>
              <p:nvPr/>
            </p:nvSpPr>
            <p:spPr bwMode="auto">
              <a:xfrm>
                <a:off x="3250" y="1972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2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39" name="Freeform 2434"/>
              <p:cNvSpPr>
                <a:spLocks/>
              </p:cNvSpPr>
              <p:nvPr/>
            </p:nvSpPr>
            <p:spPr bwMode="auto">
              <a:xfrm>
                <a:off x="3287" y="1944"/>
                <a:ext cx="29" cy="24"/>
              </a:xfrm>
              <a:custGeom>
                <a:avLst/>
                <a:gdLst>
                  <a:gd name="T0" fmla="*/ 0 w 29"/>
                  <a:gd name="T1" fmla="*/ 23 h 24"/>
                  <a:gd name="T2" fmla="*/ 14 w 29"/>
                  <a:gd name="T3" fmla="*/ 0 h 24"/>
                  <a:gd name="T4" fmla="*/ 29 w 29"/>
                  <a:gd name="T5" fmla="*/ 1 h 24"/>
                  <a:gd name="T6" fmla="*/ 14 w 29"/>
                  <a:gd name="T7" fmla="*/ 24 h 24"/>
                  <a:gd name="T8" fmla="*/ 0 w 29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3"/>
                    </a:moveTo>
                    <a:lnTo>
                      <a:pt x="14" y="0"/>
                    </a:lnTo>
                    <a:lnTo>
                      <a:pt x="29" y="1"/>
                    </a:lnTo>
                    <a:lnTo>
                      <a:pt x="14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0" name="Freeform 2435"/>
              <p:cNvSpPr>
                <a:spLocks/>
              </p:cNvSpPr>
              <p:nvPr/>
            </p:nvSpPr>
            <p:spPr bwMode="auto">
              <a:xfrm>
                <a:off x="3319" y="1907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2 w 24"/>
                  <a:gd name="T3" fmla="*/ 0 h 28"/>
                  <a:gd name="T4" fmla="*/ 24 w 24"/>
                  <a:gd name="T5" fmla="*/ 14 h 28"/>
                  <a:gd name="T6" fmla="*/ 1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2" y="0"/>
                    </a:lnTo>
                    <a:lnTo>
                      <a:pt x="24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1" name="Freeform 2436"/>
              <p:cNvSpPr>
                <a:spLocks/>
              </p:cNvSpPr>
              <p:nvPr/>
            </p:nvSpPr>
            <p:spPr bwMode="auto">
              <a:xfrm>
                <a:off x="3351" y="1880"/>
                <a:ext cx="24" cy="28"/>
              </a:xfrm>
              <a:custGeom>
                <a:avLst/>
                <a:gdLst>
                  <a:gd name="T0" fmla="*/ 0 w 24"/>
                  <a:gd name="T1" fmla="*/ 14 h 28"/>
                  <a:gd name="T2" fmla="*/ 22 w 24"/>
                  <a:gd name="T3" fmla="*/ 0 h 28"/>
                  <a:gd name="T4" fmla="*/ 24 w 24"/>
                  <a:gd name="T5" fmla="*/ 15 h 28"/>
                  <a:gd name="T6" fmla="*/ 1 w 24"/>
                  <a:gd name="T7" fmla="*/ 28 h 28"/>
                  <a:gd name="T8" fmla="*/ 0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4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2" name="Freeform 2437"/>
              <p:cNvSpPr>
                <a:spLocks/>
              </p:cNvSpPr>
              <p:nvPr/>
            </p:nvSpPr>
            <p:spPr bwMode="auto">
              <a:xfrm>
                <a:off x="3380" y="1854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3" name="Freeform 2438"/>
              <p:cNvSpPr>
                <a:spLocks/>
              </p:cNvSpPr>
              <p:nvPr/>
            </p:nvSpPr>
            <p:spPr bwMode="auto">
              <a:xfrm>
                <a:off x="3408" y="1830"/>
                <a:ext cx="24" cy="28"/>
              </a:xfrm>
              <a:custGeom>
                <a:avLst/>
                <a:gdLst>
                  <a:gd name="T0" fmla="*/ 0 w 24"/>
                  <a:gd name="T1" fmla="*/ 13 h 28"/>
                  <a:gd name="T2" fmla="*/ 23 w 24"/>
                  <a:gd name="T3" fmla="*/ 0 h 28"/>
                  <a:gd name="T4" fmla="*/ 24 w 24"/>
                  <a:gd name="T5" fmla="*/ 14 h 28"/>
                  <a:gd name="T6" fmla="*/ 1 w 24"/>
                  <a:gd name="T7" fmla="*/ 28 h 28"/>
                  <a:gd name="T8" fmla="*/ 0 w 24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0" y="13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4" name="Freeform 2439"/>
              <p:cNvSpPr>
                <a:spLocks/>
              </p:cNvSpPr>
              <p:nvPr/>
            </p:nvSpPr>
            <p:spPr bwMode="auto">
              <a:xfrm>
                <a:off x="3437" y="1804"/>
                <a:ext cx="26" cy="28"/>
              </a:xfrm>
              <a:custGeom>
                <a:avLst/>
                <a:gdLst>
                  <a:gd name="T0" fmla="*/ 0 w 26"/>
                  <a:gd name="T1" fmla="*/ 14 h 28"/>
                  <a:gd name="T2" fmla="*/ 24 w 26"/>
                  <a:gd name="T3" fmla="*/ 0 h 28"/>
                  <a:gd name="T4" fmla="*/ 26 w 26"/>
                  <a:gd name="T5" fmla="*/ 15 h 28"/>
                  <a:gd name="T6" fmla="*/ 2 w 26"/>
                  <a:gd name="T7" fmla="*/ 28 h 28"/>
                  <a:gd name="T8" fmla="*/ 0 w 26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0" y="14"/>
                    </a:moveTo>
                    <a:lnTo>
                      <a:pt x="24" y="0"/>
                    </a:lnTo>
                    <a:lnTo>
                      <a:pt x="26" y="15"/>
                    </a:lnTo>
                    <a:lnTo>
                      <a:pt x="2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5" name="Freeform 2440"/>
              <p:cNvSpPr>
                <a:spLocks/>
              </p:cNvSpPr>
              <p:nvPr/>
            </p:nvSpPr>
            <p:spPr bwMode="auto">
              <a:xfrm>
                <a:off x="3471" y="1779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6" name="Freeform 2441"/>
              <p:cNvSpPr>
                <a:spLocks/>
              </p:cNvSpPr>
              <p:nvPr/>
            </p:nvSpPr>
            <p:spPr bwMode="auto">
              <a:xfrm>
                <a:off x="3505" y="1752"/>
                <a:ext cx="25" cy="28"/>
              </a:xfrm>
              <a:custGeom>
                <a:avLst/>
                <a:gdLst>
                  <a:gd name="T0" fmla="*/ 0 w 25"/>
                  <a:gd name="T1" fmla="*/ 14 h 28"/>
                  <a:gd name="T2" fmla="*/ 24 w 25"/>
                  <a:gd name="T3" fmla="*/ 0 h 28"/>
                  <a:gd name="T4" fmla="*/ 25 w 25"/>
                  <a:gd name="T5" fmla="*/ 15 h 28"/>
                  <a:gd name="T6" fmla="*/ 2 w 25"/>
                  <a:gd name="T7" fmla="*/ 28 h 28"/>
                  <a:gd name="T8" fmla="*/ 0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4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2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7" name="Freeform 2442"/>
              <p:cNvSpPr>
                <a:spLocks/>
              </p:cNvSpPr>
              <p:nvPr/>
            </p:nvSpPr>
            <p:spPr bwMode="auto">
              <a:xfrm>
                <a:off x="3538" y="1726"/>
                <a:ext cx="26" cy="28"/>
              </a:xfrm>
              <a:custGeom>
                <a:avLst/>
                <a:gdLst>
                  <a:gd name="T0" fmla="*/ 0 w 26"/>
                  <a:gd name="T1" fmla="*/ 13 h 28"/>
                  <a:gd name="T2" fmla="*/ 24 w 26"/>
                  <a:gd name="T3" fmla="*/ 0 h 28"/>
                  <a:gd name="T4" fmla="*/ 26 w 26"/>
                  <a:gd name="T5" fmla="*/ 14 h 28"/>
                  <a:gd name="T6" fmla="*/ 2 w 26"/>
                  <a:gd name="T7" fmla="*/ 28 h 28"/>
                  <a:gd name="T8" fmla="*/ 0 w 26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0" y="13"/>
                    </a:moveTo>
                    <a:lnTo>
                      <a:pt x="24" y="0"/>
                    </a:lnTo>
                    <a:lnTo>
                      <a:pt x="26" y="14"/>
                    </a:lnTo>
                    <a:lnTo>
                      <a:pt x="2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8" name="Freeform 2443"/>
              <p:cNvSpPr>
                <a:spLocks/>
              </p:cNvSpPr>
              <p:nvPr/>
            </p:nvSpPr>
            <p:spPr bwMode="auto">
              <a:xfrm>
                <a:off x="3572" y="1700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1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49" name="Freeform 2444"/>
              <p:cNvSpPr>
                <a:spLocks/>
              </p:cNvSpPr>
              <p:nvPr/>
            </p:nvSpPr>
            <p:spPr bwMode="auto">
              <a:xfrm>
                <a:off x="3606" y="1677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0" name="Freeform 2445"/>
              <p:cNvSpPr>
                <a:spLocks/>
              </p:cNvSpPr>
              <p:nvPr/>
            </p:nvSpPr>
            <p:spPr bwMode="auto">
              <a:xfrm>
                <a:off x="3636" y="1658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1" name="Freeform 2446"/>
              <p:cNvSpPr>
                <a:spLocks/>
              </p:cNvSpPr>
              <p:nvPr/>
            </p:nvSpPr>
            <p:spPr bwMode="auto">
              <a:xfrm>
                <a:off x="3669" y="1637"/>
                <a:ext cx="27" cy="24"/>
              </a:xfrm>
              <a:custGeom>
                <a:avLst/>
                <a:gdLst>
                  <a:gd name="T0" fmla="*/ 0 w 27"/>
                  <a:gd name="T1" fmla="*/ 10 h 24"/>
                  <a:gd name="T2" fmla="*/ 25 w 27"/>
                  <a:gd name="T3" fmla="*/ 0 h 24"/>
                  <a:gd name="T4" fmla="*/ 27 w 27"/>
                  <a:gd name="T5" fmla="*/ 13 h 24"/>
                  <a:gd name="T6" fmla="*/ 1 w 27"/>
                  <a:gd name="T7" fmla="*/ 24 h 24"/>
                  <a:gd name="T8" fmla="*/ 0 w 27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0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2" name="Freeform 2447"/>
              <p:cNvSpPr>
                <a:spLocks/>
              </p:cNvSpPr>
              <p:nvPr/>
            </p:nvSpPr>
            <p:spPr bwMode="auto">
              <a:xfrm>
                <a:off x="3708" y="1615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3" name="Freeform 2448"/>
              <p:cNvSpPr>
                <a:spLocks/>
              </p:cNvSpPr>
              <p:nvPr/>
            </p:nvSpPr>
            <p:spPr bwMode="auto">
              <a:xfrm>
                <a:off x="3737" y="1599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4" name="Freeform 2449"/>
              <p:cNvSpPr>
                <a:spLocks/>
              </p:cNvSpPr>
              <p:nvPr/>
            </p:nvSpPr>
            <p:spPr bwMode="auto">
              <a:xfrm>
                <a:off x="3765" y="1583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5" name="Freeform 2450"/>
              <p:cNvSpPr>
                <a:spLocks/>
              </p:cNvSpPr>
              <p:nvPr/>
            </p:nvSpPr>
            <p:spPr bwMode="auto">
              <a:xfrm>
                <a:off x="3801" y="1566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6" name="Freeform 2451"/>
              <p:cNvSpPr>
                <a:spLocks/>
              </p:cNvSpPr>
              <p:nvPr/>
            </p:nvSpPr>
            <p:spPr bwMode="auto">
              <a:xfrm>
                <a:off x="3841" y="1549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7" name="Freeform 2452"/>
              <p:cNvSpPr>
                <a:spLocks/>
              </p:cNvSpPr>
              <p:nvPr/>
            </p:nvSpPr>
            <p:spPr bwMode="auto">
              <a:xfrm>
                <a:off x="3877" y="1533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8" name="Freeform 2453"/>
              <p:cNvSpPr>
                <a:spLocks/>
              </p:cNvSpPr>
              <p:nvPr/>
            </p:nvSpPr>
            <p:spPr bwMode="auto">
              <a:xfrm>
                <a:off x="3911" y="1517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59" name="Freeform 2454"/>
              <p:cNvSpPr>
                <a:spLocks/>
              </p:cNvSpPr>
              <p:nvPr/>
            </p:nvSpPr>
            <p:spPr bwMode="auto">
              <a:xfrm>
                <a:off x="3947" y="1501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0" name="Freeform 2455"/>
              <p:cNvSpPr>
                <a:spLocks/>
              </p:cNvSpPr>
              <p:nvPr/>
            </p:nvSpPr>
            <p:spPr bwMode="auto">
              <a:xfrm>
                <a:off x="3983" y="1487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4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1" name="Freeform 2456"/>
              <p:cNvSpPr>
                <a:spLocks/>
              </p:cNvSpPr>
              <p:nvPr/>
            </p:nvSpPr>
            <p:spPr bwMode="auto">
              <a:xfrm>
                <a:off x="4019" y="1474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3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2" name="Freeform 2457"/>
              <p:cNvSpPr>
                <a:spLocks/>
              </p:cNvSpPr>
              <p:nvPr/>
            </p:nvSpPr>
            <p:spPr bwMode="auto">
              <a:xfrm>
                <a:off x="4051" y="1462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3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3" name="Freeform 2458"/>
              <p:cNvSpPr>
                <a:spLocks/>
              </p:cNvSpPr>
              <p:nvPr/>
            </p:nvSpPr>
            <p:spPr bwMode="auto">
              <a:xfrm>
                <a:off x="4084" y="1453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7 w 28"/>
                  <a:gd name="T3" fmla="*/ 0 h 19"/>
                  <a:gd name="T4" fmla="*/ 28 w 28"/>
                  <a:gd name="T5" fmla="*/ 13 h 19"/>
                  <a:gd name="T6" fmla="*/ 2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4" name="Freeform 2459"/>
              <p:cNvSpPr>
                <a:spLocks/>
              </p:cNvSpPr>
              <p:nvPr/>
            </p:nvSpPr>
            <p:spPr bwMode="auto">
              <a:xfrm>
                <a:off x="4120" y="1441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3 h 20"/>
                  <a:gd name="T6" fmla="*/ 2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5" name="Freeform 2460"/>
              <p:cNvSpPr>
                <a:spLocks/>
              </p:cNvSpPr>
              <p:nvPr/>
            </p:nvSpPr>
            <p:spPr bwMode="auto">
              <a:xfrm>
                <a:off x="4151" y="1432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6" name="Freeform 2461"/>
              <p:cNvSpPr>
                <a:spLocks/>
              </p:cNvSpPr>
              <p:nvPr/>
            </p:nvSpPr>
            <p:spPr bwMode="auto">
              <a:xfrm>
                <a:off x="4182" y="1422"/>
                <a:ext cx="27" cy="19"/>
              </a:xfrm>
              <a:custGeom>
                <a:avLst/>
                <a:gdLst>
                  <a:gd name="T0" fmla="*/ 0 w 27"/>
                  <a:gd name="T1" fmla="*/ 6 h 19"/>
                  <a:gd name="T2" fmla="*/ 26 w 27"/>
                  <a:gd name="T3" fmla="*/ 0 h 19"/>
                  <a:gd name="T4" fmla="*/ 27 w 27"/>
                  <a:gd name="T5" fmla="*/ 14 h 19"/>
                  <a:gd name="T6" fmla="*/ 1 w 27"/>
                  <a:gd name="T7" fmla="*/ 19 h 19"/>
                  <a:gd name="T8" fmla="*/ 0 w 27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9"/>
                  <a:gd name="T17" fmla="*/ 27 w 27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9">
                    <a:moveTo>
                      <a:pt x="0" y="6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7" name="Freeform 2462"/>
              <p:cNvSpPr>
                <a:spLocks/>
              </p:cNvSpPr>
              <p:nvPr/>
            </p:nvSpPr>
            <p:spPr bwMode="auto">
              <a:xfrm>
                <a:off x="4211" y="1413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8" name="Freeform 2463"/>
              <p:cNvSpPr>
                <a:spLocks/>
              </p:cNvSpPr>
              <p:nvPr/>
            </p:nvSpPr>
            <p:spPr bwMode="auto">
              <a:xfrm>
                <a:off x="4239" y="1404"/>
                <a:ext cx="28" cy="20"/>
              </a:xfrm>
              <a:custGeom>
                <a:avLst/>
                <a:gdLst>
                  <a:gd name="T0" fmla="*/ 0 w 28"/>
                  <a:gd name="T1" fmla="*/ 6 h 20"/>
                  <a:gd name="T2" fmla="*/ 26 w 28"/>
                  <a:gd name="T3" fmla="*/ 0 h 20"/>
                  <a:gd name="T4" fmla="*/ 28 w 28"/>
                  <a:gd name="T5" fmla="*/ 13 h 20"/>
                  <a:gd name="T6" fmla="*/ 1 w 28"/>
                  <a:gd name="T7" fmla="*/ 20 h 20"/>
                  <a:gd name="T8" fmla="*/ 0 w 28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6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69" name="Freeform 2464"/>
              <p:cNvSpPr>
                <a:spLocks/>
              </p:cNvSpPr>
              <p:nvPr/>
            </p:nvSpPr>
            <p:spPr bwMode="auto">
              <a:xfrm>
                <a:off x="4269" y="1394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7 w 28"/>
                  <a:gd name="T3" fmla="*/ 0 h 19"/>
                  <a:gd name="T4" fmla="*/ 28 w 28"/>
                  <a:gd name="T5" fmla="*/ 14 h 19"/>
                  <a:gd name="T6" fmla="*/ 2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0" name="Freeform 2465"/>
              <p:cNvSpPr>
                <a:spLocks/>
              </p:cNvSpPr>
              <p:nvPr/>
            </p:nvSpPr>
            <p:spPr bwMode="auto">
              <a:xfrm>
                <a:off x="4301" y="1384"/>
                <a:ext cx="27" cy="20"/>
              </a:xfrm>
              <a:custGeom>
                <a:avLst/>
                <a:gdLst>
                  <a:gd name="T0" fmla="*/ 0 w 27"/>
                  <a:gd name="T1" fmla="*/ 6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6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1" name="Freeform 2466"/>
              <p:cNvSpPr>
                <a:spLocks/>
              </p:cNvSpPr>
              <p:nvPr/>
            </p:nvSpPr>
            <p:spPr bwMode="auto">
              <a:xfrm>
                <a:off x="4336" y="1373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7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2" name="Freeform 2467"/>
              <p:cNvSpPr>
                <a:spLocks/>
              </p:cNvSpPr>
              <p:nvPr/>
            </p:nvSpPr>
            <p:spPr bwMode="auto">
              <a:xfrm>
                <a:off x="4367" y="1364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6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3" name="Freeform 2468"/>
              <p:cNvSpPr>
                <a:spLocks/>
              </p:cNvSpPr>
              <p:nvPr/>
            </p:nvSpPr>
            <p:spPr bwMode="auto">
              <a:xfrm>
                <a:off x="4397" y="1353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3 h 20"/>
                  <a:gd name="T6" fmla="*/ 2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4" name="Freeform 2469"/>
              <p:cNvSpPr>
                <a:spLocks/>
              </p:cNvSpPr>
              <p:nvPr/>
            </p:nvSpPr>
            <p:spPr bwMode="auto">
              <a:xfrm>
                <a:off x="4425" y="1345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7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5" name="Freeform 2470"/>
              <p:cNvSpPr>
                <a:spLocks/>
              </p:cNvSpPr>
              <p:nvPr/>
            </p:nvSpPr>
            <p:spPr bwMode="auto">
              <a:xfrm>
                <a:off x="4454" y="1337"/>
                <a:ext cx="28" cy="17"/>
              </a:xfrm>
              <a:custGeom>
                <a:avLst/>
                <a:gdLst>
                  <a:gd name="T0" fmla="*/ 0 w 28"/>
                  <a:gd name="T1" fmla="*/ 4 h 17"/>
                  <a:gd name="T2" fmla="*/ 27 w 28"/>
                  <a:gd name="T3" fmla="*/ 0 h 17"/>
                  <a:gd name="T4" fmla="*/ 28 w 28"/>
                  <a:gd name="T5" fmla="*/ 13 h 17"/>
                  <a:gd name="T6" fmla="*/ 2 w 28"/>
                  <a:gd name="T7" fmla="*/ 17 h 17"/>
                  <a:gd name="T8" fmla="*/ 0 w 28"/>
                  <a:gd name="T9" fmla="*/ 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0" y="4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6" name="Freeform 2471"/>
              <p:cNvSpPr>
                <a:spLocks/>
              </p:cNvSpPr>
              <p:nvPr/>
            </p:nvSpPr>
            <p:spPr bwMode="auto">
              <a:xfrm>
                <a:off x="4478" y="1333"/>
                <a:ext cx="19" cy="28"/>
              </a:xfrm>
              <a:custGeom>
                <a:avLst/>
                <a:gdLst>
                  <a:gd name="T0" fmla="*/ 6 w 19"/>
                  <a:gd name="T1" fmla="*/ 0 h 28"/>
                  <a:gd name="T2" fmla="*/ 0 w 19"/>
                  <a:gd name="T3" fmla="*/ 27 h 28"/>
                  <a:gd name="T4" fmla="*/ 14 w 19"/>
                  <a:gd name="T5" fmla="*/ 28 h 28"/>
                  <a:gd name="T6" fmla="*/ 19 w 19"/>
                  <a:gd name="T7" fmla="*/ 1 h 28"/>
                  <a:gd name="T8" fmla="*/ 6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6" y="0"/>
                    </a:moveTo>
                    <a:lnTo>
                      <a:pt x="0" y="27"/>
                    </a:lnTo>
                    <a:lnTo>
                      <a:pt x="14" y="28"/>
                    </a:lnTo>
                    <a:lnTo>
                      <a:pt x="19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7" name="Freeform 2472"/>
              <p:cNvSpPr>
                <a:spLocks/>
              </p:cNvSpPr>
              <p:nvPr/>
            </p:nvSpPr>
            <p:spPr bwMode="auto">
              <a:xfrm>
                <a:off x="4468" y="1356"/>
                <a:ext cx="21" cy="26"/>
              </a:xfrm>
              <a:custGeom>
                <a:avLst/>
                <a:gdLst>
                  <a:gd name="T0" fmla="*/ 8 w 21"/>
                  <a:gd name="T1" fmla="*/ 0 h 26"/>
                  <a:gd name="T2" fmla="*/ 0 w 21"/>
                  <a:gd name="T3" fmla="*/ 25 h 26"/>
                  <a:gd name="T4" fmla="*/ 13 w 21"/>
                  <a:gd name="T5" fmla="*/ 26 h 26"/>
                  <a:gd name="T6" fmla="*/ 21 w 21"/>
                  <a:gd name="T7" fmla="*/ 1 h 26"/>
                  <a:gd name="T8" fmla="*/ 8 w 21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6"/>
                  <a:gd name="T17" fmla="*/ 21 w 21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6">
                    <a:moveTo>
                      <a:pt x="8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8" name="Freeform 2473"/>
              <p:cNvSpPr>
                <a:spLocks/>
              </p:cNvSpPr>
              <p:nvPr/>
            </p:nvSpPr>
            <p:spPr bwMode="auto">
              <a:xfrm>
                <a:off x="4461" y="1382"/>
                <a:ext cx="15" cy="19"/>
              </a:xfrm>
              <a:custGeom>
                <a:avLst/>
                <a:gdLst>
                  <a:gd name="T0" fmla="*/ 1 w 15"/>
                  <a:gd name="T1" fmla="*/ 0 h 19"/>
                  <a:gd name="T2" fmla="*/ 0 w 15"/>
                  <a:gd name="T3" fmla="*/ 18 h 19"/>
                  <a:gd name="T4" fmla="*/ 13 w 15"/>
                  <a:gd name="T5" fmla="*/ 19 h 19"/>
                  <a:gd name="T6" fmla="*/ 15 w 15"/>
                  <a:gd name="T7" fmla="*/ 2 h 19"/>
                  <a:gd name="T8" fmla="*/ 1 w 1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1" y="0"/>
                    </a:moveTo>
                    <a:lnTo>
                      <a:pt x="0" y="18"/>
                    </a:lnTo>
                    <a:lnTo>
                      <a:pt x="13" y="19"/>
                    </a:lnTo>
                    <a:lnTo>
                      <a:pt x="15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79" name="Rectangle 2474"/>
              <p:cNvSpPr>
                <a:spLocks noChangeArrowheads="1"/>
              </p:cNvSpPr>
              <p:nvPr/>
            </p:nvSpPr>
            <p:spPr bwMode="auto">
              <a:xfrm>
                <a:off x="4461" y="1384"/>
                <a:ext cx="13" cy="17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0" name="Freeform 2475"/>
              <p:cNvSpPr>
                <a:spLocks/>
              </p:cNvSpPr>
              <p:nvPr/>
            </p:nvSpPr>
            <p:spPr bwMode="auto">
              <a:xfrm>
                <a:off x="4460" y="1381"/>
                <a:ext cx="14" cy="19"/>
              </a:xfrm>
              <a:custGeom>
                <a:avLst/>
                <a:gdLst>
                  <a:gd name="T0" fmla="*/ 1 w 14"/>
                  <a:gd name="T1" fmla="*/ 0 h 19"/>
                  <a:gd name="T2" fmla="*/ 0 w 14"/>
                  <a:gd name="T3" fmla="*/ 17 h 19"/>
                  <a:gd name="T4" fmla="*/ 13 w 14"/>
                  <a:gd name="T5" fmla="*/ 19 h 19"/>
                  <a:gd name="T6" fmla="*/ 14 w 14"/>
                  <a:gd name="T7" fmla="*/ 1 h 19"/>
                  <a:gd name="T8" fmla="*/ 1 w 1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9"/>
                  <a:gd name="T17" fmla="*/ 14 w 1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9">
                    <a:moveTo>
                      <a:pt x="1" y="0"/>
                    </a:moveTo>
                    <a:lnTo>
                      <a:pt x="0" y="17"/>
                    </a:lnTo>
                    <a:lnTo>
                      <a:pt x="13" y="19"/>
                    </a:lnTo>
                    <a:lnTo>
                      <a:pt x="14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1" name="Freeform 2476"/>
              <p:cNvSpPr>
                <a:spLocks/>
              </p:cNvSpPr>
              <p:nvPr/>
            </p:nvSpPr>
            <p:spPr bwMode="auto">
              <a:xfrm>
                <a:off x="4453" y="1382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7 h 28"/>
                  <a:gd name="T4" fmla="*/ 13 w 20"/>
                  <a:gd name="T5" fmla="*/ 28 h 28"/>
                  <a:gd name="T6" fmla="*/ 20 w 20"/>
                  <a:gd name="T7" fmla="*/ 2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2" name="Freeform 2477"/>
              <p:cNvSpPr>
                <a:spLocks/>
              </p:cNvSpPr>
              <p:nvPr/>
            </p:nvSpPr>
            <p:spPr bwMode="auto">
              <a:xfrm>
                <a:off x="4444" y="1394"/>
                <a:ext cx="22" cy="27"/>
              </a:xfrm>
              <a:custGeom>
                <a:avLst/>
                <a:gdLst>
                  <a:gd name="T0" fmla="*/ 9 w 22"/>
                  <a:gd name="T1" fmla="*/ 0 h 27"/>
                  <a:gd name="T2" fmla="*/ 0 w 22"/>
                  <a:gd name="T3" fmla="*/ 26 h 27"/>
                  <a:gd name="T4" fmla="*/ 13 w 22"/>
                  <a:gd name="T5" fmla="*/ 27 h 27"/>
                  <a:gd name="T6" fmla="*/ 22 w 22"/>
                  <a:gd name="T7" fmla="*/ 2 h 27"/>
                  <a:gd name="T8" fmla="*/ 9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7"/>
                  <a:gd name="T17" fmla="*/ 22 w 2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2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3" name="Freeform 2478"/>
              <p:cNvSpPr>
                <a:spLocks/>
              </p:cNvSpPr>
              <p:nvPr/>
            </p:nvSpPr>
            <p:spPr bwMode="auto">
              <a:xfrm>
                <a:off x="4420" y="1436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4" name="Rectangle 2479"/>
              <p:cNvSpPr>
                <a:spLocks noChangeArrowheads="1"/>
              </p:cNvSpPr>
              <p:nvPr/>
            </p:nvSpPr>
            <p:spPr bwMode="auto">
              <a:xfrm>
                <a:off x="4403" y="148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5" name="Freeform 2480"/>
              <p:cNvSpPr>
                <a:spLocks/>
              </p:cNvSpPr>
              <p:nvPr/>
            </p:nvSpPr>
            <p:spPr bwMode="auto">
              <a:xfrm>
                <a:off x="4392" y="1482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6" name="Rectangle 2481"/>
              <p:cNvSpPr>
                <a:spLocks noChangeArrowheads="1"/>
              </p:cNvSpPr>
              <p:nvPr/>
            </p:nvSpPr>
            <p:spPr bwMode="auto">
              <a:xfrm>
                <a:off x="4375" y="1530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7" name="Freeform 2482"/>
              <p:cNvSpPr>
                <a:spLocks/>
              </p:cNvSpPr>
              <p:nvPr/>
            </p:nvSpPr>
            <p:spPr bwMode="auto">
              <a:xfrm>
                <a:off x="4363" y="1527"/>
                <a:ext cx="25" cy="26"/>
              </a:xfrm>
              <a:custGeom>
                <a:avLst/>
                <a:gdLst>
                  <a:gd name="T0" fmla="*/ 12 w 25"/>
                  <a:gd name="T1" fmla="*/ 0 h 26"/>
                  <a:gd name="T2" fmla="*/ 0 w 25"/>
                  <a:gd name="T3" fmla="*/ 24 h 26"/>
                  <a:gd name="T4" fmla="*/ 13 w 25"/>
                  <a:gd name="T5" fmla="*/ 26 h 26"/>
                  <a:gd name="T6" fmla="*/ 25 w 25"/>
                  <a:gd name="T7" fmla="*/ 2 h 26"/>
                  <a:gd name="T8" fmla="*/ 12 w 25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12" y="0"/>
                    </a:moveTo>
                    <a:lnTo>
                      <a:pt x="0" y="24"/>
                    </a:lnTo>
                    <a:lnTo>
                      <a:pt x="13" y="26"/>
                    </a:lnTo>
                    <a:lnTo>
                      <a:pt x="25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8" name="Rectangle 2483"/>
              <p:cNvSpPr>
                <a:spLocks noChangeArrowheads="1"/>
              </p:cNvSpPr>
              <p:nvPr/>
            </p:nvSpPr>
            <p:spPr bwMode="auto">
              <a:xfrm>
                <a:off x="4341" y="1579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89" name="Freeform 2484"/>
              <p:cNvSpPr>
                <a:spLocks/>
              </p:cNvSpPr>
              <p:nvPr/>
            </p:nvSpPr>
            <p:spPr bwMode="auto">
              <a:xfrm>
                <a:off x="4329" y="1577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0" name="Rectangle 2485"/>
              <p:cNvSpPr>
                <a:spLocks noChangeArrowheads="1"/>
              </p:cNvSpPr>
              <p:nvPr/>
            </p:nvSpPr>
            <p:spPr bwMode="auto">
              <a:xfrm>
                <a:off x="4309" y="1626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1" name="Freeform 2486"/>
              <p:cNvSpPr>
                <a:spLocks/>
              </p:cNvSpPr>
              <p:nvPr/>
            </p:nvSpPr>
            <p:spPr bwMode="auto">
              <a:xfrm>
                <a:off x="4296" y="1623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2" name="Freeform 2487"/>
              <p:cNvSpPr>
                <a:spLocks/>
              </p:cNvSpPr>
              <p:nvPr/>
            </p:nvSpPr>
            <p:spPr bwMode="auto">
              <a:xfrm>
                <a:off x="4264" y="1663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3" name="Rectangle 2488"/>
              <p:cNvSpPr>
                <a:spLocks noChangeArrowheads="1"/>
              </p:cNvSpPr>
              <p:nvPr/>
            </p:nvSpPr>
            <p:spPr bwMode="auto">
              <a:xfrm>
                <a:off x="4241" y="1716"/>
                <a:ext cx="14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4" name="Freeform 2489"/>
              <p:cNvSpPr>
                <a:spLocks/>
              </p:cNvSpPr>
              <p:nvPr/>
            </p:nvSpPr>
            <p:spPr bwMode="auto">
              <a:xfrm>
                <a:off x="4228" y="1714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2 h 24"/>
                  <a:gd name="T4" fmla="*/ 15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2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5" name="Freeform 2490"/>
              <p:cNvSpPr>
                <a:spLocks/>
              </p:cNvSpPr>
              <p:nvPr/>
            </p:nvSpPr>
            <p:spPr bwMode="auto">
              <a:xfrm>
                <a:off x="4195" y="1752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2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6" name="Freeform 2491"/>
              <p:cNvSpPr>
                <a:spLocks/>
              </p:cNvSpPr>
              <p:nvPr/>
            </p:nvSpPr>
            <p:spPr bwMode="auto">
              <a:xfrm>
                <a:off x="4167" y="1792"/>
                <a:ext cx="22" cy="31"/>
              </a:xfrm>
              <a:custGeom>
                <a:avLst/>
                <a:gdLst>
                  <a:gd name="T0" fmla="*/ 21 w 22"/>
                  <a:gd name="T1" fmla="*/ 15 h 31"/>
                  <a:gd name="T2" fmla="*/ 0 w 22"/>
                  <a:gd name="T3" fmla="*/ 31 h 31"/>
                  <a:gd name="T4" fmla="*/ 1 w 22"/>
                  <a:gd name="T5" fmla="*/ 16 h 31"/>
                  <a:gd name="T6" fmla="*/ 22 w 22"/>
                  <a:gd name="T7" fmla="*/ 0 h 31"/>
                  <a:gd name="T8" fmla="*/ 21 w 22"/>
                  <a:gd name="T9" fmla="*/ 1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31"/>
                  <a:gd name="T17" fmla="*/ 22 w 22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31">
                    <a:moveTo>
                      <a:pt x="21" y="15"/>
                    </a:moveTo>
                    <a:lnTo>
                      <a:pt x="0" y="31"/>
                    </a:lnTo>
                    <a:lnTo>
                      <a:pt x="1" y="16"/>
                    </a:lnTo>
                    <a:lnTo>
                      <a:pt x="22" y="0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7" name="Freeform 2492"/>
              <p:cNvSpPr>
                <a:spLocks/>
              </p:cNvSpPr>
              <p:nvPr/>
            </p:nvSpPr>
            <p:spPr bwMode="auto">
              <a:xfrm>
                <a:off x="4130" y="1827"/>
                <a:ext cx="24" cy="31"/>
              </a:xfrm>
              <a:custGeom>
                <a:avLst/>
                <a:gdLst>
                  <a:gd name="T0" fmla="*/ 22 w 24"/>
                  <a:gd name="T1" fmla="*/ 15 h 31"/>
                  <a:gd name="T2" fmla="*/ 0 w 24"/>
                  <a:gd name="T3" fmla="*/ 31 h 31"/>
                  <a:gd name="T4" fmla="*/ 1 w 24"/>
                  <a:gd name="T5" fmla="*/ 16 h 31"/>
                  <a:gd name="T6" fmla="*/ 24 w 24"/>
                  <a:gd name="T7" fmla="*/ 0 h 31"/>
                  <a:gd name="T8" fmla="*/ 22 w 24"/>
                  <a:gd name="T9" fmla="*/ 1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22" y="15"/>
                    </a:moveTo>
                    <a:lnTo>
                      <a:pt x="0" y="31"/>
                    </a:lnTo>
                    <a:lnTo>
                      <a:pt x="1" y="16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8" name="Freeform 2493"/>
              <p:cNvSpPr>
                <a:spLocks/>
              </p:cNvSpPr>
              <p:nvPr/>
            </p:nvSpPr>
            <p:spPr bwMode="auto">
              <a:xfrm>
                <a:off x="4094" y="1860"/>
                <a:ext cx="25" cy="28"/>
              </a:xfrm>
              <a:custGeom>
                <a:avLst/>
                <a:gdLst>
                  <a:gd name="T0" fmla="*/ 24 w 25"/>
                  <a:gd name="T1" fmla="*/ 15 h 28"/>
                  <a:gd name="T2" fmla="*/ 0 w 25"/>
                  <a:gd name="T3" fmla="*/ 28 h 28"/>
                  <a:gd name="T4" fmla="*/ 1 w 25"/>
                  <a:gd name="T5" fmla="*/ 14 h 28"/>
                  <a:gd name="T6" fmla="*/ 25 w 25"/>
                  <a:gd name="T7" fmla="*/ 0 h 28"/>
                  <a:gd name="T8" fmla="*/ 24 w 2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24" y="15"/>
                    </a:moveTo>
                    <a:lnTo>
                      <a:pt x="0" y="28"/>
                    </a:lnTo>
                    <a:lnTo>
                      <a:pt x="1" y="14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099" name="Freeform 2494"/>
              <p:cNvSpPr>
                <a:spLocks/>
              </p:cNvSpPr>
              <p:nvPr/>
            </p:nvSpPr>
            <p:spPr bwMode="auto">
              <a:xfrm>
                <a:off x="4063" y="1886"/>
                <a:ext cx="24" cy="28"/>
              </a:xfrm>
              <a:custGeom>
                <a:avLst/>
                <a:gdLst>
                  <a:gd name="T0" fmla="*/ 23 w 24"/>
                  <a:gd name="T1" fmla="*/ 14 h 28"/>
                  <a:gd name="T2" fmla="*/ 0 w 24"/>
                  <a:gd name="T3" fmla="*/ 28 h 28"/>
                  <a:gd name="T4" fmla="*/ 1 w 24"/>
                  <a:gd name="T5" fmla="*/ 13 h 28"/>
                  <a:gd name="T6" fmla="*/ 24 w 24"/>
                  <a:gd name="T7" fmla="*/ 0 h 28"/>
                  <a:gd name="T8" fmla="*/ 23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0" name="Freeform 2495"/>
              <p:cNvSpPr>
                <a:spLocks/>
              </p:cNvSpPr>
              <p:nvPr/>
            </p:nvSpPr>
            <p:spPr bwMode="auto">
              <a:xfrm>
                <a:off x="4031" y="1911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1" name="Freeform 2496"/>
              <p:cNvSpPr>
                <a:spLocks/>
              </p:cNvSpPr>
              <p:nvPr/>
            </p:nvSpPr>
            <p:spPr bwMode="auto">
              <a:xfrm>
                <a:off x="4000" y="1933"/>
                <a:ext cx="26" cy="28"/>
              </a:xfrm>
              <a:custGeom>
                <a:avLst/>
                <a:gdLst>
                  <a:gd name="T0" fmla="*/ 24 w 26"/>
                  <a:gd name="T1" fmla="*/ 15 h 28"/>
                  <a:gd name="T2" fmla="*/ 0 w 26"/>
                  <a:gd name="T3" fmla="*/ 28 h 28"/>
                  <a:gd name="T4" fmla="*/ 2 w 26"/>
                  <a:gd name="T5" fmla="*/ 14 h 28"/>
                  <a:gd name="T6" fmla="*/ 26 w 26"/>
                  <a:gd name="T7" fmla="*/ 0 h 28"/>
                  <a:gd name="T8" fmla="*/ 24 w 26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24" y="15"/>
                    </a:moveTo>
                    <a:lnTo>
                      <a:pt x="0" y="28"/>
                    </a:lnTo>
                    <a:lnTo>
                      <a:pt x="2" y="14"/>
                    </a:lnTo>
                    <a:lnTo>
                      <a:pt x="26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2" name="Freeform 2497"/>
              <p:cNvSpPr>
                <a:spLocks/>
              </p:cNvSpPr>
              <p:nvPr/>
            </p:nvSpPr>
            <p:spPr bwMode="auto">
              <a:xfrm>
                <a:off x="3967" y="1959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3" name="Freeform 2498"/>
              <p:cNvSpPr>
                <a:spLocks/>
              </p:cNvSpPr>
              <p:nvPr/>
            </p:nvSpPr>
            <p:spPr bwMode="auto">
              <a:xfrm>
                <a:off x="3938" y="1980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4" name="Freeform 2499"/>
              <p:cNvSpPr>
                <a:spLocks/>
              </p:cNvSpPr>
              <p:nvPr/>
            </p:nvSpPr>
            <p:spPr bwMode="auto">
              <a:xfrm>
                <a:off x="3902" y="2005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5" name="Freeform 2500"/>
              <p:cNvSpPr>
                <a:spLocks/>
              </p:cNvSpPr>
              <p:nvPr/>
            </p:nvSpPr>
            <p:spPr bwMode="auto">
              <a:xfrm>
                <a:off x="3871" y="2025"/>
                <a:ext cx="27" cy="23"/>
              </a:xfrm>
              <a:custGeom>
                <a:avLst/>
                <a:gdLst>
                  <a:gd name="T0" fmla="*/ 26 w 27"/>
                  <a:gd name="T1" fmla="*/ 14 h 23"/>
                  <a:gd name="T2" fmla="*/ 0 w 27"/>
                  <a:gd name="T3" fmla="*/ 23 h 23"/>
                  <a:gd name="T4" fmla="*/ 2 w 27"/>
                  <a:gd name="T5" fmla="*/ 10 h 23"/>
                  <a:gd name="T6" fmla="*/ 27 w 27"/>
                  <a:gd name="T7" fmla="*/ 0 h 23"/>
                  <a:gd name="T8" fmla="*/ 26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4"/>
                    </a:moveTo>
                    <a:lnTo>
                      <a:pt x="0" y="23"/>
                    </a:lnTo>
                    <a:lnTo>
                      <a:pt x="2" y="10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6" name="Freeform 2501"/>
              <p:cNvSpPr>
                <a:spLocks/>
              </p:cNvSpPr>
              <p:nvPr/>
            </p:nvSpPr>
            <p:spPr bwMode="auto">
              <a:xfrm>
                <a:off x="3837" y="2043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7" name="Freeform 2502"/>
              <p:cNvSpPr>
                <a:spLocks/>
              </p:cNvSpPr>
              <p:nvPr/>
            </p:nvSpPr>
            <p:spPr bwMode="auto">
              <a:xfrm>
                <a:off x="3805" y="2060"/>
                <a:ext cx="26" cy="23"/>
              </a:xfrm>
              <a:custGeom>
                <a:avLst/>
                <a:gdLst>
                  <a:gd name="T0" fmla="*/ 25 w 26"/>
                  <a:gd name="T1" fmla="*/ 13 h 23"/>
                  <a:gd name="T2" fmla="*/ 0 w 26"/>
                  <a:gd name="T3" fmla="*/ 23 h 23"/>
                  <a:gd name="T4" fmla="*/ 1 w 26"/>
                  <a:gd name="T5" fmla="*/ 9 h 23"/>
                  <a:gd name="T6" fmla="*/ 26 w 26"/>
                  <a:gd name="T7" fmla="*/ 0 h 23"/>
                  <a:gd name="T8" fmla="*/ 25 w 26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8" name="Freeform 2503"/>
              <p:cNvSpPr>
                <a:spLocks/>
              </p:cNvSpPr>
              <p:nvPr/>
            </p:nvSpPr>
            <p:spPr bwMode="auto">
              <a:xfrm>
                <a:off x="3771" y="2077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09" name="Freeform 2504"/>
              <p:cNvSpPr>
                <a:spLocks/>
              </p:cNvSpPr>
              <p:nvPr/>
            </p:nvSpPr>
            <p:spPr bwMode="auto">
              <a:xfrm>
                <a:off x="3738" y="2093"/>
                <a:ext cx="27" cy="22"/>
              </a:xfrm>
              <a:custGeom>
                <a:avLst/>
                <a:gdLst>
                  <a:gd name="T0" fmla="*/ 25 w 27"/>
                  <a:gd name="T1" fmla="*/ 14 h 22"/>
                  <a:gd name="T2" fmla="*/ 0 w 27"/>
                  <a:gd name="T3" fmla="*/ 22 h 22"/>
                  <a:gd name="T4" fmla="*/ 1 w 27"/>
                  <a:gd name="T5" fmla="*/ 8 h 22"/>
                  <a:gd name="T6" fmla="*/ 27 w 27"/>
                  <a:gd name="T7" fmla="*/ 0 h 22"/>
                  <a:gd name="T8" fmla="*/ 25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0" name="Freeform 2505"/>
              <p:cNvSpPr>
                <a:spLocks/>
              </p:cNvSpPr>
              <p:nvPr/>
            </p:nvSpPr>
            <p:spPr bwMode="auto">
              <a:xfrm>
                <a:off x="3708" y="2108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1" name="Freeform 2506"/>
              <p:cNvSpPr>
                <a:spLocks/>
              </p:cNvSpPr>
              <p:nvPr/>
            </p:nvSpPr>
            <p:spPr bwMode="auto">
              <a:xfrm>
                <a:off x="3674" y="2121"/>
                <a:ext cx="27" cy="21"/>
              </a:xfrm>
              <a:custGeom>
                <a:avLst/>
                <a:gdLst>
                  <a:gd name="T0" fmla="*/ 26 w 27"/>
                  <a:gd name="T1" fmla="*/ 14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4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2" name="Freeform 2507"/>
              <p:cNvSpPr>
                <a:spLocks/>
              </p:cNvSpPr>
              <p:nvPr/>
            </p:nvSpPr>
            <p:spPr bwMode="auto">
              <a:xfrm>
                <a:off x="3642" y="2135"/>
                <a:ext cx="27" cy="19"/>
              </a:xfrm>
              <a:custGeom>
                <a:avLst/>
                <a:gdLst>
                  <a:gd name="T0" fmla="*/ 26 w 27"/>
                  <a:gd name="T1" fmla="*/ 13 h 19"/>
                  <a:gd name="T2" fmla="*/ 0 w 27"/>
                  <a:gd name="T3" fmla="*/ 19 h 19"/>
                  <a:gd name="T4" fmla="*/ 2 w 27"/>
                  <a:gd name="T5" fmla="*/ 6 h 19"/>
                  <a:gd name="T6" fmla="*/ 27 w 27"/>
                  <a:gd name="T7" fmla="*/ 0 h 19"/>
                  <a:gd name="T8" fmla="*/ 26 w 27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9"/>
                  <a:gd name="T17" fmla="*/ 27 w 27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9">
                    <a:moveTo>
                      <a:pt x="26" y="13"/>
                    </a:moveTo>
                    <a:lnTo>
                      <a:pt x="0" y="19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3" name="Freeform 2508"/>
              <p:cNvSpPr>
                <a:spLocks/>
              </p:cNvSpPr>
              <p:nvPr/>
            </p:nvSpPr>
            <p:spPr bwMode="auto">
              <a:xfrm>
                <a:off x="3608" y="2146"/>
                <a:ext cx="28" cy="20"/>
              </a:xfrm>
              <a:custGeom>
                <a:avLst/>
                <a:gdLst>
                  <a:gd name="T0" fmla="*/ 26 w 28"/>
                  <a:gd name="T1" fmla="*/ 14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6 w 28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6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4" name="Freeform 2509"/>
              <p:cNvSpPr>
                <a:spLocks/>
              </p:cNvSpPr>
              <p:nvPr/>
            </p:nvSpPr>
            <p:spPr bwMode="auto">
              <a:xfrm>
                <a:off x="3578" y="2157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2 w 28"/>
                  <a:gd name="T5" fmla="*/ 7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5" name="Freeform 2510"/>
              <p:cNvSpPr>
                <a:spLocks/>
              </p:cNvSpPr>
              <p:nvPr/>
            </p:nvSpPr>
            <p:spPr bwMode="auto">
              <a:xfrm>
                <a:off x="3549" y="2168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6" name="Freeform 2511"/>
              <p:cNvSpPr>
                <a:spLocks/>
              </p:cNvSpPr>
              <p:nvPr/>
            </p:nvSpPr>
            <p:spPr bwMode="auto">
              <a:xfrm>
                <a:off x="3516" y="2177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7" name="Freeform 2512"/>
              <p:cNvSpPr>
                <a:spLocks/>
              </p:cNvSpPr>
              <p:nvPr/>
            </p:nvSpPr>
            <p:spPr bwMode="auto">
              <a:xfrm>
                <a:off x="3477" y="2190"/>
                <a:ext cx="28" cy="19"/>
              </a:xfrm>
              <a:custGeom>
                <a:avLst/>
                <a:gdLst>
                  <a:gd name="T0" fmla="*/ 27 w 28"/>
                  <a:gd name="T1" fmla="*/ 14 h 19"/>
                  <a:gd name="T2" fmla="*/ 0 w 28"/>
                  <a:gd name="T3" fmla="*/ 19 h 19"/>
                  <a:gd name="T4" fmla="*/ 2 w 28"/>
                  <a:gd name="T5" fmla="*/ 6 h 19"/>
                  <a:gd name="T6" fmla="*/ 28 w 28"/>
                  <a:gd name="T7" fmla="*/ 0 h 19"/>
                  <a:gd name="T8" fmla="*/ 27 w 28"/>
                  <a:gd name="T9" fmla="*/ 1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4"/>
                    </a:moveTo>
                    <a:lnTo>
                      <a:pt x="0" y="19"/>
                    </a:lnTo>
                    <a:lnTo>
                      <a:pt x="2" y="6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8" name="Freeform 2513"/>
              <p:cNvSpPr>
                <a:spLocks/>
              </p:cNvSpPr>
              <p:nvPr/>
            </p:nvSpPr>
            <p:spPr bwMode="auto">
              <a:xfrm>
                <a:off x="3443" y="2201"/>
                <a:ext cx="28" cy="19"/>
              </a:xfrm>
              <a:custGeom>
                <a:avLst/>
                <a:gdLst>
                  <a:gd name="T0" fmla="*/ 26 w 28"/>
                  <a:gd name="T1" fmla="*/ 13 h 19"/>
                  <a:gd name="T2" fmla="*/ 0 w 28"/>
                  <a:gd name="T3" fmla="*/ 19 h 19"/>
                  <a:gd name="T4" fmla="*/ 1 w 28"/>
                  <a:gd name="T5" fmla="*/ 5 h 19"/>
                  <a:gd name="T6" fmla="*/ 28 w 28"/>
                  <a:gd name="T7" fmla="*/ 0 h 19"/>
                  <a:gd name="T8" fmla="*/ 26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19" name="Freeform 2514"/>
              <p:cNvSpPr>
                <a:spLocks/>
              </p:cNvSpPr>
              <p:nvPr/>
            </p:nvSpPr>
            <p:spPr bwMode="auto">
              <a:xfrm>
                <a:off x="3413" y="2209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0" name="Freeform 2515"/>
              <p:cNvSpPr>
                <a:spLocks/>
              </p:cNvSpPr>
              <p:nvPr/>
            </p:nvSpPr>
            <p:spPr bwMode="auto">
              <a:xfrm>
                <a:off x="3379" y="2220"/>
                <a:ext cx="28" cy="18"/>
              </a:xfrm>
              <a:custGeom>
                <a:avLst/>
                <a:gdLst>
                  <a:gd name="T0" fmla="*/ 26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6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1" name="Freeform 2516"/>
              <p:cNvSpPr>
                <a:spLocks/>
              </p:cNvSpPr>
              <p:nvPr/>
            </p:nvSpPr>
            <p:spPr bwMode="auto">
              <a:xfrm>
                <a:off x="3343" y="2229"/>
                <a:ext cx="28" cy="19"/>
              </a:xfrm>
              <a:custGeom>
                <a:avLst/>
                <a:gdLst>
                  <a:gd name="T0" fmla="*/ 26 w 28"/>
                  <a:gd name="T1" fmla="*/ 13 h 19"/>
                  <a:gd name="T2" fmla="*/ 0 w 28"/>
                  <a:gd name="T3" fmla="*/ 19 h 19"/>
                  <a:gd name="T4" fmla="*/ 1 w 28"/>
                  <a:gd name="T5" fmla="*/ 5 h 19"/>
                  <a:gd name="T6" fmla="*/ 28 w 28"/>
                  <a:gd name="T7" fmla="*/ 0 h 19"/>
                  <a:gd name="T8" fmla="*/ 26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6" y="13"/>
                    </a:moveTo>
                    <a:lnTo>
                      <a:pt x="0" y="19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2" name="Freeform 2517"/>
              <p:cNvSpPr>
                <a:spLocks/>
              </p:cNvSpPr>
              <p:nvPr/>
            </p:nvSpPr>
            <p:spPr bwMode="auto">
              <a:xfrm>
                <a:off x="3309" y="2238"/>
                <a:ext cx="28" cy="20"/>
              </a:xfrm>
              <a:custGeom>
                <a:avLst/>
                <a:gdLst>
                  <a:gd name="T0" fmla="*/ 27 w 28"/>
                  <a:gd name="T1" fmla="*/ 14 h 20"/>
                  <a:gd name="T2" fmla="*/ 0 w 28"/>
                  <a:gd name="T3" fmla="*/ 20 h 20"/>
                  <a:gd name="T4" fmla="*/ 2 w 28"/>
                  <a:gd name="T5" fmla="*/ 7 h 20"/>
                  <a:gd name="T6" fmla="*/ 28 w 28"/>
                  <a:gd name="T7" fmla="*/ 0 h 20"/>
                  <a:gd name="T8" fmla="*/ 27 w 28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3" name="Freeform 2518"/>
              <p:cNvSpPr>
                <a:spLocks/>
              </p:cNvSpPr>
              <p:nvPr/>
            </p:nvSpPr>
            <p:spPr bwMode="auto">
              <a:xfrm>
                <a:off x="3281" y="2248"/>
                <a:ext cx="28" cy="17"/>
              </a:xfrm>
              <a:custGeom>
                <a:avLst/>
                <a:gdLst>
                  <a:gd name="T0" fmla="*/ 27 w 28"/>
                  <a:gd name="T1" fmla="*/ 13 h 17"/>
                  <a:gd name="T2" fmla="*/ 0 w 28"/>
                  <a:gd name="T3" fmla="*/ 17 h 17"/>
                  <a:gd name="T4" fmla="*/ 2 w 28"/>
                  <a:gd name="T5" fmla="*/ 4 h 17"/>
                  <a:gd name="T6" fmla="*/ 28 w 28"/>
                  <a:gd name="T7" fmla="*/ 0 h 17"/>
                  <a:gd name="T8" fmla="*/ 27 w 28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27" y="13"/>
                    </a:moveTo>
                    <a:lnTo>
                      <a:pt x="0" y="17"/>
                    </a:lnTo>
                    <a:lnTo>
                      <a:pt x="2" y="4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4" name="Freeform 2519"/>
              <p:cNvSpPr>
                <a:spLocks/>
              </p:cNvSpPr>
              <p:nvPr/>
            </p:nvSpPr>
            <p:spPr bwMode="auto">
              <a:xfrm>
                <a:off x="3252" y="2254"/>
                <a:ext cx="28" cy="18"/>
              </a:xfrm>
              <a:custGeom>
                <a:avLst/>
                <a:gdLst>
                  <a:gd name="T0" fmla="*/ 27 w 28"/>
                  <a:gd name="T1" fmla="*/ 14 h 18"/>
                  <a:gd name="T2" fmla="*/ 0 w 28"/>
                  <a:gd name="T3" fmla="*/ 18 h 18"/>
                  <a:gd name="T4" fmla="*/ 2 w 28"/>
                  <a:gd name="T5" fmla="*/ 4 h 18"/>
                  <a:gd name="T6" fmla="*/ 28 w 28"/>
                  <a:gd name="T7" fmla="*/ 0 h 18"/>
                  <a:gd name="T8" fmla="*/ 27 w 28"/>
                  <a:gd name="T9" fmla="*/ 1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4"/>
                    </a:moveTo>
                    <a:lnTo>
                      <a:pt x="0" y="18"/>
                    </a:lnTo>
                    <a:lnTo>
                      <a:pt x="2" y="4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5" name="Freeform 2520"/>
              <p:cNvSpPr>
                <a:spLocks/>
              </p:cNvSpPr>
              <p:nvPr/>
            </p:nvSpPr>
            <p:spPr bwMode="auto">
              <a:xfrm>
                <a:off x="3224" y="2261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6" name="Freeform 2521"/>
              <p:cNvSpPr>
                <a:spLocks/>
              </p:cNvSpPr>
              <p:nvPr/>
            </p:nvSpPr>
            <p:spPr bwMode="auto">
              <a:xfrm>
                <a:off x="3194" y="2270"/>
                <a:ext cx="28" cy="18"/>
              </a:xfrm>
              <a:custGeom>
                <a:avLst/>
                <a:gdLst>
                  <a:gd name="T0" fmla="*/ 26 w 28"/>
                  <a:gd name="T1" fmla="*/ 14 h 18"/>
                  <a:gd name="T2" fmla="*/ 0 w 28"/>
                  <a:gd name="T3" fmla="*/ 18 h 18"/>
                  <a:gd name="T4" fmla="*/ 1 w 28"/>
                  <a:gd name="T5" fmla="*/ 4 h 18"/>
                  <a:gd name="T6" fmla="*/ 28 w 28"/>
                  <a:gd name="T7" fmla="*/ 0 h 18"/>
                  <a:gd name="T8" fmla="*/ 26 w 28"/>
                  <a:gd name="T9" fmla="*/ 1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4"/>
                    </a:moveTo>
                    <a:lnTo>
                      <a:pt x="0" y="18"/>
                    </a:lnTo>
                    <a:lnTo>
                      <a:pt x="1" y="4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7" name="Freeform 2522"/>
              <p:cNvSpPr>
                <a:spLocks/>
              </p:cNvSpPr>
              <p:nvPr/>
            </p:nvSpPr>
            <p:spPr bwMode="auto">
              <a:xfrm>
                <a:off x="3163" y="2274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8" name="Freeform 2523"/>
              <p:cNvSpPr>
                <a:spLocks/>
              </p:cNvSpPr>
              <p:nvPr/>
            </p:nvSpPr>
            <p:spPr bwMode="auto">
              <a:xfrm>
                <a:off x="3140" y="2301"/>
                <a:ext cx="27" cy="24"/>
              </a:xfrm>
              <a:custGeom>
                <a:avLst/>
                <a:gdLst>
                  <a:gd name="T0" fmla="*/ 26 w 27"/>
                  <a:gd name="T1" fmla="*/ 13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29" name="Rectangle 2524"/>
              <p:cNvSpPr>
                <a:spLocks noChangeArrowheads="1"/>
              </p:cNvSpPr>
              <p:nvPr/>
            </p:nvSpPr>
            <p:spPr bwMode="auto">
              <a:xfrm>
                <a:off x="3127" y="2316"/>
                <a:ext cx="20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0" name="Freeform 2525"/>
              <p:cNvSpPr>
                <a:spLocks/>
              </p:cNvSpPr>
              <p:nvPr/>
            </p:nvSpPr>
            <p:spPr bwMode="auto">
              <a:xfrm>
                <a:off x="3119" y="2314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2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1" name="Freeform 2526"/>
              <p:cNvSpPr>
                <a:spLocks/>
              </p:cNvSpPr>
              <p:nvPr/>
            </p:nvSpPr>
            <p:spPr bwMode="auto">
              <a:xfrm>
                <a:off x="3102" y="2358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7 h 28"/>
                  <a:gd name="T4" fmla="*/ 13 w 21"/>
                  <a:gd name="T5" fmla="*/ 28 h 28"/>
                  <a:gd name="T6" fmla="*/ 21 w 21"/>
                  <a:gd name="T7" fmla="*/ 2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2" name="Freeform 2527"/>
              <p:cNvSpPr>
                <a:spLocks/>
              </p:cNvSpPr>
              <p:nvPr/>
            </p:nvSpPr>
            <p:spPr bwMode="auto">
              <a:xfrm>
                <a:off x="3086" y="2401"/>
                <a:ext cx="20" cy="28"/>
              </a:xfrm>
              <a:custGeom>
                <a:avLst/>
                <a:gdLst>
                  <a:gd name="T0" fmla="*/ 6 w 20"/>
                  <a:gd name="T1" fmla="*/ 0 h 28"/>
                  <a:gd name="T2" fmla="*/ 0 w 20"/>
                  <a:gd name="T3" fmla="*/ 26 h 28"/>
                  <a:gd name="T4" fmla="*/ 13 w 20"/>
                  <a:gd name="T5" fmla="*/ 28 h 28"/>
                  <a:gd name="T6" fmla="*/ 20 w 20"/>
                  <a:gd name="T7" fmla="*/ 1 h 28"/>
                  <a:gd name="T8" fmla="*/ 6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6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3" name="Freeform 2528"/>
              <p:cNvSpPr>
                <a:spLocks/>
              </p:cNvSpPr>
              <p:nvPr/>
            </p:nvSpPr>
            <p:spPr bwMode="auto">
              <a:xfrm>
                <a:off x="3070" y="2446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5 h 27"/>
                  <a:gd name="T4" fmla="*/ 13 w 21"/>
                  <a:gd name="T5" fmla="*/ 27 h 27"/>
                  <a:gd name="T6" fmla="*/ 21 w 21"/>
                  <a:gd name="T7" fmla="*/ 1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5"/>
                    </a:lnTo>
                    <a:lnTo>
                      <a:pt x="13" y="27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4" name="Freeform 2529"/>
              <p:cNvSpPr>
                <a:spLocks/>
              </p:cNvSpPr>
              <p:nvPr/>
            </p:nvSpPr>
            <p:spPr bwMode="auto">
              <a:xfrm>
                <a:off x="3049" y="2490"/>
                <a:ext cx="23" cy="25"/>
              </a:xfrm>
              <a:custGeom>
                <a:avLst/>
                <a:gdLst>
                  <a:gd name="T0" fmla="*/ 10 w 23"/>
                  <a:gd name="T1" fmla="*/ 0 h 25"/>
                  <a:gd name="T2" fmla="*/ 0 w 23"/>
                  <a:gd name="T3" fmla="*/ 24 h 25"/>
                  <a:gd name="T4" fmla="*/ 13 w 23"/>
                  <a:gd name="T5" fmla="*/ 25 h 25"/>
                  <a:gd name="T6" fmla="*/ 23 w 23"/>
                  <a:gd name="T7" fmla="*/ 1 h 25"/>
                  <a:gd name="T8" fmla="*/ 10 w 2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5"/>
                  <a:gd name="T17" fmla="*/ 23 w 2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5">
                    <a:moveTo>
                      <a:pt x="10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5" name="Rectangle 2530"/>
              <p:cNvSpPr>
                <a:spLocks noChangeArrowheads="1"/>
              </p:cNvSpPr>
              <p:nvPr/>
            </p:nvSpPr>
            <p:spPr bwMode="auto">
              <a:xfrm>
                <a:off x="3031" y="2538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6" name="Freeform 2531"/>
              <p:cNvSpPr>
                <a:spLocks/>
              </p:cNvSpPr>
              <p:nvPr/>
            </p:nvSpPr>
            <p:spPr bwMode="auto">
              <a:xfrm>
                <a:off x="3018" y="2535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7" name="Freeform 2532"/>
              <p:cNvSpPr>
                <a:spLocks/>
              </p:cNvSpPr>
              <p:nvPr/>
            </p:nvSpPr>
            <p:spPr bwMode="auto">
              <a:xfrm>
                <a:off x="2985" y="2577"/>
                <a:ext cx="28" cy="23"/>
              </a:xfrm>
              <a:custGeom>
                <a:avLst/>
                <a:gdLst>
                  <a:gd name="T0" fmla="*/ 13 w 28"/>
                  <a:gd name="T1" fmla="*/ 0 h 23"/>
                  <a:gd name="T2" fmla="*/ 0 w 28"/>
                  <a:gd name="T3" fmla="*/ 22 h 23"/>
                  <a:gd name="T4" fmla="*/ 14 w 28"/>
                  <a:gd name="T5" fmla="*/ 23 h 23"/>
                  <a:gd name="T6" fmla="*/ 28 w 28"/>
                  <a:gd name="T7" fmla="*/ 1 h 23"/>
                  <a:gd name="T8" fmla="*/ 13 w 28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3"/>
                  <a:gd name="T17" fmla="*/ 28 w 28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3">
                    <a:moveTo>
                      <a:pt x="13" y="0"/>
                    </a:moveTo>
                    <a:lnTo>
                      <a:pt x="0" y="22"/>
                    </a:lnTo>
                    <a:lnTo>
                      <a:pt x="14" y="23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8" name="Freeform 2533"/>
              <p:cNvSpPr>
                <a:spLocks/>
              </p:cNvSpPr>
              <p:nvPr/>
            </p:nvSpPr>
            <p:spPr bwMode="auto">
              <a:xfrm>
                <a:off x="2955" y="2616"/>
                <a:ext cx="24" cy="30"/>
              </a:xfrm>
              <a:custGeom>
                <a:avLst/>
                <a:gdLst>
                  <a:gd name="T0" fmla="*/ 23 w 24"/>
                  <a:gd name="T1" fmla="*/ 15 h 30"/>
                  <a:gd name="T2" fmla="*/ 0 w 24"/>
                  <a:gd name="T3" fmla="*/ 30 h 30"/>
                  <a:gd name="T4" fmla="*/ 2 w 24"/>
                  <a:gd name="T5" fmla="*/ 15 h 30"/>
                  <a:gd name="T6" fmla="*/ 24 w 24"/>
                  <a:gd name="T7" fmla="*/ 0 h 30"/>
                  <a:gd name="T8" fmla="*/ 23 w 24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0"/>
                  <a:gd name="T17" fmla="*/ 24 w 2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0">
                    <a:moveTo>
                      <a:pt x="23" y="15"/>
                    </a:moveTo>
                    <a:lnTo>
                      <a:pt x="0" y="30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39" name="Freeform 2534"/>
              <p:cNvSpPr>
                <a:spLocks/>
              </p:cNvSpPr>
              <p:nvPr/>
            </p:nvSpPr>
            <p:spPr bwMode="auto">
              <a:xfrm>
                <a:off x="2922" y="2644"/>
                <a:ext cx="25" cy="30"/>
              </a:xfrm>
              <a:custGeom>
                <a:avLst/>
                <a:gdLst>
                  <a:gd name="T0" fmla="*/ 24 w 25"/>
                  <a:gd name="T1" fmla="*/ 15 h 30"/>
                  <a:gd name="T2" fmla="*/ 0 w 25"/>
                  <a:gd name="T3" fmla="*/ 30 h 30"/>
                  <a:gd name="T4" fmla="*/ 1 w 25"/>
                  <a:gd name="T5" fmla="*/ 15 h 30"/>
                  <a:gd name="T6" fmla="*/ 25 w 25"/>
                  <a:gd name="T7" fmla="*/ 0 h 30"/>
                  <a:gd name="T8" fmla="*/ 24 w 25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0"/>
                  <a:gd name="T17" fmla="*/ 25 w 2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0">
                    <a:moveTo>
                      <a:pt x="24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0" name="Freeform 2535"/>
              <p:cNvSpPr>
                <a:spLocks/>
              </p:cNvSpPr>
              <p:nvPr/>
            </p:nvSpPr>
            <p:spPr bwMode="auto">
              <a:xfrm>
                <a:off x="2889" y="2672"/>
                <a:ext cx="25" cy="30"/>
              </a:xfrm>
              <a:custGeom>
                <a:avLst/>
                <a:gdLst>
                  <a:gd name="T0" fmla="*/ 24 w 25"/>
                  <a:gd name="T1" fmla="*/ 15 h 30"/>
                  <a:gd name="T2" fmla="*/ 0 w 25"/>
                  <a:gd name="T3" fmla="*/ 30 h 30"/>
                  <a:gd name="T4" fmla="*/ 1 w 25"/>
                  <a:gd name="T5" fmla="*/ 15 h 30"/>
                  <a:gd name="T6" fmla="*/ 25 w 25"/>
                  <a:gd name="T7" fmla="*/ 0 h 30"/>
                  <a:gd name="T8" fmla="*/ 24 w 25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30"/>
                  <a:gd name="T17" fmla="*/ 25 w 25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30">
                    <a:moveTo>
                      <a:pt x="24" y="15"/>
                    </a:moveTo>
                    <a:lnTo>
                      <a:pt x="0" y="30"/>
                    </a:lnTo>
                    <a:lnTo>
                      <a:pt x="1" y="15"/>
                    </a:lnTo>
                    <a:lnTo>
                      <a:pt x="25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1" name="Freeform 2536"/>
              <p:cNvSpPr>
                <a:spLocks/>
              </p:cNvSpPr>
              <p:nvPr/>
            </p:nvSpPr>
            <p:spPr bwMode="auto">
              <a:xfrm>
                <a:off x="2855" y="2700"/>
                <a:ext cx="26" cy="28"/>
              </a:xfrm>
              <a:custGeom>
                <a:avLst/>
                <a:gdLst>
                  <a:gd name="T0" fmla="*/ 24 w 26"/>
                  <a:gd name="T1" fmla="*/ 15 h 28"/>
                  <a:gd name="T2" fmla="*/ 0 w 26"/>
                  <a:gd name="T3" fmla="*/ 28 h 28"/>
                  <a:gd name="T4" fmla="*/ 2 w 26"/>
                  <a:gd name="T5" fmla="*/ 14 h 28"/>
                  <a:gd name="T6" fmla="*/ 26 w 26"/>
                  <a:gd name="T7" fmla="*/ 0 h 28"/>
                  <a:gd name="T8" fmla="*/ 24 w 26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8"/>
                  <a:gd name="T17" fmla="*/ 26 w 2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8">
                    <a:moveTo>
                      <a:pt x="24" y="15"/>
                    </a:moveTo>
                    <a:lnTo>
                      <a:pt x="0" y="28"/>
                    </a:lnTo>
                    <a:lnTo>
                      <a:pt x="2" y="14"/>
                    </a:lnTo>
                    <a:lnTo>
                      <a:pt x="26" y="0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2" name="Freeform 2537"/>
              <p:cNvSpPr>
                <a:spLocks/>
              </p:cNvSpPr>
              <p:nvPr/>
            </p:nvSpPr>
            <p:spPr bwMode="auto">
              <a:xfrm>
                <a:off x="2821" y="2728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3" name="Freeform 2538"/>
              <p:cNvSpPr>
                <a:spLocks/>
              </p:cNvSpPr>
              <p:nvPr/>
            </p:nvSpPr>
            <p:spPr bwMode="auto">
              <a:xfrm>
                <a:off x="2792" y="2748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4" name="Freeform 2539"/>
              <p:cNvSpPr>
                <a:spLocks/>
              </p:cNvSpPr>
              <p:nvPr/>
            </p:nvSpPr>
            <p:spPr bwMode="auto">
              <a:xfrm>
                <a:off x="2754" y="2772"/>
                <a:ext cx="27" cy="24"/>
              </a:xfrm>
              <a:custGeom>
                <a:avLst/>
                <a:gdLst>
                  <a:gd name="T0" fmla="*/ 26 w 27"/>
                  <a:gd name="T1" fmla="*/ 14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5" name="Freeform 2540"/>
              <p:cNvSpPr>
                <a:spLocks/>
              </p:cNvSpPr>
              <p:nvPr/>
            </p:nvSpPr>
            <p:spPr bwMode="auto">
              <a:xfrm>
                <a:off x="2726" y="2791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6" name="Freeform 2541"/>
              <p:cNvSpPr>
                <a:spLocks/>
              </p:cNvSpPr>
              <p:nvPr/>
            </p:nvSpPr>
            <p:spPr bwMode="auto">
              <a:xfrm>
                <a:off x="2696" y="2811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7" name="Freeform 2542"/>
              <p:cNvSpPr>
                <a:spLocks/>
              </p:cNvSpPr>
              <p:nvPr/>
            </p:nvSpPr>
            <p:spPr bwMode="auto">
              <a:xfrm>
                <a:off x="2654" y="2837"/>
                <a:ext cx="27" cy="24"/>
              </a:xfrm>
              <a:custGeom>
                <a:avLst/>
                <a:gdLst>
                  <a:gd name="T0" fmla="*/ 26 w 27"/>
                  <a:gd name="T1" fmla="*/ 14 h 24"/>
                  <a:gd name="T2" fmla="*/ 0 w 27"/>
                  <a:gd name="T3" fmla="*/ 24 h 24"/>
                  <a:gd name="T4" fmla="*/ 2 w 27"/>
                  <a:gd name="T5" fmla="*/ 11 h 24"/>
                  <a:gd name="T6" fmla="*/ 27 w 27"/>
                  <a:gd name="T7" fmla="*/ 0 h 24"/>
                  <a:gd name="T8" fmla="*/ 26 w 27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6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8" name="Freeform 2543"/>
              <p:cNvSpPr>
                <a:spLocks/>
              </p:cNvSpPr>
              <p:nvPr/>
            </p:nvSpPr>
            <p:spPr bwMode="auto">
              <a:xfrm>
                <a:off x="2625" y="2856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1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49" name="Freeform 2544"/>
              <p:cNvSpPr>
                <a:spLocks/>
              </p:cNvSpPr>
              <p:nvPr/>
            </p:nvSpPr>
            <p:spPr bwMode="auto">
              <a:xfrm>
                <a:off x="2593" y="2875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2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0" name="Freeform 2545"/>
              <p:cNvSpPr>
                <a:spLocks/>
              </p:cNvSpPr>
              <p:nvPr/>
            </p:nvSpPr>
            <p:spPr bwMode="auto">
              <a:xfrm>
                <a:off x="2564" y="2895"/>
                <a:ext cx="25" cy="24"/>
              </a:xfrm>
              <a:custGeom>
                <a:avLst/>
                <a:gdLst>
                  <a:gd name="T0" fmla="*/ 24 w 25"/>
                  <a:gd name="T1" fmla="*/ 13 h 24"/>
                  <a:gd name="T2" fmla="*/ 0 w 25"/>
                  <a:gd name="T3" fmla="*/ 24 h 24"/>
                  <a:gd name="T4" fmla="*/ 1 w 25"/>
                  <a:gd name="T5" fmla="*/ 10 h 24"/>
                  <a:gd name="T6" fmla="*/ 25 w 25"/>
                  <a:gd name="T7" fmla="*/ 0 h 24"/>
                  <a:gd name="T8" fmla="*/ 24 w 25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4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1" name="Freeform 2546"/>
              <p:cNvSpPr>
                <a:spLocks/>
              </p:cNvSpPr>
              <p:nvPr/>
            </p:nvSpPr>
            <p:spPr bwMode="auto">
              <a:xfrm>
                <a:off x="2528" y="2915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2" name="Freeform 2547"/>
              <p:cNvSpPr>
                <a:spLocks/>
              </p:cNvSpPr>
              <p:nvPr/>
            </p:nvSpPr>
            <p:spPr bwMode="auto">
              <a:xfrm>
                <a:off x="2499" y="2933"/>
                <a:ext cx="25" cy="24"/>
              </a:xfrm>
              <a:custGeom>
                <a:avLst/>
                <a:gdLst>
                  <a:gd name="T0" fmla="*/ 24 w 25"/>
                  <a:gd name="T1" fmla="*/ 14 h 24"/>
                  <a:gd name="T2" fmla="*/ 0 w 25"/>
                  <a:gd name="T3" fmla="*/ 24 h 24"/>
                  <a:gd name="T4" fmla="*/ 1 w 25"/>
                  <a:gd name="T5" fmla="*/ 11 h 24"/>
                  <a:gd name="T6" fmla="*/ 25 w 25"/>
                  <a:gd name="T7" fmla="*/ 0 h 24"/>
                  <a:gd name="T8" fmla="*/ 24 w 25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4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3" name="Freeform 2548"/>
              <p:cNvSpPr>
                <a:spLocks/>
              </p:cNvSpPr>
              <p:nvPr/>
            </p:nvSpPr>
            <p:spPr bwMode="auto">
              <a:xfrm>
                <a:off x="2464" y="2953"/>
                <a:ext cx="27" cy="23"/>
              </a:xfrm>
              <a:custGeom>
                <a:avLst/>
                <a:gdLst>
                  <a:gd name="T0" fmla="*/ 25 w 27"/>
                  <a:gd name="T1" fmla="*/ 14 h 23"/>
                  <a:gd name="T2" fmla="*/ 0 w 27"/>
                  <a:gd name="T3" fmla="*/ 23 h 23"/>
                  <a:gd name="T4" fmla="*/ 1 w 27"/>
                  <a:gd name="T5" fmla="*/ 10 h 23"/>
                  <a:gd name="T6" fmla="*/ 27 w 27"/>
                  <a:gd name="T7" fmla="*/ 0 h 23"/>
                  <a:gd name="T8" fmla="*/ 25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4" name="Freeform 2549"/>
              <p:cNvSpPr>
                <a:spLocks/>
              </p:cNvSpPr>
              <p:nvPr/>
            </p:nvSpPr>
            <p:spPr bwMode="auto">
              <a:xfrm>
                <a:off x="2433" y="2971"/>
                <a:ext cx="27" cy="22"/>
              </a:xfrm>
              <a:custGeom>
                <a:avLst/>
                <a:gdLst>
                  <a:gd name="T0" fmla="*/ 26 w 27"/>
                  <a:gd name="T1" fmla="*/ 13 h 22"/>
                  <a:gd name="T2" fmla="*/ 0 w 27"/>
                  <a:gd name="T3" fmla="*/ 22 h 22"/>
                  <a:gd name="T4" fmla="*/ 2 w 27"/>
                  <a:gd name="T5" fmla="*/ 9 h 22"/>
                  <a:gd name="T6" fmla="*/ 27 w 27"/>
                  <a:gd name="T7" fmla="*/ 0 h 22"/>
                  <a:gd name="T8" fmla="*/ 26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3"/>
                    </a:moveTo>
                    <a:lnTo>
                      <a:pt x="0" y="22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5" name="Freeform 2550"/>
              <p:cNvSpPr>
                <a:spLocks/>
              </p:cNvSpPr>
              <p:nvPr/>
            </p:nvSpPr>
            <p:spPr bwMode="auto">
              <a:xfrm>
                <a:off x="2400" y="2988"/>
                <a:ext cx="27" cy="23"/>
              </a:xfrm>
              <a:custGeom>
                <a:avLst/>
                <a:gdLst>
                  <a:gd name="T0" fmla="*/ 25 w 27"/>
                  <a:gd name="T1" fmla="*/ 13 h 23"/>
                  <a:gd name="T2" fmla="*/ 0 w 27"/>
                  <a:gd name="T3" fmla="*/ 23 h 23"/>
                  <a:gd name="T4" fmla="*/ 1 w 27"/>
                  <a:gd name="T5" fmla="*/ 9 h 23"/>
                  <a:gd name="T6" fmla="*/ 27 w 27"/>
                  <a:gd name="T7" fmla="*/ 0 h 23"/>
                  <a:gd name="T8" fmla="*/ 25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6" name="Freeform 2551"/>
              <p:cNvSpPr>
                <a:spLocks/>
              </p:cNvSpPr>
              <p:nvPr/>
            </p:nvSpPr>
            <p:spPr bwMode="auto">
              <a:xfrm>
                <a:off x="2371" y="3004"/>
                <a:ext cx="26" cy="23"/>
              </a:xfrm>
              <a:custGeom>
                <a:avLst/>
                <a:gdLst>
                  <a:gd name="T0" fmla="*/ 25 w 26"/>
                  <a:gd name="T1" fmla="*/ 13 h 23"/>
                  <a:gd name="T2" fmla="*/ 0 w 26"/>
                  <a:gd name="T3" fmla="*/ 23 h 23"/>
                  <a:gd name="T4" fmla="*/ 1 w 26"/>
                  <a:gd name="T5" fmla="*/ 9 h 23"/>
                  <a:gd name="T6" fmla="*/ 26 w 26"/>
                  <a:gd name="T7" fmla="*/ 0 h 23"/>
                  <a:gd name="T8" fmla="*/ 25 w 26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3"/>
                    </a:moveTo>
                    <a:lnTo>
                      <a:pt x="0" y="23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7" name="Freeform 2552"/>
              <p:cNvSpPr>
                <a:spLocks/>
              </p:cNvSpPr>
              <p:nvPr/>
            </p:nvSpPr>
            <p:spPr bwMode="auto">
              <a:xfrm>
                <a:off x="2338" y="3021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8" name="Freeform 2553"/>
              <p:cNvSpPr>
                <a:spLocks/>
              </p:cNvSpPr>
              <p:nvPr/>
            </p:nvSpPr>
            <p:spPr bwMode="auto">
              <a:xfrm>
                <a:off x="2307" y="3036"/>
                <a:ext cx="27" cy="22"/>
              </a:xfrm>
              <a:custGeom>
                <a:avLst/>
                <a:gdLst>
                  <a:gd name="T0" fmla="*/ 25 w 27"/>
                  <a:gd name="T1" fmla="*/ 13 h 22"/>
                  <a:gd name="T2" fmla="*/ 0 w 27"/>
                  <a:gd name="T3" fmla="*/ 22 h 22"/>
                  <a:gd name="T4" fmla="*/ 1 w 27"/>
                  <a:gd name="T5" fmla="*/ 9 h 22"/>
                  <a:gd name="T6" fmla="*/ 27 w 27"/>
                  <a:gd name="T7" fmla="*/ 0 h 22"/>
                  <a:gd name="T8" fmla="*/ 25 w 27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59" name="Freeform 2554"/>
              <p:cNvSpPr>
                <a:spLocks/>
              </p:cNvSpPr>
              <p:nvPr/>
            </p:nvSpPr>
            <p:spPr bwMode="auto">
              <a:xfrm>
                <a:off x="2276" y="3052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6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1160" name="Freeform 2555"/>
              <p:cNvSpPr>
                <a:spLocks/>
              </p:cNvSpPr>
              <p:nvPr/>
            </p:nvSpPr>
            <p:spPr bwMode="auto">
              <a:xfrm>
                <a:off x="2246" y="3064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468" name="Group 2556"/>
            <p:cNvGrpSpPr>
              <a:grpSpLocks/>
            </p:cNvGrpSpPr>
            <p:nvPr/>
          </p:nvGrpSpPr>
          <p:grpSpPr bwMode="auto">
            <a:xfrm>
              <a:off x="1596" y="1508"/>
              <a:ext cx="2671" cy="1919"/>
              <a:chOff x="1810" y="1330"/>
              <a:chExt cx="2671" cy="1919"/>
            </a:xfrm>
          </p:grpSpPr>
          <p:sp>
            <p:nvSpPr>
              <p:cNvPr id="90761" name="Freeform 2557"/>
              <p:cNvSpPr>
                <a:spLocks/>
              </p:cNvSpPr>
              <p:nvPr/>
            </p:nvSpPr>
            <p:spPr bwMode="auto">
              <a:xfrm>
                <a:off x="2215" y="3077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2" name="Freeform 2558"/>
              <p:cNvSpPr>
                <a:spLocks/>
              </p:cNvSpPr>
              <p:nvPr/>
            </p:nvSpPr>
            <p:spPr bwMode="auto">
              <a:xfrm>
                <a:off x="2184" y="3090"/>
                <a:ext cx="28" cy="20"/>
              </a:xfrm>
              <a:custGeom>
                <a:avLst/>
                <a:gdLst>
                  <a:gd name="T0" fmla="*/ 27 w 28"/>
                  <a:gd name="T1" fmla="*/ 14 h 20"/>
                  <a:gd name="T2" fmla="*/ 0 w 28"/>
                  <a:gd name="T3" fmla="*/ 20 h 20"/>
                  <a:gd name="T4" fmla="*/ 2 w 28"/>
                  <a:gd name="T5" fmla="*/ 7 h 20"/>
                  <a:gd name="T6" fmla="*/ 28 w 28"/>
                  <a:gd name="T7" fmla="*/ 0 h 20"/>
                  <a:gd name="T8" fmla="*/ 27 w 28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8" y="0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3" name="Freeform 2559"/>
              <p:cNvSpPr>
                <a:spLocks/>
              </p:cNvSpPr>
              <p:nvPr/>
            </p:nvSpPr>
            <p:spPr bwMode="auto">
              <a:xfrm>
                <a:off x="2155" y="3101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4" name="Freeform 2560"/>
              <p:cNvSpPr>
                <a:spLocks/>
              </p:cNvSpPr>
              <p:nvPr/>
            </p:nvSpPr>
            <p:spPr bwMode="auto">
              <a:xfrm>
                <a:off x="2121" y="3117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5" name="Freeform 2561"/>
              <p:cNvSpPr>
                <a:spLocks/>
              </p:cNvSpPr>
              <p:nvPr/>
            </p:nvSpPr>
            <p:spPr bwMode="auto">
              <a:xfrm>
                <a:off x="2087" y="3132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6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6" name="Freeform 2562"/>
              <p:cNvSpPr>
                <a:spLocks/>
              </p:cNvSpPr>
              <p:nvPr/>
            </p:nvSpPr>
            <p:spPr bwMode="auto">
              <a:xfrm>
                <a:off x="2053" y="3145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7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7" name="Freeform 2563"/>
              <p:cNvSpPr>
                <a:spLocks/>
              </p:cNvSpPr>
              <p:nvPr/>
            </p:nvSpPr>
            <p:spPr bwMode="auto">
              <a:xfrm>
                <a:off x="2019" y="3157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8" name="Freeform 2564"/>
              <p:cNvSpPr>
                <a:spLocks/>
              </p:cNvSpPr>
              <p:nvPr/>
            </p:nvSpPr>
            <p:spPr bwMode="auto">
              <a:xfrm>
                <a:off x="1990" y="3169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7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9" name="Freeform 2565"/>
              <p:cNvSpPr>
                <a:spLocks/>
              </p:cNvSpPr>
              <p:nvPr/>
            </p:nvSpPr>
            <p:spPr bwMode="auto">
              <a:xfrm>
                <a:off x="1955" y="3182"/>
                <a:ext cx="27" cy="20"/>
              </a:xfrm>
              <a:custGeom>
                <a:avLst/>
                <a:gdLst>
                  <a:gd name="T0" fmla="*/ 26 w 27"/>
                  <a:gd name="T1" fmla="*/ 14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0" name="Freeform 2566"/>
              <p:cNvSpPr>
                <a:spLocks/>
              </p:cNvSpPr>
              <p:nvPr/>
            </p:nvSpPr>
            <p:spPr bwMode="auto">
              <a:xfrm>
                <a:off x="1923" y="3194"/>
                <a:ext cx="27" cy="20"/>
              </a:xfrm>
              <a:custGeom>
                <a:avLst/>
                <a:gdLst>
                  <a:gd name="T0" fmla="*/ 26 w 27"/>
                  <a:gd name="T1" fmla="*/ 14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4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1" name="Freeform 2567"/>
              <p:cNvSpPr>
                <a:spLocks/>
              </p:cNvSpPr>
              <p:nvPr/>
            </p:nvSpPr>
            <p:spPr bwMode="auto">
              <a:xfrm>
                <a:off x="1889" y="3206"/>
                <a:ext cx="28" cy="20"/>
              </a:xfrm>
              <a:custGeom>
                <a:avLst/>
                <a:gdLst>
                  <a:gd name="T0" fmla="*/ 26 w 28"/>
                  <a:gd name="T1" fmla="*/ 14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6 w 28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6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2" name="Freeform 2568"/>
              <p:cNvSpPr>
                <a:spLocks/>
              </p:cNvSpPr>
              <p:nvPr/>
            </p:nvSpPr>
            <p:spPr bwMode="auto">
              <a:xfrm>
                <a:off x="1862" y="3216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6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6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3" name="Freeform 2569"/>
              <p:cNvSpPr>
                <a:spLocks/>
              </p:cNvSpPr>
              <p:nvPr/>
            </p:nvSpPr>
            <p:spPr bwMode="auto">
              <a:xfrm>
                <a:off x="1829" y="3228"/>
                <a:ext cx="28" cy="17"/>
              </a:xfrm>
              <a:custGeom>
                <a:avLst/>
                <a:gdLst>
                  <a:gd name="T0" fmla="*/ 27 w 28"/>
                  <a:gd name="T1" fmla="*/ 13 h 17"/>
                  <a:gd name="T2" fmla="*/ 0 w 28"/>
                  <a:gd name="T3" fmla="*/ 17 h 17"/>
                  <a:gd name="T4" fmla="*/ 1 w 28"/>
                  <a:gd name="T5" fmla="*/ 4 h 17"/>
                  <a:gd name="T6" fmla="*/ 28 w 28"/>
                  <a:gd name="T7" fmla="*/ 0 h 17"/>
                  <a:gd name="T8" fmla="*/ 27 w 28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27" y="13"/>
                    </a:moveTo>
                    <a:lnTo>
                      <a:pt x="0" y="17"/>
                    </a:lnTo>
                    <a:lnTo>
                      <a:pt x="1" y="4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4" name="Freeform 2570"/>
              <p:cNvSpPr>
                <a:spLocks/>
              </p:cNvSpPr>
              <p:nvPr/>
            </p:nvSpPr>
            <p:spPr bwMode="auto">
              <a:xfrm>
                <a:off x="1810" y="3225"/>
                <a:ext cx="18" cy="24"/>
              </a:xfrm>
              <a:custGeom>
                <a:avLst/>
                <a:gdLst>
                  <a:gd name="T0" fmla="*/ 4 w 18"/>
                  <a:gd name="T1" fmla="*/ 23 h 24"/>
                  <a:gd name="T2" fmla="*/ 0 w 18"/>
                  <a:gd name="T3" fmla="*/ 0 h 24"/>
                  <a:gd name="T4" fmla="*/ 14 w 18"/>
                  <a:gd name="T5" fmla="*/ 1 h 24"/>
                  <a:gd name="T6" fmla="*/ 18 w 18"/>
                  <a:gd name="T7" fmla="*/ 24 h 24"/>
                  <a:gd name="T8" fmla="*/ 4 w 1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4"/>
                  <a:gd name="T17" fmla="*/ 18 w 1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4">
                    <a:moveTo>
                      <a:pt x="4" y="23"/>
                    </a:moveTo>
                    <a:lnTo>
                      <a:pt x="0" y="0"/>
                    </a:lnTo>
                    <a:lnTo>
                      <a:pt x="14" y="1"/>
                    </a:lnTo>
                    <a:lnTo>
                      <a:pt x="18" y="24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5" name="Freeform 2571"/>
              <p:cNvSpPr>
                <a:spLocks/>
              </p:cNvSpPr>
              <p:nvPr/>
            </p:nvSpPr>
            <p:spPr bwMode="auto">
              <a:xfrm>
                <a:off x="1810" y="3218"/>
                <a:ext cx="16" cy="23"/>
              </a:xfrm>
              <a:custGeom>
                <a:avLst/>
                <a:gdLst>
                  <a:gd name="T0" fmla="*/ 0 w 16"/>
                  <a:gd name="T1" fmla="*/ 22 h 23"/>
                  <a:gd name="T2" fmla="*/ 3 w 16"/>
                  <a:gd name="T3" fmla="*/ 0 h 23"/>
                  <a:gd name="T4" fmla="*/ 16 w 16"/>
                  <a:gd name="T5" fmla="*/ 2 h 23"/>
                  <a:gd name="T6" fmla="*/ 14 w 16"/>
                  <a:gd name="T7" fmla="*/ 23 h 23"/>
                  <a:gd name="T8" fmla="*/ 0 w 16"/>
                  <a:gd name="T9" fmla="*/ 2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3"/>
                  <a:gd name="T17" fmla="*/ 16 w 1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3">
                    <a:moveTo>
                      <a:pt x="0" y="22"/>
                    </a:moveTo>
                    <a:lnTo>
                      <a:pt x="3" y="0"/>
                    </a:lnTo>
                    <a:lnTo>
                      <a:pt x="16" y="2"/>
                    </a:lnTo>
                    <a:lnTo>
                      <a:pt x="14" y="2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6" name="Freeform 2572"/>
              <p:cNvSpPr>
                <a:spLocks/>
              </p:cNvSpPr>
              <p:nvPr/>
            </p:nvSpPr>
            <p:spPr bwMode="auto">
              <a:xfrm>
                <a:off x="1813" y="3206"/>
                <a:ext cx="21" cy="27"/>
              </a:xfrm>
              <a:custGeom>
                <a:avLst/>
                <a:gdLst>
                  <a:gd name="T0" fmla="*/ 0 w 21"/>
                  <a:gd name="T1" fmla="*/ 26 h 27"/>
                  <a:gd name="T2" fmla="*/ 8 w 21"/>
                  <a:gd name="T3" fmla="*/ 0 h 27"/>
                  <a:gd name="T4" fmla="*/ 21 w 21"/>
                  <a:gd name="T5" fmla="*/ 2 h 27"/>
                  <a:gd name="T6" fmla="*/ 13 w 21"/>
                  <a:gd name="T7" fmla="*/ 27 h 27"/>
                  <a:gd name="T8" fmla="*/ 0 w 21"/>
                  <a:gd name="T9" fmla="*/ 2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6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7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7" name="Freeform 2573"/>
              <p:cNvSpPr>
                <a:spLocks/>
              </p:cNvSpPr>
              <p:nvPr/>
            </p:nvSpPr>
            <p:spPr bwMode="auto">
              <a:xfrm>
                <a:off x="1824" y="3185"/>
                <a:ext cx="24" cy="27"/>
              </a:xfrm>
              <a:custGeom>
                <a:avLst/>
                <a:gdLst>
                  <a:gd name="T0" fmla="*/ 0 w 24"/>
                  <a:gd name="T1" fmla="*/ 25 h 27"/>
                  <a:gd name="T2" fmla="*/ 10 w 24"/>
                  <a:gd name="T3" fmla="*/ 0 h 27"/>
                  <a:gd name="T4" fmla="*/ 24 w 24"/>
                  <a:gd name="T5" fmla="*/ 1 h 27"/>
                  <a:gd name="T6" fmla="*/ 13 w 24"/>
                  <a:gd name="T7" fmla="*/ 27 h 27"/>
                  <a:gd name="T8" fmla="*/ 0 w 24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8" name="Freeform 2574"/>
              <p:cNvSpPr>
                <a:spLocks/>
              </p:cNvSpPr>
              <p:nvPr/>
            </p:nvSpPr>
            <p:spPr bwMode="auto">
              <a:xfrm>
                <a:off x="1849" y="3141"/>
                <a:ext cx="25" cy="25"/>
              </a:xfrm>
              <a:custGeom>
                <a:avLst/>
                <a:gdLst>
                  <a:gd name="T0" fmla="*/ 0 w 25"/>
                  <a:gd name="T1" fmla="*/ 24 h 25"/>
                  <a:gd name="T2" fmla="*/ 12 w 25"/>
                  <a:gd name="T3" fmla="*/ 0 h 25"/>
                  <a:gd name="T4" fmla="*/ 25 w 25"/>
                  <a:gd name="T5" fmla="*/ 1 h 25"/>
                  <a:gd name="T6" fmla="*/ 13 w 25"/>
                  <a:gd name="T7" fmla="*/ 25 h 25"/>
                  <a:gd name="T8" fmla="*/ 0 w 25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24"/>
                    </a:moveTo>
                    <a:lnTo>
                      <a:pt x="12" y="0"/>
                    </a:lnTo>
                    <a:lnTo>
                      <a:pt x="25" y="1"/>
                    </a:lnTo>
                    <a:lnTo>
                      <a:pt x="13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79" name="Freeform 2575"/>
              <p:cNvSpPr>
                <a:spLocks/>
              </p:cNvSpPr>
              <p:nvPr/>
            </p:nvSpPr>
            <p:spPr bwMode="auto">
              <a:xfrm>
                <a:off x="1878" y="3098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12 w 26"/>
                  <a:gd name="T3" fmla="*/ 0 h 26"/>
                  <a:gd name="T4" fmla="*/ 26 w 26"/>
                  <a:gd name="T5" fmla="*/ 2 h 26"/>
                  <a:gd name="T6" fmla="*/ 14 w 26"/>
                  <a:gd name="T7" fmla="*/ 26 h 26"/>
                  <a:gd name="T8" fmla="*/ 0 w 26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4"/>
                    </a:moveTo>
                    <a:lnTo>
                      <a:pt x="1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0" name="Rectangle 2576"/>
              <p:cNvSpPr>
                <a:spLocks noChangeArrowheads="1"/>
              </p:cNvSpPr>
              <p:nvPr/>
            </p:nvSpPr>
            <p:spPr bwMode="auto">
              <a:xfrm>
                <a:off x="1908" y="3065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1" name="Freeform 2577"/>
              <p:cNvSpPr>
                <a:spLocks/>
              </p:cNvSpPr>
              <p:nvPr/>
            </p:nvSpPr>
            <p:spPr bwMode="auto">
              <a:xfrm>
                <a:off x="1908" y="3054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1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1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2" name="Rectangle 2578"/>
              <p:cNvSpPr>
                <a:spLocks noChangeArrowheads="1"/>
              </p:cNvSpPr>
              <p:nvPr/>
            </p:nvSpPr>
            <p:spPr bwMode="auto">
              <a:xfrm>
                <a:off x="1935" y="302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3" name="Freeform 2579"/>
              <p:cNvSpPr>
                <a:spLocks/>
              </p:cNvSpPr>
              <p:nvPr/>
            </p:nvSpPr>
            <p:spPr bwMode="auto">
              <a:xfrm>
                <a:off x="1935" y="3012"/>
                <a:ext cx="26" cy="25"/>
              </a:xfrm>
              <a:custGeom>
                <a:avLst/>
                <a:gdLst>
                  <a:gd name="T0" fmla="*/ 0 w 26"/>
                  <a:gd name="T1" fmla="*/ 24 h 25"/>
                  <a:gd name="T2" fmla="*/ 12 w 26"/>
                  <a:gd name="T3" fmla="*/ 0 h 25"/>
                  <a:gd name="T4" fmla="*/ 26 w 26"/>
                  <a:gd name="T5" fmla="*/ 1 h 25"/>
                  <a:gd name="T6" fmla="*/ 14 w 26"/>
                  <a:gd name="T7" fmla="*/ 25 h 25"/>
                  <a:gd name="T8" fmla="*/ 0 w 26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24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4" name="Rectangle 2580"/>
              <p:cNvSpPr>
                <a:spLocks noChangeArrowheads="1"/>
              </p:cNvSpPr>
              <p:nvPr/>
            </p:nvSpPr>
            <p:spPr bwMode="auto">
              <a:xfrm>
                <a:off x="1969" y="2976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5" name="Freeform 2581"/>
              <p:cNvSpPr>
                <a:spLocks/>
              </p:cNvSpPr>
              <p:nvPr/>
            </p:nvSpPr>
            <p:spPr bwMode="auto">
              <a:xfrm>
                <a:off x="1969" y="2965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4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6" name="Freeform 2582"/>
              <p:cNvSpPr>
                <a:spLocks/>
              </p:cNvSpPr>
              <p:nvPr/>
            </p:nvSpPr>
            <p:spPr bwMode="auto">
              <a:xfrm>
                <a:off x="1999" y="2924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4 w 28"/>
                  <a:gd name="T3" fmla="*/ 0 h 25"/>
                  <a:gd name="T4" fmla="*/ 28 w 28"/>
                  <a:gd name="T5" fmla="*/ 1 h 25"/>
                  <a:gd name="T6" fmla="*/ 15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4" y="0"/>
                    </a:lnTo>
                    <a:lnTo>
                      <a:pt x="28" y="1"/>
                    </a:lnTo>
                    <a:lnTo>
                      <a:pt x="15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7" name="Freeform 2583"/>
              <p:cNvSpPr>
                <a:spLocks/>
              </p:cNvSpPr>
              <p:nvPr/>
            </p:nvSpPr>
            <p:spPr bwMode="auto">
              <a:xfrm>
                <a:off x="2033" y="2880"/>
                <a:ext cx="28" cy="25"/>
              </a:xfrm>
              <a:custGeom>
                <a:avLst/>
                <a:gdLst>
                  <a:gd name="T0" fmla="*/ 0 w 28"/>
                  <a:gd name="T1" fmla="*/ 24 h 25"/>
                  <a:gd name="T2" fmla="*/ 13 w 28"/>
                  <a:gd name="T3" fmla="*/ 0 h 25"/>
                  <a:gd name="T4" fmla="*/ 28 w 28"/>
                  <a:gd name="T5" fmla="*/ 1 h 25"/>
                  <a:gd name="T6" fmla="*/ 14 w 28"/>
                  <a:gd name="T7" fmla="*/ 25 h 25"/>
                  <a:gd name="T8" fmla="*/ 0 w 28"/>
                  <a:gd name="T9" fmla="*/ 2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0" y="24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8" name="Freeform 2584"/>
              <p:cNvSpPr>
                <a:spLocks/>
              </p:cNvSpPr>
              <p:nvPr/>
            </p:nvSpPr>
            <p:spPr bwMode="auto">
              <a:xfrm>
                <a:off x="2062" y="2845"/>
                <a:ext cx="28" cy="26"/>
              </a:xfrm>
              <a:custGeom>
                <a:avLst/>
                <a:gdLst>
                  <a:gd name="T0" fmla="*/ 0 w 28"/>
                  <a:gd name="T1" fmla="*/ 24 h 26"/>
                  <a:gd name="T2" fmla="*/ 13 w 28"/>
                  <a:gd name="T3" fmla="*/ 0 h 26"/>
                  <a:gd name="T4" fmla="*/ 28 w 28"/>
                  <a:gd name="T5" fmla="*/ 2 h 26"/>
                  <a:gd name="T6" fmla="*/ 15 w 28"/>
                  <a:gd name="T7" fmla="*/ 26 h 26"/>
                  <a:gd name="T8" fmla="*/ 0 w 28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0" y="24"/>
                    </a:moveTo>
                    <a:lnTo>
                      <a:pt x="13" y="0"/>
                    </a:lnTo>
                    <a:lnTo>
                      <a:pt x="28" y="2"/>
                    </a:lnTo>
                    <a:lnTo>
                      <a:pt x="15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89" name="Freeform 2585"/>
              <p:cNvSpPr>
                <a:spLocks/>
              </p:cNvSpPr>
              <p:nvPr/>
            </p:nvSpPr>
            <p:spPr bwMode="auto">
              <a:xfrm>
                <a:off x="2090" y="2811"/>
                <a:ext cx="29" cy="24"/>
              </a:xfrm>
              <a:custGeom>
                <a:avLst/>
                <a:gdLst>
                  <a:gd name="T0" fmla="*/ 0 w 29"/>
                  <a:gd name="T1" fmla="*/ 22 h 24"/>
                  <a:gd name="T2" fmla="*/ 15 w 29"/>
                  <a:gd name="T3" fmla="*/ 0 h 24"/>
                  <a:gd name="T4" fmla="*/ 29 w 29"/>
                  <a:gd name="T5" fmla="*/ 1 h 24"/>
                  <a:gd name="T6" fmla="*/ 15 w 29"/>
                  <a:gd name="T7" fmla="*/ 24 h 24"/>
                  <a:gd name="T8" fmla="*/ 0 w 29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0" y="22"/>
                    </a:moveTo>
                    <a:lnTo>
                      <a:pt x="15" y="0"/>
                    </a:lnTo>
                    <a:lnTo>
                      <a:pt x="29" y="1"/>
                    </a:lnTo>
                    <a:lnTo>
                      <a:pt x="15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0" name="Freeform 2586"/>
              <p:cNvSpPr>
                <a:spLocks/>
              </p:cNvSpPr>
              <p:nvPr/>
            </p:nvSpPr>
            <p:spPr bwMode="auto">
              <a:xfrm>
                <a:off x="2122" y="2771"/>
                <a:ext cx="24" cy="31"/>
              </a:xfrm>
              <a:custGeom>
                <a:avLst/>
                <a:gdLst>
                  <a:gd name="T0" fmla="*/ 0 w 24"/>
                  <a:gd name="T1" fmla="*/ 16 h 31"/>
                  <a:gd name="T2" fmla="*/ 22 w 24"/>
                  <a:gd name="T3" fmla="*/ 0 h 31"/>
                  <a:gd name="T4" fmla="*/ 24 w 24"/>
                  <a:gd name="T5" fmla="*/ 15 h 31"/>
                  <a:gd name="T6" fmla="*/ 1 w 24"/>
                  <a:gd name="T7" fmla="*/ 31 h 31"/>
                  <a:gd name="T8" fmla="*/ 0 w 24"/>
                  <a:gd name="T9" fmla="*/ 1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31"/>
                  <a:gd name="T17" fmla="*/ 24 w 24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31">
                    <a:moveTo>
                      <a:pt x="0" y="16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1" name="Freeform 2587"/>
              <p:cNvSpPr>
                <a:spLocks/>
              </p:cNvSpPr>
              <p:nvPr/>
            </p:nvSpPr>
            <p:spPr bwMode="auto">
              <a:xfrm>
                <a:off x="2156" y="2739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3 w 24"/>
                  <a:gd name="T3" fmla="*/ 0 h 29"/>
                  <a:gd name="T4" fmla="*/ 24 w 24"/>
                  <a:gd name="T5" fmla="*/ 15 h 29"/>
                  <a:gd name="T6" fmla="*/ 2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2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2" name="Freeform 2588"/>
              <p:cNvSpPr>
                <a:spLocks/>
              </p:cNvSpPr>
              <p:nvPr/>
            </p:nvSpPr>
            <p:spPr bwMode="auto">
              <a:xfrm>
                <a:off x="2190" y="2711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3" name="Freeform 2589"/>
              <p:cNvSpPr>
                <a:spLocks/>
              </p:cNvSpPr>
              <p:nvPr/>
            </p:nvSpPr>
            <p:spPr bwMode="auto">
              <a:xfrm>
                <a:off x="2227" y="2684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1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4" name="Freeform 2590"/>
              <p:cNvSpPr>
                <a:spLocks/>
              </p:cNvSpPr>
              <p:nvPr/>
            </p:nvSpPr>
            <p:spPr bwMode="auto">
              <a:xfrm>
                <a:off x="2256" y="2663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5" name="Freeform 2591"/>
              <p:cNvSpPr>
                <a:spLocks/>
              </p:cNvSpPr>
              <p:nvPr/>
            </p:nvSpPr>
            <p:spPr bwMode="auto">
              <a:xfrm>
                <a:off x="2287" y="2643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3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6" name="Freeform 2592"/>
              <p:cNvSpPr>
                <a:spLocks/>
              </p:cNvSpPr>
              <p:nvPr/>
            </p:nvSpPr>
            <p:spPr bwMode="auto">
              <a:xfrm>
                <a:off x="2318" y="2622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7" name="Freeform 2593"/>
              <p:cNvSpPr>
                <a:spLocks/>
              </p:cNvSpPr>
              <p:nvPr/>
            </p:nvSpPr>
            <p:spPr bwMode="auto">
              <a:xfrm>
                <a:off x="2347" y="2608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6 w 28"/>
                  <a:gd name="T3" fmla="*/ 0 h 19"/>
                  <a:gd name="T4" fmla="*/ 28 w 28"/>
                  <a:gd name="T5" fmla="*/ 14 h 19"/>
                  <a:gd name="T6" fmla="*/ 1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6" y="0"/>
                    </a:lnTo>
                    <a:lnTo>
                      <a:pt x="28" y="14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8" name="Freeform 2594"/>
              <p:cNvSpPr>
                <a:spLocks/>
              </p:cNvSpPr>
              <p:nvPr/>
            </p:nvSpPr>
            <p:spPr bwMode="auto">
              <a:xfrm>
                <a:off x="2380" y="2590"/>
                <a:ext cx="24" cy="29"/>
              </a:xfrm>
              <a:custGeom>
                <a:avLst/>
                <a:gdLst>
                  <a:gd name="T0" fmla="*/ 0 w 24"/>
                  <a:gd name="T1" fmla="*/ 14 h 29"/>
                  <a:gd name="T2" fmla="*/ 23 w 24"/>
                  <a:gd name="T3" fmla="*/ 0 h 29"/>
                  <a:gd name="T4" fmla="*/ 24 w 24"/>
                  <a:gd name="T5" fmla="*/ 14 h 29"/>
                  <a:gd name="T6" fmla="*/ 1 w 24"/>
                  <a:gd name="T7" fmla="*/ 29 h 29"/>
                  <a:gd name="T8" fmla="*/ 0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4"/>
                    </a:moveTo>
                    <a:lnTo>
                      <a:pt x="23" y="0"/>
                    </a:lnTo>
                    <a:lnTo>
                      <a:pt x="24" y="14"/>
                    </a:lnTo>
                    <a:lnTo>
                      <a:pt x="1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99" name="Freeform 2595"/>
              <p:cNvSpPr>
                <a:spLocks/>
              </p:cNvSpPr>
              <p:nvPr/>
            </p:nvSpPr>
            <p:spPr bwMode="auto">
              <a:xfrm>
                <a:off x="2411" y="2567"/>
                <a:ext cx="25" cy="24"/>
              </a:xfrm>
              <a:custGeom>
                <a:avLst/>
                <a:gdLst>
                  <a:gd name="T0" fmla="*/ 0 w 25"/>
                  <a:gd name="T1" fmla="*/ 11 h 24"/>
                  <a:gd name="T2" fmla="*/ 24 w 25"/>
                  <a:gd name="T3" fmla="*/ 0 h 24"/>
                  <a:gd name="T4" fmla="*/ 25 w 25"/>
                  <a:gd name="T5" fmla="*/ 14 h 24"/>
                  <a:gd name="T6" fmla="*/ 1 w 25"/>
                  <a:gd name="T7" fmla="*/ 24 h 24"/>
                  <a:gd name="T8" fmla="*/ 0 w 25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0" y="11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0" name="Freeform 2596"/>
              <p:cNvSpPr>
                <a:spLocks/>
              </p:cNvSpPr>
              <p:nvPr/>
            </p:nvSpPr>
            <p:spPr bwMode="auto">
              <a:xfrm>
                <a:off x="2441" y="2547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6 w 27"/>
                  <a:gd name="T3" fmla="*/ 0 h 24"/>
                  <a:gd name="T4" fmla="*/ 27 w 27"/>
                  <a:gd name="T5" fmla="*/ 14 h 24"/>
                  <a:gd name="T6" fmla="*/ 2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1" name="Freeform 2597"/>
              <p:cNvSpPr>
                <a:spLocks/>
              </p:cNvSpPr>
              <p:nvPr/>
            </p:nvSpPr>
            <p:spPr bwMode="auto">
              <a:xfrm>
                <a:off x="2473" y="2529"/>
                <a:ext cx="27" cy="24"/>
              </a:xfrm>
              <a:custGeom>
                <a:avLst/>
                <a:gdLst>
                  <a:gd name="T0" fmla="*/ 0 w 27"/>
                  <a:gd name="T1" fmla="*/ 10 h 24"/>
                  <a:gd name="T2" fmla="*/ 26 w 27"/>
                  <a:gd name="T3" fmla="*/ 0 h 24"/>
                  <a:gd name="T4" fmla="*/ 27 w 27"/>
                  <a:gd name="T5" fmla="*/ 13 h 24"/>
                  <a:gd name="T6" fmla="*/ 2 w 27"/>
                  <a:gd name="T7" fmla="*/ 24 h 24"/>
                  <a:gd name="T8" fmla="*/ 0 w 27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0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2" name="Freeform 2598"/>
              <p:cNvSpPr>
                <a:spLocks/>
              </p:cNvSpPr>
              <p:nvPr/>
            </p:nvSpPr>
            <p:spPr bwMode="auto">
              <a:xfrm>
                <a:off x="2503" y="2511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3" name="Freeform 2599"/>
              <p:cNvSpPr>
                <a:spLocks/>
              </p:cNvSpPr>
              <p:nvPr/>
            </p:nvSpPr>
            <p:spPr bwMode="auto">
              <a:xfrm>
                <a:off x="2539" y="2495"/>
                <a:ext cx="26" cy="22"/>
              </a:xfrm>
              <a:custGeom>
                <a:avLst/>
                <a:gdLst>
                  <a:gd name="T0" fmla="*/ 0 w 26"/>
                  <a:gd name="T1" fmla="*/ 8 h 22"/>
                  <a:gd name="T2" fmla="*/ 25 w 26"/>
                  <a:gd name="T3" fmla="*/ 0 h 22"/>
                  <a:gd name="T4" fmla="*/ 26 w 26"/>
                  <a:gd name="T5" fmla="*/ 14 h 22"/>
                  <a:gd name="T6" fmla="*/ 1 w 26"/>
                  <a:gd name="T7" fmla="*/ 22 h 22"/>
                  <a:gd name="T8" fmla="*/ 0 w 26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0" y="8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4" name="Freeform 2600"/>
              <p:cNvSpPr>
                <a:spLocks/>
              </p:cNvSpPr>
              <p:nvPr/>
            </p:nvSpPr>
            <p:spPr bwMode="auto">
              <a:xfrm>
                <a:off x="2571" y="2481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5" name="Freeform 2601"/>
              <p:cNvSpPr>
                <a:spLocks/>
              </p:cNvSpPr>
              <p:nvPr/>
            </p:nvSpPr>
            <p:spPr bwMode="auto">
              <a:xfrm>
                <a:off x="2604" y="2466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6" name="Freeform 2602"/>
              <p:cNvSpPr>
                <a:spLocks/>
              </p:cNvSpPr>
              <p:nvPr/>
            </p:nvSpPr>
            <p:spPr bwMode="auto">
              <a:xfrm>
                <a:off x="2637" y="2453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1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7" name="Freeform 2603"/>
              <p:cNvSpPr>
                <a:spLocks/>
              </p:cNvSpPr>
              <p:nvPr/>
            </p:nvSpPr>
            <p:spPr bwMode="auto">
              <a:xfrm>
                <a:off x="2666" y="2441"/>
                <a:ext cx="27" cy="20"/>
              </a:xfrm>
              <a:custGeom>
                <a:avLst/>
                <a:gdLst>
                  <a:gd name="T0" fmla="*/ 0 w 27"/>
                  <a:gd name="T1" fmla="*/ 6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6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8" name="Freeform 2604"/>
              <p:cNvSpPr>
                <a:spLocks/>
              </p:cNvSpPr>
              <p:nvPr/>
            </p:nvSpPr>
            <p:spPr bwMode="auto">
              <a:xfrm>
                <a:off x="2698" y="2429"/>
                <a:ext cx="28" cy="20"/>
              </a:xfrm>
              <a:custGeom>
                <a:avLst/>
                <a:gdLst>
                  <a:gd name="T0" fmla="*/ 0 w 28"/>
                  <a:gd name="T1" fmla="*/ 6 h 20"/>
                  <a:gd name="T2" fmla="*/ 27 w 28"/>
                  <a:gd name="T3" fmla="*/ 0 h 20"/>
                  <a:gd name="T4" fmla="*/ 28 w 28"/>
                  <a:gd name="T5" fmla="*/ 13 h 20"/>
                  <a:gd name="T6" fmla="*/ 2 w 28"/>
                  <a:gd name="T7" fmla="*/ 20 h 20"/>
                  <a:gd name="T8" fmla="*/ 0 w 28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6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09" name="Freeform 2605"/>
              <p:cNvSpPr>
                <a:spLocks/>
              </p:cNvSpPr>
              <p:nvPr/>
            </p:nvSpPr>
            <p:spPr bwMode="auto">
              <a:xfrm>
                <a:off x="2730" y="2419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7 w 28"/>
                  <a:gd name="T3" fmla="*/ 0 h 19"/>
                  <a:gd name="T4" fmla="*/ 28 w 28"/>
                  <a:gd name="T5" fmla="*/ 14 h 19"/>
                  <a:gd name="T6" fmla="*/ 2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0" name="Freeform 2606"/>
              <p:cNvSpPr>
                <a:spLocks/>
              </p:cNvSpPr>
              <p:nvPr/>
            </p:nvSpPr>
            <p:spPr bwMode="auto">
              <a:xfrm>
                <a:off x="2760" y="2410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1" name="Freeform 2607"/>
              <p:cNvSpPr>
                <a:spLocks/>
              </p:cNvSpPr>
              <p:nvPr/>
            </p:nvSpPr>
            <p:spPr bwMode="auto">
              <a:xfrm>
                <a:off x="2790" y="2399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4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2" name="Freeform 2608"/>
              <p:cNvSpPr>
                <a:spLocks/>
              </p:cNvSpPr>
              <p:nvPr/>
            </p:nvSpPr>
            <p:spPr bwMode="auto">
              <a:xfrm>
                <a:off x="2826" y="2389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3" name="Freeform 2609"/>
              <p:cNvSpPr>
                <a:spLocks/>
              </p:cNvSpPr>
              <p:nvPr/>
            </p:nvSpPr>
            <p:spPr bwMode="auto">
              <a:xfrm>
                <a:off x="2857" y="2379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6 w 28"/>
                  <a:gd name="T3" fmla="*/ 0 h 19"/>
                  <a:gd name="T4" fmla="*/ 28 w 28"/>
                  <a:gd name="T5" fmla="*/ 14 h 19"/>
                  <a:gd name="T6" fmla="*/ 1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6" y="0"/>
                    </a:lnTo>
                    <a:lnTo>
                      <a:pt x="28" y="14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4" name="Freeform 2610"/>
              <p:cNvSpPr>
                <a:spLocks/>
              </p:cNvSpPr>
              <p:nvPr/>
            </p:nvSpPr>
            <p:spPr bwMode="auto">
              <a:xfrm>
                <a:off x="2893" y="2369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6 w 28"/>
                  <a:gd name="T3" fmla="*/ 0 h 18"/>
                  <a:gd name="T4" fmla="*/ 28 w 28"/>
                  <a:gd name="T5" fmla="*/ 13 h 18"/>
                  <a:gd name="T6" fmla="*/ 1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5" name="Freeform 2611"/>
              <p:cNvSpPr>
                <a:spLocks/>
              </p:cNvSpPr>
              <p:nvPr/>
            </p:nvSpPr>
            <p:spPr bwMode="auto">
              <a:xfrm>
                <a:off x="2923" y="2360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2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6" name="Freeform 2612"/>
              <p:cNvSpPr>
                <a:spLocks/>
              </p:cNvSpPr>
              <p:nvPr/>
            </p:nvSpPr>
            <p:spPr bwMode="auto">
              <a:xfrm>
                <a:off x="2957" y="2350"/>
                <a:ext cx="28" cy="19"/>
              </a:xfrm>
              <a:custGeom>
                <a:avLst/>
                <a:gdLst>
                  <a:gd name="T0" fmla="*/ 0 w 28"/>
                  <a:gd name="T1" fmla="*/ 6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6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7" name="Freeform 2613"/>
              <p:cNvSpPr>
                <a:spLocks/>
              </p:cNvSpPr>
              <p:nvPr/>
            </p:nvSpPr>
            <p:spPr bwMode="auto">
              <a:xfrm>
                <a:off x="2986" y="2344"/>
                <a:ext cx="28" cy="17"/>
              </a:xfrm>
              <a:custGeom>
                <a:avLst/>
                <a:gdLst>
                  <a:gd name="T0" fmla="*/ 0 w 28"/>
                  <a:gd name="T1" fmla="*/ 4 h 17"/>
                  <a:gd name="T2" fmla="*/ 27 w 28"/>
                  <a:gd name="T3" fmla="*/ 0 h 17"/>
                  <a:gd name="T4" fmla="*/ 28 w 28"/>
                  <a:gd name="T5" fmla="*/ 13 h 17"/>
                  <a:gd name="T6" fmla="*/ 1 w 28"/>
                  <a:gd name="T7" fmla="*/ 17 h 17"/>
                  <a:gd name="T8" fmla="*/ 0 w 28"/>
                  <a:gd name="T9" fmla="*/ 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0" y="4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1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8" name="Freeform 2614"/>
              <p:cNvSpPr>
                <a:spLocks/>
              </p:cNvSpPr>
              <p:nvPr/>
            </p:nvSpPr>
            <p:spPr bwMode="auto">
              <a:xfrm>
                <a:off x="3011" y="2336"/>
                <a:ext cx="28" cy="18"/>
              </a:xfrm>
              <a:custGeom>
                <a:avLst/>
                <a:gdLst>
                  <a:gd name="T0" fmla="*/ 0 w 28"/>
                  <a:gd name="T1" fmla="*/ 5 h 18"/>
                  <a:gd name="T2" fmla="*/ 27 w 28"/>
                  <a:gd name="T3" fmla="*/ 0 h 18"/>
                  <a:gd name="T4" fmla="*/ 28 w 28"/>
                  <a:gd name="T5" fmla="*/ 13 h 18"/>
                  <a:gd name="T6" fmla="*/ 2 w 28"/>
                  <a:gd name="T7" fmla="*/ 18 h 18"/>
                  <a:gd name="T8" fmla="*/ 0 w 28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0" y="5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2" y="1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19" name="Freeform 2615"/>
              <p:cNvSpPr>
                <a:spLocks/>
              </p:cNvSpPr>
              <p:nvPr/>
            </p:nvSpPr>
            <p:spPr bwMode="auto">
              <a:xfrm>
                <a:off x="3039" y="2326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2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0" name="Freeform 2616"/>
              <p:cNvSpPr>
                <a:spLocks/>
              </p:cNvSpPr>
              <p:nvPr/>
            </p:nvSpPr>
            <p:spPr bwMode="auto">
              <a:xfrm>
                <a:off x="3071" y="2313"/>
                <a:ext cx="28" cy="24"/>
              </a:xfrm>
              <a:custGeom>
                <a:avLst/>
                <a:gdLst>
                  <a:gd name="T0" fmla="*/ 0 w 28"/>
                  <a:gd name="T1" fmla="*/ 23 h 24"/>
                  <a:gd name="T2" fmla="*/ 13 w 28"/>
                  <a:gd name="T3" fmla="*/ 0 h 24"/>
                  <a:gd name="T4" fmla="*/ 28 w 28"/>
                  <a:gd name="T5" fmla="*/ 1 h 24"/>
                  <a:gd name="T6" fmla="*/ 15 w 28"/>
                  <a:gd name="T7" fmla="*/ 24 h 24"/>
                  <a:gd name="T8" fmla="*/ 0 w 28"/>
                  <a:gd name="T9" fmla="*/ 2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3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5" y="2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1" name="Freeform 2617"/>
              <p:cNvSpPr>
                <a:spLocks/>
              </p:cNvSpPr>
              <p:nvPr/>
            </p:nvSpPr>
            <p:spPr bwMode="auto">
              <a:xfrm>
                <a:off x="3096" y="2284"/>
                <a:ext cx="26" cy="26"/>
              </a:xfrm>
              <a:custGeom>
                <a:avLst/>
                <a:gdLst>
                  <a:gd name="T0" fmla="*/ 0 w 26"/>
                  <a:gd name="T1" fmla="*/ 25 h 26"/>
                  <a:gd name="T2" fmla="*/ 12 w 26"/>
                  <a:gd name="T3" fmla="*/ 0 h 26"/>
                  <a:gd name="T4" fmla="*/ 26 w 26"/>
                  <a:gd name="T5" fmla="*/ 1 h 26"/>
                  <a:gd name="T6" fmla="*/ 14 w 26"/>
                  <a:gd name="T7" fmla="*/ 26 h 26"/>
                  <a:gd name="T8" fmla="*/ 0 w 26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0" y="25"/>
                    </a:moveTo>
                    <a:lnTo>
                      <a:pt x="12" y="0"/>
                    </a:lnTo>
                    <a:lnTo>
                      <a:pt x="26" y="1"/>
                    </a:lnTo>
                    <a:lnTo>
                      <a:pt x="14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2" name="Freeform 2618"/>
              <p:cNvSpPr>
                <a:spLocks/>
              </p:cNvSpPr>
              <p:nvPr/>
            </p:nvSpPr>
            <p:spPr bwMode="auto">
              <a:xfrm>
                <a:off x="3115" y="2258"/>
                <a:ext cx="19" cy="28"/>
              </a:xfrm>
              <a:custGeom>
                <a:avLst/>
                <a:gdLst>
                  <a:gd name="T0" fmla="*/ 5 w 19"/>
                  <a:gd name="T1" fmla="*/ 0 h 28"/>
                  <a:gd name="T2" fmla="*/ 0 w 19"/>
                  <a:gd name="T3" fmla="*/ 27 h 28"/>
                  <a:gd name="T4" fmla="*/ 13 w 19"/>
                  <a:gd name="T5" fmla="*/ 28 h 28"/>
                  <a:gd name="T6" fmla="*/ 19 w 19"/>
                  <a:gd name="T7" fmla="*/ 2 h 28"/>
                  <a:gd name="T8" fmla="*/ 5 w 1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8"/>
                  <a:gd name="T17" fmla="*/ 19 w 1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8">
                    <a:moveTo>
                      <a:pt x="5" y="0"/>
                    </a:moveTo>
                    <a:lnTo>
                      <a:pt x="0" y="27"/>
                    </a:lnTo>
                    <a:lnTo>
                      <a:pt x="13" y="28"/>
                    </a:lnTo>
                    <a:lnTo>
                      <a:pt x="19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3" name="Freeform 2619"/>
              <p:cNvSpPr>
                <a:spLocks/>
              </p:cNvSpPr>
              <p:nvPr/>
            </p:nvSpPr>
            <p:spPr bwMode="auto">
              <a:xfrm>
                <a:off x="3114" y="2269"/>
                <a:ext cx="20" cy="28"/>
              </a:xfrm>
              <a:custGeom>
                <a:avLst/>
                <a:gdLst>
                  <a:gd name="T0" fmla="*/ 0 w 20"/>
                  <a:gd name="T1" fmla="*/ 27 h 28"/>
                  <a:gd name="T2" fmla="*/ 6 w 20"/>
                  <a:gd name="T3" fmla="*/ 0 h 28"/>
                  <a:gd name="T4" fmla="*/ 20 w 20"/>
                  <a:gd name="T5" fmla="*/ 1 h 28"/>
                  <a:gd name="T6" fmla="*/ 13 w 20"/>
                  <a:gd name="T7" fmla="*/ 28 h 28"/>
                  <a:gd name="T8" fmla="*/ 0 w 20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0" y="27"/>
                    </a:moveTo>
                    <a:lnTo>
                      <a:pt x="6" y="0"/>
                    </a:lnTo>
                    <a:lnTo>
                      <a:pt x="20" y="1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4" name="Freeform 2620"/>
              <p:cNvSpPr>
                <a:spLocks/>
              </p:cNvSpPr>
              <p:nvPr/>
            </p:nvSpPr>
            <p:spPr bwMode="auto">
              <a:xfrm>
                <a:off x="3132" y="2212"/>
                <a:ext cx="15" cy="6"/>
              </a:xfrm>
              <a:custGeom>
                <a:avLst/>
                <a:gdLst>
                  <a:gd name="T0" fmla="*/ 0 w 15"/>
                  <a:gd name="T1" fmla="*/ 5 h 6"/>
                  <a:gd name="T2" fmla="*/ 2 w 15"/>
                  <a:gd name="T3" fmla="*/ 0 h 6"/>
                  <a:gd name="T4" fmla="*/ 15 w 15"/>
                  <a:gd name="T5" fmla="*/ 1 h 6"/>
                  <a:gd name="T6" fmla="*/ 14 w 15"/>
                  <a:gd name="T7" fmla="*/ 6 h 6"/>
                  <a:gd name="T8" fmla="*/ 0 w 15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6"/>
                  <a:gd name="T17" fmla="*/ 15 w 15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6">
                    <a:moveTo>
                      <a:pt x="0" y="5"/>
                    </a:moveTo>
                    <a:lnTo>
                      <a:pt x="2" y="0"/>
                    </a:lnTo>
                    <a:lnTo>
                      <a:pt x="15" y="1"/>
                    </a:lnTo>
                    <a:lnTo>
                      <a:pt x="14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5" name="Freeform 2621"/>
              <p:cNvSpPr>
                <a:spLocks/>
              </p:cNvSpPr>
              <p:nvPr/>
            </p:nvSpPr>
            <p:spPr bwMode="auto">
              <a:xfrm>
                <a:off x="3134" y="2198"/>
                <a:ext cx="21" cy="28"/>
              </a:xfrm>
              <a:custGeom>
                <a:avLst/>
                <a:gdLst>
                  <a:gd name="T0" fmla="*/ 0 w 21"/>
                  <a:gd name="T1" fmla="*/ 27 h 28"/>
                  <a:gd name="T2" fmla="*/ 8 w 21"/>
                  <a:gd name="T3" fmla="*/ 0 h 28"/>
                  <a:gd name="T4" fmla="*/ 21 w 21"/>
                  <a:gd name="T5" fmla="*/ 2 h 28"/>
                  <a:gd name="T6" fmla="*/ 13 w 21"/>
                  <a:gd name="T7" fmla="*/ 28 h 28"/>
                  <a:gd name="T8" fmla="*/ 0 w 21"/>
                  <a:gd name="T9" fmla="*/ 2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0" y="27"/>
                    </a:moveTo>
                    <a:lnTo>
                      <a:pt x="8" y="0"/>
                    </a:lnTo>
                    <a:lnTo>
                      <a:pt x="21" y="2"/>
                    </a:lnTo>
                    <a:lnTo>
                      <a:pt x="13" y="28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6" name="Freeform 2622"/>
              <p:cNvSpPr>
                <a:spLocks/>
              </p:cNvSpPr>
              <p:nvPr/>
            </p:nvSpPr>
            <p:spPr bwMode="auto">
              <a:xfrm>
                <a:off x="3151" y="2153"/>
                <a:ext cx="21" cy="27"/>
              </a:xfrm>
              <a:custGeom>
                <a:avLst/>
                <a:gdLst>
                  <a:gd name="T0" fmla="*/ 0 w 21"/>
                  <a:gd name="T1" fmla="*/ 25 h 27"/>
                  <a:gd name="T2" fmla="*/ 8 w 21"/>
                  <a:gd name="T3" fmla="*/ 0 h 27"/>
                  <a:gd name="T4" fmla="*/ 21 w 21"/>
                  <a:gd name="T5" fmla="*/ 1 h 27"/>
                  <a:gd name="T6" fmla="*/ 13 w 21"/>
                  <a:gd name="T7" fmla="*/ 27 h 27"/>
                  <a:gd name="T8" fmla="*/ 0 w 21"/>
                  <a:gd name="T9" fmla="*/ 2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0" y="25"/>
                    </a:moveTo>
                    <a:lnTo>
                      <a:pt x="8" y="0"/>
                    </a:lnTo>
                    <a:lnTo>
                      <a:pt x="21" y="1"/>
                    </a:lnTo>
                    <a:lnTo>
                      <a:pt x="13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7" name="Freeform 2623"/>
              <p:cNvSpPr>
                <a:spLocks/>
              </p:cNvSpPr>
              <p:nvPr/>
            </p:nvSpPr>
            <p:spPr bwMode="auto">
              <a:xfrm>
                <a:off x="3170" y="2111"/>
                <a:ext cx="24" cy="26"/>
              </a:xfrm>
              <a:custGeom>
                <a:avLst/>
                <a:gdLst>
                  <a:gd name="T0" fmla="*/ 0 w 24"/>
                  <a:gd name="T1" fmla="*/ 25 h 26"/>
                  <a:gd name="T2" fmla="*/ 10 w 24"/>
                  <a:gd name="T3" fmla="*/ 0 h 26"/>
                  <a:gd name="T4" fmla="*/ 24 w 24"/>
                  <a:gd name="T5" fmla="*/ 1 h 26"/>
                  <a:gd name="T6" fmla="*/ 13 w 24"/>
                  <a:gd name="T7" fmla="*/ 26 h 26"/>
                  <a:gd name="T8" fmla="*/ 0 w 24"/>
                  <a:gd name="T9" fmla="*/ 2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6"/>
                  <a:gd name="T17" fmla="*/ 24 w 2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6">
                    <a:moveTo>
                      <a:pt x="0" y="25"/>
                    </a:moveTo>
                    <a:lnTo>
                      <a:pt x="10" y="0"/>
                    </a:lnTo>
                    <a:lnTo>
                      <a:pt x="24" y="1"/>
                    </a:lnTo>
                    <a:lnTo>
                      <a:pt x="13" y="2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8" name="Freeform 2624"/>
              <p:cNvSpPr>
                <a:spLocks/>
              </p:cNvSpPr>
              <p:nvPr/>
            </p:nvSpPr>
            <p:spPr bwMode="auto">
              <a:xfrm>
                <a:off x="3195" y="2065"/>
                <a:ext cx="25" cy="26"/>
              </a:xfrm>
              <a:custGeom>
                <a:avLst/>
                <a:gdLst>
                  <a:gd name="T0" fmla="*/ 0 w 25"/>
                  <a:gd name="T1" fmla="*/ 24 h 26"/>
                  <a:gd name="T2" fmla="*/ 12 w 25"/>
                  <a:gd name="T3" fmla="*/ 0 h 26"/>
                  <a:gd name="T4" fmla="*/ 25 w 25"/>
                  <a:gd name="T5" fmla="*/ 2 h 26"/>
                  <a:gd name="T6" fmla="*/ 13 w 25"/>
                  <a:gd name="T7" fmla="*/ 26 h 26"/>
                  <a:gd name="T8" fmla="*/ 0 w 25"/>
                  <a:gd name="T9" fmla="*/ 2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24"/>
                    </a:moveTo>
                    <a:lnTo>
                      <a:pt x="12" y="0"/>
                    </a:lnTo>
                    <a:lnTo>
                      <a:pt x="25" y="2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29" name="Rectangle 2625"/>
              <p:cNvSpPr>
                <a:spLocks noChangeArrowheads="1"/>
              </p:cNvSpPr>
              <p:nvPr/>
            </p:nvSpPr>
            <p:spPr bwMode="auto">
              <a:xfrm>
                <a:off x="3226" y="2032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0" name="Freeform 2626"/>
              <p:cNvSpPr>
                <a:spLocks/>
              </p:cNvSpPr>
              <p:nvPr/>
            </p:nvSpPr>
            <p:spPr bwMode="auto">
              <a:xfrm>
                <a:off x="3226" y="2023"/>
                <a:ext cx="28" cy="24"/>
              </a:xfrm>
              <a:custGeom>
                <a:avLst/>
                <a:gdLst>
                  <a:gd name="T0" fmla="*/ 0 w 28"/>
                  <a:gd name="T1" fmla="*/ 22 h 24"/>
                  <a:gd name="T2" fmla="*/ 13 w 28"/>
                  <a:gd name="T3" fmla="*/ 0 h 24"/>
                  <a:gd name="T4" fmla="*/ 28 w 28"/>
                  <a:gd name="T5" fmla="*/ 1 h 24"/>
                  <a:gd name="T6" fmla="*/ 14 w 28"/>
                  <a:gd name="T7" fmla="*/ 24 h 24"/>
                  <a:gd name="T8" fmla="*/ 0 w 28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0" y="22"/>
                    </a:moveTo>
                    <a:lnTo>
                      <a:pt x="13" y="0"/>
                    </a:lnTo>
                    <a:lnTo>
                      <a:pt x="28" y="1"/>
                    </a:lnTo>
                    <a:lnTo>
                      <a:pt x="14" y="2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1" name="Freeform 2627"/>
              <p:cNvSpPr>
                <a:spLocks/>
              </p:cNvSpPr>
              <p:nvPr/>
            </p:nvSpPr>
            <p:spPr bwMode="auto">
              <a:xfrm>
                <a:off x="3254" y="1984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2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2" name="Freeform 2628"/>
              <p:cNvSpPr>
                <a:spLocks/>
              </p:cNvSpPr>
              <p:nvPr/>
            </p:nvSpPr>
            <p:spPr bwMode="auto">
              <a:xfrm>
                <a:off x="3283" y="1956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2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2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3" name="Freeform 2629"/>
              <p:cNvSpPr>
                <a:spLocks/>
              </p:cNvSpPr>
              <p:nvPr/>
            </p:nvSpPr>
            <p:spPr bwMode="auto">
              <a:xfrm>
                <a:off x="3315" y="1929"/>
                <a:ext cx="25" cy="28"/>
              </a:xfrm>
              <a:custGeom>
                <a:avLst/>
                <a:gdLst>
                  <a:gd name="T0" fmla="*/ 0 w 25"/>
                  <a:gd name="T1" fmla="*/ 14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4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4" name="Freeform 2630"/>
              <p:cNvSpPr>
                <a:spLocks/>
              </p:cNvSpPr>
              <p:nvPr/>
            </p:nvSpPr>
            <p:spPr bwMode="auto">
              <a:xfrm>
                <a:off x="3344" y="1904"/>
                <a:ext cx="24" cy="29"/>
              </a:xfrm>
              <a:custGeom>
                <a:avLst/>
                <a:gdLst>
                  <a:gd name="T0" fmla="*/ 0 w 24"/>
                  <a:gd name="T1" fmla="*/ 15 h 29"/>
                  <a:gd name="T2" fmla="*/ 23 w 24"/>
                  <a:gd name="T3" fmla="*/ 0 h 29"/>
                  <a:gd name="T4" fmla="*/ 24 w 24"/>
                  <a:gd name="T5" fmla="*/ 15 h 29"/>
                  <a:gd name="T6" fmla="*/ 1 w 24"/>
                  <a:gd name="T7" fmla="*/ 29 h 29"/>
                  <a:gd name="T8" fmla="*/ 0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0" y="15"/>
                    </a:moveTo>
                    <a:lnTo>
                      <a:pt x="23" y="0"/>
                    </a:lnTo>
                    <a:lnTo>
                      <a:pt x="24" y="15"/>
                    </a:lnTo>
                    <a:lnTo>
                      <a:pt x="1" y="2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5" name="Freeform 2631"/>
              <p:cNvSpPr>
                <a:spLocks/>
              </p:cNvSpPr>
              <p:nvPr/>
            </p:nvSpPr>
            <p:spPr bwMode="auto">
              <a:xfrm>
                <a:off x="3376" y="1879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1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1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6" name="Freeform 2632"/>
              <p:cNvSpPr>
                <a:spLocks/>
              </p:cNvSpPr>
              <p:nvPr/>
            </p:nvSpPr>
            <p:spPr bwMode="auto">
              <a:xfrm>
                <a:off x="3408" y="1856"/>
                <a:ext cx="25" cy="26"/>
              </a:xfrm>
              <a:custGeom>
                <a:avLst/>
                <a:gdLst>
                  <a:gd name="T0" fmla="*/ 0 w 25"/>
                  <a:gd name="T1" fmla="*/ 12 h 26"/>
                  <a:gd name="T2" fmla="*/ 24 w 25"/>
                  <a:gd name="T3" fmla="*/ 0 h 26"/>
                  <a:gd name="T4" fmla="*/ 25 w 25"/>
                  <a:gd name="T5" fmla="*/ 14 h 26"/>
                  <a:gd name="T6" fmla="*/ 1 w 25"/>
                  <a:gd name="T7" fmla="*/ 26 h 26"/>
                  <a:gd name="T8" fmla="*/ 0 w 25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0" y="12"/>
                    </a:moveTo>
                    <a:lnTo>
                      <a:pt x="24" y="0"/>
                    </a:lnTo>
                    <a:lnTo>
                      <a:pt x="25" y="14"/>
                    </a:lnTo>
                    <a:lnTo>
                      <a:pt x="1" y="2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7" name="Freeform 2633"/>
              <p:cNvSpPr>
                <a:spLocks/>
              </p:cNvSpPr>
              <p:nvPr/>
            </p:nvSpPr>
            <p:spPr bwMode="auto">
              <a:xfrm>
                <a:off x="3441" y="1834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8" name="Freeform 2634"/>
              <p:cNvSpPr>
                <a:spLocks/>
              </p:cNvSpPr>
              <p:nvPr/>
            </p:nvSpPr>
            <p:spPr bwMode="auto">
              <a:xfrm>
                <a:off x="3469" y="1814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39" name="Freeform 2635"/>
              <p:cNvSpPr>
                <a:spLocks/>
              </p:cNvSpPr>
              <p:nvPr/>
            </p:nvSpPr>
            <p:spPr bwMode="auto">
              <a:xfrm>
                <a:off x="3505" y="1790"/>
                <a:ext cx="25" cy="25"/>
              </a:xfrm>
              <a:custGeom>
                <a:avLst/>
                <a:gdLst>
                  <a:gd name="T0" fmla="*/ 0 w 25"/>
                  <a:gd name="T1" fmla="*/ 12 h 25"/>
                  <a:gd name="T2" fmla="*/ 24 w 25"/>
                  <a:gd name="T3" fmla="*/ 0 h 25"/>
                  <a:gd name="T4" fmla="*/ 25 w 25"/>
                  <a:gd name="T5" fmla="*/ 13 h 25"/>
                  <a:gd name="T6" fmla="*/ 2 w 25"/>
                  <a:gd name="T7" fmla="*/ 25 h 25"/>
                  <a:gd name="T8" fmla="*/ 0 w 25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0" y="12"/>
                    </a:moveTo>
                    <a:lnTo>
                      <a:pt x="24" y="0"/>
                    </a:lnTo>
                    <a:lnTo>
                      <a:pt x="25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0" name="Freeform 2636"/>
              <p:cNvSpPr>
                <a:spLocks/>
              </p:cNvSpPr>
              <p:nvPr/>
            </p:nvSpPr>
            <p:spPr bwMode="auto">
              <a:xfrm>
                <a:off x="3541" y="1763"/>
                <a:ext cx="25" cy="28"/>
              </a:xfrm>
              <a:custGeom>
                <a:avLst/>
                <a:gdLst>
                  <a:gd name="T0" fmla="*/ 0 w 25"/>
                  <a:gd name="T1" fmla="*/ 13 h 28"/>
                  <a:gd name="T2" fmla="*/ 24 w 25"/>
                  <a:gd name="T3" fmla="*/ 0 h 28"/>
                  <a:gd name="T4" fmla="*/ 25 w 25"/>
                  <a:gd name="T5" fmla="*/ 15 h 28"/>
                  <a:gd name="T6" fmla="*/ 1 w 25"/>
                  <a:gd name="T7" fmla="*/ 28 h 28"/>
                  <a:gd name="T8" fmla="*/ 0 w 25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8"/>
                  <a:gd name="T17" fmla="*/ 25 w 2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8">
                    <a:moveTo>
                      <a:pt x="0" y="13"/>
                    </a:moveTo>
                    <a:lnTo>
                      <a:pt x="24" y="0"/>
                    </a:lnTo>
                    <a:lnTo>
                      <a:pt x="25" y="15"/>
                    </a:lnTo>
                    <a:lnTo>
                      <a:pt x="1" y="2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1" name="Freeform 2637"/>
              <p:cNvSpPr>
                <a:spLocks/>
              </p:cNvSpPr>
              <p:nvPr/>
            </p:nvSpPr>
            <p:spPr bwMode="auto">
              <a:xfrm>
                <a:off x="3574" y="1740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4 w 26"/>
                  <a:gd name="T3" fmla="*/ 0 h 24"/>
                  <a:gd name="T4" fmla="*/ 26 w 26"/>
                  <a:gd name="T5" fmla="*/ 14 h 24"/>
                  <a:gd name="T6" fmla="*/ 2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4" y="0"/>
                    </a:lnTo>
                    <a:lnTo>
                      <a:pt x="26" y="14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2" name="Freeform 2638"/>
              <p:cNvSpPr>
                <a:spLocks/>
              </p:cNvSpPr>
              <p:nvPr/>
            </p:nvSpPr>
            <p:spPr bwMode="auto">
              <a:xfrm>
                <a:off x="3605" y="1720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5 w 27"/>
                  <a:gd name="T3" fmla="*/ 0 h 24"/>
                  <a:gd name="T4" fmla="*/ 27 w 27"/>
                  <a:gd name="T5" fmla="*/ 14 h 24"/>
                  <a:gd name="T6" fmla="*/ 1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3" name="Freeform 2639"/>
              <p:cNvSpPr>
                <a:spLocks/>
              </p:cNvSpPr>
              <p:nvPr/>
            </p:nvSpPr>
            <p:spPr bwMode="auto">
              <a:xfrm>
                <a:off x="3638" y="1702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4 w 26"/>
                  <a:gd name="T3" fmla="*/ 0 h 24"/>
                  <a:gd name="T4" fmla="*/ 26 w 26"/>
                  <a:gd name="T5" fmla="*/ 13 h 24"/>
                  <a:gd name="T6" fmla="*/ 2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4" name="Freeform 2640"/>
              <p:cNvSpPr>
                <a:spLocks/>
              </p:cNvSpPr>
              <p:nvPr/>
            </p:nvSpPr>
            <p:spPr bwMode="auto">
              <a:xfrm>
                <a:off x="3666" y="1682"/>
                <a:ext cx="26" cy="25"/>
              </a:xfrm>
              <a:custGeom>
                <a:avLst/>
                <a:gdLst>
                  <a:gd name="T0" fmla="*/ 0 w 26"/>
                  <a:gd name="T1" fmla="*/ 12 h 25"/>
                  <a:gd name="T2" fmla="*/ 24 w 26"/>
                  <a:gd name="T3" fmla="*/ 0 h 25"/>
                  <a:gd name="T4" fmla="*/ 26 w 26"/>
                  <a:gd name="T5" fmla="*/ 13 h 25"/>
                  <a:gd name="T6" fmla="*/ 2 w 26"/>
                  <a:gd name="T7" fmla="*/ 25 h 25"/>
                  <a:gd name="T8" fmla="*/ 0 w 26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0" y="12"/>
                    </a:moveTo>
                    <a:lnTo>
                      <a:pt x="24" y="0"/>
                    </a:lnTo>
                    <a:lnTo>
                      <a:pt x="26" y="13"/>
                    </a:lnTo>
                    <a:lnTo>
                      <a:pt x="2" y="2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5" name="Freeform 2641"/>
              <p:cNvSpPr>
                <a:spLocks/>
              </p:cNvSpPr>
              <p:nvPr/>
            </p:nvSpPr>
            <p:spPr bwMode="auto">
              <a:xfrm>
                <a:off x="3698" y="1662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6 w 27"/>
                  <a:gd name="T3" fmla="*/ 0 h 24"/>
                  <a:gd name="T4" fmla="*/ 27 w 27"/>
                  <a:gd name="T5" fmla="*/ 13 h 24"/>
                  <a:gd name="T6" fmla="*/ 2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6" name="Freeform 2642"/>
              <p:cNvSpPr>
                <a:spLocks/>
              </p:cNvSpPr>
              <p:nvPr/>
            </p:nvSpPr>
            <p:spPr bwMode="auto">
              <a:xfrm>
                <a:off x="3729" y="1643"/>
                <a:ext cx="26" cy="24"/>
              </a:xfrm>
              <a:custGeom>
                <a:avLst/>
                <a:gdLst>
                  <a:gd name="T0" fmla="*/ 0 w 26"/>
                  <a:gd name="T1" fmla="*/ 11 h 24"/>
                  <a:gd name="T2" fmla="*/ 25 w 26"/>
                  <a:gd name="T3" fmla="*/ 0 h 24"/>
                  <a:gd name="T4" fmla="*/ 26 w 26"/>
                  <a:gd name="T5" fmla="*/ 14 h 24"/>
                  <a:gd name="T6" fmla="*/ 1 w 26"/>
                  <a:gd name="T7" fmla="*/ 24 h 24"/>
                  <a:gd name="T8" fmla="*/ 0 w 26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1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7" name="Freeform 2643"/>
              <p:cNvSpPr>
                <a:spLocks/>
              </p:cNvSpPr>
              <p:nvPr/>
            </p:nvSpPr>
            <p:spPr bwMode="auto">
              <a:xfrm>
                <a:off x="3761" y="1625"/>
                <a:ext cx="26" cy="24"/>
              </a:xfrm>
              <a:custGeom>
                <a:avLst/>
                <a:gdLst>
                  <a:gd name="T0" fmla="*/ 0 w 26"/>
                  <a:gd name="T1" fmla="*/ 10 h 24"/>
                  <a:gd name="T2" fmla="*/ 25 w 26"/>
                  <a:gd name="T3" fmla="*/ 0 h 24"/>
                  <a:gd name="T4" fmla="*/ 26 w 26"/>
                  <a:gd name="T5" fmla="*/ 13 h 24"/>
                  <a:gd name="T6" fmla="*/ 1 w 26"/>
                  <a:gd name="T7" fmla="*/ 24 h 24"/>
                  <a:gd name="T8" fmla="*/ 0 w 26"/>
                  <a:gd name="T9" fmla="*/ 1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0" y="10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8" name="Freeform 2644"/>
              <p:cNvSpPr>
                <a:spLocks/>
              </p:cNvSpPr>
              <p:nvPr/>
            </p:nvSpPr>
            <p:spPr bwMode="auto">
              <a:xfrm>
                <a:off x="3790" y="1607"/>
                <a:ext cx="27" cy="24"/>
              </a:xfrm>
              <a:custGeom>
                <a:avLst/>
                <a:gdLst>
                  <a:gd name="T0" fmla="*/ 0 w 27"/>
                  <a:gd name="T1" fmla="*/ 11 h 24"/>
                  <a:gd name="T2" fmla="*/ 25 w 27"/>
                  <a:gd name="T3" fmla="*/ 0 h 24"/>
                  <a:gd name="T4" fmla="*/ 27 w 27"/>
                  <a:gd name="T5" fmla="*/ 14 h 24"/>
                  <a:gd name="T6" fmla="*/ 1 w 27"/>
                  <a:gd name="T7" fmla="*/ 24 h 24"/>
                  <a:gd name="T8" fmla="*/ 0 w 27"/>
                  <a:gd name="T9" fmla="*/ 1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0" y="11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49" name="Freeform 2645"/>
              <p:cNvSpPr>
                <a:spLocks/>
              </p:cNvSpPr>
              <p:nvPr/>
            </p:nvSpPr>
            <p:spPr bwMode="auto">
              <a:xfrm>
                <a:off x="3823" y="1590"/>
                <a:ext cx="27" cy="23"/>
              </a:xfrm>
              <a:custGeom>
                <a:avLst/>
                <a:gdLst>
                  <a:gd name="T0" fmla="*/ 0 w 27"/>
                  <a:gd name="T1" fmla="*/ 9 h 23"/>
                  <a:gd name="T2" fmla="*/ 26 w 27"/>
                  <a:gd name="T3" fmla="*/ 0 h 23"/>
                  <a:gd name="T4" fmla="*/ 27 w 27"/>
                  <a:gd name="T5" fmla="*/ 13 h 23"/>
                  <a:gd name="T6" fmla="*/ 2 w 27"/>
                  <a:gd name="T7" fmla="*/ 23 h 23"/>
                  <a:gd name="T8" fmla="*/ 0 w 27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9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0" name="Freeform 2646"/>
              <p:cNvSpPr>
                <a:spLocks/>
              </p:cNvSpPr>
              <p:nvPr/>
            </p:nvSpPr>
            <p:spPr bwMode="auto">
              <a:xfrm>
                <a:off x="3853" y="1577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1" name="Freeform 2647"/>
              <p:cNvSpPr>
                <a:spLocks/>
              </p:cNvSpPr>
              <p:nvPr/>
            </p:nvSpPr>
            <p:spPr bwMode="auto">
              <a:xfrm>
                <a:off x="3886" y="1559"/>
                <a:ext cx="27" cy="23"/>
              </a:xfrm>
              <a:custGeom>
                <a:avLst/>
                <a:gdLst>
                  <a:gd name="T0" fmla="*/ 0 w 27"/>
                  <a:gd name="T1" fmla="*/ 10 h 23"/>
                  <a:gd name="T2" fmla="*/ 25 w 27"/>
                  <a:gd name="T3" fmla="*/ 0 h 23"/>
                  <a:gd name="T4" fmla="*/ 27 w 27"/>
                  <a:gd name="T5" fmla="*/ 14 h 23"/>
                  <a:gd name="T6" fmla="*/ 1 w 27"/>
                  <a:gd name="T7" fmla="*/ 23 h 23"/>
                  <a:gd name="T8" fmla="*/ 0 w 27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0" y="10"/>
                    </a:moveTo>
                    <a:lnTo>
                      <a:pt x="25" y="0"/>
                    </a:lnTo>
                    <a:lnTo>
                      <a:pt x="27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2" name="Freeform 2648"/>
              <p:cNvSpPr>
                <a:spLocks/>
              </p:cNvSpPr>
              <p:nvPr/>
            </p:nvSpPr>
            <p:spPr bwMode="auto">
              <a:xfrm>
                <a:off x="3917" y="1543"/>
                <a:ext cx="26" cy="23"/>
              </a:xfrm>
              <a:custGeom>
                <a:avLst/>
                <a:gdLst>
                  <a:gd name="T0" fmla="*/ 0 w 26"/>
                  <a:gd name="T1" fmla="*/ 10 h 23"/>
                  <a:gd name="T2" fmla="*/ 25 w 26"/>
                  <a:gd name="T3" fmla="*/ 0 h 23"/>
                  <a:gd name="T4" fmla="*/ 26 w 26"/>
                  <a:gd name="T5" fmla="*/ 14 h 23"/>
                  <a:gd name="T6" fmla="*/ 1 w 26"/>
                  <a:gd name="T7" fmla="*/ 23 h 23"/>
                  <a:gd name="T8" fmla="*/ 0 w 26"/>
                  <a:gd name="T9" fmla="*/ 1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0" y="10"/>
                    </a:moveTo>
                    <a:lnTo>
                      <a:pt x="25" y="0"/>
                    </a:lnTo>
                    <a:lnTo>
                      <a:pt x="26" y="14"/>
                    </a:lnTo>
                    <a:lnTo>
                      <a:pt x="1" y="2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3" name="Freeform 2649"/>
              <p:cNvSpPr>
                <a:spLocks/>
              </p:cNvSpPr>
              <p:nvPr/>
            </p:nvSpPr>
            <p:spPr bwMode="auto">
              <a:xfrm>
                <a:off x="3949" y="1529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4" name="Freeform 2650"/>
              <p:cNvSpPr>
                <a:spLocks/>
              </p:cNvSpPr>
              <p:nvPr/>
            </p:nvSpPr>
            <p:spPr bwMode="auto">
              <a:xfrm>
                <a:off x="3976" y="1517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6 w 27"/>
                  <a:gd name="T3" fmla="*/ 0 h 21"/>
                  <a:gd name="T4" fmla="*/ 27 w 27"/>
                  <a:gd name="T5" fmla="*/ 13 h 21"/>
                  <a:gd name="T6" fmla="*/ 2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5" name="Freeform 2651"/>
              <p:cNvSpPr>
                <a:spLocks/>
              </p:cNvSpPr>
              <p:nvPr/>
            </p:nvSpPr>
            <p:spPr bwMode="auto">
              <a:xfrm>
                <a:off x="4008" y="1503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4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4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6" name="Freeform 2652"/>
              <p:cNvSpPr>
                <a:spLocks/>
              </p:cNvSpPr>
              <p:nvPr/>
            </p:nvSpPr>
            <p:spPr bwMode="auto">
              <a:xfrm>
                <a:off x="4038" y="1490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7" name="Freeform 2653"/>
              <p:cNvSpPr>
                <a:spLocks/>
              </p:cNvSpPr>
              <p:nvPr/>
            </p:nvSpPr>
            <p:spPr bwMode="auto">
              <a:xfrm>
                <a:off x="4070" y="1477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8" name="Freeform 2654"/>
              <p:cNvSpPr>
                <a:spLocks/>
              </p:cNvSpPr>
              <p:nvPr/>
            </p:nvSpPr>
            <p:spPr bwMode="auto">
              <a:xfrm>
                <a:off x="4107" y="1462"/>
                <a:ext cx="27" cy="21"/>
              </a:xfrm>
              <a:custGeom>
                <a:avLst/>
                <a:gdLst>
                  <a:gd name="T0" fmla="*/ 0 w 27"/>
                  <a:gd name="T1" fmla="*/ 8 h 21"/>
                  <a:gd name="T2" fmla="*/ 25 w 27"/>
                  <a:gd name="T3" fmla="*/ 0 h 21"/>
                  <a:gd name="T4" fmla="*/ 27 w 27"/>
                  <a:gd name="T5" fmla="*/ 13 h 21"/>
                  <a:gd name="T6" fmla="*/ 1 w 27"/>
                  <a:gd name="T7" fmla="*/ 21 h 21"/>
                  <a:gd name="T8" fmla="*/ 0 w 2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0" y="8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59" name="Freeform 2655"/>
              <p:cNvSpPr>
                <a:spLocks/>
              </p:cNvSpPr>
              <p:nvPr/>
            </p:nvSpPr>
            <p:spPr bwMode="auto">
              <a:xfrm>
                <a:off x="4139" y="1449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3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0" name="Freeform 2656"/>
              <p:cNvSpPr>
                <a:spLocks/>
              </p:cNvSpPr>
              <p:nvPr/>
            </p:nvSpPr>
            <p:spPr bwMode="auto">
              <a:xfrm>
                <a:off x="4174" y="1436"/>
                <a:ext cx="26" cy="20"/>
              </a:xfrm>
              <a:custGeom>
                <a:avLst/>
                <a:gdLst>
                  <a:gd name="T0" fmla="*/ 0 w 26"/>
                  <a:gd name="T1" fmla="*/ 6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6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1" name="Freeform 2657"/>
              <p:cNvSpPr>
                <a:spLocks/>
              </p:cNvSpPr>
              <p:nvPr/>
            </p:nvSpPr>
            <p:spPr bwMode="auto">
              <a:xfrm>
                <a:off x="4203" y="1424"/>
                <a:ext cx="26" cy="20"/>
              </a:xfrm>
              <a:custGeom>
                <a:avLst/>
                <a:gdLst>
                  <a:gd name="T0" fmla="*/ 0 w 26"/>
                  <a:gd name="T1" fmla="*/ 6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6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2" name="Freeform 2658"/>
              <p:cNvSpPr>
                <a:spLocks/>
              </p:cNvSpPr>
              <p:nvPr/>
            </p:nvSpPr>
            <p:spPr bwMode="auto">
              <a:xfrm>
                <a:off x="4232" y="1412"/>
                <a:ext cx="28" cy="20"/>
              </a:xfrm>
              <a:custGeom>
                <a:avLst/>
                <a:gdLst>
                  <a:gd name="T0" fmla="*/ 0 w 28"/>
                  <a:gd name="T1" fmla="*/ 6 h 20"/>
                  <a:gd name="T2" fmla="*/ 27 w 28"/>
                  <a:gd name="T3" fmla="*/ 0 h 20"/>
                  <a:gd name="T4" fmla="*/ 28 w 28"/>
                  <a:gd name="T5" fmla="*/ 13 h 20"/>
                  <a:gd name="T6" fmla="*/ 1 w 28"/>
                  <a:gd name="T7" fmla="*/ 20 h 20"/>
                  <a:gd name="T8" fmla="*/ 0 w 28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6"/>
                    </a:moveTo>
                    <a:lnTo>
                      <a:pt x="27" y="0"/>
                    </a:lnTo>
                    <a:lnTo>
                      <a:pt x="28" y="13"/>
                    </a:lnTo>
                    <a:lnTo>
                      <a:pt x="1" y="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3" name="Freeform 2659"/>
              <p:cNvSpPr>
                <a:spLocks/>
              </p:cNvSpPr>
              <p:nvPr/>
            </p:nvSpPr>
            <p:spPr bwMode="auto">
              <a:xfrm>
                <a:off x="4261" y="1401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6 w 27"/>
                  <a:gd name="T3" fmla="*/ 0 h 20"/>
                  <a:gd name="T4" fmla="*/ 27 w 27"/>
                  <a:gd name="T5" fmla="*/ 13 h 20"/>
                  <a:gd name="T6" fmla="*/ 2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6" y="0"/>
                    </a:lnTo>
                    <a:lnTo>
                      <a:pt x="27" y="13"/>
                    </a:lnTo>
                    <a:lnTo>
                      <a:pt x="2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4" name="Freeform 2660"/>
              <p:cNvSpPr>
                <a:spLocks/>
              </p:cNvSpPr>
              <p:nvPr/>
            </p:nvSpPr>
            <p:spPr bwMode="auto">
              <a:xfrm>
                <a:off x="4292" y="1389"/>
                <a:ext cx="27" cy="20"/>
              </a:xfrm>
              <a:custGeom>
                <a:avLst/>
                <a:gdLst>
                  <a:gd name="T0" fmla="*/ 0 w 27"/>
                  <a:gd name="T1" fmla="*/ 7 h 20"/>
                  <a:gd name="T2" fmla="*/ 25 w 27"/>
                  <a:gd name="T3" fmla="*/ 0 h 20"/>
                  <a:gd name="T4" fmla="*/ 27 w 27"/>
                  <a:gd name="T5" fmla="*/ 13 h 20"/>
                  <a:gd name="T6" fmla="*/ 1 w 27"/>
                  <a:gd name="T7" fmla="*/ 20 h 20"/>
                  <a:gd name="T8" fmla="*/ 0 w 27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0" y="7"/>
                    </a:moveTo>
                    <a:lnTo>
                      <a:pt x="25" y="0"/>
                    </a:lnTo>
                    <a:lnTo>
                      <a:pt x="27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5" name="Freeform 2661"/>
              <p:cNvSpPr>
                <a:spLocks/>
              </p:cNvSpPr>
              <p:nvPr/>
            </p:nvSpPr>
            <p:spPr bwMode="auto">
              <a:xfrm>
                <a:off x="4323" y="1377"/>
                <a:ext cx="26" cy="20"/>
              </a:xfrm>
              <a:custGeom>
                <a:avLst/>
                <a:gdLst>
                  <a:gd name="T0" fmla="*/ 0 w 26"/>
                  <a:gd name="T1" fmla="*/ 7 h 20"/>
                  <a:gd name="T2" fmla="*/ 25 w 26"/>
                  <a:gd name="T3" fmla="*/ 0 h 20"/>
                  <a:gd name="T4" fmla="*/ 26 w 26"/>
                  <a:gd name="T5" fmla="*/ 13 h 20"/>
                  <a:gd name="T6" fmla="*/ 1 w 26"/>
                  <a:gd name="T7" fmla="*/ 20 h 20"/>
                  <a:gd name="T8" fmla="*/ 0 w 26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0" y="7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6" name="Freeform 2662"/>
              <p:cNvSpPr>
                <a:spLocks/>
              </p:cNvSpPr>
              <p:nvPr/>
            </p:nvSpPr>
            <p:spPr bwMode="auto">
              <a:xfrm>
                <a:off x="4351" y="1365"/>
                <a:ext cx="26" cy="21"/>
              </a:xfrm>
              <a:custGeom>
                <a:avLst/>
                <a:gdLst>
                  <a:gd name="T0" fmla="*/ 0 w 26"/>
                  <a:gd name="T1" fmla="*/ 8 h 21"/>
                  <a:gd name="T2" fmla="*/ 25 w 26"/>
                  <a:gd name="T3" fmla="*/ 0 h 21"/>
                  <a:gd name="T4" fmla="*/ 26 w 26"/>
                  <a:gd name="T5" fmla="*/ 13 h 21"/>
                  <a:gd name="T6" fmla="*/ 1 w 26"/>
                  <a:gd name="T7" fmla="*/ 21 h 21"/>
                  <a:gd name="T8" fmla="*/ 0 w 26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0" y="8"/>
                    </a:moveTo>
                    <a:lnTo>
                      <a:pt x="25" y="0"/>
                    </a:lnTo>
                    <a:lnTo>
                      <a:pt x="26" y="13"/>
                    </a:lnTo>
                    <a:lnTo>
                      <a:pt x="1" y="2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7" name="Freeform 2663"/>
              <p:cNvSpPr>
                <a:spLocks/>
              </p:cNvSpPr>
              <p:nvPr/>
            </p:nvSpPr>
            <p:spPr bwMode="auto">
              <a:xfrm>
                <a:off x="4379" y="1354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6 w 28"/>
                  <a:gd name="T3" fmla="*/ 0 h 20"/>
                  <a:gd name="T4" fmla="*/ 28 w 28"/>
                  <a:gd name="T5" fmla="*/ 14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6" y="0"/>
                    </a:lnTo>
                    <a:lnTo>
                      <a:pt x="28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8" name="Freeform 2664"/>
              <p:cNvSpPr>
                <a:spLocks/>
              </p:cNvSpPr>
              <p:nvPr/>
            </p:nvSpPr>
            <p:spPr bwMode="auto">
              <a:xfrm>
                <a:off x="4408" y="1345"/>
                <a:ext cx="28" cy="19"/>
              </a:xfrm>
              <a:custGeom>
                <a:avLst/>
                <a:gdLst>
                  <a:gd name="T0" fmla="*/ 0 w 28"/>
                  <a:gd name="T1" fmla="*/ 5 h 19"/>
                  <a:gd name="T2" fmla="*/ 26 w 28"/>
                  <a:gd name="T3" fmla="*/ 0 h 19"/>
                  <a:gd name="T4" fmla="*/ 28 w 28"/>
                  <a:gd name="T5" fmla="*/ 13 h 19"/>
                  <a:gd name="T6" fmla="*/ 1 w 28"/>
                  <a:gd name="T7" fmla="*/ 19 h 19"/>
                  <a:gd name="T8" fmla="*/ 0 w 28"/>
                  <a:gd name="T9" fmla="*/ 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0" y="5"/>
                    </a:moveTo>
                    <a:lnTo>
                      <a:pt x="26" y="0"/>
                    </a:lnTo>
                    <a:lnTo>
                      <a:pt x="28" y="13"/>
                    </a:lnTo>
                    <a:lnTo>
                      <a:pt x="1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69" name="Freeform 2665"/>
              <p:cNvSpPr>
                <a:spLocks/>
              </p:cNvSpPr>
              <p:nvPr/>
            </p:nvSpPr>
            <p:spPr bwMode="auto">
              <a:xfrm>
                <a:off x="4437" y="1334"/>
                <a:ext cx="28" cy="20"/>
              </a:xfrm>
              <a:custGeom>
                <a:avLst/>
                <a:gdLst>
                  <a:gd name="T0" fmla="*/ 0 w 28"/>
                  <a:gd name="T1" fmla="*/ 7 h 20"/>
                  <a:gd name="T2" fmla="*/ 27 w 28"/>
                  <a:gd name="T3" fmla="*/ 0 h 20"/>
                  <a:gd name="T4" fmla="*/ 28 w 28"/>
                  <a:gd name="T5" fmla="*/ 14 h 20"/>
                  <a:gd name="T6" fmla="*/ 1 w 28"/>
                  <a:gd name="T7" fmla="*/ 20 h 20"/>
                  <a:gd name="T8" fmla="*/ 0 w 28"/>
                  <a:gd name="T9" fmla="*/ 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0" y="7"/>
                    </a:moveTo>
                    <a:lnTo>
                      <a:pt x="27" y="0"/>
                    </a:lnTo>
                    <a:lnTo>
                      <a:pt x="28" y="14"/>
                    </a:lnTo>
                    <a:lnTo>
                      <a:pt x="1" y="2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0" name="Rectangle 2666"/>
              <p:cNvSpPr>
                <a:spLocks noChangeArrowheads="1"/>
              </p:cNvSpPr>
              <p:nvPr/>
            </p:nvSpPr>
            <p:spPr bwMode="auto">
              <a:xfrm>
                <a:off x="4468" y="1330"/>
                <a:ext cx="13" cy="27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1" name="Freeform 2667"/>
              <p:cNvSpPr>
                <a:spLocks/>
              </p:cNvSpPr>
              <p:nvPr/>
            </p:nvSpPr>
            <p:spPr bwMode="auto">
              <a:xfrm>
                <a:off x="4460" y="1350"/>
                <a:ext cx="21" cy="27"/>
              </a:xfrm>
              <a:custGeom>
                <a:avLst/>
                <a:gdLst>
                  <a:gd name="T0" fmla="*/ 8 w 21"/>
                  <a:gd name="T1" fmla="*/ 0 h 27"/>
                  <a:gd name="T2" fmla="*/ 0 w 21"/>
                  <a:gd name="T3" fmla="*/ 26 h 27"/>
                  <a:gd name="T4" fmla="*/ 13 w 21"/>
                  <a:gd name="T5" fmla="*/ 27 h 27"/>
                  <a:gd name="T6" fmla="*/ 21 w 21"/>
                  <a:gd name="T7" fmla="*/ 2 h 27"/>
                  <a:gd name="T8" fmla="*/ 8 w 2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8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1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2" name="Freeform 2668"/>
              <p:cNvSpPr>
                <a:spLocks/>
              </p:cNvSpPr>
              <p:nvPr/>
            </p:nvSpPr>
            <p:spPr bwMode="auto">
              <a:xfrm>
                <a:off x="4456" y="1373"/>
                <a:ext cx="14" cy="19"/>
              </a:xfrm>
              <a:custGeom>
                <a:avLst/>
                <a:gdLst>
                  <a:gd name="T0" fmla="*/ 0 w 14"/>
                  <a:gd name="T1" fmla="*/ 0 h 19"/>
                  <a:gd name="T2" fmla="*/ 1 w 14"/>
                  <a:gd name="T3" fmla="*/ 17 h 19"/>
                  <a:gd name="T4" fmla="*/ 14 w 14"/>
                  <a:gd name="T5" fmla="*/ 19 h 19"/>
                  <a:gd name="T6" fmla="*/ 13 w 14"/>
                  <a:gd name="T7" fmla="*/ 1 h 19"/>
                  <a:gd name="T8" fmla="*/ 0 w 1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9"/>
                  <a:gd name="T17" fmla="*/ 14 w 1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9">
                    <a:moveTo>
                      <a:pt x="0" y="0"/>
                    </a:moveTo>
                    <a:lnTo>
                      <a:pt x="1" y="17"/>
                    </a:lnTo>
                    <a:lnTo>
                      <a:pt x="14" y="19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3" name="Freeform 2669"/>
              <p:cNvSpPr>
                <a:spLocks/>
              </p:cNvSpPr>
              <p:nvPr/>
            </p:nvSpPr>
            <p:spPr bwMode="auto">
              <a:xfrm>
                <a:off x="4453" y="1376"/>
                <a:ext cx="17" cy="21"/>
              </a:xfrm>
              <a:custGeom>
                <a:avLst/>
                <a:gdLst>
                  <a:gd name="T0" fmla="*/ 4 w 17"/>
                  <a:gd name="T1" fmla="*/ 0 h 21"/>
                  <a:gd name="T2" fmla="*/ 0 w 17"/>
                  <a:gd name="T3" fmla="*/ 20 h 21"/>
                  <a:gd name="T4" fmla="*/ 13 w 17"/>
                  <a:gd name="T5" fmla="*/ 21 h 21"/>
                  <a:gd name="T6" fmla="*/ 17 w 17"/>
                  <a:gd name="T7" fmla="*/ 1 h 21"/>
                  <a:gd name="T8" fmla="*/ 4 w 1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1"/>
                  <a:gd name="T17" fmla="*/ 17 w 1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1">
                    <a:moveTo>
                      <a:pt x="4" y="0"/>
                    </a:moveTo>
                    <a:lnTo>
                      <a:pt x="0" y="20"/>
                    </a:lnTo>
                    <a:lnTo>
                      <a:pt x="13" y="21"/>
                    </a:lnTo>
                    <a:lnTo>
                      <a:pt x="1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4" name="Freeform 2670"/>
              <p:cNvSpPr>
                <a:spLocks/>
              </p:cNvSpPr>
              <p:nvPr/>
            </p:nvSpPr>
            <p:spPr bwMode="auto">
              <a:xfrm>
                <a:off x="4446" y="1380"/>
                <a:ext cx="20" cy="28"/>
              </a:xfrm>
              <a:custGeom>
                <a:avLst/>
                <a:gdLst>
                  <a:gd name="T0" fmla="*/ 7 w 20"/>
                  <a:gd name="T1" fmla="*/ 0 h 28"/>
                  <a:gd name="T2" fmla="*/ 0 w 20"/>
                  <a:gd name="T3" fmla="*/ 26 h 28"/>
                  <a:gd name="T4" fmla="*/ 14 w 20"/>
                  <a:gd name="T5" fmla="*/ 28 h 28"/>
                  <a:gd name="T6" fmla="*/ 20 w 20"/>
                  <a:gd name="T7" fmla="*/ 1 h 28"/>
                  <a:gd name="T8" fmla="*/ 7 w 2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8"/>
                  <a:gd name="T17" fmla="*/ 20 w 2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8">
                    <a:moveTo>
                      <a:pt x="7" y="0"/>
                    </a:moveTo>
                    <a:lnTo>
                      <a:pt x="0" y="26"/>
                    </a:lnTo>
                    <a:lnTo>
                      <a:pt x="14" y="28"/>
                    </a:lnTo>
                    <a:lnTo>
                      <a:pt x="2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5" name="Freeform 2671"/>
              <p:cNvSpPr>
                <a:spLocks/>
              </p:cNvSpPr>
              <p:nvPr/>
            </p:nvSpPr>
            <p:spPr bwMode="auto">
              <a:xfrm>
                <a:off x="4437" y="1392"/>
                <a:ext cx="23" cy="26"/>
              </a:xfrm>
              <a:custGeom>
                <a:avLst/>
                <a:gdLst>
                  <a:gd name="T0" fmla="*/ 9 w 23"/>
                  <a:gd name="T1" fmla="*/ 0 h 26"/>
                  <a:gd name="T2" fmla="*/ 0 w 23"/>
                  <a:gd name="T3" fmla="*/ 25 h 26"/>
                  <a:gd name="T4" fmla="*/ 13 w 23"/>
                  <a:gd name="T5" fmla="*/ 26 h 26"/>
                  <a:gd name="T6" fmla="*/ 23 w 23"/>
                  <a:gd name="T7" fmla="*/ 1 h 26"/>
                  <a:gd name="T8" fmla="*/ 9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9" y="0"/>
                    </a:moveTo>
                    <a:lnTo>
                      <a:pt x="0" y="25"/>
                    </a:lnTo>
                    <a:lnTo>
                      <a:pt x="13" y="26"/>
                    </a:lnTo>
                    <a:lnTo>
                      <a:pt x="23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6" name="Freeform 2672"/>
              <p:cNvSpPr>
                <a:spLocks/>
              </p:cNvSpPr>
              <p:nvPr/>
            </p:nvSpPr>
            <p:spPr bwMode="auto">
              <a:xfrm>
                <a:off x="4413" y="1433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3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7" name="Rectangle 2673"/>
              <p:cNvSpPr>
                <a:spLocks noChangeArrowheads="1"/>
              </p:cNvSpPr>
              <p:nvPr/>
            </p:nvSpPr>
            <p:spPr bwMode="auto">
              <a:xfrm>
                <a:off x="4396" y="1481"/>
                <a:ext cx="13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8" name="Freeform 2674"/>
              <p:cNvSpPr>
                <a:spLocks/>
              </p:cNvSpPr>
              <p:nvPr/>
            </p:nvSpPr>
            <p:spPr bwMode="auto">
              <a:xfrm>
                <a:off x="4385" y="1478"/>
                <a:ext cx="24" cy="25"/>
              </a:xfrm>
              <a:custGeom>
                <a:avLst/>
                <a:gdLst>
                  <a:gd name="T0" fmla="*/ 11 w 24"/>
                  <a:gd name="T1" fmla="*/ 0 h 25"/>
                  <a:gd name="T2" fmla="*/ 0 w 24"/>
                  <a:gd name="T3" fmla="*/ 24 h 25"/>
                  <a:gd name="T4" fmla="*/ 14 w 24"/>
                  <a:gd name="T5" fmla="*/ 25 h 25"/>
                  <a:gd name="T6" fmla="*/ 24 w 24"/>
                  <a:gd name="T7" fmla="*/ 1 h 25"/>
                  <a:gd name="T8" fmla="*/ 11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1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79" name="Freeform 2675"/>
              <p:cNvSpPr>
                <a:spLocks/>
              </p:cNvSpPr>
              <p:nvPr/>
            </p:nvSpPr>
            <p:spPr bwMode="auto">
              <a:xfrm>
                <a:off x="4357" y="1522"/>
                <a:ext cx="26" cy="25"/>
              </a:xfrm>
              <a:custGeom>
                <a:avLst/>
                <a:gdLst>
                  <a:gd name="T0" fmla="*/ 12 w 26"/>
                  <a:gd name="T1" fmla="*/ 0 h 25"/>
                  <a:gd name="T2" fmla="*/ 0 w 26"/>
                  <a:gd name="T3" fmla="*/ 24 h 25"/>
                  <a:gd name="T4" fmla="*/ 14 w 26"/>
                  <a:gd name="T5" fmla="*/ 25 h 25"/>
                  <a:gd name="T6" fmla="*/ 26 w 26"/>
                  <a:gd name="T7" fmla="*/ 1 h 25"/>
                  <a:gd name="T8" fmla="*/ 12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12" y="0"/>
                    </a:moveTo>
                    <a:lnTo>
                      <a:pt x="0" y="24"/>
                    </a:lnTo>
                    <a:lnTo>
                      <a:pt x="14" y="25"/>
                    </a:lnTo>
                    <a:lnTo>
                      <a:pt x="2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0" name="Rectangle 2676"/>
              <p:cNvSpPr>
                <a:spLocks noChangeArrowheads="1"/>
              </p:cNvSpPr>
              <p:nvPr/>
            </p:nvSpPr>
            <p:spPr bwMode="auto">
              <a:xfrm>
                <a:off x="4340" y="1567"/>
                <a:ext cx="13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1" name="Freeform 2677"/>
              <p:cNvSpPr>
                <a:spLocks/>
              </p:cNvSpPr>
              <p:nvPr/>
            </p:nvSpPr>
            <p:spPr bwMode="auto">
              <a:xfrm>
                <a:off x="4328" y="1565"/>
                <a:ext cx="25" cy="25"/>
              </a:xfrm>
              <a:custGeom>
                <a:avLst/>
                <a:gdLst>
                  <a:gd name="T0" fmla="*/ 12 w 25"/>
                  <a:gd name="T1" fmla="*/ 0 h 25"/>
                  <a:gd name="T2" fmla="*/ 0 w 25"/>
                  <a:gd name="T3" fmla="*/ 24 h 25"/>
                  <a:gd name="T4" fmla="*/ 13 w 25"/>
                  <a:gd name="T5" fmla="*/ 25 h 25"/>
                  <a:gd name="T6" fmla="*/ 25 w 25"/>
                  <a:gd name="T7" fmla="*/ 1 h 25"/>
                  <a:gd name="T8" fmla="*/ 12 w 25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12" y="0"/>
                    </a:moveTo>
                    <a:lnTo>
                      <a:pt x="0" y="24"/>
                    </a:lnTo>
                    <a:lnTo>
                      <a:pt x="13" y="25"/>
                    </a:lnTo>
                    <a:lnTo>
                      <a:pt x="25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2" name="Rectangle 2678"/>
              <p:cNvSpPr>
                <a:spLocks noChangeArrowheads="1"/>
              </p:cNvSpPr>
              <p:nvPr/>
            </p:nvSpPr>
            <p:spPr bwMode="auto">
              <a:xfrm>
                <a:off x="4305" y="1618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3" name="Freeform 2679"/>
              <p:cNvSpPr>
                <a:spLocks/>
              </p:cNvSpPr>
              <p:nvPr/>
            </p:nvSpPr>
            <p:spPr bwMode="auto">
              <a:xfrm>
                <a:off x="4292" y="1615"/>
                <a:ext cx="28" cy="26"/>
              </a:xfrm>
              <a:custGeom>
                <a:avLst/>
                <a:gdLst>
                  <a:gd name="T0" fmla="*/ 13 w 28"/>
                  <a:gd name="T1" fmla="*/ 0 h 26"/>
                  <a:gd name="T2" fmla="*/ 0 w 28"/>
                  <a:gd name="T3" fmla="*/ 24 h 26"/>
                  <a:gd name="T4" fmla="*/ 15 w 28"/>
                  <a:gd name="T5" fmla="*/ 26 h 26"/>
                  <a:gd name="T6" fmla="*/ 28 w 28"/>
                  <a:gd name="T7" fmla="*/ 2 h 26"/>
                  <a:gd name="T8" fmla="*/ 13 w 2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6"/>
                  <a:gd name="T17" fmla="*/ 28 w 2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6">
                    <a:moveTo>
                      <a:pt x="13" y="0"/>
                    </a:moveTo>
                    <a:lnTo>
                      <a:pt x="0" y="24"/>
                    </a:lnTo>
                    <a:lnTo>
                      <a:pt x="15" y="26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4" name="Rectangle 2680"/>
              <p:cNvSpPr>
                <a:spLocks noChangeArrowheads="1"/>
              </p:cNvSpPr>
              <p:nvPr/>
            </p:nvSpPr>
            <p:spPr bwMode="auto">
              <a:xfrm>
                <a:off x="4273" y="1661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5" name="Freeform 2681"/>
              <p:cNvSpPr>
                <a:spLocks/>
              </p:cNvSpPr>
              <p:nvPr/>
            </p:nvSpPr>
            <p:spPr bwMode="auto">
              <a:xfrm>
                <a:off x="4260" y="1658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0 w 28"/>
                  <a:gd name="T3" fmla="*/ 24 h 25"/>
                  <a:gd name="T4" fmla="*/ 15 w 28"/>
                  <a:gd name="T5" fmla="*/ 25 h 25"/>
                  <a:gd name="T6" fmla="*/ 28 w 28"/>
                  <a:gd name="T7" fmla="*/ 1 h 25"/>
                  <a:gd name="T8" fmla="*/ 13 w 2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5"/>
                  <a:gd name="T17" fmla="*/ 28 w 28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5">
                    <a:moveTo>
                      <a:pt x="13" y="0"/>
                    </a:moveTo>
                    <a:lnTo>
                      <a:pt x="0" y="24"/>
                    </a:lnTo>
                    <a:lnTo>
                      <a:pt x="15" y="25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6" name="Rectangle 2682"/>
              <p:cNvSpPr>
                <a:spLocks noChangeArrowheads="1"/>
              </p:cNvSpPr>
              <p:nvPr/>
            </p:nvSpPr>
            <p:spPr bwMode="auto">
              <a:xfrm>
                <a:off x="4241" y="1703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7" name="Freeform 2683"/>
              <p:cNvSpPr>
                <a:spLocks/>
              </p:cNvSpPr>
              <p:nvPr/>
            </p:nvSpPr>
            <p:spPr bwMode="auto">
              <a:xfrm>
                <a:off x="4228" y="1700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2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8" name="Freeform 2684"/>
              <p:cNvSpPr>
                <a:spLocks/>
              </p:cNvSpPr>
              <p:nvPr/>
            </p:nvSpPr>
            <p:spPr bwMode="auto">
              <a:xfrm>
                <a:off x="4196" y="1735"/>
                <a:ext cx="29" cy="24"/>
              </a:xfrm>
              <a:custGeom>
                <a:avLst/>
                <a:gdLst>
                  <a:gd name="T0" fmla="*/ 15 w 29"/>
                  <a:gd name="T1" fmla="*/ 0 h 24"/>
                  <a:gd name="T2" fmla="*/ 0 w 29"/>
                  <a:gd name="T3" fmla="*/ 23 h 24"/>
                  <a:gd name="T4" fmla="*/ 15 w 29"/>
                  <a:gd name="T5" fmla="*/ 24 h 24"/>
                  <a:gd name="T6" fmla="*/ 29 w 29"/>
                  <a:gd name="T7" fmla="*/ 1 h 24"/>
                  <a:gd name="T8" fmla="*/ 15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5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9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89" name="Freeform 2685"/>
              <p:cNvSpPr>
                <a:spLocks/>
              </p:cNvSpPr>
              <p:nvPr/>
            </p:nvSpPr>
            <p:spPr bwMode="auto">
              <a:xfrm>
                <a:off x="4162" y="1775"/>
                <a:ext cx="29" cy="24"/>
              </a:xfrm>
              <a:custGeom>
                <a:avLst/>
                <a:gdLst>
                  <a:gd name="T0" fmla="*/ 14 w 29"/>
                  <a:gd name="T1" fmla="*/ 0 h 24"/>
                  <a:gd name="T2" fmla="*/ 0 w 29"/>
                  <a:gd name="T3" fmla="*/ 23 h 24"/>
                  <a:gd name="T4" fmla="*/ 14 w 29"/>
                  <a:gd name="T5" fmla="*/ 24 h 24"/>
                  <a:gd name="T6" fmla="*/ 29 w 29"/>
                  <a:gd name="T7" fmla="*/ 1 h 24"/>
                  <a:gd name="T8" fmla="*/ 14 w 2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4"/>
                  <a:gd name="T17" fmla="*/ 29 w 29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4">
                    <a:moveTo>
                      <a:pt x="14" y="0"/>
                    </a:moveTo>
                    <a:lnTo>
                      <a:pt x="0" y="23"/>
                    </a:lnTo>
                    <a:lnTo>
                      <a:pt x="14" y="24"/>
                    </a:lnTo>
                    <a:lnTo>
                      <a:pt x="29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0" name="Freeform 2686"/>
              <p:cNvSpPr>
                <a:spLocks/>
              </p:cNvSpPr>
              <p:nvPr/>
            </p:nvSpPr>
            <p:spPr bwMode="auto">
              <a:xfrm>
                <a:off x="4134" y="1810"/>
                <a:ext cx="24" cy="28"/>
              </a:xfrm>
              <a:custGeom>
                <a:avLst/>
                <a:gdLst>
                  <a:gd name="T0" fmla="*/ 22 w 24"/>
                  <a:gd name="T1" fmla="*/ 14 h 28"/>
                  <a:gd name="T2" fmla="*/ 0 w 24"/>
                  <a:gd name="T3" fmla="*/ 28 h 28"/>
                  <a:gd name="T4" fmla="*/ 1 w 24"/>
                  <a:gd name="T5" fmla="*/ 13 h 28"/>
                  <a:gd name="T6" fmla="*/ 24 w 24"/>
                  <a:gd name="T7" fmla="*/ 0 h 28"/>
                  <a:gd name="T8" fmla="*/ 22 w 24"/>
                  <a:gd name="T9" fmla="*/ 1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2" y="14"/>
                    </a:moveTo>
                    <a:lnTo>
                      <a:pt x="0" y="28"/>
                    </a:lnTo>
                    <a:lnTo>
                      <a:pt x="1" y="13"/>
                    </a:lnTo>
                    <a:lnTo>
                      <a:pt x="2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1" name="Freeform 2687"/>
              <p:cNvSpPr>
                <a:spLocks/>
              </p:cNvSpPr>
              <p:nvPr/>
            </p:nvSpPr>
            <p:spPr bwMode="auto">
              <a:xfrm>
                <a:off x="4104" y="1835"/>
                <a:ext cx="24" cy="28"/>
              </a:xfrm>
              <a:custGeom>
                <a:avLst/>
                <a:gdLst>
                  <a:gd name="T0" fmla="*/ 23 w 24"/>
                  <a:gd name="T1" fmla="*/ 15 h 28"/>
                  <a:gd name="T2" fmla="*/ 0 w 24"/>
                  <a:gd name="T3" fmla="*/ 28 h 28"/>
                  <a:gd name="T4" fmla="*/ 2 w 24"/>
                  <a:gd name="T5" fmla="*/ 13 h 28"/>
                  <a:gd name="T6" fmla="*/ 24 w 24"/>
                  <a:gd name="T7" fmla="*/ 0 h 28"/>
                  <a:gd name="T8" fmla="*/ 23 w 24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8"/>
                  <a:gd name="T17" fmla="*/ 24 w 2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8">
                    <a:moveTo>
                      <a:pt x="23" y="15"/>
                    </a:moveTo>
                    <a:lnTo>
                      <a:pt x="0" y="28"/>
                    </a:lnTo>
                    <a:lnTo>
                      <a:pt x="2" y="13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2" name="Freeform 2688"/>
              <p:cNvSpPr>
                <a:spLocks/>
              </p:cNvSpPr>
              <p:nvPr/>
            </p:nvSpPr>
            <p:spPr bwMode="auto">
              <a:xfrm>
                <a:off x="4072" y="1860"/>
                <a:ext cx="26" cy="26"/>
              </a:xfrm>
              <a:custGeom>
                <a:avLst/>
                <a:gdLst>
                  <a:gd name="T0" fmla="*/ 24 w 26"/>
                  <a:gd name="T1" fmla="*/ 14 h 26"/>
                  <a:gd name="T2" fmla="*/ 0 w 26"/>
                  <a:gd name="T3" fmla="*/ 26 h 26"/>
                  <a:gd name="T4" fmla="*/ 2 w 26"/>
                  <a:gd name="T5" fmla="*/ 12 h 26"/>
                  <a:gd name="T6" fmla="*/ 26 w 26"/>
                  <a:gd name="T7" fmla="*/ 0 h 26"/>
                  <a:gd name="T8" fmla="*/ 24 w 26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24" y="14"/>
                    </a:moveTo>
                    <a:lnTo>
                      <a:pt x="0" y="26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3" name="Freeform 2689"/>
              <p:cNvSpPr>
                <a:spLocks/>
              </p:cNvSpPr>
              <p:nvPr/>
            </p:nvSpPr>
            <p:spPr bwMode="auto">
              <a:xfrm>
                <a:off x="4039" y="1883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4" name="Freeform 2690"/>
              <p:cNvSpPr>
                <a:spLocks/>
              </p:cNvSpPr>
              <p:nvPr/>
            </p:nvSpPr>
            <p:spPr bwMode="auto">
              <a:xfrm>
                <a:off x="4006" y="1907"/>
                <a:ext cx="25" cy="24"/>
              </a:xfrm>
              <a:custGeom>
                <a:avLst/>
                <a:gdLst>
                  <a:gd name="T0" fmla="*/ 24 w 25"/>
                  <a:gd name="T1" fmla="*/ 13 h 24"/>
                  <a:gd name="T2" fmla="*/ 0 w 25"/>
                  <a:gd name="T3" fmla="*/ 24 h 24"/>
                  <a:gd name="T4" fmla="*/ 1 w 25"/>
                  <a:gd name="T5" fmla="*/ 11 h 24"/>
                  <a:gd name="T6" fmla="*/ 25 w 25"/>
                  <a:gd name="T7" fmla="*/ 0 h 24"/>
                  <a:gd name="T8" fmla="*/ 24 w 25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4" y="13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5" name="Freeform 2691"/>
              <p:cNvSpPr>
                <a:spLocks/>
              </p:cNvSpPr>
              <p:nvPr/>
            </p:nvSpPr>
            <p:spPr bwMode="auto">
              <a:xfrm>
                <a:off x="3971" y="1927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6" name="Freeform 2692"/>
              <p:cNvSpPr>
                <a:spLocks/>
              </p:cNvSpPr>
              <p:nvPr/>
            </p:nvSpPr>
            <p:spPr bwMode="auto">
              <a:xfrm>
                <a:off x="3935" y="1952"/>
                <a:ext cx="26" cy="25"/>
              </a:xfrm>
              <a:custGeom>
                <a:avLst/>
                <a:gdLst>
                  <a:gd name="T0" fmla="*/ 24 w 26"/>
                  <a:gd name="T1" fmla="*/ 13 h 25"/>
                  <a:gd name="T2" fmla="*/ 0 w 26"/>
                  <a:gd name="T3" fmla="*/ 25 h 25"/>
                  <a:gd name="T4" fmla="*/ 2 w 26"/>
                  <a:gd name="T5" fmla="*/ 12 h 25"/>
                  <a:gd name="T6" fmla="*/ 26 w 26"/>
                  <a:gd name="T7" fmla="*/ 0 h 25"/>
                  <a:gd name="T8" fmla="*/ 24 w 26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24" y="13"/>
                    </a:moveTo>
                    <a:lnTo>
                      <a:pt x="0" y="25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7" name="Freeform 2693"/>
              <p:cNvSpPr>
                <a:spLocks/>
              </p:cNvSpPr>
              <p:nvPr/>
            </p:nvSpPr>
            <p:spPr bwMode="auto">
              <a:xfrm>
                <a:off x="3901" y="1975"/>
                <a:ext cx="26" cy="24"/>
              </a:xfrm>
              <a:custGeom>
                <a:avLst/>
                <a:gdLst>
                  <a:gd name="T0" fmla="*/ 25 w 26"/>
                  <a:gd name="T1" fmla="*/ 13 h 24"/>
                  <a:gd name="T2" fmla="*/ 0 w 26"/>
                  <a:gd name="T3" fmla="*/ 24 h 24"/>
                  <a:gd name="T4" fmla="*/ 1 w 26"/>
                  <a:gd name="T5" fmla="*/ 10 h 24"/>
                  <a:gd name="T6" fmla="*/ 26 w 26"/>
                  <a:gd name="T7" fmla="*/ 0 h 24"/>
                  <a:gd name="T8" fmla="*/ 25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8" name="Freeform 2694"/>
              <p:cNvSpPr>
                <a:spLocks/>
              </p:cNvSpPr>
              <p:nvPr/>
            </p:nvSpPr>
            <p:spPr bwMode="auto">
              <a:xfrm>
                <a:off x="3863" y="1997"/>
                <a:ext cx="26" cy="26"/>
              </a:xfrm>
              <a:custGeom>
                <a:avLst/>
                <a:gdLst>
                  <a:gd name="T0" fmla="*/ 24 w 26"/>
                  <a:gd name="T1" fmla="*/ 14 h 26"/>
                  <a:gd name="T2" fmla="*/ 0 w 26"/>
                  <a:gd name="T3" fmla="*/ 26 h 26"/>
                  <a:gd name="T4" fmla="*/ 2 w 26"/>
                  <a:gd name="T5" fmla="*/ 12 h 26"/>
                  <a:gd name="T6" fmla="*/ 26 w 26"/>
                  <a:gd name="T7" fmla="*/ 0 h 26"/>
                  <a:gd name="T8" fmla="*/ 24 w 26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24" y="14"/>
                    </a:moveTo>
                    <a:lnTo>
                      <a:pt x="0" y="26"/>
                    </a:lnTo>
                    <a:lnTo>
                      <a:pt x="2" y="12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899" name="Freeform 2695"/>
              <p:cNvSpPr>
                <a:spLocks/>
              </p:cNvSpPr>
              <p:nvPr/>
            </p:nvSpPr>
            <p:spPr bwMode="auto">
              <a:xfrm>
                <a:off x="3830" y="2020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0" name="Freeform 2696"/>
              <p:cNvSpPr>
                <a:spLocks/>
              </p:cNvSpPr>
              <p:nvPr/>
            </p:nvSpPr>
            <p:spPr bwMode="auto">
              <a:xfrm>
                <a:off x="3791" y="2044"/>
                <a:ext cx="27" cy="23"/>
              </a:xfrm>
              <a:custGeom>
                <a:avLst/>
                <a:gdLst>
                  <a:gd name="T0" fmla="*/ 26 w 27"/>
                  <a:gd name="T1" fmla="*/ 13 h 23"/>
                  <a:gd name="T2" fmla="*/ 0 w 27"/>
                  <a:gd name="T3" fmla="*/ 23 h 23"/>
                  <a:gd name="T4" fmla="*/ 2 w 27"/>
                  <a:gd name="T5" fmla="*/ 9 h 23"/>
                  <a:gd name="T6" fmla="*/ 27 w 27"/>
                  <a:gd name="T7" fmla="*/ 0 h 23"/>
                  <a:gd name="T8" fmla="*/ 26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3"/>
                    </a:moveTo>
                    <a:lnTo>
                      <a:pt x="0" y="23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1" name="Freeform 2697"/>
              <p:cNvSpPr>
                <a:spLocks/>
              </p:cNvSpPr>
              <p:nvPr/>
            </p:nvSpPr>
            <p:spPr bwMode="auto">
              <a:xfrm>
                <a:off x="3754" y="2063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2" name="Freeform 2698"/>
              <p:cNvSpPr>
                <a:spLocks/>
              </p:cNvSpPr>
              <p:nvPr/>
            </p:nvSpPr>
            <p:spPr bwMode="auto">
              <a:xfrm>
                <a:off x="3718" y="2084"/>
                <a:ext cx="27" cy="23"/>
              </a:xfrm>
              <a:custGeom>
                <a:avLst/>
                <a:gdLst>
                  <a:gd name="T0" fmla="*/ 25 w 27"/>
                  <a:gd name="T1" fmla="*/ 13 h 23"/>
                  <a:gd name="T2" fmla="*/ 0 w 27"/>
                  <a:gd name="T3" fmla="*/ 23 h 23"/>
                  <a:gd name="T4" fmla="*/ 2 w 27"/>
                  <a:gd name="T5" fmla="*/ 9 h 23"/>
                  <a:gd name="T6" fmla="*/ 27 w 27"/>
                  <a:gd name="T7" fmla="*/ 0 h 23"/>
                  <a:gd name="T8" fmla="*/ 25 w 27"/>
                  <a:gd name="T9" fmla="*/ 1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3"/>
                    </a:moveTo>
                    <a:lnTo>
                      <a:pt x="0" y="23"/>
                    </a:lnTo>
                    <a:lnTo>
                      <a:pt x="2" y="9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3" name="Freeform 2699"/>
              <p:cNvSpPr>
                <a:spLocks/>
              </p:cNvSpPr>
              <p:nvPr/>
            </p:nvSpPr>
            <p:spPr bwMode="auto">
              <a:xfrm>
                <a:off x="3681" y="2101"/>
                <a:ext cx="27" cy="23"/>
              </a:xfrm>
              <a:custGeom>
                <a:avLst/>
                <a:gdLst>
                  <a:gd name="T0" fmla="*/ 25 w 27"/>
                  <a:gd name="T1" fmla="*/ 14 h 23"/>
                  <a:gd name="T2" fmla="*/ 0 w 27"/>
                  <a:gd name="T3" fmla="*/ 23 h 23"/>
                  <a:gd name="T4" fmla="*/ 1 w 27"/>
                  <a:gd name="T5" fmla="*/ 10 h 23"/>
                  <a:gd name="T6" fmla="*/ 27 w 27"/>
                  <a:gd name="T7" fmla="*/ 0 h 23"/>
                  <a:gd name="T8" fmla="*/ 25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4" name="Freeform 2700"/>
              <p:cNvSpPr>
                <a:spLocks/>
              </p:cNvSpPr>
              <p:nvPr/>
            </p:nvSpPr>
            <p:spPr bwMode="auto">
              <a:xfrm>
                <a:off x="3649" y="2119"/>
                <a:ext cx="27" cy="21"/>
              </a:xfrm>
              <a:custGeom>
                <a:avLst/>
                <a:gdLst>
                  <a:gd name="T0" fmla="*/ 25 w 27"/>
                  <a:gd name="T1" fmla="*/ 13 h 21"/>
                  <a:gd name="T2" fmla="*/ 0 w 27"/>
                  <a:gd name="T3" fmla="*/ 21 h 21"/>
                  <a:gd name="T4" fmla="*/ 1 w 27"/>
                  <a:gd name="T5" fmla="*/ 8 h 21"/>
                  <a:gd name="T6" fmla="*/ 27 w 27"/>
                  <a:gd name="T7" fmla="*/ 0 h 21"/>
                  <a:gd name="T8" fmla="*/ 25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5" name="Freeform 2701"/>
              <p:cNvSpPr>
                <a:spLocks/>
              </p:cNvSpPr>
              <p:nvPr/>
            </p:nvSpPr>
            <p:spPr bwMode="auto">
              <a:xfrm>
                <a:off x="3621" y="2131"/>
                <a:ext cx="27" cy="19"/>
              </a:xfrm>
              <a:custGeom>
                <a:avLst/>
                <a:gdLst>
                  <a:gd name="T0" fmla="*/ 25 w 27"/>
                  <a:gd name="T1" fmla="*/ 13 h 19"/>
                  <a:gd name="T2" fmla="*/ 0 w 27"/>
                  <a:gd name="T3" fmla="*/ 19 h 19"/>
                  <a:gd name="T4" fmla="*/ 1 w 27"/>
                  <a:gd name="T5" fmla="*/ 6 h 19"/>
                  <a:gd name="T6" fmla="*/ 27 w 27"/>
                  <a:gd name="T7" fmla="*/ 0 h 19"/>
                  <a:gd name="T8" fmla="*/ 25 w 27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9"/>
                  <a:gd name="T17" fmla="*/ 27 w 27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9">
                    <a:moveTo>
                      <a:pt x="25" y="13"/>
                    </a:moveTo>
                    <a:lnTo>
                      <a:pt x="0" y="19"/>
                    </a:lnTo>
                    <a:lnTo>
                      <a:pt x="1" y="6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6" name="Freeform 2702"/>
              <p:cNvSpPr>
                <a:spLocks/>
              </p:cNvSpPr>
              <p:nvPr/>
            </p:nvSpPr>
            <p:spPr bwMode="auto">
              <a:xfrm>
                <a:off x="3586" y="2144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7" name="Freeform 2703"/>
              <p:cNvSpPr>
                <a:spLocks/>
              </p:cNvSpPr>
              <p:nvPr/>
            </p:nvSpPr>
            <p:spPr bwMode="auto">
              <a:xfrm>
                <a:off x="3549" y="2160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6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8" name="Freeform 2704"/>
              <p:cNvSpPr>
                <a:spLocks/>
              </p:cNvSpPr>
              <p:nvPr/>
            </p:nvSpPr>
            <p:spPr bwMode="auto">
              <a:xfrm>
                <a:off x="3517" y="2172"/>
                <a:ext cx="27" cy="20"/>
              </a:xfrm>
              <a:custGeom>
                <a:avLst/>
                <a:gdLst>
                  <a:gd name="T0" fmla="*/ 25 w 27"/>
                  <a:gd name="T1" fmla="*/ 13 h 20"/>
                  <a:gd name="T2" fmla="*/ 0 w 27"/>
                  <a:gd name="T3" fmla="*/ 20 h 20"/>
                  <a:gd name="T4" fmla="*/ 1 w 27"/>
                  <a:gd name="T5" fmla="*/ 6 h 20"/>
                  <a:gd name="T6" fmla="*/ 27 w 27"/>
                  <a:gd name="T7" fmla="*/ 0 h 20"/>
                  <a:gd name="T8" fmla="*/ 25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09" name="Freeform 2705"/>
              <p:cNvSpPr>
                <a:spLocks/>
              </p:cNvSpPr>
              <p:nvPr/>
            </p:nvSpPr>
            <p:spPr bwMode="auto">
              <a:xfrm>
                <a:off x="3483" y="2184"/>
                <a:ext cx="27" cy="18"/>
              </a:xfrm>
              <a:custGeom>
                <a:avLst/>
                <a:gdLst>
                  <a:gd name="T0" fmla="*/ 26 w 27"/>
                  <a:gd name="T1" fmla="*/ 13 h 18"/>
                  <a:gd name="T2" fmla="*/ 0 w 27"/>
                  <a:gd name="T3" fmla="*/ 18 h 18"/>
                  <a:gd name="T4" fmla="*/ 1 w 27"/>
                  <a:gd name="T5" fmla="*/ 5 h 18"/>
                  <a:gd name="T6" fmla="*/ 27 w 27"/>
                  <a:gd name="T7" fmla="*/ 0 h 18"/>
                  <a:gd name="T8" fmla="*/ 26 w 27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8"/>
                  <a:gd name="T17" fmla="*/ 27 w 27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0" name="Freeform 2706"/>
              <p:cNvSpPr>
                <a:spLocks/>
              </p:cNvSpPr>
              <p:nvPr/>
            </p:nvSpPr>
            <p:spPr bwMode="auto">
              <a:xfrm>
                <a:off x="3451" y="2193"/>
                <a:ext cx="28" cy="20"/>
              </a:xfrm>
              <a:custGeom>
                <a:avLst/>
                <a:gdLst>
                  <a:gd name="T0" fmla="*/ 26 w 28"/>
                  <a:gd name="T1" fmla="*/ 13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6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6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1" name="Freeform 2707"/>
              <p:cNvSpPr>
                <a:spLocks/>
              </p:cNvSpPr>
              <p:nvPr/>
            </p:nvSpPr>
            <p:spPr bwMode="auto">
              <a:xfrm>
                <a:off x="3419" y="2204"/>
                <a:ext cx="26" cy="20"/>
              </a:xfrm>
              <a:custGeom>
                <a:avLst/>
                <a:gdLst>
                  <a:gd name="T0" fmla="*/ 25 w 26"/>
                  <a:gd name="T1" fmla="*/ 13 h 20"/>
                  <a:gd name="T2" fmla="*/ 0 w 26"/>
                  <a:gd name="T3" fmla="*/ 20 h 20"/>
                  <a:gd name="T4" fmla="*/ 1 w 26"/>
                  <a:gd name="T5" fmla="*/ 6 h 20"/>
                  <a:gd name="T6" fmla="*/ 26 w 26"/>
                  <a:gd name="T7" fmla="*/ 0 h 20"/>
                  <a:gd name="T8" fmla="*/ 25 w 26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5" y="13"/>
                    </a:moveTo>
                    <a:lnTo>
                      <a:pt x="0" y="20"/>
                    </a:lnTo>
                    <a:lnTo>
                      <a:pt x="1" y="6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2" name="Freeform 2708"/>
              <p:cNvSpPr>
                <a:spLocks/>
              </p:cNvSpPr>
              <p:nvPr/>
            </p:nvSpPr>
            <p:spPr bwMode="auto">
              <a:xfrm>
                <a:off x="3381" y="2216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2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3" name="Freeform 2709"/>
              <p:cNvSpPr>
                <a:spLocks/>
              </p:cNvSpPr>
              <p:nvPr/>
            </p:nvSpPr>
            <p:spPr bwMode="auto">
              <a:xfrm>
                <a:off x="3345" y="2225"/>
                <a:ext cx="28" cy="19"/>
              </a:xfrm>
              <a:custGeom>
                <a:avLst/>
                <a:gdLst>
                  <a:gd name="T0" fmla="*/ 27 w 28"/>
                  <a:gd name="T1" fmla="*/ 13 h 19"/>
                  <a:gd name="T2" fmla="*/ 0 w 28"/>
                  <a:gd name="T3" fmla="*/ 19 h 19"/>
                  <a:gd name="T4" fmla="*/ 2 w 28"/>
                  <a:gd name="T5" fmla="*/ 5 h 19"/>
                  <a:gd name="T6" fmla="*/ 28 w 28"/>
                  <a:gd name="T7" fmla="*/ 0 h 19"/>
                  <a:gd name="T8" fmla="*/ 27 w 28"/>
                  <a:gd name="T9" fmla="*/ 1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7" y="13"/>
                    </a:moveTo>
                    <a:lnTo>
                      <a:pt x="0" y="19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4" name="Freeform 2710"/>
              <p:cNvSpPr>
                <a:spLocks/>
              </p:cNvSpPr>
              <p:nvPr/>
            </p:nvSpPr>
            <p:spPr bwMode="auto">
              <a:xfrm>
                <a:off x="3316" y="2233"/>
                <a:ext cx="28" cy="20"/>
              </a:xfrm>
              <a:custGeom>
                <a:avLst/>
                <a:gdLst>
                  <a:gd name="T0" fmla="*/ 27 w 28"/>
                  <a:gd name="T1" fmla="*/ 13 h 20"/>
                  <a:gd name="T2" fmla="*/ 0 w 28"/>
                  <a:gd name="T3" fmla="*/ 20 h 20"/>
                  <a:gd name="T4" fmla="*/ 1 w 28"/>
                  <a:gd name="T5" fmla="*/ 7 h 20"/>
                  <a:gd name="T6" fmla="*/ 28 w 28"/>
                  <a:gd name="T7" fmla="*/ 0 h 20"/>
                  <a:gd name="T8" fmla="*/ 27 w 28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0"/>
                  <a:gd name="T17" fmla="*/ 28 w 2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0">
                    <a:moveTo>
                      <a:pt x="27" y="13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5" name="Freeform 2711"/>
              <p:cNvSpPr>
                <a:spLocks/>
              </p:cNvSpPr>
              <p:nvPr/>
            </p:nvSpPr>
            <p:spPr bwMode="auto">
              <a:xfrm>
                <a:off x="3285" y="2244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2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2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6" name="Freeform 2712"/>
              <p:cNvSpPr>
                <a:spLocks/>
              </p:cNvSpPr>
              <p:nvPr/>
            </p:nvSpPr>
            <p:spPr bwMode="auto">
              <a:xfrm>
                <a:off x="3252" y="2253"/>
                <a:ext cx="28" cy="17"/>
              </a:xfrm>
              <a:custGeom>
                <a:avLst/>
                <a:gdLst>
                  <a:gd name="T0" fmla="*/ 27 w 28"/>
                  <a:gd name="T1" fmla="*/ 13 h 17"/>
                  <a:gd name="T2" fmla="*/ 0 w 28"/>
                  <a:gd name="T3" fmla="*/ 17 h 17"/>
                  <a:gd name="T4" fmla="*/ 2 w 28"/>
                  <a:gd name="T5" fmla="*/ 4 h 17"/>
                  <a:gd name="T6" fmla="*/ 28 w 28"/>
                  <a:gd name="T7" fmla="*/ 0 h 17"/>
                  <a:gd name="T8" fmla="*/ 27 w 28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7"/>
                  <a:gd name="T17" fmla="*/ 28 w 2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7">
                    <a:moveTo>
                      <a:pt x="27" y="13"/>
                    </a:moveTo>
                    <a:lnTo>
                      <a:pt x="0" y="17"/>
                    </a:lnTo>
                    <a:lnTo>
                      <a:pt x="2" y="4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7" name="Freeform 2713"/>
              <p:cNvSpPr>
                <a:spLocks/>
              </p:cNvSpPr>
              <p:nvPr/>
            </p:nvSpPr>
            <p:spPr bwMode="auto">
              <a:xfrm>
                <a:off x="3226" y="2260"/>
                <a:ext cx="28" cy="18"/>
              </a:xfrm>
              <a:custGeom>
                <a:avLst/>
                <a:gdLst>
                  <a:gd name="T0" fmla="*/ 26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6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6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8" name="Freeform 2714"/>
              <p:cNvSpPr>
                <a:spLocks/>
              </p:cNvSpPr>
              <p:nvPr/>
            </p:nvSpPr>
            <p:spPr bwMode="auto">
              <a:xfrm>
                <a:off x="3199" y="2268"/>
                <a:ext cx="28" cy="18"/>
              </a:xfrm>
              <a:custGeom>
                <a:avLst/>
                <a:gdLst>
                  <a:gd name="T0" fmla="*/ 27 w 28"/>
                  <a:gd name="T1" fmla="*/ 13 h 18"/>
                  <a:gd name="T2" fmla="*/ 0 w 28"/>
                  <a:gd name="T3" fmla="*/ 18 h 18"/>
                  <a:gd name="T4" fmla="*/ 1 w 28"/>
                  <a:gd name="T5" fmla="*/ 5 h 18"/>
                  <a:gd name="T6" fmla="*/ 28 w 28"/>
                  <a:gd name="T7" fmla="*/ 0 h 18"/>
                  <a:gd name="T8" fmla="*/ 27 w 28"/>
                  <a:gd name="T9" fmla="*/ 1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8"/>
                  <a:gd name="T17" fmla="*/ 28 w 2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8">
                    <a:moveTo>
                      <a:pt x="27" y="13"/>
                    </a:moveTo>
                    <a:lnTo>
                      <a:pt x="0" y="18"/>
                    </a:lnTo>
                    <a:lnTo>
                      <a:pt x="1" y="5"/>
                    </a:lnTo>
                    <a:lnTo>
                      <a:pt x="28" y="0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19" name="Freeform 2715"/>
              <p:cNvSpPr>
                <a:spLocks/>
              </p:cNvSpPr>
              <p:nvPr/>
            </p:nvSpPr>
            <p:spPr bwMode="auto">
              <a:xfrm>
                <a:off x="3171" y="2276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0" name="Freeform 2716"/>
              <p:cNvSpPr>
                <a:spLocks/>
              </p:cNvSpPr>
              <p:nvPr/>
            </p:nvSpPr>
            <p:spPr bwMode="auto">
              <a:xfrm>
                <a:off x="3144" y="2290"/>
                <a:ext cx="24" cy="27"/>
              </a:xfrm>
              <a:custGeom>
                <a:avLst/>
                <a:gdLst>
                  <a:gd name="T0" fmla="*/ 11 w 24"/>
                  <a:gd name="T1" fmla="*/ 0 h 27"/>
                  <a:gd name="T2" fmla="*/ 0 w 24"/>
                  <a:gd name="T3" fmla="*/ 26 h 27"/>
                  <a:gd name="T4" fmla="*/ 14 w 24"/>
                  <a:gd name="T5" fmla="*/ 27 h 27"/>
                  <a:gd name="T6" fmla="*/ 24 w 24"/>
                  <a:gd name="T7" fmla="*/ 2 h 27"/>
                  <a:gd name="T8" fmla="*/ 11 w 24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7"/>
                  <a:gd name="T17" fmla="*/ 24 w 2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7">
                    <a:moveTo>
                      <a:pt x="11" y="0"/>
                    </a:moveTo>
                    <a:lnTo>
                      <a:pt x="0" y="26"/>
                    </a:lnTo>
                    <a:lnTo>
                      <a:pt x="14" y="27"/>
                    </a:lnTo>
                    <a:lnTo>
                      <a:pt x="2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1" name="Freeform 2717"/>
              <p:cNvSpPr>
                <a:spLocks/>
              </p:cNvSpPr>
              <p:nvPr/>
            </p:nvSpPr>
            <p:spPr bwMode="auto">
              <a:xfrm>
                <a:off x="3134" y="2312"/>
                <a:ext cx="18" cy="14"/>
              </a:xfrm>
              <a:custGeom>
                <a:avLst/>
                <a:gdLst>
                  <a:gd name="T0" fmla="*/ 17 w 18"/>
                  <a:gd name="T1" fmla="*/ 1 h 14"/>
                  <a:gd name="T2" fmla="*/ 0 w 18"/>
                  <a:gd name="T3" fmla="*/ 0 h 14"/>
                  <a:gd name="T4" fmla="*/ 1 w 18"/>
                  <a:gd name="T5" fmla="*/ 13 h 14"/>
                  <a:gd name="T6" fmla="*/ 18 w 18"/>
                  <a:gd name="T7" fmla="*/ 14 h 14"/>
                  <a:gd name="T8" fmla="*/ 17 w 18"/>
                  <a:gd name="T9" fmla="*/ 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14"/>
                  <a:gd name="T17" fmla="*/ 18 w 1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14">
                    <a:moveTo>
                      <a:pt x="17" y="1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8" y="14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2" name="Freeform 2718"/>
              <p:cNvSpPr>
                <a:spLocks/>
              </p:cNvSpPr>
              <p:nvPr/>
            </p:nvSpPr>
            <p:spPr bwMode="auto">
              <a:xfrm>
                <a:off x="3135" y="2306"/>
                <a:ext cx="16" cy="20"/>
              </a:xfrm>
              <a:custGeom>
                <a:avLst/>
                <a:gdLst>
                  <a:gd name="T0" fmla="*/ 0 w 16"/>
                  <a:gd name="T1" fmla="*/ 19 h 20"/>
                  <a:gd name="T2" fmla="*/ 3 w 16"/>
                  <a:gd name="T3" fmla="*/ 0 h 20"/>
                  <a:gd name="T4" fmla="*/ 16 w 16"/>
                  <a:gd name="T5" fmla="*/ 2 h 20"/>
                  <a:gd name="T6" fmla="*/ 13 w 16"/>
                  <a:gd name="T7" fmla="*/ 20 h 20"/>
                  <a:gd name="T8" fmla="*/ 0 w 16"/>
                  <a:gd name="T9" fmla="*/ 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0"/>
                  <a:gd name="T17" fmla="*/ 16 w 1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0">
                    <a:moveTo>
                      <a:pt x="0" y="19"/>
                    </a:moveTo>
                    <a:lnTo>
                      <a:pt x="3" y="0"/>
                    </a:lnTo>
                    <a:lnTo>
                      <a:pt x="16" y="2"/>
                    </a:lnTo>
                    <a:lnTo>
                      <a:pt x="13" y="2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3" name="Freeform 2719"/>
              <p:cNvSpPr>
                <a:spLocks/>
              </p:cNvSpPr>
              <p:nvPr/>
            </p:nvSpPr>
            <p:spPr bwMode="auto">
              <a:xfrm>
                <a:off x="3128" y="2308"/>
                <a:ext cx="23" cy="26"/>
              </a:xfrm>
              <a:custGeom>
                <a:avLst/>
                <a:gdLst>
                  <a:gd name="T0" fmla="*/ 10 w 23"/>
                  <a:gd name="T1" fmla="*/ 0 h 26"/>
                  <a:gd name="T2" fmla="*/ 0 w 23"/>
                  <a:gd name="T3" fmla="*/ 25 h 26"/>
                  <a:gd name="T4" fmla="*/ 14 w 23"/>
                  <a:gd name="T5" fmla="*/ 26 h 26"/>
                  <a:gd name="T6" fmla="*/ 23 w 23"/>
                  <a:gd name="T7" fmla="*/ 1 h 26"/>
                  <a:gd name="T8" fmla="*/ 10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6"/>
                  <a:gd name="T17" fmla="*/ 23 w 23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6">
                    <a:moveTo>
                      <a:pt x="10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3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4" name="Rectangle 2720"/>
              <p:cNvSpPr>
                <a:spLocks noChangeArrowheads="1"/>
              </p:cNvSpPr>
              <p:nvPr/>
            </p:nvSpPr>
            <p:spPr bwMode="auto">
              <a:xfrm>
                <a:off x="3116" y="2357"/>
                <a:ext cx="14" cy="13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5" name="Freeform 2721"/>
              <p:cNvSpPr>
                <a:spLocks/>
              </p:cNvSpPr>
              <p:nvPr/>
            </p:nvSpPr>
            <p:spPr bwMode="auto">
              <a:xfrm>
                <a:off x="3108" y="2356"/>
                <a:ext cx="22" cy="26"/>
              </a:xfrm>
              <a:custGeom>
                <a:avLst/>
                <a:gdLst>
                  <a:gd name="T0" fmla="*/ 8 w 22"/>
                  <a:gd name="T1" fmla="*/ 0 h 26"/>
                  <a:gd name="T2" fmla="*/ 0 w 22"/>
                  <a:gd name="T3" fmla="*/ 25 h 26"/>
                  <a:gd name="T4" fmla="*/ 14 w 22"/>
                  <a:gd name="T5" fmla="*/ 26 h 26"/>
                  <a:gd name="T6" fmla="*/ 22 w 22"/>
                  <a:gd name="T7" fmla="*/ 1 h 26"/>
                  <a:gd name="T8" fmla="*/ 8 w 2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6"/>
                  <a:gd name="T17" fmla="*/ 22 w 2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6">
                    <a:moveTo>
                      <a:pt x="8" y="0"/>
                    </a:moveTo>
                    <a:lnTo>
                      <a:pt x="0" y="25"/>
                    </a:lnTo>
                    <a:lnTo>
                      <a:pt x="14" y="26"/>
                    </a:lnTo>
                    <a:lnTo>
                      <a:pt x="2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6" name="Freeform 2722"/>
              <p:cNvSpPr>
                <a:spLocks/>
              </p:cNvSpPr>
              <p:nvPr/>
            </p:nvSpPr>
            <p:spPr bwMode="auto">
              <a:xfrm>
                <a:off x="3091" y="2397"/>
                <a:ext cx="21" cy="28"/>
              </a:xfrm>
              <a:custGeom>
                <a:avLst/>
                <a:gdLst>
                  <a:gd name="T0" fmla="*/ 8 w 21"/>
                  <a:gd name="T1" fmla="*/ 0 h 28"/>
                  <a:gd name="T2" fmla="*/ 0 w 21"/>
                  <a:gd name="T3" fmla="*/ 26 h 28"/>
                  <a:gd name="T4" fmla="*/ 13 w 21"/>
                  <a:gd name="T5" fmla="*/ 28 h 28"/>
                  <a:gd name="T6" fmla="*/ 21 w 21"/>
                  <a:gd name="T7" fmla="*/ 1 h 28"/>
                  <a:gd name="T8" fmla="*/ 8 w 21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8"/>
                  <a:gd name="T17" fmla="*/ 21 w 21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8">
                    <a:moveTo>
                      <a:pt x="8" y="0"/>
                    </a:moveTo>
                    <a:lnTo>
                      <a:pt x="0" y="26"/>
                    </a:lnTo>
                    <a:lnTo>
                      <a:pt x="13" y="28"/>
                    </a:lnTo>
                    <a:lnTo>
                      <a:pt x="21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7" name="Freeform 2723"/>
              <p:cNvSpPr>
                <a:spLocks/>
              </p:cNvSpPr>
              <p:nvPr/>
            </p:nvSpPr>
            <p:spPr bwMode="auto">
              <a:xfrm>
                <a:off x="3071" y="2447"/>
                <a:ext cx="23" cy="27"/>
              </a:xfrm>
              <a:custGeom>
                <a:avLst/>
                <a:gdLst>
                  <a:gd name="T0" fmla="*/ 9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9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9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8" name="Freeform 2724"/>
              <p:cNvSpPr>
                <a:spLocks/>
              </p:cNvSpPr>
              <p:nvPr/>
            </p:nvSpPr>
            <p:spPr bwMode="auto">
              <a:xfrm>
                <a:off x="3045" y="2495"/>
                <a:ext cx="23" cy="27"/>
              </a:xfrm>
              <a:custGeom>
                <a:avLst/>
                <a:gdLst>
                  <a:gd name="T0" fmla="*/ 10 w 23"/>
                  <a:gd name="T1" fmla="*/ 0 h 27"/>
                  <a:gd name="T2" fmla="*/ 0 w 23"/>
                  <a:gd name="T3" fmla="*/ 26 h 27"/>
                  <a:gd name="T4" fmla="*/ 13 w 23"/>
                  <a:gd name="T5" fmla="*/ 27 h 27"/>
                  <a:gd name="T6" fmla="*/ 23 w 23"/>
                  <a:gd name="T7" fmla="*/ 2 h 27"/>
                  <a:gd name="T8" fmla="*/ 10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7"/>
                  <a:gd name="T17" fmla="*/ 23 w 23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7">
                    <a:moveTo>
                      <a:pt x="10" y="0"/>
                    </a:moveTo>
                    <a:lnTo>
                      <a:pt x="0" y="26"/>
                    </a:lnTo>
                    <a:lnTo>
                      <a:pt x="13" y="27"/>
                    </a:lnTo>
                    <a:lnTo>
                      <a:pt x="23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29" name="Freeform 2725"/>
              <p:cNvSpPr>
                <a:spLocks/>
              </p:cNvSpPr>
              <p:nvPr/>
            </p:nvSpPr>
            <p:spPr bwMode="auto">
              <a:xfrm>
                <a:off x="3014" y="2546"/>
                <a:ext cx="28" cy="24"/>
              </a:xfrm>
              <a:custGeom>
                <a:avLst/>
                <a:gdLst>
                  <a:gd name="T0" fmla="*/ 13 w 28"/>
                  <a:gd name="T1" fmla="*/ 0 h 24"/>
                  <a:gd name="T2" fmla="*/ 0 w 28"/>
                  <a:gd name="T3" fmla="*/ 23 h 24"/>
                  <a:gd name="T4" fmla="*/ 15 w 28"/>
                  <a:gd name="T5" fmla="*/ 24 h 24"/>
                  <a:gd name="T6" fmla="*/ 28 w 28"/>
                  <a:gd name="T7" fmla="*/ 1 h 24"/>
                  <a:gd name="T8" fmla="*/ 13 w 2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24"/>
                  <a:gd name="T17" fmla="*/ 28 w 2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24">
                    <a:moveTo>
                      <a:pt x="13" y="0"/>
                    </a:moveTo>
                    <a:lnTo>
                      <a:pt x="0" y="23"/>
                    </a:lnTo>
                    <a:lnTo>
                      <a:pt x="15" y="24"/>
                    </a:lnTo>
                    <a:lnTo>
                      <a:pt x="28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0" name="Freeform 2726"/>
              <p:cNvSpPr>
                <a:spLocks/>
              </p:cNvSpPr>
              <p:nvPr/>
            </p:nvSpPr>
            <p:spPr bwMode="auto">
              <a:xfrm>
                <a:off x="2985" y="2587"/>
                <a:ext cx="24" cy="29"/>
              </a:xfrm>
              <a:custGeom>
                <a:avLst/>
                <a:gdLst>
                  <a:gd name="T0" fmla="*/ 22 w 24"/>
                  <a:gd name="T1" fmla="*/ 15 h 29"/>
                  <a:gd name="T2" fmla="*/ 0 w 24"/>
                  <a:gd name="T3" fmla="*/ 29 h 29"/>
                  <a:gd name="T4" fmla="*/ 1 w 24"/>
                  <a:gd name="T5" fmla="*/ 15 h 29"/>
                  <a:gd name="T6" fmla="*/ 24 w 24"/>
                  <a:gd name="T7" fmla="*/ 0 h 29"/>
                  <a:gd name="T8" fmla="*/ 22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2" y="15"/>
                    </a:moveTo>
                    <a:lnTo>
                      <a:pt x="0" y="29"/>
                    </a:lnTo>
                    <a:lnTo>
                      <a:pt x="1" y="15"/>
                    </a:lnTo>
                    <a:lnTo>
                      <a:pt x="24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1" name="Freeform 2727"/>
              <p:cNvSpPr>
                <a:spLocks/>
              </p:cNvSpPr>
              <p:nvPr/>
            </p:nvSpPr>
            <p:spPr bwMode="auto">
              <a:xfrm>
                <a:off x="2955" y="2615"/>
                <a:ext cx="24" cy="29"/>
              </a:xfrm>
              <a:custGeom>
                <a:avLst/>
                <a:gdLst>
                  <a:gd name="T0" fmla="*/ 23 w 24"/>
                  <a:gd name="T1" fmla="*/ 15 h 29"/>
                  <a:gd name="T2" fmla="*/ 0 w 24"/>
                  <a:gd name="T3" fmla="*/ 29 h 29"/>
                  <a:gd name="T4" fmla="*/ 2 w 24"/>
                  <a:gd name="T5" fmla="*/ 15 h 29"/>
                  <a:gd name="T6" fmla="*/ 24 w 24"/>
                  <a:gd name="T7" fmla="*/ 0 h 29"/>
                  <a:gd name="T8" fmla="*/ 23 w 24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5"/>
                    </a:moveTo>
                    <a:lnTo>
                      <a:pt x="0" y="29"/>
                    </a:lnTo>
                    <a:lnTo>
                      <a:pt x="2" y="15"/>
                    </a:lnTo>
                    <a:lnTo>
                      <a:pt x="24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2" name="Freeform 2728"/>
              <p:cNvSpPr>
                <a:spLocks/>
              </p:cNvSpPr>
              <p:nvPr/>
            </p:nvSpPr>
            <p:spPr bwMode="auto">
              <a:xfrm>
                <a:off x="2927" y="2642"/>
                <a:ext cx="24" cy="29"/>
              </a:xfrm>
              <a:custGeom>
                <a:avLst/>
                <a:gdLst>
                  <a:gd name="T0" fmla="*/ 23 w 24"/>
                  <a:gd name="T1" fmla="*/ 14 h 29"/>
                  <a:gd name="T2" fmla="*/ 0 w 24"/>
                  <a:gd name="T3" fmla="*/ 29 h 29"/>
                  <a:gd name="T4" fmla="*/ 2 w 24"/>
                  <a:gd name="T5" fmla="*/ 14 h 29"/>
                  <a:gd name="T6" fmla="*/ 24 w 24"/>
                  <a:gd name="T7" fmla="*/ 0 h 29"/>
                  <a:gd name="T8" fmla="*/ 23 w 2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9"/>
                  <a:gd name="T17" fmla="*/ 24 w 2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9">
                    <a:moveTo>
                      <a:pt x="23" y="14"/>
                    </a:moveTo>
                    <a:lnTo>
                      <a:pt x="0" y="29"/>
                    </a:lnTo>
                    <a:lnTo>
                      <a:pt x="2" y="14"/>
                    </a:lnTo>
                    <a:lnTo>
                      <a:pt x="24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3" name="Freeform 2729"/>
              <p:cNvSpPr>
                <a:spLocks/>
              </p:cNvSpPr>
              <p:nvPr/>
            </p:nvSpPr>
            <p:spPr bwMode="auto">
              <a:xfrm>
                <a:off x="2897" y="2668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4" name="Freeform 2730"/>
              <p:cNvSpPr>
                <a:spLocks/>
              </p:cNvSpPr>
              <p:nvPr/>
            </p:nvSpPr>
            <p:spPr bwMode="auto">
              <a:xfrm>
                <a:off x="2861" y="2694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5" name="Freeform 2731"/>
              <p:cNvSpPr>
                <a:spLocks/>
              </p:cNvSpPr>
              <p:nvPr/>
            </p:nvSpPr>
            <p:spPr bwMode="auto">
              <a:xfrm>
                <a:off x="2825" y="2719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6" name="Freeform 2732"/>
              <p:cNvSpPr>
                <a:spLocks/>
              </p:cNvSpPr>
              <p:nvPr/>
            </p:nvSpPr>
            <p:spPr bwMode="auto">
              <a:xfrm>
                <a:off x="2788" y="2744"/>
                <a:ext cx="25" cy="26"/>
              </a:xfrm>
              <a:custGeom>
                <a:avLst/>
                <a:gdLst>
                  <a:gd name="T0" fmla="*/ 24 w 25"/>
                  <a:gd name="T1" fmla="*/ 14 h 26"/>
                  <a:gd name="T2" fmla="*/ 0 w 25"/>
                  <a:gd name="T3" fmla="*/ 26 h 26"/>
                  <a:gd name="T4" fmla="*/ 1 w 25"/>
                  <a:gd name="T5" fmla="*/ 12 h 26"/>
                  <a:gd name="T6" fmla="*/ 25 w 25"/>
                  <a:gd name="T7" fmla="*/ 0 h 26"/>
                  <a:gd name="T8" fmla="*/ 24 w 25"/>
                  <a:gd name="T9" fmla="*/ 1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6"/>
                  <a:gd name="T17" fmla="*/ 25 w 25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6">
                    <a:moveTo>
                      <a:pt x="24" y="14"/>
                    </a:moveTo>
                    <a:lnTo>
                      <a:pt x="0" y="26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7" name="Freeform 2733"/>
              <p:cNvSpPr>
                <a:spLocks/>
              </p:cNvSpPr>
              <p:nvPr/>
            </p:nvSpPr>
            <p:spPr bwMode="auto">
              <a:xfrm>
                <a:off x="2750" y="2768"/>
                <a:ext cx="26" cy="24"/>
              </a:xfrm>
              <a:custGeom>
                <a:avLst/>
                <a:gdLst>
                  <a:gd name="T0" fmla="*/ 24 w 26"/>
                  <a:gd name="T1" fmla="*/ 14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8" name="Freeform 2734"/>
              <p:cNvSpPr>
                <a:spLocks/>
              </p:cNvSpPr>
              <p:nvPr/>
            </p:nvSpPr>
            <p:spPr bwMode="auto">
              <a:xfrm>
                <a:off x="2709" y="2794"/>
                <a:ext cx="25" cy="25"/>
              </a:xfrm>
              <a:custGeom>
                <a:avLst/>
                <a:gdLst>
                  <a:gd name="T0" fmla="*/ 24 w 25"/>
                  <a:gd name="T1" fmla="*/ 13 h 25"/>
                  <a:gd name="T2" fmla="*/ 0 w 25"/>
                  <a:gd name="T3" fmla="*/ 25 h 25"/>
                  <a:gd name="T4" fmla="*/ 1 w 25"/>
                  <a:gd name="T5" fmla="*/ 12 h 25"/>
                  <a:gd name="T6" fmla="*/ 25 w 25"/>
                  <a:gd name="T7" fmla="*/ 0 h 25"/>
                  <a:gd name="T8" fmla="*/ 24 w 25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5"/>
                  <a:gd name="T17" fmla="*/ 25 w 2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5">
                    <a:moveTo>
                      <a:pt x="24" y="13"/>
                    </a:moveTo>
                    <a:lnTo>
                      <a:pt x="0" y="25"/>
                    </a:lnTo>
                    <a:lnTo>
                      <a:pt x="1" y="12"/>
                    </a:lnTo>
                    <a:lnTo>
                      <a:pt x="25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39" name="Freeform 2735"/>
              <p:cNvSpPr>
                <a:spLocks/>
              </p:cNvSpPr>
              <p:nvPr/>
            </p:nvSpPr>
            <p:spPr bwMode="auto">
              <a:xfrm>
                <a:off x="2680" y="2813"/>
                <a:ext cx="26" cy="24"/>
              </a:xfrm>
              <a:custGeom>
                <a:avLst/>
                <a:gdLst>
                  <a:gd name="T0" fmla="*/ 25 w 26"/>
                  <a:gd name="T1" fmla="*/ 14 h 24"/>
                  <a:gd name="T2" fmla="*/ 0 w 26"/>
                  <a:gd name="T3" fmla="*/ 24 h 24"/>
                  <a:gd name="T4" fmla="*/ 1 w 26"/>
                  <a:gd name="T5" fmla="*/ 11 h 24"/>
                  <a:gd name="T6" fmla="*/ 26 w 26"/>
                  <a:gd name="T7" fmla="*/ 0 h 24"/>
                  <a:gd name="T8" fmla="*/ 25 w 26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5" y="14"/>
                    </a:moveTo>
                    <a:lnTo>
                      <a:pt x="0" y="24"/>
                    </a:lnTo>
                    <a:lnTo>
                      <a:pt x="1" y="11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0" name="Freeform 2736"/>
              <p:cNvSpPr>
                <a:spLocks/>
              </p:cNvSpPr>
              <p:nvPr/>
            </p:nvSpPr>
            <p:spPr bwMode="auto">
              <a:xfrm>
                <a:off x="2650" y="2832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1" name="Freeform 2737"/>
              <p:cNvSpPr>
                <a:spLocks/>
              </p:cNvSpPr>
              <p:nvPr/>
            </p:nvSpPr>
            <p:spPr bwMode="auto">
              <a:xfrm>
                <a:off x="2618" y="2852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2" name="Freeform 2738"/>
              <p:cNvSpPr>
                <a:spLocks/>
              </p:cNvSpPr>
              <p:nvPr/>
            </p:nvSpPr>
            <p:spPr bwMode="auto">
              <a:xfrm>
                <a:off x="2591" y="2871"/>
                <a:ext cx="25" cy="24"/>
              </a:xfrm>
              <a:custGeom>
                <a:avLst/>
                <a:gdLst>
                  <a:gd name="T0" fmla="*/ 23 w 25"/>
                  <a:gd name="T1" fmla="*/ 13 h 24"/>
                  <a:gd name="T2" fmla="*/ 0 w 25"/>
                  <a:gd name="T3" fmla="*/ 24 h 24"/>
                  <a:gd name="T4" fmla="*/ 1 w 25"/>
                  <a:gd name="T5" fmla="*/ 10 h 24"/>
                  <a:gd name="T6" fmla="*/ 25 w 25"/>
                  <a:gd name="T7" fmla="*/ 0 h 24"/>
                  <a:gd name="T8" fmla="*/ 23 w 25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24"/>
                  <a:gd name="T17" fmla="*/ 25 w 2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24">
                    <a:moveTo>
                      <a:pt x="23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5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3" name="Freeform 2739"/>
              <p:cNvSpPr>
                <a:spLocks/>
              </p:cNvSpPr>
              <p:nvPr/>
            </p:nvSpPr>
            <p:spPr bwMode="auto">
              <a:xfrm>
                <a:off x="2557" y="2891"/>
                <a:ext cx="26" cy="24"/>
              </a:xfrm>
              <a:custGeom>
                <a:avLst/>
                <a:gdLst>
                  <a:gd name="T0" fmla="*/ 24 w 26"/>
                  <a:gd name="T1" fmla="*/ 13 h 24"/>
                  <a:gd name="T2" fmla="*/ 0 w 26"/>
                  <a:gd name="T3" fmla="*/ 24 h 24"/>
                  <a:gd name="T4" fmla="*/ 2 w 26"/>
                  <a:gd name="T5" fmla="*/ 10 h 24"/>
                  <a:gd name="T6" fmla="*/ 26 w 26"/>
                  <a:gd name="T7" fmla="*/ 0 h 24"/>
                  <a:gd name="T8" fmla="*/ 24 w 26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3"/>
                    </a:moveTo>
                    <a:lnTo>
                      <a:pt x="0" y="24"/>
                    </a:lnTo>
                    <a:lnTo>
                      <a:pt x="2" y="10"/>
                    </a:lnTo>
                    <a:lnTo>
                      <a:pt x="26" y="0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4" name="Freeform 2740"/>
              <p:cNvSpPr>
                <a:spLocks/>
              </p:cNvSpPr>
              <p:nvPr/>
            </p:nvSpPr>
            <p:spPr bwMode="auto">
              <a:xfrm>
                <a:off x="2524" y="2911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5" name="Freeform 2741"/>
              <p:cNvSpPr>
                <a:spLocks/>
              </p:cNvSpPr>
              <p:nvPr/>
            </p:nvSpPr>
            <p:spPr bwMode="auto">
              <a:xfrm>
                <a:off x="2493" y="2929"/>
                <a:ext cx="26" cy="24"/>
              </a:xfrm>
              <a:custGeom>
                <a:avLst/>
                <a:gdLst>
                  <a:gd name="T0" fmla="*/ 24 w 26"/>
                  <a:gd name="T1" fmla="*/ 14 h 24"/>
                  <a:gd name="T2" fmla="*/ 0 w 26"/>
                  <a:gd name="T3" fmla="*/ 24 h 24"/>
                  <a:gd name="T4" fmla="*/ 2 w 26"/>
                  <a:gd name="T5" fmla="*/ 11 h 24"/>
                  <a:gd name="T6" fmla="*/ 26 w 26"/>
                  <a:gd name="T7" fmla="*/ 0 h 24"/>
                  <a:gd name="T8" fmla="*/ 24 w 26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4"/>
                  <a:gd name="T17" fmla="*/ 26 w 2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4">
                    <a:moveTo>
                      <a:pt x="24" y="14"/>
                    </a:moveTo>
                    <a:lnTo>
                      <a:pt x="0" y="24"/>
                    </a:lnTo>
                    <a:lnTo>
                      <a:pt x="2" y="11"/>
                    </a:lnTo>
                    <a:lnTo>
                      <a:pt x="2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6" name="Freeform 2742"/>
              <p:cNvSpPr>
                <a:spLocks/>
              </p:cNvSpPr>
              <p:nvPr/>
            </p:nvSpPr>
            <p:spPr bwMode="auto">
              <a:xfrm>
                <a:off x="2457" y="2949"/>
                <a:ext cx="27" cy="23"/>
              </a:xfrm>
              <a:custGeom>
                <a:avLst/>
                <a:gdLst>
                  <a:gd name="T0" fmla="*/ 26 w 27"/>
                  <a:gd name="T1" fmla="*/ 14 h 23"/>
                  <a:gd name="T2" fmla="*/ 0 w 27"/>
                  <a:gd name="T3" fmla="*/ 23 h 23"/>
                  <a:gd name="T4" fmla="*/ 2 w 27"/>
                  <a:gd name="T5" fmla="*/ 10 h 23"/>
                  <a:gd name="T6" fmla="*/ 27 w 27"/>
                  <a:gd name="T7" fmla="*/ 0 h 23"/>
                  <a:gd name="T8" fmla="*/ 26 w 27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3"/>
                  <a:gd name="T17" fmla="*/ 27 w 27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3">
                    <a:moveTo>
                      <a:pt x="26" y="14"/>
                    </a:moveTo>
                    <a:lnTo>
                      <a:pt x="0" y="23"/>
                    </a:lnTo>
                    <a:lnTo>
                      <a:pt x="2" y="10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7" name="Freeform 2743"/>
              <p:cNvSpPr>
                <a:spLocks/>
              </p:cNvSpPr>
              <p:nvPr/>
            </p:nvSpPr>
            <p:spPr bwMode="auto">
              <a:xfrm>
                <a:off x="2424" y="2967"/>
                <a:ext cx="27" cy="24"/>
              </a:xfrm>
              <a:custGeom>
                <a:avLst/>
                <a:gdLst>
                  <a:gd name="T0" fmla="*/ 25 w 27"/>
                  <a:gd name="T1" fmla="*/ 13 h 24"/>
                  <a:gd name="T2" fmla="*/ 0 w 27"/>
                  <a:gd name="T3" fmla="*/ 24 h 24"/>
                  <a:gd name="T4" fmla="*/ 1 w 27"/>
                  <a:gd name="T5" fmla="*/ 10 h 24"/>
                  <a:gd name="T6" fmla="*/ 27 w 27"/>
                  <a:gd name="T7" fmla="*/ 0 h 24"/>
                  <a:gd name="T8" fmla="*/ 25 w 27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4"/>
                  <a:gd name="T17" fmla="*/ 27 w 27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4">
                    <a:moveTo>
                      <a:pt x="25" y="13"/>
                    </a:moveTo>
                    <a:lnTo>
                      <a:pt x="0" y="24"/>
                    </a:lnTo>
                    <a:lnTo>
                      <a:pt x="1" y="10"/>
                    </a:lnTo>
                    <a:lnTo>
                      <a:pt x="27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8" name="Freeform 2744"/>
              <p:cNvSpPr>
                <a:spLocks/>
              </p:cNvSpPr>
              <p:nvPr/>
            </p:nvSpPr>
            <p:spPr bwMode="auto">
              <a:xfrm>
                <a:off x="2391" y="2985"/>
                <a:ext cx="26" cy="23"/>
              </a:xfrm>
              <a:custGeom>
                <a:avLst/>
                <a:gdLst>
                  <a:gd name="T0" fmla="*/ 25 w 26"/>
                  <a:gd name="T1" fmla="*/ 14 h 23"/>
                  <a:gd name="T2" fmla="*/ 0 w 26"/>
                  <a:gd name="T3" fmla="*/ 23 h 23"/>
                  <a:gd name="T4" fmla="*/ 1 w 26"/>
                  <a:gd name="T5" fmla="*/ 10 h 23"/>
                  <a:gd name="T6" fmla="*/ 26 w 26"/>
                  <a:gd name="T7" fmla="*/ 0 h 23"/>
                  <a:gd name="T8" fmla="*/ 25 w 26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3"/>
                  <a:gd name="T17" fmla="*/ 26 w 2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3">
                    <a:moveTo>
                      <a:pt x="25" y="14"/>
                    </a:moveTo>
                    <a:lnTo>
                      <a:pt x="0" y="23"/>
                    </a:lnTo>
                    <a:lnTo>
                      <a:pt x="1" y="10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49" name="Freeform 2745"/>
              <p:cNvSpPr>
                <a:spLocks/>
              </p:cNvSpPr>
              <p:nvPr/>
            </p:nvSpPr>
            <p:spPr bwMode="auto">
              <a:xfrm>
                <a:off x="2359" y="3003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0" name="Freeform 2746"/>
              <p:cNvSpPr>
                <a:spLocks/>
              </p:cNvSpPr>
              <p:nvPr/>
            </p:nvSpPr>
            <p:spPr bwMode="auto">
              <a:xfrm>
                <a:off x="2326" y="3020"/>
                <a:ext cx="26" cy="22"/>
              </a:xfrm>
              <a:custGeom>
                <a:avLst/>
                <a:gdLst>
                  <a:gd name="T0" fmla="*/ 25 w 26"/>
                  <a:gd name="T1" fmla="*/ 13 h 22"/>
                  <a:gd name="T2" fmla="*/ 0 w 26"/>
                  <a:gd name="T3" fmla="*/ 22 h 22"/>
                  <a:gd name="T4" fmla="*/ 1 w 26"/>
                  <a:gd name="T5" fmla="*/ 9 h 22"/>
                  <a:gd name="T6" fmla="*/ 26 w 26"/>
                  <a:gd name="T7" fmla="*/ 0 h 22"/>
                  <a:gd name="T8" fmla="*/ 25 w 26"/>
                  <a:gd name="T9" fmla="*/ 1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3"/>
                    </a:moveTo>
                    <a:lnTo>
                      <a:pt x="0" y="22"/>
                    </a:lnTo>
                    <a:lnTo>
                      <a:pt x="1" y="9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1" name="Freeform 2747"/>
              <p:cNvSpPr>
                <a:spLocks/>
              </p:cNvSpPr>
              <p:nvPr/>
            </p:nvSpPr>
            <p:spPr bwMode="auto">
              <a:xfrm>
                <a:off x="2294" y="3037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2" name="Freeform 2748"/>
              <p:cNvSpPr>
                <a:spLocks/>
              </p:cNvSpPr>
              <p:nvPr/>
            </p:nvSpPr>
            <p:spPr bwMode="auto">
              <a:xfrm>
                <a:off x="2258" y="3053"/>
                <a:ext cx="26" cy="21"/>
              </a:xfrm>
              <a:custGeom>
                <a:avLst/>
                <a:gdLst>
                  <a:gd name="T0" fmla="*/ 25 w 26"/>
                  <a:gd name="T1" fmla="*/ 13 h 21"/>
                  <a:gd name="T2" fmla="*/ 0 w 26"/>
                  <a:gd name="T3" fmla="*/ 21 h 21"/>
                  <a:gd name="T4" fmla="*/ 1 w 26"/>
                  <a:gd name="T5" fmla="*/ 8 h 21"/>
                  <a:gd name="T6" fmla="*/ 26 w 26"/>
                  <a:gd name="T7" fmla="*/ 0 h 21"/>
                  <a:gd name="T8" fmla="*/ 25 w 26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1"/>
                  <a:gd name="T17" fmla="*/ 26 w 26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1">
                    <a:moveTo>
                      <a:pt x="25" y="13"/>
                    </a:moveTo>
                    <a:lnTo>
                      <a:pt x="0" y="21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3" name="Freeform 2749"/>
              <p:cNvSpPr>
                <a:spLocks/>
              </p:cNvSpPr>
              <p:nvPr/>
            </p:nvSpPr>
            <p:spPr bwMode="auto">
              <a:xfrm>
                <a:off x="2224" y="3068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4" name="Freeform 2750"/>
              <p:cNvSpPr>
                <a:spLocks/>
              </p:cNvSpPr>
              <p:nvPr/>
            </p:nvSpPr>
            <p:spPr bwMode="auto">
              <a:xfrm>
                <a:off x="2192" y="3081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5" name="Freeform 2751"/>
              <p:cNvSpPr>
                <a:spLocks/>
              </p:cNvSpPr>
              <p:nvPr/>
            </p:nvSpPr>
            <p:spPr bwMode="auto">
              <a:xfrm>
                <a:off x="2156" y="3097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6" name="Freeform 2752"/>
              <p:cNvSpPr>
                <a:spLocks/>
              </p:cNvSpPr>
              <p:nvPr/>
            </p:nvSpPr>
            <p:spPr bwMode="auto">
              <a:xfrm>
                <a:off x="2125" y="3110"/>
                <a:ext cx="26" cy="22"/>
              </a:xfrm>
              <a:custGeom>
                <a:avLst/>
                <a:gdLst>
                  <a:gd name="T0" fmla="*/ 25 w 26"/>
                  <a:gd name="T1" fmla="*/ 14 h 22"/>
                  <a:gd name="T2" fmla="*/ 0 w 26"/>
                  <a:gd name="T3" fmla="*/ 22 h 22"/>
                  <a:gd name="T4" fmla="*/ 1 w 26"/>
                  <a:gd name="T5" fmla="*/ 8 h 22"/>
                  <a:gd name="T6" fmla="*/ 26 w 26"/>
                  <a:gd name="T7" fmla="*/ 0 h 22"/>
                  <a:gd name="T8" fmla="*/ 25 w 26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2"/>
                  <a:gd name="T17" fmla="*/ 26 w 2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2">
                    <a:moveTo>
                      <a:pt x="25" y="14"/>
                    </a:moveTo>
                    <a:lnTo>
                      <a:pt x="0" y="22"/>
                    </a:lnTo>
                    <a:lnTo>
                      <a:pt x="1" y="8"/>
                    </a:lnTo>
                    <a:lnTo>
                      <a:pt x="26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7" name="Freeform 2753"/>
              <p:cNvSpPr>
                <a:spLocks/>
              </p:cNvSpPr>
              <p:nvPr/>
            </p:nvSpPr>
            <p:spPr bwMode="auto">
              <a:xfrm>
                <a:off x="2091" y="3125"/>
                <a:ext cx="27" cy="20"/>
              </a:xfrm>
              <a:custGeom>
                <a:avLst/>
                <a:gdLst>
                  <a:gd name="T0" fmla="*/ 26 w 27"/>
                  <a:gd name="T1" fmla="*/ 13 h 20"/>
                  <a:gd name="T2" fmla="*/ 0 w 27"/>
                  <a:gd name="T3" fmla="*/ 20 h 20"/>
                  <a:gd name="T4" fmla="*/ 2 w 27"/>
                  <a:gd name="T5" fmla="*/ 7 h 20"/>
                  <a:gd name="T6" fmla="*/ 27 w 27"/>
                  <a:gd name="T7" fmla="*/ 0 h 20"/>
                  <a:gd name="T8" fmla="*/ 26 w 27"/>
                  <a:gd name="T9" fmla="*/ 1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6" y="13"/>
                    </a:moveTo>
                    <a:lnTo>
                      <a:pt x="0" y="20"/>
                    </a:lnTo>
                    <a:lnTo>
                      <a:pt x="2" y="7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8" name="Freeform 2754"/>
              <p:cNvSpPr>
                <a:spLocks/>
              </p:cNvSpPr>
              <p:nvPr/>
            </p:nvSpPr>
            <p:spPr bwMode="auto">
              <a:xfrm>
                <a:off x="2055" y="3138"/>
                <a:ext cx="27" cy="22"/>
              </a:xfrm>
              <a:custGeom>
                <a:avLst/>
                <a:gdLst>
                  <a:gd name="T0" fmla="*/ 26 w 27"/>
                  <a:gd name="T1" fmla="*/ 14 h 22"/>
                  <a:gd name="T2" fmla="*/ 0 w 27"/>
                  <a:gd name="T3" fmla="*/ 22 h 22"/>
                  <a:gd name="T4" fmla="*/ 2 w 27"/>
                  <a:gd name="T5" fmla="*/ 8 h 22"/>
                  <a:gd name="T6" fmla="*/ 27 w 27"/>
                  <a:gd name="T7" fmla="*/ 0 h 22"/>
                  <a:gd name="T8" fmla="*/ 26 w 27"/>
                  <a:gd name="T9" fmla="*/ 1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2"/>
                  <a:gd name="T17" fmla="*/ 27 w 2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2">
                    <a:moveTo>
                      <a:pt x="26" y="14"/>
                    </a:moveTo>
                    <a:lnTo>
                      <a:pt x="0" y="22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59" name="Freeform 2755"/>
              <p:cNvSpPr>
                <a:spLocks/>
              </p:cNvSpPr>
              <p:nvPr/>
            </p:nvSpPr>
            <p:spPr bwMode="auto">
              <a:xfrm>
                <a:off x="2023" y="3153"/>
                <a:ext cx="27" cy="21"/>
              </a:xfrm>
              <a:custGeom>
                <a:avLst/>
                <a:gdLst>
                  <a:gd name="T0" fmla="*/ 26 w 27"/>
                  <a:gd name="T1" fmla="*/ 13 h 21"/>
                  <a:gd name="T2" fmla="*/ 0 w 27"/>
                  <a:gd name="T3" fmla="*/ 21 h 21"/>
                  <a:gd name="T4" fmla="*/ 2 w 27"/>
                  <a:gd name="T5" fmla="*/ 8 h 21"/>
                  <a:gd name="T6" fmla="*/ 27 w 27"/>
                  <a:gd name="T7" fmla="*/ 0 h 21"/>
                  <a:gd name="T8" fmla="*/ 26 w 27"/>
                  <a:gd name="T9" fmla="*/ 1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1"/>
                  <a:gd name="T17" fmla="*/ 27 w 2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1">
                    <a:moveTo>
                      <a:pt x="26" y="13"/>
                    </a:moveTo>
                    <a:lnTo>
                      <a:pt x="0" y="21"/>
                    </a:lnTo>
                    <a:lnTo>
                      <a:pt x="2" y="8"/>
                    </a:lnTo>
                    <a:lnTo>
                      <a:pt x="27" y="0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960" name="Freeform 2756"/>
              <p:cNvSpPr>
                <a:spLocks/>
              </p:cNvSpPr>
              <p:nvPr/>
            </p:nvSpPr>
            <p:spPr bwMode="auto">
              <a:xfrm>
                <a:off x="1990" y="3166"/>
                <a:ext cx="27" cy="20"/>
              </a:xfrm>
              <a:custGeom>
                <a:avLst/>
                <a:gdLst>
                  <a:gd name="T0" fmla="*/ 25 w 27"/>
                  <a:gd name="T1" fmla="*/ 14 h 20"/>
                  <a:gd name="T2" fmla="*/ 0 w 27"/>
                  <a:gd name="T3" fmla="*/ 20 h 20"/>
                  <a:gd name="T4" fmla="*/ 1 w 27"/>
                  <a:gd name="T5" fmla="*/ 7 h 20"/>
                  <a:gd name="T6" fmla="*/ 27 w 27"/>
                  <a:gd name="T7" fmla="*/ 0 h 20"/>
                  <a:gd name="T8" fmla="*/ 25 w 27"/>
                  <a:gd name="T9" fmla="*/ 1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0"/>
                  <a:gd name="T17" fmla="*/ 27 w 27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0">
                    <a:moveTo>
                      <a:pt x="25" y="14"/>
                    </a:moveTo>
                    <a:lnTo>
                      <a:pt x="0" y="20"/>
                    </a:lnTo>
                    <a:lnTo>
                      <a:pt x="1" y="7"/>
                    </a:lnTo>
                    <a:lnTo>
                      <a:pt x="27" y="0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sp>
          <p:nvSpPr>
            <p:cNvPr id="90469" name="Freeform 2757"/>
            <p:cNvSpPr>
              <a:spLocks/>
            </p:cNvSpPr>
            <p:nvPr/>
          </p:nvSpPr>
          <p:spPr bwMode="auto">
            <a:xfrm>
              <a:off x="3934" y="1958"/>
              <a:ext cx="28" cy="19"/>
            </a:xfrm>
            <a:custGeom>
              <a:avLst/>
              <a:gdLst>
                <a:gd name="T0" fmla="*/ 27 w 28"/>
                <a:gd name="T1" fmla="*/ 14 h 19"/>
                <a:gd name="T2" fmla="*/ 0 w 28"/>
                <a:gd name="T3" fmla="*/ 19 h 19"/>
                <a:gd name="T4" fmla="*/ 2 w 28"/>
                <a:gd name="T5" fmla="*/ 6 h 19"/>
                <a:gd name="T6" fmla="*/ 28 w 28"/>
                <a:gd name="T7" fmla="*/ 0 h 19"/>
                <a:gd name="T8" fmla="*/ 27 w 28"/>
                <a:gd name="T9" fmla="*/ 1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9"/>
                <a:gd name="T17" fmla="*/ 28 w 2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9">
                  <a:moveTo>
                    <a:pt x="27" y="14"/>
                  </a:moveTo>
                  <a:lnTo>
                    <a:pt x="0" y="19"/>
                  </a:lnTo>
                  <a:lnTo>
                    <a:pt x="2" y="6"/>
                  </a:lnTo>
                  <a:lnTo>
                    <a:pt x="28" y="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0" name="Freeform 2758"/>
            <p:cNvSpPr>
              <a:spLocks/>
            </p:cNvSpPr>
            <p:nvPr/>
          </p:nvSpPr>
          <p:spPr bwMode="auto">
            <a:xfrm>
              <a:off x="3905" y="1966"/>
              <a:ext cx="28" cy="19"/>
            </a:xfrm>
            <a:custGeom>
              <a:avLst/>
              <a:gdLst>
                <a:gd name="T0" fmla="*/ 27 w 28"/>
                <a:gd name="T1" fmla="*/ 14 h 19"/>
                <a:gd name="T2" fmla="*/ 0 w 28"/>
                <a:gd name="T3" fmla="*/ 19 h 19"/>
                <a:gd name="T4" fmla="*/ 1 w 28"/>
                <a:gd name="T5" fmla="*/ 6 h 19"/>
                <a:gd name="T6" fmla="*/ 28 w 28"/>
                <a:gd name="T7" fmla="*/ 0 h 19"/>
                <a:gd name="T8" fmla="*/ 27 w 28"/>
                <a:gd name="T9" fmla="*/ 1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9"/>
                <a:gd name="T17" fmla="*/ 28 w 2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9">
                  <a:moveTo>
                    <a:pt x="27" y="14"/>
                  </a:moveTo>
                  <a:lnTo>
                    <a:pt x="0" y="19"/>
                  </a:lnTo>
                  <a:lnTo>
                    <a:pt x="1" y="6"/>
                  </a:lnTo>
                  <a:lnTo>
                    <a:pt x="28" y="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1" name="Freeform 2759"/>
            <p:cNvSpPr>
              <a:spLocks/>
            </p:cNvSpPr>
            <p:nvPr/>
          </p:nvSpPr>
          <p:spPr bwMode="auto">
            <a:xfrm>
              <a:off x="3872" y="1976"/>
              <a:ext cx="28" cy="18"/>
            </a:xfrm>
            <a:custGeom>
              <a:avLst/>
              <a:gdLst>
                <a:gd name="T0" fmla="*/ 26 w 28"/>
                <a:gd name="T1" fmla="*/ 13 h 18"/>
                <a:gd name="T2" fmla="*/ 0 w 28"/>
                <a:gd name="T3" fmla="*/ 18 h 18"/>
                <a:gd name="T4" fmla="*/ 1 w 28"/>
                <a:gd name="T5" fmla="*/ 5 h 18"/>
                <a:gd name="T6" fmla="*/ 28 w 28"/>
                <a:gd name="T7" fmla="*/ 0 h 18"/>
                <a:gd name="T8" fmla="*/ 26 w 28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8"/>
                <a:gd name="T17" fmla="*/ 28 w 2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8">
                  <a:moveTo>
                    <a:pt x="26" y="13"/>
                  </a:moveTo>
                  <a:lnTo>
                    <a:pt x="0" y="18"/>
                  </a:lnTo>
                  <a:lnTo>
                    <a:pt x="1" y="5"/>
                  </a:lnTo>
                  <a:lnTo>
                    <a:pt x="28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2" name="Freeform 2760"/>
            <p:cNvSpPr>
              <a:spLocks/>
            </p:cNvSpPr>
            <p:nvPr/>
          </p:nvSpPr>
          <p:spPr bwMode="auto">
            <a:xfrm>
              <a:off x="3842" y="1984"/>
              <a:ext cx="28" cy="18"/>
            </a:xfrm>
            <a:custGeom>
              <a:avLst/>
              <a:gdLst>
                <a:gd name="T0" fmla="*/ 27 w 28"/>
                <a:gd name="T1" fmla="*/ 13 h 18"/>
                <a:gd name="T2" fmla="*/ 0 w 28"/>
                <a:gd name="T3" fmla="*/ 18 h 18"/>
                <a:gd name="T4" fmla="*/ 2 w 28"/>
                <a:gd name="T5" fmla="*/ 5 h 18"/>
                <a:gd name="T6" fmla="*/ 28 w 28"/>
                <a:gd name="T7" fmla="*/ 0 h 18"/>
                <a:gd name="T8" fmla="*/ 27 w 28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8"/>
                <a:gd name="T17" fmla="*/ 28 w 2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8">
                  <a:moveTo>
                    <a:pt x="27" y="13"/>
                  </a:moveTo>
                  <a:lnTo>
                    <a:pt x="0" y="18"/>
                  </a:lnTo>
                  <a:lnTo>
                    <a:pt x="2" y="5"/>
                  </a:lnTo>
                  <a:lnTo>
                    <a:pt x="28" y="0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3" name="Freeform 2761"/>
            <p:cNvSpPr>
              <a:spLocks/>
            </p:cNvSpPr>
            <p:nvPr/>
          </p:nvSpPr>
          <p:spPr bwMode="auto">
            <a:xfrm>
              <a:off x="3809" y="1993"/>
              <a:ext cx="28" cy="19"/>
            </a:xfrm>
            <a:custGeom>
              <a:avLst/>
              <a:gdLst>
                <a:gd name="T0" fmla="*/ 27 w 28"/>
                <a:gd name="T1" fmla="*/ 13 h 19"/>
                <a:gd name="T2" fmla="*/ 0 w 28"/>
                <a:gd name="T3" fmla="*/ 19 h 19"/>
                <a:gd name="T4" fmla="*/ 1 w 28"/>
                <a:gd name="T5" fmla="*/ 5 h 19"/>
                <a:gd name="T6" fmla="*/ 28 w 28"/>
                <a:gd name="T7" fmla="*/ 0 h 19"/>
                <a:gd name="T8" fmla="*/ 27 w 28"/>
                <a:gd name="T9" fmla="*/ 1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9"/>
                <a:gd name="T17" fmla="*/ 28 w 2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9">
                  <a:moveTo>
                    <a:pt x="27" y="13"/>
                  </a:moveTo>
                  <a:lnTo>
                    <a:pt x="0" y="19"/>
                  </a:lnTo>
                  <a:lnTo>
                    <a:pt x="1" y="5"/>
                  </a:lnTo>
                  <a:lnTo>
                    <a:pt x="28" y="0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4" name="Freeform 2762"/>
            <p:cNvSpPr>
              <a:spLocks/>
            </p:cNvSpPr>
            <p:nvPr/>
          </p:nvSpPr>
          <p:spPr bwMode="auto">
            <a:xfrm>
              <a:off x="3778" y="2002"/>
              <a:ext cx="28" cy="20"/>
            </a:xfrm>
            <a:custGeom>
              <a:avLst/>
              <a:gdLst>
                <a:gd name="T0" fmla="*/ 27 w 28"/>
                <a:gd name="T1" fmla="*/ 14 h 20"/>
                <a:gd name="T2" fmla="*/ 0 w 28"/>
                <a:gd name="T3" fmla="*/ 20 h 20"/>
                <a:gd name="T4" fmla="*/ 2 w 28"/>
                <a:gd name="T5" fmla="*/ 7 h 20"/>
                <a:gd name="T6" fmla="*/ 28 w 28"/>
                <a:gd name="T7" fmla="*/ 0 h 20"/>
                <a:gd name="T8" fmla="*/ 27 w 28"/>
                <a:gd name="T9" fmla="*/ 1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0"/>
                <a:gd name="T17" fmla="*/ 28 w 2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0">
                  <a:moveTo>
                    <a:pt x="27" y="14"/>
                  </a:moveTo>
                  <a:lnTo>
                    <a:pt x="0" y="20"/>
                  </a:lnTo>
                  <a:lnTo>
                    <a:pt x="2" y="7"/>
                  </a:lnTo>
                  <a:lnTo>
                    <a:pt x="28" y="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5" name="Freeform 2763"/>
            <p:cNvSpPr>
              <a:spLocks/>
            </p:cNvSpPr>
            <p:nvPr/>
          </p:nvSpPr>
          <p:spPr bwMode="auto">
            <a:xfrm>
              <a:off x="3748" y="2013"/>
              <a:ext cx="28" cy="20"/>
            </a:xfrm>
            <a:custGeom>
              <a:avLst/>
              <a:gdLst>
                <a:gd name="T0" fmla="*/ 26 w 28"/>
                <a:gd name="T1" fmla="*/ 13 h 20"/>
                <a:gd name="T2" fmla="*/ 0 w 28"/>
                <a:gd name="T3" fmla="*/ 20 h 20"/>
                <a:gd name="T4" fmla="*/ 1 w 28"/>
                <a:gd name="T5" fmla="*/ 7 h 20"/>
                <a:gd name="T6" fmla="*/ 28 w 28"/>
                <a:gd name="T7" fmla="*/ 0 h 20"/>
                <a:gd name="T8" fmla="*/ 26 w 28"/>
                <a:gd name="T9" fmla="*/ 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0"/>
                <a:gd name="T17" fmla="*/ 28 w 2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0">
                  <a:moveTo>
                    <a:pt x="26" y="13"/>
                  </a:moveTo>
                  <a:lnTo>
                    <a:pt x="0" y="20"/>
                  </a:lnTo>
                  <a:lnTo>
                    <a:pt x="1" y="7"/>
                  </a:lnTo>
                  <a:lnTo>
                    <a:pt x="28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6" name="Freeform 2764"/>
            <p:cNvSpPr>
              <a:spLocks/>
            </p:cNvSpPr>
            <p:nvPr/>
          </p:nvSpPr>
          <p:spPr bwMode="auto">
            <a:xfrm>
              <a:off x="3717" y="2024"/>
              <a:ext cx="28" cy="20"/>
            </a:xfrm>
            <a:custGeom>
              <a:avLst/>
              <a:gdLst>
                <a:gd name="T0" fmla="*/ 27 w 28"/>
                <a:gd name="T1" fmla="*/ 13 h 20"/>
                <a:gd name="T2" fmla="*/ 0 w 28"/>
                <a:gd name="T3" fmla="*/ 20 h 20"/>
                <a:gd name="T4" fmla="*/ 2 w 28"/>
                <a:gd name="T5" fmla="*/ 6 h 20"/>
                <a:gd name="T6" fmla="*/ 28 w 28"/>
                <a:gd name="T7" fmla="*/ 0 h 20"/>
                <a:gd name="T8" fmla="*/ 27 w 28"/>
                <a:gd name="T9" fmla="*/ 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0"/>
                <a:gd name="T17" fmla="*/ 28 w 2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0">
                  <a:moveTo>
                    <a:pt x="27" y="13"/>
                  </a:moveTo>
                  <a:lnTo>
                    <a:pt x="0" y="20"/>
                  </a:lnTo>
                  <a:lnTo>
                    <a:pt x="2" y="6"/>
                  </a:lnTo>
                  <a:lnTo>
                    <a:pt x="28" y="0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7" name="Freeform 2765"/>
            <p:cNvSpPr>
              <a:spLocks/>
            </p:cNvSpPr>
            <p:nvPr/>
          </p:nvSpPr>
          <p:spPr bwMode="auto">
            <a:xfrm>
              <a:off x="3685" y="2034"/>
              <a:ext cx="28" cy="20"/>
            </a:xfrm>
            <a:custGeom>
              <a:avLst/>
              <a:gdLst>
                <a:gd name="T0" fmla="*/ 27 w 28"/>
                <a:gd name="T1" fmla="*/ 14 h 20"/>
                <a:gd name="T2" fmla="*/ 0 w 28"/>
                <a:gd name="T3" fmla="*/ 20 h 20"/>
                <a:gd name="T4" fmla="*/ 2 w 28"/>
                <a:gd name="T5" fmla="*/ 7 h 20"/>
                <a:gd name="T6" fmla="*/ 28 w 28"/>
                <a:gd name="T7" fmla="*/ 0 h 20"/>
                <a:gd name="T8" fmla="*/ 27 w 28"/>
                <a:gd name="T9" fmla="*/ 1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0"/>
                <a:gd name="T17" fmla="*/ 28 w 2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0">
                  <a:moveTo>
                    <a:pt x="27" y="14"/>
                  </a:moveTo>
                  <a:lnTo>
                    <a:pt x="0" y="20"/>
                  </a:lnTo>
                  <a:lnTo>
                    <a:pt x="2" y="7"/>
                  </a:lnTo>
                  <a:lnTo>
                    <a:pt x="28" y="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8" name="Freeform 2766"/>
            <p:cNvSpPr>
              <a:spLocks/>
            </p:cNvSpPr>
            <p:nvPr/>
          </p:nvSpPr>
          <p:spPr bwMode="auto">
            <a:xfrm>
              <a:off x="3656" y="2045"/>
              <a:ext cx="28" cy="20"/>
            </a:xfrm>
            <a:custGeom>
              <a:avLst/>
              <a:gdLst>
                <a:gd name="T0" fmla="*/ 27 w 28"/>
                <a:gd name="T1" fmla="*/ 13 h 20"/>
                <a:gd name="T2" fmla="*/ 0 w 28"/>
                <a:gd name="T3" fmla="*/ 20 h 20"/>
                <a:gd name="T4" fmla="*/ 1 w 28"/>
                <a:gd name="T5" fmla="*/ 7 h 20"/>
                <a:gd name="T6" fmla="*/ 28 w 28"/>
                <a:gd name="T7" fmla="*/ 0 h 20"/>
                <a:gd name="T8" fmla="*/ 27 w 28"/>
                <a:gd name="T9" fmla="*/ 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0"/>
                <a:gd name="T17" fmla="*/ 28 w 28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0">
                  <a:moveTo>
                    <a:pt x="27" y="13"/>
                  </a:moveTo>
                  <a:lnTo>
                    <a:pt x="0" y="20"/>
                  </a:lnTo>
                  <a:lnTo>
                    <a:pt x="1" y="7"/>
                  </a:lnTo>
                  <a:lnTo>
                    <a:pt x="28" y="0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79" name="Freeform 2767"/>
            <p:cNvSpPr>
              <a:spLocks/>
            </p:cNvSpPr>
            <p:nvPr/>
          </p:nvSpPr>
          <p:spPr bwMode="auto">
            <a:xfrm>
              <a:off x="3625" y="2056"/>
              <a:ext cx="27" cy="20"/>
            </a:xfrm>
            <a:custGeom>
              <a:avLst/>
              <a:gdLst>
                <a:gd name="T0" fmla="*/ 26 w 27"/>
                <a:gd name="T1" fmla="*/ 13 h 20"/>
                <a:gd name="T2" fmla="*/ 0 w 27"/>
                <a:gd name="T3" fmla="*/ 20 h 20"/>
                <a:gd name="T4" fmla="*/ 2 w 27"/>
                <a:gd name="T5" fmla="*/ 6 h 20"/>
                <a:gd name="T6" fmla="*/ 27 w 27"/>
                <a:gd name="T7" fmla="*/ 0 h 20"/>
                <a:gd name="T8" fmla="*/ 26 w 27"/>
                <a:gd name="T9" fmla="*/ 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0"/>
                <a:gd name="T17" fmla="*/ 27 w 27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0">
                  <a:moveTo>
                    <a:pt x="26" y="13"/>
                  </a:moveTo>
                  <a:lnTo>
                    <a:pt x="0" y="20"/>
                  </a:lnTo>
                  <a:lnTo>
                    <a:pt x="2" y="6"/>
                  </a:lnTo>
                  <a:lnTo>
                    <a:pt x="27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0" name="Freeform 2768"/>
            <p:cNvSpPr>
              <a:spLocks/>
            </p:cNvSpPr>
            <p:nvPr/>
          </p:nvSpPr>
          <p:spPr bwMode="auto">
            <a:xfrm>
              <a:off x="3596" y="2068"/>
              <a:ext cx="27" cy="21"/>
            </a:xfrm>
            <a:custGeom>
              <a:avLst/>
              <a:gdLst>
                <a:gd name="T0" fmla="*/ 25 w 27"/>
                <a:gd name="T1" fmla="*/ 13 h 21"/>
                <a:gd name="T2" fmla="*/ 0 w 27"/>
                <a:gd name="T3" fmla="*/ 21 h 21"/>
                <a:gd name="T4" fmla="*/ 1 w 27"/>
                <a:gd name="T5" fmla="*/ 8 h 21"/>
                <a:gd name="T6" fmla="*/ 27 w 27"/>
                <a:gd name="T7" fmla="*/ 0 h 21"/>
                <a:gd name="T8" fmla="*/ 25 w 2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1"/>
                <a:gd name="T17" fmla="*/ 27 w 2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1">
                  <a:moveTo>
                    <a:pt x="25" y="13"/>
                  </a:moveTo>
                  <a:lnTo>
                    <a:pt x="0" y="21"/>
                  </a:lnTo>
                  <a:lnTo>
                    <a:pt x="1" y="8"/>
                  </a:lnTo>
                  <a:lnTo>
                    <a:pt x="27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1" name="Freeform 2769"/>
            <p:cNvSpPr>
              <a:spLocks/>
            </p:cNvSpPr>
            <p:nvPr/>
          </p:nvSpPr>
          <p:spPr bwMode="auto">
            <a:xfrm>
              <a:off x="3568" y="2081"/>
              <a:ext cx="27" cy="22"/>
            </a:xfrm>
            <a:custGeom>
              <a:avLst/>
              <a:gdLst>
                <a:gd name="T0" fmla="*/ 25 w 27"/>
                <a:gd name="T1" fmla="*/ 13 h 22"/>
                <a:gd name="T2" fmla="*/ 0 w 27"/>
                <a:gd name="T3" fmla="*/ 22 h 22"/>
                <a:gd name="T4" fmla="*/ 1 w 27"/>
                <a:gd name="T5" fmla="*/ 9 h 22"/>
                <a:gd name="T6" fmla="*/ 27 w 27"/>
                <a:gd name="T7" fmla="*/ 0 h 22"/>
                <a:gd name="T8" fmla="*/ 25 w 27"/>
                <a:gd name="T9" fmla="*/ 1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2"/>
                <a:gd name="T17" fmla="*/ 27 w 27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2">
                  <a:moveTo>
                    <a:pt x="25" y="13"/>
                  </a:moveTo>
                  <a:lnTo>
                    <a:pt x="0" y="22"/>
                  </a:lnTo>
                  <a:lnTo>
                    <a:pt x="1" y="9"/>
                  </a:lnTo>
                  <a:lnTo>
                    <a:pt x="27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2" name="Freeform 2770"/>
            <p:cNvSpPr>
              <a:spLocks/>
            </p:cNvSpPr>
            <p:nvPr/>
          </p:nvSpPr>
          <p:spPr bwMode="auto">
            <a:xfrm>
              <a:off x="3539" y="2096"/>
              <a:ext cx="26" cy="22"/>
            </a:xfrm>
            <a:custGeom>
              <a:avLst/>
              <a:gdLst>
                <a:gd name="T0" fmla="*/ 25 w 26"/>
                <a:gd name="T1" fmla="*/ 13 h 22"/>
                <a:gd name="T2" fmla="*/ 0 w 26"/>
                <a:gd name="T3" fmla="*/ 22 h 22"/>
                <a:gd name="T4" fmla="*/ 1 w 26"/>
                <a:gd name="T5" fmla="*/ 9 h 22"/>
                <a:gd name="T6" fmla="*/ 26 w 26"/>
                <a:gd name="T7" fmla="*/ 0 h 22"/>
                <a:gd name="T8" fmla="*/ 25 w 26"/>
                <a:gd name="T9" fmla="*/ 1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2"/>
                <a:gd name="T17" fmla="*/ 26 w 26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2">
                  <a:moveTo>
                    <a:pt x="25" y="13"/>
                  </a:moveTo>
                  <a:lnTo>
                    <a:pt x="0" y="22"/>
                  </a:lnTo>
                  <a:lnTo>
                    <a:pt x="1" y="9"/>
                  </a:lnTo>
                  <a:lnTo>
                    <a:pt x="26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3" name="Freeform 2771"/>
            <p:cNvSpPr>
              <a:spLocks/>
            </p:cNvSpPr>
            <p:nvPr/>
          </p:nvSpPr>
          <p:spPr bwMode="auto">
            <a:xfrm>
              <a:off x="3507" y="2111"/>
              <a:ext cx="26" cy="24"/>
            </a:xfrm>
            <a:custGeom>
              <a:avLst/>
              <a:gdLst>
                <a:gd name="T0" fmla="*/ 25 w 26"/>
                <a:gd name="T1" fmla="*/ 14 h 24"/>
                <a:gd name="T2" fmla="*/ 0 w 26"/>
                <a:gd name="T3" fmla="*/ 24 h 24"/>
                <a:gd name="T4" fmla="*/ 1 w 26"/>
                <a:gd name="T5" fmla="*/ 11 h 24"/>
                <a:gd name="T6" fmla="*/ 26 w 26"/>
                <a:gd name="T7" fmla="*/ 0 h 24"/>
                <a:gd name="T8" fmla="*/ 25 w 26"/>
                <a:gd name="T9" fmla="*/ 1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4"/>
                <a:gd name="T17" fmla="*/ 26 w 2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4">
                  <a:moveTo>
                    <a:pt x="25" y="14"/>
                  </a:moveTo>
                  <a:lnTo>
                    <a:pt x="0" y="24"/>
                  </a:lnTo>
                  <a:lnTo>
                    <a:pt x="1" y="11"/>
                  </a:lnTo>
                  <a:lnTo>
                    <a:pt x="26" y="0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4" name="Freeform 2772"/>
            <p:cNvSpPr>
              <a:spLocks/>
            </p:cNvSpPr>
            <p:nvPr/>
          </p:nvSpPr>
          <p:spPr bwMode="auto">
            <a:xfrm>
              <a:off x="3480" y="2129"/>
              <a:ext cx="26" cy="25"/>
            </a:xfrm>
            <a:custGeom>
              <a:avLst/>
              <a:gdLst>
                <a:gd name="T0" fmla="*/ 24 w 26"/>
                <a:gd name="T1" fmla="*/ 13 h 25"/>
                <a:gd name="T2" fmla="*/ 0 w 26"/>
                <a:gd name="T3" fmla="*/ 25 h 25"/>
                <a:gd name="T4" fmla="*/ 2 w 26"/>
                <a:gd name="T5" fmla="*/ 12 h 25"/>
                <a:gd name="T6" fmla="*/ 26 w 26"/>
                <a:gd name="T7" fmla="*/ 0 h 25"/>
                <a:gd name="T8" fmla="*/ 24 w 26"/>
                <a:gd name="T9" fmla="*/ 1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5"/>
                <a:gd name="T17" fmla="*/ 26 w 2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5">
                  <a:moveTo>
                    <a:pt x="24" y="13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6" y="0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5" name="Freeform 2773"/>
            <p:cNvSpPr>
              <a:spLocks/>
            </p:cNvSpPr>
            <p:nvPr/>
          </p:nvSpPr>
          <p:spPr bwMode="auto">
            <a:xfrm>
              <a:off x="3440" y="2154"/>
              <a:ext cx="26" cy="25"/>
            </a:xfrm>
            <a:custGeom>
              <a:avLst/>
              <a:gdLst>
                <a:gd name="T0" fmla="*/ 24 w 26"/>
                <a:gd name="T1" fmla="*/ 13 h 25"/>
                <a:gd name="T2" fmla="*/ 0 w 26"/>
                <a:gd name="T3" fmla="*/ 25 h 25"/>
                <a:gd name="T4" fmla="*/ 2 w 26"/>
                <a:gd name="T5" fmla="*/ 12 h 25"/>
                <a:gd name="T6" fmla="*/ 26 w 26"/>
                <a:gd name="T7" fmla="*/ 0 h 25"/>
                <a:gd name="T8" fmla="*/ 24 w 26"/>
                <a:gd name="T9" fmla="*/ 1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5"/>
                <a:gd name="T17" fmla="*/ 26 w 2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5">
                  <a:moveTo>
                    <a:pt x="24" y="13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6" y="0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6" name="Freeform 2774"/>
            <p:cNvSpPr>
              <a:spLocks/>
            </p:cNvSpPr>
            <p:nvPr/>
          </p:nvSpPr>
          <p:spPr bwMode="auto">
            <a:xfrm>
              <a:off x="3400" y="2181"/>
              <a:ext cx="26" cy="25"/>
            </a:xfrm>
            <a:custGeom>
              <a:avLst/>
              <a:gdLst>
                <a:gd name="T0" fmla="*/ 24 w 26"/>
                <a:gd name="T1" fmla="*/ 13 h 25"/>
                <a:gd name="T2" fmla="*/ 0 w 26"/>
                <a:gd name="T3" fmla="*/ 25 h 25"/>
                <a:gd name="T4" fmla="*/ 2 w 26"/>
                <a:gd name="T5" fmla="*/ 12 h 25"/>
                <a:gd name="T6" fmla="*/ 26 w 26"/>
                <a:gd name="T7" fmla="*/ 0 h 25"/>
                <a:gd name="T8" fmla="*/ 24 w 26"/>
                <a:gd name="T9" fmla="*/ 1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5"/>
                <a:gd name="T17" fmla="*/ 26 w 2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5">
                  <a:moveTo>
                    <a:pt x="24" y="13"/>
                  </a:moveTo>
                  <a:lnTo>
                    <a:pt x="0" y="25"/>
                  </a:lnTo>
                  <a:lnTo>
                    <a:pt x="2" y="12"/>
                  </a:lnTo>
                  <a:lnTo>
                    <a:pt x="26" y="0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7" name="Freeform 2775"/>
            <p:cNvSpPr>
              <a:spLocks/>
            </p:cNvSpPr>
            <p:nvPr/>
          </p:nvSpPr>
          <p:spPr bwMode="auto">
            <a:xfrm>
              <a:off x="3362" y="2209"/>
              <a:ext cx="24" cy="29"/>
            </a:xfrm>
            <a:custGeom>
              <a:avLst/>
              <a:gdLst>
                <a:gd name="T0" fmla="*/ 22 w 24"/>
                <a:gd name="T1" fmla="*/ 14 h 29"/>
                <a:gd name="T2" fmla="*/ 0 w 24"/>
                <a:gd name="T3" fmla="*/ 29 h 29"/>
                <a:gd name="T4" fmla="*/ 1 w 24"/>
                <a:gd name="T5" fmla="*/ 14 h 29"/>
                <a:gd name="T6" fmla="*/ 24 w 24"/>
                <a:gd name="T7" fmla="*/ 0 h 29"/>
                <a:gd name="T8" fmla="*/ 22 w 24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9"/>
                <a:gd name="T17" fmla="*/ 24 w 24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9">
                  <a:moveTo>
                    <a:pt x="22" y="14"/>
                  </a:moveTo>
                  <a:lnTo>
                    <a:pt x="0" y="29"/>
                  </a:lnTo>
                  <a:lnTo>
                    <a:pt x="1" y="14"/>
                  </a:lnTo>
                  <a:lnTo>
                    <a:pt x="24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8" name="Freeform 2776"/>
            <p:cNvSpPr>
              <a:spLocks/>
            </p:cNvSpPr>
            <p:nvPr/>
          </p:nvSpPr>
          <p:spPr bwMode="auto">
            <a:xfrm>
              <a:off x="3323" y="2237"/>
              <a:ext cx="29" cy="24"/>
            </a:xfrm>
            <a:custGeom>
              <a:avLst/>
              <a:gdLst>
                <a:gd name="T0" fmla="*/ 15 w 29"/>
                <a:gd name="T1" fmla="*/ 0 h 24"/>
                <a:gd name="T2" fmla="*/ 0 w 29"/>
                <a:gd name="T3" fmla="*/ 22 h 24"/>
                <a:gd name="T4" fmla="*/ 15 w 29"/>
                <a:gd name="T5" fmla="*/ 24 h 24"/>
                <a:gd name="T6" fmla="*/ 29 w 29"/>
                <a:gd name="T7" fmla="*/ 1 h 24"/>
                <a:gd name="T8" fmla="*/ 15 w 2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4"/>
                <a:gd name="T17" fmla="*/ 29 w 29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4">
                  <a:moveTo>
                    <a:pt x="15" y="0"/>
                  </a:moveTo>
                  <a:lnTo>
                    <a:pt x="0" y="22"/>
                  </a:lnTo>
                  <a:lnTo>
                    <a:pt x="15" y="24"/>
                  </a:lnTo>
                  <a:lnTo>
                    <a:pt x="29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89" name="Freeform 2777"/>
            <p:cNvSpPr>
              <a:spLocks/>
            </p:cNvSpPr>
            <p:nvPr/>
          </p:nvSpPr>
          <p:spPr bwMode="auto">
            <a:xfrm>
              <a:off x="3290" y="2278"/>
              <a:ext cx="24" cy="29"/>
            </a:xfrm>
            <a:custGeom>
              <a:avLst/>
              <a:gdLst>
                <a:gd name="T0" fmla="*/ 22 w 24"/>
                <a:gd name="T1" fmla="*/ 15 h 29"/>
                <a:gd name="T2" fmla="*/ 0 w 24"/>
                <a:gd name="T3" fmla="*/ 29 h 29"/>
                <a:gd name="T4" fmla="*/ 1 w 24"/>
                <a:gd name="T5" fmla="*/ 15 h 29"/>
                <a:gd name="T6" fmla="*/ 24 w 24"/>
                <a:gd name="T7" fmla="*/ 0 h 29"/>
                <a:gd name="T8" fmla="*/ 22 w 24"/>
                <a:gd name="T9" fmla="*/ 1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9"/>
                <a:gd name="T17" fmla="*/ 24 w 24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9">
                  <a:moveTo>
                    <a:pt x="22" y="15"/>
                  </a:moveTo>
                  <a:lnTo>
                    <a:pt x="0" y="29"/>
                  </a:lnTo>
                  <a:lnTo>
                    <a:pt x="1" y="15"/>
                  </a:lnTo>
                  <a:lnTo>
                    <a:pt x="24" y="0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0" name="Freeform 2778"/>
            <p:cNvSpPr>
              <a:spLocks/>
            </p:cNvSpPr>
            <p:nvPr/>
          </p:nvSpPr>
          <p:spPr bwMode="auto">
            <a:xfrm>
              <a:off x="3254" y="2310"/>
              <a:ext cx="24" cy="29"/>
            </a:xfrm>
            <a:custGeom>
              <a:avLst/>
              <a:gdLst>
                <a:gd name="T0" fmla="*/ 23 w 24"/>
                <a:gd name="T1" fmla="*/ 14 h 29"/>
                <a:gd name="T2" fmla="*/ 0 w 24"/>
                <a:gd name="T3" fmla="*/ 29 h 29"/>
                <a:gd name="T4" fmla="*/ 1 w 24"/>
                <a:gd name="T5" fmla="*/ 14 h 29"/>
                <a:gd name="T6" fmla="*/ 24 w 24"/>
                <a:gd name="T7" fmla="*/ 0 h 29"/>
                <a:gd name="T8" fmla="*/ 23 w 24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9"/>
                <a:gd name="T17" fmla="*/ 24 w 24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9">
                  <a:moveTo>
                    <a:pt x="23" y="14"/>
                  </a:moveTo>
                  <a:lnTo>
                    <a:pt x="0" y="29"/>
                  </a:lnTo>
                  <a:lnTo>
                    <a:pt x="1" y="14"/>
                  </a:lnTo>
                  <a:lnTo>
                    <a:pt x="24" y="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1" name="Freeform 2779"/>
            <p:cNvSpPr>
              <a:spLocks/>
            </p:cNvSpPr>
            <p:nvPr/>
          </p:nvSpPr>
          <p:spPr bwMode="auto">
            <a:xfrm>
              <a:off x="3222" y="2340"/>
              <a:ext cx="24" cy="30"/>
            </a:xfrm>
            <a:custGeom>
              <a:avLst/>
              <a:gdLst>
                <a:gd name="T0" fmla="*/ 23 w 24"/>
                <a:gd name="T1" fmla="*/ 15 h 30"/>
                <a:gd name="T2" fmla="*/ 0 w 24"/>
                <a:gd name="T3" fmla="*/ 30 h 30"/>
                <a:gd name="T4" fmla="*/ 1 w 24"/>
                <a:gd name="T5" fmla="*/ 15 h 30"/>
                <a:gd name="T6" fmla="*/ 24 w 24"/>
                <a:gd name="T7" fmla="*/ 0 h 30"/>
                <a:gd name="T8" fmla="*/ 23 w 24"/>
                <a:gd name="T9" fmla="*/ 1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30"/>
                <a:gd name="T17" fmla="*/ 24 w 24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30">
                  <a:moveTo>
                    <a:pt x="23" y="15"/>
                  </a:moveTo>
                  <a:lnTo>
                    <a:pt x="0" y="30"/>
                  </a:lnTo>
                  <a:lnTo>
                    <a:pt x="1" y="15"/>
                  </a:lnTo>
                  <a:lnTo>
                    <a:pt x="24" y="0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2" name="Freeform 2780"/>
            <p:cNvSpPr>
              <a:spLocks/>
            </p:cNvSpPr>
            <p:nvPr/>
          </p:nvSpPr>
          <p:spPr bwMode="auto">
            <a:xfrm>
              <a:off x="3189" y="2368"/>
              <a:ext cx="25" cy="28"/>
            </a:xfrm>
            <a:custGeom>
              <a:avLst/>
              <a:gdLst>
                <a:gd name="T0" fmla="*/ 24 w 25"/>
                <a:gd name="T1" fmla="*/ 15 h 28"/>
                <a:gd name="T2" fmla="*/ 0 w 25"/>
                <a:gd name="T3" fmla="*/ 28 h 28"/>
                <a:gd name="T4" fmla="*/ 1 w 25"/>
                <a:gd name="T5" fmla="*/ 14 h 28"/>
                <a:gd name="T6" fmla="*/ 25 w 25"/>
                <a:gd name="T7" fmla="*/ 0 h 28"/>
                <a:gd name="T8" fmla="*/ 24 w 25"/>
                <a:gd name="T9" fmla="*/ 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8"/>
                <a:gd name="T17" fmla="*/ 25 w 25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8">
                  <a:moveTo>
                    <a:pt x="24" y="15"/>
                  </a:moveTo>
                  <a:lnTo>
                    <a:pt x="0" y="28"/>
                  </a:lnTo>
                  <a:lnTo>
                    <a:pt x="1" y="14"/>
                  </a:lnTo>
                  <a:lnTo>
                    <a:pt x="25" y="0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3" name="Freeform 2781"/>
            <p:cNvSpPr>
              <a:spLocks/>
            </p:cNvSpPr>
            <p:nvPr/>
          </p:nvSpPr>
          <p:spPr bwMode="auto">
            <a:xfrm>
              <a:off x="3155" y="2394"/>
              <a:ext cx="27" cy="24"/>
            </a:xfrm>
            <a:custGeom>
              <a:avLst/>
              <a:gdLst>
                <a:gd name="T0" fmla="*/ 26 w 27"/>
                <a:gd name="T1" fmla="*/ 13 h 24"/>
                <a:gd name="T2" fmla="*/ 0 w 27"/>
                <a:gd name="T3" fmla="*/ 24 h 24"/>
                <a:gd name="T4" fmla="*/ 2 w 27"/>
                <a:gd name="T5" fmla="*/ 10 h 24"/>
                <a:gd name="T6" fmla="*/ 27 w 27"/>
                <a:gd name="T7" fmla="*/ 0 h 24"/>
                <a:gd name="T8" fmla="*/ 26 w 27"/>
                <a:gd name="T9" fmla="*/ 1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4"/>
                <a:gd name="T17" fmla="*/ 27 w 27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4">
                  <a:moveTo>
                    <a:pt x="26" y="13"/>
                  </a:moveTo>
                  <a:lnTo>
                    <a:pt x="0" y="24"/>
                  </a:lnTo>
                  <a:lnTo>
                    <a:pt x="2" y="10"/>
                  </a:lnTo>
                  <a:lnTo>
                    <a:pt x="27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4" name="Freeform 2782"/>
            <p:cNvSpPr>
              <a:spLocks/>
            </p:cNvSpPr>
            <p:nvPr/>
          </p:nvSpPr>
          <p:spPr bwMode="auto">
            <a:xfrm>
              <a:off x="3127" y="2411"/>
              <a:ext cx="27" cy="24"/>
            </a:xfrm>
            <a:custGeom>
              <a:avLst/>
              <a:gdLst>
                <a:gd name="T0" fmla="*/ 26 w 27"/>
                <a:gd name="T1" fmla="*/ 13 h 24"/>
                <a:gd name="T2" fmla="*/ 0 w 27"/>
                <a:gd name="T3" fmla="*/ 24 h 24"/>
                <a:gd name="T4" fmla="*/ 2 w 27"/>
                <a:gd name="T5" fmla="*/ 11 h 24"/>
                <a:gd name="T6" fmla="*/ 27 w 27"/>
                <a:gd name="T7" fmla="*/ 0 h 24"/>
                <a:gd name="T8" fmla="*/ 26 w 27"/>
                <a:gd name="T9" fmla="*/ 1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4"/>
                <a:gd name="T17" fmla="*/ 27 w 27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4">
                  <a:moveTo>
                    <a:pt x="26" y="13"/>
                  </a:moveTo>
                  <a:lnTo>
                    <a:pt x="0" y="24"/>
                  </a:lnTo>
                  <a:lnTo>
                    <a:pt x="2" y="11"/>
                  </a:lnTo>
                  <a:lnTo>
                    <a:pt x="27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5" name="Freeform 2783"/>
            <p:cNvSpPr>
              <a:spLocks/>
            </p:cNvSpPr>
            <p:nvPr/>
          </p:nvSpPr>
          <p:spPr bwMode="auto">
            <a:xfrm>
              <a:off x="3105" y="2427"/>
              <a:ext cx="26" cy="23"/>
            </a:xfrm>
            <a:custGeom>
              <a:avLst/>
              <a:gdLst>
                <a:gd name="T0" fmla="*/ 25 w 26"/>
                <a:gd name="T1" fmla="*/ 13 h 23"/>
                <a:gd name="T2" fmla="*/ 0 w 26"/>
                <a:gd name="T3" fmla="*/ 23 h 23"/>
                <a:gd name="T4" fmla="*/ 1 w 26"/>
                <a:gd name="T5" fmla="*/ 9 h 23"/>
                <a:gd name="T6" fmla="*/ 26 w 26"/>
                <a:gd name="T7" fmla="*/ 0 h 23"/>
                <a:gd name="T8" fmla="*/ 25 w 26"/>
                <a:gd name="T9" fmla="*/ 1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3"/>
                <a:gd name="T17" fmla="*/ 26 w 26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3">
                  <a:moveTo>
                    <a:pt x="25" y="13"/>
                  </a:moveTo>
                  <a:lnTo>
                    <a:pt x="0" y="23"/>
                  </a:lnTo>
                  <a:lnTo>
                    <a:pt x="1" y="9"/>
                  </a:lnTo>
                  <a:lnTo>
                    <a:pt x="26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6" name="Freeform 2784"/>
            <p:cNvSpPr>
              <a:spLocks/>
            </p:cNvSpPr>
            <p:nvPr/>
          </p:nvSpPr>
          <p:spPr bwMode="auto">
            <a:xfrm>
              <a:off x="3067" y="2444"/>
              <a:ext cx="27" cy="22"/>
            </a:xfrm>
            <a:custGeom>
              <a:avLst/>
              <a:gdLst>
                <a:gd name="T0" fmla="*/ 26 w 27"/>
                <a:gd name="T1" fmla="*/ 14 h 22"/>
                <a:gd name="T2" fmla="*/ 0 w 27"/>
                <a:gd name="T3" fmla="*/ 22 h 22"/>
                <a:gd name="T4" fmla="*/ 2 w 27"/>
                <a:gd name="T5" fmla="*/ 8 h 22"/>
                <a:gd name="T6" fmla="*/ 27 w 27"/>
                <a:gd name="T7" fmla="*/ 0 h 22"/>
                <a:gd name="T8" fmla="*/ 26 w 27"/>
                <a:gd name="T9" fmla="*/ 1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2"/>
                <a:gd name="T17" fmla="*/ 27 w 27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2">
                  <a:moveTo>
                    <a:pt x="26" y="14"/>
                  </a:moveTo>
                  <a:lnTo>
                    <a:pt x="0" y="22"/>
                  </a:lnTo>
                  <a:lnTo>
                    <a:pt x="2" y="8"/>
                  </a:lnTo>
                  <a:lnTo>
                    <a:pt x="27" y="0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7" name="Freeform 2785"/>
            <p:cNvSpPr>
              <a:spLocks/>
            </p:cNvSpPr>
            <p:nvPr/>
          </p:nvSpPr>
          <p:spPr bwMode="auto">
            <a:xfrm>
              <a:off x="3037" y="2459"/>
              <a:ext cx="25" cy="28"/>
            </a:xfrm>
            <a:custGeom>
              <a:avLst/>
              <a:gdLst>
                <a:gd name="T0" fmla="*/ 24 w 25"/>
                <a:gd name="T1" fmla="*/ 15 h 28"/>
                <a:gd name="T2" fmla="*/ 0 w 25"/>
                <a:gd name="T3" fmla="*/ 28 h 28"/>
                <a:gd name="T4" fmla="*/ 1 w 25"/>
                <a:gd name="T5" fmla="*/ 13 h 28"/>
                <a:gd name="T6" fmla="*/ 25 w 25"/>
                <a:gd name="T7" fmla="*/ 0 h 28"/>
                <a:gd name="T8" fmla="*/ 24 w 25"/>
                <a:gd name="T9" fmla="*/ 1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8"/>
                <a:gd name="T17" fmla="*/ 25 w 25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8">
                  <a:moveTo>
                    <a:pt x="24" y="15"/>
                  </a:moveTo>
                  <a:lnTo>
                    <a:pt x="0" y="28"/>
                  </a:lnTo>
                  <a:lnTo>
                    <a:pt x="1" y="13"/>
                  </a:lnTo>
                  <a:lnTo>
                    <a:pt x="25" y="0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8" name="Freeform 2786"/>
            <p:cNvSpPr>
              <a:spLocks/>
            </p:cNvSpPr>
            <p:nvPr/>
          </p:nvSpPr>
          <p:spPr bwMode="auto">
            <a:xfrm>
              <a:off x="3018" y="2475"/>
              <a:ext cx="27" cy="21"/>
            </a:xfrm>
            <a:custGeom>
              <a:avLst/>
              <a:gdLst>
                <a:gd name="T0" fmla="*/ 26 w 27"/>
                <a:gd name="T1" fmla="*/ 13 h 21"/>
                <a:gd name="T2" fmla="*/ 0 w 27"/>
                <a:gd name="T3" fmla="*/ 21 h 21"/>
                <a:gd name="T4" fmla="*/ 2 w 27"/>
                <a:gd name="T5" fmla="*/ 8 h 21"/>
                <a:gd name="T6" fmla="*/ 27 w 27"/>
                <a:gd name="T7" fmla="*/ 0 h 21"/>
                <a:gd name="T8" fmla="*/ 26 w 2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1"/>
                <a:gd name="T17" fmla="*/ 27 w 2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1">
                  <a:moveTo>
                    <a:pt x="26" y="13"/>
                  </a:moveTo>
                  <a:lnTo>
                    <a:pt x="0" y="21"/>
                  </a:lnTo>
                  <a:lnTo>
                    <a:pt x="2" y="8"/>
                  </a:lnTo>
                  <a:lnTo>
                    <a:pt x="27" y="0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499" name="Freeform 2787"/>
            <p:cNvSpPr>
              <a:spLocks/>
            </p:cNvSpPr>
            <p:nvPr/>
          </p:nvSpPr>
          <p:spPr bwMode="auto">
            <a:xfrm>
              <a:off x="2989" y="2488"/>
              <a:ext cx="25" cy="26"/>
            </a:xfrm>
            <a:custGeom>
              <a:avLst/>
              <a:gdLst>
                <a:gd name="T0" fmla="*/ 24 w 25"/>
                <a:gd name="T1" fmla="*/ 14 h 26"/>
                <a:gd name="T2" fmla="*/ 0 w 25"/>
                <a:gd name="T3" fmla="*/ 26 h 26"/>
                <a:gd name="T4" fmla="*/ 1 w 25"/>
                <a:gd name="T5" fmla="*/ 12 h 26"/>
                <a:gd name="T6" fmla="*/ 25 w 25"/>
                <a:gd name="T7" fmla="*/ 0 h 26"/>
                <a:gd name="T8" fmla="*/ 24 w 25"/>
                <a:gd name="T9" fmla="*/ 1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6"/>
                <a:gd name="T17" fmla="*/ 25 w 2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6">
                  <a:moveTo>
                    <a:pt x="24" y="14"/>
                  </a:moveTo>
                  <a:lnTo>
                    <a:pt x="0" y="26"/>
                  </a:lnTo>
                  <a:lnTo>
                    <a:pt x="1" y="12"/>
                  </a:lnTo>
                  <a:lnTo>
                    <a:pt x="25" y="0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0" name="Freeform 2788"/>
            <p:cNvSpPr>
              <a:spLocks/>
            </p:cNvSpPr>
            <p:nvPr/>
          </p:nvSpPr>
          <p:spPr bwMode="auto">
            <a:xfrm>
              <a:off x="2957" y="2511"/>
              <a:ext cx="27" cy="21"/>
            </a:xfrm>
            <a:custGeom>
              <a:avLst/>
              <a:gdLst>
                <a:gd name="T0" fmla="*/ 25 w 27"/>
                <a:gd name="T1" fmla="*/ 13 h 21"/>
                <a:gd name="T2" fmla="*/ 0 w 27"/>
                <a:gd name="T3" fmla="*/ 21 h 21"/>
                <a:gd name="T4" fmla="*/ 1 w 27"/>
                <a:gd name="T5" fmla="*/ 8 h 21"/>
                <a:gd name="T6" fmla="*/ 27 w 27"/>
                <a:gd name="T7" fmla="*/ 0 h 21"/>
                <a:gd name="T8" fmla="*/ 25 w 27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1"/>
                <a:gd name="T17" fmla="*/ 27 w 2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1">
                  <a:moveTo>
                    <a:pt x="25" y="13"/>
                  </a:moveTo>
                  <a:lnTo>
                    <a:pt x="0" y="21"/>
                  </a:lnTo>
                  <a:lnTo>
                    <a:pt x="1" y="8"/>
                  </a:lnTo>
                  <a:lnTo>
                    <a:pt x="27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1" name="Freeform 2789"/>
            <p:cNvSpPr>
              <a:spLocks/>
            </p:cNvSpPr>
            <p:nvPr/>
          </p:nvSpPr>
          <p:spPr bwMode="auto">
            <a:xfrm>
              <a:off x="2932" y="2520"/>
              <a:ext cx="25" cy="25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24 h 25"/>
                <a:gd name="T4" fmla="*/ 13 w 25"/>
                <a:gd name="T5" fmla="*/ 25 h 25"/>
                <a:gd name="T6" fmla="*/ 25 w 25"/>
                <a:gd name="T7" fmla="*/ 2 h 25"/>
                <a:gd name="T8" fmla="*/ 12 w 25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5"/>
                <a:gd name="T17" fmla="*/ 25 w 25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5">
                  <a:moveTo>
                    <a:pt x="12" y="0"/>
                  </a:moveTo>
                  <a:lnTo>
                    <a:pt x="0" y="24"/>
                  </a:lnTo>
                  <a:lnTo>
                    <a:pt x="13" y="25"/>
                  </a:lnTo>
                  <a:lnTo>
                    <a:pt x="25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2" name="Freeform 2790"/>
            <p:cNvSpPr>
              <a:spLocks/>
            </p:cNvSpPr>
            <p:nvPr/>
          </p:nvSpPr>
          <p:spPr bwMode="auto">
            <a:xfrm>
              <a:off x="2921" y="2536"/>
              <a:ext cx="19" cy="28"/>
            </a:xfrm>
            <a:custGeom>
              <a:avLst/>
              <a:gdLst>
                <a:gd name="T0" fmla="*/ 0 w 19"/>
                <a:gd name="T1" fmla="*/ 27 h 28"/>
                <a:gd name="T2" fmla="*/ 5 w 19"/>
                <a:gd name="T3" fmla="*/ 0 h 28"/>
                <a:gd name="T4" fmla="*/ 19 w 19"/>
                <a:gd name="T5" fmla="*/ 2 h 28"/>
                <a:gd name="T6" fmla="*/ 13 w 19"/>
                <a:gd name="T7" fmla="*/ 28 h 28"/>
                <a:gd name="T8" fmla="*/ 0 w 19"/>
                <a:gd name="T9" fmla="*/ 2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8"/>
                <a:gd name="T17" fmla="*/ 19 w 1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8">
                  <a:moveTo>
                    <a:pt x="0" y="27"/>
                  </a:moveTo>
                  <a:lnTo>
                    <a:pt x="5" y="0"/>
                  </a:lnTo>
                  <a:lnTo>
                    <a:pt x="19" y="2"/>
                  </a:lnTo>
                  <a:lnTo>
                    <a:pt x="13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3" name="Freeform 2791"/>
            <p:cNvSpPr>
              <a:spLocks/>
            </p:cNvSpPr>
            <p:nvPr/>
          </p:nvSpPr>
          <p:spPr bwMode="auto">
            <a:xfrm>
              <a:off x="2934" y="2484"/>
              <a:ext cx="20" cy="28"/>
            </a:xfrm>
            <a:custGeom>
              <a:avLst/>
              <a:gdLst>
                <a:gd name="T0" fmla="*/ 0 w 20"/>
                <a:gd name="T1" fmla="*/ 27 h 28"/>
                <a:gd name="T2" fmla="*/ 7 w 20"/>
                <a:gd name="T3" fmla="*/ 0 h 28"/>
                <a:gd name="T4" fmla="*/ 20 w 20"/>
                <a:gd name="T5" fmla="*/ 2 h 28"/>
                <a:gd name="T6" fmla="*/ 14 w 20"/>
                <a:gd name="T7" fmla="*/ 28 h 28"/>
                <a:gd name="T8" fmla="*/ 0 w 20"/>
                <a:gd name="T9" fmla="*/ 2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8"/>
                <a:gd name="T17" fmla="*/ 20 w 20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8">
                  <a:moveTo>
                    <a:pt x="0" y="27"/>
                  </a:moveTo>
                  <a:lnTo>
                    <a:pt x="7" y="0"/>
                  </a:lnTo>
                  <a:lnTo>
                    <a:pt x="20" y="2"/>
                  </a:lnTo>
                  <a:lnTo>
                    <a:pt x="14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99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4" name="Rectangle 2792"/>
            <p:cNvSpPr>
              <a:spLocks noChangeArrowheads="1"/>
            </p:cNvSpPr>
            <p:nvPr/>
          </p:nvSpPr>
          <p:spPr bwMode="auto">
            <a:xfrm>
              <a:off x="2941" y="2483"/>
              <a:ext cx="13" cy="13"/>
            </a:xfrm>
            <a:prstGeom prst="rect">
              <a:avLst/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5" name="Rectangle 2793"/>
            <p:cNvSpPr>
              <a:spLocks noChangeArrowheads="1"/>
            </p:cNvSpPr>
            <p:nvPr/>
          </p:nvSpPr>
          <p:spPr bwMode="auto">
            <a:xfrm>
              <a:off x="2885" y="2452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6" name="Rectangle 2794"/>
            <p:cNvSpPr>
              <a:spLocks noChangeArrowheads="1"/>
            </p:cNvSpPr>
            <p:nvPr/>
          </p:nvSpPr>
          <p:spPr bwMode="auto">
            <a:xfrm>
              <a:off x="2964" y="2133"/>
              <a:ext cx="66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7" name="Rectangle 2795"/>
            <p:cNvSpPr>
              <a:spLocks noChangeArrowheads="1"/>
            </p:cNvSpPr>
            <p:nvPr/>
          </p:nvSpPr>
          <p:spPr bwMode="auto">
            <a:xfrm>
              <a:off x="3085" y="1908"/>
              <a:ext cx="66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8" name="Rectangle 2796"/>
            <p:cNvSpPr>
              <a:spLocks noChangeArrowheads="1"/>
            </p:cNvSpPr>
            <p:nvPr/>
          </p:nvSpPr>
          <p:spPr bwMode="auto">
            <a:xfrm>
              <a:off x="2914" y="2330"/>
              <a:ext cx="67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09" name="Rectangle 2797"/>
            <p:cNvSpPr>
              <a:spLocks noChangeArrowheads="1"/>
            </p:cNvSpPr>
            <p:nvPr/>
          </p:nvSpPr>
          <p:spPr bwMode="auto">
            <a:xfrm>
              <a:off x="2885" y="2452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10" name="Rectangle 2798"/>
            <p:cNvSpPr>
              <a:spLocks noChangeArrowheads="1"/>
            </p:cNvSpPr>
            <p:nvPr/>
          </p:nvSpPr>
          <p:spPr bwMode="auto">
            <a:xfrm>
              <a:off x="2805" y="2770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11" name="Rectangle 2799"/>
            <p:cNvSpPr>
              <a:spLocks noChangeArrowheads="1"/>
            </p:cNvSpPr>
            <p:nvPr/>
          </p:nvSpPr>
          <p:spPr bwMode="auto">
            <a:xfrm>
              <a:off x="2684" y="2995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12" name="Rectangle 2800"/>
            <p:cNvSpPr>
              <a:spLocks noChangeArrowheads="1"/>
            </p:cNvSpPr>
            <p:nvPr/>
          </p:nvSpPr>
          <p:spPr bwMode="auto">
            <a:xfrm>
              <a:off x="2854" y="2573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13" name="Rectangle 2801"/>
            <p:cNvSpPr>
              <a:spLocks noChangeArrowheads="1"/>
            </p:cNvSpPr>
            <p:nvPr/>
          </p:nvSpPr>
          <p:spPr bwMode="auto">
            <a:xfrm>
              <a:off x="2885" y="2452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63602" name="Rectangle 2802"/>
            <p:cNvSpPr>
              <a:spLocks noChangeArrowheads="1"/>
            </p:cNvSpPr>
            <p:nvPr/>
          </p:nvSpPr>
          <p:spPr bwMode="auto">
            <a:xfrm>
              <a:off x="703" y="3726"/>
              <a:ext cx="176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-300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3" name="Rectangle 2803"/>
            <p:cNvSpPr>
              <a:spLocks noChangeArrowheads="1"/>
            </p:cNvSpPr>
            <p:nvPr/>
          </p:nvSpPr>
          <p:spPr bwMode="auto">
            <a:xfrm>
              <a:off x="703" y="3296"/>
              <a:ext cx="176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-200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4" name="Rectangle 2804"/>
            <p:cNvSpPr>
              <a:spLocks noChangeArrowheads="1"/>
            </p:cNvSpPr>
            <p:nvPr/>
          </p:nvSpPr>
          <p:spPr bwMode="auto">
            <a:xfrm>
              <a:off x="703" y="2866"/>
              <a:ext cx="176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-100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5" name="Rectangle 2805"/>
            <p:cNvSpPr>
              <a:spLocks noChangeArrowheads="1"/>
            </p:cNvSpPr>
            <p:nvPr/>
          </p:nvSpPr>
          <p:spPr bwMode="auto">
            <a:xfrm>
              <a:off x="823" y="2436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6" name="Rectangle 2806"/>
            <p:cNvSpPr>
              <a:spLocks noChangeArrowheads="1"/>
            </p:cNvSpPr>
            <p:nvPr/>
          </p:nvSpPr>
          <p:spPr bwMode="auto">
            <a:xfrm>
              <a:off x="730" y="2005"/>
              <a:ext cx="147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100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7" name="Rectangle 2807"/>
            <p:cNvSpPr>
              <a:spLocks noChangeArrowheads="1"/>
            </p:cNvSpPr>
            <p:nvPr/>
          </p:nvSpPr>
          <p:spPr bwMode="auto">
            <a:xfrm>
              <a:off x="730" y="1575"/>
              <a:ext cx="147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200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8" name="Rectangle 2808"/>
            <p:cNvSpPr>
              <a:spLocks noChangeArrowheads="1"/>
            </p:cNvSpPr>
            <p:nvPr/>
          </p:nvSpPr>
          <p:spPr bwMode="auto">
            <a:xfrm>
              <a:off x="730" y="1145"/>
              <a:ext cx="147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300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09" name="Rectangle 2809"/>
            <p:cNvSpPr>
              <a:spLocks noChangeArrowheads="1"/>
            </p:cNvSpPr>
            <p:nvPr/>
          </p:nvSpPr>
          <p:spPr bwMode="auto">
            <a:xfrm>
              <a:off x="895" y="3848"/>
              <a:ext cx="78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-7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0" name="Rectangle 2810"/>
            <p:cNvSpPr>
              <a:spLocks noChangeArrowheads="1"/>
            </p:cNvSpPr>
            <p:nvPr/>
          </p:nvSpPr>
          <p:spPr bwMode="auto">
            <a:xfrm>
              <a:off x="1468" y="3848"/>
              <a:ext cx="78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-5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1" name="Rectangle 2811"/>
            <p:cNvSpPr>
              <a:spLocks noChangeArrowheads="1"/>
            </p:cNvSpPr>
            <p:nvPr/>
          </p:nvSpPr>
          <p:spPr bwMode="auto">
            <a:xfrm>
              <a:off x="2040" y="3848"/>
              <a:ext cx="78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-3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2" name="Rectangle 2812"/>
            <p:cNvSpPr>
              <a:spLocks noChangeArrowheads="1"/>
            </p:cNvSpPr>
            <p:nvPr/>
          </p:nvSpPr>
          <p:spPr bwMode="auto">
            <a:xfrm>
              <a:off x="2613" y="3848"/>
              <a:ext cx="78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-1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3" name="Rectangle 2813"/>
            <p:cNvSpPr>
              <a:spLocks noChangeArrowheads="1"/>
            </p:cNvSpPr>
            <p:nvPr/>
          </p:nvSpPr>
          <p:spPr bwMode="auto">
            <a:xfrm>
              <a:off x="3201" y="3848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1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4" name="Rectangle 2814"/>
            <p:cNvSpPr>
              <a:spLocks noChangeArrowheads="1"/>
            </p:cNvSpPr>
            <p:nvPr/>
          </p:nvSpPr>
          <p:spPr bwMode="auto">
            <a:xfrm>
              <a:off x="3773" y="3848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3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5" name="Rectangle 2815"/>
            <p:cNvSpPr>
              <a:spLocks noChangeArrowheads="1"/>
            </p:cNvSpPr>
            <p:nvPr/>
          </p:nvSpPr>
          <p:spPr bwMode="auto">
            <a:xfrm>
              <a:off x="4346" y="3848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5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6" name="Rectangle 2816"/>
            <p:cNvSpPr>
              <a:spLocks noChangeArrowheads="1"/>
            </p:cNvSpPr>
            <p:nvPr/>
          </p:nvSpPr>
          <p:spPr bwMode="auto">
            <a:xfrm>
              <a:off x="4918" y="3848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100">
                  <a:solidFill>
                    <a:srgbClr val="FFFFFF"/>
                  </a:solidFill>
                </a:rPr>
                <a:t>7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7" name="Rectangle 2817"/>
            <p:cNvSpPr>
              <a:spLocks noChangeArrowheads="1"/>
            </p:cNvSpPr>
            <p:nvPr/>
          </p:nvSpPr>
          <p:spPr bwMode="auto">
            <a:xfrm>
              <a:off x="2809" y="3987"/>
              <a:ext cx="153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rgbClr val="FFFFFF"/>
                  </a:solidFill>
                  <a:latin typeface="Symbol" pitchFamily="18" charset="2"/>
                </a:rPr>
                <a:t>D (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8" name="Rectangle 2818"/>
            <p:cNvSpPr>
              <a:spLocks noChangeArrowheads="1"/>
            </p:cNvSpPr>
            <p:nvPr/>
          </p:nvSpPr>
          <p:spPr bwMode="auto">
            <a:xfrm>
              <a:off x="2949" y="4002"/>
              <a:ext cx="99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rgbClr val="FFFFFF"/>
                  </a:solidFill>
                </a:rPr>
                <a:t>in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19" name="Rectangle 2819"/>
            <p:cNvSpPr>
              <a:spLocks noChangeArrowheads="1"/>
            </p:cNvSpPr>
            <p:nvPr/>
          </p:nvSpPr>
          <p:spPr bwMode="auto">
            <a:xfrm>
              <a:off x="3059" y="3987"/>
              <a:ext cx="43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rgbClr val="FFFFFF"/>
                  </a:solidFill>
                  <a:latin typeface="Symbol" pitchFamily="18" charset="2"/>
                </a:rPr>
                <a:t>)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620" name="Rectangle 2820"/>
            <p:cNvSpPr>
              <a:spLocks noChangeArrowheads="1"/>
            </p:cNvSpPr>
            <p:nvPr/>
          </p:nvSpPr>
          <p:spPr bwMode="auto">
            <a:xfrm rot="16200000">
              <a:off x="348" y="2376"/>
              <a:ext cx="462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600">
                  <a:solidFill>
                    <a:srgbClr val="FFFFFF"/>
                  </a:solidFill>
                </a:rPr>
                <a:t>H (Kips)</a:t>
              </a:r>
              <a:endParaRPr lang="en-US" sz="2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grpSp>
          <p:nvGrpSpPr>
            <p:cNvPr id="90533" name="Group 2821"/>
            <p:cNvGrpSpPr>
              <a:grpSpLocks/>
            </p:cNvGrpSpPr>
            <p:nvPr/>
          </p:nvGrpSpPr>
          <p:grpSpPr bwMode="auto">
            <a:xfrm>
              <a:off x="3107" y="2945"/>
              <a:ext cx="246" cy="506"/>
              <a:chOff x="3225" y="2945"/>
              <a:chExt cx="246" cy="506"/>
            </a:xfrm>
          </p:grpSpPr>
          <p:sp>
            <p:nvSpPr>
              <p:cNvPr id="90754" name="Line 2822"/>
              <p:cNvSpPr>
                <a:spLocks noChangeShapeType="1"/>
              </p:cNvSpPr>
              <p:nvPr/>
            </p:nvSpPr>
            <p:spPr bwMode="auto">
              <a:xfrm>
                <a:off x="3231" y="2978"/>
                <a:ext cx="233" cy="1"/>
              </a:xfrm>
              <a:prstGeom prst="line">
                <a:avLst/>
              </a:prstGeom>
              <a:noFill/>
              <a:ln w="20638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55" name="Rectangle 2823"/>
              <p:cNvSpPr>
                <a:spLocks noChangeArrowheads="1"/>
              </p:cNvSpPr>
              <p:nvPr/>
            </p:nvSpPr>
            <p:spPr bwMode="auto">
              <a:xfrm>
                <a:off x="3314" y="2945"/>
                <a:ext cx="66" cy="66"/>
              </a:xfrm>
              <a:prstGeom prst="rect">
                <a:avLst/>
              </a:prstGeom>
              <a:solidFill>
                <a:srgbClr val="FF00FF"/>
              </a:solidFill>
              <a:ln w="11113">
                <a:solidFill>
                  <a:srgbClr val="FF0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56" name="Line 2824"/>
              <p:cNvSpPr>
                <a:spLocks noChangeShapeType="1"/>
              </p:cNvSpPr>
              <p:nvPr/>
            </p:nvSpPr>
            <p:spPr bwMode="auto">
              <a:xfrm>
                <a:off x="3231" y="3211"/>
                <a:ext cx="233" cy="1"/>
              </a:xfrm>
              <a:prstGeom prst="line">
                <a:avLst/>
              </a:prstGeom>
              <a:noFill/>
              <a:ln w="20638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57" name="Rectangle 2825"/>
              <p:cNvSpPr>
                <a:spLocks noChangeArrowheads="1"/>
              </p:cNvSpPr>
              <p:nvPr/>
            </p:nvSpPr>
            <p:spPr bwMode="auto">
              <a:xfrm>
                <a:off x="3225" y="3437"/>
                <a:ext cx="26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58" name="Rectangle 2826"/>
              <p:cNvSpPr>
                <a:spLocks noChangeArrowheads="1"/>
              </p:cNvSpPr>
              <p:nvPr/>
            </p:nvSpPr>
            <p:spPr bwMode="auto">
              <a:xfrm>
                <a:off x="3304" y="3437"/>
                <a:ext cx="27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59" name="Rectangle 2827"/>
              <p:cNvSpPr>
                <a:spLocks noChangeArrowheads="1"/>
              </p:cNvSpPr>
              <p:nvPr/>
            </p:nvSpPr>
            <p:spPr bwMode="auto">
              <a:xfrm>
                <a:off x="3384" y="3437"/>
                <a:ext cx="27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60" name="Rectangle 2828"/>
              <p:cNvSpPr>
                <a:spLocks noChangeArrowheads="1"/>
              </p:cNvSpPr>
              <p:nvPr/>
            </p:nvSpPr>
            <p:spPr bwMode="auto">
              <a:xfrm>
                <a:off x="3464" y="3437"/>
                <a:ext cx="7" cy="14"/>
              </a:xfrm>
              <a:prstGeom prst="rect">
                <a:avLst/>
              </a:prstGeom>
              <a:solidFill>
                <a:srgbClr val="FF99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</p:grpSp>
        <p:grpSp>
          <p:nvGrpSpPr>
            <p:cNvPr id="90534" name="Group 2829"/>
            <p:cNvGrpSpPr>
              <a:grpSpLocks/>
            </p:cNvGrpSpPr>
            <p:nvPr/>
          </p:nvGrpSpPr>
          <p:grpSpPr bwMode="auto">
            <a:xfrm>
              <a:off x="3424" y="2869"/>
              <a:ext cx="1437" cy="850"/>
              <a:chOff x="3470" y="2869"/>
              <a:chExt cx="1437" cy="850"/>
            </a:xfrm>
          </p:grpSpPr>
          <p:sp>
            <p:nvSpPr>
              <p:cNvPr id="463630" name="Rectangle 2830"/>
              <p:cNvSpPr>
                <a:spLocks noChangeArrowheads="1"/>
              </p:cNvSpPr>
              <p:nvPr/>
            </p:nvSpPr>
            <p:spPr bwMode="auto">
              <a:xfrm>
                <a:off x="3473" y="2869"/>
                <a:ext cx="1434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s-ES" sz="2000">
                    <a:solidFill>
                      <a:srgbClr val="FFFFFF"/>
                    </a:solidFill>
                  </a:rPr>
                  <a:t>Análisis simplificado</a:t>
                </a:r>
                <a:endPara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463631" name="Rectangle 2831"/>
              <p:cNvSpPr>
                <a:spLocks noChangeArrowheads="1"/>
              </p:cNvSpPr>
              <p:nvPr/>
            </p:nvSpPr>
            <p:spPr bwMode="auto">
              <a:xfrm>
                <a:off x="3470" y="3090"/>
                <a:ext cx="864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2000">
                    <a:solidFill>
                      <a:srgbClr val="FFFFFF"/>
                    </a:solidFill>
                  </a:rPr>
                  <a:t>DRAIN-2DX</a:t>
                </a:r>
                <a:endParaRPr lang="en-U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463632" name="Rectangle 2832"/>
              <p:cNvSpPr>
                <a:spLocks noChangeArrowheads="1"/>
              </p:cNvSpPr>
              <p:nvPr/>
            </p:nvSpPr>
            <p:spPr bwMode="auto">
              <a:xfrm>
                <a:off x="3470" y="3335"/>
                <a:ext cx="934" cy="3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>
                  <a:defRPr/>
                </a:pPr>
                <a:r>
                  <a:rPr lang="es-ES" sz="2000">
                    <a:solidFill>
                      <a:srgbClr val="FFFFFF"/>
                    </a:solidFill>
                  </a:rPr>
                  <a:t>Ensayo</a:t>
                </a:r>
              </a:p>
              <a:p>
                <a:pPr algn="l" eaLnBrk="0" hangingPunct="0">
                  <a:defRPr/>
                </a:pPr>
                <a:r>
                  <a:rPr lang="es-ES" sz="2000">
                    <a:solidFill>
                      <a:srgbClr val="FFFFFF"/>
                    </a:solidFill>
                  </a:rPr>
                  <a:t>Experimental</a:t>
                </a:r>
                <a:endParaRPr lang="es-ES" sz="20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endParaRPr>
              </a:p>
            </p:txBody>
          </p:sp>
        </p:grpSp>
        <p:sp>
          <p:nvSpPr>
            <p:cNvPr id="90535" name="Line 2833"/>
            <p:cNvSpPr>
              <a:spLocks noChangeShapeType="1"/>
            </p:cNvSpPr>
            <p:nvPr/>
          </p:nvSpPr>
          <p:spPr bwMode="auto">
            <a:xfrm flipH="1">
              <a:off x="4064" y="1474"/>
              <a:ext cx="246" cy="435"/>
            </a:xfrm>
            <a:prstGeom prst="line">
              <a:avLst/>
            </a:prstGeom>
            <a:noFill/>
            <a:ln w="2857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90536" name="Rectangle 2834"/>
            <p:cNvSpPr>
              <a:spLocks noChangeArrowheads="1"/>
            </p:cNvSpPr>
            <p:nvPr/>
          </p:nvSpPr>
          <p:spPr bwMode="auto">
            <a:xfrm>
              <a:off x="4271" y="1434"/>
              <a:ext cx="67" cy="67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37" name="Rectangle 2835"/>
            <p:cNvSpPr>
              <a:spLocks noChangeArrowheads="1"/>
            </p:cNvSpPr>
            <p:nvPr/>
          </p:nvSpPr>
          <p:spPr bwMode="auto">
            <a:xfrm>
              <a:off x="4026" y="1880"/>
              <a:ext cx="67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38" name="Line 2836"/>
            <p:cNvSpPr>
              <a:spLocks noChangeShapeType="1"/>
            </p:cNvSpPr>
            <p:nvPr/>
          </p:nvSpPr>
          <p:spPr bwMode="auto">
            <a:xfrm flipH="1">
              <a:off x="4073" y="1486"/>
              <a:ext cx="246" cy="435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90539" name="Line 2837"/>
            <p:cNvSpPr>
              <a:spLocks noChangeShapeType="1"/>
            </p:cNvSpPr>
            <p:nvPr/>
          </p:nvSpPr>
          <p:spPr bwMode="auto">
            <a:xfrm flipH="1">
              <a:off x="1559" y="3025"/>
              <a:ext cx="246" cy="435"/>
            </a:xfrm>
            <a:prstGeom prst="line">
              <a:avLst/>
            </a:prstGeom>
            <a:noFill/>
            <a:ln w="28575">
              <a:solidFill>
                <a:srgbClr val="66FF6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90540" name="Line 2838"/>
            <p:cNvSpPr>
              <a:spLocks noChangeShapeType="1"/>
            </p:cNvSpPr>
            <p:nvPr/>
          </p:nvSpPr>
          <p:spPr bwMode="auto">
            <a:xfrm flipH="1">
              <a:off x="1568" y="3037"/>
              <a:ext cx="246" cy="435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90541" name="Rectangle 2839"/>
            <p:cNvSpPr>
              <a:spLocks noChangeArrowheads="1"/>
            </p:cNvSpPr>
            <p:nvPr/>
          </p:nvSpPr>
          <p:spPr bwMode="auto">
            <a:xfrm>
              <a:off x="1533" y="3436"/>
              <a:ext cx="67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542" name="Rectangle 2840"/>
            <p:cNvSpPr>
              <a:spLocks noChangeArrowheads="1"/>
            </p:cNvSpPr>
            <p:nvPr/>
          </p:nvSpPr>
          <p:spPr bwMode="auto">
            <a:xfrm>
              <a:off x="1767" y="3000"/>
              <a:ext cx="66" cy="66"/>
            </a:xfrm>
            <a:prstGeom prst="rect">
              <a:avLst/>
            </a:prstGeom>
            <a:solidFill>
              <a:srgbClr val="FF00FF"/>
            </a:solidFill>
            <a:ln w="11113">
              <a:solidFill>
                <a:srgbClr val="FF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90543" name="Group 2841"/>
            <p:cNvGrpSpPr>
              <a:grpSpLocks/>
            </p:cNvGrpSpPr>
            <p:nvPr/>
          </p:nvGrpSpPr>
          <p:grpSpPr bwMode="auto">
            <a:xfrm>
              <a:off x="1514" y="1353"/>
              <a:ext cx="915" cy="1081"/>
              <a:chOff x="2040" y="2447"/>
              <a:chExt cx="915" cy="1081"/>
            </a:xfrm>
          </p:grpSpPr>
          <p:sp>
            <p:nvSpPr>
              <p:cNvPr id="90544" name="Line 2842"/>
              <p:cNvSpPr>
                <a:spLocks noChangeShapeType="1"/>
              </p:cNvSpPr>
              <p:nvPr/>
            </p:nvSpPr>
            <p:spPr bwMode="auto">
              <a:xfrm flipV="1">
                <a:off x="2471" y="2732"/>
                <a:ext cx="1" cy="72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45" name="Line 2843"/>
              <p:cNvSpPr>
                <a:spLocks noChangeShapeType="1"/>
              </p:cNvSpPr>
              <p:nvPr/>
            </p:nvSpPr>
            <p:spPr bwMode="auto">
              <a:xfrm>
                <a:off x="2108" y="3095"/>
                <a:ext cx="727" cy="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46" name="Freeform 2844"/>
              <p:cNvSpPr>
                <a:spLocks/>
              </p:cNvSpPr>
              <p:nvPr/>
            </p:nvSpPr>
            <p:spPr bwMode="auto">
              <a:xfrm>
                <a:off x="2425" y="3459"/>
                <a:ext cx="91" cy="45"/>
              </a:xfrm>
              <a:custGeom>
                <a:avLst/>
                <a:gdLst>
                  <a:gd name="T0" fmla="*/ 91 w 91"/>
                  <a:gd name="T1" fmla="*/ 45 h 45"/>
                  <a:gd name="T2" fmla="*/ 46 w 91"/>
                  <a:gd name="T3" fmla="*/ 0 h 45"/>
                  <a:gd name="T4" fmla="*/ 0 w 91"/>
                  <a:gd name="T5" fmla="*/ 45 h 45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45"/>
                  <a:gd name="T11" fmla="*/ 91 w 91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45">
                    <a:moveTo>
                      <a:pt x="91" y="45"/>
                    </a:moveTo>
                    <a:lnTo>
                      <a:pt x="46" y="0"/>
                    </a:lnTo>
                    <a:lnTo>
                      <a:pt x="0" y="45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47" name="Line 2845"/>
              <p:cNvSpPr>
                <a:spLocks noChangeShapeType="1"/>
              </p:cNvSpPr>
              <p:nvPr/>
            </p:nvSpPr>
            <p:spPr bwMode="auto">
              <a:xfrm>
                <a:off x="2380" y="3504"/>
                <a:ext cx="183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48" name="Freeform 2846"/>
              <p:cNvSpPr>
                <a:spLocks/>
              </p:cNvSpPr>
              <p:nvPr/>
            </p:nvSpPr>
            <p:spPr bwMode="auto">
              <a:xfrm>
                <a:off x="2085" y="3095"/>
                <a:ext cx="47" cy="46"/>
              </a:xfrm>
              <a:custGeom>
                <a:avLst/>
                <a:gdLst>
                  <a:gd name="T0" fmla="*/ 22 w 46"/>
                  <a:gd name="T1" fmla="*/ 46 h 46"/>
                  <a:gd name="T2" fmla="*/ 19 w 46"/>
                  <a:gd name="T3" fmla="*/ 46 h 46"/>
                  <a:gd name="T4" fmla="*/ 14 w 46"/>
                  <a:gd name="T5" fmla="*/ 44 h 46"/>
                  <a:gd name="T6" fmla="*/ 10 w 46"/>
                  <a:gd name="T7" fmla="*/ 43 h 46"/>
                  <a:gd name="T8" fmla="*/ 7 w 46"/>
                  <a:gd name="T9" fmla="*/ 40 h 46"/>
                  <a:gd name="T10" fmla="*/ 3 w 46"/>
                  <a:gd name="T11" fmla="*/ 36 h 46"/>
                  <a:gd name="T12" fmla="*/ 2 w 46"/>
                  <a:gd name="T13" fmla="*/ 32 h 46"/>
                  <a:gd name="T14" fmla="*/ 0 w 46"/>
                  <a:gd name="T15" fmla="*/ 29 h 46"/>
                  <a:gd name="T16" fmla="*/ 0 w 46"/>
                  <a:gd name="T17" fmla="*/ 24 h 46"/>
                  <a:gd name="T18" fmla="*/ 0 w 46"/>
                  <a:gd name="T19" fmla="*/ 19 h 46"/>
                  <a:gd name="T20" fmla="*/ 2 w 46"/>
                  <a:gd name="T21" fmla="*/ 14 h 46"/>
                  <a:gd name="T22" fmla="*/ 3 w 46"/>
                  <a:gd name="T23" fmla="*/ 11 h 46"/>
                  <a:gd name="T24" fmla="*/ 7 w 46"/>
                  <a:gd name="T25" fmla="*/ 7 h 46"/>
                  <a:gd name="T26" fmla="*/ 10 w 46"/>
                  <a:gd name="T27" fmla="*/ 5 h 46"/>
                  <a:gd name="T28" fmla="*/ 14 w 46"/>
                  <a:gd name="T29" fmla="*/ 2 h 46"/>
                  <a:gd name="T30" fmla="*/ 19 w 46"/>
                  <a:gd name="T31" fmla="*/ 0 h 46"/>
                  <a:gd name="T32" fmla="*/ 22 w 46"/>
                  <a:gd name="T33" fmla="*/ 0 h 46"/>
                  <a:gd name="T34" fmla="*/ 27 w 46"/>
                  <a:gd name="T35" fmla="*/ 0 h 46"/>
                  <a:gd name="T36" fmla="*/ 32 w 46"/>
                  <a:gd name="T37" fmla="*/ 2 h 46"/>
                  <a:gd name="T38" fmla="*/ 36 w 46"/>
                  <a:gd name="T39" fmla="*/ 5 h 46"/>
                  <a:gd name="T40" fmla="*/ 39 w 46"/>
                  <a:gd name="T41" fmla="*/ 7 h 46"/>
                  <a:gd name="T42" fmla="*/ 41 w 46"/>
                  <a:gd name="T43" fmla="*/ 11 h 46"/>
                  <a:gd name="T44" fmla="*/ 44 w 46"/>
                  <a:gd name="T45" fmla="*/ 14 h 46"/>
                  <a:gd name="T46" fmla="*/ 46 w 46"/>
                  <a:gd name="T47" fmla="*/ 19 h 46"/>
                  <a:gd name="T48" fmla="*/ 46 w 46"/>
                  <a:gd name="T49" fmla="*/ 24 h 46"/>
                  <a:gd name="T50" fmla="*/ 46 w 46"/>
                  <a:gd name="T51" fmla="*/ 29 h 46"/>
                  <a:gd name="T52" fmla="*/ 44 w 46"/>
                  <a:gd name="T53" fmla="*/ 32 h 46"/>
                  <a:gd name="T54" fmla="*/ 41 w 46"/>
                  <a:gd name="T55" fmla="*/ 36 h 46"/>
                  <a:gd name="T56" fmla="*/ 39 w 46"/>
                  <a:gd name="T57" fmla="*/ 40 h 46"/>
                  <a:gd name="T58" fmla="*/ 36 w 46"/>
                  <a:gd name="T59" fmla="*/ 43 h 46"/>
                  <a:gd name="T60" fmla="*/ 32 w 46"/>
                  <a:gd name="T61" fmla="*/ 44 h 46"/>
                  <a:gd name="T62" fmla="*/ 27 w 46"/>
                  <a:gd name="T63" fmla="*/ 46 h 46"/>
                  <a:gd name="T64" fmla="*/ 22 w 46"/>
                  <a:gd name="T65" fmla="*/ 46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6"/>
                  <a:gd name="T100" fmla="*/ 0 h 46"/>
                  <a:gd name="T101" fmla="*/ 46 w 46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6" h="46">
                    <a:moveTo>
                      <a:pt x="22" y="46"/>
                    </a:moveTo>
                    <a:lnTo>
                      <a:pt x="19" y="46"/>
                    </a:lnTo>
                    <a:lnTo>
                      <a:pt x="14" y="44"/>
                    </a:lnTo>
                    <a:lnTo>
                      <a:pt x="10" y="43"/>
                    </a:lnTo>
                    <a:lnTo>
                      <a:pt x="7" y="40"/>
                    </a:lnTo>
                    <a:lnTo>
                      <a:pt x="3" y="36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3" y="11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41" y="11"/>
                    </a:lnTo>
                    <a:lnTo>
                      <a:pt x="44" y="14"/>
                    </a:lnTo>
                    <a:lnTo>
                      <a:pt x="46" y="19"/>
                    </a:lnTo>
                    <a:lnTo>
                      <a:pt x="46" y="24"/>
                    </a:lnTo>
                    <a:lnTo>
                      <a:pt x="46" y="29"/>
                    </a:lnTo>
                    <a:lnTo>
                      <a:pt x="44" y="32"/>
                    </a:lnTo>
                    <a:lnTo>
                      <a:pt x="41" y="36"/>
                    </a:lnTo>
                    <a:lnTo>
                      <a:pt x="39" y="40"/>
                    </a:lnTo>
                    <a:lnTo>
                      <a:pt x="36" y="43"/>
                    </a:lnTo>
                    <a:lnTo>
                      <a:pt x="32" y="44"/>
                    </a:lnTo>
                    <a:lnTo>
                      <a:pt x="27" y="46"/>
                    </a:lnTo>
                    <a:lnTo>
                      <a:pt x="22" y="46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49" name="Freeform 2847"/>
              <p:cNvSpPr>
                <a:spLocks/>
              </p:cNvSpPr>
              <p:nvPr/>
            </p:nvSpPr>
            <p:spPr bwMode="auto">
              <a:xfrm>
                <a:off x="2813" y="3095"/>
                <a:ext cx="46" cy="46"/>
              </a:xfrm>
              <a:custGeom>
                <a:avLst/>
                <a:gdLst>
                  <a:gd name="T0" fmla="*/ 21 w 45"/>
                  <a:gd name="T1" fmla="*/ 46 h 46"/>
                  <a:gd name="T2" fmla="*/ 17 w 45"/>
                  <a:gd name="T3" fmla="*/ 46 h 46"/>
                  <a:gd name="T4" fmla="*/ 14 w 45"/>
                  <a:gd name="T5" fmla="*/ 44 h 46"/>
                  <a:gd name="T6" fmla="*/ 9 w 45"/>
                  <a:gd name="T7" fmla="*/ 43 h 46"/>
                  <a:gd name="T8" fmla="*/ 6 w 45"/>
                  <a:gd name="T9" fmla="*/ 40 h 46"/>
                  <a:gd name="T10" fmla="*/ 3 w 45"/>
                  <a:gd name="T11" fmla="*/ 36 h 46"/>
                  <a:gd name="T12" fmla="*/ 1 w 45"/>
                  <a:gd name="T13" fmla="*/ 32 h 46"/>
                  <a:gd name="T14" fmla="*/ 0 w 45"/>
                  <a:gd name="T15" fmla="*/ 29 h 46"/>
                  <a:gd name="T16" fmla="*/ 0 w 45"/>
                  <a:gd name="T17" fmla="*/ 24 h 46"/>
                  <a:gd name="T18" fmla="*/ 0 w 45"/>
                  <a:gd name="T19" fmla="*/ 19 h 46"/>
                  <a:gd name="T20" fmla="*/ 1 w 45"/>
                  <a:gd name="T21" fmla="*/ 14 h 46"/>
                  <a:gd name="T22" fmla="*/ 3 w 45"/>
                  <a:gd name="T23" fmla="*/ 11 h 46"/>
                  <a:gd name="T24" fmla="*/ 6 w 45"/>
                  <a:gd name="T25" fmla="*/ 7 h 46"/>
                  <a:gd name="T26" fmla="*/ 9 w 45"/>
                  <a:gd name="T27" fmla="*/ 5 h 46"/>
                  <a:gd name="T28" fmla="*/ 14 w 45"/>
                  <a:gd name="T29" fmla="*/ 2 h 46"/>
                  <a:gd name="T30" fmla="*/ 17 w 45"/>
                  <a:gd name="T31" fmla="*/ 0 h 46"/>
                  <a:gd name="T32" fmla="*/ 21 w 45"/>
                  <a:gd name="T33" fmla="*/ 0 h 46"/>
                  <a:gd name="T34" fmla="*/ 26 w 45"/>
                  <a:gd name="T35" fmla="*/ 0 h 46"/>
                  <a:gd name="T36" fmla="*/ 31 w 45"/>
                  <a:gd name="T37" fmla="*/ 2 h 46"/>
                  <a:gd name="T38" fmla="*/ 34 w 45"/>
                  <a:gd name="T39" fmla="*/ 5 h 46"/>
                  <a:gd name="T40" fmla="*/ 37 w 45"/>
                  <a:gd name="T41" fmla="*/ 7 h 46"/>
                  <a:gd name="T42" fmla="*/ 40 w 45"/>
                  <a:gd name="T43" fmla="*/ 11 h 46"/>
                  <a:gd name="T44" fmla="*/ 43 w 45"/>
                  <a:gd name="T45" fmla="*/ 14 h 46"/>
                  <a:gd name="T46" fmla="*/ 43 w 45"/>
                  <a:gd name="T47" fmla="*/ 19 h 46"/>
                  <a:gd name="T48" fmla="*/ 45 w 45"/>
                  <a:gd name="T49" fmla="*/ 24 h 46"/>
                  <a:gd name="T50" fmla="*/ 43 w 45"/>
                  <a:gd name="T51" fmla="*/ 29 h 46"/>
                  <a:gd name="T52" fmla="*/ 43 w 45"/>
                  <a:gd name="T53" fmla="*/ 32 h 46"/>
                  <a:gd name="T54" fmla="*/ 40 w 45"/>
                  <a:gd name="T55" fmla="*/ 36 h 46"/>
                  <a:gd name="T56" fmla="*/ 37 w 45"/>
                  <a:gd name="T57" fmla="*/ 40 h 46"/>
                  <a:gd name="T58" fmla="*/ 34 w 45"/>
                  <a:gd name="T59" fmla="*/ 43 h 46"/>
                  <a:gd name="T60" fmla="*/ 31 w 45"/>
                  <a:gd name="T61" fmla="*/ 44 h 46"/>
                  <a:gd name="T62" fmla="*/ 26 w 45"/>
                  <a:gd name="T63" fmla="*/ 46 h 46"/>
                  <a:gd name="T64" fmla="*/ 21 w 45"/>
                  <a:gd name="T65" fmla="*/ 46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"/>
                  <a:gd name="T100" fmla="*/ 0 h 46"/>
                  <a:gd name="T101" fmla="*/ 45 w 45"/>
                  <a:gd name="T102" fmla="*/ 46 h 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" h="46">
                    <a:moveTo>
                      <a:pt x="21" y="46"/>
                    </a:moveTo>
                    <a:lnTo>
                      <a:pt x="17" y="46"/>
                    </a:lnTo>
                    <a:lnTo>
                      <a:pt x="14" y="44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3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3" y="14"/>
                    </a:lnTo>
                    <a:lnTo>
                      <a:pt x="43" y="19"/>
                    </a:lnTo>
                    <a:lnTo>
                      <a:pt x="45" y="24"/>
                    </a:lnTo>
                    <a:lnTo>
                      <a:pt x="43" y="29"/>
                    </a:lnTo>
                    <a:lnTo>
                      <a:pt x="43" y="32"/>
                    </a:lnTo>
                    <a:lnTo>
                      <a:pt x="40" y="36"/>
                    </a:lnTo>
                    <a:lnTo>
                      <a:pt x="37" y="40"/>
                    </a:lnTo>
                    <a:lnTo>
                      <a:pt x="34" y="43"/>
                    </a:lnTo>
                    <a:lnTo>
                      <a:pt x="31" y="44"/>
                    </a:lnTo>
                    <a:lnTo>
                      <a:pt x="26" y="46"/>
                    </a:lnTo>
                    <a:lnTo>
                      <a:pt x="21" y="46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0" name="Freeform 2848"/>
              <p:cNvSpPr>
                <a:spLocks/>
              </p:cNvSpPr>
              <p:nvPr/>
            </p:nvSpPr>
            <p:spPr bwMode="auto">
              <a:xfrm>
                <a:off x="2334" y="2726"/>
                <a:ext cx="120" cy="12"/>
              </a:xfrm>
              <a:custGeom>
                <a:avLst/>
                <a:gdLst>
                  <a:gd name="T0" fmla="*/ 120 w 120"/>
                  <a:gd name="T1" fmla="*/ 6 h 12"/>
                  <a:gd name="T2" fmla="*/ 120 w 120"/>
                  <a:gd name="T3" fmla="*/ 0 h 12"/>
                  <a:gd name="T4" fmla="*/ 0 w 120"/>
                  <a:gd name="T5" fmla="*/ 0 h 12"/>
                  <a:gd name="T6" fmla="*/ 0 w 120"/>
                  <a:gd name="T7" fmla="*/ 12 h 12"/>
                  <a:gd name="T8" fmla="*/ 120 w 120"/>
                  <a:gd name="T9" fmla="*/ 12 h 12"/>
                  <a:gd name="T10" fmla="*/ 120 w 120"/>
                  <a:gd name="T11" fmla="*/ 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12"/>
                  <a:gd name="T20" fmla="*/ 120 w 120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12">
                    <a:moveTo>
                      <a:pt x="120" y="6"/>
                    </a:moveTo>
                    <a:lnTo>
                      <a:pt x="12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20" y="12"/>
                    </a:lnTo>
                    <a:lnTo>
                      <a:pt x="120" y="6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1" name="Freeform 2849"/>
              <p:cNvSpPr>
                <a:spLocks/>
              </p:cNvSpPr>
              <p:nvPr/>
            </p:nvSpPr>
            <p:spPr bwMode="auto">
              <a:xfrm>
                <a:off x="2408" y="2693"/>
                <a:ext cx="60" cy="45"/>
              </a:xfrm>
              <a:custGeom>
                <a:avLst/>
                <a:gdLst>
                  <a:gd name="T0" fmla="*/ 60 w 60"/>
                  <a:gd name="T1" fmla="*/ 45 h 45"/>
                  <a:gd name="T2" fmla="*/ 60 w 60"/>
                  <a:gd name="T3" fmla="*/ 34 h 45"/>
                  <a:gd name="T4" fmla="*/ 8 w 60"/>
                  <a:gd name="T5" fmla="*/ 0 h 45"/>
                  <a:gd name="T6" fmla="*/ 0 w 60"/>
                  <a:gd name="T7" fmla="*/ 11 h 45"/>
                  <a:gd name="T8" fmla="*/ 52 w 60"/>
                  <a:gd name="T9" fmla="*/ 45 h 45"/>
                  <a:gd name="T10" fmla="*/ 52 w 60"/>
                  <a:gd name="T11" fmla="*/ 34 h 45"/>
                  <a:gd name="T12" fmla="*/ 60 w 60"/>
                  <a:gd name="T13" fmla="*/ 45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5"/>
                  <a:gd name="T23" fmla="*/ 60 w 60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5">
                    <a:moveTo>
                      <a:pt x="60" y="45"/>
                    </a:moveTo>
                    <a:lnTo>
                      <a:pt x="60" y="34"/>
                    </a:lnTo>
                    <a:lnTo>
                      <a:pt x="8" y="0"/>
                    </a:lnTo>
                    <a:lnTo>
                      <a:pt x="0" y="11"/>
                    </a:lnTo>
                    <a:lnTo>
                      <a:pt x="52" y="45"/>
                    </a:lnTo>
                    <a:lnTo>
                      <a:pt x="52" y="34"/>
                    </a:lnTo>
                    <a:lnTo>
                      <a:pt x="60" y="45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2" name="Freeform 2850"/>
              <p:cNvSpPr>
                <a:spLocks/>
              </p:cNvSpPr>
              <p:nvPr/>
            </p:nvSpPr>
            <p:spPr bwMode="auto">
              <a:xfrm>
                <a:off x="2463" y="2727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5 h 11"/>
                  <a:gd name="T4" fmla="*/ 5 w 5"/>
                  <a:gd name="T5" fmla="*/ 0 h 11"/>
                  <a:gd name="T6" fmla="*/ 5 w 5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1"/>
                  <a:gd name="T14" fmla="*/ 5 w 5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1">
                    <a:moveTo>
                      <a:pt x="5" y="11"/>
                    </a:moveTo>
                    <a:lnTo>
                      <a:pt x="0" y="5"/>
                    </a:lnTo>
                    <a:lnTo>
                      <a:pt x="5" y="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3" name="Freeform 2851"/>
              <p:cNvSpPr>
                <a:spLocks/>
              </p:cNvSpPr>
              <p:nvPr/>
            </p:nvSpPr>
            <p:spPr bwMode="auto">
              <a:xfrm>
                <a:off x="2408" y="2727"/>
                <a:ext cx="60" cy="44"/>
              </a:xfrm>
              <a:custGeom>
                <a:avLst/>
                <a:gdLst>
                  <a:gd name="T0" fmla="*/ 3 w 60"/>
                  <a:gd name="T1" fmla="*/ 38 h 44"/>
                  <a:gd name="T2" fmla="*/ 8 w 60"/>
                  <a:gd name="T3" fmla="*/ 44 h 44"/>
                  <a:gd name="T4" fmla="*/ 60 w 60"/>
                  <a:gd name="T5" fmla="*/ 11 h 44"/>
                  <a:gd name="T6" fmla="*/ 52 w 60"/>
                  <a:gd name="T7" fmla="*/ 0 h 44"/>
                  <a:gd name="T8" fmla="*/ 0 w 60"/>
                  <a:gd name="T9" fmla="*/ 33 h 44"/>
                  <a:gd name="T10" fmla="*/ 3 w 60"/>
                  <a:gd name="T11" fmla="*/ 38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4"/>
                  <a:gd name="T20" fmla="*/ 60 w 60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4">
                    <a:moveTo>
                      <a:pt x="3" y="38"/>
                    </a:moveTo>
                    <a:lnTo>
                      <a:pt x="8" y="44"/>
                    </a:lnTo>
                    <a:lnTo>
                      <a:pt x="60" y="11"/>
                    </a:lnTo>
                    <a:lnTo>
                      <a:pt x="52" y="0"/>
                    </a:lnTo>
                    <a:lnTo>
                      <a:pt x="0" y="33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4" name="Line 2852"/>
              <p:cNvSpPr>
                <a:spLocks noChangeShapeType="1"/>
              </p:cNvSpPr>
              <p:nvPr/>
            </p:nvSpPr>
            <p:spPr bwMode="auto">
              <a:xfrm flipV="1">
                <a:off x="2471" y="2596"/>
                <a:ext cx="1" cy="68"/>
              </a:xfrm>
              <a:prstGeom prst="line">
                <a:avLst/>
              </a:prstGeom>
              <a:noFill/>
              <a:ln w="317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55" name="Line 2853"/>
              <p:cNvSpPr>
                <a:spLocks noChangeShapeType="1"/>
              </p:cNvSpPr>
              <p:nvPr/>
            </p:nvSpPr>
            <p:spPr bwMode="auto">
              <a:xfrm flipV="1">
                <a:off x="2668" y="2596"/>
                <a:ext cx="1" cy="68"/>
              </a:xfrm>
              <a:prstGeom prst="line">
                <a:avLst/>
              </a:prstGeom>
              <a:noFill/>
              <a:ln w="317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56" name="Freeform 2854"/>
              <p:cNvSpPr>
                <a:spLocks/>
              </p:cNvSpPr>
              <p:nvPr/>
            </p:nvSpPr>
            <p:spPr bwMode="auto">
              <a:xfrm>
                <a:off x="2471" y="2606"/>
                <a:ext cx="26" cy="35"/>
              </a:xfrm>
              <a:custGeom>
                <a:avLst/>
                <a:gdLst>
                  <a:gd name="T0" fmla="*/ 26 w 26"/>
                  <a:gd name="T1" fmla="*/ 0 h 35"/>
                  <a:gd name="T2" fmla="*/ 0 w 26"/>
                  <a:gd name="T3" fmla="*/ 18 h 35"/>
                  <a:gd name="T4" fmla="*/ 26 w 26"/>
                  <a:gd name="T5" fmla="*/ 35 h 35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35"/>
                  <a:gd name="T11" fmla="*/ 26 w 26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35">
                    <a:moveTo>
                      <a:pt x="26" y="0"/>
                    </a:moveTo>
                    <a:lnTo>
                      <a:pt x="0" y="18"/>
                    </a:lnTo>
                    <a:lnTo>
                      <a:pt x="26" y="35"/>
                    </a:lnTo>
                  </a:path>
                </a:pathLst>
              </a:custGeom>
              <a:noFill/>
              <a:ln w="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7" name="Line 2855"/>
              <p:cNvSpPr>
                <a:spLocks noChangeShapeType="1"/>
              </p:cNvSpPr>
              <p:nvPr/>
            </p:nvSpPr>
            <p:spPr bwMode="auto">
              <a:xfrm>
                <a:off x="2476" y="2624"/>
                <a:ext cx="192" cy="1"/>
              </a:xfrm>
              <a:prstGeom prst="line">
                <a:avLst/>
              </a:prstGeom>
              <a:noFill/>
              <a:ln w="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58" name="Freeform 2856"/>
              <p:cNvSpPr>
                <a:spLocks/>
              </p:cNvSpPr>
              <p:nvPr/>
            </p:nvSpPr>
            <p:spPr bwMode="auto">
              <a:xfrm>
                <a:off x="2646" y="2606"/>
                <a:ext cx="25" cy="35"/>
              </a:xfrm>
              <a:custGeom>
                <a:avLst/>
                <a:gdLst>
                  <a:gd name="T0" fmla="*/ 0 w 25"/>
                  <a:gd name="T1" fmla="*/ 0 h 35"/>
                  <a:gd name="T2" fmla="*/ 25 w 25"/>
                  <a:gd name="T3" fmla="*/ 18 h 35"/>
                  <a:gd name="T4" fmla="*/ 0 w 25"/>
                  <a:gd name="T5" fmla="*/ 35 h 35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35"/>
                  <a:gd name="T11" fmla="*/ 25 w 2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35">
                    <a:moveTo>
                      <a:pt x="0" y="0"/>
                    </a:moveTo>
                    <a:lnTo>
                      <a:pt x="25" y="18"/>
                    </a:lnTo>
                    <a:lnTo>
                      <a:pt x="0" y="35"/>
                    </a:lnTo>
                  </a:path>
                </a:pathLst>
              </a:custGeom>
              <a:noFill/>
              <a:ln w="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59" name="Line 2857"/>
              <p:cNvSpPr>
                <a:spLocks noChangeShapeType="1"/>
              </p:cNvSpPr>
              <p:nvPr/>
            </p:nvSpPr>
            <p:spPr bwMode="auto">
              <a:xfrm flipV="1">
                <a:off x="2471" y="3448"/>
                <a:ext cx="4" cy="5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0" name="Freeform 2858"/>
              <p:cNvSpPr>
                <a:spLocks/>
              </p:cNvSpPr>
              <p:nvPr/>
            </p:nvSpPr>
            <p:spPr bwMode="auto">
              <a:xfrm>
                <a:off x="2476" y="3440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3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1" y="3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61" name="Line 2859"/>
              <p:cNvSpPr>
                <a:spLocks noChangeShapeType="1"/>
              </p:cNvSpPr>
              <p:nvPr/>
            </p:nvSpPr>
            <p:spPr bwMode="auto">
              <a:xfrm flipV="1">
                <a:off x="2480" y="3434"/>
                <a:ext cx="4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2" name="Line 2860"/>
              <p:cNvSpPr>
                <a:spLocks noChangeShapeType="1"/>
              </p:cNvSpPr>
              <p:nvPr/>
            </p:nvSpPr>
            <p:spPr bwMode="auto">
              <a:xfrm flipV="1">
                <a:off x="2484" y="3426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3" name="Freeform 2861"/>
              <p:cNvSpPr>
                <a:spLocks/>
              </p:cNvSpPr>
              <p:nvPr/>
            </p:nvSpPr>
            <p:spPr bwMode="auto">
              <a:xfrm>
                <a:off x="2487" y="3418"/>
                <a:ext cx="4" cy="6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3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1" y="3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64" name="Freeform 2862"/>
              <p:cNvSpPr>
                <a:spLocks/>
              </p:cNvSpPr>
              <p:nvPr/>
            </p:nvSpPr>
            <p:spPr bwMode="auto">
              <a:xfrm>
                <a:off x="2491" y="3409"/>
                <a:ext cx="1" cy="8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1 h 8"/>
                  <a:gd name="T4" fmla="*/ 1 w 1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8"/>
                  <a:gd name="T11" fmla="*/ 1 w 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8">
                    <a:moveTo>
                      <a:pt x="0" y="8"/>
                    </a:move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65" name="Line 2863"/>
              <p:cNvSpPr>
                <a:spLocks noChangeShapeType="1"/>
              </p:cNvSpPr>
              <p:nvPr/>
            </p:nvSpPr>
            <p:spPr bwMode="auto">
              <a:xfrm flipV="1">
                <a:off x="2492" y="3401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6" name="Line 2864"/>
              <p:cNvSpPr>
                <a:spLocks noChangeShapeType="1"/>
              </p:cNvSpPr>
              <p:nvPr/>
            </p:nvSpPr>
            <p:spPr bwMode="auto">
              <a:xfrm flipV="1">
                <a:off x="2494" y="3393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7" name="Line 2865"/>
              <p:cNvSpPr>
                <a:spLocks noChangeShapeType="1"/>
              </p:cNvSpPr>
              <p:nvPr/>
            </p:nvSpPr>
            <p:spPr bwMode="auto">
              <a:xfrm flipV="1">
                <a:off x="2496" y="3384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8" name="Line 2866"/>
              <p:cNvSpPr>
                <a:spLocks noChangeShapeType="1"/>
              </p:cNvSpPr>
              <p:nvPr/>
            </p:nvSpPr>
            <p:spPr bwMode="auto">
              <a:xfrm flipV="1">
                <a:off x="2497" y="3376"/>
                <a:ext cx="2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69" name="Line 2867"/>
              <p:cNvSpPr>
                <a:spLocks noChangeShapeType="1"/>
              </p:cNvSpPr>
              <p:nvPr/>
            </p:nvSpPr>
            <p:spPr bwMode="auto">
              <a:xfrm flipV="1">
                <a:off x="2497" y="3368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0" name="Line 2868"/>
              <p:cNvSpPr>
                <a:spLocks noChangeShapeType="1"/>
              </p:cNvSpPr>
              <p:nvPr/>
            </p:nvSpPr>
            <p:spPr bwMode="auto">
              <a:xfrm flipV="1">
                <a:off x="2500" y="3359"/>
                <a:ext cx="0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1" name="Line 2869"/>
              <p:cNvSpPr>
                <a:spLocks noChangeShapeType="1"/>
              </p:cNvSpPr>
              <p:nvPr/>
            </p:nvSpPr>
            <p:spPr bwMode="auto">
              <a:xfrm flipV="1">
                <a:off x="2500" y="3351"/>
                <a:ext cx="0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2" name="Line 2870"/>
              <p:cNvSpPr>
                <a:spLocks noChangeShapeType="1"/>
              </p:cNvSpPr>
              <p:nvPr/>
            </p:nvSpPr>
            <p:spPr bwMode="auto">
              <a:xfrm flipV="1">
                <a:off x="2500" y="3343"/>
                <a:ext cx="0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3" name="Line 2871"/>
              <p:cNvSpPr>
                <a:spLocks noChangeShapeType="1"/>
              </p:cNvSpPr>
              <p:nvPr/>
            </p:nvSpPr>
            <p:spPr bwMode="auto">
              <a:xfrm flipV="1">
                <a:off x="2500" y="3334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4" name="Freeform 2872"/>
              <p:cNvSpPr>
                <a:spLocks/>
              </p:cNvSpPr>
              <p:nvPr/>
            </p:nvSpPr>
            <p:spPr bwMode="auto">
              <a:xfrm>
                <a:off x="2501" y="3326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4 h 6"/>
                  <a:gd name="T4" fmla="*/ 0 w 1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6"/>
                  <a:gd name="T11" fmla="*/ 1 w 1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6">
                    <a:moveTo>
                      <a:pt x="0" y="6"/>
                    </a:move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75" name="Line 2873"/>
              <p:cNvSpPr>
                <a:spLocks noChangeShapeType="1"/>
              </p:cNvSpPr>
              <p:nvPr/>
            </p:nvSpPr>
            <p:spPr bwMode="auto">
              <a:xfrm flipV="1">
                <a:off x="2501" y="3316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6" name="Line 2874"/>
              <p:cNvSpPr>
                <a:spLocks noChangeShapeType="1"/>
              </p:cNvSpPr>
              <p:nvPr/>
            </p:nvSpPr>
            <p:spPr bwMode="auto">
              <a:xfrm flipV="1">
                <a:off x="2501" y="3308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7" name="Freeform 2875"/>
              <p:cNvSpPr>
                <a:spLocks/>
              </p:cNvSpPr>
              <p:nvPr/>
            </p:nvSpPr>
            <p:spPr bwMode="auto">
              <a:xfrm>
                <a:off x="2501" y="3301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3 h 6"/>
                  <a:gd name="T4" fmla="*/ 0 w 1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6"/>
                  <a:gd name="T11" fmla="*/ 1 w 1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6">
                    <a:moveTo>
                      <a:pt x="0" y="6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78" name="Line 2876"/>
              <p:cNvSpPr>
                <a:spLocks noChangeShapeType="1"/>
              </p:cNvSpPr>
              <p:nvPr/>
            </p:nvSpPr>
            <p:spPr bwMode="auto">
              <a:xfrm flipV="1">
                <a:off x="2501" y="3291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79" name="Line 2877"/>
              <p:cNvSpPr>
                <a:spLocks noChangeShapeType="1"/>
              </p:cNvSpPr>
              <p:nvPr/>
            </p:nvSpPr>
            <p:spPr bwMode="auto">
              <a:xfrm flipV="1">
                <a:off x="2501" y="3283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80" name="Freeform 2878"/>
              <p:cNvSpPr>
                <a:spLocks/>
              </p:cNvSpPr>
              <p:nvPr/>
            </p:nvSpPr>
            <p:spPr bwMode="auto">
              <a:xfrm>
                <a:off x="2501" y="3274"/>
                <a:ext cx="1" cy="8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5 h 8"/>
                  <a:gd name="T4" fmla="*/ 0 w 1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8"/>
                  <a:gd name="T11" fmla="*/ 1 w 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8">
                    <a:moveTo>
                      <a:pt x="0" y="8"/>
                    </a:move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1" name="Line 2879"/>
              <p:cNvSpPr>
                <a:spLocks noChangeShapeType="1"/>
              </p:cNvSpPr>
              <p:nvPr/>
            </p:nvSpPr>
            <p:spPr bwMode="auto">
              <a:xfrm flipV="1">
                <a:off x="2502" y="3266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82" name="Line 2880"/>
              <p:cNvSpPr>
                <a:spLocks noChangeShapeType="1"/>
              </p:cNvSpPr>
              <p:nvPr/>
            </p:nvSpPr>
            <p:spPr bwMode="auto">
              <a:xfrm flipV="1">
                <a:off x="2502" y="3258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83" name="Freeform 2881"/>
              <p:cNvSpPr>
                <a:spLocks/>
              </p:cNvSpPr>
              <p:nvPr/>
            </p:nvSpPr>
            <p:spPr bwMode="auto">
              <a:xfrm>
                <a:off x="2504" y="3249"/>
                <a:ext cx="1" cy="8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5 h 8"/>
                  <a:gd name="T4" fmla="*/ 0 w 1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8"/>
                  <a:gd name="T11" fmla="*/ 1 w 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8">
                    <a:moveTo>
                      <a:pt x="0" y="8"/>
                    </a:move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4" name="Freeform 2882"/>
              <p:cNvSpPr>
                <a:spLocks/>
              </p:cNvSpPr>
              <p:nvPr/>
            </p:nvSpPr>
            <p:spPr bwMode="auto">
              <a:xfrm>
                <a:off x="2504" y="3241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5 h 6"/>
                  <a:gd name="T4" fmla="*/ 1 w 1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6"/>
                  <a:gd name="T11" fmla="*/ 1 w 1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6">
                    <a:moveTo>
                      <a:pt x="0" y="6"/>
                    </a:moveTo>
                    <a:lnTo>
                      <a:pt x="0" y="5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5" name="Freeform 2883"/>
              <p:cNvSpPr>
                <a:spLocks/>
              </p:cNvSpPr>
              <p:nvPr/>
            </p:nvSpPr>
            <p:spPr bwMode="auto">
              <a:xfrm>
                <a:off x="2505" y="3232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6 h 7"/>
                  <a:gd name="T4" fmla="*/ 0 w 2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7"/>
                  <a:gd name="T11" fmla="*/ 2 w 2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6" name="Freeform 2884"/>
              <p:cNvSpPr>
                <a:spLocks/>
              </p:cNvSpPr>
              <p:nvPr/>
            </p:nvSpPr>
            <p:spPr bwMode="auto">
              <a:xfrm>
                <a:off x="2505" y="3224"/>
                <a:ext cx="3" cy="8"/>
              </a:xfrm>
              <a:custGeom>
                <a:avLst/>
                <a:gdLst>
                  <a:gd name="T0" fmla="*/ 0 w 2"/>
                  <a:gd name="T1" fmla="*/ 8 h 8"/>
                  <a:gd name="T2" fmla="*/ 2 w 2"/>
                  <a:gd name="T3" fmla="*/ 5 h 8"/>
                  <a:gd name="T4" fmla="*/ 2 w 2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8"/>
                  <a:gd name="T11" fmla="*/ 2 w 2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8">
                    <a:moveTo>
                      <a:pt x="0" y="8"/>
                    </a:move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7" name="Freeform 2885"/>
              <p:cNvSpPr>
                <a:spLocks/>
              </p:cNvSpPr>
              <p:nvPr/>
            </p:nvSpPr>
            <p:spPr bwMode="auto">
              <a:xfrm>
                <a:off x="2508" y="3216"/>
                <a:ext cx="0" cy="6"/>
              </a:xfrm>
              <a:custGeom>
                <a:avLst/>
                <a:gdLst>
                  <a:gd name="T0" fmla="*/ 6 h 6"/>
                  <a:gd name="T1" fmla="*/ 3 h 6"/>
                  <a:gd name="T2" fmla="*/ 0 h 6"/>
                  <a:gd name="T3" fmla="*/ 0 60000 65536"/>
                  <a:gd name="T4" fmla="*/ 0 60000 65536"/>
                  <a:gd name="T5" fmla="*/ 0 60000 65536"/>
                  <a:gd name="T6" fmla="*/ 0 h 6"/>
                  <a:gd name="T7" fmla="*/ 6 h 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">
                    <a:moveTo>
                      <a:pt x="0" y="6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8" name="Freeform 2886"/>
              <p:cNvSpPr>
                <a:spLocks/>
              </p:cNvSpPr>
              <p:nvPr/>
            </p:nvSpPr>
            <p:spPr bwMode="auto">
              <a:xfrm>
                <a:off x="2508" y="3207"/>
                <a:ext cx="1" cy="7"/>
              </a:xfrm>
              <a:custGeom>
                <a:avLst/>
                <a:gdLst>
                  <a:gd name="T0" fmla="*/ 0 w 1"/>
                  <a:gd name="T1" fmla="*/ 7 h 7"/>
                  <a:gd name="T2" fmla="*/ 0 w 1"/>
                  <a:gd name="T3" fmla="*/ 3 h 7"/>
                  <a:gd name="T4" fmla="*/ 0 w 1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7"/>
                  <a:gd name="T11" fmla="*/ 1 w 1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7">
                    <a:moveTo>
                      <a:pt x="0" y="7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89" name="Freeform 2887"/>
              <p:cNvSpPr>
                <a:spLocks/>
              </p:cNvSpPr>
              <p:nvPr/>
            </p:nvSpPr>
            <p:spPr bwMode="auto">
              <a:xfrm>
                <a:off x="2508" y="3199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1 h 6"/>
                  <a:gd name="T4" fmla="*/ 0 w 1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6"/>
                  <a:gd name="T11" fmla="*/ 1 w 1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6">
                    <a:moveTo>
                      <a:pt x="0" y="6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90" name="Freeform 2888"/>
              <p:cNvSpPr>
                <a:spLocks/>
              </p:cNvSpPr>
              <p:nvPr/>
            </p:nvSpPr>
            <p:spPr bwMode="auto">
              <a:xfrm>
                <a:off x="2508" y="3191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1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6"/>
                  <a:gd name="T11" fmla="*/ 2 w 2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6">
                    <a:moveTo>
                      <a:pt x="0" y="6"/>
                    </a:move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91" name="Freeform 2889"/>
              <p:cNvSpPr>
                <a:spLocks/>
              </p:cNvSpPr>
              <p:nvPr/>
            </p:nvSpPr>
            <p:spPr bwMode="auto">
              <a:xfrm>
                <a:off x="2510" y="3182"/>
                <a:ext cx="1" cy="7"/>
              </a:xfrm>
              <a:custGeom>
                <a:avLst/>
                <a:gdLst>
                  <a:gd name="T0" fmla="*/ 0 w 1"/>
                  <a:gd name="T1" fmla="*/ 7 h 7"/>
                  <a:gd name="T2" fmla="*/ 0 w 1"/>
                  <a:gd name="T3" fmla="*/ 3 h 7"/>
                  <a:gd name="T4" fmla="*/ 0 w 1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7"/>
                  <a:gd name="T11" fmla="*/ 1 w 1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7">
                    <a:moveTo>
                      <a:pt x="0" y="7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92" name="Line 2890"/>
              <p:cNvSpPr>
                <a:spLocks noChangeShapeType="1"/>
              </p:cNvSpPr>
              <p:nvPr/>
            </p:nvSpPr>
            <p:spPr bwMode="auto">
              <a:xfrm flipV="1">
                <a:off x="2510" y="3174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3" name="Line 2891"/>
              <p:cNvSpPr>
                <a:spLocks noChangeShapeType="1"/>
              </p:cNvSpPr>
              <p:nvPr/>
            </p:nvSpPr>
            <p:spPr bwMode="auto">
              <a:xfrm flipV="1">
                <a:off x="2510" y="3164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4" name="Line 2892"/>
              <p:cNvSpPr>
                <a:spLocks noChangeShapeType="1"/>
              </p:cNvSpPr>
              <p:nvPr/>
            </p:nvSpPr>
            <p:spPr bwMode="auto">
              <a:xfrm flipV="1">
                <a:off x="2510" y="3156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5" name="Line 2893"/>
              <p:cNvSpPr>
                <a:spLocks noChangeShapeType="1"/>
              </p:cNvSpPr>
              <p:nvPr/>
            </p:nvSpPr>
            <p:spPr bwMode="auto">
              <a:xfrm flipV="1">
                <a:off x="2512" y="3149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6" name="Line 2894"/>
              <p:cNvSpPr>
                <a:spLocks noChangeShapeType="1"/>
              </p:cNvSpPr>
              <p:nvPr/>
            </p:nvSpPr>
            <p:spPr bwMode="auto">
              <a:xfrm flipV="1">
                <a:off x="2512" y="3139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7" name="Line 2895"/>
              <p:cNvSpPr>
                <a:spLocks noChangeShapeType="1"/>
              </p:cNvSpPr>
              <p:nvPr/>
            </p:nvSpPr>
            <p:spPr bwMode="auto">
              <a:xfrm flipV="1">
                <a:off x="2512" y="3131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598" name="Freeform 2896"/>
              <p:cNvSpPr>
                <a:spLocks/>
              </p:cNvSpPr>
              <p:nvPr/>
            </p:nvSpPr>
            <p:spPr bwMode="auto">
              <a:xfrm>
                <a:off x="2512" y="3122"/>
                <a:ext cx="1" cy="8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2 h 8"/>
                  <a:gd name="T4" fmla="*/ 0 w 1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8"/>
                  <a:gd name="T11" fmla="*/ 1 w 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599" name="Line 2897"/>
              <p:cNvSpPr>
                <a:spLocks noChangeShapeType="1"/>
              </p:cNvSpPr>
              <p:nvPr/>
            </p:nvSpPr>
            <p:spPr bwMode="auto">
              <a:xfrm flipV="1">
                <a:off x="2512" y="3114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0" name="Line 2898"/>
              <p:cNvSpPr>
                <a:spLocks noChangeShapeType="1"/>
              </p:cNvSpPr>
              <p:nvPr/>
            </p:nvSpPr>
            <p:spPr bwMode="auto">
              <a:xfrm flipV="1">
                <a:off x="2516" y="3106"/>
                <a:ext cx="0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1" name="Line 2899"/>
              <p:cNvSpPr>
                <a:spLocks noChangeShapeType="1"/>
              </p:cNvSpPr>
              <p:nvPr/>
            </p:nvSpPr>
            <p:spPr bwMode="auto">
              <a:xfrm flipV="1">
                <a:off x="2516" y="3098"/>
                <a:ext cx="2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2" name="Line 2900"/>
              <p:cNvSpPr>
                <a:spLocks noChangeShapeType="1"/>
              </p:cNvSpPr>
              <p:nvPr/>
            </p:nvSpPr>
            <p:spPr bwMode="auto">
              <a:xfrm flipV="1">
                <a:off x="2518" y="3089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3" name="Line 2901"/>
              <p:cNvSpPr>
                <a:spLocks noChangeShapeType="1"/>
              </p:cNvSpPr>
              <p:nvPr/>
            </p:nvSpPr>
            <p:spPr bwMode="auto">
              <a:xfrm flipV="1">
                <a:off x="2519" y="3081"/>
                <a:ext cx="2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4" name="Line 2902"/>
              <p:cNvSpPr>
                <a:spLocks noChangeShapeType="1"/>
              </p:cNvSpPr>
              <p:nvPr/>
            </p:nvSpPr>
            <p:spPr bwMode="auto">
              <a:xfrm flipV="1">
                <a:off x="2524" y="3073"/>
                <a:ext cx="0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5" name="Line 2903"/>
              <p:cNvSpPr>
                <a:spLocks noChangeShapeType="1"/>
              </p:cNvSpPr>
              <p:nvPr/>
            </p:nvSpPr>
            <p:spPr bwMode="auto">
              <a:xfrm flipV="1">
                <a:off x="2524" y="3066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6" name="Line 2904"/>
              <p:cNvSpPr>
                <a:spLocks noChangeShapeType="1"/>
              </p:cNvSpPr>
              <p:nvPr/>
            </p:nvSpPr>
            <p:spPr bwMode="auto">
              <a:xfrm flipV="1">
                <a:off x="2526" y="3056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7" name="Line 2905"/>
              <p:cNvSpPr>
                <a:spLocks noChangeShapeType="1"/>
              </p:cNvSpPr>
              <p:nvPr/>
            </p:nvSpPr>
            <p:spPr bwMode="auto">
              <a:xfrm flipV="1">
                <a:off x="2527" y="3048"/>
                <a:ext cx="2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8" name="Line 2906"/>
              <p:cNvSpPr>
                <a:spLocks noChangeShapeType="1"/>
              </p:cNvSpPr>
              <p:nvPr/>
            </p:nvSpPr>
            <p:spPr bwMode="auto">
              <a:xfrm flipV="1">
                <a:off x="2529" y="3041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09" name="Line 2907"/>
              <p:cNvSpPr>
                <a:spLocks noChangeShapeType="1"/>
              </p:cNvSpPr>
              <p:nvPr/>
            </p:nvSpPr>
            <p:spPr bwMode="auto">
              <a:xfrm flipV="1">
                <a:off x="2532" y="3031"/>
                <a:ext cx="2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0" name="Line 2908"/>
              <p:cNvSpPr>
                <a:spLocks noChangeShapeType="1"/>
              </p:cNvSpPr>
              <p:nvPr/>
            </p:nvSpPr>
            <p:spPr bwMode="auto">
              <a:xfrm flipV="1">
                <a:off x="2534" y="3023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1" name="Line 2909"/>
              <p:cNvSpPr>
                <a:spLocks noChangeShapeType="1"/>
              </p:cNvSpPr>
              <p:nvPr/>
            </p:nvSpPr>
            <p:spPr bwMode="auto">
              <a:xfrm flipV="1">
                <a:off x="2535" y="3015"/>
                <a:ext cx="2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2" name="Line 2910"/>
              <p:cNvSpPr>
                <a:spLocks noChangeShapeType="1"/>
              </p:cNvSpPr>
              <p:nvPr/>
            </p:nvSpPr>
            <p:spPr bwMode="auto">
              <a:xfrm flipV="1">
                <a:off x="2537" y="3008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3" name="Line 2911"/>
              <p:cNvSpPr>
                <a:spLocks noChangeShapeType="1"/>
              </p:cNvSpPr>
              <p:nvPr/>
            </p:nvSpPr>
            <p:spPr bwMode="auto">
              <a:xfrm flipV="1">
                <a:off x="2539" y="2998"/>
                <a:ext cx="1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4" name="Freeform 2912"/>
              <p:cNvSpPr>
                <a:spLocks/>
              </p:cNvSpPr>
              <p:nvPr/>
            </p:nvSpPr>
            <p:spPr bwMode="auto">
              <a:xfrm>
                <a:off x="2541" y="2990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3 h 7"/>
                  <a:gd name="T4" fmla="*/ 2 w 2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7"/>
                  <a:gd name="T11" fmla="*/ 2 w 2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7">
                    <a:moveTo>
                      <a:pt x="0" y="7"/>
                    </a:move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15" name="Line 2913"/>
              <p:cNvSpPr>
                <a:spLocks noChangeShapeType="1"/>
              </p:cNvSpPr>
              <p:nvPr/>
            </p:nvSpPr>
            <p:spPr bwMode="auto">
              <a:xfrm flipV="1">
                <a:off x="2543" y="2983"/>
                <a:ext cx="4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6" name="Line 2914"/>
              <p:cNvSpPr>
                <a:spLocks noChangeShapeType="1"/>
              </p:cNvSpPr>
              <p:nvPr/>
            </p:nvSpPr>
            <p:spPr bwMode="auto">
              <a:xfrm flipV="1">
                <a:off x="2547" y="2975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7" name="Line 2915"/>
              <p:cNvSpPr>
                <a:spLocks noChangeShapeType="1"/>
              </p:cNvSpPr>
              <p:nvPr/>
            </p:nvSpPr>
            <p:spPr bwMode="auto">
              <a:xfrm flipV="1">
                <a:off x="2551" y="2967"/>
                <a:ext cx="1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18" name="Freeform 2916"/>
              <p:cNvSpPr>
                <a:spLocks/>
              </p:cNvSpPr>
              <p:nvPr/>
            </p:nvSpPr>
            <p:spPr bwMode="auto">
              <a:xfrm>
                <a:off x="2555" y="2959"/>
                <a:ext cx="2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6 h 8"/>
                  <a:gd name="T4" fmla="*/ 3 w 3"/>
                  <a:gd name="T5" fmla="*/ 0 h 8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8"/>
                  <a:gd name="T11" fmla="*/ 3 w 3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8">
                    <a:moveTo>
                      <a:pt x="0" y="8"/>
                    </a:moveTo>
                    <a:lnTo>
                      <a:pt x="0" y="6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19" name="Line 2917"/>
              <p:cNvSpPr>
                <a:spLocks noChangeShapeType="1"/>
              </p:cNvSpPr>
              <p:nvPr/>
            </p:nvSpPr>
            <p:spPr bwMode="auto">
              <a:xfrm flipV="1">
                <a:off x="2557" y="2951"/>
                <a:ext cx="3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0" name="Line 2918"/>
              <p:cNvSpPr>
                <a:spLocks noChangeShapeType="1"/>
              </p:cNvSpPr>
              <p:nvPr/>
            </p:nvSpPr>
            <p:spPr bwMode="auto">
              <a:xfrm flipV="1">
                <a:off x="2560" y="2943"/>
                <a:ext cx="4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1" name="Freeform 2919"/>
              <p:cNvSpPr>
                <a:spLocks/>
              </p:cNvSpPr>
              <p:nvPr/>
            </p:nvSpPr>
            <p:spPr bwMode="auto">
              <a:xfrm>
                <a:off x="2564" y="2937"/>
                <a:ext cx="2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5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22" name="Line 2920"/>
              <p:cNvSpPr>
                <a:spLocks noChangeShapeType="1"/>
              </p:cNvSpPr>
              <p:nvPr/>
            </p:nvSpPr>
            <p:spPr bwMode="auto">
              <a:xfrm flipV="1">
                <a:off x="2566" y="2929"/>
                <a:ext cx="5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3" name="Line 2921"/>
              <p:cNvSpPr>
                <a:spLocks noChangeShapeType="1"/>
              </p:cNvSpPr>
              <p:nvPr/>
            </p:nvSpPr>
            <p:spPr bwMode="auto">
              <a:xfrm flipV="1">
                <a:off x="2572" y="2921"/>
                <a:ext cx="1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4" name="Line 2922"/>
              <p:cNvSpPr>
                <a:spLocks noChangeShapeType="1"/>
              </p:cNvSpPr>
              <p:nvPr/>
            </p:nvSpPr>
            <p:spPr bwMode="auto">
              <a:xfrm flipV="1">
                <a:off x="2574" y="2914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5" name="Line 2923"/>
              <p:cNvSpPr>
                <a:spLocks noChangeShapeType="1"/>
              </p:cNvSpPr>
              <p:nvPr/>
            </p:nvSpPr>
            <p:spPr bwMode="auto">
              <a:xfrm flipV="1">
                <a:off x="2577" y="2906"/>
                <a:ext cx="4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6" name="Line 2924"/>
              <p:cNvSpPr>
                <a:spLocks noChangeShapeType="1"/>
              </p:cNvSpPr>
              <p:nvPr/>
            </p:nvSpPr>
            <p:spPr bwMode="auto">
              <a:xfrm flipV="1">
                <a:off x="2581" y="2898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7" name="Line 2925"/>
              <p:cNvSpPr>
                <a:spLocks noChangeShapeType="1"/>
              </p:cNvSpPr>
              <p:nvPr/>
            </p:nvSpPr>
            <p:spPr bwMode="auto">
              <a:xfrm flipV="1">
                <a:off x="2585" y="2890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28" name="Freeform 2926"/>
              <p:cNvSpPr>
                <a:spLocks/>
              </p:cNvSpPr>
              <p:nvPr/>
            </p:nvSpPr>
            <p:spPr bwMode="auto">
              <a:xfrm>
                <a:off x="2588" y="2882"/>
                <a:ext cx="4" cy="7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5 h 7"/>
                  <a:gd name="T4" fmla="*/ 4 w 4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7"/>
                  <a:gd name="T11" fmla="*/ 4 w 4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7">
                    <a:moveTo>
                      <a:pt x="0" y="7"/>
                    </a:moveTo>
                    <a:lnTo>
                      <a:pt x="0" y="5"/>
                    </a:lnTo>
                    <a:lnTo>
                      <a:pt x="4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29" name="Line 2927"/>
              <p:cNvSpPr>
                <a:spLocks noChangeShapeType="1"/>
              </p:cNvSpPr>
              <p:nvPr/>
            </p:nvSpPr>
            <p:spPr bwMode="auto">
              <a:xfrm flipV="1">
                <a:off x="2592" y="2874"/>
                <a:ext cx="4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0" name="Freeform 2928"/>
              <p:cNvSpPr>
                <a:spLocks/>
              </p:cNvSpPr>
              <p:nvPr/>
            </p:nvSpPr>
            <p:spPr bwMode="auto">
              <a:xfrm>
                <a:off x="2596" y="2868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3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31" name="Line 2929"/>
              <p:cNvSpPr>
                <a:spLocks noChangeShapeType="1"/>
              </p:cNvSpPr>
              <p:nvPr/>
            </p:nvSpPr>
            <p:spPr bwMode="auto">
              <a:xfrm flipV="1">
                <a:off x="2599" y="2860"/>
                <a:ext cx="4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2" name="Freeform 2930"/>
              <p:cNvSpPr>
                <a:spLocks/>
              </p:cNvSpPr>
              <p:nvPr/>
            </p:nvSpPr>
            <p:spPr bwMode="auto">
              <a:xfrm>
                <a:off x="2604" y="2852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4 h 7"/>
                  <a:gd name="T4" fmla="*/ 3 w 3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7"/>
                  <a:gd name="T11" fmla="*/ 3 w 3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7">
                    <a:moveTo>
                      <a:pt x="0" y="7"/>
                    </a:moveTo>
                    <a:lnTo>
                      <a:pt x="2" y="4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33" name="Line 2931"/>
              <p:cNvSpPr>
                <a:spLocks noChangeShapeType="1"/>
              </p:cNvSpPr>
              <p:nvPr/>
            </p:nvSpPr>
            <p:spPr bwMode="auto">
              <a:xfrm flipV="1">
                <a:off x="2609" y="2846"/>
                <a:ext cx="3" cy="5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4" name="Freeform 2932"/>
              <p:cNvSpPr>
                <a:spLocks/>
              </p:cNvSpPr>
              <p:nvPr/>
            </p:nvSpPr>
            <p:spPr bwMode="auto">
              <a:xfrm>
                <a:off x="2612" y="283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3 w 5"/>
                  <a:gd name="T3" fmla="*/ 2 h 7"/>
                  <a:gd name="T4" fmla="*/ 5 w 5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7"/>
                  <a:gd name="T11" fmla="*/ 5 w 5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7">
                    <a:moveTo>
                      <a:pt x="0" y="7"/>
                    </a:move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35" name="Line 2933"/>
              <p:cNvSpPr>
                <a:spLocks noChangeShapeType="1"/>
              </p:cNvSpPr>
              <p:nvPr/>
            </p:nvSpPr>
            <p:spPr bwMode="auto">
              <a:xfrm flipV="1">
                <a:off x="2617" y="2831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6" name="Line 2934"/>
              <p:cNvSpPr>
                <a:spLocks noChangeShapeType="1"/>
              </p:cNvSpPr>
              <p:nvPr/>
            </p:nvSpPr>
            <p:spPr bwMode="auto">
              <a:xfrm flipV="1">
                <a:off x="2621" y="2823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7" name="Line 2935"/>
              <p:cNvSpPr>
                <a:spLocks noChangeShapeType="1"/>
              </p:cNvSpPr>
              <p:nvPr/>
            </p:nvSpPr>
            <p:spPr bwMode="auto">
              <a:xfrm flipV="1">
                <a:off x="2624" y="2816"/>
                <a:ext cx="5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8" name="Line 2936"/>
              <p:cNvSpPr>
                <a:spLocks noChangeShapeType="1"/>
              </p:cNvSpPr>
              <p:nvPr/>
            </p:nvSpPr>
            <p:spPr bwMode="auto">
              <a:xfrm flipV="1">
                <a:off x="2629" y="2809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39" name="Line 2937"/>
              <p:cNvSpPr>
                <a:spLocks noChangeShapeType="1"/>
              </p:cNvSpPr>
              <p:nvPr/>
            </p:nvSpPr>
            <p:spPr bwMode="auto">
              <a:xfrm flipV="1">
                <a:off x="2635" y="2801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0" name="Line 2938"/>
              <p:cNvSpPr>
                <a:spLocks noChangeShapeType="1"/>
              </p:cNvSpPr>
              <p:nvPr/>
            </p:nvSpPr>
            <p:spPr bwMode="auto">
              <a:xfrm flipV="1">
                <a:off x="2637" y="2793"/>
                <a:ext cx="3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1" name="Line 2939"/>
              <p:cNvSpPr>
                <a:spLocks noChangeShapeType="1"/>
              </p:cNvSpPr>
              <p:nvPr/>
            </p:nvSpPr>
            <p:spPr bwMode="auto">
              <a:xfrm flipV="1">
                <a:off x="2640" y="2785"/>
                <a:ext cx="4" cy="8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2" name="Freeform 2940"/>
              <p:cNvSpPr>
                <a:spLocks/>
              </p:cNvSpPr>
              <p:nvPr/>
            </p:nvSpPr>
            <p:spPr bwMode="auto">
              <a:xfrm>
                <a:off x="2645" y="2779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5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43" name="Line 2941"/>
              <p:cNvSpPr>
                <a:spLocks noChangeShapeType="1"/>
              </p:cNvSpPr>
              <p:nvPr/>
            </p:nvSpPr>
            <p:spPr bwMode="auto">
              <a:xfrm flipV="1">
                <a:off x="2648" y="2771"/>
                <a:ext cx="4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4" name="Line 2942"/>
              <p:cNvSpPr>
                <a:spLocks noChangeShapeType="1"/>
              </p:cNvSpPr>
              <p:nvPr/>
            </p:nvSpPr>
            <p:spPr bwMode="auto">
              <a:xfrm flipV="1">
                <a:off x="2652" y="2763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5" name="Line 2943"/>
              <p:cNvSpPr>
                <a:spLocks noChangeShapeType="1"/>
              </p:cNvSpPr>
              <p:nvPr/>
            </p:nvSpPr>
            <p:spPr bwMode="auto">
              <a:xfrm flipV="1">
                <a:off x="2654" y="2755"/>
                <a:ext cx="3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6" name="Line 2944"/>
              <p:cNvSpPr>
                <a:spLocks noChangeShapeType="1"/>
              </p:cNvSpPr>
              <p:nvPr/>
            </p:nvSpPr>
            <p:spPr bwMode="auto">
              <a:xfrm flipV="1">
                <a:off x="2657" y="2747"/>
                <a:ext cx="3" cy="7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7" name="Line 2945"/>
              <p:cNvSpPr>
                <a:spLocks noChangeShapeType="1"/>
              </p:cNvSpPr>
              <p:nvPr/>
            </p:nvSpPr>
            <p:spPr bwMode="auto">
              <a:xfrm flipV="1">
                <a:off x="2662" y="2740"/>
                <a:ext cx="2" cy="6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48" name="Freeform 2946"/>
              <p:cNvSpPr>
                <a:spLocks/>
              </p:cNvSpPr>
              <p:nvPr/>
            </p:nvSpPr>
            <p:spPr bwMode="auto">
              <a:xfrm>
                <a:off x="2665" y="273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5 h 6"/>
                  <a:gd name="T4" fmla="*/ 3 w 3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0" y="6"/>
                    </a:move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49" name="Freeform 2947"/>
              <p:cNvSpPr>
                <a:spLocks/>
              </p:cNvSpPr>
              <p:nvPr/>
            </p:nvSpPr>
            <p:spPr bwMode="auto">
              <a:xfrm>
                <a:off x="2668" y="272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2 w 5"/>
                  <a:gd name="T3" fmla="*/ 3 h 4"/>
                  <a:gd name="T4" fmla="*/ 5 w 5"/>
                  <a:gd name="T5" fmla="*/ 0 h 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"/>
                  <a:gd name="T11" fmla="*/ 5 w 5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">
                    <a:moveTo>
                      <a:pt x="0" y="4"/>
                    </a:move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50" name="Freeform 2948"/>
              <p:cNvSpPr>
                <a:spLocks/>
              </p:cNvSpPr>
              <p:nvPr/>
            </p:nvSpPr>
            <p:spPr bwMode="auto">
              <a:xfrm>
                <a:off x="2676" y="2721"/>
                <a:ext cx="5" cy="3"/>
              </a:xfrm>
              <a:custGeom>
                <a:avLst/>
                <a:gdLst>
                  <a:gd name="T0" fmla="*/ 0 w 6"/>
                  <a:gd name="T1" fmla="*/ 3 h 3"/>
                  <a:gd name="T2" fmla="*/ 1 w 6"/>
                  <a:gd name="T3" fmla="*/ 1 h 3"/>
                  <a:gd name="T4" fmla="*/ 6 w 6"/>
                  <a:gd name="T5" fmla="*/ 0 h 3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"/>
                  <a:gd name="T11" fmla="*/ 6 w 6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">
                    <a:moveTo>
                      <a:pt x="0" y="3"/>
                    </a:moveTo>
                    <a:lnTo>
                      <a:pt x="1" y="1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51" name="Line 2949"/>
              <p:cNvSpPr>
                <a:spLocks noChangeShapeType="1"/>
              </p:cNvSpPr>
              <p:nvPr/>
            </p:nvSpPr>
            <p:spPr bwMode="auto">
              <a:xfrm>
                <a:off x="2683" y="2721"/>
                <a:ext cx="1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2" name="Line 2950"/>
              <p:cNvSpPr>
                <a:spLocks noChangeShapeType="1"/>
              </p:cNvSpPr>
              <p:nvPr/>
            </p:nvSpPr>
            <p:spPr bwMode="auto">
              <a:xfrm flipV="1">
                <a:off x="2148" y="3089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3" name="Line 2951"/>
              <p:cNvSpPr>
                <a:spLocks noChangeShapeType="1"/>
              </p:cNvSpPr>
              <p:nvPr/>
            </p:nvSpPr>
            <p:spPr bwMode="auto">
              <a:xfrm flipV="1">
                <a:off x="2156" y="3088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4" name="Freeform 2952"/>
              <p:cNvSpPr>
                <a:spLocks/>
              </p:cNvSpPr>
              <p:nvPr/>
            </p:nvSpPr>
            <p:spPr bwMode="auto">
              <a:xfrm>
                <a:off x="2164" y="3086"/>
                <a:ext cx="8" cy="2"/>
              </a:xfrm>
              <a:custGeom>
                <a:avLst/>
                <a:gdLst>
                  <a:gd name="T0" fmla="*/ 0 w 7"/>
                  <a:gd name="T1" fmla="*/ 2 h 2"/>
                  <a:gd name="T2" fmla="*/ 4 w 7"/>
                  <a:gd name="T3" fmla="*/ 0 h 2"/>
                  <a:gd name="T4" fmla="*/ 7 w 7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2"/>
                  <a:gd name="T11" fmla="*/ 7 w 7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2">
                    <a:moveTo>
                      <a:pt x="0" y="2"/>
                    </a:move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55" name="Line 2953"/>
              <p:cNvSpPr>
                <a:spLocks noChangeShapeType="1"/>
              </p:cNvSpPr>
              <p:nvPr/>
            </p:nvSpPr>
            <p:spPr bwMode="auto">
              <a:xfrm flipV="1">
                <a:off x="2172" y="3084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6" name="Line 2954"/>
              <p:cNvSpPr>
                <a:spLocks noChangeShapeType="1"/>
              </p:cNvSpPr>
              <p:nvPr/>
            </p:nvSpPr>
            <p:spPr bwMode="auto">
              <a:xfrm flipV="1">
                <a:off x="2181" y="3083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7" name="Freeform 2955"/>
              <p:cNvSpPr>
                <a:spLocks/>
              </p:cNvSpPr>
              <p:nvPr/>
            </p:nvSpPr>
            <p:spPr bwMode="auto">
              <a:xfrm>
                <a:off x="2189" y="3080"/>
                <a:ext cx="7" cy="3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1 h 3"/>
                  <a:gd name="T4" fmla="*/ 6 w 6"/>
                  <a:gd name="T5" fmla="*/ 0 h 3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"/>
                  <a:gd name="T11" fmla="*/ 6 w 6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">
                    <a:moveTo>
                      <a:pt x="0" y="3"/>
                    </a:moveTo>
                    <a:lnTo>
                      <a:pt x="0" y="1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58" name="Line 2956"/>
              <p:cNvSpPr>
                <a:spLocks noChangeShapeType="1"/>
              </p:cNvSpPr>
              <p:nvPr/>
            </p:nvSpPr>
            <p:spPr bwMode="auto">
              <a:xfrm flipV="1">
                <a:off x="2197" y="3078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59" name="Freeform 2957"/>
              <p:cNvSpPr>
                <a:spLocks/>
              </p:cNvSpPr>
              <p:nvPr/>
            </p:nvSpPr>
            <p:spPr bwMode="auto">
              <a:xfrm>
                <a:off x="2206" y="3077"/>
                <a:ext cx="6" cy="1"/>
              </a:xfrm>
              <a:custGeom>
                <a:avLst/>
                <a:gdLst>
                  <a:gd name="T0" fmla="*/ 0 w 6"/>
                  <a:gd name="T1" fmla="*/ 1 h 1"/>
                  <a:gd name="T2" fmla="*/ 3 w 6"/>
                  <a:gd name="T3" fmla="*/ 0 h 1"/>
                  <a:gd name="T4" fmla="*/ 6 w 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1"/>
                  <a:gd name="T11" fmla="*/ 6 w 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1">
                    <a:moveTo>
                      <a:pt x="0" y="1"/>
                    </a:move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60" name="Line 2958"/>
              <p:cNvSpPr>
                <a:spLocks noChangeShapeType="1"/>
              </p:cNvSpPr>
              <p:nvPr/>
            </p:nvSpPr>
            <p:spPr bwMode="auto">
              <a:xfrm flipV="1">
                <a:off x="2214" y="3075"/>
                <a:ext cx="6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1" name="Line 2959"/>
              <p:cNvSpPr>
                <a:spLocks noChangeShapeType="1"/>
              </p:cNvSpPr>
              <p:nvPr/>
            </p:nvSpPr>
            <p:spPr bwMode="auto">
              <a:xfrm flipV="1">
                <a:off x="2222" y="3073"/>
                <a:ext cx="6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2" name="Line 2960"/>
              <p:cNvSpPr>
                <a:spLocks noChangeShapeType="1"/>
              </p:cNvSpPr>
              <p:nvPr/>
            </p:nvSpPr>
            <p:spPr bwMode="auto">
              <a:xfrm flipV="1">
                <a:off x="2229" y="3070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3" name="Line 2961"/>
              <p:cNvSpPr>
                <a:spLocks noChangeShapeType="1"/>
              </p:cNvSpPr>
              <p:nvPr/>
            </p:nvSpPr>
            <p:spPr bwMode="auto">
              <a:xfrm flipV="1">
                <a:off x="2239" y="3069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4" name="Freeform 2962"/>
              <p:cNvSpPr>
                <a:spLocks/>
              </p:cNvSpPr>
              <p:nvPr/>
            </p:nvSpPr>
            <p:spPr bwMode="auto">
              <a:xfrm>
                <a:off x="2247" y="3067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6 w 6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"/>
                  <a:gd name="T11" fmla="*/ 6 w 6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">
                    <a:moveTo>
                      <a:pt x="0" y="2"/>
                    </a:moveTo>
                    <a:lnTo>
                      <a:pt x="1" y="2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65" name="Line 2963"/>
              <p:cNvSpPr>
                <a:spLocks noChangeShapeType="1"/>
              </p:cNvSpPr>
              <p:nvPr/>
            </p:nvSpPr>
            <p:spPr bwMode="auto">
              <a:xfrm flipV="1">
                <a:off x="2255" y="3066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6" name="Freeform 2964"/>
              <p:cNvSpPr>
                <a:spLocks/>
              </p:cNvSpPr>
              <p:nvPr/>
            </p:nvSpPr>
            <p:spPr bwMode="auto">
              <a:xfrm>
                <a:off x="2262" y="306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67" name="Line 2965"/>
              <p:cNvSpPr>
                <a:spLocks noChangeShapeType="1"/>
              </p:cNvSpPr>
              <p:nvPr/>
            </p:nvSpPr>
            <p:spPr bwMode="auto">
              <a:xfrm>
                <a:off x="2272" y="3064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8" name="Line 2966"/>
              <p:cNvSpPr>
                <a:spLocks noChangeShapeType="1"/>
              </p:cNvSpPr>
              <p:nvPr/>
            </p:nvSpPr>
            <p:spPr bwMode="auto">
              <a:xfrm flipV="1">
                <a:off x="2280" y="3062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69" name="Line 2967"/>
              <p:cNvSpPr>
                <a:spLocks noChangeShapeType="1"/>
              </p:cNvSpPr>
              <p:nvPr/>
            </p:nvSpPr>
            <p:spPr bwMode="auto">
              <a:xfrm>
                <a:off x="2289" y="3062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0" name="Line 2968"/>
              <p:cNvSpPr>
                <a:spLocks noChangeShapeType="1"/>
              </p:cNvSpPr>
              <p:nvPr/>
            </p:nvSpPr>
            <p:spPr bwMode="auto">
              <a:xfrm>
                <a:off x="2297" y="3062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1" name="Freeform 2969"/>
              <p:cNvSpPr>
                <a:spLocks/>
              </p:cNvSpPr>
              <p:nvPr/>
            </p:nvSpPr>
            <p:spPr bwMode="auto">
              <a:xfrm>
                <a:off x="2305" y="30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72" name="Line 2970"/>
              <p:cNvSpPr>
                <a:spLocks noChangeShapeType="1"/>
              </p:cNvSpPr>
              <p:nvPr/>
            </p:nvSpPr>
            <p:spPr bwMode="auto">
              <a:xfrm>
                <a:off x="2315" y="3062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3" name="Freeform 2971"/>
              <p:cNvSpPr>
                <a:spLocks/>
              </p:cNvSpPr>
              <p:nvPr/>
            </p:nvSpPr>
            <p:spPr bwMode="auto">
              <a:xfrm>
                <a:off x="2323" y="30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74" name="Line 2972"/>
              <p:cNvSpPr>
                <a:spLocks noChangeShapeType="1"/>
              </p:cNvSpPr>
              <p:nvPr/>
            </p:nvSpPr>
            <p:spPr bwMode="auto">
              <a:xfrm>
                <a:off x="2332" y="3062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5" name="Line 2973"/>
              <p:cNvSpPr>
                <a:spLocks noChangeShapeType="1"/>
              </p:cNvSpPr>
              <p:nvPr/>
            </p:nvSpPr>
            <p:spPr bwMode="auto">
              <a:xfrm>
                <a:off x="2340" y="3064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6" name="Line 2974"/>
              <p:cNvSpPr>
                <a:spLocks noChangeShapeType="1"/>
              </p:cNvSpPr>
              <p:nvPr/>
            </p:nvSpPr>
            <p:spPr bwMode="auto">
              <a:xfrm>
                <a:off x="2348" y="3066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7" name="Line 2975"/>
              <p:cNvSpPr>
                <a:spLocks noChangeShapeType="1"/>
              </p:cNvSpPr>
              <p:nvPr/>
            </p:nvSpPr>
            <p:spPr bwMode="auto">
              <a:xfrm>
                <a:off x="2356" y="3066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78" name="Freeform 2976"/>
              <p:cNvSpPr>
                <a:spLocks/>
              </p:cNvSpPr>
              <p:nvPr/>
            </p:nvSpPr>
            <p:spPr bwMode="auto">
              <a:xfrm>
                <a:off x="2364" y="3067"/>
                <a:ext cx="8" cy="2"/>
              </a:xfrm>
              <a:custGeom>
                <a:avLst/>
                <a:gdLst>
                  <a:gd name="T0" fmla="*/ 0 w 7"/>
                  <a:gd name="T1" fmla="*/ 0 h 2"/>
                  <a:gd name="T2" fmla="*/ 3 w 7"/>
                  <a:gd name="T3" fmla="*/ 2 h 2"/>
                  <a:gd name="T4" fmla="*/ 7 w 7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2"/>
                  <a:gd name="T11" fmla="*/ 7 w 7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2">
                    <a:moveTo>
                      <a:pt x="0" y="0"/>
                    </a:moveTo>
                    <a:lnTo>
                      <a:pt x="3" y="2"/>
                    </a:lnTo>
                    <a:lnTo>
                      <a:pt x="7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79" name="Line 2977"/>
              <p:cNvSpPr>
                <a:spLocks noChangeShapeType="1"/>
              </p:cNvSpPr>
              <p:nvPr/>
            </p:nvSpPr>
            <p:spPr bwMode="auto">
              <a:xfrm>
                <a:off x="2372" y="3069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0" name="Line 2978"/>
              <p:cNvSpPr>
                <a:spLocks noChangeShapeType="1"/>
              </p:cNvSpPr>
              <p:nvPr/>
            </p:nvSpPr>
            <p:spPr bwMode="auto">
              <a:xfrm>
                <a:off x="2382" y="3070"/>
                <a:ext cx="6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1" name="Line 2979"/>
              <p:cNvSpPr>
                <a:spLocks noChangeShapeType="1"/>
              </p:cNvSpPr>
              <p:nvPr/>
            </p:nvSpPr>
            <p:spPr bwMode="auto">
              <a:xfrm>
                <a:off x="2389" y="3072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2" name="Line 2980"/>
              <p:cNvSpPr>
                <a:spLocks noChangeShapeType="1"/>
              </p:cNvSpPr>
              <p:nvPr/>
            </p:nvSpPr>
            <p:spPr bwMode="auto">
              <a:xfrm>
                <a:off x="2397" y="3075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3" name="Freeform 2981"/>
              <p:cNvSpPr>
                <a:spLocks/>
              </p:cNvSpPr>
              <p:nvPr/>
            </p:nvSpPr>
            <p:spPr bwMode="auto">
              <a:xfrm>
                <a:off x="2405" y="307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1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84" name="Line 2982"/>
              <p:cNvSpPr>
                <a:spLocks noChangeShapeType="1"/>
              </p:cNvSpPr>
              <p:nvPr/>
            </p:nvSpPr>
            <p:spPr bwMode="auto">
              <a:xfrm>
                <a:off x="2414" y="3078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5" name="Line 2983"/>
              <p:cNvSpPr>
                <a:spLocks noChangeShapeType="1"/>
              </p:cNvSpPr>
              <p:nvPr/>
            </p:nvSpPr>
            <p:spPr bwMode="auto">
              <a:xfrm>
                <a:off x="2422" y="3080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6" name="Line 2984"/>
              <p:cNvSpPr>
                <a:spLocks noChangeShapeType="1"/>
              </p:cNvSpPr>
              <p:nvPr/>
            </p:nvSpPr>
            <p:spPr bwMode="auto">
              <a:xfrm>
                <a:off x="2430" y="3083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7" name="Line 2985"/>
              <p:cNvSpPr>
                <a:spLocks noChangeShapeType="1"/>
              </p:cNvSpPr>
              <p:nvPr/>
            </p:nvSpPr>
            <p:spPr bwMode="auto">
              <a:xfrm>
                <a:off x="2438" y="3084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88" name="Freeform 2986"/>
              <p:cNvSpPr>
                <a:spLocks/>
              </p:cNvSpPr>
              <p:nvPr/>
            </p:nvSpPr>
            <p:spPr bwMode="auto">
              <a:xfrm>
                <a:off x="2447" y="308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2"/>
                  <a:gd name="T11" fmla="*/ 7 w 7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89" name="Line 2987"/>
              <p:cNvSpPr>
                <a:spLocks noChangeShapeType="1"/>
              </p:cNvSpPr>
              <p:nvPr/>
            </p:nvSpPr>
            <p:spPr bwMode="auto">
              <a:xfrm>
                <a:off x="2455" y="3088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0" name="Freeform 2988"/>
              <p:cNvSpPr>
                <a:spLocks/>
              </p:cNvSpPr>
              <p:nvPr/>
            </p:nvSpPr>
            <p:spPr bwMode="auto">
              <a:xfrm>
                <a:off x="2463" y="308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6 w 8"/>
                  <a:gd name="T3" fmla="*/ 2 h 2"/>
                  <a:gd name="T4" fmla="*/ 8 w 8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2"/>
                  <a:gd name="T11" fmla="*/ 8 w 8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2">
                    <a:moveTo>
                      <a:pt x="0" y="0"/>
                    </a:moveTo>
                    <a:lnTo>
                      <a:pt x="6" y="2"/>
                    </a:lnTo>
                    <a:lnTo>
                      <a:pt x="8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91" name="Line 2989"/>
              <p:cNvSpPr>
                <a:spLocks noChangeShapeType="1"/>
              </p:cNvSpPr>
              <p:nvPr/>
            </p:nvSpPr>
            <p:spPr bwMode="auto">
              <a:xfrm>
                <a:off x="2472" y="3091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2" name="Line 2990"/>
              <p:cNvSpPr>
                <a:spLocks noChangeShapeType="1"/>
              </p:cNvSpPr>
              <p:nvPr/>
            </p:nvSpPr>
            <p:spPr bwMode="auto">
              <a:xfrm>
                <a:off x="2480" y="3092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3" name="Freeform 2991"/>
              <p:cNvSpPr>
                <a:spLocks/>
              </p:cNvSpPr>
              <p:nvPr/>
            </p:nvSpPr>
            <p:spPr bwMode="auto">
              <a:xfrm>
                <a:off x="2488" y="309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"/>
                  <a:gd name="T11" fmla="*/ 6 w 6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94" name="Line 2992"/>
              <p:cNvSpPr>
                <a:spLocks noChangeShapeType="1"/>
              </p:cNvSpPr>
              <p:nvPr/>
            </p:nvSpPr>
            <p:spPr bwMode="auto">
              <a:xfrm>
                <a:off x="2496" y="3097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5" name="Line 2993"/>
              <p:cNvSpPr>
                <a:spLocks noChangeShapeType="1"/>
              </p:cNvSpPr>
              <p:nvPr/>
            </p:nvSpPr>
            <p:spPr bwMode="auto">
              <a:xfrm>
                <a:off x="2505" y="3098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6" name="Freeform 2994"/>
              <p:cNvSpPr>
                <a:spLocks/>
              </p:cNvSpPr>
              <p:nvPr/>
            </p:nvSpPr>
            <p:spPr bwMode="auto">
              <a:xfrm>
                <a:off x="2513" y="3100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5 w 6"/>
                  <a:gd name="T3" fmla="*/ 2 h 3"/>
                  <a:gd name="T4" fmla="*/ 6 w 6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"/>
                  <a:gd name="T11" fmla="*/ 6 w 6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">
                    <a:moveTo>
                      <a:pt x="0" y="0"/>
                    </a:moveTo>
                    <a:lnTo>
                      <a:pt x="5" y="2"/>
                    </a:lnTo>
                    <a:lnTo>
                      <a:pt x="6" y="3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697" name="Line 2995"/>
              <p:cNvSpPr>
                <a:spLocks noChangeShapeType="1"/>
              </p:cNvSpPr>
              <p:nvPr/>
            </p:nvSpPr>
            <p:spPr bwMode="auto">
              <a:xfrm>
                <a:off x="2521" y="3103"/>
                <a:ext cx="6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8" name="Line 2996"/>
              <p:cNvSpPr>
                <a:spLocks noChangeShapeType="1"/>
              </p:cNvSpPr>
              <p:nvPr/>
            </p:nvSpPr>
            <p:spPr bwMode="auto">
              <a:xfrm>
                <a:off x="2529" y="3105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699" name="Freeform 2997"/>
              <p:cNvSpPr>
                <a:spLocks/>
              </p:cNvSpPr>
              <p:nvPr/>
            </p:nvSpPr>
            <p:spPr bwMode="auto">
              <a:xfrm>
                <a:off x="2537" y="310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1 h 1"/>
                  <a:gd name="T4" fmla="*/ 7 w 7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1"/>
                  <a:gd name="T11" fmla="*/ 7 w 7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1">
                    <a:moveTo>
                      <a:pt x="0" y="0"/>
                    </a:moveTo>
                    <a:lnTo>
                      <a:pt x="6" y="1"/>
                    </a:lnTo>
                    <a:lnTo>
                      <a:pt x="7" y="1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00" name="Line 2998"/>
              <p:cNvSpPr>
                <a:spLocks noChangeShapeType="1"/>
              </p:cNvSpPr>
              <p:nvPr/>
            </p:nvSpPr>
            <p:spPr bwMode="auto">
              <a:xfrm>
                <a:off x="2547" y="3109"/>
                <a:ext cx="5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1" name="Line 2999"/>
              <p:cNvSpPr>
                <a:spLocks noChangeShapeType="1"/>
              </p:cNvSpPr>
              <p:nvPr/>
            </p:nvSpPr>
            <p:spPr bwMode="auto">
              <a:xfrm>
                <a:off x="2555" y="3111"/>
                <a:ext cx="5" cy="3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2" name="Line 3000"/>
              <p:cNvSpPr>
                <a:spLocks noChangeShapeType="1"/>
              </p:cNvSpPr>
              <p:nvPr/>
            </p:nvSpPr>
            <p:spPr bwMode="auto">
              <a:xfrm>
                <a:off x="2563" y="3114"/>
                <a:ext cx="5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3" name="Line 3001"/>
              <p:cNvSpPr>
                <a:spLocks noChangeShapeType="1"/>
              </p:cNvSpPr>
              <p:nvPr/>
            </p:nvSpPr>
            <p:spPr bwMode="auto">
              <a:xfrm>
                <a:off x="2571" y="3116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4" name="Line 3002"/>
              <p:cNvSpPr>
                <a:spLocks noChangeShapeType="1"/>
              </p:cNvSpPr>
              <p:nvPr/>
            </p:nvSpPr>
            <p:spPr bwMode="auto">
              <a:xfrm>
                <a:off x="2580" y="3117"/>
                <a:ext cx="5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5" name="Freeform 3003"/>
              <p:cNvSpPr>
                <a:spLocks/>
              </p:cNvSpPr>
              <p:nvPr/>
            </p:nvSpPr>
            <p:spPr bwMode="auto">
              <a:xfrm>
                <a:off x="2588" y="3120"/>
                <a:ext cx="5" cy="2"/>
              </a:xfrm>
              <a:custGeom>
                <a:avLst/>
                <a:gdLst>
                  <a:gd name="T0" fmla="*/ 0 w 6"/>
                  <a:gd name="T1" fmla="*/ 0 h 2"/>
                  <a:gd name="T2" fmla="*/ 5 w 6"/>
                  <a:gd name="T3" fmla="*/ 2 h 2"/>
                  <a:gd name="T4" fmla="*/ 6 w 6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"/>
                  <a:gd name="T11" fmla="*/ 6 w 6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">
                    <a:moveTo>
                      <a:pt x="0" y="0"/>
                    </a:move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06" name="Line 3004"/>
              <p:cNvSpPr>
                <a:spLocks noChangeShapeType="1"/>
              </p:cNvSpPr>
              <p:nvPr/>
            </p:nvSpPr>
            <p:spPr bwMode="auto">
              <a:xfrm>
                <a:off x="2596" y="3122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7" name="Line 3005"/>
              <p:cNvSpPr>
                <a:spLocks noChangeShapeType="1"/>
              </p:cNvSpPr>
              <p:nvPr/>
            </p:nvSpPr>
            <p:spPr bwMode="auto">
              <a:xfrm>
                <a:off x="2603" y="3124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08" name="Freeform 3006"/>
              <p:cNvSpPr>
                <a:spLocks/>
              </p:cNvSpPr>
              <p:nvPr/>
            </p:nvSpPr>
            <p:spPr bwMode="auto">
              <a:xfrm>
                <a:off x="2612" y="3125"/>
                <a:ext cx="7" cy="2"/>
              </a:xfrm>
              <a:custGeom>
                <a:avLst/>
                <a:gdLst>
                  <a:gd name="T0" fmla="*/ 0 w 6"/>
                  <a:gd name="T1" fmla="*/ 0 h 2"/>
                  <a:gd name="T2" fmla="*/ 5 w 6"/>
                  <a:gd name="T3" fmla="*/ 2 h 2"/>
                  <a:gd name="T4" fmla="*/ 6 w 6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"/>
                  <a:gd name="T11" fmla="*/ 6 w 6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">
                    <a:moveTo>
                      <a:pt x="0" y="0"/>
                    </a:move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09" name="Line 3007"/>
              <p:cNvSpPr>
                <a:spLocks noChangeShapeType="1"/>
              </p:cNvSpPr>
              <p:nvPr/>
            </p:nvSpPr>
            <p:spPr bwMode="auto">
              <a:xfrm>
                <a:off x="2620" y="3127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0" name="Line 3008"/>
              <p:cNvSpPr>
                <a:spLocks noChangeShapeType="1"/>
              </p:cNvSpPr>
              <p:nvPr/>
            </p:nvSpPr>
            <p:spPr bwMode="auto">
              <a:xfrm>
                <a:off x="2628" y="3128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1" name="Freeform 3009"/>
              <p:cNvSpPr>
                <a:spLocks/>
              </p:cNvSpPr>
              <p:nvPr/>
            </p:nvSpPr>
            <p:spPr bwMode="auto">
              <a:xfrm>
                <a:off x="2637" y="3128"/>
                <a:ext cx="7" cy="2"/>
              </a:xfrm>
              <a:custGeom>
                <a:avLst/>
                <a:gdLst>
                  <a:gd name="T0" fmla="*/ 0 w 6"/>
                  <a:gd name="T1" fmla="*/ 0 h 2"/>
                  <a:gd name="T2" fmla="*/ 5 w 6"/>
                  <a:gd name="T3" fmla="*/ 2 h 2"/>
                  <a:gd name="T4" fmla="*/ 6 w 6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"/>
                  <a:gd name="T11" fmla="*/ 6 w 6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">
                    <a:moveTo>
                      <a:pt x="0" y="0"/>
                    </a:move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12" name="Line 3010"/>
              <p:cNvSpPr>
                <a:spLocks noChangeShapeType="1"/>
              </p:cNvSpPr>
              <p:nvPr/>
            </p:nvSpPr>
            <p:spPr bwMode="auto">
              <a:xfrm>
                <a:off x="2645" y="3130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3" name="Line 3011"/>
              <p:cNvSpPr>
                <a:spLocks noChangeShapeType="1"/>
              </p:cNvSpPr>
              <p:nvPr/>
            </p:nvSpPr>
            <p:spPr bwMode="auto">
              <a:xfrm>
                <a:off x="2654" y="3130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4" name="Freeform 3012"/>
              <p:cNvSpPr>
                <a:spLocks/>
              </p:cNvSpPr>
              <p:nvPr/>
            </p:nvSpPr>
            <p:spPr bwMode="auto">
              <a:xfrm>
                <a:off x="2662" y="313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5 w 6"/>
                  <a:gd name="T3" fmla="*/ 0 h 1"/>
                  <a:gd name="T4" fmla="*/ 6 w 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1"/>
                  <a:gd name="T11" fmla="*/ 6 w 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1">
                    <a:moveTo>
                      <a:pt x="0" y="0"/>
                    </a:moveTo>
                    <a:lnTo>
                      <a:pt x="5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15" name="Line 3013"/>
              <p:cNvSpPr>
                <a:spLocks noChangeShapeType="1"/>
              </p:cNvSpPr>
              <p:nvPr/>
            </p:nvSpPr>
            <p:spPr bwMode="auto">
              <a:xfrm>
                <a:off x="2670" y="3130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6" name="Line 3014"/>
              <p:cNvSpPr>
                <a:spLocks noChangeShapeType="1"/>
              </p:cNvSpPr>
              <p:nvPr/>
            </p:nvSpPr>
            <p:spPr bwMode="auto">
              <a:xfrm>
                <a:off x="2679" y="3130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7" name="Freeform 3015"/>
              <p:cNvSpPr>
                <a:spLocks/>
              </p:cNvSpPr>
              <p:nvPr/>
            </p:nvSpPr>
            <p:spPr bwMode="auto">
              <a:xfrm>
                <a:off x="2687" y="313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6 w 8"/>
                  <a:gd name="T3" fmla="*/ 0 h 1"/>
                  <a:gd name="T4" fmla="*/ 8 w 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18" name="Line 3016"/>
              <p:cNvSpPr>
                <a:spLocks noChangeShapeType="1"/>
              </p:cNvSpPr>
              <p:nvPr/>
            </p:nvSpPr>
            <p:spPr bwMode="auto">
              <a:xfrm flipV="1">
                <a:off x="2695" y="3128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19" name="Line 3017"/>
              <p:cNvSpPr>
                <a:spLocks noChangeShapeType="1"/>
              </p:cNvSpPr>
              <p:nvPr/>
            </p:nvSpPr>
            <p:spPr bwMode="auto">
              <a:xfrm flipV="1">
                <a:off x="2704" y="3127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0" name="Freeform 3018"/>
              <p:cNvSpPr>
                <a:spLocks/>
              </p:cNvSpPr>
              <p:nvPr/>
            </p:nvSpPr>
            <p:spPr bwMode="auto">
              <a:xfrm>
                <a:off x="2712" y="312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6 w 8"/>
                  <a:gd name="T3" fmla="*/ 0 h 1"/>
                  <a:gd name="T4" fmla="*/ 8 w 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1"/>
                  <a:gd name="T11" fmla="*/ 8 w 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1">
                    <a:moveTo>
                      <a:pt x="0" y="0"/>
                    </a:move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21" name="Line 3019"/>
              <p:cNvSpPr>
                <a:spLocks noChangeShapeType="1"/>
              </p:cNvSpPr>
              <p:nvPr/>
            </p:nvSpPr>
            <p:spPr bwMode="auto">
              <a:xfrm>
                <a:off x="2723" y="3125"/>
                <a:ext cx="5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2" name="Line 3020"/>
              <p:cNvSpPr>
                <a:spLocks noChangeShapeType="1"/>
              </p:cNvSpPr>
              <p:nvPr/>
            </p:nvSpPr>
            <p:spPr bwMode="auto">
              <a:xfrm>
                <a:off x="2729" y="3124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3" name="Line 3021"/>
              <p:cNvSpPr>
                <a:spLocks noChangeShapeType="1"/>
              </p:cNvSpPr>
              <p:nvPr/>
            </p:nvSpPr>
            <p:spPr bwMode="auto">
              <a:xfrm flipV="1">
                <a:off x="2737" y="3122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4" name="Line 3022"/>
              <p:cNvSpPr>
                <a:spLocks noChangeShapeType="1"/>
              </p:cNvSpPr>
              <p:nvPr/>
            </p:nvSpPr>
            <p:spPr bwMode="auto">
              <a:xfrm flipV="1">
                <a:off x="2745" y="3120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5" name="Line 3023"/>
              <p:cNvSpPr>
                <a:spLocks noChangeShapeType="1"/>
              </p:cNvSpPr>
              <p:nvPr/>
            </p:nvSpPr>
            <p:spPr bwMode="auto">
              <a:xfrm flipV="1">
                <a:off x="2756" y="3117"/>
                <a:ext cx="5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6" name="Line 3024"/>
              <p:cNvSpPr>
                <a:spLocks noChangeShapeType="1"/>
              </p:cNvSpPr>
              <p:nvPr/>
            </p:nvSpPr>
            <p:spPr bwMode="auto">
              <a:xfrm flipV="1">
                <a:off x="2763" y="3116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7" name="Line 3025"/>
              <p:cNvSpPr>
                <a:spLocks noChangeShapeType="1"/>
              </p:cNvSpPr>
              <p:nvPr/>
            </p:nvSpPr>
            <p:spPr bwMode="auto">
              <a:xfrm flipV="1">
                <a:off x="2771" y="3114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8" name="Line 3026"/>
              <p:cNvSpPr>
                <a:spLocks noChangeShapeType="1"/>
              </p:cNvSpPr>
              <p:nvPr/>
            </p:nvSpPr>
            <p:spPr bwMode="auto">
              <a:xfrm flipV="1">
                <a:off x="2780" y="3113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29" name="Line 3027"/>
              <p:cNvSpPr>
                <a:spLocks noChangeShapeType="1"/>
              </p:cNvSpPr>
              <p:nvPr/>
            </p:nvSpPr>
            <p:spPr bwMode="auto">
              <a:xfrm flipV="1">
                <a:off x="2788" y="3109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0" name="Freeform 3028"/>
              <p:cNvSpPr>
                <a:spLocks/>
              </p:cNvSpPr>
              <p:nvPr/>
            </p:nvSpPr>
            <p:spPr bwMode="auto">
              <a:xfrm>
                <a:off x="2796" y="3108"/>
                <a:ext cx="7" cy="1"/>
              </a:xfrm>
              <a:custGeom>
                <a:avLst/>
                <a:gdLst>
                  <a:gd name="T0" fmla="*/ 0 w 7"/>
                  <a:gd name="T1" fmla="*/ 1 h 1"/>
                  <a:gd name="T2" fmla="*/ 2 w 7"/>
                  <a:gd name="T3" fmla="*/ 1 h 1"/>
                  <a:gd name="T4" fmla="*/ 7 w 7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1"/>
                  <a:gd name="T11" fmla="*/ 7 w 7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1">
                    <a:moveTo>
                      <a:pt x="0" y="1"/>
                    </a:moveTo>
                    <a:lnTo>
                      <a:pt x="2" y="1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31" name="Line 3029"/>
              <p:cNvSpPr>
                <a:spLocks noChangeShapeType="1"/>
              </p:cNvSpPr>
              <p:nvPr/>
            </p:nvSpPr>
            <p:spPr bwMode="auto">
              <a:xfrm flipV="1">
                <a:off x="2804" y="3105"/>
                <a:ext cx="8" cy="3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2" name="Line 3030"/>
              <p:cNvSpPr>
                <a:spLocks noChangeShapeType="1"/>
              </p:cNvSpPr>
              <p:nvPr/>
            </p:nvSpPr>
            <p:spPr bwMode="auto">
              <a:xfrm flipV="1">
                <a:off x="2812" y="3103"/>
                <a:ext cx="8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3" name="Freeform 3031"/>
              <p:cNvSpPr>
                <a:spLocks/>
              </p:cNvSpPr>
              <p:nvPr/>
            </p:nvSpPr>
            <p:spPr bwMode="auto">
              <a:xfrm>
                <a:off x="2820" y="3102"/>
                <a:ext cx="8" cy="1"/>
              </a:xfrm>
              <a:custGeom>
                <a:avLst/>
                <a:gdLst>
                  <a:gd name="T0" fmla="*/ 0 w 7"/>
                  <a:gd name="T1" fmla="*/ 1 h 1"/>
                  <a:gd name="T2" fmla="*/ 2 w 7"/>
                  <a:gd name="T3" fmla="*/ 1 h 1"/>
                  <a:gd name="T4" fmla="*/ 7 w 7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1"/>
                  <a:gd name="T11" fmla="*/ 7 w 7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1">
                    <a:moveTo>
                      <a:pt x="0" y="1"/>
                    </a:moveTo>
                    <a:lnTo>
                      <a:pt x="2" y="1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34" name="Line 3032"/>
              <p:cNvSpPr>
                <a:spLocks noChangeShapeType="1"/>
              </p:cNvSpPr>
              <p:nvPr/>
            </p:nvSpPr>
            <p:spPr bwMode="auto">
              <a:xfrm flipV="1">
                <a:off x="2828" y="3100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5" name="Line 3033"/>
              <p:cNvSpPr>
                <a:spLocks noChangeShapeType="1"/>
              </p:cNvSpPr>
              <p:nvPr/>
            </p:nvSpPr>
            <p:spPr bwMode="auto">
              <a:xfrm flipV="1">
                <a:off x="2836" y="3097"/>
                <a:ext cx="8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6" name="Freeform 3034"/>
              <p:cNvSpPr>
                <a:spLocks/>
              </p:cNvSpPr>
              <p:nvPr/>
            </p:nvSpPr>
            <p:spPr bwMode="auto">
              <a:xfrm>
                <a:off x="2844" y="3095"/>
                <a:ext cx="8" cy="2"/>
              </a:xfrm>
              <a:custGeom>
                <a:avLst/>
                <a:gdLst>
                  <a:gd name="T0" fmla="*/ 0 w 8"/>
                  <a:gd name="T1" fmla="*/ 2 h 2"/>
                  <a:gd name="T2" fmla="*/ 5 w 8"/>
                  <a:gd name="T3" fmla="*/ 0 h 2"/>
                  <a:gd name="T4" fmla="*/ 8 w 8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2"/>
                  <a:gd name="T11" fmla="*/ 8 w 8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2">
                    <a:moveTo>
                      <a:pt x="0" y="2"/>
                    </a:move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37" name="Line 3035"/>
              <p:cNvSpPr>
                <a:spLocks noChangeShapeType="1"/>
              </p:cNvSpPr>
              <p:nvPr/>
            </p:nvSpPr>
            <p:spPr bwMode="auto">
              <a:xfrm flipV="1">
                <a:off x="2853" y="3094"/>
                <a:ext cx="7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8" name="Line 3036"/>
              <p:cNvSpPr>
                <a:spLocks noChangeShapeType="1"/>
              </p:cNvSpPr>
              <p:nvPr/>
            </p:nvSpPr>
            <p:spPr bwMode="auto">
              <a:xfrm flipV="1">
                <a:off x="2861" y="3092"/>
                <a:ext cx="7" cy="2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39" name="Line 3037"/>
              <p:cNvSpPr>
                <a:spLocks noChangeShapeType="1"/>
              </p:cNvSpPr>
              <p:nvPr/>
            </p:nvSpPr>
            <p:spPr bwMode="auto">
              <a:xfrm flipV="1">
                <a:off x="2869" y="3091"/>
                <a:ext cx="6" cy="1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40" name="Rectangle 3038"/>
              <p:cNvSpPr>
                <a:spLocks noChangeArrowheads="1"/>
              </p:cNvSpPr>
              <p:nvPr/>
            </p:nvSpPr>
            <p:spPr bwMode="auto">
              <a:xfrm>
                <a:off x="2380" y="3504"/>
                <a:ext cx="183" cy="24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1" name="Rectangle 3039"/>
              <p:cNvSpPr>
                <a:spLocks noChangeArrowheads="1"/>
              </p:cNvSpPr>
              <p:nvPr/>
            </p:nvSpPr>
            <p:spPr bwMode="auto">
              <a:xfrm>
                <a:off x="2380" y="3504"/>
                <a:ext cx="183" cy="24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2" name="Rectangle 3040"/>
              <p:cNvSpPr>
                <a:spLocks noChangeArrowheads="1"/>
              </p:cNvSpPr>
              <p:nvPr/>
            </p:nvSpPr>
            <p:spPr bwMode="auto">
              <a:xfrm>
                <a:off x="2040" y="3141"/>
                <a:ext cx="195" cy="23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3" name="Rectangle 3041"/>
              <p:cNvSpPr>
                <a:spLocks noChangeArrowheads="1"/>
              </p:cNvSpPr>
              <p:nvPr/>
            </p:nvSpPr>
            <p:spPr bwMode="auto">
              <a:xfrm>
                <a:off x="2040" y="3141"/>
                <a:ext cx="195" cy="23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4" name="Line 3042"/>
              <p:cNvSpPr>
                <a:spLocks noChangeShapeType="1"/>
              </p:cNvSpPr>
              <p:nvPr/>
            </p:nvSpPr>
            <p:spPr bwMode="auto">
              <a:xfrm>
                <a:off x="2040" y="3141"/>
                <a:ext cx="19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45" name="Rectangle 3043"/>
              <p:cNvSpPr>
                <a:spLocks noChangeArrowheads="1"/>
              </p:cNvSpPr>
              <p:nvPr/>
            </p:nvSpPr>
            <p:spPr bwMode="auto">
              <a:xfrm>
                <a:off x="2767" y="3141"/>
                <a:ext cx="188" cy="23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6" name="Rectangle 3044"/>
              <p:cNvSpPr>
                <a:spLocks noChangeArrowheads="1"/>
              </p:cNvSpPr>
              <p:nvPr/>
            </p:nvSpPr>
            <p:spPr bwMode="auto">
              <a:xfrm>
                <a:off x="2767" y="3141"/>
                <a:ext cx="188" cy="23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s-ES_tradnl"/>
              </a:p>
            </p:txBody>
          </p:sp>
          <p:sp>
            <p:nvSpPr>
              <p:cNvPr id="90747" name="Line 3045"/>
              <p:cNvSpPr>
                <a:spLocks noChangeShapeType="1"/>
              </p:cNvSpPr>
              <p:nvPr/>
            </p:nvSpPr>
            <p:spPr bwMode="auto">
              <a:xfrm>
                <a:off x="2767" y="3141"/>
                <a:ext cx="18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48" name="Rectangle 3046"/>
              <p:cNvSpPr>
                <a:spLocks noChangeArrowheads="1"/>
              </p:cNvSpPr>
              <p:nvPr/>
            </p:nvSpPr>
            <p:spPr bwMode="auto">
              <a:xfrm>
                <a:off x="2543" y="2447"/>
                <a:ext cx="88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800">
                    <a:solidFill>
                      <a:srgbClr val="FFFF00"/>
                    </a:solidFill>
                    <a:latin typeface="Symbol" pitchFamily="18" charset="2"/>
                  </a:rPr>
                  <a:t>D</a:t>
                </a:r>
                <a:endParaRPr lang="en-US" sz="1800">
                  <a:latin typeface="Times New Roman" pitchFamily="18" charset="0"/>
                </a:endParaRPr>
              </a:p>
            </p:txBody>
          </p:sp>
          <p:sp>
            <p:nvSpPr>
              <p:cNvPr id="90749" name="Line 3047"/>
              <p:cNvSpPr>
                <a:spLocks noChangeShapeType="1"/>
              </p:cNvSpPr>
              <p:nvPr/>
            </p:nvSpPr>
            <p:spPr bwMode="auto">
              <a:xfrm>
                <a:off x="2387" y="3504"/>
                <a:ext cx="17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90750" name="Rectangle 3048"/>
              <p:cNvSpPr>
                <a:spLocks noChangeArrowheads="1"/>
              </p:cNvSpPr>
              <p:nvPr/>
            </p:nvSpPr>
            <p:spPr bwMode="auto">
              <a:xfrm>
                <a:off x="2220" y="2670"/>
                <a:ext cx="104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 eaLnBrk="0" hangingPunct="0"/>
                <a:r>
                  <a:rPr lang="en-US" sz="1800">
                    <a:solidFill>
                      <a:srgbClr val="FFFF00"/>
                    </a:solidFill>
                  </a:rPr>
                  <a:t>H</a:t>
                </a:r>
                <a:endParaRPr lang="en-US" sz="1800">
                  <a:latin typeface="Times New Roman" pitchFamily="18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728663" y="217488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000" b="0" smtClean="0">
                <a:solidFill>
                  <a:srgbClr val="FFFF00"/>
                </a:solidFill>
                <a:latin typeface="Arial" charset="0"/>
              </a:rPr>
              <a:t>Investigaciones Previas</a:t>
            </a:r>
            <a:br>
              <a:rPr lang="en-US" sz="4000" b="0" smtClean="0">
                <a:solidFill>
                  <a:srgbClr val="FFFF00"/>
                </a:solidFill>
                <a:latin typeface="Arial" charset="0"/>
              </a:rPr>
            </a:br>
            <a:r>
              <a:rPr lang="en-US" sz="3200" smtClean="0">
                <a:solidFill>
                  <a:srgbClr val="FF9933"/>
                </a:solidFill>
                <a:latin typeface="Arial" charset="0"/>
              </a:rPr>
              <a:t>CPEF (Petty 1999)</a:t>
            </a:r>
          </a:p>
        </p:txBody>
      </p:sp>
      <p:pic>
        <p:nvPicPr>
          <p:cNvPr id="464899" name="Picture 3" descr="FRICCOEF"/>
          <p:cNvPicPr>
            <a:picLocks noChangeAspect="1" noChangeArrowheads="1"/>
          </p:cNvPicPr>
          <p:nvPr>
            <p:ph type="body"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2484438" y="1412875"/>
            <a:ext cx="4405312" cy="5122863"/>
          </a:xfr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4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4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0" y="188913"/>
            <a:ext cx="9144000" cy="1143000"/>
          </a:xfrm>
        </p:spPr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FFF00"/>
                </a:solidFill>
                <a:latin typeface="Arial" charset="0"/>
              </a:rPr>
              <a:t>Investigaciones Previas</a:t>
            </a:r>
            <a:br>
              <a:rPr lang="es-ES" sz="4000" smtClean="0">
                <a:solidFill>
                  <a:srgbClr val="FFFF00"/>
                </a:solidFill>
                <a:latin typeface="Arial" charset="0"/>
              </a:rPr>
            </a:b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CPEF (Petty 1999)</a:t>
            </a:r>
          </a:p>
        </p:txBody>
      </p:sp>
      <p:sp>
        <p:nvSpPr>
          <p:cNvPr id="46592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107950" y="1916113"/>
            <a:ext cx="3455988" cy="4319587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s-ES" sz="2400" smtClean="0">
                <a:solidFill>
                  <a:srgbClr val="FF9933"/>
                </a:solidFill>
                <a:latin typeface="Arial" charset="0"/>
              </a:rPr>
              <a:t>Conclusiones:</a:t>
            </a:r>
          </a:p>
          <a:p>
            <a:pPr>
              <a:defRPr/>
            </a:pPr>
            <a:r>
              <a:rPr lang="es-ES" sz="2400" smtClean="0">
                <a:latin typeface="Arial" charset="0"/>
              </a:rPr>
              <a:t>Fuerza de fricción estable</a:t>
            </a:r>
          </a:p>
          <a:p>
            <a:pPr>
              <a:defRPr/>
            </a:pPr>
            <a:r>
              <a:rPr lang="es-ES" sz="2400" smtClean="0">
                <a:latin typeface="Arial" charset="0"/>
              </a:rPr>
              <a:t>F</a:t>
            </a:r>
            <a:r>
              <a:rPr lang="es-ES" sz="2400" baseline="-25000" smtClean="0">
                <a:latin typeface="Arial" charset="0"/>
              </a:rPr>
              <a:t>f</a:t>
            </a:r>
            <a:r>
              <a:rPr lang="es-ES" sz="2400" smtClean="0">
                <a:latin typeface="Arial" charset="0"/>
              </a:rPr>
              <a:t> = 2</a:t>
            </a:r>
            <a:r>
              <a:rPr lang="es-ES" sz="2400" smtClean="0">
                <a:latin typeface="Symbol" pitchFamily="18" charset="2"/>
              </a:rPr>
              <a:t>m</a:t>
            </a:r>
            <a:r>
              <a:rPr lang="es-ES" sz="2400" smtClean="0">
                <a:latin typeface="Arial" charset="0"/>
              </a:rPr>
              <a:t>N (Coulomb)</a:t>
            </a:r>
          </a:p>
          <a:p>
            <a:pPr>
              <a:defRPr/>
            </a:pPr>
            <a:r>
              <a:rPr lang="es-ES" sz="2400" smtClean="0">
                <a:latin typeface="Arial" charset="0"/>
              </a:rPr>
              <a:t>Doble ángulo a fricción es una forma viable para disipar energía en conexiones postensadas de acero.</a:t>
            </a:r>
            <a:endParaRPr lang="es-ES" smtClean="0">
              <a:latin typeface="Arial" charset="0"/>
            </a:endParaRPr>
          </a:p>
        </p:txBody>
      </p:sp>
      <p:pic>
        <p:nvPicPr>
          <p:cNvPr id="465924" name="Picture 4" descr="F2"/>
          <p:cNvPicPr>
            <a:picLocks noChangeAspect="1" noChangeArrowheads="1"/>
          </p:cNvPicPr>
          <p:nvPr>
            <p:ph type="body"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3492500" y="2109788"/>
            <a:ext cx="5472113" cy="4127500"/>
          </a:xfr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5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5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5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5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5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5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5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5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5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Text Box 2"/>
          <p:cNvSpPr txBox="1">
            <a:spLocks noChangeArrowheads="1"/>
          </p:cNvSpPr>
          <p:nvPr/>
        </p:nvSpPr>
        <p:spPr bwMode="auto">
          <a:xfrm>
            <a:off x="646113" y="2527300"/>
            <a:ext cx="21050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s-ES" sz="2000">
                <a:solidFill>
                  <a:srgbClr val="FF0000"/>
                </a:solidFill>
              </a:rPr>
              <a:t>Sismo de Diseño</a:t>
            </a:r>
          </a:p>
          <a:p>
            <a:pPr eaLnBrk="0" hangingPunct="0"/>
            <a:r>
              <a:rPr lang="es-ES" sz="2000">
                <a:solidFill>
                  <a:srgbClr val="FF0000"/>
                </a:solidFill>
              </a:rPr>
              <a:t>(DBE)</a:t>
            </a:r>
            <a:endParaRPr lang="es-ES" sz="2000">
              <a:solidFill>
                <a:schemeClr val="bg1"/>
              </a:solidFill>
            </a:endParaRPr>
          </a:p>
        </p:txBody>
      </p:sp>
      <p:sp>
        <p:nvSpPr>
          <p:cNvPr id="466947" name="Text Box 3"/>
          <p:cNvSpPr txBox="1">
            <a:spLocks noChangeArrowheads="1"/>
          </p:cNvSpPr>
          <p:nvPr/>
        </p:nvSpPr>
        <p:spPr bwMode="auto">
          <a:xfrm>
            <a:off x="3290888" y="2349500"/>
            <a:ext cx="24384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Char char="·"/>
            </a:pPr>
            <a:r>
              <a:rPr lang="es-ES" sz="2000"/>
              <a:t>Descompresión</a:t>
            </a:r>
          </a:p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Char char="·"/>
            </a:pPr>
            <a:r>
              <a:rPr lang="es-ES" sz="2000"/>
              <a:t>Abertura Inminente</a:t>
            </a:r>
          </a:p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None/>
            </a:pPr>
            <a:endParaRPr lang="en-US" sz="2000"/>
          </a:p>
        </p:txBody>
      </p:sp>
      <p:sp>
        <p:nvSpPr>
          <p:cNvPr id="466948" name="Text Box 4"/>
          <p:cNvSpPr txBox="1">
            <a:spLocks noChangeArrowheads="1"/>
          </p:cNvSpPr>
          <p:nvPr/>
        </p:nvSpPr>
        <p:spPr bwMode="auto">
          <a:xfrm>
            <a:off x="541338" y="4787900"/>
            <a:ext cx="2401887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s-ES" sz="2000">
                <a:solidFill>
                  <a:srgbClr val="66FF33"/>
                </a:solidFill>
              </a:rPr>
              <a:t>Sismo Considerado</a:t>
            </a:r>
          </a:p>
          <a:p>
            <a:pPr eaLnBrk="0" hangingPunct="0"/>
            <a:r>
              <a:rPr lang="es-ES" sz="2000">
                <a:solidFill>
                  <a:srgbClr val="66FF33"/>
                </a:solidFill>
              </a:rPr>
              <a:t>Máximo</a:t>
            </a:r>
          </a:p>
          <a:p>
            <a:pPr eaLnBrk="0" hangingPunct="0"/>
            <a:r>
              <a:rPr lang="en-US" sz="2000">
                <a:solidFill>
                  <a:srgbClr val="66FF33"/>
                </a:solidFill>
              </a:rPr>
              <a:t>(MCE)</a:t>
            </a:r>
          </a:p>
        </p:txBody>
      </p:sp>
      <p:sp>
        <p:nvSpPr>
          <p:cNvPr id="466949" name="Text Box 5"/>
          <p:cNvSpPr txBox="1">
            <a:spLocks noChangeArrowheads="1"/>
          </p:cNvSpPr>
          <p:nvPr/>
        </p:nvSpPr>
        <p:spPr bwMode="auto">
          <a:xfrm>
            <a:off x="3290888" y="4383088"/>
            <a:ext cx="2438400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None/>
            </a:pPr>
            <a:endParaRPr lang="en-US" sz="2000"/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Torones permanecen elásticos</a:t>
            </a:r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No falla de elementos de </a:t>
            </a:r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None/>
            </a:pPr>
            <a:r>
              <a:rPr lang="es-ES" sz="2000"/>
              <a:t>	fricción</a:t>
            </a:r>
          </a:p>
        </p:txBody>
      </p:sp>
      <p:sp>
        <p:nvSpPr>
          <p:cNvPr id="466950" name="Text Box 6"/>
          <p:cNvSpPr txBox="1">
            <a:spLocks noChangeArrowheads="1"/>
          </p:cNvSpPr>
          <p:nvPr/>
        </p:nvSpPr>
        <p:spPr bwMode="auto">
          <a:xfrm>
            <a:off x="5740400" y="2355850"/>
            <a:ext cx="3265488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Char char="·"/>
            </a:pPr>
            <a:r>
              <a:rPr lang="es-ES" sz="2000"/>
              <a:t>Se mantiene la capacidad auto-centrante</a:t>
            </a:r>
          </a:p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Char char="·"/>
            </a:pPr>
            <a:r>
              <a:rPr lang="es-ES" sz="2000"/>
              <a:t>Vigas, columnas, zonas de panel permanecen elásticas</a:t>
            </a:r>
          </a:p>
          <a:p>
            <a:pPr marL="171450" indent="-171450" algn="l" eaLnBrk="0" hangingPunct="0">
              <a:buClr>
                <a:srgbClr val="FF0000"/>
              </a:buClr>
              <a:buFont typeface="Symbol" pitchFamily="18" charset="2"/>
              <a:buChar char="·"/>
            </a:pPr>
            <a:r>
              <a:rPr lang="es-ES" sz="2000"/>
              <a:t>Edificio listo para su reocupación</a:t>
            </a:r>
          </a:p>
        </p:txBody>
      </p:sp>
      <p:sp>
        <p:nvSpPr>
          <p:cNvPr id="466951" name="Text Box 7"/>
          <p:cNvSpPr txBox="1">
            <a:spLocks noChangeArrowheads="1"/>
          </p:cNvSpPr>
          <p:nvPr/>
        </p:nvSpPr>
        <p:spPr bwMode="auto">
          <a:xfrm>
            <a:off x="5740400" y="4659313"/>
            <a:ext cx="3265488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Deriva residual pequeña</a:t>
            </a:r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Previene el colapso </a:t>
            </a:r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Vigas, zonas de panel y/o columnas en el rango inelástico</a:t>
            </a:r>
          </a:p>
          <a:p>
            <a:pPr marL="171450" indent="-171450" algn="l" eaLnBrk="0" hangingPunct="0">
              <a:buClr>
                <a:srgbClr val="33CC33"/>
              </a:buClr>
              <a:buFont typeface="Symbol" pitchFamily="18" charset="2"/>
              <a:buChar char="·"/>
            </a:pPr>
            <a:r>
              <a:rPr lang="es-ES" sz="2000"/>
              <a:t>Puede ser seguro para su reocupación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09575" y="1508125"/>
            <a:ext cx="8181975" cy="822325"/>
            <a:chOff x="345" y="1040"/>
            <a:chExt cx="5154" cy="518"/>
          </a:xfrm>
        </p:grpSpPr>
        <p:sp>
          <p:nvSpPr>
            <p:cNvPr id="95242" name="Text Box 9"/>
            <p:cNvSpPr txBox="1">
              <a:spLocks noChangeArrowheads="1"/>
            </p:cNvSpPr>
            <p:nvPr/>
          </p:nvSpPr>
          <p:spPr bwMode="auto">
            <a:xfrm>
              <a:off x="2326" y="1040"/>
              <a:ext cx="3123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" sz="2400"/>
                <a:t>Desempeño Requerido</a:t>
              </a:r>
            </a:p>
            <a:p>
              <a:pPr eaLnBrk="0" hangingPunct="0"/>
              <a:r>
                <a:rPr lang="es-ES" sz="2400"/>
                <a:t>CPEF (local)           Pórtico (Global)</a:t>
              </a:r>
            </a:p>
          </p:txBody>
        </p:sp>
        <p:sp>
          <p:nvSpPr>
            <p:cNvPr id="95243" name="Text Box 10"/>
            <p:cNvSpPr txBox="1">
              <a:spLocks noChangeArrowheads="1"/>
            </p:cNvSpPr>
            <p:nvPr/>
          </p:nvSpPr>
          <p:spPr bwMode="auto">
            <a:xfrm>
              <a:off x="491" y="1049"/>
              <a:ext cx="139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s-ES" sz="2400"/>
                <a:t>Nivel de Sismo</a:t>
              </a:r>
            </a:p>
          </p:txBody>
        </p:sp>
        <p:sp>
          <p:nvSpPr>
            <p:cNvPr id="95244" name="Line 11"/>
            <p:cNvSpPr>
              <a:spLocks noChangeShapeType="1"/>
            </p:cNvSpPr>
            <p:nvPr/>
          </p:nvSpPr>
          <p:spPr bwMode="auto">
            <a:xfrm>
              <a:off x="345" y="1555"/>
              <a:ext cx="5154" cy="0"/>
            </a:xfrm>
            <a:prstGeom prst="line">
              <a:avLst/>
            </a:prstGeom>
            <a:noFill/>
            <a:ln w="38100" cmpd="dbl">
              <a:solidFill>
                <a:srgbClr val="FFFF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95245" name="Line 12"/>
            <p:cNvSpPr>
              <a:spLocks noChangeShapeType="1"/>
            </p:cNvSpPr>
            <p:nvPr/>
          </p:nvSpPr>
          <p:spPr bwMode="auto">
            <a:xfrm>
              <a:off x="2318" y="1291"/>
              <a:ext cx="3045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466957" name="Rectangle 13"/>
          <p:cNvSpPr>
            <a:spLocks noRot="1" noChangeArrowheads="1"/>
          </p:cNvSpPr>
          <p:nvPr/>
        </p:nvSpPr>
        <p:spPr bwMode="auto">
          <a:xfrm>
            <a:off x="0" y="44450"/>
            <a:ext cx="9144000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b="1">
                <a:solidFill>
                  <a:srgbClr val="F1F14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Diseño por Desempeño</a:t>
            </a:r>
            <a:r>
              <a:rPr lang="en-US" sz="4400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US" sz="4400" b="1">
                <a:solidFill>
                  <a:srgbClr val="FFFF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b="1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s-ES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Objetivos de Diseño</a:t>
            </a:r>
            <a:r>
              <a:rPr lang="en-US" sz="2800" b="1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Garamond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6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6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6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6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6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6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6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6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6946" grpId="0"/>
      <p:bldP spid="466947" grpId="0"/>
      <p:bldP spid="466948" grpId="0"/>
      <p:bldP spid="466949" grpId="0"/>
      <p:bldP spid="466950" grpId="0"/>
      <p:bldP spid="466951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ChangeArrowheads="1"/>
          </p:cNvSpPr>
          <p:nvPr/>
        </p:nvSpPr>
        <p:spPr bwMode="auto">
          <a:xfrm>
            <a:off x="323850" y="1557338"/>
            <a:ext cx="8564563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s-ES" sz="2800"/>
              <a:t>La </a:t>
            </a:r>
            <a:r>
              <a:rPr lang="es-ES" sz="2800">
                <a:solidFill>
                  <a:srgbClr val="FFFF00"/>
                </a:solidFill>
              </a:rPr>
              <a:t>desviación estándar</a:t>
            </a:r>
            <a:r>
              <a:rPr lang="es-ES" sz="2800"/>
              <a:t> es la medida de la dispersión</a:t>
            </a:r>
          </a:p>
          <a:p>
            <a:r>
              <a:rPr lang="es-ES" sz="2800"/>
              <a:t> de los valores respecto a la media. </a:t>
            </a:r>
          </a:p>
        </p:txBody>
      </p:sp>
      <p:grpSp>
        <p:nvGrpSpPr>
          <p:cNvPr id="96259" name="Group 3"/>
          <p:cNvGrpSpPr>
            <a:grpSpLocks/>
          </p:cNvGrpSpPr>
          <p:nvPr/>
        </p:nvGrpSpPr>
        <p:grpSpPr bwMode="auto">
          <a:xfrm>
            <a:off x="1849438" y="3381375"/>
            <a:ext cx="5675312" cy="1928813"/>
            <a:chOff x="1165" y="2130"/>
            <a:chExt cx="3575" cy="1215"/>
          </a:xfrm>
        </p:grpSpPr>
        <p:sp>
          <p:nvSpPr>
            <p:cNvPr id="96260" name="Rectangle 4"/>
            <p:cNvSpPr>
              <a:spLocks noChangeArrowheads="1"/>
            </p:cNvSpPr>
            <p:nvPr/>
          </p:nvSpPr>
          <p:spPr bwMode="auto">
            <a:xfrm>
              <a:off x="1165" y="2139"/>
              <a:ext cx="1179" cy="1206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s-ES_tradnl"/>
            </a:p>
          </p:txBody>
        </p:sp>
        <p:pic>
          <p:nvPicPr>
            <p:cNvPr id="96261" name="Picture 5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00349C"/>
                </a:clrFrom>
                <a:clrTo>
                  <a:srgbClr val="00349C">
                    <a:alpha val="0"/>
                  </a:srgbClr>
                </a:clrTo>
              </a:clrChange>
            </a:blip>
            <a:srcRect l="70367" t="53906" r="16766" b="37466"/>
            <a:stretch>
              <a:fillRect/>
            </a:stretch>
          </p:blipFill>
          <p:spPr bwMode="auto">
            <a:xfrm>
              <a:off x="2335" y="2130"/>
              <a:ext cx="2405" cy="12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6262" name="Text Box 6"/>
            <p:cNvSpPr txBox="1">
              <a:spLocks noChangeArrowheads="1"/>
            </p:cNvSpPr>
            <p:nvPr/>
          </p:nvSpPr>
          <p:spPr bwMode="auto">
            <a:xfrm>
              <a:off x="1247" y="2411"/>
              <a:ext cx="1043" cy="6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s-ES" sz="6600">
                  <a:solidFill>
                    <a:srgbClr val="000514"/>
                  </a:solidFill>
                  <a:latin typeface="Symbol" pitchFamily="18" charset="2"/>
                </a:rPr>
                <a:t>s 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/>
          <p:cNvSpPr>
            <a:spLocks noChangeArrowheads="1"/>
          </p:cNvSpPr>
          <p:nvPr/>
        </p:nvSpPr>
        <p:spPr bwMode="auto">
          <a:xfrm>
            <a:off x="228600" y="80963"/>
            <a:ext cx="8763000" cy="1331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s-ES"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Evaluación del Desempeño Sísmico</a:t>
            </a:r>
            <a:r>
              <a:rPr lang="es-ES" sz="32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s-ES" sz="32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s-ES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DBE – Espectro de Respuesta</a:t>
            </a:r>
          </a:p>
        </p:txBody>
      </p:sp>
      <p:grpSp>
        <p:nvGrpSpPr>
          <p:cNvPr id="97283" name="Group 3"/>
          <p:cNvGrpSpPr>
            <a:grpSpLocks/>
          </p:cNvGrpSpPr>
          <p:nvPr/>
        </p:nvGrpSpPr>
        <p:grpSpPr bwMode="auto">
          <a:xfrm>
            <a:off x="917575" y="1773238"/>
            <a:ext cx="7183438" cy="4816475"/>
            <a:chOff x="567" y="1060"/>
            <a:chExt cx="4525" cy="3034"/>
          </a:xfrm>
        </p:grpSpPr>
        <p:grpSp>
          <p:nvGrpSpPr>
            <p:cNvPr id="97284" name="Group 4"/>
            <p:cNvGrpSpPr>
              <a:grpSpLocks/>
            </p:cNvGrpSpPr>
            <p:nvPr/>
          </p:nvGrpSpPr>
          <p:grpSpPr bwMode="auto">
            <a:xfrm>
              <a:off x="567" y="1060"/>
              <a:ext cx="4525" cy="3034"/>
              <a:chOff x="567" y="1060"/>
              <a:chExt cx="4525" cy="3034"/>
            </a:xfrm>
          </p:grpSpPr>
          <p:pic>
            <p:nvPicPr>
              <p:cNvPr id="97290" name="Picture 5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567" y="1060"/>
                <a:ext cx="4525" cy="274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70022" name="Text Box 6"/>
              <p:cNvSpPr txBox="1">
                <a:spLocks noChangeArrowheads="1"/>
              </p:cNvSpPr>
              <p:nvPr/>
            </p:nvSpPr>
            <p:spPr bwMode="auto">
              <a:xfrm>
                <a:off x="2355" y="3863"/>
                <a:ext cx="1160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1800" b="1"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MCE = DBE*1.5</a:t>
                </a:r>
              </a:p>
            </p:txBody>
          </p:sp>
          <p:sp useBgFill="1">
            <p:nvSpPr>
              <p:cNvPr id="470023" name="Text Box 7"/>
              <p:cNvSpPr txBox="1">
                <a:spLocks noChangeArrowheads="1"/>
              </p:cNvSpPr>
              <p:nvPr/>
            </p:nvSpPr>
            <p:spPr bwMode="auto">
              <a:xfrm>
                <a:off x="1927" y="3566"/>
                <a:ext cx="1981" cy="250"/>
              </a:xfrm>
              <a:prstGeom prst="rect">
                <a:avLst/>
              </a:prstGeom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s-ES" sz="2000" b="1">
                    <a:solidFill>
                      <a:srgbClr val="66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Período, T (seg)</a:t>
                </a:r>
              </a:p>
            </p:txBody>
          </p:sp>
        </p:grpSp>
        <p:sp useBgFill="1">
          <p:nvSpPr>
            <p:cNvPr id="97285" name="Text Box 8"/>
            <p:cNvSpPr txBox="1">
              <a:spLocks noChangeArrowheads="1"/>
            </p:cNvSpPr>
            <p:nvPr/>
          </p:nvSpPr>
          <p:spPr bwMode="auto">
            <a:xfrm rot="-5400000">
              <a:off x="2097" y="1631"/>
              <a:ext cx="1015" cy="17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s-ES" sz="1200"/>
                <a:t>T</a:t>
              </a:r>
              <a:r>
                <a:rPr lang="es-ES" sz="1200" baseline="-25000"/>
                <a:t>1  </a:t>
              </a:r>
              <a:r>
                <a:rPr lang="es-ES" sz="1200"/>
                <a:t>(REHABILITADO)</a:t>
              </a:r>
            </a:p>
          </p:txBody>
        </p:sp>
        <p:sp useBgFill="1">
          <p:nvSpPr>
            <p:cNvPr id="97286" name="Text Box 9"/>
            <p:cNvSpPr txBox="1">
              <a:spLocks noChangeArrowheads="1"/>
            </p:cNvSpPr>
            <p:nvPr/>
          </p:nvSpPr>
          <p:spPr bwMode="auto">
            <a:xfrm rot="-5400000">
              <a:off x="2925" y="1631"/>
              <a:ext cx="447" cy="17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s-ES" sz="1200"/>
                <a:t>T1 (TR)</a:t>
              </a:r>
            </a:p>
          </p:txBody>
        </p:sp>
        <p:sp useBgFill="1">
          <p:nvSpPr>
            <p:cNvPr id="97287" name="Text Box 10"/>
            <p:cNvSpPr txBox="1">
              <a:spLocks noChangeArrowheads="1"/>
            </p:cNvSpPr>
            <p:nvPr/>
          </p:nvSpPr>
          <p:spPr bwMode="auto">
            <a:xfrm rot="-5400000">
              <a:off x="2929" y="1616"/>
              <a:ext cx="439" cy="17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s-ES" sz="1200"/>
                <a:t>T</a:t>
              </a:r>
              <a:r>
                <a:rPr lang="es-ES" sz="1200" baseline="-25000"/>
                <a:t>1  </a:t>
              </a:r>
              <a:r>
                <a:rPr lang="es-ES" sz="1200"/>
                <a:t>(TR)</a:t>
              </a:r>
            </a:p>
          </p:txBody>
        </p:sp>
        <p:sp useBgFill="1">
          <p:nvSpPr>
            <p:cNvPr id="97288" name="Text Box 11"/>
            <p:cNvSpPr txBox="1">
              <a:spLocks noChangeArrowheads="1"/>
            </p:cNvSpPr>
            <p:nvPr/>
          </p:nvSpPr>
          <p:spPr bwMode="auto">
            <a:xfrm rot="-5400000">
              <a:off x="1118" y="1630"/>
              <a:ext cx="1015" cy="17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s-ES" sz="1200"/>
                <a:t>T</a:t>
              </a:r>
              <a:r>
                <a:rPr lang="es-ES" sz="1200" baseline="-25000"/>
                <a:t>2  </a:t>
              </a:r>
              <a:r>
                <a:rPr lang="es-ES" sz="1200"/>
                <a:t>(REHABILITADO)</a:t>
              </a:r>
            </a:p>
          </p:txBody>
        </p:sp>
        <p:sp useBgFill="1">
          <p:nvSpPr>
            <p:cNvPr id="97289" name="Text Box 12"/>
            <p:cNvSpPr txBox="1">
              <a:spLocks noChangeArrowheads="1"/>
            </p:cNvSpPr>
            <p:nvPr/>
          </p:nvSpPr>
          <p:spPr bwMode="auto">
            <a:xfrm rot="-5400000">
              <a:off x="1603" y="1641"/>
              <a:ext cx="498" cy="173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s-ES" sz="1200"/>
                <a:t>T</a:t>
              </a:r>
              <a:r>
                <a:rPr lang="es-ES" sz="1200" baseline="-25000"/>
                <a:t>2 </a:t>
              </a:r>
              <a:r>
                <a:rPr lang="es-ES" sz="1200"/>
                <a:t>(TR)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4925" y="44450"/>
            <a:ext cx="9109075" cy="1296988"/>
          </a:xfrm>
        </p:spPr>
        <p:txBody>
          <a:bodyPr/>
          <a:lstStyle/>
          <a:p>
            <a:pPr>
              <a:defRPr/>
            </a:pPr>
            <a:r>
              <a:rPr lang="es-ES" sz="3600" smtClean="0">
                <a:solidFill>
                  <a:srgbClr val="FFFF00"/>
                </a:solidFill>
                <a:latin typeface="Arial" charset="0"/>
              </a:rPr>
              <a:t>Rehabilitación de Edificios Existentes</a:t>
            </a:r>
            <a:r>
              <a:rPr lang="en-US" sz="2800" smtClean="0">
                <a:solidFill>
                  <a:srgbClr val="FFFF66"/>
                </a:solidFill>
                <a:latin typeface="Arial" charset="0"/>
              </a:rPr>
              <a:t> </a:t>
            </a: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/>
            </a:r>
            <a:br>
              <a:rPr lang="en-US" sz="2800" smtClean="0">
                <a:solidFill>
                  <a:srgbClr val="FF9933"/>
                </a:solidFill>
                <a:latin typeface="Arial" charset="0"/>
              </a:rPr>
            </a:br>
            <a:r>
              <a:rPr lang="en-US" sz="2800" smtClean="0">
                <a:solidFill>
                  <a:srgbClr val="FF9933"/>
                </a:solidFill>
                <a:latin typeface="Arial" charset="0"/>
              </a:rPr>
              <a:t>PARM-TR</a:t>
            </a:r>
            <a:r>
              <a:rPr lang="en-US" sz="2800" smtClean="0">
                <a:solidFill>
                  <a:schemeClr val="accent1"/>
                </a:solidFill>
                <a:latin typeface="Arial" charset="0"/>
              </a:rPr>
              <a:t> </a:t>
            </a:r>
            <a:r>
              <a:rPr lang="en-US" sz="2800" smtClean="0">
                <a:solidFill>
                  <a:srgbClr val="FFFF00"/>
                </a:solidFill>
                <a:latin typeface="Arial" charset="0"/>
              </a:rPr>
              <a:t> </a:t>
            </a:r>
          </a:p>
        </p:txBody>
      </p:sp>
      <p:sp>
        <p:nvSpPr>
          <p:cNvPr id="98307" name="Line 3"/>
          <p:cNvSpPr>
            <a:spLocks noChangeAspect="1" noChangeShapeType="1"/>
          </p:cNvSpPr>
          <p:nvPr/>
        </p:nvSpPr>
        <p:spPr bwMode="auto">
          <a:xfrm>
            <a:off x="2709863" y="2406650"/>
            <a:ext cx="3608387" cy="3175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08" name="Line 4"/>
          <p:cNvSpPr>
            <a:spLocks noChangeAspect="1" noChangeShapeType="1"/>
          </p:cNvSpPr>
          <p:nvPr/>
        </p:nvSpPr>
        <p:spPr bwMode="auto">
          <a:xfrm flipV="1">
            <a:off x="3613150" y="2409825"/>
            <a:ext cx="3175" cy="2582863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09" name="Line 5"/>
          <p:cNvSpPr>
            <a:spLocks noChangeAspect="1" noChangeShapeType="1"/>
          </p:cNvSpPr>
          <p:nvPr/>
        </p:nvSpPr>
        <p:spPr bwMode="auto">
          <a:xfrm flipV="1">
            <a:off x="2705100" y="2409825"/>
            <a:ext cx="3175" cy="2582863"/>
          </a:xfrm>
          <a:prstGeom prst="line">
            <a:avLst/>
          </a:prstGeom>
          <a:noFill/>
          <a:ln w="1588">
            <a:solidFill>
              <a:srgbClr val="66FF66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0" name="Line 6"/>
          <p:cNvSpPr>
            <a:spLocks noChangeAspect="1" noChangeShapeType="1"/>
          </p:cNvSpPr>
          <p:nvPr/>
        </p:nvSpPr>
        <p:spPr bwMode="auto">
          <a:xfrm flipV="1">
            <a:off x="4522788" y="2409825"/>
            <a:ext cx="1587" cy="2582863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1" name="Line 7"/>
          <p:cNvSpPr>
            <a:spLocks noChangeAspect="1" noChangeShapeType="1"/>
          </p:cNvSpPr>
          <p:nvPr/>
        </p:nvSpPr>
        <p:spPr bwMode="auto">
          <a:xfrm flipV="1">
            <a:off x="6338888" y="2409825"/>
            <a:ext cx="1587" cy="2582863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2" name="Line 8"/>
          <p:cNvSpPr>
            <a:spLocks noChangeAspect="1" noChangeShapeType="1"/>
          </p:cNvSpPr>
          <p:nvPr/>
        </p:nvSpPr>
        <p:spPr bwMode="auto">
          <a:xfrm flipV="1">
            <a:off x="5430838" y="2409825"/>
            <a:ext cx="3175" cy="2582863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3" name="Line 9"/>
          <p:cNvSpPr>
            <a:spLocks noChangeAspect="1" noChangeShapeType="1"/>
          </p:cNvSpPr>
          <p:nvPr/>
        </p:nvSpPr>
        <p:spPr bwMode="auto">
          <a:xfrm>
            <a:off x="2733675" y="3192463"/>
            <a:ext cx="3584575" cy="3175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4" name="Line 10"/>
          <p:cNvSpPr>
            <a:spLocks noChangeAspect="1" noChangeShapeType="1"/>
          </p:cNvSpPr>
          <p:nvPr/>
        </p:nvSpPr>
        <p:spPr bwMode="auto">
          <a:xfrm>
            <a:off x="2728913" y="2782888"/>
            <a:ext cx="3613150" cy="1587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5" name="Line 11"/>
          <p:cNvSpPr>
            <a:spLocks noChangeAspect="1" noChangeShapeType="1"/>
          </p:cNvSpPr>
          <p:nvPr/>
        </p:nvSpPr>
        <p:spPr bwMode="auto">
          <a:xfrm>
            <a:off x="2716213" y="4400550"/>
            <a:ext cx="3648075" cy="3175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6" name="Line 12"/>
          <p:cNvSpPr>
            <a:spLocks noChangeAspect="1" noChangeShapeType="1"/>
          </p:cNvSpPr>
          <p:nvPr/>
        </p:nvSpPr>
        <p:spPr bwMode="auto">
          <a:xfrm>
            <a:off x="2713038" y="3994150"/>
            <a:ext cx="3625850" cy="1588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7" name="Line 13"/>
          <p:cNvSpPr>
            <a:spLocks noChangeAspect="1" noChangeShapeType="1"/>
          </p:cNvSpPr>
          <p:nvPr/>
        </p:nvSpPr>
        <p:spPr bwMode="auto">
          <a:xfrm>
            <a:off x="2709863" y="3609975"/>
            <a:ext cx="3606800" cy="3175"/>
          </a:xfrm>
          <a:prstGeom prst="line">
            <a:avLst/>
          </a:prstGeom>
          <a:noFill/>
          <a:ln w="1588">
            <a:solidFill>
              <a:srgbClr val="99FF99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8" name="Line 14"/>
          <p:cNvSpPr>
            <a:spLocks noChangeAspect="1" noChangeShapeType="1"/>
          </p:cNvSpPr>
          <p:nvPr/>
        </p:nvSpPr>
        <p:spPr bwMode="auto">
          <a:xfrm>
            <a:off x="2705100" y="5254625"/>
            <a:ext cx="3175" cy="520700"/>
          </a:xfrm>
          <a:prstGeom prst="line">
            <a:avLst/>
          </a:prstGeom>
          <a:noFill/>
          <a:ln w="1588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19" name="Rectangle 15"/>
          <p:cNvSpPr>
            <a:spLocks noChangeAspect="1" noChangeArrowheads="1"/>
          </p:cNvSpPr>
          <p:nvPr/>
        </p:nvSpPr>
        <p:spPr bwMode="auto">
          <a:xfrm>
            <a:off x="3563938" y="5516563"/>
            <a:ext cx="20431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eaLnBrk="0" hangingPunct="0"/>
            <a:r>
              <a:rPr lang="en-US" sz="1600" b="1">
                <a:latin typeface="AvantGarde Bk BT" pitchFamily="34" charset="0"/>
              </a:rPr>
              <a:t>4 @ 9.15 m = 36.6 m</a:t>
            </a:r>
            <a:endParaRPr lang="en-US" sz="1600" b="1">
              <a:latin typeface="Times New Roman" pitchFamily="18" charset="0"/>
            </a:endParaRPr>
          </a:p>
        </p:txBody>
      </p:sp>
      <p:sp>
        <p:nvSpPr>
          <p:cNvPr id="98320" name="Line 16"/>
          <p:cNvSpPr>
            <a:spLocks noChangeAspect="1" noChangeShapeType="1"/>
          </p:cNvSpPr>
          <p:nvPr/>
        </p:nvSpPr>
        <p:spPr bwMode="auto">
          <a:xfrm>
            <a:off x="6345238" y="5208588"/>
            <a:ext cx="1587" cy="520700"/>
          </a:xfrm>
          <a:prstGeom prst="line">
            <a:avLst/>
          </a:prstGeom>
          <a:noFill/>
          <a:ln w="1588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s-ES"/>
          </a:p>
        </p:txBody>
      </p:sp>
      <p:sp>
        <p:nvSpPr>
          <p:cNvPr id="98321" name="Line 17"/>
          <p:cNvSpPr>
            <a:spLocks noChangeAspect="1" noChangeShapeType="1"/>
          </p:cNvSpPr>
          <p:nvPr/>
        </p:nvSpPr>
        <p:spPr bwMode="auto">
          <a:xfrm>
            <a:off x="2709863" y="5430838"/>
            <a:ext cx="3636962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0" tIns="0" rIns="0" bIns="0" anchor="ctr">
            <a:spAutoFit/>
          </a:bodyPr>
          <a:lstStyle/>
          <a:p>
            <a:endParaRPr lang="es-ES"/>
          </a:p>
        </p:txBody>
      </p:sp>
      <p:pic>
        <p:nvPicPr>
          <p:cNvPr id="98322" name="Picture 1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00325" y="5000625"/>
            <a:ext cx="4013200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323" name="Group 19"/>
          <p:cNvGrpSpPr>
            <a:grpSpLocks noChangeAspect="1"/>
          </p:cNvGrpSpPr>
          <p:nvPr/>
        </p:nvGrpSpPr>
        <p:grpSpPr bwMode="auto">
          <a:xfrm>
            <a:off x="6392863" y="2363788"/>
            <a:ext cx="1108075" cy="2636837"/>
            <a:chOff x="4911" y="1616"/>
            <a:chExt cx="734" cy="1744"/>
          </a:xfrm>
        </p:grpSpPr>
        <p:sp>
          <p:nvSpPr>
            <p:cNvPr id="98363" name="Line 20"/>
            <p:cNvSpPr>
              <a:spLocks noChangeAspect="1" noChangeShapeType="1"/>
            </p:cNvSpPr>
            <p:nvPr/>
          </p:nvSpPr>
          <p:spPr bwMode="auto">
            <a:xfrm>
              <a:off x="4975" y="3360"/>
              <a:ext cx="304" cy="0"/>
            </a:xfrm>
            <a:prstGeom prst="line">
              <a:avLst/>
            </a:prstGeom>
            <a:no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4" name="Line 21"/>
            <p:cNvSpPr>
              <a:spLocks noChangeAspect="1" noChangeShapeType="1"/>
            </p:cNvSpPr>
            <p:nvPr/>
          </p:nvSpPr>
          <p:spPr bwMode="auto">
            <a:xfrm>
              <a:off x="4975" y="2972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5" name="Line 22"/>
            <p:cNvSpPr>
              <a:spLocks noChangeAspect="1" noChangeShapeType="1"/>
            </p:cNvSpPr>
            <p:nvPr/>
          </p:nvSpPr>
          <p:spPr bwMode="auto">
            <a:xfrm>
              <a:off x="4959" y="2696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6" name="Line 23"/>
            <p:cNvSpPr>
              <a:spLocks noChangeAspect="1" noChangeShapeType="1"/>
            </p:cNvSpPr>
            <p:nvPr/>
          </p:nvSpPr>
          <p:spPr bwMode="auto">
            <a:xfrm>
              <a:off x="4943" y="2444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7" name="Line 24"/>
            <p:cNvSpPr>
              <a:spLocks noChangeAspect="1" noChangeShapeType="1"/>
            </p:cNvSpPr>
            <p:nvPr/>
          </p:nvSpPr>
          <p:spPr bwMode="auto">
            <a:xfrm>
              <a:off x="4943" y="2172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8" name="Line 25"/>
            <p:cNvSpPr>
              <a:spLocks noChangeAspect="1" noChangeShapeType="1"/>
            </p:cNvSpPr>
            <p:nvPr/>
          </p:nvSpPr>
          <p:spPr bwMode="auto">
            <a:xfrm>
              <a:off x="4935" y="1888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69" name="Line 26"/>
            <p:cNvSpPr>
              <a:spLocks noChangeAspect="1" noChangeShapeType="1"/>
            </p:cNvSpPr>
            <p:nvPr/>
          </p:nvSpPr>
          <p:spPr bwMode="auto">
            <a:xfrm>
              <a:off x="4911" y="1640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0" name="Line 27"/>
            <p:cNvSpPr>
              <a:spLocks noChangeAspect="1" noChangeShapeType="1"/>
            </p:cNvSpPr>
            <p:nvPr/>
          </p:nvSpPr>
          <p:spPr bwMode="auto">
            <a:xfrm flipV="1">
              <a:off x="5099" y="2972"/>
              <a:ext cx="0" cy="38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1" name="Line 28"/>
            <p:cNvSpPr>
              <a:spLocks noChangeAspect="1" noChangeShapeType="1"/>
            </p:cNvSpPr>
            <p:nvPr/>
          </p:nvSpPr>
          <p:spPr bwMode="auto">
            <a:xfrm flipV="1">
              <a:off x="5095" y="2700"/>
              <a:ext cx="0" cy="26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2" name="Line 29"/>
            <p:cNvSpPr>
              <a:spLocks noChangeAspect="1" noChangeShapeType="1"/>
            </p:cNvSpPr>
            <p:nvPr/>
          </p:nvSpPr>
          <p:spPr bwMode="auto">
            <a:xfrm flipV="1">
              <a:off x="5091" y="2428"/>
              <a:ext cx="0" cy="26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3" name="Line 30"/>
            <p:cNvSpPr>
              <a:spLocks noChangeAspect="1" noChangeShapeType="1"/>
            </p:cNvSpPr>
            <p:nvPr/>
          </p:nvSpPr>
          <p:spPr bwMode="auto">
            <a:xfrm flipV="1">
              <a:off x="5087" y="2164"/>
              <a:ext cx="0" cy="24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4" name="Line 31"/>
            <p:cNvSpPr>
              <a:spLocks noChangeAspect="1" noChangeShapeType="1"/>
            </p:cNvSpPr>
            <p:nvPr/>
          </p:nvSpPr>
          <p:spPr bwMode="auto">
            <a:xfrm flipV="1">
              <a:off x="5083" y="1876"/>
              <a:ext cx="0" cy="27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5" name="Line 32"/>
            <p:cNvSpPr>
              <a:spLocks noChangeAspect="1" noChangeShapeType="1"/>
            </p:cNvSpPr>
            <p:nvPr/>
          </p:nvSpPr>
          <p:spPr bwMode="auto">
            <a:xfrm flipV="1">
              <a:off x="5079" y="1616"/>
              <a:ext cx="0" cy="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  <p:sp>
          <p:nvSpPr>
            <p:cNvPr id="98376" name="Text Box 33"/>
            <p:cNvSpPr txBox="1">
              <a:spLocks noChangeAspect="1" noChangeArrowheads="1"/>
            </p:cNvSpPr>
            <p:nvPr/>
          </p:nvSpPr>
          <p:spPr bwMode="auto">
            <a:xfrm>
              <a:off x="5115" y="1653"/>
              <a:ext cx="471" cy="181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3.96 m</a:t>
              </a:r>
            </a:p>
          </p:txBody>
        </p:sp>
        <p:sp>
          <p:nvSpPr>
            <p:cNvPr id="98377" name="Text Box 34"/>
            <p:cNvSpPr txBox="1">
              <a:spLocks noChangeAspect="1" noChangeArrowheads="1"/>
            </p:cNvSpPr>
            <p:nvPr/>
          </p:nvSpPr>
          <p:spPr bwMode="auto">
            <a:xfrm>
              <a:off x="5115" y="1945"/>
              <a:ext cx="471" cy="181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3.96 m</a:t>
              </a:r>
            </a:p>
          </p:txBody>
        </p:sp>
        <p:sp>
          <p:nvSpPr>
            <p:cNvPr id="98378" name="Text Box 35"/>
            <p:cNvSpPr txBox="1">
              <a:spLocks noChangeAspect="1" noChangeArrowheads="1"/>
            </p:cNvSpPr>
            <p:nvPr/>
          </p:nvSpPr>
          <p:spPr bwMode="auto">
            <a:xfrm>
              <a:off x="5093" y="2229"/>
              <a:ext cx="513" cy="182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 3.96 m</a:t>
              </a:r>
            </a:p>
          </p:txBody>
        </p:sp>
        <p:sp>
          <p:nvSpPr>
            <p:cNvPr id="98379" name="Text Box 36"/>
            <p:cNvSpPr txBox="1">
              <a:spLocks noChangeAspect="1" noChangeArrowheads="1"/>
            </p:cNvSpPr>
            <p:nvPr/>
          </p:nvSpPr>
          <p:spPr bwMode="auto">
            <a:xfrm>
              <a:off x="5063" y="2505"/>
              <a:ext cx="556" cy="182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  3.96 m</a:t>
              </a:r>
            </a:p>
          </p:txBody>
        </p:sp>
        <p:sp>
          <p:nvSpPr>
            <p:cNvPr id="98380" name="Text Box 37"/>
            <p:cNvSpPr txBox="1">
              <a:spLocks noChangeAspect="1" noChangeArrowheads="1"/>
            </p:cNvSpPr>
            <p:nvPr/>
          </p:nvSpPr>
          <p:spPr bwMode="auto">
            <a:xfrm>
              <a:off x="5006" y="2777"/>
              <a:ext cx="639" cy="182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    3.96 m</a:t>
              </a:r>
            </a:p>
          </p:txBody>
        </p:sp>
        <p:sp>
          <p:nvSpPr>
            <p:cNvPr id="98381" name="Text Box 38"/>
            <p:cNvSpPr txBox="1">
              <a:spLocks noChangeAspect="1" noChangeArrowheads="1"/>
            </p:cNvSpPr>
            <p:nvPr/>
          </p:nvSpPr>
          <p:spPr bwMode="auto">
            <a:xfrm>
              <a:off x="5027" y="3089"/>
              <a:ext cx="597" cy="182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800" b="1"/>
                <a:t>   4.57 m</a:t>
              </a:r>
            </a:p>
          </p:txBody>
        </p:sp>
        <p:sp>
          <p:nvSpPr>
            <p:cNvPr id="98382" name="Line 39"/>
            <p:cNvSpPr>
              <a:spLocks noChangeAspect="1" noChangeShapeType="1"/>
            </p:cNvSpPr>
            <p:nvPr/>
          </p:nvSpPr>
          <p:spPr bwMode="auto">
            <a:xfrm>
              <a:off x="4951" y="3356"/>
              <a:ext cx="304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endParaRPr lang="es-ES"/>
            </a:p>
          </p:txBody>
        </p:sp>
      </p:grpSp>
      <p:sp>
        <p:nvSpPr>
          <p:cNvPr id="98324" name="Text Box 40"/>
          <p:cNvSpPr txBox="1">
            <a:spLocks noChangeAspect="1" noChangeArrowheads="1"/>
          </p:cNvSpPr>
          <p:nvPr/>
        </p:nvSpPr>
        <p:spPr bwMode="auto">
          <a:xfrm rot="-5400000">
            <a:off x="1778000" y="4348163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/>
              <a:t>W14x426</a:t>
            </a:r>
          </a:p>
        </p:txBody>
      </p:sp>
      <p:sp>
        <p:nvSpPr>
          <p:cNvPr id="98325" name="Text Box 41"/>
          <p:cNvSpPr txBox="1">
            <a:spLocks noChangeAspect="1" noChangeArrowheads="1"/>
          </p:cNvSpPr>
          <p:nvPr/>
        </p:nvSpPr>
        <p:spPr bwMode="auto">
          <a:xfrm rot="-5400000">
            <a:off x="1565275" y="3486150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/>
              <a:t>W14x398</a:t>
            </a:r>
          </a:p>
        </p:txBody>
      </p:sp>
      <p:sp>
        <p:nvSpPr>
          <p:cNvPr id="98326" name="Text Box 42"/>
          <p:cNvSpPr txBox="1">
            <a:spLocks noChangeAspect="1" noChangeArrowheads="1"/>
          </p:cNvSpPr>
          <p:nvPr/>
        </p:nvSpPr>
        <p:spPr bwMode="auto">
          <a:xfrm rot="-5400000">
            <a:off x="1735138" y="2641600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/>
              <a:t>W14x311</a:t>
            </a:r>
          </a:p>
        </p:txBody>
      </p:sp>
      <p:sp>
        <p:nvSpPr>
          <p:cNvPr id="98327" name="Line 43"/>
          <p:cNvSpPr>
            <a:spLocks noChangeAspect="1" noChangeShapeType="1"/>
          </p:cNvSpPr>
          <p:nvPr/>
        </p:nvSpPr>
        <p:spPr bwMode="auto">
          <a:xfrm flipH="1">
            <a:off x="2132013" y="4992688"/>
            <a:ext cx="404812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28" name="Line 44"/>
          <p:cNvSpPr>
            <a:spLocks noChangeAspect="1" noChangeShapeType="1"/>
          </p:cNvSpPr>
          <p:nvPr/>
        </p:nvSpPr>
        <p:spPr bwMode="auto">
          <a:xfrm flipH="1">
            <a:off x="2201863" y="3986213"/>
            <a:ext cx="406400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29" name="Line 45"/>
          <p:cNvSpPr>
            <a:spLocks noChangeAspect="1" noChangeShapeType="1"/>
          </p:cNvSpPr>
          <p:nvPr/>
        </p:nvSpPr>
        <p:spPr bwMode="auto">
          <a:xfrm flipH="1">
            <a:off x="2212975" y="3175000"/>
            <a:ext cx="404813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30" name="Line 46"/>
          <p:cNvSpPr>
            <a:spLocks noChangeAspect="1" noChangeShapeType="1"/>
          </p:cNvSpPr>
          <p:nvPr/>
        </p:nvSpPr>
        <p:spPr bwMode="auto">
          <a:xfrm flipH="1">
            <a:off x="2211388" y="2376488"/>
            <a:ext cx="404812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31" name="Line 47"/>
          <p:cNvSpPr>
            <a:spLocks noChangeAspect="1" noChangeShapeType="1"/>
          </p:cNvSpPr>
          <p:nvPr/>
        </p:nvSpPr>
        <p:spPr bwMode="auto">
          <a:xfrm flipV="1">
            <a:off x="2363788" y="3975100"/>
            <a:ext cx="0" cy="1017588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32" name="Line 48"/>
          <p:cNvSpPr>
            <a:spLocks noChangeAspect="1" noChangeShapeType="1"/>
          </p:cNvSpPr>
          <p:nvPr/>
        </p:nvSpPr>
        <p:spPr bwMode="auto">
          <a:xfrm flipV="1">
            <a:off x="2360613" y="3189288"/>
            <a:ext cx="0" cy="773112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33" name="Line 49"/>
          <p:cNvSpPr>
            <a:spLocks noChangeAspect="1" noChangeShapeType="1"/>
          </p:cNvSpPr>
          <p:nvPr/>
        </p:nvSpPr>
        <p:spPr bwMode="auto">
          <a:xfrm flipV="1">
            <a:off x="2357438" y="2403475"/>
            <a:ext cx="0" cy="771525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0" tIns="0" rIns="0" bIns="0" anchor="ctr">
            <a:spAutoFit/>
          </a:bodyPr>
          <a:lstStyle/>
          <a:p>
            <a:endParaRPr lang="es-ES"/>
          </a:p>
        </p:txBody>
      </p:sp>
      <p:sp>
        <p:nvSpPr>
          <p:cNvPr id="98334" name="Text Box 50"/>
          <p:cNvSpPr txBox="1">
            <a:spLocks noChangeAspect="1" noChangeArrowheads="1"/>
          </p:cNvSpPr>
          <p:nvPr/>
        </p:nvSpPr>
        <p:spPr bwMode="auto">
          <a:xfrm>
            <a:off x="2787650" y="4186238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W36x160</a:t>
            </a:r>
          </a:p>
        </p:txBody>
      </p:sp>
      <p:sp>
        <p:nvSpPr>
          <p:cNvPr id="98335" name="Text Box 51"/>
          <p:cNvSpPr txBox="1">
            <a:spLocks noChangeAspect="1" noChangeArrowheads="1"/>
          </p:cNvSpPr>
          <p:nvPr/>
        </p:nvSpPr>
        <p:spPr bwMode="auto">
          <a:xfrm>
            <a:off x="2786063" y="3779838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W36x160</a:t>
            </a:r>
          </a:p>
        </p:txBody>
      </p:sp>
      <p:sp>
        <p:nvSpPr>
          <p:cNvPr id="98336" name="Text Box 52"/>
          <p:cNvSpPr txBox="1">
            <a:spLocks noChangeAspect="1" noChangeArrowheads="1"/>
          </p:cNvSpPr>
          <p:nvPr/>
        </p:nvSpPr>
        <p:spPr bwMode="auto">
          <a:xfrm>
            <a:off x="2784475" y="3373438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W36x150</a:t>
            </a:r>
          </a:p>
        </p:txBody>
      </p:sp>
      <p:sp>
        <p:nvSpPr>
          <p:cNvPr id="98337" name="Text Box 53"/>
          <p:cNvSpPr txBox="1">
            <a:spLocks noChangeAspect="1" noChangeArrowheads="1"/>
          </p:cNvSpPr>
          <p:nvPr/>
        </p:nvSpPr>
        <p:spPr bwMode="auto">
          <a:xfrm>
            <a:off x="2782888" y="2967038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W30x108</a:t>
            </a:r>
          </a:p>
        </p:txBody>
      </p:sp>
      <p:sp>
        <p:nvSpPr>
          <p:cNvPr id="98338" name="Text Box 54"/>
          <p:cNvSpPr txBox="1">
            <a:spLocks noChangeAspect="1" noChangeArrowheads="1"/>
          </p:cNvSpPr>
          <p:nvPr/>
        </p:nvSpPr>
        <p:spPr bwMode="auto">
          <a:xfrm>
            <a:off x="2782888" y="2560638"/>
            <a:ext cx="758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W30x108</a:t>
            </a:r>
          </a:p>
        </p:txBody>
      </p:sp>
      <p:sp>
        <p:nvSpPr>
          <p:cNvPr id="98339" name="Text Box 55"/>
          <p:cNvSpPr txBox="1">
            <a:spLocks noChangeAspect="1" noChangeArrowheads="1"/>
          </p:cNvSpPr>
          <p:nvPr/>
        </p:nvSpPr>
        <p:spPr bwMode="auto">
          <a:xfrm>
            <a:off x="2830513" y="2154238"/>
            <a:ext cx="66040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66FF"/>
                </a:solidFill>
              </a:rPr>
              <a:t>W24x76</a:t>
            </a:r>
          </a:p>
        </p:txBody>
      </p:sp>
      <p:sp>
        <p:nvSpPr>
          <p:cNvPr id="98340" name="Rectangle 56"/>
          <p:cNvSpPr>
            <a:spLocks noChangeArrowheads="1"/>
          </p:cNvSpPr>
          <p:nvPr/>
        </p:nvSpPr>
        <p:spPr bwMode="auto">
          <a:xfrm>
            <a:off x="3635375" y="6165850"/>
            <a:ext cx="192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s-ES_tradnl" sz="2400"/>
              <a:t>ELEVACION</a:t>
            </a:r>
            <a:endParaRPr lang="es-EC" sz="2400"/>
          </a:p>
        </p:txBody>
      </p:sp>
      <p:sp>
        <p:nvSpPr>
          <p:cNvPr id="98341" name="Text Box 57"/>
          <p:cNvSpPr txBox="1">
            <a:spLocks noChangeAspect="1" noChangeArrowheads="1"/>
          </p:cNvSpPr>
          <p:nvPr/>
        </p:nvSpPr>
        <p:spPr bwMode="auto">
          <a:xfrm>
            <a:off x="5502275" y="4194175"/>
            <a:ext cx="747713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3170-556</a:t>
            </a:r>
          </a:p>
        </p:txBody>
      </p:sp>
      <p:sp>
        <p:nvSpPr>
          <p:cNvPr id="98342" name="Text Box 58"/>
          <p:cNvSpPr txBox="1">
            <a:spLocks noChangeAspect="1" noChangeArrowheads="1"/>
          </p:cNvSpPr>
          <p:nvPr/>
        </p:nvSpPr>
        <p:spPr bwMode="auto">
          <a:xfrm>
            <a:off x="5500688" y="3787775"/>
            <a:ext cx="747712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3170-556</a:t>
            </a:r>
          </a:p>
        </p:txBody>
      </p:sp>
      <p:sp>
        <p:nvSpPr>
          <p:cNvPr id="98343" name="Text Box 59"/>
          <p:cNvSpPr txBox="1">
            <a:spLocks noChangeAspect="1" noChangeArrowheads="1"/>
          </p:cNvSpPr>
          <p:nvPr/>
        </p:nvSpPr>
        <p:spPr bwMode="auto">
          <a:xfrm>
            <a:off x="5499100" y="3381375"/>
            <a:ext cx="747713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2894-503</a:t>
            </a:r>
          </a:p>
        </p:txBody>
      </p:sp>
      <p:sp>
        <p:nvSpPr>
          <p:cNvPr id="98344" name="Text Box 60"/>
          <p:cNvSpPr txBox="1">
            <a:spLocks noChangeAspect="1" noChangeArrowheads="1"/>
          </p:cNvSpPr>
          <p:nvPr/>
        </p:nvSpPr>
        <p:spPr bwMode="auto">
          <a:xfrm>
            <a:off x="5497513" y="2974975"/>
            <a:ext cx="747712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1940-454</a:t>
            </a:r>
          </a:p>
        </p:txBody>
      </p:sp>
      <p:sp>
        <p:nvSpPr>
          <p:cNvPr id="98345" name="Text Box 61"/>
          <p:cNvSpPr txBox="1">
            <a:spLocks noChangeAspect="1" noChangeArrowheads="1"/>
          </p:cNvSpPr>
          <p:nvPr/>
        </p:nvSpPr>
        <p:spPr bwMode="auto">
          <a:xfrm>
            <a:off x="5497513" y="2568575"/>
            <a:ext cx="747712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1940-454</a:t>
            </a:r>
          </a:p>
        </p:txBody>
      </p:sp>
      <p:sp>
        <p:nvSpPr>
          <p:cNvPr id="98346" name="Text Box 62"/>
          <p:cNvSpPr txBox="1">
            <a:spLocks noChangeAspect="1" noChangeArrowheads="1"/>
          </p:cNvSpPr>
          <p:nvPr/>
        </p:nvSpPr>
        <p:spPr bwMode="auto">
          <a:xfrm>
            <a:off x="5495925" y="2162175"/>
            <a:ext cx="747713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66FFFF"/>
                </a:solidFill>
              </a:rPr>
              <a:t>1313-343</a:t>
            </a:r>
          </a:p>
        </p:txBody>
      </p:sp>
      <p:sp>
        <p:nvSpPr>
          <p:cNvPr id="472127" name="Text Box 63"/>
          <p:cNvSpPr txBox="1">
            <a:spLocks noChangeAspect="1" noChangeArrowheads="1"/>
          </p:cNvSpPr>
          <p:nvPr/>
        </p:nvSpPr>
        <p:spPr bwMode="auto">
          <a:xfrm>
            <a:off x="5564188" y="1860550"/>
            <a:ext cx="887412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 anchor="ctr">
            <a:spAutoFit/>
          </a:bodyPr>
          <a:lstStyle/>
          <a:p>
            <a:pPr eaLnBrk="0" hangingPunct="0">
              <a:defRPr/>
            </a:pPr>
            <a:r>
              <a:rPr lang="en-US" sz="1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</a:t>
            </a:r>
            <a:r>
              <a:rPr lang="en-US" sz="1400" b="1" baseline="-25000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</a:t>
            </a:r>
            <a:r>
              <a:rPr lang="en-US" sz="1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- F</a:t>
            </a:r>
            <a:r>
              <a:rPr lang="en-US" sz="1400" b="1" baseline="-25000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 </a:t>
            </a:r>
            <a:r>
              <a:rPr lang="en-US" sz="1400" b="1"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(KN)</a:t>
            </a:r>
          </a:p>
        </p:txBody>
      </p:sp>
      <p:sp>
        <p:nvSpPr>
          <p:cNvPr id="98348" name="Text Box 64"/>
          <p:cNvSpPr txBox="1">
            <a:spLocks noChangeAspect="1" noChangeArrowheads="1"/>
          </p:cNvSpPr>
          <p:nvPr/>
        </p:nvSpPr>
        <p:spPr bwMode="auto">
          <a:xfrm>
            <a:off x="4841875" y="4194175"/>
            <a:ext cx="19685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32</a:t>
            </a:r>
          </a:p>
        </p:txBody>
      </p:sp>
      <p:sp>
        <p:nvSpPr>
          <p:cNvPr id="98349" name="Text Box 65"/>
          <p:cNvSpPr txBox="1">
            <a:spLocks noChangeAspect="1" noChangeArrowheads="1"/>
          </p:cNvSpPr>
          <p:nvPr/>
        </p:nvSpPr>
        <p:spPr bwMode="auto">
          <a:xfrm>
            <a:off x="4840288" y="3787775"/>
            <a:ext cx="19685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32</a:t>
            </a:r>
          </a:p>
        </p:txBody>
      </p:sp>
      <p:sp>
        <p:nvSpPr>
          <p:cNvPr id="98350" name="Text Box 66"/>
          <p:cNvSpPr txBox="1">
            <a:spLocks noChangeAspect="1" noChangeArrowheads="1"/>
          </p:cNvSpPr>
          <p:nvPr/>
        </p:nvSpPr>
        <p:spPr bwMode="auto">
          <a:xfrm>
            <a:off x="4838700" y="3381375"/>
            <a:ext cx="19685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30</a:t>
            </a:r>
          </a:p>
        </p:txBody>
      </p:sp>
      <p:sp>
        <p:nvSpPr>
          <p:cNvPr id="98351" name="Text Box 67"/>
          <p:cNvSpPr txBox="1">
            <a:spLocks noChangeAspect="1" noChangeArrowheads="1"/>
          </p:cNvSpPr>
          <p:nvPr/>
        </p:nvSpPr>
        <p:spPr bwMode="auto">
          <a:xfrm>
            <a:off x="4837113" y="2568575"/>
            <a:ext cx="19685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24</a:t>
            </a:r>
          </a:p>
        </p:txBody>
      </p:sp>
      <p:sp>
        <p:nvSpPr>
          <p:cNvPr id="98352" name="Text Box 68"/>
          <p:cNvSpPr txBox="1">
            <a:spLocks noChangeAspect="1" noChangeArrowheads="1"/>
          </p:cNvSpPr>
          <p:nvPr/>
        </p:nvSpPr>
        <p:spPr bwMode="auto">
          <a:xfrm>
            <a:off x="4835525" y="2162175"/>
            <a:ext cx="196850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18</a:t>
            </a:r>
          </a:p>
        </p:txBody>
      </p:sp>
      <p:sp>
        <p:nvSpPr>
          <p:cNvPr id="472133" name="Text Box 69"/>
          <p:cNvSpPr txBox="1">
            <a:spLocks noChangeAspect="1" noChangeArrowheads="1"/>
          </p:cNvSpPr>
          <p:nvPr/>
        </p:nvSpPr>
        <p:spPr bwMode="auto">
          <a:xfrm>
            <a:off x="4860925" y="1846263"/>
            <a:ext cx="192088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 anchor="ctr">
            <a:spAutoFit/>
          </a:bodyPr>
          <a:lstStyle/>
          <a:p>
            <a:pPr eaLnBrk="0" hangingPunct="0">
              <a:defRPr/>
            </a:pPr>
            <a:r>
              <a:rPr lang="en-US" sz="1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</a:t>
            </a:r>
            <a:r>
              <a:rPr lang="en-US" sz="1400" b="1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</a:p>
        </p:txBody>
      </p:sp>
      <p:sp>
        <p:nvSpPr>
          <p:cNvPr id="98354" name="Text Box 70"/>
          <p:cNvSpPr txBox="1">
            <a:spLocks noChangeAspect="1" noChangeArrowheads="1"/>
          </p:cNvSpPr>
          <p:nvPr/>
        </p:nvSpPr>
        <p:spPr bwMode="auto">
          <a:xfrm>
            <a:off x="4776788" y="2940050"/>
            <a:ext cx="246062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FFFF00"/>
                </a:solidFill>
              </a:rPr>
              <a:t> 24</a:t>
            </a:r>
          </a:p>
        </p:txBody>
      </p:sp>
      <p:sp>
        <p:nvSpPr>
          <p:cNvPr id="472135" name="Text Box 71"/>
          <p:cNvSpPr txBox="1">
            <a:spLocks noChangeAspect="1" noChangeArrowheads="1"/>
          </p:cNvSpPr>
          <p:nvPr/>
        </p:nvSpPr>
        <p:spPr bwMode="auto">
          <a:xfrm>
            <a:off x="2911475" y="1860550"/>
            <a:ext cx="47307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 anchor="ctr">
            <a:spAutoFit/>
          </a:bodyPr>
          <a:lstStyle/>
          <a:p>
            <a:pPr eaLnBrk="0" hangingPunct="0">
              <a:defRPr/>
            </a:pPr>
            <a:r>
              <a:rPr lang="en-US" sz="1400" b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Vigas</a:t>
            </a:r>
          </a:p>
        </p:txBody>
      </p:sp>
      <p:sp>
        <p:nvSpPr>
          <p:cNvPr id="98356" name="Text Box 72"/>
          <p:cNvSpPr txBox="1">
            <a:spLocks noChangeAspect="1" noChangeArrowheads="1"/>
          </p:cNvSpPr>
          <p:nvPr/>
        </p:nvSpPr>
        <p:spPr bwMode="auto">
          <a:xfrm>
            <a:off x="3705225" y="4179888"/>
            <a:ext cx="738188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406 – 30 </a:t>
            </a:r>
          </a:p>
        </p:txBody>
      </p:sp>
      <p:sp>
        <p:nvSpPr>
          <p:cNvPr id="98357" name="Text Box 73"/>
          <p:cNvSpPr txBox="1">
            <a:spLocks noChangeAspect="1" noChangeArrowheads="1"/>
          </p:cNvSpPr>
          <p:nvPr/>
        </p:nvSpPr>
        <p:spPr bwMode="auto">
          <a:xfrm>
            <a:off x="3703638" y="3773488"/>
            <a:ext cx="738187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406 – 30 </a:t>
            </a:r>
          </a:p>
        </p:txBody>
      </p:sp>
      <p:sp>
        <p:nvSpPr>
          <p:cNvPr id="98358" name="Text Box 74"/>
          <p:cNvSpPr txBox="1">
            <a:spLocks noChangeAspect="1" noChangeArrowheads="1"/>
          </p:cNvSpPr>
          <p:nvPr/>
        </p:nvSpPr>
        <p:spPr bwMode="auto">
          <a:xfrm>
            <a:off x="3725863" y="3367088"/>
            <a:ext cx="68897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406 – 25</a:t>
            </a:r>
          </a:p>
        </p:txBody>
      </p:sp>
      <p:sp>
        <p:nvSpPr>
          <p:cNvPr id="98359" name="Text Box 75"/>
          <p:cNvSpPr txBox="1">
            <a:spLocks noChangeAspect="1" noChangeArrowheads="1"/>
          </p:cNvSpPr>
          <p:nvPr/>
        </p:nvSpPr>
        <p:spPr bwMode="auto">
          <a:xfrm>
            <a:off x="3727450" y="2960688"/>
            <a:ext cx="68897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406 – 25</a:t>
            </a:r>
          </a:p>
        </p:txBody>
      </p:sp>
      <p:sp>
        <p:nvSpPr>
          <p:cNvPr id="98360" name="Text Box 76"/>
          <p:cNvSpPr txBox="1">
            <a:spLocks noChangeAspect="1" noChangeArrowheads="1"/>
          </p:cNvSpPr>
          <p:nvPr/>
        </p:nvSpPr>
        <p:spPr bwMode="auto">
          <a:xfrm>
            <a:off x="3724275" y="2554288"/>
            <a:ext cx="68897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406 – 25</a:t>
            </a:r>
          </a:p>
        </p:txBody>
      </p:sp>
      <p:sp>
        <p:nvSpPr>
          <p:cNvPr id="98361" name="Text Box 77"/>
          <p:cNvSpPr txBox="1">
            <a:spLocks noChangeAspect="1" noChangeArrowheads="1"/>
          </p:cNvSpPr>
          <p:nvPr/>
        </p:nvSpPr>
        <p:spPr bwMode="auto">
          <a:xfrm>
            <a:off x="3641725" y="2176463"/>
            <a:ext cx="885825" cy="2127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eaLnBrk="0" hangingPunct="0"/>
            <a:r>
              <a:rPr lang="en-US" sz="1400" b="1">
                <a:solidFill>
                  <a:srgbClr val="00FF00"/>
                </a:solidFill>
              </a:rPr>
              <a:t>  406 – 20  </a:t>
            </a:r>
          </a:p>
        </p:txBody>
      </p:sp>
      <p:sp>
        <p:nvSpPr>
          <p:cNvPr id="472142" name="Text Box 78"/>
          <p:cNvSpPr txBox="1">
            <a:spLocks noChangeAspect="1" noChangeArrowheads="1"/>
          </p:cNvSpPr>
          <p:nvPr/>
        </p:nvSpPr>
        <p:spPr bwMode="auto">
          <a:xfrm>
            <a:off x="3635375" y="1700213"/>
            <a:ext cx="1073150" cy="425450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lIns="0" tIns="0" rIns="0" bIns="0" anchor="ctr">
            <a:spAutoFit/>
          </a:bodyPr>
          <a:lstStyle/>
          <a:p>
            <a:pPr eaLnBrk="0" hangingPunct="0">
              <a:defRPr/>
            </a:pPr>
            <a:r>
              <a:rPr lang="en-US" sz="1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P. Refuerzo</a:t>
            </a:r>
          </a:p>
          <a:p>
            <a:pPr eaLnBrk="0" hangingPunct="0">
              <a:defRPr/>
            </a:pPr>
            <a:r>
              <a:rPr lang="en-US" sz="1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 –  t   (mm)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101600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4FA0C"/>
                </a:solidFill>
                <a:latin typeface="Arial" charset="0"/>
              </a:rPr>
              <a:t>Introducción</a:t>
            </a:r>
            <a:r>
              <a:rPr lang="es-ES" smtClean="0">
                <a:latin typeface="Arial" charset="0"/>
              </a:rPr>
              <a:t/>
            </a:r>
            <a:br>
              <a:rPr lang="es-ES" smtClean="0"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Edificios de acero</a:t>
            </a:r>
          </a:p>
        </p:txBody>
      </p:sp>
      <p:pic>
        <p:nvPicPr>
          <p:cNvPr id="99331" name="Picture 3" descr="beamcracks103"/>
          <p:cNvPicPr>
            <a:picLocks noChangeAspect="1" noChangeArrowheads="1"/>
          </p:cNvPicPr>
          <p:nvPr>
            <p:ph type="chart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457200" y="2198688"/>
            <a:ext cx="8229600" cy="3328987"/>
          </a:xfrm>
          <a:noFill/>
        </p:spPr>
      </p:pic>
      <p:sp>
        <p:nvSpPr>
          <p:cNvPr id="474116" name="Text Box 4"/>
          <p:cNvSpPr txBox="1">
            <a:spLocks noChangeArrowheads="1"/>
          </p:cNvSpPr>
          <p:nvPr/>
        </p:nvSpPr>
        <p:spPr bwMode="auto">
          <a:xfrm>
            <a:off x="0" y="5849938"/>
            <a:ext cx="914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Falla en las uniones </a:t>
            </a:r>
          </a:p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(FEMA 352)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457200" y="101600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4FA0C"/>
                </a:solidFill>
                <a:latin typeface="Arial" charset="0"/>
              </a:rPr>
              <a:t>Introducción</a:t>
            </a:r>
            <a:br>
              <a:rPr lang="es-ES" smtClean="0">
                <a:solidFill>
                  <a:srgbClr val="F4FA0C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Edificios de acero</a:t>
            </a:r>
          </a:p>
        </p:txBody>
      </p:sp>
      <p:pic>
        <p:nvPicPr>
          <p:cNvPr id="100355" name="Picture 3" descr="beamcracks102"/>
          <p:cNvPicPr>
            <a:picLocks noChangeAspect="1" noChangeArrowheads="1"/>
          </p:cNvPicPr>
          <p:nvPr>
            <p:ph type="chart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457200" y="2027238"/>
            <a:ext cx="8229600" cy="3668712"/>
          </a:xfrm>
          <a:noFill/>
        </p:spPr>
      </p:pic>
      <p:sp>
        <p:nvSpPr>
          <p:cNvPr id="475140" name="Text Box 4"/>
          <p:cNvSpPr txBox="1">
            <a:spLocks noChangeArrowheads="1"/>
          </p:cNvSpPr>
          <p:nvPr/>
        </p:nvSpPr>
        <p:spPr bwMode="auto">
          <a:xfrm>
            <a:off x="0" y="5849938"/>
            <a:ext cx="914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Falla en las columnas </a:t>
            </a:r>
          </a:p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(FEMA 352)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mtClean="0">
                <a:solidFill>
                  <a:srgbClr val="F4FA0C"/>
                </a:solidFill>
                <a:latin typeface="Arial" charset="0"/>
              </a:rPr>
              <a:t>Introducción</a:t>
            </a:r>
            <a:br>
              <a:rPr lang="es-ES" smtClean="0">
                <a:solidFill>
                  <a:srgbClr val="F4FA0C"/>
                </a:solidFill>
                <a:latin typeface="Arial" charset="0"/>
              </a:rPr>
            </a:b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Edificios de acero</a:t>
            </a:r>
          </a:p>
        </p:txBody>
      </p:sp>
      <p:sp>
        <p:nvSpPr>
          <p:cNvPr id="476163" name="Text Box 3"/>
          <p:cNvSpPr txBox="1">
            <a:spLocks noChangeArrowheads="1"/>
          </p:cNvSpPr>
          <p:nvPr/>
        </p:nvSpPr>
        <p:spPr bwMode="auto">
          <a:xfrm>
            <a:off x="0" y="5849938"/>
            <a:ext cx="914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Falla en las uniones </a:t>
            </a:r>
          </a:p>
          <a:p>
            <a:pPr eaLnBrk="0" hangingPunct="0">
              <a:defRPr/>
            </a:pPr>
            <a:r>
              <a:rPr lang="en-US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(EERI, CD-98-1)</a:t>
            </a:r>
          </a:p>
        </p:txBody>
      </p:sp>
      <p:pic>
        <p:nvPicPr>
          <p:cNvPr id="101380" name="Picture 4" descr="NYTimes"/>
          <p:cNvPicPr>
            <a:picLocks noChangeAspect="1" noChangeArrowheads="1"/>
          </p:cNvPicPr>
          <p:nvPr>
            <p:ph type="chart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2570163" y="1820863"/>
            <a:ext cx="3975100" cy="4114800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6FC0E"/>
                </a:solidFill>
                <a:latin typeface="Arial" charset="0"/>
              </a:rPr>
              <a:t>Introducción</a:t>
            </a:r>
            <a:br>
              <a:rPr lang="es-ES" sz="4000" smtClean="0">
                <a:solidFill>
                  <a:srgbClr val="F6FC0E"/>
                </a:solidFill>
                <a:latin typeface="Arial" charset="0"/>
              </a:rPr>
            </a:br>
            <a:r>
              <a:rPr lang="es-ES" sz="3200" smtClean="0">
                <a:latin typeface="Arial" charset="0"/>
              </a:rPr>
              <a:t> </a:t>
            </a:r>
            <a:r>
              <a:rPr lang="es-ES" sz="2800" smtClean="0">
                <a:solidFill>
                  <a:srgbClr val="FF9933"/>
                </a:solidFill>
                <a:latin typeface="Arial" charset="0"/>
              </a:rPr>
              <a:t>Conexión Soldada a Momento</a:t>
            </a:r>
            <a:r>
              <a:rPr lang="en-US" sz="3200" smtClean="0">
                <a:solidFill>
                  <a:schemeClr val="accent1"/>
                </a:solidFill>
                <a:latin typeface="Arial" charset="0"/>
              </a:rPr>
              <a:t> </a:t>
            </a:r>
          </a:p>
        </p:txBody>
      </p:sp>
      <p:sp>
        <p:nvSpPr>
          <p:cNvPr id="226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5516563"/>
            <a:ext cx="9144000" cy="1123950"/>
          </a:xfrm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s-ES" sz="2800" smtClean="0">
                <a:solidFill>
                  <a:srgbClr val="F6FC0E"/>
                </a:solidFill>
                <a:latin typeface="Arial" charset="0"/>
              </a:rPr>
              <a:t>Daño estructural</a:t>
            </a:r>
            <a:r>
              <a:rPr lang="es-ES" sz="2800" smtClean="0">
                <a:solidFill>
                  <a:schemeClr val="tx2"/>
                </a:solidFill>
                <a:latin typeface="Arial" charset="0"/>
              </a:rPr>
              <a:t> </a:t>
            </a:r>
            <a:r>
              <a:rPr lang="es-ES" sz="2800" smtClean="0">
                <a:latin typeface="Arial" charset="0"/>
              </a:rPr>
              <a:t>es necesario para disipar la 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s-ES" sz="2800" smtClean="0">
                <a:latin typeface="Arial" charset="0"/>
              </a:rPr>
              <a:t>energía del sismo</a:t>
            </a:r>
            <a:endParaRPr lang="es-ES" sz="2800" smtClean="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15364" name="Group 4"/>
          <p:cNvGrpSpPr>
            <a:grpSpLocks/>
          </p:cNvGrpSpPr>
          <p:nvPr/>
        </p:nvGrpSpPr>
        <p:grpSpPr bwMode="auto">
          <a:xfrm>
            <a:off x="2051050" y="1773238"/>
            <a:ext cx="5113338" cy="3527425"/>
            <a:chOff x="2823" y="1358"/>
            <a:chExt cx="2937" cy="2126"/>
          </a:xfrm>
        </p:grpSpPr>
        <p:pic>
          <p:nvPicPr>
            <p:cNvPr id="15365" name="Picture 5"/>
            <p:cNvPicPr>
              <a:picLocks noChangeAspect="1" noChangeArrowheads="1"/>
            </p:cNvPicPr>
            <p:nvPr/>
          </p:nvPicPr>
          <p:blipFill>
            <a:blip r:embed="rId3">
              <a:lum bright="18000" contrast="12000"/>
            </a:blip>
            <a:srcRect b="13873"/>
            <a:stretch>
              <a:fillRect/>
            </a:stretch>
          </p:blipFill>
          <p:spPr bwMode="auto">
            <a:xfrm>
              <a:off x="3055" y="1694"/>
              <a:ext cx="2585" cy="1790"/>
            </a:xfrm>
            <a:prstGeom prst="rect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</p:spPr>
        </p:pic>
        <p:sp>
          <p:nvSpPr>
            <p:cNvPr id="226310" name="Text Box 6"/>
            <p:cNvSpPr txBox="1">
              <a:spLocks noChangeArrowheads="1"/>
            </p:cNvSpPr>
            <p:nvPr/>
          </p:nvSpPr>
          <p:spPr bwMode="auto">
            <a:xfrm>
              <a:off x="2823" y="1358"/>
              <a:ext cx="2937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defRPr/>
              </a:pPr>
              <a:r>
                <a:rPr lang="en-US" sz="2400" b="1">
                  <a:solidFill>
                    <a:srgbClr val="66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en-US" sz="2400" b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(U. Lehigh, Ricles et al. 2002)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s-ES" sz="4000" smtClean="0">
                <a:solidFill>
                  <a:srgbClr val="F4FA0C"/>
                </a:solidFill>
                <a:latin typeface="Arial" charset="0"/>
              </a:rPr>
              <a:t>Procedimiento de Diseño</a:t>
            </a:r>
          </a:p>
        </p:txBody>
      </p:sp>
      <p:sp>
        <p:nvSpPr>
          <p:cNvPr id="479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773238"/>
            <a:ext cx="8229600" cy="4205287"/>
          </a:xfrm>
        </p:spPr>
        <p:txBody>
          <a:bodyPr/>
          <a:lstStyle/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Determinación de Fuerzas Laterales Equivalentes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Suposiciones Iniciales Recomendadas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Selección de Secciones de Vigas y Columnas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Realizar Análisis Estático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Diseño de vigas colectoras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Estimación de la Demanda Estructural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Determinación de la Resistencia Mínima de la Conexión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Diseño de la Placa de Refuerzo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Diseño de la Zona de Panel</a:t>
            </a:r>
          </a:p>
          <a:p>
            <a:pPr marL="457200" indent="-457200">
              <a:lnSpc>
                <a:spcPct val="90000"/>
              </a:lnSpc>
              <a:buSzTx/>
              <a:buFont typeface="Wingdings" pitchFamily="2" charset="2"/>
              <a:buAutoNum type="arabicPeriod"/>
              <a:defRPr/>
            </a:pPr>
            <a:r>
              <a:rPr lang="es-ES" sz="2400" smtClean="0">
                <a:latin typeface="Arial" charset="0"/>
              </a:rPr>
              <a:t>Realizar Análisis No-lineales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Presentación">
  <a:themeElements>
    <a:clrScheme name="Secuencia 1">
      <a:dk1>
        <a:srgbClr val="000514"/>
      </a:dk1>
      <a:lt1>
        <a:srgbClr val="FFFFFF"/>
      </a:lt1>
      <a:dk2>
        <a:srgbClr val="003399"/>
      </a:dk2>
      <a:lt2>
        <a:srgbClr val="E5E5FF"/>
      </a:lt2>
      <a:accent1>
        <a:srgbClr val="0099CC"/>
      </a:accent1>
      <a:accent2>
        <a:srgbClr val="A886E0"/>
      </a:accent2>
      <a:accent3>
        <a:srgbClr val="AAADCA"/>
      </a:accent3>
      <a:accent4>
        <a:srgbClr val="DADADA"/>
      </a:accent4>
      <a:accent5>
        <a:srgbClr val="AACAE2"/>
      </a:accent5>
      <a:accent6>
        <a:srgbClr val="9879CB"/>
      </a:accent6>
      <a:hlink>
        <a:srgbClr val="FFCC00"/>
      </a:hlink>
      <a:folHlink>
        <a:srgbClr val="FFFFCC"/>
      </a:folHlink>
    </a:clrScheme>
    <a:fontScheme name="Secuencia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pattFill prst="dkHorz">
          <a:fgClr>
            <a:schemeClr val="tx1"/>
          </a:fgClr>
          <a:bgClr>
            <a:schemeClr val="bg2"/>
          </a:bgClr>
        </a:patt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4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pattFill prst="dkHorz">
          <a:fgClr>
            <a:schemeClr val="tx1"/>
          </a:fgClr>
          <a:bgClr>
            <a:schemeClr val="bg2"/>
          </a:bgClr>
        </a:patt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" sz="4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ecuencia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ecuencia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cuencia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Presentación</Template>
  <TotalTime>3</TotalTime>
  <Words>3195</Words>
  <Application>Microsoft PowerPoint</Application>
  <PresentationFormat>Presentación en pantalla (4:3)</PresentationFormat>
  <Paragraphs>983</Paragraphs>
  <Slides>90</Slides>
  <Notes>74</Notes>
  <HiddenSlides>0</HiddenSlides>
  <MMClips>2</MMClips>
  <ScaleCrop>false</ScaleCrop>
  <HeadingPairs>
    <vt:vector size="8" baseType="variant">
      <vt:variant>
        <vt:lpstr>Fuentes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90</vt:i4>
      </vt:variant>
    </vt:vector>
  </HeadingPairs>
  <TitlesOfParts>
    <vt:vector size="99" baseType="lpstr">
      <vt:lpstr>Arial</vt:lpstr>
      <vt:lpstr>Garamond</vt:lpstr>
      <vt:lpstr>Wingdings</vt:lpstr>
      <vt:lpstr>Symbol</vt:lpstr>
      <vt:lpstr>Times New Roman</vt:lpstr>
      <vt:lpstr>AvantGarde Bk BT</vt:lpstr>
      <vt:lpstr>Presentación</vt:lpstr>
      <vt:lpstr>Corel PHOTO-PAINT 11.0 Image</vt:lpstr>
      <vt:lpstr>Microsoft Picture</vt:lpstr>
      <vt:lpstr>Diapositiva 1</vt:lpstr>
      <vt:lpstr>Contenido</vt:lpstr>
      <vt:lpstr>Contenido</vt:lpstr>
      <vt:lpstr>Introducción</vt:lpstr>
      <vt:lpstr>Introducción Conexión Pre-Northridge Viga con alas soldadas y alma empernada</vt:lpstr>
      <vt:lpstr>Introducción Identificación de los Daños  (FEMA 351) </vt:lpstr>
      <vt:lpstr>Introducción Causas de los Daños (FEMA-352)</vt:lpstr>
      <vt:lpstr>Introducción  ¿Porqué Rehabilitar PARM con CPEF?</vt:lpstr>
      <vt:lpstr>Introducción  Conexión Soldada a Momento </vt:lpstr>
      <vt:lpstr>Introducción  Rehabilitación sísmica de pórticos de acero resistentes a momento</vt:lpstr>
      <vt:lpstr>Contenido</vt:lpstr>
      <vt:lpstr>Objetivos</vt:lpstr>
      <vt:lpstr>Contenido</vt:lpstr>
      <vt:lpstr>Conexión Postensada con Elementos de Fricción (CPEF) Detalles</vt:lpstr>
      <vt:lpstr>Conexión Postensada con Elementos de Fricción (CPEF) Modelo Analítico Simplificado</vt:lpstr>
      <vt:lpstr>Conexión Postensada con Elementos de Fricción (CPEF) Comportamiento</vt:lpstr>
      <vt:lpstr>Conexión Postensada con Elementos de Fricción (CPEF) Comportamiento</vt:lpstr>
      <vt:lpstr>Conexión Postensada con Elementos de Fricción (CPEF) Comportamiento</vt:lpstr>
      <vt:lpstr>Diapositiva 19</vt:lpstr>
      <vt:lpstr>Diapositiva 20</vt:lpstr>
      <vt:lpstr>Diapositiva 21</vt:lpstr>
      <vt:lpstr>Diapositiva 22</vt:lpstr>
      <vt:lpstr>Contenido</vt:lpstr>
      <vt:lpstr>Investigación Previa Conexión Empernada Rotacional (CERARL) (U. de Berkeley; Yang y Popov 1995)</vt:lpstr>
      <vt:lpstr>Investigación Previa Conexión Empernada Rotacional (CERARL) (U. de Berkeley; Grigorian y Popov 1992)</vt:lpstr>
      <vt:lpstr>Investigación Previa  Conexión Empernada Rotacional (CERARL)  (U. de Berkeley; Yang y Popov 1995)</vt:lpstr>
      <vt:lpstr>Investigación Previa  Conexión Empernada Rotacional (CERARL) (U. de Berkeley; Yang y Popov 1995)</vt:lpstr>
      <vt:lpstr>Investigación Previa  Conexión Empernada Rotacional (CERARL) Conclusiones  (U. de Berkeley; Yang y Popov 1995)</vt:lpstr>
      <vt:lpstr>Investigación Previa Conexiones Postensadas (CPT): Ensayos Experimentales (U. Lehigh; Garlock 2002)</vt:lpstr>
      <vt:lpstr>Investigación Previa Conexiones Postensadas (CPT): Ensayos Experimentales (U. Lehigh; Garlock 2002)</vt:lpstr>
      <vt:lpstr>Diapositiva 31</vt:lpstr>
      <vt:lpstr>Investigación Previa  Conexiones Postensadas (CPT):  Ensayos Experimentales (U. Lehigh; Garlock 2002)</vt:lpstr>
      <vt:lpstr>Investigación Previa  Conexiones Postensadas (CPT): Ventajas  (U. Lehigh, Garlock 2002)</vt:lpstr>
      <vt:lpstr>Investigación Previa Conexiones Postensadas (CPT): Conclusiones (U. Lehigh; Garlock 2002)</vt:lpstr>
      <vt:lpstr>Investigación Previa Conexiones PT con Elementos de Fricción (CPEF) (U. Lehigh; Petty 1999)</vt:lpstr>
      <vt:lpstr>Investigación Previa Conexiones PT con Elementos de Fricción (CPEF) (U. Lehigh; Petty 1999)</vt:lpstr>
      <vt:lpstr>Investigación Previa   Conexiones PT con Elementos de Fricción (CPEF)  (U. Lehigh; Petty 1999)</vt:lpstr>
      <vt:lpstr>Investigación Previa   Conexiones PT con Elementos de Fricción (CPEF)  (U. Lehigh; Petty 1999)</vt:lpstr>
      <vt:lpstr>Investigación Previa Conexiones PT con Elementos de Fricción (CPEF): Conclusiones (U. Lehigh; Petty 1999)</vt:lpstr>
      <vt:lpstr>Investigación Previa  Conexiones PT con Elementos de Fricción (CPEF) para Edificios Nuevos  (U. Lehigh; Rojas 2003)</vt:lpstr>
      <vt:lpstr>Investigación Previa  Conexiones PT con Elementos de Fricción (CPEF) para Edificios Nuevos  (U. Lehigh; Rojas 2003)</vt:lpstr>
      <vt:lpstr>Contenido</vt:lpstr>
      <vt:lpstr>Rehabilitación de Edificios Existentes  ¿Porqué usar CPEF en PARM?</vt:lpstr>
      <vt:lpstr>Rehabilitación de Edificios Existentes  PARM-TR  </vt:lpstr>
      <vt:lpstr>Rehabilitación de Edificios Existentes  Proceso Constructivo </vt:lpstr>
      <vt:lpstr>Rehabilitación de Edificios Existentes  Proceso Constructivo </vt:lpstr>
      <vt:lpstr>Rehabilitación de Edificios Existentes  Proceso Constructivo </vt:lpstr>
      <vt:lpstr>Rehabilitación de Edificios Existentes  Proceso Constructivo </vt:lpstr>
      <vt:lpstr>Rehabilitación de Edificios Existentes  Proceso Constructivo </vt:lpstr>
      <vt:lpstr>Rehabilitación de Edificios Existentes  Proceso Constructivo </vt:lpstr>
      <vt:lpstr>Rehabilitación de Edificios Existentes  Proceso Constructivo</vt:lpstr>
      <vt:lpstr>Contenido</vt:lpstr>
      <vt:lpstr>Diapositiva 53</vt:lpstr>
      <vt:lpstr>Diapositiva 54</vt:lpstr>
      <vt:lpstr>Modelo Analítico Modelo con DRAIN-2DX</vt:lpstr>
      <vt:lpstr>Modelo Analítico   Modelo con DRAIN-2DX: Abertura </vt:lpstr>
      <vt:lpstr>Modelo Analítico   Pórtico Rehabilitado con CPEF  </vt:lpstr>
      <vt:lpstr>Contenido</vt:lpstr>
      <vt:lpstr>Diseño por Desempeño   Objetivos </vt:lpstr>
      <vt:lpstr>Contenido</vt:lpstr>
      <vt:lpstr>Evaluación Sísmica de Pórtico Rehabilitado</vt:lpstr>
      <vt:lpstr>Evaluación Sísmica de Pórtico Rehabilitado Resultados Estáticos Laterales</vt:lpstr>
      <vt:lpstr>Evaluación Sísmica de Pórtico Rehabilitado  Desempeño Sísmico: Resultados Dinámicos </vt:lpstr>
      <vt:lpstr>Evaluación Sísmica de Pórtico Rehabilitado  Desempeño Sísmico: Resultados Dinámicos</vt:lpstr>
      <vt:lpstr>Evaluación Sísmica de Pórtico Rehabilitado  Desempeño Sísmico: Resultados Dinámicos (Registro Canoga; Northridge 1994)</vt:lpstr>
      <vt:lpstr>Diapositiva 66</vt:lpstr>
      <vt:lpstr>Contenido</vt:lpstr>
      <vt:lpstr>Conclusiones</vt:lpstr>
      <vt:lpstr>Agradecimientos</vt:lpstr>
      <vt:lpstr>Gracias</vt:lpstr>
      <vt:lpstr>Gracias</vt:lpstr>
      <vt:lpstr>Conexión Soldada a Momento</vt:lpstr>
      <vt:lpstr>Conexión Simple</vt:lpstr>
      <vt:lpstr>Diapositiva 74</vt:lpstr>
      <vt:lpstr>Conexión Pre-Northridge ¿Dúctil?</vt:lpstr>
      <vt:lpstr>Conexión empernada rotacional Superficies de Fricción (U. de Berkeley; Grigorian y Popov 1992)</vt:lpstr>
      <vt:lpstr>Investigación Previa Ensayo Experimental en Conexiones Postensadas (U. Lehigh; Garlock 2002)</vt:lpstr>
      <vt:lpstr>Investigación Previa  Conexiones Postensadas (CPT)  (U. Lehigh, Garlock 2002)</vt:lpstr>
      <vt:lpstr>Diapositiva 79</vt:lpstr>
      <vt:lpstr>Diapositiva 80</vt:lpstr>
      <vt:lpstr>Investigaciones Previas CPEF (Petty 1999)</vt:lpstr>
      <vt:lpstr>Investigaciones Previas CPEF (Petty 1999)</vt:lpstr>
      <vt:lpstr>Diapositiva 83</vt:lpstr>
      <vt:lpstr>Diapositiva 84</vt:lpstr>
      <vt:lpstr>Diapositiva 85</vt:lpstr>
      <vt:lpstr>Rehabilitación de Edificios Existentes  PARM-TR  </vt:lpstr>
      <vt:lpstr>Introducción Edificios de acero</vt:lpstr>
      <vt:lpstr>Introducción Edificios de acero</vt:lpstr>
      <vt:lpstr>Introducción Edificios de acero</vt:lpstr>
      <vt:lpstr>Procedimiento de Diseño</vt:lpstr>
    </vt:vector>
  </TitlesOfParts>
  <Company>Windows uE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WinuE</dc:creator>
  <cp:lastModifiedBy>Administrador</cp:lastModifiedBy>
  <cp:revision>1</cp:revision>
  <dcterms:created xsi:type="dcterms:W3CDTF">2009-05-08T20:26:26Z</dcterms:created>
  <dcterms:modified xsi:type="dcterms:W3CDTF">2009-12-22T15:06:53Z</dcterms:modified>
</cp:coreProperties>
</file>