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2787"/>
    <p:restoredTop sz="90929"/>
  </p:normalViewPr>
  <p:slideViewPr>
    <p:cSldViewPr>
      <p:cViewPr varScale="1">
        <p:scale>
          <a:sx n="62" d="100"/>
          <a:sy n="62" d="100"/>
        </p:scale>
        <p:origin x="-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530BCE-6060-4B00-A5F7-64FE09C6B1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88E46-0204-42B1-BC0E-7FE0119855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CEA83-C6D6-474C-901B-53C7E3038DA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AAEB1-63BB-457C-ABF4-0902F7ABDBD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C8AF3-E7CC-459A-A019-D9E7E53FC1E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9721A-88F9-4523-8845-ED3F01941CA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CBBDF-E571-4A17-88D3-BEC164F19A1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14CC4-C6C5-4D7E-BAB3-E73066DA850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BE704-5903-4AEC-BF1B-53BCC13EFCC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C8528-23A2-48C7-8A05-09C8A31B237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300A7-B0C8-442F-9EBC-B96B34367DA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s-E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s-E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AD9BD997-B750-4645-976C-860914388BA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814513" y="752475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1524000" y="152400"/>
          <a:ext cx="6019800" cy="5843588"/>
        </p:xfrm>
        <a:graphic>
          <a:graphicData uri="http://schemas.openxmlformats.org/presentationml/2006/ole">
            <p:oleObj spid="_x0000_s35842" r:id="rId3" imgW="4971429" imgH="4866667" progId="Paint.Picture">
              <p:embed/>
            </p:oleObj>
          </a:graphicData>
        </a:graphic>
      </p:graphicFrame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28600" y="6035675"/>
            <a:ext cx="876300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MX">
                <a:solidFill>
                  <a:schemeClr val="tx2"/>
                </a:solidFill>
                <a:cs typeface="Times New Roman" pitchFamily="18" charset="0"/>
              </a:rPr>
              <a:t>Diagrama de refracción para una ola proveniente de 330 ° y un periodo de 21 segundos en La Libertad.</a:t>
            </a:r>
            <a:endParaRPr lang="es-MX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847850" y="-223838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81000"/>
            <a:ext cx="4659313" cy="6248400"/>
          </a:xfrm>
          <a:prstGeom prst="rect">
            <a:avLst/>
          </a:prstGeom>
          <a:noFill/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52400" y="1981200"/>
            <a:ext cx="3733800" cy="18002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EC" sz="2800">
                <a:solidFill>
                  <a:schemeClr val="tx2"/>
                </a:solidFill>
                <a:cs typeface="Times New Roman" pitchFamily="18" charset="0"/>
              </a:rPr>
              <a:t>Distribución de los vientos de Enero a Junio para el periodo 1945- 1977.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28600" y="4876800"/>
            <a:ext cx="3673475" cy="1127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C">
                <a:solidFill>
                  <a:schemeClr val="tx2"/>
                </a:solidFill>
                <a:cs typeface="Times New Roman" pitchFamily="18" charset="0"/>
              </a:rPr>
              <a:t>Fuente: </a:t>
            </a:r>
            <a:r>
              <a:rPr lang="es-EC" sz="1800">
                <a:solidFill>
                  <a:schemeClr val="tx2"/>
                </a:solidFill>
                <a:cs typeface="Times New Roman" pitchFamily="18" charset="0"/>
              </a:rPr>
              <a:t>ATLAS METEOROLÓGICO DE INOCAR</a:t>
            </a:r>
            <a:r>
              <a:rPr lang="es-MX" sz="2000">
                <a:solidFill>
                  <a:schemeClr val="tx2"/>
                </a:solidFill>
              </a:rPr>
              <a:t> </a:t>
            </a:r>
          </a:p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  <p:bldP spid="3686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MX" sz="6000" b="1"/>
              <a:t>Transporte Litoral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057400"/>
            <a:ext cx="6400800" cy="1219200"/>
          </a:xfrm>
        </p:spPr>
        <p:txBody>
          <a:bodyPr/>
          <a:lstStyle/>
          <a:p>
            <a:pPr algn="just"/>
            <a:r>
              <a:rPr lang="es-MX"/>
              <a:t>Condición Normal: 15.000 m</a:t>
            </a:r>
            <a:r>
              <a:rPr lang="es-MX" baseline="30000"/>
              <a:t>3</a:t>
            </a:r>
          </a:p>
          <a:p>
            <a:pPr algn="just"/>
            <a:r>
              <a:rPr lang="es-MX"/>
              <a:t>(97.8 % del tiempo)</a:t>
            </a:r>
          </a:p>
          <a:p>
            <a:pPr algn="just"/>
            <a:endParaRPr lang="es-MX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066800" y="3657600"/>
            <a:ext cx="5214938" cy="1066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3200"/>
              <a:t>Condición de Marejadas</a:t>
            </a:r>
          </a:p>
          <a:p>
            <a:r>
              <a:rPr lang="es-MX" sz="3200"/>
              <a:t>(2.2 % del tiempo) : 35.000 m</a:t>
            </a:r>
            <a:r>
              <a:rPr lang="es-MX" sz="3200" baseline="30000"/>
              <a:t>3</a:t>
            </a:r>
            <a:endParaRPr lang="es-MX" sz="3200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143000" y="5334000"/>
            <a:ext cx="41211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3200"/>
              <a:t>Total Anual : 50.000 m</a:t>
            </a:r>
            <a:r>
              <a:rPr lang="es-MX" sz="3200" baseline="3000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228600" y="990600"/>
          <a:ext cx="8763000" cy="4724400"/>
        </p:xfrm>
        <a:graphic>
          <a:graphicData uri="http://schemas.openxmlformats.org/presentationml/2006/ole">
            <p:oleObj spid="_x0000_s38921" name="Drawing" r:id="rId3" imgW="9306000" imgH="4676760" progId="AutoCAD.Drawing.15">
              <p:embed/>
            </p:oleObj>
          </a:graphicData>
        </a:graphic>
      </p:graphicFrame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1600200" y="5867400"/>
            <a:ext cx="63944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>
                <a:solidFill>
                  <a:schemeClr val="tx2"/>
                </a:solidFill>
              </a:rPr>
              <a:t>Batimetria del área del proyecto referida al MLWS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362200" y="533400"/>
            <a:ext cx="4724400" cy="990600"/>
          </a:xfrm>
        </p:spPr>
        <p:txBody>
          <a:bodyPr/>
          <a:lstStyle/>
          <a:p>
            <a:r>
              <a:rPr lang="es-MX" sz="8000"/>
              <a:t>Objetivos</a:t>
            </a:r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752600"/>
            <a:ext cx="8153400" cy="4495800"/>
          </a:xfrm>
        </p:spPr>
        <p:txBody>
          <a:bodyPr/>
          <a:lstStyle/>
          <a:p>
            <a:pPr algn="just">
              <a:spcAft>
                <a:spcPct val="75000"/>
              </a:spcAft>
            </a:pPr>
            <a:r>
              <a:rPr lang="es-MX" sz="3600"/>
              <a:t>Diseño de las obras que permitan estabilizar la costa de La Libertad que esta afectada por la erosión, para desarrollar el nuevo Malecón de la ciudad.</a:t>
            </a:r>
          </a:p>
          <a:p>
            <a:pPr algn="just">
              <a:spcAft>
                <a:spcPct val="75000"/>
              </a:spcAft>
            </a:pPr>
            <a:r>
              <a:rPr lang="es-MX" sz="3600"/>
              <a:t>Generar alternativas que permitan recuperar, en cierto grado, la playa de La Libertad.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381000"/>
            <a:ext cx="5791200" cy="838200"/>
          </a:xfrm>
        </p:spPr>
        <p:txBody>
          <a:bodyPr/>
          <a:lstStyle/>
          <a:p>
            <a:r>
              <a:rPr lang="es-MX" sz="8000"/>
              <a:t>Antecedentes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828800"/>
            <a:ext cx="8382000" cy="4495800"/>
          </a:xfrm>
        </p:spPr>
        <p:txBody>
          <a:bodyPr/>
          <a:lstStyle/>
          <a:p>
            <a:pPr algn="just">
              <a:spcAft>
                <a:spcPct val="75000"/>
              </a:spcAft>
            </a:pPr>
            <a:r>
              <a:rPr lang="es-MX"/>
              <a:t>Convenio ESPOL – M.I. Municipalidad de la Libertad. Año 2000.</a:t>
            </a:r>
          </a:p>
          <a:p>
            <a:pPr algn="just">
              <a:spcAft>
                <a:spcPct val="75000"/>
              </a:spcAft>
            </a:pPr>
            <a:r>
              <a:rPr lang="es-MX"/>
              <a:t>Varios estudios previos de Ingeniería para proteger el Malecón, que no fueron ejecutadas.</a:t>
            </a:r>
          </a:p>
          <a:p>
            <a:pPr algn="just">
              <a:spcAft>
                <a:spcPct val="75000"/>
              </a:spcAft>
            </a:pPr>
            <a:r>
              <a:rPr lang="es-MX"/>
              <a:t>Regeneración urbana planteada por la administración municipal del Ing. Patricio Cisneros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973263" y="1804988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04800" y="457200"/>
          <a:ext cx="8534400" cy="5483225"/>
        </p:xfrm>
        <a:graphic>
          <a:graphicData uri="http://schemas.openxmlformats.org/presentationml/2006/ole">
            <p:oleObj spid="_x0000_s30722" r:id="rId3" imgW="8361905" imgH="5219048" progId="MSPhotoEd.3">
              <p:embed/>
            </p:oleObj>
          </a:graphicData>
        </a:graphic>
      </p:graphicFrame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752600" y="6096000"/>
            <a:ext cx="51514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>
                <a:solidFill>
                  <a:schemeClr val="tx2"/>
                </a:solidFill>
                <a:cs typeface="Times New Roman" pitchFamily="18" charset="0"/>
              </a:rPr>
              <a:t>Localización general del área de estudio</a:t>
            </a:r>
            <a:r>
              <a:rPr lang="es-MX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533400"/>
            <a:ext cx="5257800" cy="609600"/>
          </a:xfrm>
        </p:spPr>
        <p:txBody>
          <a:bodyPr/>
          <a:lstStyle/>
          <a:p>
            <a:r>
              <a:rPr lang="es-MX" sz="4800"/>
              <a:t>El problema erosivo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447800"/>
            <a:ext cx="6096000" cy="762000"/>
          </a:xfrm>
        </p:spPr>
        <p:txBody>
          <a:bodyPr/>
          <a:lstStyle/>
          <a:p>
            <a:pPr algn="just"/>
            <a:r>
              <a:rPr lang="es-MX"/>
              <a:t>Se inició a principios de los años 70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347913" y="2124075"/>
            <a:ext cx="5060950" cy="2041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2800">
                <a:solidFill>
                  <a:schemeClr val="tx2"/>
                </a:solidFill>
              </a:rPr>
              <a:t>Causas: Muro de contención</a:t>
            </a:r>
          </a:p>
          <a:p>
            <a:endParaRPr lang="es-MX" sz="2800">
              <a:solidFill>
                <a:schemeClr val="tx2"/>
              </a:solidFill>
            </a:endParaRPr>
          </a:p>
          <a:p>
            <a:r>
              <a:rPr lang="es-MX"/>
              <a:t>	  Extracción de arena de la playa</a:t>
            </a:r>
          </a:p>
          <a:p>
            <a:r>
              <a:rPr lang="es-MX"/>
              <a:t>              Construcción del Muelle</a:t>
            </a:r>
          </a:p>
          <a:p>
            <a:r>
              <a:rPr lang="es-MX"/>
              <a:t>              Posibles asentamientos	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514600" y="4368800"/>
            <a:ext cx="2995613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sz="2800">
                <a:solidFill>
                  <a:schemeClr val="tx2"/>
                </a:solidFill>
              </a:rPr>
              <a:t>Razón de la erosión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505200" y="5257800"/>
            <a:ext cx="4646613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/>
              <a:t>1.5 m/año frente al Malecón</a:t>
            </a:r>
          </a:p>
          <a:p>
            <a:r>
              <a:rPr lang="es-MX"/>
              <a:t>2.5 m/año en el sector de La Carioca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  <p:bldP spid="31748" grpId="0" build="p" autoUpdateAnimBg="0"/>
      <p:bldP spid="31749" grpId="0" autoUpdateAnimBg="0"/>
      <p:bldP spid="3175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s-MX" b="1"/>
              <a:t>Condiciones Oceánograficas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00200"/>
            <a:ext cx="7239000" cy="46482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MX"/>
              <a:t>Corrientes</a:t>
            </a:r>
          </a:p>
          <a:p>
            <a:pPr>
              <a:lnSpc>
                <a:spcPct val="140000"/>
              </a:lnSpc>
            </a:pPr>
            <a:r>
              <a:rPr lang="es-MX"/>
              <a:t>Mareas y nivel medio del mar</a:t>
            </a:r>
          </a:p>
          <a:p>
            <a:pPr>
              <a:lnSpc>
                <a:spcPct val="140000"/>
              </a:lnSpc>
            </a:pPr>
            <a:r>
              <a:rPr lang="es-MX"/>
              <a:t>Olas</a:t>
            </a:r>
          </a:p>
          <a:p>
            <a:pPr>
              <a:lnSpc>
                <a:spcPct val="140000"/>
              </a:lnSpc>
            </a:pPr>
            <a:r>
              <a:rPr lang="es-MX"/>
              <a:t>Vientos</a:t>
            </a:r>
          </a:p>
          <a:p>
            <a:pPr>
              <a:lnSpc>
                <a:spcPct val="140000"/>
              </a:lnSpc>
            </a:pPr>
            <a:r>
              <a:rPr lang="es-MX"/>
              <a:t>Batimetria</a:t>
            </a:r>
          </a:p>
          <a:p>
            <a:pPr>
              <a:lnSpc>
                <a:spcPct val="140000"/>
              </a:lnSpc>
            </a:pPr>
            <a:r>
              <a:rPr lang="es-MX"/>
              <a:t>Transporte de sedimentos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42900" y="1095375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304800" y="304800"/>
          <a:ext cx="8610600" cy="5638800"/>
        </p:xfrm>
        <a:graphic>
          <a:graphicData uri="http://schemas.openxmlformats.org/presentationml/2006/ole">
            <p:oleObj spid="_x0000_s33794" r:id="rId3" imgW="8802329" imgH="4933333" progId="Paint.Picture">
              <p:embed/>
            </p:oleObj>
          </a:graphicData>
        </a:graphic>
      </p:graphicFrame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04800" y="6035675"/>
            <a:ext cx="8704263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MX">
                <a:solidFill>
                  <a:schemeClr val="tx2"/>
                </a:solidFill>
                <a:cs typeface="Times New Roman" pitchFamily="18" charset="0"/>
              </a:rPr>
              <a:t>Corrientes superficiales determinadas por el método lagrangiano durante las mareas de sicigia.</a:t>
            </a:r>
            <a:r>
              <a:rPr lang="es-MX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885950" y="-223838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143000" y="0"/>
          <a:ext cx="6843713" cy="6229350"/>
        </p:xfrm>
        <a:graphic>
          <a:graphicData uri="http://schemas.openxmlformats.org/presentationml/2006/ole">
            <p:oleObj spid="_x0000_s34818" r:id="rId3" imgW="7701019" imgH="9186929" progId="MSPhotoEd.3">
              <p:embed/>
            </p:oleObj>
          </a:graphicData>
        </a:graphic>
      </p:graphicFrame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52400" y="6324600"/>
            <a:ext cx="8763000" cy="581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MX" sz="1600">
                <a:solidFill>
                  <a:schemeClr val="tx2"/>
                </a:solidFill>
                <a:cs typeface="Times New Roman" pitchFamily="18" charset="0"/>
              </a:rPr>
              <a:t>Distribución de la probabilidad de excedencia de las alturas significativas en Monteverde y La Libertad. Método Draper</a:t>
            </a:r>
            <a:r>
              <a:rPr lang="es-MX" sz="1600">
                <a:cs typeface="Times New Roman" pitchFamily="18" charset="0"/>
              </a:rPr>
              <a:t> </a:t>
            </a:r>
            <a:endParaRPr lang="es-MX" sz="280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agonal azul">
  <a:themeElements>
    <a:clrScheme name="Diagonal azu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Diagonal azu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agonal azu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agonal azu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gonal azu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agonal azu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presentaciones\Diagonal azul.pot</Template>
  <TotalTime>186</TotalTime>
  <Words>249</Words>
  <Application>Microsoft PowerPoint</Application>
  <PresentationFormat>Presentación en pantalla (4:3)</PresentationFormat>
  <Paragraphs>37</Paragraphs>
  <Slides>14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Times New Roman</vt:lpstr>
      <vt:lpstr>Wingdings</vt:lpstr>
      <vt:lpstr>Diagonal azul</vt:lpstr>
      <vt:lpstr>Foto de Microsoft Photo Editor 3.0</vt:lpstr>
      <vt:lpstr>Imagen de mapa de bits</vt:lpstr>
      <vt:lpstr>AutoCAD Drawing</vt:lpstr>
      <vt:lpstr>Diapositiva 1</vt:lpstr>
      <vt:lpstr>Diapositiva 2</vt:lpstr>
      <vt:lpstr>Objetivos</vt:lpstr>
      <vt:lpstr>Antecedentes</vt:lpstr>
      <vt:lpstr>Diapositiva 5</vt:lpstr>
      <vt:lpstr>El problema erosivo</vt:lpstr>
      <vt:lpstr>Condiciones Oceánograficas</vt:lpstr>
      <vt:lpstr>Diapositiva 8</vt:lpstr>
      <vt:lpstr>Diapositiva 9</vt:lpstr>
      <vt:lpstr>Diapositiva 10</vt:lpstr>
      <vt:lpstr>Diapositiva 11</vt:lpstr>
      <vt:lpstr>Transporte Litoral</vt:lpstr>
      <vt:lpstr>Diapositiva 13</vt:lpstr>
      <vt:lpstr>Diapositiva 14</vt:lpstr>
    </vt:vector>
  </TitlesOfParts>
  <Company>PMRC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Felisa</dc:creator>
  <cp:lastModifiedBy>Administrador</cp:lastModifiedBy>
  <cp:revision>23</cp:revision>
  <cp:lastPrinted>1601-01-01T00:00:00Z</cp:lastPrinted>
  <dcterms:created xsi:type="dcterms:W3CDTF">2003-05-20T18:31:38Z</dcterms:created>
  <dcterms:modified xsi:type="dcterms:W3CDTF">2009-12-21T19:16:45Z</dcterms:modified>
</cp:coreProperties>
</file>