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25" r:id="rId2"/>
    <p:sldId id="326" r:id="rId3"/>
    <p:sldId id="327" r:id="rId4"/>
    <p:sldId id="328" r:id="rId5"/>
    <p:sldId id="264" r:id="rId6"/>
    <p:sldId id="267" r:id="rId7"/>
    <p:sldId id="324" r:id="rId8"/>
    <p:sldId id="271" r:id="rId9"/>
    <p:sldId id="274" r:id="rId10"/>
    <p:sldId id="275" r:id="rId11"/>
    <p:sldId id="276" r:id="rId12"/>
    <p:sldId id="277" r:id="rId13"/>
    <p:sldId id="280" r:id="rId14"/>
    <p:sldId id="283" r:id="rId15"/>
    <p:sldId id="284" r:id="rId16"/>
    <p:sldId id="285" r:id="rId17"/>
    <p:sldId id="333" r:id="rId18"/>
    <p:sldId id="322" r:id="rId19"/>
    <p:sldId id="287" r:id="rId20"/>
    <p:sldId id="323" r:id="rId21"/>
    <p:sldId id="289" r:id="rId22"/>
    <p:sldId id="290" r:id="rId23"/>
    <p:sldId id="292" r:id="rId24"/>
    <p:sldId id="295" r:id="rId25"/>
    <p:sldId id="294" r:id="rId26"/>
    <p:sldId id="296" r:id="rId27"/>
    <p:sldId id="297" r:id="rId28"/>
    <p:sldId id="298" r:id="rId29"/>
    <p:sldId id="299" r:id="rId30"/>
    <p:sldId id="300" r:id="rId31"/>
    <p:sldId id="301" r:id="rId32"/>
    <p:sldId id="330" r:id="rId33"/>
    <p:sldId id="302" r:id="rId34"/>
    <p:sldId id="303" r:id="rId35"/>
    <p:sldId id="331" r:id="rId36"/>
    <p:sldId id="306" r:id="rId37"/>
    <p:sldId id="307" r:id="rId38"/>
    <p:sldId id="308" r:id="rId39"/>
    <p:sldId id="309" r:id="rId40"/>
    <p:sldId id="310" r:id="rId41"/>
    <p:sldId id="311" r:id="rId42"/>
    <p:sldId id="312" r:id="rId43"/>
    <p:sldId id="313" r:id="rId44"/>
    <p:sldId id="314" r:id="rId45"/>
    <p:sldId id="315" r:id="rId46"/>
    <p:sldId id="316" r:id="rId47"/>
    <p:sldId id="317" r:id="rId48"/>
    <p:sldId id="320" r:id="rId49"/>
  </p:sldIdLst>
  <p:sldSz cx="9144000" cy="6858000" type="screen4x3"/>
  <p:notesSz cx="6858000" cy="9144000"/>
  <p:defaultTextStyle>
    <a:defPPr>
      <a:defRPr lang="es-ES"/>
    </a:defPPr>
    <a:lvl1pPr algn="l" rtl="0" fontAlgn="base">
      <a:spcBef>
        <a:spcPct val="0"/>
      </a:spcBef>
      <a:spcAft>
        <a:spcPct val="0"/>
      </a:spcAft>
      <a:defRPr sz="2400" b="1" kern="1200">
        <a:solidFill>
          <a:schemeClr val="bg1"/>
        </a:solidFill>
        <a:latin typeface="Times New Roman" pitchFamily="18" charset="0"/>
        <a:ea typeface="+mn-ea"/>
        <a:cs typeface="+mn-cs"/>
      </a:defRPr>
    </a:lvl1pPr>
    <a:lvl2pPr marL="457200" algn="l" rtl="0" fontAlgn="base">
      <a:spcBef>
        <a:spcPct val="0"/>
      </a:spcBef>
      <a:spcAft>
        <a:spcPct val="0"/>
      </a:spcAft>
      <a:defRPr sz="2400" b="1" kern="1200">
        <a:solidFill>
          <a:schemeClr val="bg1"/>
        </a:solidFill>
        <a:latin typeface="Times New Roman" pitchFamily="18" charset="0"/>
        <a:ea typeface="+mn-ea"/>
        <a:cs typeface="+mn-cs"/>
      </a:defRPr>
    </a:lvl2pPr>
    <a:lvl3pPr marL="914400" algn="l" rtl="0" fontAlgn="base">
      <a:spcBef>
        <a:spcPct val="0"/>
      </a:spcBef>
      <a:spcAft>
        <a:spcPct val="0"/>
      </a:spcAft>
      <a:defRPr sz="2400" b="1" kern="1200">
        <a:solidFill>
          <a:schemeClr val="bg1"/>
        </a:solidFill>
        <a:latin typeface="Times New Roman" pitchFamily="18" charset="0"/>
        <a:ea typeface="+mn-ea"/>
        <a:cs typeface="+mn-cs"/>
      </a:defRPr>
    </a:lvl3pPr>
    <a:lvl4pPr marL="1371600" algn="l" rtl="0" fontAlgn="base">
      <a:spcBef>
        <a:spcPct val="0"/>
      </a:spcBef>
      <a:spcAft>
        <a:spcPct val="0"/>
      </a:spcAft>
      <a:defRPr sz="2400" b="1" kern="1200">
        <a:solidFill>
          <a:schemeClr val="bg1"/>
        </a:solidFill>
        <a:latin typeface="Times New Roman" pitchFamily="18" charset="0"/>
        <a:ea typeface="+mn-ea"/>
        <a:cs typeface="+mn-cs"/>
      </a:defRPr>
    </a:lvl4pPr>
    <a:lvl5pPr marL="1828800" algn="l" rtl="0" fontAlgn="base">
      <a:spcBef>
        <a:spcPct val="0"/>
      </a:spcBef>
      <a:spcAft>
        <a:spcPct val="0"/>
      </a:spcAft>
      <a:defRPr sz="2400" b="1" kern="1200">
        <a:solidFill>
          <a:schemeClr val="bg1"/>
        </a:solidFill>
        <a:latin typeface="Times New Roman" pitchFamily="18" charset="0"/>
        <a:ea typeface="+mn-ea"/>
        <a:cs typeface="+mn-cs"/>
      </a:defRPr>
    </a:lvl5pPr>
    <a:lvl6pPr marL="2286000" algn="l" defTabSz="914400" rtl="0" eaLnBrk="1" latinLnBrk="0" hangingPunct="1">
      <a:defRPr sz="2400" b="1" kern="1200">
        <a:solidFill>
          <a:schemeClr val="bg1"/>
        </a:solidFill>
        <a:latin typeface="Times New Roman" pitchFamily="18" charset="0"/>
        <a:ea typeface="+mn-ea"/>
        <a:cs typeface="+mn-cs"/>
      </a:defRPr>
    </a:lvl6pPr>
    <a:lvl7pPr marL="2743200" algn="l" defTabSz="914400" rtl="0" eaLnBrk="1" latinLnBrk="0" hangingPunct="1">
      <a:defRPr sz="2400" b="1" kern="1200">
        <a:solidFill>
          <a:schemeClr val="bg1"/>
        </a:solidFill>
        <a:latin typeface="Times New Roman" pitchFamily="18" charset="0"/>
        <a:ea typeface="+mn-ea"/>
        <a:cs typeface="+mn-cs"/>
      </a:defRPr>
    </a:lvl7pPr>
    <a:lvl8pPr marL="3200400" algn="l" defTabSz="914400" rtl="0" eaLnBrk="1" latinLnBrk="0" hangingPunct="1">
      <a:defRPr sz="2400" b="1" kern="1200">
        <a:solidFill>
          <a:schemeClr val="bg1"/>
        </a:solidFill>
        <a:latin typeface="Times New Roman" pitchFamily="18" charset="0"/>
        <a:ea typeface="+mn-ea"/>
        <a:cs typeface="+mn-cs"/>
      </a:defRPr>
    </a:lvl8pPr>
    <a:lvl9pPr marL="3657600" algn="l" defTabSz="914400" rtl="0" eaLnBrk="1" latinLnBrk="0" hangingPunct="1">
      <a:defRPr sz="2400" b="1" kern="1200">
        <a:solidFill>
          <a:schemeClr val="bg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33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32448" autoAdjust="0"/>
    <p:restoredTop sz="90929"/>
  </p:normalViewPr>
  <p:slideViewPr>
    <p:cSldViewPr>
      <p:cViewPr>
        <p:scale>
          <a:sx n="32" d="100"/>
          <a:sy n="32" d="100"/>
        </p:scale>
        <p:origin x="-210" y="-6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0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08114FD6-4373-4E8F-8F4A-224A86568E74}"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0FFA2D5-ACE8-42AE-8295-8FF33D1141E2}"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357190B-0843-4834-8B23-F7E55677FCB7}"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2525CAD6-99DE-4396-8816-7FD2233F68B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F177EE8C-2E1B-4DD5-A0A5-1597EFF7F1EC}"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D07E0A8-15C4-47C9-BEC4-CB8C467B45E7}"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0533AD8E-56D1-4F47-AD27-23E49B4EDC10}"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B76F7478-1CAD-4596-A90C-35114F8FB726}"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5EA2EBBE-2BCD-43B9-8E76-A1FCD0E9F2DE}"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7B17148B-1E8F-422E-BE6F-D67862A4A6E0}"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579D8012-65F8-4E36-8B8E-21784CB3A766}"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defRPr>
            </a:lvl1pPr>
          </a:lstStyle>
          <a:p>
            <a:endParaRPr lang="es-E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solidFill>
                  <a:schemeClr val="tx1"/>
                </a:solidFill>
              </a:defRPr>
            </a:lvl1pPr>
          </a:lstStyle>
          <a:p>
            <a:endParaRPr lang="es-E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defRPr>
            </a:lvl1pPr>
          </a:lstStyle>
          <a:p>
            <a:fld id="{FDBB7952-F7E7-453F-BEA6-A60ED288E05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3.bin"/></Relationships>
</file>

<file path=ppt/slides/_rels/slide26.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oleObject" Target="../embeddings/oleObject4.bin"/><Relationship Id="rId4"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6.bin"/><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oleObject" Target="../embeddings/oleObject7.bin"/><Relationship Id="rId4" Type="http://schemas.openxmlformats.org/officeDocument/2006/relationships/image" Target="../media/image2.jpeg"/></Relationships>
</file>

<file path=ppt/slides/_rels/slide31.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slideLayout" Target="../slideLayouts/slideLayout2.xml"/><Relationship Id="rId1" Type="http://schemas.openxmlformats.org/officeDocument/2006/relationships/vmlDrawing" Target="../drawings/vmlDrawing7.vml"/><Relationship Id="rId6" Type="http://schemas.openxmlformats.org/officeDocument/2006/relationships/oleObject" Target="../embeddings/oleObject8.bin"/><Relationship Id="rId5" Type="http://schemas.openxmlformats.org/officeDocument/2006/relationships/image" Target="../media/image2.jpeg"/><Relationship Id="rId4" Type="http://schemas.openxmlformats.org/officeDocument/2006/relationships/audio" Target="../media/audio4.wav"/></Relationships>
</file>

<file path=ppt/slides/_rels/slide33.xml.rels><?xml version="1.0" encoding="UTF-8" standalone="yes"?>
<Relationships xmlns="http://schemas.openxmlformats.org/package/2006/relationships"><Relationship Id="rId3" Type="http://schemas.openxmlformats.org/officeDocument/2006/relationships/audio" Target="../media/audio4.wav"/><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oleObject" Target="../embeddings/oleObject9.bin"/><Relationship Id="rId4" Type="http://schemas.openxmlformats.org/officeDocument/2006/relationships/image" Target="../media/image2.jpeg"/></Relationships>
</file>

<file path=ppt/slides/_rels/slide3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 Id="rId4" Type="http://schemas.openxmlformats.org/officeDocument/2006/relationships/hyperlink" Target="http://www.icbo.org/" TargetMode="External"/></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audio" Target="../media/audio2.wav"/><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3.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accent2"/>
            </a:gs>
            <a:gs pos="100000">
              <a:schemeClr val="tx1"/>
            </a:gs>
          </a:gsLst>
          <a:lin ang="0" scaled="1"/>
        </a:gradFill>
        <a:effectLst/>
      </p:bgPr>
    </p:bg>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s-ES_tradnl" b="1" u="sng">
                <a:solidFill>
                  <a:schemeClr val="bg1"/>
                </a:solidFill>
                <a:effectLst>
                  <a:outerShdw blurRad="38100" dist="38100" dir="2700000" algn="tl">
                    <a:srgbClr val="000000"/>
                  </a:outerShdw>
                </a:effectLst>
              </a:rPr>
              <a:t>ANÁLISIS DE LA OBRA</a:t>
            </a:r>
            <a:endParaRPr lang="es-ES" b="1">
              <a:solidFill>
                <a:schemeClr val="bg1"/>
              </a:solidFill>
            </a:endParaRPr>
          </a:p>
        </p:txBody>
      </p:sp>
      <p:sp>
        <p:nvSpPr>
          <p:cNvPr id="113667" name="Rectangle 3"/>
          <p:cNvSpPr>
            <a:spLocks noGrp="1" noChangeArrowheads="1"/>
          </p:cNvSpPr>
          <p:nvPr>
            <p:ph type="body" idx="1"/>
          </p:nvPr>
        </p:nvSpPr>
        <p:spPr/>
        <p:txBody>
          <a:bodyPr/>
          <a:lstStyle/>
          <a:p>
            <a:pPr algn="ctr">
              <a:buFontTx/>
              <a:buNone/>
            </a:pPr>
            <a:r>
              <a:rPr lang="es-ES" sz="2800" b="1">
                <a:solidFill>
                  <a:schemeClr val="bg1"/>
                </a:solidFill>
                <a:latin typeface="Arial" charset="0"/>
                <a:cs typeface="Arial" charset="0"/>
              </a:rPr>
              <a:t> Tipología Estructural Empleada </a:t>
            </a:r>
            <a:endParaRPr lang="es-ES_tradnl" sz="2800" b="1">
              <a:solidFill>
                <a:schemeClr val="bg1"/>
              </a:solidFill>
              <a:latin typeface="Arial" charset="0"/>
              <a:cs typeface="Arial" charset="0"/>
            </a:endParaRPr>
          </a:p>
          <a:p>
            <a:pPr>
              <a:buFontTx/>
              <a:buNone/>
            </a:pPr>
            <a:endParaRPr lang="es-ES" sz="2800" b="1">
              <a:solidFill>
                <a:schemeClr val="bg1"/>
              </a:solidFill>
              <a:cs typeface="Times New Roman" pitchFamily="18" charset="0"/>
            </a:endParaRPr>
          </a:p>
          <a:p>
            <a:pPr algn="just"/>
            <a:r>
              <a:rPr lang="es-MX" sz="2800" b="1">
                <a:solidFill>
                  <a:schemeClr val="bg1"/>
                </a:solidFill>
                <a:latin typeface="Arial" charset="0"/>
                <a:cs typeface="Arial" charset="0"/>
              </a:rPr>
              <a:t>P</a:t>
            </a:r>
            <a:r>
              <a:rPr lang="es-ES" sz="2800" b="1">
                <a:solidFill>
                  <a:schemeClr val="bg1"/>
                </a:solidFill>
                <a:latin typeface="Arial" charset="0"/>
                <a:cs typeface="Arial" charset="0"/>
              </a:rPr>
              <a:t>órtico con vigas simplemente apoyadas,</a:t>
            </a:r>
            <a:r>
              <a:rPr lang="es-MX" sz="2800" b="1">
                <a:solidFill>
                  <a:schemeClr val="bg1"/>
                </a:solidFill>
                <a:latin typeface="Arial" charset="0"/>
                <a:cs typeface="Arial" charset="0"/>
              </a:rPr>
              <a:t> </a:t>
            </a:r>
            <a:r>
              <a:rPr lang="es-ES" sz="2800" b="1">
                <a:solidFill>
                  <a:schemeClr val="bg1"/>
                </a:solidFill>
                <a:latin typeface="Arial" charset="0"/>
                <a:cs typeface="Times New Roman" pitchFamily="18" charset="0"/>
              </a:rPr>
              <a:t>a semejanza de un pórtico con paredes armadas (dual system).</a:t>
            </a:r>
            <a:r>
              <a:rPr lang="es-ES" sz="2800" b="1">
                <a:solidFill>
                  <a:schemeClr val="bg1"/>
                </a:solidFill>
                <a:latin typeface="Arial" charset="0"/>
                <a:cs typeface="Arial" charset="0"/>
              </a:rPr>
              <a:t> </a:t>
            </a:r>
            <a:r>
              <a:rPr lang="es-ES" sz="2800" b="1">
                <a:solidFill>
                  <a:schemeClr val="bg1"/>
                </a:solidFill>
                <a:latin typeface="Arial" charset="0"/>
                <a:cs typeface="Times New Roman" pitchFamily="18" charset="0"/>
              </a:rPr>
              <a:t>Los tableros se apoyan simplemente en las pilas y los muros son parte de los estribos  lo que hace que el sistema sea isostático.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3666"/>
                                        </p:tgtEl>
                                        <p:attrNameLst>
                                          <p:attrName>style.visibility</p:attrName>
                                        </p:attrNameLst>
                                      </p:cBhvr>
                                      <p:to>
                                        <p:strVal val="visible"/>
                                      </p:to>
                                    </p:set>
                                    <p:animEffect transition="in" filter="randombar(horizontal)">
                                      <p:cBhvr>
                                        <p:cTn id="7" dur="500"/>
                                        <p:tgtEl>
                                          <p:spTgt spid="113666"/>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13667">
                                            <p:txEl>
                                              <p:pRg st="0" end="0"/>
                                            </p:txEl>
                                          </p:spTgt>
                                        </p:tgtEl>
                                        <p:attrNameLst>
                                          <p:attrName>style.visibility</p:attrName>
                                        </p:attrNameLst>
                                      </p:cBhvr>
                                      <p:to>
                                        <p:strVal val="visible"/>
                                      </p:to>
                                    </p:set>
                                    <p:animEffect transition="in" filter="dissolve">
                                      <p:cBhvr>
                                        <p:cTn id="12" dur="500"/>
                                        <p:tgtEl>
                                          <p:spTgt spid="1136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13667">
                                            <p:txEl>
                                              <p:pRg st="2" end="2"/>
                                            </p:txEl>
                                          </p:spTgt>
                                        </p:tgtEl>
                                        <p:attrNameLst>
                                          <p:attrName>style.visibility</p:attrName>
                                        </p:attrNameLst>
                                      </p:cBhvr>
                                      <p:to>
                                        <p:strVal val="visible"/>
                                      </p:to>
                                    </p:set>
                                    <p:animEffect transition="in" filter="dissolve">
                                      <p:cBhvr>
                                        <p:cTn id="17" dur="500"/>
                                        <p:tgtEl>
                                          <p:spTgt spid="1136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P spid="113667"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r>
              <a:rPr lang="es-ES" b="1">
                <a:latin typeface="Arial" charset="0"/>
                <a:cs typeface="Arial" charset="0"/>
              </a:rPr>
              <a:t>Causas de las Deflexiones:</a:t>
            </a:r>
            <a:r>
              <a:rPr lang="es-ES_tradnl" b="1">
                <a:latin typeface="Arial" charset="0"/>
                <a:cs typeface="Arial" charset="0"/>
              </a:rPr>
              <a:t/>
            </a:r>
            <a:br>
              <a:rPr lang="es-ES_tradnl" b="1">
                <a:latin typeface="Arial" charset="0"/>
                <a:cs typeface="Arial" charset="0"/>
              </a:rPr>
            </a:br>
            <a:r>
              <a:rPr lang="es-ES_tradnl" b="1">
                <a:latin typeface="Arial" charset="0"/>
                <a:cs typeface="Arial" charset="0"/>
              </a:rPr>
              <a:t>                                      </a:t>
            </a:r>
            <a:r>
              <a:rPr lang="es-ES_tradnl" sz="3200" i="1">
                <a:latin typeface="Arial" charset="0"/>
                <a:cs typeface="Arial" charset="0"/>
              </a:rPr>
              <a:t>Cont...</a:t>
            </a:r>
            <a:endParaRPr lang="es-ES" sz="3200" i="1">
              <a:latin typeface="Arial" charset="0"/>
              <a:cs typeface="Arial" charset="0"/>
            </a:endParaRPr>
          </a:p>
        </p:txBody>
      </p:sp>
      <p:sp>
        <p:nvSpPr>
          <p:cNvPr id="22531" name="Rectangle 3"/>
          <p:cNvSpPr>
            <a:spLocks noGrp="1" noChangeArrowheads="1"/>
          </p:cNvSpPr>
          <p:nvPr>
            <p:ph type="body" idx="1"/>
          </p:nvPr>
        </p:nvSpPr>
        <p:spPr/>
        <p:txBody>
          <a:bodyPr/>
          <a:lstStyle/>
          <a:p>
            <a:pPr algn="just">
              <a:buFont typeface="Wingdings" pitchFamily="2" charset="2"/>
              <a:buChar char="§"/>
            </a:pPr>
            <a:r>
              <a:rPr lang="es-ES" sz="2800">
                <a:latin typeface="Arial" charset="0"/>
                <a:cs typeface="Arial" charset="0"/>
              </a:rPr>
              <a:t>La Inercia depende mucho m</a:t>
            </a:r>
            <a:r>
              <a:rPr lang="es-ES_tradnl" sz="2800">
                <a:latin typeface="Arial" charset="0"/>
                <a:cs typeface="Arial" charset="0"/>
              </a:rPr>
              <a:t>á</a:t>
            </a:r>
            <a:r>
              <a:rPr lang="es-ES" sz="2800">
                <a:latin typeface="Arial" charset="0"/>
                <a:cs typeface="Arial" charset="0"/>
              </a:rPr>
              <a:t>s de la altura que de la base de las vigas</a:t>
            </a:r>
            <a:r>
              <a:rPr lang="es-ES_tradnl" sz="2800">
                <a:latin typeface="Arial" charset="0"/>
                <a:cs typeface="Arial" charset="0"/>
              </a:rPr>
              <a:t>.</a:t>
            </a:r>
          </a:p>
          <a:p>
            <a:pPr algn="just">
              <a:buFont typeface="Wingdings" pitchFamily="2" charset="2"/>
              <a:buChar char="§"/>
            </a:pPr>
            <a:r>
              <a:rPr lang="es-ES_tradnl" sz="2800">
                <a:latin typeface="Arial" charset="0"/>
                <a:cs typeface="Arial" charset="0"/>
              </a:rPr>
              <a:t>Valores pequeños de inercia resultan en deflexiones considerables.</a:t>
            </a:r>
          </a:p>
          <a:p>
            <a:pPr algn="just">
              <a:buFont typeface="Wingdings" pitchFamily="2" charset="2"/>
              <a:buChar char="§"/>
            </a:pPr>
            <a:r>
              <a:rPr lang="es-ES" sz="2800">
                <a:latin typeface="Arial" charset="0"/>
                <a:cs typeface="Arial" charset="0"/>
              </a:rPr>
              <a:t>La relación altura / base es cercana a 1, cuando lo que se considera normal son valores próximos a 2</a:t>
            </a:r>
            <a:r>
              <a:rPr lang="es-ES_tradnl" sz="2800">
                <a:latin typeface="Arial" charset="0"/>
                <a:cs typeface="Arial" charset="0"/>
              </a:rPr>
              <a:t> en términos de relaciones de rigidez</a:t>
            </a:r>
            <a:r>
              <a:rPr lang="es-ES" sz="2800">
                <a:latin typeface="Arial" charset="0"/>
                <a:cs typeface="Arial" charset="0"/>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0-#ppt_w/2"/>
                                          </p:val>
                                        </p:tav>
                                        <p:tav tm="100000">
                                          <p:val>
                                            <p:strVal val="#ppt_x"/>
                                          </p:val>
                                        </p:tav>
                                      </p:tavLst>
                                    </p:anim>
                                    <p:anim calcmode="lin" valueType="num">
                                      <p:cBhvr additive="base">
                                        <p:cTn id="8" dur="500" fill="hold"/>
                                        <p:tgtEl>
                                          <p:spTgt spid="2253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 calcmode="lin" valueType="num">
                                      <p:cBhvr additive="base">
                                        <p:cTn id="13" dur="500" fill="hold"/>
                                        <p:tgtEl>
                                          <p:spTgt spid="2253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25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531">
                                            <p:txEl>
                                              <p:pRg st="1" end="1"/>
                                            </p:txEl>
                                          </p:spTgt>
                                        </p:tgtEl>
                                        <p:attrNameLst>
                                          <p:attrName>style.visibility</p:attrName>
                                        </p:attrNameLst>
                                      </p:cBhvr>
                                      <p:to>
                                        <p:strVal val="visible"/>
                                      </p:to>
                                    </p:set>
                                    <p:anim calcmode="lin" valueType="num">
                                      <p:cBhvr additive="base">
                                        <p:cTn id="19" dur="500" fill="hold"/>
                                        <p:tgtEl>
                                          <p:spTgt spid="2253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253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2531">
                                            <p:txEl>
                                              <p:pRg st="2" end="2"/>
                                            </p:txEl>
                                          </p:spTgt>
                                        </p:tgtEl>
                                        <p:attrNameLst>
                                          <p:attrName>style.visibility</p:attrName>
                                        </p:attrNameLst>
                                      </p:cBhvr>
                                      <p:to>
                                        <p:strVal val="visible"/>
                                      </p:to>
                                    </p:set>
                                    <p:anim calcmode="lin" valueType="num">
                                      <p:cBhvr additive="base">
                                        <p:cTn id="25" dur="500" fill="hold"/>
                                        <p:tgtEl>
                                          <p:spTgt spid="2253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253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P spid="22531"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b="1">
                <a:latin typeface="Arial" charset="0"/>
                <a:cs typeface="Arial" charset="0"/>
              </a:rPr>
              <a:t>Causas de las Deflexiones:</a:t>
            </a:r>
            <a:r>
              <a:rPr lang="es-ES_tradnl" b="1">
                <a:latin typeface="Arial" charset="0"/>
                <a:cs typeface="Arial" charset="0"/>
              </a:rPr>
              <a:t/>
            </a:r>
            <a:br>
              <a:rPr lang="es-ES_tradnl" b="1">
                <a:latin typeface="Arial" charset="0"/>
                <a:cs typeface="Arial" charset="0"/>
              </a:rPr>
            </a:br>
            <a:r>
              <a:rPr lang="es-ES_tradnl" b="1">
                <a:latin typeface="Arial" charset="0"/>
                <a:cs typeface="Arial" charset="0"/>
              </a:rPr>
              <a:t>                                      </a:t>
            </a:r>
            <a:r>
              <a:rPr lang="es-ES_tradnl" sz="3200" i="1">
                <a:latin typeface="Arial" charset="0"/>
                <a:cs typeface="Arial" charset="0"/>
              </a:rPr>
              <a:t>Cont...</a:t>
            </a:r>
            <a:endParaRPr lang="es-ES" sz="3200" i="1">
              <a:latin typeface="Arial" charset="0"/>
              <a:cs typeface="Arial" charset="0"/>
            </a:endParaRPr>
          </a:p>
        </p:txBody>
      </p:sp>
      <p:sp>
        <p:nvSpPr>
          <p:cNvPr id="23555" name="Rectangle 3"/>
          <p:cNvSpPr>
            <a:spLocks noGrp="1" noChangeArrowheads="1"/>
          </p:cNvSpPr>
          <p:nvPr>
            <p:ph type="body" idx="1"/>
          </p:nvPr>
        </p:nvSpPr>
        <p:spPr/>
        <p:txBody>
          <a:bodyPr/>
          <a:lstStyle/>
          <a:p>
            <a:pPr algn="just">
              <a:lnSpc>
                <a:spcPct val="90000"/>
              </a:lnSpc>
              <a:buFont typeface="Wingdings" pitchFamily="2" charset="2"/>
              <a:buNone/>
            </a:pPr>
            <a:r>
              <a:rPr lang="es-ES_tradnl" sz="2800">
                <a:latin typeface="Arial" charset="0"/>
                <a:cs typeface="Arial" charset="0"/>
              </a:rPr>
              <a:t>Este diseño hubiese sido válido sí y solo sí:</a:t>
            </a:r>
          </a:p>
          <a:p>
            <a:pPr algn="just">
              <a:lnSpc>
                <a:spcPct val="90000"/>
              </a:lnSpc>
              <a:buFont typeface="Wingdings" pitchFamily="2" charset="2"/>
              <a:buChar char="§"/>
            </a:pPr>
            <a:endParaRPr lang="es-ES_tradnl" sz="2800">
              <a:latin typeface="Arial" charset="0"/>
              <a:cs typeface="Arial" charset="0"/>
            </a:endParaRPr>
          </a:p>
          <a:p>
            <a:pPr algn="just">
              <a:lnSpc>
                <a:spcPct val="90000"/>
              </a:lnSpc>
              <a:buFont typeface="Wingdings" pitchFamily="2" charset="2"/>
              <a:buChar char="§"/>
            </a:pPr>
            <a:r>
              <a:rPr lang="es-ES_tradnl" sz="2800">
                <a:latin typeface="Arial" charset="0"/>
                <a:cs typeface="Arial" charset="0"/>
              </a:rPr>
              <a:t>E</a:t>
            </a:r>
            <a:r>
              <a:rPr lang="es-ES" sz="2800">
                <a:latin typeface="Arial" charset="0"/>
                <a:cs typeface="Arial" charset="0"/>
              </a:rPr>
              <a:t>l adosamiento de las vigas proporcionaría </a:t>
            </a:r>
            <a:r>
              <a:rPr lang="es-ES_tradnl" sz="2800">
                <a:latin typeface="Arial" charset="0"/>
                <a:cs typeface="Arial" charset="0"/>
              </a:rPr>
              <a:t>una </a:t>
            </a:r>
            <a:r>
              <a:rPr lang="es-ES" sz="2800">
                <a:latin typeface="Arial" charset="0"/>
                <a:cs typeface="Arial" charset="0"/>
              </a:rPr>
              <a:t>rigidez suficiente por el número de las vigas antes que por la altura de las mismas.</a:t>
            </a:r>
            <a:r>
              <a:rPr lang="es-ES_tradnl" sz="2800">
                <a:latin typeface="Arial" charset="0"/>
                <a:cs typeface="Arial" charset="0"/>
              </a:rPr>
              <a:t>  </a:t>
            </a:r>
          </a:p>
          <a:p>
            <a:pPr algn="just">
              <a:lnSpc>
                <a:spcPct val="90000"/>
              </a:lnSpc>
              <a:buFont typeface="Wingdings" pitchFamily="2" charset="2"/>
              <a:buChar char="§"/>
            </a:pPr>
            <a:r>
              <a:rPr lang="es-ES_tradnl" sz="2800">
                <a:latin typeface="Arial" charset="0"/>
                <a:cs typeface="Arial" charset="0"/>
              </a:rPr>
              <a:t>L</a:t>
            </a:r>
            <a:r>
              <a:rPr lang="es-ES" sz="2800">
                <a:latin typeface="Arial" charset="0"/>
                <a:cs typeface="Arial" charset="0"/>
              </a:rPr>
              <a:t>a transferencia de cargas entre vigas fuera efectiva</a:t>
            </a:r>
            <a:r>
              <a:rPr lang="es-ES_tradnl" sz="2800">
                <a:latin typeface="Arial" charset="0"/>
                <a:cs typeface="Arial" charset="0"/>
              </a:rPr>
              <a:t>.</a:t>
            </a:r>
          </a:p>
          <a:p>
            <a:pPr algn="just">
              <a:lnSpc>
                <a:spcPct val="90000"/>
              </a:lnSpc>
              <a:buFont typeface="Wingdings" pitchFamily="2" charset="2"/>
              <a:buChar char="§"/>
            </a:pPr>
            <a:r>
              <a:rPr lang="es-ES_tradnl" sz="2800">
                <a:latin typeface="Arial" charset="0"/>
                <a:cs typeface="Arial" charset="0"/>
              </a:rPr>
              <a:t>E</a:t>
            </a:r>
            <a:r>
              <a:rPr lang="es-ES" sz="2800">
                <a:latin typeface="Arial" charset="0"/>
                <a:cs typeface="Arial" charset="0"/>
              </a:rPr>
              <a:t>l</a:t>
            </a:r>
            <a:r>
              <a:rPr lang="es-ES_tradnl" sz="2800">
                <a:latin typeface="Arial" charset="0"/>
                <a:cs typeface="Arial" charset="0"/>
              </a:rPr>
              <a:t> </a:t>
            </a:r>
            <a:r>
              <a:rPr lang="es-ES" sz="2800">
                <a:latin typeface="Arial" charset="0"/>
                <a:cs typeface="Arial" charset="0"/>
              </a:rPr>
              <a:t>tráfico sobre el paso elevado permaneciera en los valores de proyecto</a:t>
            </a:r>
            <a:endParaRPr lang="es-ES_tradnl" sz="2800">
              <a:latin typeface="Arial" charset="0"/>
              <a:cs typeface="Arial" charset="0"/>
            </a:endParaRPr>
          </a:p>
          <a:p>
            <a:pPr algn="just">
              <a:lnSpc>
                <a:spcPct val="90000"/>
              </a:lnSpc>
              <a:buFont typeface="Wingdings" pitchFamily="2" charset="2"/>
              <a:buNone/>
            </a:pPr>
            <a:endParaRPr lang="es-ES" sz="25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0-#ppt_w/2"/>
                                          </p:val>
                                        </p:tav>
                                        <p:tav tm="100000">
                                          <p:val>
                                            <p:strVal val="#ppt_x"/>
                                          </p:val>
                                        </p:tav>
                                      </p:tavLst>
                                    </p:anim>
                                    <p:anim calcmode="lin" valueType="num">
                                      <p:cBhvr additive="base">
                                        <p:cTn id="8" dur="500" fill="hold"/>
                                        <p:tgtEl>
                                          <p:spTgt spid="235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3555">
                                            <p:txEl>
                                              <p:pRg st="0" end="0"/>
                                            </p:txEl>
                                          </p:spTgt>
                                        </p:tgtEl>
                                        <p:attrNameLst>
                                          <p:attrName>style.visibility</p:attrName>
                                        </p:attrNameLst>
                                      </p:cBhvr>
                                      <p:to>
                                        <p:strVal val="visible"/>
                                      </p:to>
                                    </p:set>
                                    <p:anim calcmode="lin" valueType="num">
                                      <p:cBhvr additive="base">
                                        <p:cTn id="13" dur="500" fill="hold"/>
                                        <p:tgtEl>
                                          <p:spTgt spid="2355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35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3555">
                                            <p:txEl>
                                              <p:pRg st="2" end="2"/>
                                            </p:txEl>
                                          </p:spTgt>
                                        </p:tgtEl>
                                        <p:attrNameLst>
                                          <p:attrName>style.visibility</p:attrName>
                                        </p:attrNameLst>
                                      </p:cBhvr>
                                      <p:to>
                                        <p:strVal val="visible"/>
                                      </p:to>
                                    </p:set>
                                    <p:anim calcmode="lin" valueType="num">
                                      <p:cBhvr additive="base">
                                        <p:cTn id="19" dur="500" fill="hold"/>
                                        <p:tgtEl>
                                          <p:spTgt spid="2355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355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3555">
                                            <p:txEl>
                                              <p:pRg st="3" end="3"/>
                                            </p:txEl>
                                          </p:spTgt>
                                        </p:tgtEl>
                                        <p:attrNameLst>
                                          <p:attrName>style.visibility</p:attrName>
                                        </p:attrNameLst>
                                      </p:cBhvr>
                                      <p:to>
                                        <p:strVal val="visible"/>
                                      </p:to>
                                    </p:set>
                                    <p:anim calcmode="lin" valueType="num">
                                      <p:cBhvr additive="base">
                                        <p:cTn id="25" dur="500" fill="hold"/>
                                        <p:tgtEl>
                                          <p:spTgt spid="2355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355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3555">
                                            <p:txEl>
                                              <p:pRg st="4" end="4"/>
                                            </p:txEl>
                                          </p:spTgt>
                                        </p:tgtEl>
                                        <p:attrNameLst>
                                          <p:attrName>style.visibility</p:attrName>
                                        </p:attrNameLst>
                                      </p:cBhvr>
                                      <p:to>
                                        <p:strVal val="visible"/>
                                      </p:to>
                                    </p:set>
                                    <p:anim calcmode="lin" valueType="num">
                                      <p:cBhvr additive="base">
                                        <p:cTn id="31" dur="500" fill="hold"/>
                                        <p:tgtEl>
                                          <p:spTgt spid="23555">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3555">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b="1">
                <a:latin typeface="Arial" charset="0"/>
                <a:cs typeface="Arial" charset="0"/>
              </a:rPr>
              <a:t>Causas de las Deflexiones:</a:t>
            </a:r>
            <a:r>
              <a:rPr lang="es-ES_tradnl" b="1">
                <a:latin typeface="Arial" charset="0"/>
                <a:cs typeface="Arial" charset="0"/>
              </a:rPr>
              <a:t/>
            </a:r>
            <a:br>
              <a:rPr lang="es-ES_tradnl" b="1">
                <a:latin typeface="Arial" charset="0"/>
                <a:cs typeface="Arial" charset="0"/>
              </a:rPr>
            </a:br>
            <a:r>
              <a:rPr lang="es-ES_tradnl" b="1">
                <a:latin typeface="Arial" charset="0"/>
                <a:cs typeface="Arial" charset="0"/>
              </a:rPr>
              <a:t>                                      </a:t>
            </a:r>
            <a:r>
              <a:rPr lang="es-ES_tradnl" sz="3200" i="1">
                <a:latin typeface="Arial" charset="0"/>
                <a:cs typeface="Arial" charset="0"/>
              </a:rPr>
              <a:t>Cont...</a:t>
            </a:r>
            <a:endParaRPr lang="es-ES" sz="3200" i="1">
              <a:latin typeface="Arial" charset="0"/>
              <a:cs typeface="Arial" charset="0"/>
            </a:endParaRPr>
          </a:p>
        </p:txBody>
      </p:sp>
      <p:sp>
        <p:nvSpPr>
          <p:cNvPr id="24579" name="Rectangle 3"/>
          <p:cNvSpPr>
            <a:spLocks noGrp="1" noChangeArrowheads="1"/>
          </p:cNvSpPr>
          <p:nvPr>
            <p:ph type="body" idx="1"/>
          </p:nvPr>
        </p:nvSpPr>
        <p:spPr/>
        <p:txBody>
          <a:bodyPr/>
          <a:lstStyle/>
          <a:p>
            <a:pPr algn="just">
              <a:buFont typeface="Wingdings" pitchFamily="2" charset="2"/>
              <a:buChar char="§"/>
            </a:pPr>
            <a:r>
              <a:rPr lang="es-ES" sz="2800">
                <a:latin typeface="Arial" charset="0"/>
                <a:cs typeface="Arial" charset="0"/>
              </a:rPr>
              <a:t>En este c</a:t>
            </a:r>
            <a:r>
              <a:rPr lang="es-ES_tradnl" sz="2800">
                <a:latin typeface="Arial" charset="0"/>
                <a:cs typeface="Arial" charset="0"/>
              </a:rPr>
              <a:t>aso éstas últimas </a:t>
            </a:r>
            <a:r>
              <a:rPr lang="es-ES" sz="2800">
                <a:latin typeface="Arial" charset="0"/>
                <a:cs typeface="Arial" charset="0"/>
              </a:rPr>
              <a:t> condiciones </a:t>
            </a:r>
            <a:r>
              <a:rPr lang="es-ES_tradnl" sz="2800">
                <a:latin typeface="Arial" charset="0"/>
                <a:cs typeface="Arial" charset="0"/>
              </a:rPr>
              <a:t>         </a:t>
            </a:r>
            <a:r>
              <a:rPr lang="es-ES" sz="2800">
                <a:latin typeface="Arial" charset="0"/>
                <a:cs typeface="Arial" charset="0"/>
              </a:rPr>
              <a:t>no se cumplen</a:t>
            </a:r>
            <a:r>
              <a:rPr lang="es-ES_tradnl" sz="2800">
                <a:latin typeface="Arial" charset="0"/>
                <a:cs typeface="Arial" charset="0"/>
              </a:rPr>
              <a:t>, por las siguientes razones:</a:t>
            </a:r>
          </a:p>
          <a:p>
            <a:pPr lvl="1" algn="just">
              <a:buFont typeface="Wingdings" pitchFamily="2" charset="2"/>
              <a:buChar char="Ø"/>
            </a:pPr>
            <a:r>
              <a:rPr lang="es-ES_tradnl">
                <a:latin typeface="Arial" charset="0"/>
                <a:cs typeface="Arial" charset="0"/>
              </a:rPr>
              <a:t>Inefectividad de los diafragmas  (volúmenes pequeños).</a:t>
            </a:r>
          </a:p>
          <a:p>
            <a:pPr lvl="1" algn="just">
              <a:buFont typeface="Wingdings" pitchFamily="2" charset="2"/>
              <a:buChar char="Ø"/>
            </a:pPr>
            <a:r>
              <a:rPr lang="es-ES_tradnl">
                <a:latin typeface="Arial" charset="0"/>
                <a:cs typeface="Arial" charset="0"/>
              </a:rPr>
              <a:t>Ausencia de transferencia de cargas a las vigas laterales.</a:t>
            </a:r>
          </a:p>
          <a:p>
            <a:pPr lvl="1" algn="just">
              <a:buFont typeface="Wingdings" pitchFamily="2" charset="2"/>
              <a:buChar char="Ø"/>
            </a:pPr>
            <a:r>
              <a:rPr lang="es-ES_tradnl">
                <a:latin typeface="Arial" charset="0"/>
                <a:cs typeface="Arial" charset="0"/>
              </a:rPr>
              <a:t>El número de líneas de diafragmas.</a:t>
            </a:r>
            <a:r>
              <a:rPr lang="es-ES_tradnl" sz="2500">
                <a:latin typeface="Arial" charset="0"/>
                <a:cs typeface="Arial" charset="0"/>
              </a:rPr>
              <a:t>    </a:t>
            </a:r>
            <a:endParaRPr lang="es-ES" sz="25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0-#ppt_w/2"/>
                                          </p:val>
                                        </p:tav>
                                        <p:tav tm="100000">
                                          <p:val>
                                            <p:strVal val="#ppt_x"/>
                                          </p:val>
                                        </p:tav>
                                      </p:tavLst>
                                    </p:anim>
                                    <p:anim calcmode="lin" valueType="num">
                                      <p:cBhvr additive="base">
                                        <p:cTn id="8" dur="500" fill="hold"/>
                                        <p:tgtEl>
                                          <p:spTgt spid="2457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4579">
                                            <p:txEl>
                                              <p:pRg st="0" end="0"/>
                                            </p:txEl>
                                          </p:spTgt>
                                        </p:tgtEl>
                                        <p:attrNameLst>
                                          <p:attrName>style.visibility</p:attrName>
                                        </p:attrNameLst>
                                      </p:cBhvr>
                                      <p:to>
                                        <p:strVal val="visible"/>
                                      </p:to>
                                    </p:set>
                                    <p:anim calcmode="lin" valueType="num">
                                      <p:cBhvr additive="base">
                                        <p:cTn id="13" dur="500" fill="hold"/>
                                        <p:tgtEl>
                                          <p:spTgt spid="2457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457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par>
                                <p:cTn id="15" presetID="2" presetClass="entr" presetSubtype="8" fill="hold" grpId="0" nodeType="withEffect">
                                  <p:stCondLst>
                                    <p:cond delay="0"/>
                                  </p:stCondLst>
                                  <p:childTnLst>
                                    <p:set>
                                      <p:cBhvr>
                                        <p:cTn id="16" dur="1" fill="hold">
                                          <p:stCondLst>
                                            <p:cond delay="0"/>
                                          </p:stCondLst>
                                        </p:cTn>
                                        <p:tgtEl>
                                          <p:spTgt spid="24579">
                                            <p:txEl>
                                              <p:pRg st="1" end="1"/>
                                            </p:txEl>
                                          </p:spTgt>
                                        </p:tgtEl>
                                        <p:attrNameLst>
                                          <p:attrName>style.visibility</p:attrName>
                                        </p:attrNameLst>
                                      </p:cBhvr>
                                      <p:to>
                                        <p:strVal val="visible"/>
                                      </p:to>
                                    </p:set>
                                    <p:anim calcmode="lin" valueType="num">
                                      <p:cBhvr additive="base">
                                        <p:cTn id="17" dur="500" fill="hold"/>
                                        <p:tgtEl>
                                          <p:spTgt spid="24579">
                                            <p:txEl>
                                              <p:pRg st="1" end="1"/>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2457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5"/>
                                            </p:cond>
                                          </p:stCondLst>
                                          <p:endCondLst>
                                            <p:cond evt="onStopAudio" delay="0">
                                              <p:tgtEl>
                                                <p:sldTgt/>
                                              </p:tgtEl>
                                            </p:cond>
                                          </p:endCondLst>
                                        </p:cTn>
                                        <p:tgtEl>
                                          <p:sndTgt r:embed="rId2" name="whoosh.wav" builtIn="1"/>
                                        </p:tgtEl>
                                      </p:cMediaNode>
                                    </p:audio>
                                  </p:subTnLst>
                                </p:cTn>
                              </p:par>
                              <p:par>
                                <p:cTn id="19" presetID="2" presetClass="entr" presetSubtype="8" fill="hold" grpId="0" nodeType="withEffect">
                                  <p:stCondLst>
                                    <p:cond delay="0"/>
                                  </p:stCondLst>
                                  <p:childTnLst>
                                    <p:set>
                                      <p:cBhvr>
                                        <p:cTn id="20" dur="1" fill="hold">
                                          <p:stCondLst>
                                            <p:cond delay="0"/>
                                          </p:stCondLst>
                                        </p:cTn>
                                        <p:tgtEl>
                                          <p:spTgt spid="24579">
                                            <p:txEl>
                                              <p:pRg st="2" end="2"/>
                                            </p:txEl>
                                          </p:spTgt>
                                        </p:tgtEl>
                                        <p:attrNameLst>
                                          <p:attrName>style.visibility</p:attrName>
                                        </p:attrNameLst>
                                      </p:cBhvr>
                                      <p:to>
                                        <p:strVal val="visible"/>
                                      </p:to>
                                    </p:set>
                                    <p:anim calcmode="lin" valueType="num">
                                      <p:cBhvr additive="base">
                                        <p:cTn id="21" dur="500" fill="hold"/>
                                        <p:tgtEl>
                                          <p:spTgt spid="24579">
                                            <p:txEl>
                                              <p:pRg st="2" end="2"/>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2457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9"/>
                                            </p:cond>
                                          </p:stCondLst>
                                          <p:endCondLst>
                                            <p:cond evt="onStopAudio" delay="0">
                                              <p:tgtEl>
                                                <p:sldTgt/>
                                              </p:tgtEl>
                                            </p:cond>
                                          </p:endCondLst>
                                        </p:cTn>
                                        <p:tgtEl>
                                          <p:sndTgt r:embed="rId2" name="whoosh.wav" builtIn="1"/>
                                        </p:tgtEl>
                                      </p:cMediaNode>
                                    </p:audio>
                                  </p:subTnLst>
                                </p:cTn>
                              </p:par>
                              <p:par>
                                <p:cTn id="23" presetID="2" presetClass="entr" presetSubtype="8" fill="hold" grpId="0" nodeType="withEffect">
                                  <p:stCondLst>
                                    <p:cond delay="0"/>
                                  </p:stCondLst>
                                  <p:childTnLst>
                                    <p:set>
                                      <p:cBhvr>
                                        <p:cTn id="24" dur="1" fill="hold">
                                          <p:stCondLst>
                                            <p:cond delay="0"/>
                                          </p:stCondLst>
                                        </p:cTn>
                                        <p:tgtEl>
                                          <p:spTgt spid="24579">
                                            <p:txEl>
                                              <p:pRg st="3" end="3"/>
                                            </p:txEl>
                                          </p:spTgt>
                                        </p:tgtEl>
                                        <p:attrNameLst>
                                          <p:attrName>style.visibility</p:attrName>
                                        </p:attrNameLst>
                                      </p:cBhvr>
                                      <p:to>
                                        <p:strVal val="visible"/>
                                      </p:to>
                                    </p:set>
                                    <p:anim calcmode="lin" valueType="num">
                                      <p:cBhvr additive="base">
                                        <p:cTn id="25" dur="500" fill="hold"/>
                                        <p:tgtEl>
                                          <p:spTgt spid="2457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57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685800" y="457200"/>
            <a:ext cx="7772400" cy="914400"/>
          </a:xfrm>
        </p:spPr>
        <p:txBody>
          <a:bodyPr/>
          <a:lstStyle/>
          <a:p>
            <a:pPr algn="just"/>
            <a:r>
              <a:rPr lang="es-ES" sz="4000" b="1">
                <a:latin typeface="Arial" charset="0"/>
                <a:cs typeface="Arial" charset="0"/>
              </a:rPr>
              <a:t>Diagn</a:t>
            </a:r>
            <a:r>
              <a:rPr lang="es-ES_tradnl" sz="4000" b="1">
                <a:latin typeface="Arial" charset="0"/>
                <a:cs typeface="Arial" charset="0"/>
              </a:rPr>
              <a:t>ó</a:t>
            </a:r>
            <a:r>
              <a:rPr lang="es-ES" sz="4000" b="1">
                <a:latin typeface="Arial" charset="0"/>
                <a:cs typeface="Arial" charset="0"/>
              </a:rPr>
              <a:t>stico de la Peligrosidad</a:t>
            </a:r>
          </a:p>
        </p:txBody>
      </p:sp>
      <p:sp>
        <p:nvSpPr>
          <p:cNvPr id="61443" name="Rectangle 3"/>
          <p:cNvSpPr>
            <a:spLocks noGrp="1" noChangeArrowheads="1"/>
          </p:cNvSpPr>
          <p:nvPr>
            <p:ph type="body" idx="1"/>
          </p:nvPr>
        </p:nvSpPr>
        <p:spPr>
          <a:xfrm>
            <a:off x="685800" y="1447800"/>
            <a:ext cx="7772400" cy="4648200"/>
          </a:xfrm>
        </p:spPr>
        <p:txBody>
          <a:bodyPr/>
          <a:lstStyle/>
          <a:p>
            <a:pPr algn="just"/>
            <a:r>
              <a:rPr lang="es-ES_tradnl" sz="2800">
                <a:latin typeface="Arial" charset="0"/>
                <a:cs typeface="Arial" charset="0"/>
              </a:rPr>
              <a:t>La presencia de</a:t>
            </a:r>
            <a:r>
              <a:rPr lang="es-ES" sz="2800">
                <a:latin typeface="Arial" charset="0"/>
                <a:cs typeface="Arial" charset="0"/>
              </a:rPr>
              <a:t> flechas</a:t>
            </a:r>
            <a:r>
              <a:rPr lang="es-ES_tradnl" sz="2800">
                <a:latin typeface="Arial" charset="0"/>
                <a:cs typeface="Arial" charset="0"/>
              </a:rPr>
              <a:t> considerables </a:t>
            </a:r>
            <a:r>
              <a:rPr lang="es-ES" sz="2800">
                <a:latin typeface="Arial" charset="0"/>
                <a:cs typeface="Arial" charset="0"/>
              </a:rPr>
              <a:t>constituye un </a:t>
            </a:r>
            <a:r>
              <a:rPr lang="es-ES_tradnl" sz="2800">
                <a:latin typeface="Arial" charset="0"/>
                <a:cs typeface="Arial" charset="0"/>
              </a:rPr>
              <a:t>problema funcional que de no ser tratado a tiempo se puede convertir en un problema </a:t>
            </a:r>
            <a:r>
              <a:rPr lang="es-ES" sz="2800">
                <a:latin typeface="Arial" charset="0"/>
                <a:cs typeface="Arial" charset="0"/>
              </a:rPr>
              <a:t>estructura</a:t>
            </a:r>
            <a:r>
              <a:rPr lang="es-ES_tradnl" sz="2800">
                <a:latin typeface="Arial" charset="0"/>
                <a:cs typeface="Arial" charset="0"/>
              </a:rPr>
              <a:t>l.</a:t>
            </a:r>
          </a:p>
          <a:p>
            <a:pPr algn="just">
              <a:buFont typeface="Wingdings" pitchFamily="2" charset="2"/>
              <a:buChar char="§"/>
            </a:pPr>
            <a:r>
              <a:rPr lang="es-ES_tradnl" sz="2800">
                <a:latin typeface="Arial" charset="0"/>
                <a:cs typeface="Arial" charset="0"/>
              </a:rPr>
              <a:t>El control de deflexiones es necesario.</a:t>
            </a:r>
            <a:endParaRPr lang="es-ES_tradnl" sz="2800"/>
          </a:p>
          <a:p>
            <a:pPr algn="just">
              <a:buFont typeface="Wingdings" pitchFamily="2" charset="2"/>
              <a:buChar char="§"/>
            </a:pPr>
            <a:r>
              <a:rPr lang="es-ES_tradnl" sz="2800">
                <a:latin typeface="Arial" charset="0"/>
                <a:cs typeface="Arial" charset="0"/>
              </a:rPr>
              <a:t>P</a:t>
            </a:r>
            <a:r>
              <a:rPr lang="es-ES" sz="2800">
                <a:latin typeface="Arial" charset="0"/>
                <a:cs typeface="Arial" charset="0"/>
              </a:rPr>
              <a:t>ara claros simples o continuos, la deflexión debida a la carga viva más e</a:t>
            </a:r>
            <a:r>
              <a:rPr lang="es-ES_tradnl" sz="2800">
                <a:latin typeface="Arial" charset="0"/>
                <a:cs typeface="Arial" charset="0"/>
              </a:rPr>
              <a:t>l</a:t>
            </a:r>
            <a:r>
              <a:rPr lang="es-ES" sz="2800">
                <a:latin typeface="Arial" charset="0"/>
                <a:cs typeface="Arial" charset="0"/>
              </a:rPr>
              <a:t> impacto no debe sobrepasar 1/800 del claro. </a:t>
            </a:r>
            <a:endParaRPr lang="es-ES_tradnl" sz="2800">
              <a:latin typeface="Arial" charset="0"/>
              <a:cs typeface="Arial" charset="0"/>
            </a:endParaRPr>
          </a:p>
          <a:p>
            <a:pPr algn="just">
              <a:buFont typeface="Wingdings" pitchFamily="2" charset="2"/>
              <a:buChar char="§"/>
            </a:pPr>
            <a:r>
              <a:rPr lang="es-ES" sz="2800">
                <a:latin typeface="Arial" charset="0"/>
                <a:cs typeface="Arial" charset="0"/>
              </a:rPr>
              <a:t>Para vigas de 30 metros de longitud, este valor corresponde a 3,75 centímetros.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1443">
                                            <p:txEl>
                                              <p:pRg st="0" end="0"/>
                                            </p:txEl>
                                          </p:spTgt>
                                        </p:tgtEl>
                                        <p:attrNameLst>
                                          <p:attrName>style.visibility</p:attrName>
                                        </p:attrNameLst>
                                      </p:cBhvr>
                                      <p:to>
                                        <p:strVal val="visible"/>
                                      </p:to>
                                    </p:set>
                                    <p:anim calcmode="lin" valueType="num">
                                      <p:cBhvr additive="base">
                                        <p:cTn id="7" dur="500" fill="hold"/>
                                        <p:tgtEl>
                                          <p:spTgt spid="614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144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1443">
                                            <p:txEl>
                                              <p:pRg st="1" end="1"/>
                                            </p:txEl>
                                          </p:spTgt>
                                        </p:tgtEl>
                                        <p:attrNameLst>
                                          <p:attrName>style.visibility</p:attrName>
                                        </p:attrNameLst>
                                      </p:cBhvr>
                                      <p:to>
                                        <p:strVal val="visible"/>
                                      </p:to>
                                    </p:set>
                                    <p:anim calcmode="lin" valueType="num">
                                      <p:cBhvr additive="base">
                                        <p:cTn id="13" dur="500" fill="hold"/>
                                        <p:tgtEl>
                                          <p:spTgt spid="614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144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1443">
                                            <p:txEl>
                                              <p:pRg st="2" end="2"/>
                                            </p:txEl>
                                          </p:spTgt>
                                        </p:tgtEl>
                                        <p:attrNameLst>
                                          <p:attrName>style.visibility</p:attrName>
                                        </p:attrNameLst>
                                      </p:cBhvr>
                                      <p:to>
                                        <p:strVal val="visible"/>
                                      </p:to>
                                    </p:set>
                                    <p:anim calcmode="lin" valueType="num">
                                      <p:cBhvr additive="base">
                                        <p:cTn id="19" dur="500" fill="hold"/>
                                        <p:tgtEl>
                                          <p:spTgt spid="6144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144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1443">
                                            <p:txEl>
                                              <p:pRg st="3" end="3"/>
                                            </p:txEl>
                                          </p:spTgt>
                                        </p:tgtEl>
                                        <p:attrNameLst>
                                          <p:attrName>style.visibility</p:attrName>
                                        </p:attrNameLst>
                                      </p:cBhvr>
                                      <p:to>
                                        <p:strVal val="visible"/>
                                      </p:to>
                                    </p:set>
                                    <p:anim calcmode="lin" valueType="num">
                                      <p:cBhvr additive="base">
                                        <p:cTn id="25" dur="500" fill="hold"/>
                                        <p:tgtEl>
                                          <p:spTgt spid="6144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144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1442"/>
                                        </p:tgtEl>
                                        <p:attrNameLst>
                                          <p:attrName>style.visibility</p:attrName>
                                        </p:attrNameLst>
                                      </p:cBhvr>
                                      <p:to>
                                        <p:strVal val="visible"/>
                                      </p:to>
                                    </p:set>
                                    <p:anim calcmode="lin" valueType="num">
                                      <p:cBhvr additive="base">
                                        <p:cTn id="31" dur="500" fill="hold"/>
                                        <p:tgtEl>
                                          <p:spTgt spid="61442"/>
                                        </p:tgtEl>
                                        <p:attrNameLst>
                                          <p:attrName>ppt_x</p:attrName>
                                        </p:attrNameLst>
                                      </p:cBhvr>
                                      <p:tavLst>
                                        <p:tav tm="0">
                                          <p:val>
                                            <p:strVal val="0-#ppt_w/2"/>
                                          </p:val>
                                        </p:tav>
                                        <p:tav tm="100000">
                                          <p:val>
                                            <p:strVal val="#ppt_x"/>
                                          </p:val>
                                        </p:tav>
                                      </p:tavLst>
                                    </p:anim>
                                    <p:anim calcmode="lin" valueType="num">
                                      <p:cBhvr additive="base">
                                        <p:cTn id="32" dur="500" fill="hold"/>
                                        <p:tgtEl>
                                          <p:spTgt spid="614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42" grpId="0" autoUpdateAnimBg="0"/>
      <p:bldP spid="61443"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s-ES" sz="4000" b="1">
                <a:latin typeface="Arial" charset="0"/>
                <a:cs typeface="Arial" charset="0"/>
              </a:rPr>
              <a:t>Diagn</a:t>
            </a:r>
            <a:r>
              <a:rPr lang="es-ES_tradnl" sz="4000" b="1">
                <a:latin typeface="Arial" charset="0"/>
                <a:cs typeface="Arial" charset="0"/>
              </a:rPr>
              <a:t>ó</a:t>
            </a:r>
            <a:r>
              <a:rPr lang="es-ES" sz="4000" b="1">
                <a:latin typeface="Arial" charset="0"/>
                <a:cs typeface="Arial" charset="0"/>
              </a:rPr>
              <a:t>stico de la Peligrosidad</a:t>
            </a:r>
            <a:r>
              <a:rPr lang="es-ES_tradnl" sz="4000" b="1">
                <a:latin typeface="Arial" charset="0"/>
                <a:cs typeface="Arial" charset="0"/>
              </a:rPr>
              <a:t/>
            </a:r>
            <a:br>
              <a:rPr lang="es-ES_tradnl" sz="4000" b="1">
                <a:latin typeface="Arial" charset="0"/>
                <a:cs typeface="Arial" charset="0"/>
              </a:rPr>
            </a:br>
            <a:r>
              <a:rPr lang="es-ES_tradnl" sz="4000" b="1">
                <a:latin typeface="Arial" charset="0"/>
                <a:cs typeface="Arial" charset="0"/>
              </a:rPr>
              <a:t>                                             </a:t>
            </a:r>
            <a:r>
              <a:rPr lang="es-ES_tradnl" sz="3200" i="1">
                <a:latin typeface="Arial" charset="0"/>
                <a:cs typeface="Arial" charset="0"/>
              </a:rPr>
              <a:t>Cont...</a:t>
            </a:r>
            <a:endParaRPr lang="es-ES" sz="3200" i="1">
              <a:latin typeface="Arial" charset="0"/>
              <a:cs typeface="Arial" charset="0"/>
            </a:endParaRPr>
          </a:p>
        </p:txBody>
      </p:sp>
      <p:sp>
        <p:nvSpPr>
          <p:cNvPr id="64515" name="Rectangle 3"/>
          <p:cNvSpPr>
            <a:spLocks noGrp="1" noChangeArrowheads="1"/>
          </p:cNvSpPr>
          <p:nvPr>
            <p:ph type="body" idx="1"/>
          </p:nvPr>
        </p:nvSpPr>
        <p:spPr/>
        <p:txBody>
          <a:bodyPr/>
          <a:lstStyle/>
          <a:p>
            <a:pPr algn="just"/>
            <a:r>
              <a:rPr lang="es-ES_tradnl" sz="2800">
                <a:latin typeface="Arial" charset="0"/>
                <a:cs typeface="Arial" charset="0"/>
              </a:rPr>
              <a:t>Lo más conveniente es la  </a:t>
            </a:r>
            <a:r>
              <a:rPr lang="es-ES" sz="2800">
                <a:latin typeface="Arial" charset="0"/>
                <a:cs typeface="Arial" charset="0"/>
              </a:rPr>
              <a:t>recuperación de flechas a fin de introducir sus valores en el rango considerado admisible por las normas internacionales vigentes, pero no por considerar que dichas flechas constituyan un peligro para la estructura en si.</a:t>
            </a:r>
            <a:r>
              <a:rPr lang="es-ES_tradnl" sz="2800">
                <a:latin typeface="Arial" charset="0"/>
                <a:cs typeface="Arial" charset="0"/>
              </a:rPr>
              <a:t>   </a:t>
            </a:r>
            <a:endParaRPr lang="es-ES" sz="2800">
              <a:latin typeface="Courier New" pitchFamily="49" charset="0"/>
              <a:cs typeface="Courier New" pitchFamily="49" charset="0"/>
            </a:endParaRPr>
          </a:p>
          <a:p>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4514"/>
                                        </p:tgtEl>
                                        <p:attrNameLst>
                                          <p:attrName>style.visibility</p:attrName>
                                        </p:attrNameLst>
                                      </p:cBhvr>
                                      <p:to>
                                        <p:strVal val="visible"/>
                                      </p:to>
                                    </p:set>
                                    <p:anim calcmode="lin" valueType="num">
                                      <p:cBhvr additive="base">
                                        <p:cTn id="7" dur="500" fill="hold"/>
                                        <p:tgtEl>
                                          <p:spTgt spid="64514"/>
                                        </p:tgtEl>
                                        <p:attrNameLst>
                                          <p:attrName>ppt_x</p:attrName>
                                        </p:attrNameLst>
                                      </p:cBhvr>
                                      <p:tavLst>
                                        <p:tav tm="0">
                                          <p:val>
                                            <p:strVal val="0-#ppt_w/2"/>
                                          </p:val>
                                        </p:tav>
                                        <p:tav tm="100000">
                                          <p:val>
                                            <p:strVal val="#ppt_x"/>
                                          </p:val>
                                        </p:tav>
                                      </p:tavLst>
                                    </p:anim>
                                    <p:anim calcmode="lin" valueType="num">
                                      <p:cBhvr additive="base">
                                        <p:cTn id="8" dur="500" fill="hold"/>
                                        <p:tgtEl>
                                          <p:spTgt spid="6451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4515">
                                            <p:txEl>
                                              <p:pRg st="0" end="0"/>
                                            </p:txEl>
                                          </p:spTgt>
                                        </p:tgtEl>
                                        <p:attrNameLst>
                                          <p:attrName>style.visibility</p:attrName>
                                        </p:attrNameLst>
                                      </p:cBhvr>
                                      <p:to>
                                        <p:strVal val="visible"/>
                                      </p:to>
                                    </p:set>
                                    <p:anim calcmode="lin" valueType="num">
                                      <p:cBhvr additive="base">
                                        <p:cTn id="13" dur="500" fill="hold"/>
                                        <p:tgtEl>
                                          <p:spTgt spid="6451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451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autoUpdateAnimBg="0"/>
      <p:bldP spid="6451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s-ES" sz="4000" b="1">
                <a:latin typeface="Arial" charset="0"/>
                <a:cs typeface="Arial" charset="0"/>
              </a:rPr>
              <a:t>Diagn</a:t>
            </a:r>
            <a:r>
              <a:rPr lang="es-ES_tradnl" sz="4000" b="1">
                <a:latin typeface="Arial" charset="0"/>
                <a:cs typeface="Arial" charset="0"/>
              </a:rPr>
              <a:t>ó</a:t>
            </a:r>
            <a:r>
              <a:rPr lang="es-ES" sz="4000" b="1">
                <a:latin typeface="Arial" charset="0"/>
                <a:cs typeface="Arial" charset="0"/>
              </a:rPr>
              <a:t>stico de la Peligrosidad</a:t>
            </a:r>
            <a:r>
              <a:rPr lang="es-ES_tradnl" sz="4000" b="1">
                <a:latin typeface="Arial" charset="0"/>
                <a:cs typeface="Arial" charset="0"/>
              </a:rPr>
              <a:t/>
            </a:r>
            <a:br>
              <a:rPr lang="es-ES_tradnl" sz="4000" b="1">
                <a:latin typeface="Arial" charset="0"/>
                <a:cs typeface="Arial" charset="0"/>
              </a:rPr>
            </a:br>
            <a:r>
              <a:rPr lang="es-ES_tradnl" sz="4000" b="1">
                <a:latin typeface="Arial" charset="0"/>
                <a:cs typeface="Arial" charset="0"/>
              </a:rPr>
              <a:t>                                            </a:t>
            </a:r>
            <a:r>
              <a:rPr lang="es-ES_tradnl" sz="3200" i="1">
                <a:latin typeface="Arial" charset="0"/>
                <a:cs typeface="Arial" charset="0"/>
              </a:rPr>
              <a:t>Cont...</a:t>
            </a:r>
            <a:endParaRPr lang="es-ES" sz="3200" b="1">
              <a:latin typeface="Arial" charset="0"/>
              <a:cs typeface="Arial" charset="0"/>
            </a:endParaRPr>
          </a:p>
        </p:txBody>
      </p:sp>
      <p:sp>
        <p:nvSpPr>
          <p:cNvPr id="65539" name="Rectangle 3"/>
          <p:cNvSpPr>
            <a:spLocks noGrp="1" noChangeArrowheads="1"/>
          </p:cNvSpPr>
          <p:nvPr>
            <p:ph type="body" idx="1"/>
          </p:nvPr>
        </p:nvSpPr>
        <p:spPr/>
        <p:txBody>
          <a:bodyPr/>
          <a:lstStyle/>
          <a:p>
            <a:pPr algn="just">
              <a:lnSpc>
                <a:spcPct val="90000"/>
              </a:lnSpc>
            </a:pPr>
            <a:r>
              <a:rPr lang="es-ES" sz="2800">
                <a:latin typeface="Arial" charset="0"/>
                <a:cs typeface="Arial" charset="0"/>
              </a:rPr>
              <a:t>La recuperación de las flechas </a:t>
            </a:r>
            <a:r>
              <a:rPr lang="es-ES_tradnl" sz="2800">
                <a:latin typeface="Arial" charset="0"/>
                <a:cs typeface="Arial" charset="0"/>
              </a:rPr>
              <a:t>se traduce en </a:t>
            </a:r>
            <a:r>
              <a:rPr lang="es-ES" sz="2800">
                <a:latin typeface="Arial" charset="0"/>
                <a:cs typeface="Arial" charset="0"/>
              </a:rPr>
              <a:t>incremento de resistencia de las vigas y por tanto en la capacidad actual de los pasos elevados.</a:t>
            </a:r>
            <a:endParaRPr lang="es-ES_tradnl" sz="2800">
              <a:latin typeface="Arial" charset="0"/>
              <a:cs typeface="Arial" charset="0"/>
            </a:endParaRPr>
          </a:p>
          <a:p>
            <a:pPr algn="just">
              <a:lnSpc>
                <a:spcPct val="90000"/>
              </a:lnSpc>
            </a:pPr>
            <a:r>
              <a:rPr lang="es-ES" sz="2800">
                <a:latin typeface="Arial" charset="0"/>
                <a:cs typeface="Arial" charset="0"/>
              </a:rPr>
              <a:t>Así mismo</a:t>
            </a:r>
            <a:r>
              <a:rPr lang="es-ES_tradnl" sz="2800">
                <a:latin typeface="Arial" charset="0"/>
                <a:cs typeface="Arial" charset="0"/>
              </a:rPr>
              <a:t> </a:t>
            </a:r>
            <a:r>
              <a:rPr lang="es-ES" sz="2800">
                <a:latin typeface="Arial" charset="0"/>
                <a:cs typeface="Arial" charset="0"/>
              </a:rPr>
              <a:t>se traducirá en un</a:t>
            </a:r>
            <a:r>
              <a:rPr lang="es-ES_tradnl" sz="2800">
                <a:latin typeface="Arial" charset="0"/>
                <a:cs typeface="Arial" charset="0"/>
              </a:rPr>
              <a:t>a</a:t>
            </a:r>
            <a:r>
              <a:rPr lang="es-ES" sz="2800">
                <a:latin typeface="Arial" charset="0"/>
                <a:cs typeface="Arial" charset="0"/>
              </a:rPr>
              <a:t> mayor </a:t>
            </a:r>
            <a:r>
              <a:rPr lang="es-ES_tradnl" sz="2800">
                <a:latin typeface="Arial" charset="0"/>
                <a:cs typeface="Arial" charset="0"/>
              </a:rPr>
              <a:t>comodidad </a:t>
            </a:r>
            <a:r>
              <a:rPr lang="es-ES" sz="2800">
                <a:latin typeface="Arial" charset="0"/>
                <a:cs typeface="Arial" charset="0"/>
              </a:rPr>
              <a:t> para los conductores que usan estos traficados pasos.</a:t>
            </a:r>
            <a:r>
              <a:rPr lang="es-ES_tradnl" sz="2800">
                <a:latin typeface="Courier New" pitchFamily="49" charset="0"/>
                <a:cs typeface="Courier New" pitchFamily="49" charset="0"/>
              </a:rPr>
              <a:t> </a:t>
            </a:r>
          </a:p>
          <a:p>
            <a:pPr algn="just">
              <a:lnSpc>
                <a:spcPct val="90000"/>
              </a:lnSpc>
            </a:pPr>
            <a:r>
              <a:rPr lang="es-ES" sz="2800">
                <a:latin typeface="Arial" charset="0"/>
                <a:cs typeface="Arial" charset="0"/>
              </a:rPr>
              <a:t>Todas estas consideraciones justifican el trabajo de recuperación de las flechas</a:t>
            </a:r>
            <a:r>
              <a:rPr lang="es-ES_tradnl" sz="2800">
                <a:latin typeface="Arial" charset="0"/>
                <a:cs typeface="Arial" charset="0"/>
              </a:rPr>
              <a:t>.</a:t>
            </a:r>
            <a:endParaRPr lang="es-ES" sz="2800">
              <a:latin typeface="Courier New" pitchFamily="49" charset="0"/>
              <a:cs typeface="Courier New" pitchFamily="49" charset="0"/>
            </a:endParaRPr>
          </a:p>
          <a:p>
            <a:pPr algn="just">
              <a:lnSpc>
                <a:spcPct val="90000"/>
              </a:lnSpc>
              <a:buFontTx/>
              <a:buNone/>
            </a:pPr>
            <a:r>
              <a:rPr lang="es-ES_tradnl" sz="2400">
                <a:latin typeface="Courier New" pitchFamily="49" charset="0"/>
                <a:cs typeface="Courier New" pitchFamily="49" charset="0"/>
              </a:rPr>
              <a:t> </a:t>
            </a:r>
            <a:endParaRPr lang="es-ES" sz="2400">
              <a:latin typeface="Courier New" pitchFamily="49" charset="0"/>
              <a:cs typeface="Courier New" pitchFamily="49"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 calcmode="lin" valueType="num">
                                      <p:cBhvr additive="base">
                                        <p:cTn id="7" dur="500" fill="hold"/>
                                        <p:tgtEl>
                                          <p:spTgt spid="65538"/>
                                        </p:tgtEl>
                                        <p:attrNameLst>
                                          <p:attrName>ppt_x</p:attrName>
                                        </p:attrNameLst>
                                      </p:cBhvr>
                                      <p:tavLst>
                                        <p:tav tm="0">
                                          <p:val>
                                            <p:strVal val="0-#ppt_w/2"/>
                                          </p:val>
                                        </p:tav>
                                        <p:tav tm="100000">
                                          <p:val>
                                            <p:strVal val="#ppt_x"/>
                                          </p:val>
                                        </p:tav>
                                      </p:tavLst>
                                    </p:anim>
                                    <p:anim calcmode="lin" valueType="num">
                                      <p:cBhvr additive="base">
                                        <p:cTn id="8" dur="500" fill="hold"/>
                                        <p:tgtEl>
                                          <p:spTgt spid="6553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5539">
                                            <p:txEl>
                                              <p:pRg st="0" end="0"/>
                                            </p:txEl>
                                          </p:spTgt>
                                        </p:tgtEl>
                                        <p:attrNameLst>
                                          <p:attrName>style.visibility</p:attrName>
                                        </p:attrNameLst>
                                      </p:cBhvr>
                                      <p:to>
                                        <p:strVal val="visible"/>
                                      </p:to>
                                    </p:set>
                                    <p:anim calcmode="lin" valueType="num">
                                      <p:cBhvr additive="base">
                                        <p:cTn id="13" dur="500" fill="hold"/>
                                        <p:tgtEl>
                                          <p:spTgt spid="655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55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5539">
                                            <p:txEl>
                                              <p:pRg st="1" end="1"/>
                                            </p:txEl>
                                          </p:spTgt>
                                        </p:tgtEl>
                                        <p:attrNameLst>
                                          <p:attrName>style.visibility</p:attrName>
                                        </p:attrNameLst>
                                      </p:cBhvr>
                                      <p:to>
                                        <p:strVal val="visible"/>
                                      </p:to>
                                    </p:set>
                                    <p:anim calcmode="lin" valueType="num">
                                      <p:cBhvr additive="base">
                                        <p:cTn id="19" dur="500" fill="hold"/>
                                        <p:tgtEl>
                                          <p:spTgt spid="6553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553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5539">
                                            <p:txEl>
                                              <p:pRg st="2" end="2"/>
                                            </p:txEl>
                                          </p:spTgt>
                                        </p:tgtEl>
                                        <p:attrNameLst>
                                          <p:attrName>style.visibility</p:attrName>
                                        </p:attrNameLst>
                                      </p:cBhvr>
                                      <p:to>
                                        <p:strVal val="visible"/>
                                      </p:to>
                                    </p:set>
                                    <p:anim calcmode="lin" valueType="num">
                                      <p:cBhvr additive="base">
                                        <p:cTn id="25" dur="500" fill="hold"/>
                                        <p:tgtEl>
                                          <p:spTgt spid="6553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553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5539">
                                            <p:txEl>
                                              <p:pRg st="3" end="3"/>
                                            </p:txEl>
                                          </p:spTgt>
                                        </p:tgtEl>
                                        <p:attrNameLst>
                                          <p:attrName>style.visibility</p:attrName>
                                        </p:attrNameLst>
                                      </p:cBhvr>
                                      <p:to>
                                        <p:strVal val="visible"/>
                                      </p:to>
                                    </p:set>
                                    <p:anim calcmode="lin" valueType="num">
                                      <p:cBhvr additive="base">
                                        <p:cTn id="31" dur="500" fill="hold"/>
                                        <p:tgtEl>
                                          <p:spTgt spid="6553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553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autoUpdateAnimBg="0"/>
      <p:bldP spid="65539"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685800" y="609600"/>
            <a:ext cx="7696200" cy="1143000"/>
          </a:xfrm>
        </p:spPr>
        <p:txBody>
          <a:bodyPr/>
          <a:lstStyle/>
          <a:p>
            <a:r>
              <a:rPr lang="es-MX" sz="4000" b="1">
                <a:latin typeface="Arial" charset="0"/>
                <a:cs typeface="Arial" charset="0"/>
              </a:rPr>
              <a:t>3.4. Justificación de Ensayos </a:t>
            </a:r>
            <a:endParaRPr lang="es-ES" sz="4000" b="1">
              <a:latin typeface="Arial" charset="0"/>
              <a:cs typeface="Arial" charset="0"/>
            </a:endParaRPr>
          </a:p>
        </p:txBody>
      </p:sp>
      <p:sp>
        <p:nvSpPr>
          <p:cNvPr id="66563" name="Rectangle 3"/>
          <p:cNvSpPr>
            <a:spLocks noGrp="1" noChangeArrowheads="1"/>
          </p:cNvSpPr>
          <p:nvPr>
            <p:ph type="body" idx="1"/>
          </p:nvPr>
        </p:nvSpPr>
        <p:spPr>
          <a:xfrm>
            <a:off x="609600" y="1524000"/>
            <a:ext cx="7772400" cy="4572000"/>
          </a:xfrm>
        </p:spPr>
        <p:txBody>
          <a:bodyPr/>
          <a:lstStyle/>
          <a:p>
            <a:pPr algn="just">
              <a:buFont typeface="Wingdings" pitchFamily="2" charset="2"/>
              <a:buChar char="§"/>
            </a:pPr>
            <a:endParaRPr lang="es-MX">
              <a:cs typeface="Times New Roman" pitchFamily="18" charset="0"/>
            </a:endParaRPr>
          </a:p>
          <a:p>
            <a:pPr algn="just">
              <a:buFont typeface="Wingdings" pitchFamily="2" charset="2"/>
              <a:buChar char="§"/>
            </a:pPr>
            <a:r>
              <a:rPr lang="es-MX">
                <a:cs typeface="Times New Roman" pitchFamily="18" charset="0"/>
              </a:rPr>
              <a:t>  </a:t>
            </a:r>
            <a:r>
              <a:rPr lang="es-MX">
                <a:latin typeface="Arial" charset="0"/>
                <a:cs typeface="Arial" charset="0"/>
              </a:rPr>
              <a:t>La dificultad que presenta el ensayar la viga in situ.</a:t>
            </a:r>
          </a:p>
          <a:p>
            <a:pPr algn="just">
              <a:buFont typeface="Wingdings" pitchFamily="2" charset="2"/>
              <a:buChar char="§"/>
            </a:pPr>
            <a:r>
              <a:rPr lang="es-MX">
                <a:latin typeface="Arial" charset="0"/>
                <a:cs typeface="Times New Roman" pitchFamily="18" charset="0"/>
              </a:rPr>
              <a:t>Altos costos que hubiesen generado.</a:t>
            </a:r>
          </a:p>
          <a:p>
            <a:pPr algn="just">
              <a:buFont typeface="Wingdings" pitchFamily="2" charset="2"/>
              <a:buChar char="§"/>
            </a:pPr>
            <a:r>
              <a:rPr lang="es-MX">
                <a:latin typeface="Arial" charset="0"/>
                <a:cs typeface="Times New Roman" pitchFamily="18" charset="0"/>
              </a:rPr>
              <a:t>Facilidad de repetición de los ensayos, en elementos  más manejables.</a:t>
            </a:r>
          </a:p>
          <a:p>
            <a:pPr algn="just">
              <a:buFont typeface="Wingdings" pitchFamily="2" charset="2"/>
              <a:buNone/>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6562"/>
                                        </p:tgtEl>
                                        <p:attrNameLst>
                                          <p:attrName>style.visibility</p:attrName>
                                        </p:attrNameLst>
                                      </p:cBhvr>
                                      <p:to>
                                        <p:strVal val="visible"/>
                                      </p:to>
                                    </p:set>
                                    <p:anim calcmode="lin" valueType="num">
                                      <p:cBhvr additive="base">
                                        <p:cTn id="7" dur="500" fill="hold"/>
                                        <p:tgtEl>
                                          <p:spTgt spid="66562"/>
                                        </p:tgtEl>
                                        <p:attrNameLst>
                                          <p:attrName>ppt_x</p:attrName>
                                        </p:attrNameLst>
                                      </p:cBhvr>
                                      <p:tavLst>
                                        <p:tav tm="0">
                                          <p:val>
                                            <p:strVal val="0-#ppt_w/2"/>
                                          </p:val>
                                        </p:tav>
                                        <p:tav tm="100000">
                                          <p:val>
                                            <p:strVal val="#ppt_x"/>
                                          </p:val>
                                        </p:tav>
                                      </p:tavLst>
                                    </p:anim>
                                    <p:anim calcmode="lin" valueType="num">
                                      <p:cBhvr additive="base">
                                        <p:cTn id="8" dur="500" fill="hold"/>
                                        <p:tgtEl>
                                          <p:spTgt spid="665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6563">
                                            <p:txEl>
                                              <p:pRg st="1" end="1"/>
                                            </p:txEl>
                                          </p:spTgt>
                                        </p:tgtEl>
                                        <p:attrNameLst>
                                          <p:attrName>style.visibility</p:attrName>
                                        </p:attrNameLst>
                                      </p:cBhvr>
                                      <p:to>
                                        <p:strVal val="visible"/>
                                      </p:to>
                                    </p:set>
                                    <p:anim calcmode="lin" valueType="num">
                                      <p:cBhvr additive="base">
                                        <p:cTn id="13" dur="500" fill="hold"/>
                                        <p:tgtEl>
                                          <p:spTgt spid="665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656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6563">
                                            <p:txEl>
                                              <p:pRg st="2" end="2"/>
                                            </p:txEl>
                                          </p:spTgt>
                                        </p:tgtEl>
                                        <p:attrNameLst>
                                          <p:attrName>style.visibility</p:attrName>
                                        </p:attrNameLst>
                                      </p:cBhvr>
                                      <p:to>
                                        <p:strVal val="visible"/>
                                      </p:to>
                                    </p:set>
                                    <p:anim calcmode="lin" valueType="num">
                                      <p:cBhvr additive="base">
                                        <p:cTn id="19" dur="500" fill="hold"/>
                                        <p:tgtEl>
                                          <p:spTgt spid="665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656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6563">
                                            <p:txEl>
                                              <p:pRg st="3" end="3"/>
                                            </p:txEl>
                                          </p:spTgt>
                                        </p:tgtEl>
                                        <p:attrNameLst>
                                          <p:attrName>style.visibility</p:attrName>
                                        </p:attrNameLst>
                                      </p:cBhvr>
                                      <p:to>
                                        <p:strVal val="visible"/>
                                      </p:to>
                                    </p:set>
                                    <p:anim calcmode="lin" valueType="num">
                                      <p:cBhvr additive="base">
                                        <p:cTn id="25" dur="500" fill="hold"/>
                                        <p:tgtEl>
                                          <p:spTgt spid="665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656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autoUpdateAnimBg="0"/>
      <p:bldP spid="6656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title"/>
          </p:nvPr>
        </p:nvSpPr>
        <p:spPr>
          <a:xfrm>
            <a:off x="457200" y="5715000"/>
            <a:ext cx="8162925" cy="519113"/>
          </a:xfrm>
        </p:spPr>
        <p:txBody>
          <a:bodyPr/>
          <a:lstStyle/>
          <a:p>
            <a:r>
              <a:rPr lang="es-ES_tradnl" sz="2800" b="1">
                <a:latin typeface="Arial" charset="0"/>
              </a:rPr>
              <a:t>Paso a desnivel Av. Américas - Calle Los Ríos</a:t>
            </a:r>
            <a:endParaRPr lang="es-ES" sz="2800" b="1">
              <a:latin typeface="Arial" charset="0"/>
            </a:endParaRPr>
          </a:p>
        </p:txBody>
      </p:sp>
      <p:pic>
        <p:nvPicPr>
          <p:cNvPr id="122883" name="Picture 3" descr="D:\RESPALDO\RESPALDO\Mis documentos\PROYECTO DE GRADO\FOTO-DIAPOSITIVA\av. americas - los rios tablero principal.JPG"/>
          <p:cNvPicPr>
            <a:picLocks noChangeAspect="1" noChangeArrowheads="1"/>
          </p:cNvPicPr>
          <p:nvPr/>
        </p:nvPicPr>
        <p:blipFill>
          <a:blip r:embed="rId2"/>
          <a:srcRect/>
          <a:stretch>
            <a:fillRect/>
          </a:stretch>
        </p:blipFill>
        <p:spPr bwMode="auto">
          <a:xfrm>
            <a:off x="457200" y="990600"/>
            <a:ext cx="8305800" cy="41910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p:txBody>
          <a:bodyPr/>
          <a:lstStyle/>
          <a:p>
            <a:r>
              <a:rPr lang="es-MX" sz="4000" b="1">
                <a:latin typeface="Arial" charset="0"/>
                <a:cs typeface="Arial" charset="0"/>
              </a:rPr>
              <a:t>Justificación de Ensayos</a:t>
            </a:r>
            <a:endParaRPr lang="es-ES"/>
          </a:p>
        </p:txBody>
      </p:sp>
      <p:sp>
        <p:nvSpPr>
          <p:cNvPr id="108547" name="Rectangle 3"/>
          <p:cNvSpPr>
            <a:spLocks noGrp="1" noChangeArrowheads="1"/>
          </p:cNvSpPr>
          <p:nvPr>
            <p:ph type="body" idx="1"/>
          </p:nvPr>
        </p:nvSpPr>
        <p:spPr/>
        <p:txBody>
          <a:bodyPr/>
          <a:lstStyle/>
          <a:p>
            <a:pPr algn="just"/>
            <a:r>
              <a:rPr lang="es-MX">
                <a:latin typeface="Arial" charset="0"/>
                <a:cs typeface="Times New Roman" pitchFamily="18" charset="0"/>
              </a:rPr>
              <a:t>Como solución a estos inconvenientes, se decidió trabajar con elementos prefabricados proporcionados por la empresa PRECRETO S.A. del Grupo La Cemento Nacional de Guayaquil.</a:t>
            </a:r>
          </a:p>
          <a:p>
            <a:endParaRPr lang="es-E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685800" y="381000"/>
            <a:ext cx="7772400" cy="1219200"/>
          </a:xfrm>
        </p:spPr>
        <p:txBody>
          <a:bodyPr/>
          <a:lstStyle/>
          <a:p>
            <a:r>
              <a:rPr lang="es-MX" sz="4000" b="1">
                <a:latin typeface="Arial" charset="0"/>
                <a:cs typeface="Arial" charset="0"/>
              </a:rPr>
              <a:t>Justificación de Ensayos</a:t>
            </a:r>
            <a:br>
              <a:rPr lang="es-MX" sz="4000" b="1">
                <a:latin typeface="Arial" charset="0"/>
                <a:cs typeface="Arial" charset="0"/>
              </a:rPr>
            </a:br>
            <a:r>
              <a:rPr lang="es-MX" sz="4000" b="1">
                <a:latin typeface="Arial" charset="0"/>
                <a:cs typeface="Arial" charset="0"/>
              </a:rPr>
              <a:t>                                    </a:t>
            </a:r>
            <a:r>
              <a:rPr lang="es-MX" sz="3200" i="1">
                <a:latin typeface="Arial" charset="0"/>
                <a:cs typeface="Arial" charset="0"/>
              </a:rPr>
              <a:t>Cont...</a:t>
            </a:r>
            <a:endParaRPr lang="es-ES" sz="3200" i="1">
              <a:latin typeface="Arial" charset="0"/>
              <a:cs typeface="Arial" charset="0"/>
            </a:endParaRPr>
          </a:p>
        </p:txBody>
      </p:sp>
      <p:sp>
        <p:nvSpPr>
          <p:cNvPr id="68611" name="Rectangle 3"/>
          <p:cNvSpPr>
            <a:spLocks noGrp="1" noChangeArrowheads="1"/>
          </p:cNvSpPr>
          <p:nvPr>
            <p:ph type="body" idx="1"/>
          </p:nvPr>
        </p:nvSpPr>
        <p:spPr>
          <a:xfrm>
            <a:off x="685800" y="1600200"/>
            <a:ext cx="7772400" cy="4495800"/>
          </a:xfrm>
        </p:spPr>
        <p:txBody>
          <a:bodyPr/>
          <a:lstStyle/>
          <a:p>
            <a:endParaRPr lang="es-MX">
              <a:latin typeface="Arial" charset="0"/>
              <a:cs typeface="Times New Roman" pitchFamily="18" charset="0"/>
            </a:endParaRPr>
          </a:p>
          <a:p>
            <a:r>
              <a:rPr lang="es-MX">
                <a:latin typeface="Arial" charset="0"/>
                <a:cs typeface="Times New Roman" pitchFamily="18" charset="0"/>
              </a:rPr>
              <a:t>Esta propuesta brindará una idea más amplia del comportamiento de los diferentes elementos y secciones de hormigón frente a cargas impuestas y la posibilidad de recuperación de resistencia y deflexión. </a:t>
            </a:r>
          </a:p>
          <a:p>
            <a:pPr>
              <a:buFontTx/>
              <a:buNone/>
            </a:pPr>
            <a:endParaRPr lang="es-MX">
              <a:latin typeface="Arial"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610"/>
                                        </p:tgtEl>
                                        <p:attrNameLst>
                                          <p:attrName>style.visibility</p:attrName>
                                        </p:attrNameLst>
                                      </p:cBhvr>
                                      <p:to>
                                        <p:strVal val="visible"/>
                                      </p:to>
                                    </p:set>
                                    <p:anim calcmode="lin" valueType="num">
                                      <p:cBhvr additive="base">
                                        <p:cTn id="7" dur="500" fill="hold"/>
                                        <p:tgtEl>
                                          <p:spTgt spid="68610"/>
                                        </p:tgtEl>
                                        <p:attrNameLst>
                                          <p:attrName>ppt_x</p:attrName>
                                        </p:attrNameLst>
                                      </p:cBhvr>
                                      <p:tavLst>
                                        <p:tav tm="0">
                                          <p:val>
                                            <p:strVal val="0-#ppt_w/2"/>
                                          </p:val>
                                        </p:tav>
                                        <p:tav tm="100000">
                                          <p:val>
                                            <p:strVal val="#ppt_x"/>
                                          </p:val>
                                        </p:tav>
                                      </p:tavLst>
                                    </p:anim>
                                    <p:anim calcmode="lin" valueType="num">
                                      <p:cBhvr additive="base">
                                        <p:cTn id="8" dur="500" fill="hold"/>
                                        <p:tgtEl>
                                          <p:spTgt spid="6861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8611">
                                            <p:txEl>
                                              <p:pRg st="1" end="1"/>
                                            </p:txEl>
                                          </p:spTgt>
                                        </p:tgtEl>
                                        <p:attrNameLst>
                                          <p:attrName>style.visibility</p:attrName>
                                        </p:attrNameLst>
                                      </p:cBhvr>
                                      <p:to>
                                        <p:strVal val="visible"/>
                                      </p:to>
                                    </p:set>
                                    <p:anim calcmode="lin" valueType="num">
                                      <p:cBhvr additive="base">
                                        <p:cTn id="13" dur="500" fill="hold"/>
                                        <p:tgtEl>
                                          <p:spTgt spid="6861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86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0" grpId="0" autoUpdateAnimBg="0"/>
      <p:bldP spid="68611"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bg>
      <p:bgPr>
        <a:gradFill rotWithShape="0">
          <a:gsLst>
            <a:gs pos="0">
              <a:schemeClr val="accent2"/>
            </a:gs>
            <a:gs pos="100000">
              <a:schemeClr val="tx1"/>
            </a:gs>
          </a:gsLst>
          <a:lin ang="0" scaled="1"/>
        </a:gra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r>
              <a:rPr lang="es-ES" sz="4000" b="1">
                <a:solidFill>
                  <a:schemeClr val="bg1"/>
                </a:solidFill>
                <a:latin typeface="Arial" charset="0"/>
                <a:cs typeface="Arial" charset="0"/>
              </a:rPr>
              <a:t>Detalle Geométrico </a:t>
            </a:r>
            <a:r>
              <a:rPr lang="es-ES_tradnl" sz="4000" b="1">
                <a:solidFill>
                  <a:schemeClr val="bg1"/>
                </a:solidFill>
                <a:latin typeface="Arial" charset="0"/>
                <a:cs typeface="Arial" charset="0"/>
              </a:rPr>
              <a:t>d</a:t>
            </a:r>
            <a:r>
              <a:rPr lang="es-ES" sz="4000" b="1">
                <a:solidFill>
                  <a:schemeClr val="bg1"/>
                </a:solidFill>
                <a:latin typeface="Arial" charset="0"/>
                <a:cs typeface="Arial" charset="0"/>
              </a:rPr>
              <a:t>e </a:t>
            </a:r>
            <a:r>
              <a:rPr lang="es-ES_tradnl" sz="4000" b="1">
                <a:solidFill>
                  <a:schemeClr val="bg1"/>
                </a:solidFill>
                <a:latin typeface="Arial" charset="0"/>
                <a:cs typeface="Arial" charset="0"/>
              </a:rPr>
              <a:t>l</a:t>
            </a:r>
            <a:r>
              <a:rPr lang="es-ES" sz="4000" b="1">
                <a:solidFill>
                  <a:schemeClr val="bg1"/>
                </a:solidFill>
                <a:latin typeface="Arial" charset="0"/>
                <a:cs typeface="Arial" charset="0"/>
              </a:rPr>
              <a:t>a</a:t>
            </a:r>
            <a:r>
              <a:rPr lang="es-ES_tradnl" sz="4000" b="1">
                <a:solidFill>
                  <a:schemeClr val="bg1"/>
                </a:solidFill>
                <a:latin typeface="Arial" charset="0"/>
                <a:cs typeface="Arial" charset="0"/>
              </a:rPr>
              <a:t> </a:t>
            </a:r>
            <a:r>
              <a:rPr lang="es-ES" sz="4000" b="1">
                <a:solidFill>
                  <a:schemeClr val="bg1"/>
                </a:solidFill>
                <a:latin typeface="Arial" charset="0"/>
                <a:cs typeface="Arial" charset="0"/>
              </a:rPr>
              <a:t>Obra </a:t>
            </a:r>
            <a:r>
              <a:rPr lang="es-ES_tradnl" sz="4000" b="1">
                <a:solidFill>
                  <a:schemeClr val="bg1"/>
                </a:solidFill>
                <a:latin typeface="Arial" charset="0"/>
                <a:cs typeface="Arial" charset="0"/>
              </a:rPr>
              <a:t>e</a:t>
            </a:r>
            <a:r>
              <a:rPr lang="es-ES" sz="4000" b="1">
                <a:solidFill>
                  <a:schemeClr val="bg1"/>
                </a:solidFill>
                <a:latin typeface="Arial" charset="0"/>
                <a:cs typeface="Arial" charset="0"/>
              </a:rPr>
              <a:t>n Estudio</a:t>
            </a:r>
          </a:p>
        </p:txBody>
      </p:sp>
      <p:sp>
        <p:nvSpPr>
          <p:cNvPr id="114691" name="Rectangle 3"/>
          <p:cNvSpPr>
            <a:spLocks noGrp="1" noChangeArrowheads="1"/>
          </p:cNvSpPr>
          <p:nvPr>
            <p:ph type="body" idx="1"/>
          </p:nvPr>
        </p:nvSpPr>
        <p:spPr/>
        <p:txBody>
          <a:bodyPr/>
          <a:lstStyle/>
          <a:p>
            <a:pPr>
              <a:lnSpc>
                <a:spcPct val="90000"/>
              </a:lnSpc>
            </a:pPr>
            <a:r>
              <a:rPr lang="es-MX" sz="2800" b="1">
                <a:solidFill>
                  <a:schemeClr val="bg1"/>
                </a:solidFill>
                <a:latin typeface="Arial" charset="0"/>
              </a:rPr>
              <a:t>Infraestructura:</a:t>
            </a:r>
          </a:p>
          <a:p>
            <a:pPr>
              <a:lnSpc>
                <a:spcPct val="90000"/>
              </a:lnSpc>
              <a:buFontTx/>
              <a:buNone/>
            </a:pPr>
            <a:r>
              <a:rPr lang="es-MX" sz="2000" b="1">
                <a:solidFill>
                  <a:schemeClr val="bg1"/>
                </a:solidFill>
                <a:latin typeface="Arial" charset="0"/>
                <a:cs typeface="Times New Roman" pitchFamily="18" charset="0"/>
              </a:rPr>
              <a:t>	</a:t>
            </a:r>
            <a:r>
              <a:rPr lang="es-ES" sz="2800" b="1">
                <a:solidFill>
                  <a:schemeClr val="bg1"/>
                </a:solidFill>
                <a:latin typeface="Arial" charset="0"/>
                <a:cs typeface="Times New Roman" pitchFamily="18" charset="0"/>
              </a:rPr>
              <a:t>Cinco tramos</a:t>
            </a:r>
            <a:r>
              <a:rPr lang="es-MX" sz="2800" b="1">
                <a:solidFill>
                  <a:schemeClr val="bg1"/>
                </a:solidFill>
                <a:latin typeface="Arial" charset="0"/>
                <a:cs typeface="Times New Roman" pitchFamily="18" charset="0"/>
              </a:rPr>
              <a:t> sobre cuatro pilas irregulares de tres pilares c/u</a:t>
            </a:r>
            <a:r>
              <a:rPr lang="es-ES" sz="2800" b="1">
                <a:solidFill>
                  <a:schemeClr val="bg1"/>
                </a:solidFill>
                <a:latin typeface="Arial" charset="0"/>
                <a:cs typeface="Times New Roman" pitchFamily="18" charset="0"/>
              </a:rPr>
              <a:t>, con aproches</a:t>
            </a:r>
            <a:r>
              <a:rPr lang="es-MX" sz="2800" b="1">
                <a:solidFill>
                  <a:schemeClr val="bg1"/>
                </a:solidFill>
                <a:latin typeface="Arial" charset="0"/>
                <a:cs typeface="Times New Roman" pitchFamily="18" charset="0"/>
              </a:rPr>
              <a:t> c</a:t>
            </a:r>
            <a:r>
              <a:rPr lang="es-ES" sz="2800" b="1">
                <a:solidFill>
                  <a:schemeClr val="bg1"/>
                </a:solidFill>
                <a:latin typeface="Arial" charset="0"/>
                <a:cs typeface="Times New Roman" pitchFamily="18" charset="0"/>
              </a:rPr>
              <a:t>onfinad</a:t>
            </a:r>
            <a:r>
              <a:rPr lang="es-MX" sz="2800" b="1">
                <a:solidFill>
                  <a:schemeClr val="bg1"/>
                </a:solidFill>
                <a:latin typeface="Arial" charset="0"/>
                <a:cs typeface="Times New Roman" pitchFamily="18" charset="0"/>
              </a:rPr>
              <a:t>o</a:t>
            </a:r>
            <a:r>
              <a:rPr lang="es-ES" sz="2800" b="1">
                <a:solidFill>
                  <a:schemeClr val="bg1"/>
                </a:solidFill>
                <a:latin typeface="Arial" charset="0"/>
                <a:cs typeface="Times New Roman" pitchFamily="18" charset="0"/>
              </a:rPr>
              <a:t>s con muros laterales de hormigón armado.</a:t>
            </a:r>
            <a:endParaRPr lang="es-MX" sz="2800" b="1">
              <a:solidFill>
                <a:schemeClr val="bg1"/>
              </a:solidFill>
              <a:latin typeface="Arial" charset="0"/>
              <a:cs typeface="Times New Roman" pitchFamily="18" charset="0"/>
            </a:endParaRPr>
          </a:p>
          <a:p>
            <a:pPr>
              <a:lnSpc>
                <a:spcPct val="90000"/>
              </a:lnSpc>
            </a:pPr>
            <a:r>
              <a:rPr lang="es-MX" sz="2800" b="1">
                <a:solidFill>
                  <a:schemeClr val="bg1"/>
                </a:solidFill>
                <a:latin typeface="Arial" charset="0"/>
              </a:rPr>
              <a:t>Superestructura:</a:t>
            </a:r>
          </a:p>
          <a:p>
            <a:pPr>
              <a:lnSpc>
                <a:spcPct val="90000"/>
              </a:lnSpc>
              <a:buFontTx/>
              <a:buNone/>
            </a:pPr>
            <a:r>
              <a:rPr lang="es-MX" sz="2800" b="1">
                <a:solidFill>
                  <a:schemeClr val="bg1"/>
                </a:solidFill>
                <a:latin typeface="Arial" charset="0"/>
                <a:cs typeface="Arial" charset="0"/>
              </a:rPr>
              <a:t>	Tableros de 11 Vigas tipo I, Presforzadas de Aprox 37.76 m de largo y 1.38 m de peralte, dejando una fuga en las alas inferiores de 10 cm, dando un ancho total de 11.34 m para 3 carriles.</a:t>
            </a:r>
            <a:r>
              <a:rPr lang="es-ES" sz="2800" b="1">
                <a:solidFill>
                  <a:schemeClr val="bg1"/>
                </a:solidFill>
              </a:rPr>
              <a:t> </a:t>
            </a:r>
            <a:r>
              <a:rPr lang="es-ES" sz="2800" b="1">
                <a:solidFill>
                  <a:schemeClr val="bg1"/>
                </a:solidFill>
                <a:cs typeface="Times New Roman" pitchFamily="18" charset="0"/>
              </a:rPr>
              <a:t>     </a:t>
            </a:r>
            <a:endParaRPr lang="es-E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dissolve">
                                      <p:cBhvr>
                                        <p:cTn id="7" dur="500"/>
                                        <p:tgtEl>
                                          <p:spTgt spid="11469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4691">
                                            <p:txEl>
                                              <p:pRg st="0" end="0"/>
                                            </p:txEl>
                                          </p:spTgt>
                                        </p:tgtEl>
                                        <p:attrNameLst>
                                          <p:attrName>style.visibility</p:attrName>
                                        </p:attrNameLst>
                                      </p:cBhvr>
                                      <p:to>
                                        <p:strVal val="visible"/>
                                      </p:to>
                                    </p:set>
                                    <p:animEffect transition="in" filter="wipe(left)">
                                      <p:cBhvr>
                                        <p:cTn id="12" dur="500"/>
                                        <p:tgtEl>
                                          <p:spTgt spid="11469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4691">
                                            <p:txEl>
                                              <p:pRg st="1" end="1"/>
                                            </p:txEl>
                                          </p:spTgt>
                                        </p:tgtEl>
                                        <p:attrNameLst>
                                          <p:attrName>style.visibility</p:attrName>
                                        </p:attrNameLst>
                                      </p:cBhvr>
                                      <p:to>
                                        <p:strVal val="visible"/>
                                      </p:to>
                                    </p:set>
                                    <p:animEffect transition="in" filter="wipe(left)">
                                      <p:cBhvr>
                                        <p:cTn id="17" dur="500"/>
                                        <p:tgtEl>
                                          <p:spTgt spid="11469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4691">
                                            <p:txEl>
                                              <p:pRg st="2" end="2"/>
                                            </p:txEl>
                                          </p:spTgt>
                                        </p:tgtEl>
                                        <p:attrNameLst>
                                          <p:attrName>style.visibility</p:attrName>
                                        </p:attrNameLst>
                                      </p:cBhvr>
                                      <p:to>
                                        <p:strVal val="visible"/>
                                      </p:to>
                                    </p:set>
                                    <p:animEffect transition="in" filter="wipe(left)">
                                      <p:cBhvr>
                                        <p:cTn id="22" dur="500"/>
                                        <p:tgtEl>
                                          <p:spTgt spid="114691">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14691">
                                            <p:txEl>
                                              <p:pRg st="3" end="3"/>
                                            </p:txEl>
                                          </p:spTgt>
                                        </p:tgtEl>
                                        <p:attrNameLst>
                                          <p:attrName>style.visibility</p:attrName>
                                        </p:attrNameLst>
                                      </p:cBhvr>
                                      <p:to>
                                        <p:strVal val="visible"/>
                                      </p:to>
                                    </p:set>
                                    <p:animEffect transition="in" filter="wipe(left)">
                                      <p:cBhvr>
                                        <p:cTn id="27" dur="500"/>
                                        <p:tgtEl>
                                          <p:spTgt spid="1146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autoUpdateAnimBg="0"/>
      <p:bldP spid="114691" grpId="0" build="p"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tile tx="0" ty="0" sx="100000" sy="100000" flip="none" algn="tl"/>
        </a:blipFill>
        <a:effectLst/>
      </p:bgPr>
    </p:bg>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s-MX" sz="4000" b="1">
                <a:latin typeface="Arial" charset="0"/>
                <a:cs typeface="Arial" charset="0"/>
              </a:rPr>
              <a:t>Justificación de Ensayos</a:t>
            </a:r>
            <a:br>
              <a:rPr lang="es-MX" sz="4000" b="1">
                <a:latin typeface="Arial" charset="0"/>
                <a:cs typeface="Arial" charset="0"/>
              </a:rPr>
            </a:br>
            <a:r>
              <a:rPr lang="es-MX" sz="4000" b="1">
                <a:latin typeface="Arial" charset="0"/>
                <a:cs typeface="Arial" charset="0"/>
              </a:rPr>
              <a:t>                                    </a:t>
            </a:r>
            <a:r>
              <a:rPr lang="es-MX" sz="3200" i="1">
                <a:latin typeface="Arial" charset="0"/>
                <a:cs typeface="Arial" charset="0"/>
              </a:rPr>
              <a:t>Cont...</a:t>
            </a:r>
            <a:endParaRPr lang="es-ES" sz="3200" i="1">
              <a:latin typeface="Arial" charset="0"/>
              <a:cs typeface="Arial" charset="0"/>
            </a:endParaRPr>
          </a:p>
        </p:txBody>
      </p:sp>
      <p:sp>
        <p:nvSpPr>
          <p:cNvPr id="109571" name="Rectangle 3"/>
          <p:cNvSpPr>
            <a:spLocks noGrp="1" noChangeArrowheads="1"/>
          </p:cNvSpPr>
          <p:nvPr>
            <p:ph type="body" idx="1"/>
          </p:nvPr>
        </p:nvSpPr>
        <p:spPr/>
        <p:txBody>
          <a:bodyPr/>
          <a:lstStyle/>
          <a:p>
            <a:r>
              <a:rPr lang="es-MX">
                <a:latin typeface="Arial" charset="0"/>
                <a:cs typeface="Times New Roman" pitchFamily="18" charset="0"/>
              </a:rPr>
              <a:t>Permitirá asímismo la inferencia en otro tipo de secciones y elementos y por tanto la generalización del comportamiento de cualquier otro tipo de estructura de hormigón armado y presforzado. </a:t>
            </a:r>
          </a:p>
          <a:p>
            <a:endParaRPr lang="es-E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s-MX" sz="4000" b="1">
                <a:latin typeface="Arial" charset="0"/>
                <a:cs typeface="Arial" charset="0"/>
              </a:rPr>
              <a:t>3.5. Detalle Geométrico de los Elementos a Ensayar</a:t>
            </a:r>
            <a:endParaRPr lang="es-ES" sz="4000" i="1">
              <a:cs typeface="Times New Roman" pitchFamily="18" charset="0"/>
            </a:endParaRPr>
          </a:p>
        </p:txBody>
      </p:sp>
      <p:sp>
        <p:nvSpPr>
          <p:cNvPr id="70659" name="Rectangle 3"/>
          <p:cNvSpPr>
            <a:spLocks noGrp="1" noChangeArrowheads="1"/>
          </p:cNvSpPr>
          <p:nvPr>
            <p:ph type="body" idx="1"/>
          </p:nvPr>
        </p:nvSpPr>
        <p:spPr/>
        <p:txBody>
          <a:bodyPr/>
          <a:lstStyle/>
          <a:p>
            <a:pPr algn="just">
              <a:buFontTx/>
              <a:buNone/>
            </a:pPr>
            <a:r>
              <a:rPr lang="es-MX" sz="2800" b="1">
                <a:latin typeface="Arial" charset="0"/>
                <a:cs typeface="Arial" charset="0"/>
              </a:rPr>
              <a:t>Descripción Geométrica:</a:t>
            </a:r>
            <a:endParaRPr lang="es-ES" sz="2800">
              <a:cs typeface="Times New Roman" pitchFamily="18" charset="0"/>
            </a:endParaRPr>
          </a:p>
          <a:p>
            <a:pPr algn="just"/>
            <a:r>
              <a:rPr lang="es-MX" sz="2800">
                <a:latin typeface="Arial" charset="0"/>
                <a:cs typeface="Arial" charset="0"/>
              </a:rPr>
              <a:t>Longitud = 7.2 metros,</a:t>
            </a:r>
          </a:p>
          <a:p>
            <a:pPr algn="just"/>
            <a:r>
              <a:rPr lang="es-MX" sz="2800">
                <a:latin typeface="Arial" charset="0"/>
                <a:cs typeface="Arial" charset="0"/>
              </a:rPr>
              <a:t>Peralte = 30 cm</a:t>
            </a:r>
          </a:p>
          <a:p>
            <a:pPr algn="just"/>
            <a:r>
              <a:rPr lang="es-MX" sz="2800">
                <a:latin typeface="Arial" charset="0"/>
                <a:cs typeface="Arial" charset="0"/>
              </a:rPr>
              <a:t>Ancho superior = 12.5 cm.</a:t>
            </a:r>
          </a:p>
          <a:p>
            <a:pPr algn="just"/>
            <a:r>
              <a:rPr lang="es-MX" sz="2800">
                <a:latin typeface="Arial" charset="0"/>
                <a:cs typeface="Arial" charset="0"/>
              </a:rPr>
              <a:t>Ancho inferior = 8 cm.</a:t>
            </a:r>
          </a:p>
          <a:p>
            <a:pPr algn="just"/>
            <a:r>
              <a:rPr lang="es-MX" sz="2800">
                <a:latin typeface="Arial" charset="0"/>
                <a:cs typeface="Arial" charset="0"/>
              </a:rPr>
              <a:t>f’c = 420 Kg/cm</a:t>
            </a:r>
            <a:r>
              <a:rPr lang="es-MX" sz="2800" baseline="30000">
                <a:latin typeface="Arial" charset="0"/>
                <a:cs typeface="Arial" charset="0"/>
              </a:rPr>
              <a:t>2</a:t>
            </a:r>
            <a:endParaRPr lang="es-MX" sz="2800">
              <a:latin typeface="Arial" charset="0"/>
              <a:cs typeface="Arial" charset="0"/>
            </a:endParaRPr>
          </a:p>
          <a:p>
            <a:pPr algn="just"/>
            <a:r>
              <a:rPr lang="es-MX" sz="2800">
                <a:latin typeface="Arial" charset="0"/>
                <a:cs typeface="Arial" charset="0"/>
              </a:rPr>
              <a:t>1 Torón superior  </a:t>
            </a:r>
            <a:r>
              <a:rPr lang="es-MX" sz="2800">
                <a:latin typeface="Arial" charset="0"/>
                <a:cs typeface="Arial" charset="0"/>
                <a:sym typeface="Symbol" pitchFamily="18" charset="2"/>
              </a:rPr>
              <a:t></a:t>
            </a:r>
            <a:r>
              <a:rPr lang="es-MX" sz="2800">
                <a:latin typeface="Arial" charset="0"/>
                <a:cs typeface="Arial" charset="0"/>
              </a:rPr>
              <a:t> = 6 mm</a:t>
            </a:r>
          </a:p>
          <a:p>
            <a:pPr algn="just"/>
            <a:r>
              <a:rPr lang="es-MX" sz="2800">
                <a:latin typeface="Arial" charset="0"/>
                <a:cs typeface="Arial" charset="0"/>
              </a:rPr>
              <a:t> Fpu = 250 Ksi,  Fo= 2780 Kg.</a:t>
            </a:r>
          </a:p>
          <a:p>
            <a:pPr algn="just">
              <a:buFontTx/>
              <a:buNone/>
            </a:pPr>
            <a:endParaRPr lang="es-MX" sz="280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0658"/>
                                        </p:tgtEl>
                                        <p:attrNameLst>
                                          <p:attrName>style.visibility</p:attrName>
                                        </p:attrNameLst>
                                      </p:cBhvr>
                                      <p:to>
                                        <p:strVal val="visible"/>
                                      </p:to>
                                    </p:set>
                                    <p:anim calcmode="lin" valueType="num">
                                      <p:cBhvr additive="base">
                                        <p:cTn id="7" dur="500" fill="hold"/>
                                        <p:tgtEl>
                                          <p:spTgt spid="70658"/>
                                        </p:tgtEl>
                                        <p:attrNameLst>
                                          <p:attrName>ppt_x</p:attrName>
                                        </p:attrNameLst>
                                      </p:cBhvr>
                                      <p:tavLst>
                                        <p:tav tm="0">
                                          <p:val>
                                            <p:strVal val="0-#ppt_w/2"/>
                                          </p:val>
                                        </p:tav>
                                        <p:tav tm="100000">
                                          <p:val>
                                            <p:strVal val="#ppt_x"/>
                                          </p:val>
                                        </p:tav>
                                      </p:tavLst>
                                    </p:anim>
                                    <p:anim calcmode="lin" valueType="num">
                                      <p:cBhvr additive="base">
                                        <p:cTn id="8" dur="500" fill="hold"/>
                                        <p:tgtEl>
                                          <p:spTgt spid="7065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0659">
                                            <p:txEl>
                                              <p:pRg st="0" end="0"/>
                                            </p:txEl>
                                          </p:spTgt>
                                        </p:tgtEl>
                                        <p:attrNameLst>
                                          <p:attrName>style.visibility</p:attrName>
                                        </p:attrNameLst>
                                      </p:cBhvr>
                                      <p:to>
                                        <p:strVal val="visible"/>
                                      </p:to>
                                    </p:set>
                                    <p:anim calcmode="lin" valueType="num">
                                      <p:cBhvr additive="base">
                                        <p:cTn id="13" dur="500" fill="hold"/>
                                        <p:tgtEl>
                                          <p:spTgt spid="7065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06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0659">
                                            <p:txEl>
                                              <p:pRg st="1" end="1"/>
                                            </p:txEl>
                                          </p:spTgt>
                                        </p:tgtEl>
                                        <p:attrNameLst>
                                          <p:attrName>style.visibility</p:attrName>
                                        </p:attrNameLst>
                                      </p:cBhvr>
                                      <p:to>
                                        <p:strVal val="visible"/>
                                      </p:to>
                                    </p:set>
                                    <p:anim calcmode="lin" valueType="num">
                                      <p:cBhvr additive="base">
                                        <p:cTn id="19" dur="500" fill="hold"/>
                                        <p:tgtEl>
                                          <p:spTgt spid="7065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06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0659">
                                            <p:txEl>
                                              <p:pRg st="2" end="2"/>
                                            </p:txEl>
                                          </p:spTgt>
                                        </p:tgtEl>
                                        <p:attrNameLst>
                                          <p:attrName>style.visibility</p:attrName>
                                        </p:attrNameLst>
                                      </p:cBhvr>
                                      <p:to>
                                        <p:strVal val="visible"/>
                                      </p:to>
                                    </p:set>
                                    <p:anim calcmode="lin" valueType="num">
                                      <p:cBhvr additive="base">
                                        <p:cTn id="25" dur="500" fill="hold"/>
                                        <p:tgtEl>
                                          <p:spTgt spid="7065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06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0659">
                                            <p:txEl>
                                              <p:pRg st="3" end="3"/>
                                            </p:txEl>
                                          </p:spTgt>
                                        </p:tgtEl>
                                        <p:attrNameLst>
                                          <p:attrName>style.visibility</p:attrName>
                                        </p:attrNameLst>
                                      </p:cBhvr>
                                      <p:to>
                                        <p:strVal val="visible"/>
                                      </p:to>
                                    </p:set>
                                    <p:anim calcmode="lin" valueType="num">
                                      <p:cBhvr additive="base">
                                        <p:cTn id="31" dur="500" fill="hold"/>
                                        <p:tgtEl>
                                          <p:spTgt spid="7065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06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0659">
                                            <p:txEl>
                                              <p:pRg st="4" end="4"/>
                                            </p:txEl>
                                          </p:spTgt>
                                        </p:tgtEl>
                                        <p:attrNameLst>
                                          <p:attrName>style.visibility</p:attrName>
                                        </p:attrNameLst>
                                      </p:cBhvr>
                                      <p:to>
                                        <p:strVal val="visible"/>
                                      </p:to>
                                    </p:set>
                                    <p:anim calcmode="lin" valueType="num">
                                      <p:cBhvr additive="base">
                                        <p:cTn id="37" dur="500" fill="hold"/>
                                        <p:tgtEl>
                                          <p:spTgt spid="7065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065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builtIn="1"/>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70659">
                                            <p:txEl>
                                              <p:pRg st="5" end="5"/>
                                            </p:txEl>
                                          </p:spTgt>
                                        </p:tgtEl>
                                        <p:attrNameLst>
                                          <p:attrName>style.visibility</p:attrName>
                                        </p:attrNameLst>
                                      </p:cBhvr>
                                      <p:to>
                                        <p:strVal val="visible"/>
                                      </p:to>
                                    </p:set>
                                    <p:anim calcmode="lin" valueType="num">
                                      <p:cBhvr additive="base">
                                        <p:cTn id="43" dur="500" fill="hold"/>
                                        <p:tgtEl>
                                          <p:spTgt spid="70659">
                                            <p:txEl>
                                              <p:pRg st="5" end="5"/>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7065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builtIn="1"/>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70659">
                                            <p:txEl>
                                              <p:pRg st="6" end="6"/>
                                            </p:txEl>
                                          </p:spTgt>
                                        </p:tgtEl>
                                        <p:attrNameLst>
                                          <p:attrName>style.visibility</p:attrName>
                                        </p:attrNameLst>
                                      </p:cBhvr>
                                      <p:to>
                                        <p:strVal val="visible"/>
                                      </p:to>
                                    </p:set>
                                    <p:anim calcmode="lin" valueType="num">
                                      <p:cBhvr additive="base">
                                        <p:cTn id="49" dur="500" fill="hold"/>
                                        <p:tgtEl>
                                          <p:spTgt spid="70659">
                                            <p:txEl>
                                              <p:pRg st="6" end="6"/>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7065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builtIn="1"/>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70659">
                                            <p:txEl>
                                              <p:pRg st="7" end="7"/>
                                            </p:txEl>
                                          </p:spTgt>
                                        </p:tgtEl>
                                        <p:attrNameLst>
                                          <p:attrName>style.visibility</p:attrName>
                                        </p:attrNameLst>
                                      </p:cBhvr>
                                      <p:to>
                                        <p:strVal val="visible"/>
                                      </p:to>
                                    </p:set>
                                    <p:anim calcmode="lin" valueType="num">
                                      <p:cBhvr additive="base">
                                        <p:cTn id="55" dur="500" fill="hold"/>
                                        <p:tgtEl>
                                          <p:spTgt spid="70659">
                                            <p:txEl>
                                              <p:pRg st="7" end="7"/>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7065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autoUpdateAnimBg="0"/>
      <p:bldP spid="7065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r>
              <a:rPr lang="es-MX" sz="4000" b="1">
                <a:latin typeface="Arial" charset="0"/>
                <a:cs typeface="Arial" charset="0"/>
              </a:rPr>
              <a:t>Detalle Geométrico de los Elementos a Ensayar </a:t>
            </a:r>
            <a:br>
              <a:rPr lang="es-MX" sz="4000" b="1">
                <a:latin typeface="Arial" charset="0"/>
                <a:cs typeface="Arial" charset="0"/>
              </a:rPr>
            </a:br>
            <a:r>
              <a:rPr lang="es-MX" sz="4000" b="1">
                <a:latin typeface="Arial" charset="0"/>
                <a:cs typeface="Arial" charset="0"/>
              </a:rPr>
              <a:t> </a:t>
            </a:r>
            <a:r>
              <a:rPr lang="es-MX" sz="3200" b="1">
                <a:latin typeface="Arial" charset="0"/>
                <a:cs typeface="Arial" charset="0"/>
              </a:rPr>
              <a:t> </a:t>
            </a:r>
            <a:r>
              <a:rPr lang="es-MX" sz="3200" i="1">
                <a:latin typeface="Arial" charset="0"/>
                <a:cs typeface="Arial" charset="0"/>
              </a:rPr>
              <a:t>Cont...</a:t>
            </a:r>
            <a:endParaRPr lang="es-ES" sz="3200" b="1">
              <a:latin typeface="Arial" charset="0"/>
              <a:cs typeface="Arial" charset="0"/>
            </a:endParaRPr>
          </a:p>
        </p:txBody>
      </p:sp>
      <p:sp>
        <p:nvSpPr>
          <p:cNvPr id="71683" name="Rectangle 3"/>
          <p:cNvSpPr>
            <a:spLocks noGrp="1" noChangeArrowheads="1"/>
          </p:cNvSpPr>
          <p:nvPr>
            <p:ph type="body" idx="1"/>
          </p:nvPr>
        </p:nvSpPr>
        <p:spPr/>
        <p:txBody>
          <a:bodyPr/>
          <a:lstStyle/>
          <a:p>
            <a:pPr algn="just">
              <a:lnSpc>
                <a:spcPct val="90000"/>
              </a:lnSpc>
            </a:pPr>
            <a:r>
              <a:rPr lang="es-MX" sz="2800">
                <a:latin typeface="Arial" charset="0"/>
                <a:cs typeface="Arial" charset="0"/>
              </a:rPr>
              <a:t>2 Torones  inferiores  c/u  </a:t>
            </a:r>
            <a:r>
              <a:rPr lang="es-MX" sz="2800">
                <a:latin typeface="Arial" charset="0"/>
                <a:cs typeface="Arial" charset="0"/>
                <a:sym typeface="Symbol" pitchFamily="18" charset="2"/>
              </a:rPr>
              <a:t></a:t>
            </a:r>
            <a:r>
              <a:rPr lang="es-MX" sz="2800">
                <a:latin typeface="Arial" charset="0"/>
                <a:cs typeface="Arial" charset="0"/>
              </a:rPr>
              <a:t> = 10 mm</a:t>
            </a:r>
          </a:p>
          <a:p>
            <a:pPr algn="just">
              <a:lnSpc>
                <a:spcPct val="90000"/>
              </a:lnSpc>
            </a:pPr>
            <a:r>
              <a:rPr lang="es-MX" sz="2800">
                <a:latin typeface="Arial" charset="0"/>
                <a:cs typeface="Arial" charset="0"/>
              </a:rPr>
              <a:t> Fpu = 270 Ksi,  Fo= 7280 Kg.</a:t>
            </a:r>
          </a:p>
          <a:p>
            <a:pPr algn="just">
              <a:lnSpc>
                <a:spcPct val="90000"/>
              </a:lnSpc>
            </a:pPr>
            <a:r>
              <a:rPr lang="es-MX" sz="2800">
                <a:latin typeface="Arial" charset="0"/>
                <a:cs typeface="Arial" charset="0"/>
              </a:rPr>
              <a:t>1 varilla </a:t>
            </a:r>
            <a:r>
              <a:rPr lang="es-MX" sz="2800">
                <a:latin typeface="Arial" charset="0"/>
                <a:cs typeface="Arial" charset="0"/>
                <a:sym typeface="Symbol" pitchFamily="18" charset="2"/>
              </a:rPr>
              <a:t></a:t>
            </a:r>
            <a:r>
              <a:rPr lang="es-MX" sz="2800">
                <a:latin typeface="Arial" charset="0"/>
                <a:cs typeface="Arial" charset="0"/>
              </a:rPr>
              <a:t> = 16 mm x 6 m.</a:t>
            </a:r>
          </a:p>
          <a:p>
            <a:pPr algn="just">
              <a:lnSpc>
                <a:spcPct val="90000"/>
              </a:lnSpc>
            </a:pPr>
            <a:r>
              <a:rPr lang="es-MX" sz="2800">
                <a:latin typeface="Arial" charset="0"/>
                <a:cs typeface="Arial" charset="0"/>
              </a:rPr>
              <a:t>Armadura de cortante </a:t>
            </a:r>
            <a:r>
              <a:rPr lang="es-MX" sz="2800">
                <a:latin typeface="Arial" charset="0"/>
                <a:cs typeface="Arial" charset="0"/>
                <a:sym typeface="Symbol" pitchFamily="18" charset="2"/>
              </a:rPr>
              <a:t></a:t>
            </a:r>
            <a:r>
              <a:rPr lang="es-MX" sz="2800">
                <a:latin typeface="Arial" charset="0"/>
                <a:cs typeface="Arial" charset="0"/>
              </a:rPr>
              <a:t> = 5.2 mm, Fy = 2800 Kg/cm</a:t>
            </a:r>
            <a:r>
              <a:rPr lang="es-MX" sz="2800" baseline="30000">
                <a:latin typeface="Arial" charset="0"/>
                <a:cs typeface="Arial" charset="0"/>
              </a:rPr>
              <a:t>2</a:t>
            </a:r>
          </a:p>
          <a:p>
            <a:pPr algn="just">
              <a:lnSpc>
                <a:spcPct val="90000"/>
              </a:lnSpc>
            </a:pPr>
            <a:r>
              <a:rPr lang="es-MX" sz="2800">
                <a:latin typeface="Arial" charset="0"/>
                <a:cs typeface="Arial" charset="0"/>
              </a:rPr>
              <a:t>Espaciamiento para cortante @ c/15 en el 1</a:t>
            </a:r>
            <a:r>
              <a:rPr lang="es-MX" sz="2800" baseline="30000">
                <a:latin typeface="Arial" charset="0"/>
                <a:cs typeface="Arial" charset="0"/>
              </a:rPr>
              <a:t>er</a:t>
            </a:r>
            <a:r>
              <a:rPr lang="es-MX" sz="2800">
                <a:latin typeface="Arial" charset="0"/>
                <a:cs typeface="Arial" charset="0"/>
              </a:rPr>
              <a:t> metro y @ c/20 en los siguiente metros, a excepción del metro central en que no existe mayor acción de cortante. </a:t>
            </a:r>
            <a:r>
              <a:rPr lang="es-MX" sz="2800" b="1">
                <a:latin typeface="Arial" charset="0"/>
                <a:cs typeface="Arial" charset="0"/>
              </a:rPr>
              <a:t>(Ver fig. 3.3)</a:t>
            </a:r>
            <a:r>
              <a:rPr lang="es-MX" sz="2800">
                <a:latin typeface="Arial" charset="0"/>
                <a:cs typeface="Arial" charset="0"/>
              </a:rPr>
              <a:t> </a:t>
            </a: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1682"/>
                                        </p:tgtEl>
                                        <p:attrNameLst>
                                          <p:attrName>style.visibility</p:attrName>
                                        </p:attrNameLst>
                                      </p:cBhvr>
                                      <p:to>
                                        <p:strVal val="visible"/>
                                      </p:to>
                                    </p:set>
                                    <p:anim calcmode="lin" valueType="num">
                                      <p:cBhvr additive="base">
                                        <p:cTn id="7" dur="500" fill="hold"/>
                                        <p:tgtEl>
                                          <p:spTgt spid="71682"/>
                                        </p:tgtEl>
                                        <p:attrNameLst>
                                          <p:attrName>ppt_x</p:attrName>
                                        </p:attrNameLst>
                                      </p:cBhvr>
                                      <p:tavLst>
                                        <p:tav tm="0">
                                          <p:val>
                                            <p:strVal val="0-#ppt_w/2"/>
                                          </p:val>
                                        </p:tav>
                                        <p:tav tm="100000">
                                          <p:val>
                                            <p:strVal val="#ppt_x"/>
                                          </p:val>
                                        </p:tav>
                                      </p:tavLst>
                                    </p:anim>
                                    <p:anim calcmode="lin" valueType="num">
                                      <p:cBhvr additive="base">
                                        <p:cTn id="8" dur="500" fill="hold"/>
                                        <p:tgtEl>
                                          <p:spTgt spid="7168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1683">
                                            <p:txEl>
                                              <p:pRg st="0" end="0"/>
                                            </p:txEl>
                                          </p:spTgt>
                                        </p:tgtEl>
                                        <p:attrNameLst>
                                          <p:attrName>style.visibility</p:attrName>
                                        </p:attrNameLst>
                                      </p:cBhvr>
                                      <p:to>
                                        <p:strVal val="visible"/>
                                      </p:to>
                                    </p:set>
                                    <p:anim calcmode="lin" valueType="num">
                                      <p:cBhvr additive="base">
                                        <p:cTn id="13" dur="500" fill="hold"/>
                                        <p:tgtEl>
                                          <p:spTgt spid="7168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16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1683">
                                            <p:txEl>
                                              <p:pRg st="1" end="1"/>
                                            </p:txEl>
                                          </p:spTgt>
                                        </p:tgtEl>
                                        <p:attrNameLst>
                                          <p:attrName>style.visibility</p:attrName>
                                        </p:attrNameLst>
                                      </p:cBhvr>
                                      <p:to>
                                        <p:strVal val="visible"/>
                                      </p:to>
                                    </p:set>
                                    <p:anim calcmode="lin" valueType="num">
                                      <p:cBhvr additive="base">
                                        <p:cTn id="19" dur="500" fill="hold"/>
                                        <p:tgtEl>
                                          <p:spTgt spid="716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16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1683">
                                            <p:txEl>
                                              <p:pRg st="2" end="2"/>
                                            </p:txEl>
                                          </p:spTgt>
                                        </p:tgtEl>
                                        <p:attrNameLst>
                                          <p:attrName>style.visibility</p:attrName>
                                        </p:attrNameLst>
                                      </p:cBhvr>
                                      <p:to>
                                        <p:strVal val="visible"/>
                                      </p:to>
                                    </p:set>
                                    <p:anim calcmode="lin" valueType="num">
                                      <p:cBhvr additive="base">
                                        <p:cTn id="25" dur="500" fill="hold"/>
                                        <p:tgtEl>
                                          <p:spTgt spid="7168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168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1683">
                                            <p:txEl>
                                              <p:pRg st="3" end="3"/>
                                            </p:txEl>
                                          </p:spTgt>
                                        </p:tgtEl>
                                        <p:attrNameLst>
                                          <p:attrName>style.visibility</p:attrName>
                                        </p:attrNameLst>
                                      </p:cBhvr>
                                      <p:to>
                                        <p:strVal val="visible"/>
                                      </p:to>
                                    </p:set>
                                    <p:anim calcmode="lin" valueType="num">
                                      <p:cBhvr additive="base">
                                        <p:cTn id="31" dur="500" fill="hold"/>
                                        <p:tgtEl>
                                          <p:spTgt spid="71683">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168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71683">
                                            <p:txEl>
                                              <p:pRg st="4" end="4"/>
                                            </p:txEl>
                                          </p:spTgt>
                                        </p:tgtEl>
                                        <p:attrNameLst>
                                          <p:attrName>style.visibility</p:attrName>
                                        </p:attrNameLst>
                                      </p:cBhvr>
                                      <p:to>
                                        <p:strVal val="visible"/>
                                      </p:to>
                                    </p:set>
                                    <p:anim calcmode="lin" valueType="num">
                                      <p:cBhvr additive="base">
                                        <p:cTn id="37" dur="500" fill="hold"/>
                                        <p:tgtEl>
                                          <p:spTgt spid="71683">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7168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utoUpdateAnimBg="0"/>
      <p:bldP spid="71683"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MX" b="1">
                <a:latin typeface="Arial" charset="0"/>
                <a:cs typeface="Arial" charset="0"/>
              </a:rPr>
              <a:t>Cálculo teórico de deflexiones en elementos</a:t>
            </a:r>
            <a:endParaRPr lang="es-ES" b="1">
              <a:latin typeface="Arial" charset="0"/>
              <a:cs typeface="Arial" charset="0"/>
            </a:endParaRPr>
          </a:p>
        </p:txBody>
      </p:sp>
      <p:sp>
        <p:nvSpPr>
          <p:cNvPr id="73731" name="Rectangle 3"/>
          <p:cNvSpPr>
            <a:spLocks noGrp="1" noChangeArrowheads="1"/>
          </p:cNvSpPr>
          <p:nvPr>
            <p:ph type="body" idx="1"/>
          </p:nvPr>
        </p:nvSpPr>
        <p:spPr/>
        <p:txBody>
          <a:bodyPr/>
          <a:lstStyle/>
          <a:p>
            <a:pPr algn="just"/>
            <a:r>
              <a:rPr lang="es-MX">
                <a:latin typeface="Arial" charset="0"/>
                <a:cs typeface="Arial" charset="0"/>
              </a:rPr>
              <a:t>A = Área de la sección, = Coordenada vertical del centroide</a:t>
            </a:r>
          </a:p>
          <a:p>
            <a:pPr algn="just"/>
            <a:r>
              <a:rPr lang="es-MX">
                <a:latin typeface="Arial" charset="0"/>
                <a:cs typeface="Arial" charset="0"/>
              </a:rPr>
              <a:t>I = Momento de inercia con respecto al eje X.,</a:t>
            </a:r>
          </a:p>
          <a:p>
            <a:pPr algn="just"/>
            <a:r>
              <a:rPr lang="es-MX">
                <a:latin typeface="Arial" charset="0"/>
                <a:cs typeface="Arial" charset="0"/>
              </a:rPr>
              <a:t>r = Radio de Giro.</a:t>
            </a:r>
          </a:p>
          <a:p>
            <a:pPr algn="just"/>
            <a:r>
              <a:rPr lang="es-MX">
                <a:latin typeface="Arial" charset="0"/>
                <a:cs typeface="Arial" charset="0"/>
              </a:rPr>
              <a:t>Asimismo, es posible calcular la carga muerta por u. de longitud = w</a:t>
            </a:r>
            <a:r>
              <a:rPr lang="es-MX" baseline="-30000">
                <a:latin typeface="Arial" charset="0"/>
                <a:cs typeface="Arial" charset="0"/>
              </a:rPr>
              <a:t>l </a:t>
            </a:r>
            <a:r>
              <a:rPr lang="es-MX">
                <a:latin typeface="Arial" charset="0"/>
                <a:cs typeface="Arial" charset="0"/>
              </a:rPr>
              <a:t>:</a:t>
            </a:r>
          </a:p>
          <a:p>
            <a:pPr algn="just"/>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3730"/>
                                        </p:tgtEl>
                                        <p:attrNameLst>
                                          <p:attrName>style.visibility</p:attrName>
                                        </p:attrNameLst>
                                      </p:cBhvr>
                                      <p:to>
                                        <p:strVal val="visible"/>
                                      </p:to>
                                    </p:set>
                                    <p:anim calcmode="lin" valueType="num">
                                      <p:cBhvr additive="base">
                                        <p:cTn id="7" dur="500" fill="hold"/>
                                        <p:tgtEl>
                                          <p:spTgt spid="73730"/>
                                        </p:tgtEl>
                                        <p:attrNameLst>
                                          <p:attrName>ppt_x</p:attrName>
                                        </p:attrNameLst>
                                      </p:cBhvr>
                                      <p:tavLst>
                                        <p:tav tm="0">
                                          <p:val>
                                            <p:strVal val="0-#ppt_w/2"/>
                                          </p:val>
                                        </p:tav>
                                        <p:tav tm="100000">
                                          <p:val>
                                            <p:strVal val="#ppt_x"/>
                                          </p:val>
                                        </p:tav>
                                      </p:tavLst>
                                    </p:anim>
                                    <p:anim calcmode="lin" valueType="num">
                                      <p:cBhvr additive="base">
                                        <p:cTn id="8" dur="500" fill="hold"/>
                                        <p:tgtEl>
                                          <p:spTgt spid="7373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3731">
                                            <p:txEl>
                                              <p:pRg st="0" end="0"/>
                                            </p:txEl>
                                          </p:spTgt>
                                        </p:tgtEl>
                                        <p:attrNameLst>
                                          <p:attrName>style.visibility</p:attrName>
                                        </p:attrNameLst>
                                      </p:cBhvr>
                                      <p:to>
                                        <p:strVal val="visible"/>
                                      </p:to>
                                    </p:set>
                                    <p:anim calcmode="lin" valueType="num">
                                      <p:cBhvr additive="base">
                                        <p:cTn id="13" dur="500" fill="hold"/>
                                        <p:tgtEl>
                                          <p:spTgt spid="7373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373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3731">
                                            <p:txEl>
                                              <p:pRg st="1" end="1"/>
                                            </p:txEl>
                                          </p:spTgt>
                                        </p:tgtEl>
                                        <p:attrNameLst>
                                          <p:attrName>style.visibility</p:attrName>
                                        </p:attrNameLst>
                                      </p:cBhvr>
                                      <p:to>
                                        <p:strVal val="visible"/>
                                      </p:to>
                                    </p:set>
                                    <p:anim calcmode="lin" valueType="num">
                                      <p:cBhvr additive="base">
                                        <p:cTn id="19" dur="500" fill="hold"/>
                                        <p:tgtEl>
                                          <p:spTgt spid="7373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373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3731">
                                            <p:txEl>
                                              <p:pRg st="2" end="2"/>
                                            </p:txEl>
                                          </p:spTgt>
                                        </p:tgtEl>
                                        <p:attrNameLst>
                                          <p:attrName>style.visibility</p:attrName>
                                        </p:attrNameLst>
                                      </p:cBhvr>
                                      <p:to>
                                        <p:strVal val="visible"/>
                                      </p:to>
                                    </p:set>
                                    <p:anim calcmode="lin" valueType="num">
                                      <p:cBhvr additive="base">
                                        <p:cTn id="25" dur="500" fill="hold"/>
                                        <p:tgtEl>
                                          <p:spTgt spid="73731">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373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3731">
                                            <p:txEl>
                                              <p:pRg st="3" end="3"/>
                                            </p:txEl>
                                          </p:spTgt>
                                        </p:tgtEl>
                                        <p:attrNameLst>
                                          <p:attrName>style.visibility</p:attrName>
                                        </p:attrNameLst>
                                      </p:cBhvr>
                                      <p:to>
                                        <p:strVal val="visible"/>
                                      </p:to>
                                    </p:set>
                                    <p:anim calcmode="lin" valueType="num">
                                      <p:cBhvr additive="base">
                                        <p:cTn id="31" dur="500" fill="hold"/>
                                        <p:tgtEl>
                                          <p:spTgt spid="73731">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7373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utoUpdateAnimBg="0"/>
      <p:bldP spid="73731"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76805" name="Rectangle 5"/>
          <p:cNvSpPr>
            <a:spLocks noChangeArrowheads="1"/>
          </p:cNvSpPr>
          <p:nvPr/>
        </p:nvSpPr>
        <p:spPr bwMode="auto">
          <a:xfrm>
            <a:off x="2381250" y="2533650"/>
            <a:ext cx="9144000" cy="0"/>
          </a:xfrm>
          <a:prstGeom prst="rect">
            <a:avLst/>
          </a:prstGeom>
          <a:noFill/>
          <a:ln w="9525">
            <a:noFill/>
            <a:miter lim="800000"/>
            <a:headEnd/>
            <a:tailEnd/>
          </a:ln>
          <a:effectLst/>
        </p:spPr>
        <p:txBody>
          <a:bodyPr>
            <a:spAutoFit/>
          </a:bodyPr>
          <a:lstStyle/>
          <a:p>
            <a:endParaRPr lang="es-ES"/>
          </a:p>
        </p:txBody>
      </p:sp>
      <p:graphicFrame>
        <p:nvGraphicFramePr>
          <p:cNvPr id="76804" name="Object 4"/>
          <p:cNvGraphicFramePr>
            <a:graphicFrameLocks noChangeAspect="1"/>
          </p:cNvGraphicFramePr>
          <p:nvPr/>
        </p:nvGraphicFramePr>
        <p:xfrm>
          <a:off x="533400" y="2533650"/>
          <a:ext cx="8001000" cy="3562350"/>
        </p:xfrm>
        <a:graphic>
          <a:graphicData uri="http://schemas.openxmlformats.org/presentationml/2006/ole">
            <p:oleObj spid="_x0000_s76804" r:id="rId5" imgW="3302000" imgH="1409700" progId="Equation.3">
              <p:embed/>
            </p:oleObj>
          </a:graphicData>
        </a:graphic>
      </p:graphicFrame>
      <p:sp>
        <p:nvSpPr>
          <p:cNvPr id="76806" name="Rectangle 6"/>
          <p:cNvSpPr>
            <a:spLocks noChangeArrowheads="1"/>
          </p:cNvSpPr>
          <p:nvPr/>
        </p:nvSpPr>
        <p:spPr bwMode="auto">
          <a:xfrm>
            <a:off x="914400" y="762000"/>
            <a:ext cx="7772400" cy="1143000"/>
          </a:xfrm>
          <a:prstGeom prst="rect">
            <a:avLst/>
          </a:prstGeom>
          <a:noFill/>
          <a:ln w="9525">
            <a:noFill/>
            <a:miter lim="800000"/>
            <a:headEnd/>
            <a:tailEnd/>
          </a:ln>
          <a:effectLst/>
        </p:spPr>
        <p:txBody>
          <a:bodyPr anchor="ctr"/>
          <a:lstStyle/>
          <a:p>
            <a:pPr algn="ctr"/>
            <a:r>
              <a:rPr lang="es-MX" sz="4400">
                <a:solidFill>
                  <a:schemeClr val="tx2"/>
                </a:solidFill>
                <a:latin typeface="Arial" charset="0"/>
                <a:cs typeface="Arial" charset="0"/>
              </a:rPr>
              <a:t>Cálculo teórico de deflexiones en elementos</a:t>
            </a:r>
            <a:endParaRPr lang="es-ES" sz="4400">
              <a:solidFill>
                <a:schemeClr val="tx2"/>
              </a:solidFill>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6806"/>
                                        </p:tgtEl>
                                        <p:attrNameLst>
                                          <p:attrName>style.visibility</p:attrName>
                                        </p:attrNameLst>
                                      </p:cBhvr>
                                      <p:to>
                                        <p:strVal val="visible"/>
                                      </p:to>
                                    </p:set>
                                    <p:anim calcmode="lin" valueType="num">
                                      <p:cBhvr additive="base">
                                        <p:cTn id="7" dur="500" fill="hold"/>
                                        <p:tgtEl>
                                          <p:spTgt spid="76806"/>
                                        </p:tgtEl>
                                        <p:attrNameLst>
                                          <p:attrName>ppt_x</p:attrName>
                                        </p:attrNameLst>
                                      </p:cBhvr>
                                      <p:tavLst>
                                        <p:tav tm="0">
                                          <p:val>
                                            <p:strVal val="0-#ppt_w/2"/>
                                          </p:val>
                                        </p:tav>
                                        <p:tav tm="100000">
                                          <p:val>
                                            <p:strVal val="#ppt_x"/>
                                          </p:val>
                                        </p:tav>
                                      </p:tavLst>
                                    </p:anim>
                                    <p:anim calcmode="lin" valueType="num">
                                      <p:cBhvr additive="base">
                                        <p:cTn id="8" dur="500" fill="hold"/>
                                        <p:tgtEl>
                                          <p:spTgt spid="7680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6"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s-ES_tradnl"/>
              <a:t>Fórmula deflexión máxima</a:t>
            </a:r>
            <a:endParaRPr lang="es-ES"/>
          </a:p>
        </p:txBody>
      </p:sp>
      <p:sp>
        <p:nvSpPr>
          <p:cNvPr id="75779" name="Rectangle 3"/>
          <p:cNvSpPr>
            <a:spLocks noGrp="1" noChangeArrowheads="1"/>
          </p:cNvSpPr>
          <p:nvPr>
            <p:ph type="body" idx="1"/>
          </p:nvPr>
        </p:nvSpPr>
        <p:spPr>
          <a:xfrm>
            <a:off x="838200" y="4572000"/>
            <a:ext cx="7772400" cy="990600"/>
          </a:xfrm>
        </p:spPr>
        <p:txBody>
          <a:bodyPr/>
          <a:lstStyle/>
          <a:p>
            <a:pPr algn="just">
              <a:lnSpc>
                <a:spcPct val="90000"/>
              </a:lnSpc>
              <a:buFontTx/>
              <a:buNone/>
            </a:pPr>
            <a:r>
              <a:rPr lang="es-MX" sz="2800">
                <a:latin typeface="Arial" charset="0"/>
                <a:cs typeface="Arial" charset="0"/>
              </a:rPr>
              <a:t> </a:t>
            </a:r>
          </a:p>
          <a:p>
            <a:pPr algn="just">
              <a:lnSpc>
                <a:spcPct val="90000"/>
              </a:lnSpc>
            </a:pPr>
            <a:r>
              <a:rPr lang="es-MX" sz="2800">
                <a:latin typeface="Arial" charset="0"/>
                <a:cs typeface="Arial" charset="0"/>
              </a:rPr>
              <a:t>dirigida hacia abajo.</a:t>
            </a:r>
          </a:p>
          <a:p>
            <a:pPr>
              <a:lnSpc>
                <a:spcPct val="90000"/>
              </a:lnSpc>
            </a:pPr>
            <a:endParaRPr lang="es-ES" sz="2800"/>
          </a:p>
        </p:txBody>
      </p:sp>
      <p:sp>
        <p:nvSpPr>
          <p:cNvPr id="75781" name="Rectangle 5"/>
          <p:cNvSpPr>
            <a:spLocks noChangeArrowheads="1"/>
          </p:cNvSpPr>
          <p:nvPr/>
        </p:nvSpPr>
        <p:spPr bwMode="auto">
          <a:xfrm>
            <a:off x="2571750" y="3181350"/>
            <a:ext cx="9144000" cy="0"/>
          </a:xfrm>
          <a:prstGeom prst="rect">
            <a:avLst/>
          </a:prstGeom>
          <a:noFill/>
          <a:ln w="9525">
            <a:noFill/>
            <a:miter lim="800000"/>
            <a:headEnd/>
            <a:tailEnd/>
          </a:ln>
          <a:effectLst/>
        </p:spPr>
        <p:txBody>
          <a:bodyPr>
            <a:spAutoFit/>
          </a:bodyPr>
          <a:lstStyle/>
          <a:p>
            <a:endParaRPr lang="es-ES"/>
          </a:p>
        </p:txBody>
      </p:sp>
      <p:graphicFrame>
        <p:nvGraphicFramePr>
          <p:cNvPr id="75780" name="Object 4"/>
          <p:cNvGraphicFramePr>
            <a:graphicFrameLocks noChangeAspect="1"/>
          </p:cNvGraphicFramePr>
          <p:nvPr/>
        </p:nvGraphicFramePr>
        <p:xfrm>
          <a:off x="457200" y="2971800"/>
          <a:ext cx="7943850" cy="1136650"/>
        </p:xfrm>
        <a:graphic>
          <a:graphicData uri="http://schemas.openxmlformats.org/presentationml/2006/ole">
            <p:oleObj spid="_x0000_s75780" r:id="rId4" imgW="3454400" imgH="419100" progId="Equation.3">
              <p:embed/>
            </p:oleObj>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p:txBody>
          <a:bodyPr/>
          <a:lstStyle/>
          <a:p>
            <a:r>
              <a:rPr lang="es-MX" sz="4000" b="1">
                <a:latin typeface="Arial" charset="0"/>
                <a:cs typeface="Arial" charset="0"/>
              </a:rPr>
              <a:t>Cálculo de la capacidad de carga de la viga:</a:t>
            </a:r>
            <a:r>
              <a:rPr lang="es-MX" sz="4000">
                <a:latin typeface="Arial" charset="0"/>
                <a:cs typeface="Arial" charset="0"/>
              </a:rPr>
              <a:t/>
            </a:r>
            <a:br>
              <a:rPr lang="es-MX" sz="4000">
                <a:latin typeface="Arial" charset="0"/>
                <a:cs typeface="Arial" charset="0"/>
              </a:rPr>
            </a:br>
            <a:endParaRPr lang="es-ES" sz="4000">
              <a:latin typeface="Arial" charset="0"/>
              <a:cs typeface="Arial" charset="0"/>
            </a:endParaRPr>
          </a:p>
        </p:txBody>
      </p:sp>
      <p:sp>
        <p:nvSpPr>
          <p:cNvPr id="77827" name="Rectangle 3"/>
          <p:cNvSpPr>
            <a:spLocks noGrp="1" noChangeArrowheads="1"/>
          </p:cNvSpPr>
          <p:nvPr>
            <p:ph type="body" idx="1"/>
          </p:nvPr>
        </p:nvSpPr>
        <p:spPr/>
        <p:txBody>
          <a:bodyPr/>
          <a:lstStyle/>
          <a:p>
            <a:pPr algn="just"/>
            <a:r>
              <a:rPr lang="es-MX" b="1">
                <a:latin typeface="Arial" charset="0"/>
                <a:cs typeface="Arial" charset="0"/>
              </a:rPr>
              <a:t>Fórmula general para hallar los esfuerzos en la viga.</a:t>
            </a:r>
          </a:p>
          <a:p>
            <a:endParaRPr lang="es-ES"/>
          </a:p>
        </p:txBody>
      </p:sp>
      <p:sp>
        <p:nvSpPr>
          <p:cNvPr id="77829" name="Rectangle 5"/>
          <p:cNvSpPr>
            <a:spLocks noChangeArrowheads="1"/>
          </p:cNvSpPr>
          <p:nvPr/>
        </p:nvSpPr>
        <p:spPr bwMode="auto">
          <a:xfrm>
            <a:off x="2600325" y="3124200"/>
            <a:ext cx="9144000" cy="0"/>
          </a:xfrm>
          <a:prstGeom prst="rect">
            <a:avLst/>
          </a:prstGeom>
          <a:noFill/>
          <a:ln w="9525">
            <a:noFill/>
            <a:miter lim="800000"/>
            <a:headEnd/>
            <a:tailEnd/>
          </a:ln>
          <a:effectLst/>
        </p:spPr>
        <p:txBody>
          <a:bodyPr>
            <a:spAutoFit/>
          </a:bodyPr>
          <a:lstStyle/>
          <a:p>
            <a:endParaRPr lang="es-ES"/>
          </a:p>
        </p:txBody>
      </p:sp>
      <p:graphicFrame>
        <p:nvGraphicFramePr>
          <p:cNvPr id="77828" name="Object 4"/>
          <p:cNvGraphicFramePr>
            <a:graphicFrameLocks noChangeAspect="1"/>
          </p:cNvGraphicFramePr>
          <p:nvPr/>
        </p:nvGraphicFramePr>
        <p:xfrm>
          <a:off x="685800" y="3505200"/>
          <a:ext cx="8458200" cy="1249363"/>
        </p:xfrm>
        <a:graphic>
          <a:graphicData uri="http://schemas.openxmlformats.org/presentationml/2006/ole">
            <p:oleObj spid="_x0000_s77828" r:id="rId5" imgW="3454400" imgH="444500" progId="Equation.3">
              <p:embed/>
            </p:oleObj>
          </a:graphicData>
        </a:graphic>
      </p:graphicFrame>
      <p:sp>
        <p:nvSpPr>
          <p:cNvPr id="77831" name="Rectangle 7"/>
          <p:cNvSpPr>
            <a:spLocks noChangeArrowheads="1"/>
          </p:cNvSpPr>
          <p:nvPr/>
        </p:nvSpPr>
        <p:spPr bwMode="auto">
          <a:xfrm>
            <a:off x="2614613" y="3124200"/>
            <a:ext cx="9144000" cy="0"/>
          </a:xfrm>
          <a:prstGeom prst="rect">
            <a:avLst/>
          </a:prstGeom>
          <a:noFill/>
          <a:ln w="9525">
            <a:noFill/>
            <a:miter lim="800000"/>
            <a:headEnd/>
            <a:tailEnd/>
          </a:ln>
          <a:effectLst/>
        </p:spPr>
        <p:txBody>
          <a:bodyPr>
            <a:spAutoFit/>
          </a:bodyPr>
          <a:lstStyle/>
          <a:p>
            <a:endParaRPr lang="es-ES"/>
          </a:p>
        </p:txBody>
      </p:sp>
      <p:graphicFrame>
        <p:nvGraphicFramePr>
          <p:cNvPr id="77830" name="Object 6"/>
          <p:cNvGraphicFramePr>
            <a:graphicFrameLocks noChangeAspect="1"/>
          </p:cNvGraphicFramePr>
          <p:nvPr/>
        </p:nvGraphicFramePr>
        <p:xfrm>
          <a:off x="609600" y="5105400"/>
          <a:ext cx="8077200" cy="1257300"/>
        </p:xfrm>
        <a:graphic>
          <a:graphicData uri="http://schemas.openxmlformats.org/presentationml/2006/ole">
            <p:oleObj spid="_x0000_s77830" r:id="rId6" imgW="3429000" imgH="4445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7826"/>
                                        </p:tgtEl>
                                        <p:attrNameLst>
                                          <p:attrName>style.visibility</p:attrName>
                                        </p:attrNameLst>
                                      </p:cBhvr>
                                      <p:to>
                                        <p:strVal val="visible"/>
                                      </p:to>
                                    </p:set>
                                    <p:anim calcmode="lin" valueType="num">
                                      <p:cBhvr additive="base">
                                        <p:cTn id="7" dur="500" fill="hold"/>
                                        <p:tgtEl>
                                          <p:spTgt spid="77826"/>
                                        </p:tgtEl>
                                        <p:attrNameLst>
                                          <p:attrName>ppt_x</p:attrName>
                                        </p:attrNameLst>
                                      </p:cBhvr>
                                      <p:tavLst>
                                        <p:tav tm="0">
                                          <p:val>
                                            <p:strVal val="0-#ppt_w/2"/>
                                          </p:val>
                                        </p:tav>
                                        <p:tav tm="100000">
                                          <p:val>
                                            <p:strVal val="#ppt_x"/>
                                          </p:val>
                                        </p:tav>
                                      </p:tavLst>
                                    </p:anim>
                                    <p:anim calcmode="lin" valueType="num">
                                      <p:cBhvr additive="base">
                                        <p:cTn id="8" dur="500" fill="hold"/>
                                        <p:tgtEl>
                                          <p:spTgt spid="7782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7827">
                                            <p:txEl>
                                              <p:pRg st="0" end="0"/>
                                            </p:txEl>
                                          </p:spTgt>
                                        </p:tgtEl>
                                        <p:attrNameLst>
                                          <p:attrName>style.visibility</p:attrName>
                                        </p:attrNameLst>
                                      </p:cBhvr>
                                      <p:to>
                                        <p:strVal val="visible"/>
                                      </p:to>
                                    </p:set>
                                    <p:anim calcmode="lin" valueType="num">
                                      <p:cBhvr additive="base">
                                        <p:cTn id="13" dur="500" fill="hold"/>
                                        <p:tgtEl>
                                          <p:spTgt spid="7782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78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77829"/>
                                        </p:tgtEl>
                                        <p:attrNameLst>
                                          <p:attrName>style.visibility</p:attrName>
                                        </p:attrNameLst>
                                      </p:cBhvr>
                                      <p:to>
                                        <p:strVal val="visible"/>
                                      </p:to>
                                    </p:set>
                                    <p:anim calcmode="lin" valueType="num">
                                      <p:cBhvr additive="base">
                                        <p:cTn id="19" dur="500" fill="hold"/>
                                        <p:tgtEl>
                                          <p:spTgt spid="77829"/>
                                        </p:tgtEl>
                                        <p:attrNameLst>
                                          <p:attrName>ppt_x</p:attrName>
                                        </p:attrNameLst>
                                      </p:cBhvr>
                                      <p:tavLst>
                                        <p:tav tm="0">
                                          <p:val>
                                            <p:strVal val="0-#ppt_w/2"/>
                                          </p:val>
                                        </p:tav>
                                        <p:tav tm="100000">
                                          <p:val>
                                            <p:strVal val="#ppt_x"/>
                                          </p:val>
                                        </p:tav>
                                      </p:tavLst>
                                    </p:anim>
                                    <p:anim calcmode="lin" valueType="num">
                                      <p:cBhvr additive="base">
                                        <p:cTn id="20" dur="500" fill="hold"/>
                                        <p:tgtEl>
                                          <p:spTgt spid="7782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77828"/>
                                        </p:tgtEl>
                                        <p:attrNameLst>
                                          <p:attrName>style.visibility</p:attrName>
                                        </p:attrNameLst>
                                      </p:cBhvr>
                                      <p:to>
                                        <p:strVal val="visible"/>
                                      </p:to>
                                    </p:set>
                                    <p:anim calcmode="lin" valueType="num">
                                      <p:cBhvr additive="base">
                                        <p:cTn id="25" dur="500" fill="hold"/>
                                        <p:tgtEl>
                                          <p:spTgt spid="77828"/>
                                        </p:tgtEl>
                                        <p:attrNameLst>
                                          <p:attrName>ppt_x</p:attrName>
                                        </p:attrNameLst>
                                      </p:cBhvr>
                                      <p:tavLst>
                                        <p:tav tm="0">
                                          <p:val>
                                            <p:strVal val="0-#ppt_w/2"/>
                                          </p:val>
                                        </p:tav>
                                        <p:tav tm="100000">
                                          <p:val>
                                            <p:strVal val="#ppt_x"/>
                                          </p:val>
                                        </p:tav>
                                      </p:tavLst>
                                    </p:anim>
                                    <p:anim calcmode="lin" valueType="num">
                                      <p:cBhvr additive="base">
                                        <p:cTn id="26" dur="500" fill="hold"/>
                                        <p:tgtEl>
                                          <p:spTgt spid="77828"/>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nodePh="1">
                                  <p:stCondLst>
                                    <p:cond delay="0"/>
                                  </p:stCondLst>
                                  <p:endCondLst>
                                    <p:cond evt="begin" delay="0">
                                      <p:tn val="29"/>
                                    </p:cond>
                                  </p:endCondLst>
                                  <p:childTnLst>
                                    <p:set>
                                      <p:cBhvr>
                                        <p:cTn id="30" dur="1" fill="hold">
                                          <p:stCondLst>
                                            <p:cond delay="0"/>
                                          </p:stCondLst>
                                        </p:cTn>
                                        <p:tgtEl>
                                          <p:spTgt spid="77831"/>
                                        </p:tgtEl>
                                        <p:attrNameLst>
                                          <p:attrName>style.visibility</p:attrName>
                                        </p:attrNameLst>
                                      </p:cBhvr>
                                      <p:to>
                                        <p:strVal val="visible"/>
                                      </p:to>
                                    </p:set>
                                    <p:anim calcmode="lin" valueType="num">
                                      <p:cBhvr additive="base">
                                        <p:cTn id="31" dur="500" fill="hold"/>
                                        <p:tgtEl>
                                          <p:spTgt spid="77831"/>
                                        </p:tgtEl>
                                        <p:attrNameLst>
                                          <p:attrName>ppt_x</p:attrName>
                                        </p:attrNameLst>
                                      </p:cBhvr>
                                      <p:tavLst>
                                        <p:tav tm="0">
                                          <p:val>
                                            <p:strVal val="0-#ppt_w/2"/>
                                          </p:val>
                                        </p:tav>
                                        <p:tav tm="100000">
                                          <p:val>
                                            <p:strVal val="#ppt_x"/>
                                          </p:val>
                                        </p:tav>
                                      </p:tavLst>
                                    </p:anim>
                                    <p:anim calcmode="lin" valueType="num">
                                      <p:cBhvr additive="base">
                                        <p:cTn id="32" dur="500" fill="hold"/>
                                        <p:tgtEl>
                                          <p:spTgt spid="77831"/>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77830"/>
                                        </p:tgtEl>
                                        <p:attrNameLst>
                                          <p:attrName>style.visibility</p:attrName>
                                        </p:attrNameLst>
                                      </p:cBhvr>
                                      <p:to>
                                        <p:strVal val="visible"/>
                                      </p:to>
                                    </p:set>
                                    <p:anim calcmode="lin" valueType="num">
                                      <p:cBhvr additive="base">
                                        <p:cTn id="37" dur="500" fill="hold"/>
                                        <p:tgtEl>
                                          <p:spTgt spid="77830"/>
                                        </p:tgtEl>
                                        <p:attrNameLst>
                                          <p:attrName>ppt_x</p:attrName>
                                        </p:attrNameLst>
                                      </p:cBhvr>
                                      <p:tavLst>
                                        <p:tav tm="0">
                                          <p:val>
                                            <p:strVal val="0-#ppt_w/2"/>
                                          </p:val>
                                        </p:tav>
                                        <p:tav tm="100000">
                                          <p:val>
                                            <p:strVal val="#ppt_x"/>
                                          </p:val>
                                        </p:tav>
                                      </p:tavLst>
                                    </p:anim>
                                    <p:anim calcmode="lin" valueType="num">
                                      <p:cBhvr additive="base">
                                        <p:cTn id="38" dur="500" fill="hold"/>
                                        <p:tgtEl>
                                          <p:spTgt spid="778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autoUpdateAnimBg="0"/>
      <p:bldP spid="77827" grpId="0" build="p" autoUpdateAnimBg="0"/>
      <p:bldP spid="77829" grpId="0" animBg="1"/>
      <p:bldP spid="77831" grpId="0" animBg="1"/>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s-MX" sz="4000" b="1">
                <a:latin typeface="Arial" charset="0"/>
                <a:cs typeface="Arial" charset="0"/>
              </a:rPr>
              <a:t>Cálculo de la capacidad de carga de la viga:</a:t>
            </a:r>
            <a:r>
              <a:rPr lang="es-MX" sz="4000">
                <a:latin typeface="Arial" charset="0"/>
                <a:cs typeface="Arial" charset="0"/>
              </a:rPr>
              <a:t/>
            </a:r>
            <a:br>
              <a:rPr lang="es-MX" sz="4000">
                <a:latin typeface="Arial" charset="0"/>
                <a:cs typeface="Arial" charset="0"/>
              </a:rPr>
            </a:br>
            <a:endParaRPr lang="es-ES" sz="4000"/>
          </a:p>
        </p:txBody>
      </p:sp>
      <p:sp>
        <p:nvSpPr>
          <p:cNvPr id="78851" name="Rectangle 3"/>
          <p:cNvSpPr>
            <a:spLocks noGrp="1" noChangeArrowheads="1"/>
          </p:cNvSpPr>
          <p:nvPr>
            <p:ph type="body" idx="1"/>
          </p:nvPr>
        </p:nvSpPr>
        <p:spPr/>
        <p:txBody>
          <a:bodyPr/>
          <a:lstStyle/>
          <a:p>
            <a:pPr algn="just"/>
            <a:r>
              <a:rPr lang="es-MX" sz="2800">
                <a:latin typeface="Arial" charset="0"/>
                <a:cs typeface="Arial" charset="0"/>
              </a:rPr>
              <a:t>Según la teoría de esfuerzos admisibles, la viga en estudio sometida a flexión tiene  lo siguiente:</a:t>
            </a:r>
          </a:p>
          <a:p>
            <a:pPr algn="just">
              <a:buFontTx/>
              <a:buNone/>
            </a:pPr>
            <a:endParaRPr lang="es-ES" sz="2800">
              <a:latin typeface="Arial" charset="0"/>
              <a:cs typeface="Arial" charset="0"/>
            </a:endParaRPr>
          </a:p>
          <a:p>
            <a:pPr algn="just">
              <a:buFontTx/>
              <a:buNone/>
            </a:pPr>
            <a:r>
              <a:rPr lang="es-MX" sz="2800">
                <a:latin typeface="Arial" charset="0"/>
                <a:cs typeface="Arial" charset="0"/>
              </a:rPr>
              <a:t>	a)</a:t>
            </a:r>
            <a:r>
              <a:rPr lang="es-MX" sz="2800">
                <a:cs typeface="Times New Roman" pitchFamily="18" charset="0"/>
              </a:rPr>
              <a:t>  </a:t>
            </a:r>
            <a:r>
              <a:rPr lang="es-MX" sz="2800">
                <a:latin typeface="Arial" charset="0"/>
                <a:cs typeface="Arial" charset="0"/>
              </a:rPr>
              <a:t>Esfuerzos de compresión, considerando una pérdida en el presfuerzo global del 5 %.</a:t>
            </a:r>
          </a:p>
          <a:p>
            <a:pPr algn="just"/>
            <a:endParaRPr lang="es-ES" sz="2800">
              <a:cs typeface="Times New Roman" pitchFamily="18" charset="0"/>
            </a:endParaRPr>
          </a:p>
          <a:p>
            <a:pPr algn="just">
              <a:buFontTx/>
              <a:buNone/>
            </a:pPr>
            <a:r>
              <a:rPr lang="es-MX" sz="2800">
                <a:latin typeface="Arial" charset="0"/>
                <a:cs typeface="Arial" charset="0"/>
              </a:rPr>
              <a:t>    b)</a:t>
            </a:r>
            <a:r>
              <a:rPr lang="es-MX" sz="2800">
                <a:cs typeface="Times New Roman" pitchFamily="18" charset="0"/>
              </a:rPr>
              <a:t>  </a:t>
            </a:r>
            <a:r>
              <a:rPr lang="es-MX" sz="2800">
                <a:latin typeface="Arial" charset="0"/>
                <a:cs typeface="Arial" charset="0"/>
              </a:rPr>
              <a:t>Debido a peso propio.</a:t>
            </a:r>
            <a:endParaRPr lang="es-ES" sz="2800">
              <a:cs typeface="Times New Roman" pitchFamily="18" charset="0"/>
            </a:endParaRPr>
          </a:p>
          <a:p>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8850"/>
                                        </p:tgtEl>
                                        <p:attrNameLst>
                                          <p:attrName>style.visibility</p:attrName>
                                        </p:attrNameLst>
                                      </p:cBhvr>
                                      <p:to>
                                        <p:strVal val="visible"/>
                                      </p:to>
                                    </p:set>
                                    <p:anim calcmode="lin" valueType="num">
                                      <p:cBhvr additive="base">
                                        <p:cTn id="7" dur="500" fill="hold"/>
                                        <p:tgtEl>
                                          <p:spTgt spid="78850"/>
                                        </p:tgtEl>
                                        <p:attrNameLst>
                                          <p:attrName>ppt_x</p:attrName>
                                        </p:attrNameLst>
                                      </p:cBhvr>
                                      <p:tavLst>
                                        <p:tav tm="0">
                                          <p:val>
                                            <p:strVal val="0-#ppt_w/2"/>
                                          </p:val>
                                        </p:tav>
                                        <p:tav tm="100000">
                                          <p:val>
                                            <p:strVal val="#ppt_x"/>
                                          </p:val>
                                        </p:tav>
                                      </p:tavLst>
                                    </p:anim>
                                    <p:anim calcmode="lin" valueType="num">
                                      <p:cBhvr additive="base">
                                        <p:cTn id="8" dur="500" fill="hold"/>
                                        <p:tgtEl>
                                          <p:spTgt spid="7885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8851">
                                            <p:txEl>
                                              <p:pRg st="0" end="0"/>
                                            </p:txEl>
                                          </p:spTgt>
                                        </p:tgtEl>
                                        <p:attrNameLst>
                                          <p:attrName>style.visibility</p:attrName>
                                        </p:attrNameLst>
                                      </p:cBhvr>
                                      <p:to>
                                        <p:strVal val="visible"/>
                                      </p:to>
                                    </p:set>
                                    <p:anim calcmode="lin" valueType="num">
                                      <p:cBhvr additive="base">
                                        <p:cTn id="13" dur="500" fill="hold"/>
                                        <p:tgtEl>
                                          <p:spTgt spid="7885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7885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78851">
                                            <p:txEl>
                                              <p:pRg st="2" end="2"/>
                                            </p:txEl>
                                          </p:spTgt>
                                        </p:tgtEl>
                                        <p:attrNameLst>
                                          <p:attrName>style.visibility</p:attrName>
                                        </p:attrNameLst>
                                      </p:cBhvr>
                                      <p:to>
                                        <p:strVal val="visible"/>
                                      </p:to>
                                    </p:set>
                                    <p:anim calcmode="lin" valueType="num">
                                      <p:cBhvr additive="base">
                                        <p:cTn id="19" dur="500" fill="hold"/>
                                        <p:tgtEl>
                                          <p:spTgt spid="7885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7885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78851">
                                            <p:txEl>
                                              <p:pRg st="4" end="4"/>
                                            </p:txEl>
                                          </p:spTgt>
                                        </p:tgtEl>
                                        <p:attrNameLst>
                                          <p:attrName>style.visibility</p:attrName>
                                        </p:attrNameLst>
                                      </p:cBhvr>
                                      <p:to>
                                        <p:strVal val="visible"/>
                                      </p:to>
                                    </p:set>
                                    <p:anim calcmode="lin" valueType="num">
                                      <p:cBhvr additive="base">
                                        <p:cTn id="25" dur="500" fill="hold"/>
                                        <p:tgtEl>
                                          <p:spTgt spid="78851">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7885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autoUpdateAnimBg="0"/>
      <p:bldP spid="7885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p:txBody>
          <a:bodyPr/>
          <a:lstStyle/>
          <a:p>
            <a:r>
              <a:rPr lang="es-MX" sz="4000" b="1">
                <a:latin typeface="Arial" charset="0"/>
                <a:cs typeface="Arial" charset="0"/>
              </a:rPr>
              <a:t>Cálculo de la capacidad de carga de la viga:</a:t>
            </a:r>
            <a:r>
              <a:rPr lang="es-MX">
                <a:latin typeface="Arial" charset="0"/>
                <a:cs typeface="Arial" charset="0"/>
              </a:rPr>
              <a:t/>
            </a:r>
            <a:br>
              <a:rPr lang="es-MX">
                <a:latin typeface="Arial" charset="0"/>
                <a:cs typeface="Arial" charset="0"/>
              </a:rPr>
            </a:br>
            <a:endParaRPr lang="es-ES"/>
          </a:p>
        </p:txBody>
      </p:sp>
      <p:sp>
        <p:nvSpPr>
          <p:cNvPr id="79875" name="Rectangle 3"/>
          <p:cNvSpPr>
            <a:spLocks noGrp="1" noChangeArrowheads="1"/>
          </p:cNvSpPr>
          <p:nvPr>
            <p:ph type="body" idx="1"/>
          </p:nvPr>
        </p:nvSpPr>
        <p:spPr/>
        <p:txBody>
          <a:bodyPr/>
          <a:lstStyle/>
          <a:p>
            <a:pPr algn="just">
              <a:buFontTx/>
              <a:buNone/>
            </a:pPr>
            <a:r>
              <a:rPr lang="es-MX">
                <a:latin typeface="Arial" charset="0"/>
                <a:cs typeface="Arial" charset="0"/>
              </a:rPr>
              <a:t>   </a:t>
            </a:r>
            <a:r>
              <a:rPr lang="es-MX" sz="2800">
                <a:latin typeface="Arial" charset="0"/>
                <a:cs typeface="Arial" charset="0"/>
              </a:rPr>
              <a:t>c)</a:t>
            </a:r>
            <a:r>
              <a:rPr lang="es-MX" sz="2800">
                <a:cs typeface="Times New Roman" pitchFamily="18" charset="0"/>
              </a:rPr>
              <a:t>  </a:t>
            </a:r>
            <a:r>
              <a:rPr lang="es-MX" sz="2800">
                <a:latin typeface="Arial" charset="0"/>
                <a:cs typeface="Arial" charset="0"/>
              </a:rPr>
              <a:t>Debido a camber o excentricidades    (cables superior e inferiores)</a:t>
            </a:r>
            <a:endParaRPr lang="es-ES_tradnl" sz="2800">
              <a:cs typeface="Times New Roman" pitchFamily="18" charset="0"/>
            </a:endParaRPr>
          </a:p>
          <a:p>
            <a:pPr algn="just">
              <a:buFontTx/>
              <a:buNone/>
            </a:pPr>
            <a:r>
              <a:rPr lang="es-ES_tradnl" sz="2800">
                <a:cs typeface="Times New Roman" pitchFamily="18" charset="0"/>
              </a:rPr>
              <a:t>    </a:t>
            </a:r>
            <a:r>
              <a:rPr lang="es-MX" sz="2800">
                <a:latin typeface="Arial" charset="0"/>
                <a:cs typeface="Arial" charset="0"/>
              </a:rPr>
              <a:t>d)</a:t>
            </a:r>
            <a:r>
              <a:rPr lang="es-MX" sz="2800">
                <a:cs typeface="Times New Roman" pitchFamily="18" charset="0"/>
              </a:rPr>
              <a:t>  </a:t>
            </a:r>
            <a:r>
              <a:rPr lang="es-MX" sz="2800">
                <a:latin typeface="Arial" charset="0"/>
                <a:cs typeface="Arial" charset="0"/>
              </a:rPr>
              <a:t>Debido  a sobrecarga </a:t>
            </a:r>
            <a:r>
              <a:rPr lang="es-ES_tradnl" sz="2800">
                <a:cs typeface="Times New Roman" pitchFamily="18" charset="0"/>
              </a:rPr>
              <a:t>   </a:t>
            </a:r>
          </a:p>
          <a:p>
            <a:pPr algn="just">
              <a:buFontTx/>
              <a:buNone/>
            </a:pPr>
            <a:r>
              <a:rPr lang="es-ES_tradnl" sz="2800">
                <a:cs typeface="Times New Roman" pitchFamily="18" charset="0"/>
              </a:rPr>
              <a:t>    </a:t>
            </a:r>
            <a:r>
              <a:rPr lang="es-MX" sz="2800">
                <a:latin typeface="Arial" charset="0"/>
                <a:cs typeface="Arial" charset="0"/>
              </a:rPr>
              <a:t>e)</a:t>
            </a:r>
            <a:r>
              <a:rPr lang="es-MX" sz="2800">
                <a:cs typeface="Times New Roman" pitchFamily="18" charset="0"/>
              </a:rPr>
              <a:t> </a:t>
            </a:r>
            <a:r>
              <a:rPr lang="es-MX" sz="2800">
                <a:latin typeface="Arial" charset="0"/>
                <a:cs typeface="Arial" charset="0"/>
              </a:rPr>
              <a:t>Límite de esfuerzo de compresión (0.45 x </a:t>
            </a:r>
          </a:p>
          <a:p>
            <a:pPr algn="just">
              <a:buFontTx/>
              <a:buNone/>
            </a:pPr>
            <a:r>
              <a:rPr lang="es-MX" sz="2800">
                <a:latin typeface="Arial" charset="0"/>
                <a:cs typeface="Arial" charset="0"/>
              </a:rPr>
              <a:t>        f’c) y tensión (1.6 x f’c</a:t>
            </a:r>
            <a:r>
              <a:rPr lang="es-MX" sz="2800" baseline="30000">
                <a:latin typeface="Arial" charset="0"/>
                <a:cs typeface="Arial" charset="0"/>
              </a:rPr>
              <a:t>0.5</a:t>
            </a:r>
            <a:r>
              <a:rPr lang="es-MX" sz="2800">
                <a:latin typeface="Arial" charset="0"/>
                <a:cs typeface="Arial" charset="0"/>
              </a:rPr>
              <a:t>). </a:t>
            </a:r>
          </a:p>
          <a:p>
            <a:pPr algn="just">
              <a:buFontTx/>
              <a:buNone/>
            </a:pPr>
            <a:endParaRPr lang="es-MX" sz="2800">
              <a:latin typeface="Arial" charset="0"/>
              <a:cs typeface="Arial" charset="0"/>
            </a:endParaRPr>
          </a:p>
          <a:p>
            <a:pPr algn="r">
              <a:buFontTx/>
              <a:buNone/>
            </a:pPr>
            <a:r>
              <a:rPr lang="es-MX" sz="2800">
                <a:latin typeface="Arial" charset="0"/>
                <a:cs typeface="Arial" charset="0"/>
              </a:rPr>
              <a:t>      Código A.C.I. Cap 18.4.2. a y b</a:t>
            </a:r>
            <a:endParaRPr lang="es-ES" sz="2800"/>
          </a:p>
        </p:txBody>
      </p:sp>
    </p:spTree>
  </p:cSld>
  <p:clrMapOvr>
    <a:masterClrMapping/>
  </p:clrMapOvr>
  <p:transition spd="med">
    <p:cover dir="rd"/>
    <p:sndAc>
      <p:stSnd>
        <p:snd r:embed="rId2" name="whoosh.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9874"/>
                                        </p:tgtEl>
                                        <p:attrNameLst>
                                          <p:attrName>style.visibility</p:attrName>
                                        </p:attrNameLst>
                                      </p:cBhvr>
                                      <p:to>
                                        <p:strVal val="visible"/>
                                      </p:to>
                                    </p:set>
                                    <p:anim calcmode="lin" valueType="num">
                                      <p:cBhvr additive="base">
                                        <p:cTn id="7" dur="500" fill="hold"/>
                                        <p:tgtEl>
                                          <p:spTgt spid="79874"/>
                                        </p:tgtEl>
                                        <p:attrNameLst>
                                          <p:attrName>ppt_x</p:attrName>
                                        </p:attrNameLst>
                                      </p:cBhvr>
                                      <p:tavLst>
                                        <p:tav tm="0">
                                          <p:val>
                                            <p:strVal val="0-#ppt_w/2"/>
                                          </p:val>
                                        </p:tav>
                                        <p:tav tm="100000">
                                          <p:val>
                                            <p:strVal val="#ppt_x"/>
                                          </p:val>
                                        </p:tav>
                                      </p:tavLst>
                                    </p:anim>
                                    <p:anim calcmode="lin" valueType="num">
                                      <p:cBhvr additive="base">
                                        <p:cTn id="8" dur="500" fill="hold"/>
                                        <p:tgtEl>
                                          <p:spTgt spid="7987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16" presetClass="entr" presetSubtype="37" fill="hold" grpId="0" nodeType="clickEffect">
                                  <p:stCondLst>
                                    <p:cond delay="0"/>
                                  </p:stCondLst>
                                  <p:childTnLst>
                                    <p:set>
                                      <p:cBhvr>
                                        <p:cTn id="12" dur="1" fill="hold">
                                          <p:stCondLst>
                                            <p:cond delay="0"/>
                                          </p:stCondLst>
                                        </p:cTn>
                                        <p:tgtEl>
                                          <p:spTgt spid="79875">
                                            <p:txEl>
                                              <p:pRg st="0" end="0"/>
                                            </p:txEl>
                                          </p:spTgt>
                                        </p:tgtEl>
                                        <p:attrNameLst>
                                          <p:attrName>style.visibility</p:attrName>
                                        </p:attrNameLst>
                                      </p:cBhvr>
                                      <p:to>
                                        <p:strVal val="visible"/>
                                      </p:to>
                                    </p:set>
                                    <p:animEffect transition="in" filter="barn(outVertical)">
                                      <p:cBhvr>
                                        <p:cTn id="13" dur="500"/>
                                        <p:tgtEl>
                                          <p:spTgt spid="79875">
                                            <p:txEl>
                                              <p:pRg st="0" end="0"/>
                                            </p:txEl>
                                          </p:spTgt>
                                        </p:tgtEl>
                                      </p:cBhvr>
                                    </p:animEffect>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4" fill="hold">
                      <p:stCondLst>
                        <p:cond delay="indefinite"/>
                      </p:stCondLst>
                      <p:childTnLst>
                        <p:par>
                          <p:cTn id="15" fill="hold">
                            <p:stCondLst>
                              <p:cond delay="0"/>
                            </p:stCondLst>
                            <p:childTnLst>
                              <p:par>
                                <p:cTn id="16" presetID="16" presetClass="entr" presetSubtype="37" fill="hold" grpId="0" nodeType="clickEffect">
                                  <p:stCondLst>
                                    <p:cond delay="0"/>
                                  </p:stCondLst>
                                  <p:childTnLst>
                                    <p:set>
                                      <p:cBhvr>
                                        <p:cTn id="17" dur="1" fill="hold">
                                          <p:stCondLst>
                                            <p:cond delay="0"/>
                                          </p:stCondLst>
                                        </p:cTn>
                                        <p:tgtEl>
                                          <p:spTgt spid="79875">
                                            <p:txEl>
                                              <p:pRg st="1" end="1"/>
                                            </p:txEl>
                                          </p:spTgt>
                                        </p:tgtEl>
                                        <p:attrNameLst>
                                          <p:attrName>style.visibility</p:attrName>
                                        </p:attrNameLst>
                                      </p:cBhvr>
                                      <p:to>
                                        <p:strVal val="visible"/>
                                      </p:to>
                                    </p:set>
                                    <p:animEffect transition="in" filter="barn(outVertical)">
                                      <p:cBhvr>
                                        <p:cTn id="18" dur="500"/>
                                        <p:tgtEl>
                                          <p:spTgt spid="79875">
                                            <p:txEl>
                                              <p:pRg st="1" end="1"/>
                                            </p:txEl>
                                          </p:spTgt>
                                        </p:tgtEl>
                                      </p:cBhvr>
                                    </p:animEffect>
                                  </p:childTnLst>
                                  <p:subTnLst>
                                    <p:audio>
                                      <p:cMediaNode>
                                        <p:cTn display="0" masterRel="sameClick">
                                          <p:stCondLst>
                                            <p:cond evt="begin" delay="0">
                                              <p:tn val="16"/>
                                            </p:cond>
                                          </p:stCondLst>
                                          <p:endCondLst>
                                            <p:cond evt="onStopAudio" delay="0">
                                              <p:tgtEl>
                                                <p:sldTgt/>
                                              </p:tgtEl>
                                            </p:cond>
                                          </p:endCondLst>
                                        </p:cTn>
                                        <p:tgtEl>
                                          <p:sndTgt r:embed="rId2" name="whoosh.wav" builtIn="1"/>
                                        </p:tgtEl>
                                      </p:cMediaNode>
                                    </p:audio>
                                  </p:subTnLst>
                                </p:cTn>
                              </p:par>
                            </p:childTnLst>
                          </p:cTn>
                        </p:par>
                      </p:childTnLst>
                    </p:cTn>
                  </p:par>
                  <p:par>
                    <p:cTn id="19" fill="hold">
                      <p:stCondLst>
                        <p:cond delay="indefinite"/>
                      </p:stCondLst>
                      <p:childTnLst>
                        <p:par>
                          <p:cTn id="20" fill="hold">
                            <p:stCondLst>
                              <p:cond delay="0"/>
                            </p:stCondLst>
                            <p:childTnLst>
                              <p:par>
                                <p:cTn id="21" presetID="16" presetClass="entr" presetSubtype="37" fill="hold" grpId="0" nodeType="clickEffect">
                                  <p:stCondLst>
                                    <p:cond delay="0"/>
                                  </p:stCondLst>
                                  <p:childTnLst>
                                    <p:set>
                                      <p:cBhvr>
                                        <p:cTn id="22" dur="1" fill="hold">
                                          <p:stCondLst>
                                            <p:cond delay="0"/>
                                          </p:stCondLst>
                                        </p:cTn>
                                        <p:tgtEl>
                                          <p:spTgt spid="79875">
                                            <p:txEl>
                                              <p:pRg st="2" end="2"/>
                                            </p:txEl>
                                          </p:spTgt>
                                        </p:tgtEl>
                                        <p:attrNameLst>
                                          <p:attrName>style.visibility</p:attrName>
                                        </p:attrNameLst>
                                      </p:cBhvr>
                                      <p:to>
                                        <p:strVal val="visible"/>
                                      </p:to>
                                    </p:set>
                                    <p:animEffect transition="in" filter="barn(outVertical)">
                                      <p:cBhvr>
                                        <p:cTn id="23" dur="500"/>
                                        <p:tgtEl>
                                          <p:spTgt spid="79875">
                                            <p:txEl>
                                              <p:pRg st="2" end="2"/>
                                            </p:txEl>
                                          </p:spTgt>
                                        </p:tgtEl>
                                      </p:cBhvr>
                                    </p:animEffect>
                                  </p:childTnLst>
                                  <p:subTnLst>
                                    <p:audio>
                                      <p:cMediaNode>
                                        <p:cTn display="0" masterRel="sameClick">
                                          <p:stCondLst>
                                            <p:cond evt="begin" delay="0">
                                              <p:tn val="21"/>
                                            </p:cond>
                                          </p:stCondLst>
                                          <p:endCondLst>
                                            <p:cond evt="onStopAudio" delay="0">
                                              <p:tgtEl>
                                                <p:sldTgt/>
                                              </p:tgtEl>
                                            </p:cond>
                                          </p:endCondLst>
                                        </p:cTn>
                                        <p:tgtEl>
                                          <p:sndTgt r:embed="rId2" name="whoosh.wav" builtIn="1"/>
                                        </p:tgtEl>
                                      </p:cMediaNode>
                                    </p:audio>
                                  </p:subTnLst>
                                </p:cTn>
                              </p:par>
                            </p:childTnLst>
                          </p:cTn>
                        </p:par>
                      </p:childTnLst>
                    </p:cTn>
                  </p:par>
                  <p:par>
                    <p:cTn id="24" fill="hold">
                      <p:stCondLst>
                        <p:cond delay="indefinite"/>
                      </p:stCondLst>
                      <p:childTnLst>
                        <p:par>
                          <p:cTn id="25" fill="hold">
                            <p:stCondLst>
                              <p:cond delay="0"/>
                            </p:stCondLst>
                            <p:childTnLst>
                              <p:par>
                                <p:cTn id="26" presetID="16" presetClass="entr" presetSubtype="37" fill="hold" grpId="0" nodeType="clickEffect">
                                  <p:stCondLst>
                                    <p:cond delay="0"/>
                                  </p:stCondLst>
                                  <p:childTnLst>
                                    <p:set>
                                      <p:cBhvr>
                                        <p:cTn id="27" dur="1" fill="hold">
                                          <p:stCondLst>
                                            <p:cond delay="0"/>
                                          </p:stCondLst>
                                        </p:cTn>
                                        <p:tgtEl>
                                          <p:spTgt spid="79875">
                                            <p:txEl>
                                              <p:pRg st="3" end="3"/>
                                            </p:txEl>
                                          </p:spTgt>
                                        </p:tgtEl>
                                        <p:attrNameLst>
                                          <p:attrName>style.visibility</p:attrName>
                                        </p:attrNameLst>
                                      </p:cBhvr>
                                      <p:to>
                                        <p:strVal val="visible"/>
                                      </p:to>
                                    </p:set>
                                    <p:animEffect transition="in" filter="barn(outVertical)">
                                      <p:cBhvr>
                                        <p:cTn id="28" dur="500"/>
                                        <p:tgtEl>
                                          <p:spTgt spid="79875">
                                            <p:txEl>
                                              <p:pRg st="3" end="3"/>
                                            </p:txEl>
                                          </p:spTgt>
                                        </p:tgtEl>
                                      </p:cBhvr>
                                    </p:animEffect>
                                  </p:childTnLst>
                                  <p:subTnLst>
                                    <p:audio>
                                      <p:cMediaNode>
                                        <p:cTn display="0" masterRel="sameClick">
                                          <p:stCondLst>
                                            <p:cond evt="begin" delay="0">
                                              <p:tn val="26"/>
                                            </p:cond>
                                          </p:stCondLst>
                                          <p:endCondLst>
                                            <p:cond evt="onStopAudio" delay="0">
                                              <p:tgtEl>
                                                <p:sldTgt/>
                                              </p:tgtEl>
                                            </p:cond>
                                          </p:endCondLst>
                                        </p:cTn>
                                        <p:tgtEl>
                                          <p:sndTgt r:embed="rId2" name="whoosh.wav" builtIn="1"/>
                                        </p:tgtEl>
                                      </p:cMediaNode>
                                    </p:audio>
                                  </p:subTnLst>
                                </p:cTn>
                              </p:par>
                            </p:childTnLst>
                          </p:cTn>
                        </p:par>
                      </p:childTnLst>
                    </p:cTn>
                  </p:par>
                  <p:par>
                    <p:cTn id="29" fill="hold">
                      <p:stCondLst>
                        <p:cond delay="indefinite"/>
                      </p:stCondLst>
                      <p:childTnLst>
                        <p:par>
                          <p:cTn id="30" fill="hold">
                            <p:stCondLst>
                              <p:cond delay="0"/>
                            </p:stCondLst>
                            <p:childTnLst>
                              <p:par>
                                <p:cTn id="31" presetID="16" presetClass="entr" presetSubtype="37" fill="hold" grpId="0" nodeType="clickEffect">
                                  <p:stCondLst>
                                    <p:cond delay="0"/>
                                  </p:stCondLst>
                                  <p:childTnLst>
                                    <p:set>
                                      <p:cBhvr>
                                        <p:cTn id="32" dur="1" fill="hold">
                                          <p:stCondLst>
                                            <p:cond delay="0"/>
                                          </p:stCondLst>
                                        </p:cTn>
                                        <p:tgtEl>
                                          <p:spTgt spid="79875">
                                            <p:txEl>
                                              <p:pRg st="5" end="5"/>
                                            </p:txEl>
                                          </p:spTgt>
                                        </p:tgtEl>
                                        <p:attrNameLst>
                                          <p:attrName>style.visibility</p:attrName>
                                        </p:attrNameLst>
                                      </p:cBhvr>
                                      <p:to>
                                        <p:strVal val="visible"/>
                                      </p:to>
                                    </p:set>
                                    <p:animEffect transition="in" filter="barn(outVertical)">
                                      <p:cBhvr>
                                        <p:cTn id="33" dur="500"/>
                                        <p:tgtEl>
                                          <p:spTgt spid="79875">
                                            <p:txEl>
                                              <p:pRg st="5" end="5"/>
                                            </p:txEl>
                                          </p:spTgt>
                                        </p:tgtEl>
                                      </p:cBhvr>
                                    </p:animEffect>
                                  </p:childTnLst>
                                  <p:subTnLst>
                                    <p:audio>
                                      <p:cMediaNode>
                                        <p:cTn display="0" masterRel="sameClick">
                                          <p:stCondLst>
                                            <p:cond evt="begin" delay="0">
                                              <p:tn val="3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autoUpdateAnimBg="0"/>
      <p:bldP spid="7987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685800" y="0"/>
            <a:ext cx="7772400" cy="1143000"/>
          </a:xfrm>
        </p:spPr>
        <p:txBody>
          <a:bodyPr/>
          <a:lstStyle/>
          <a:p>
            <a:pPr algn="r"/>
            <a:r>
              <a:rPr lang="es-ES" b="1">
                <a:latin typeface="Arial" charset="0"/>
                <a:cs typeface="Arial" charset="0"/>
              </a:rPr>
              <a:t>Fibra  Superior</a:t>
            </a:r>
            <a:r>
              <a:rPr lang="es-MX" sz="4000" b="1">
                <a:latin typeface="Arial" charset="0"/>
                <a:cs typeface="Arial" charset="0"/>
              </a:rPr>
              <a:t>     </a:t>
            </a:r>
            <a:r>
              <a:rPr lang="es-MX" sz="2000" b="1">
                <a:latin typeface="Arial" charset="0"/>
                <a:cs typeface="Arial" charset="0"/>
              </a:rPr>
              <a:t>(Tons – m)</a:t>
            </a:r>
            <a:endParaRPr lang="es-ES" sz="2000">
              <a:cs typeface="Times New Roman" pitchFamily="18" charset="0"/>
            </a:endParaRPr>
          </a:p>
        </p:txBody>
      </p:sp>
      <p:sp>
        <p:nvSpPr>
          <p:cNvPr id="80901" name="Rectangle 5"/>
          <p:cNvSpPr>
            <a:spLocks noChangeArrowheads="1"/>
          </p:cNvSpPr>
          <p:nvPr/>
        </p:nvSpPr>
        <p:spPr bwMode="auto">
          <a:xfrm>
            <a:off x="2400300" y="1905000"/>
            <a:ext cx="9144000" cy="0"/>
          </a:xfrm>
          <a:prstGeom prst="rect">
            <a:avLst/>
          </a:prstGeom>
          <a:noFill/>
          <a:ln w="9525">
            <a:noFill/>
            <a:miter lim="800000"/>
            <a:headEnd/>
            <a:tailEnd/>
          </a:ln>
          <a:effectLst/>
        </p:spPr>
        <p:txBody>
          <a:bodyPr>
            <a:spAutoFit/>
          </a:bodyPr>
          <a:lstStyle/>
          <a:p>
            <a:endParaRPr lang="es-ES"/>
          </a:p>
        </p:txBody>
      </p:sp>
      <p:graphicFrame>
        <p:nvGraphicFramePr>
          <p:cNvPr id="80900" name="Object 4"/>
          <p:cNvGraphicFramePr>
            <a:graphicFrameLocks noChangeAspect="1"/>
          </p:cNvGraphicFramePr>
          <p:nvPr/>
        </p:nvGraphicFramePr>
        <p:xfrm>
          <a:off x="685800" y="1371600"/>
          <a:ext cx="8001000" cy="5029200"/>
        </p:xfrm>
        <a:graphic>
          <a:graphicData uri="http://schemas.openxmlformats.org/presentationml/2006/ole">
            <p:oleObj spid="_x0000_s80900" r:id="rId5" imgW="3962400" imgH="25273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0898"/>
                                        </p:tgtEl>
                                        <p:attrNameLst>
                                          <p:attrName>style.visibility</p:attrName>
                                        </p:attrNameLst>
                                      </p:cBhvr>
                                      <p:to>
                                        <p:strVal val="visible"/>
                                      </p:to>
                                    </p:set>
                                    <p:anim calcmode="lin" valueType="num">
                                      <p:cBhvr additive="base">
                                        <p:cTn id="7" dur="500" fill="hold"/>
                                        <p:tgtEl>
                                          <p:spTgt spid="80898"/>
                                        </p:tgtEl>
                                        <p:attrNameLst>
                                          <p:attrName>ppt_x</p:attrName>
                                        </p:attrNameLst>
                                      </p:cBhvr>
                                      <p:tavLst>
                                        <p:tav tm="0">
                                          <p:val>
                                            <p:strVal val="0-#ppt_w/2"/>
                                          </p:val>
                                        </p:tav>
                                        <p:tav tm="100000">
                                          <p:val>
                                            <p:strVal val="#ppt_x"/>
                                          </p:val>
                                        </p:tav>
                                      </p:tavLst>
                                    </p:anim>
                                    <p:anim calcmode="lin" valueType="num">
                                      <p:cBhvr additive="base">
                                        <p:cTn id="8" dur="500" fill="hold"/>
                                        <p:tgtEl>
                                          <p:spTgt spid="8089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0900"/>
                                        </p:tgtEl>
                                        <p:attrNameLst>
                                          <p:attrName>style.visibility</p:attrName>
                                        </p:attrNameLst>
                                      </p:cBhvr>
                                      <p:to>
                                        <p:strVal val="visible"/>
                                      </p:to>
                                    </p:set>
                                    <p:anim calcmode="lin" valueType="num">
                                      <p:cBhvr additive="base">
                                        <p:cTn id="13" dur="500" fill="hold"/>
                                        <p:tgtEl>
                                          <p:spTgt spid="80900"/>
                                        </p:tgtEl>
                                        <p:attrNameLst>
                                          <p:attrName>ppt_x</p:attrName>
                                        </p:attrNameLst>
                                      </p:cBhvr>
                                      <p:tavLst>
                                        <p:tav tm="0">
                                          <p:val>
                                            <p:strVal val="0-#ppt_w/2"/>
                                          </p:val>
                                        </p:tav>
                                        <p:tav tm="100000">
                                          <p:val>
                                            <p:strVal val="#ppt_x"/>
                                          </p:val>
                                        </p:tav>
                                      </p:tavLst>
                                    </p:anim>
                                    <p:anim calcmode="lin" valueType="num">
                                      <p:cBhvr additive="base">
                                        <p:cTn id="14" dur="500" fill="hold"/>
                                        <p:tgtEl>
                                          <p:spTgt spid="8090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80901"/>
                                        </p:tgtEl>
                                        <p:attrNameLst>
                                          <p:attrName>style.visibility</p:attrName>
                                        </p:attrNameLst>
                                      </p:cBhvr>
                                      <p:to>
                                        <p:strVal val="visible"/>
                                      </p:to>
                                    </p:set>
                                    <p:anim calcmode="lin" valueType="num">
                                      <p:cBhvr additive="base">
                                        <p:cTn id="19" dur="500" fill="hold"/>
                                        <p:tgtEl>
                                          <p:spTgt spid="80901"/>
                                        </p:tgtEl>
                                        <p:attrNameLst>
                                          <p:attrName>ppt_x</p:attrName>
                                        </p:attrNameLst>
                                      </p:cBhvr>
                                      <p:tavLst>
                                        <p:tav tm="0">
                                          <p:val>
                                            <p:strVal val="0-#ppt_w/2"/>
                                          </p:val>
                                        </p:tav>
                                        <p:tav tm="100000">
                                          <p:val>
                                            <p:strVal val="#ppt_x"/>
                                          </p:val>
                                        </p:tav>
                                      </p:tavLst>
                                    </p:anim>
                                    <p:anim calcmode="lin" valueType="num">
                                      <p:cBhvr additive="base">
                                        <p:cTn id="20" dur="500" fill="hold"/>
                                        <p:tgtEl>
                                          <p:spTgt spid="8090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autoUpdateAnimBg="0"/>
      <p:bldP spid="80901"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115714" name="Text Box 2"/>
          <p:cNvSpPr txBox="1">
            <a:spLocks noChangeArrowheads="1"/>
          </p:cNvSpPr>
          <p:nvPr/>
        </p:nvSpPr>
        <p:spPr bwMode="auto">
          <a:xfrm>
            <a:off x="2057400" y="3352800"/>
            <a:ext cx="5414963" cy="457200"/>
          </a:xfrm>
          <a:prstGeom prst="rect">
            <a:avLst/>
          </a:prstGeom>
          <a:noFill/>
          <a:ln w="9525">
            <a:noFill/>
            <a:miter lim="800000"/>
            <a:headEnd/>
            <a:tailEnd/>
          </a:ln>
          <a:effectLst/>
        </p:spPr>
        <p:txBody>
          <a:bodyPr wrap="none">
            <a:spAutoFit/>
          </a:bodyPr>
          <a:lstStyle/>
          <a:p>
            <a:pPr eaLnBrk="0" hangingPunct="0"/>
            <a:r>
              <a:rPr lang="es-ES_tradnl"/>
              <a:t>AV. DE LAS AMÉRICAS Y LOS RIOS</a:t>
            </a:r>
          </a:p>
        </p:txBody>
      </p:sp>
      <p:sp>
        <p:nvSpPr>
          <p:cNvPr id="115715" name="Text Box 3"/>
          <p:cNvSpPr txBox="1">
            <a:spLocks noChangeArrowheads="1"/>
          </p:cNvSpPr>
          <p:nvPr/>
        </p:nvSpPr>
        <p:spPr bwMode="auto">
          <a:xfrm>
            <a:off x="2743200" y="228600"/>
            <a:ext cx="1674813" cy="457200"/>
          </a:xfrm>
          <a:prstGeom prst="rect">
            <a:avLst/>
          </a:prstGeom>
          <a:noFill/>
          <a:ln w="9525">
            <a:noFill/>
            <a:miter lim="800000"/>
            <a:headEnd/>
            <a:tailEnd/>
          </a:ln>
          <a:effectLst/>
        </p:spPr>
        <p:txBody>
          <a:bodyPr wrap="none">
            <a:spAutoFit/>
          </a:bodyPr>
          <a:lstStyle/>
          <a:p>
            <a:pPr eaLnBrk="0" hangingPunct="0"/>
            <a:r>
              <a:rPr lang="es-ES_tradnl"/>
              <a:t>TABLERO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115714"/>
                                        </p:tgtEl>
                                        <p:attrNameLst>
                                          <p:attrName>style.visibility</p:attrName>
                                        </p:attrNameLst>
                                      </p:cBhvr>
                                      <p:to>
                                        <p:strVal val="visible"/>
                                      </p:to>
                                    </p:set>
                                    <p:anim calcmode="lin" valueType="num">
                                      <p:cBhvr>
                                        <p:cTn id="7" dur="500" fill="hold"/>
                                        <p:tgtEl>
                                          <p:spTgt spid="115714"/>
                                        </p:tgtEl>
                                        <p:attrNameLst>
                                          <p:attrName>ppt_w</p:attrName>
                                        </p:attrNameLst>
                                      </p:cBhvr>
                                      <p:tavLst>
                                        <p:tav tm="0">
                                          <p:val>
                                            <p:fltVal val="0"/>
                                          </p:val>
                                        </p:tav>
                                        <p:tav tm="100000">
                                          <p:val>
                                            <p:strVal val="#ppt_w"/>
                                          </p:val>
                                        </p:tav>
                                      </p:tavLst>
                                    </p:anim>
                                    <p:anim calcmode="lin" valueType="num">
                                      <p:cBhvr>
                                        <p:cTn id="8" dur="500" fill="hold"/>
                                        <p:tgtEl>
                                          <p:spTgt spid="115714"/>
                                        </p:tgtEl>
                                        <p:attrNameLst>
                                          <p:attrName>ppt_h</p:attrName>
                                        </p:attrNameLst>
                                      </p:cBhvr>
                                      <p:tavLst>
                                        <p:tav tm="0">
                                          <p:val>
                                            <p:fltVal val="0"/>
                                          </p:val>
                                        </p:tav>
                                        <p:tav tm="100000">
                                          <p:val>
                                            <p:strVal val="#ppt_h"/>
                                          </p:val>
                                        </p:tav>
                                      </p:tavLst>
                                    </p:anim>
                                    <p:anim calcmode="lin" valueType="num">
                                      <p:cBhvr>
                                        <p:cTn id="9" dur="500" fill="hold"/>
                                        <p:tgtEl>
                                          <p:spTgt spid="115714"/>
                                        </p:tgtEl>
                                        <p:attrNameLst>
                                          <p:attrName>ppt_x</p:attrName>
                                        </p:attrNameLst>
                                      </p:cBhvr>
                                      <p:tavLst>
                                        <p:tav tm="0">
                                          <p:val>
                                            <p:fltVal val="0.5"/>
                                          </p:val>
                                        </p:tav>
                                        <p:tav tm="100000">
                                          <p:val>
                                            <p:strVal val="#ppt_x"/>
                                          </p:val>
                                        </p:tav>
                                      </p:tavLst>
                                    </p:anim>
                                    <p:anim calcmode="lin" valueType="num">
                                      <p:cBhvr>
                                        <p:cTn id="10" dur="500" fill="hold"/>
                                        <p:tgtEl>
                                          <p:spTgt spid="115714"/>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SER.WAV" builtIn="1"/>
                                        </p:tgtEl>
                                      </p:cMediaNode>
                                    </p:audio>
                                  </p:subTnLst>
                                </p:cTn>
                              </p:par>
                            </p:childTnLst>
                          </p:cTn>
                        </p:par>
                      </p:childTnLst>
                    </p:cTn>
                  </p:par>
                  <p:par>
                    <p:cTn id="11" fill="hold">
                      <p:stCondLst>
                        <p:cond delay="indefinite"/>
                      </p:stCondLst>
                      <p:childTnLst>
                        <p:par>
                          <p:cTn id="12" fill="hold">
                            <p:stCondLst>
                              <p:cond delay="0"/>
                            </p:stCondLst>
                            <p:childTnLst>
                              <p:par>
                                <p:cTn id="13" presetID="17" presetClass="entr" presetSubtype="8" fill="hold" grpId="0" nodeType="clickEffect">
                                  <p:stCondLst>
                                    <p:cond delay="0"/>
                                  </p:stCondLst>
                                  <p:childTnLst>
                                    <p:set>
                                      <p:cBhvr>
                                        <p:cTn id="14" dur="1" fill="hold">
                                          <p:stCondLst>
                                            <p:cond delay="0"/>
                                          </p:stCondLst>
                                        </p:cTn>
                                        <p:tgtEl>
                                          <p:spTgt spid="115715"/>
                                        </p:tgtEl>
                                        <p:attrNameLst>
                                          <p:attrName>style.visibility</p:attrName>
                                        </p:attrNameLst>
                                      </p:cBhvr>
                                      <p:to>
                                        <p:strVal val="visible"/>
                                      </p:to>
                                    </p:set>
                                    <p:anim calcmode="lin" valueType="num">
                                      <p:cBhvr>
                                        <p:cTn id="15" dur="500" fill="hold"/>
                                        <p:tgtEl>
                                          <p:spTgt spid="115715"/>
                                        </p:tgtEl>
                                        <p:attrNameLst>
                                          <p:attrName>ppt_x</p:attrName>
                                        </p:attrNameLst>
                                      </p:cBhvr>
                                      <p:tavLst>
                                        <p:tav tm="0">
                                          <p:val>
                                            <p:strVal val="#ppt_x-#ppt_w/2"/>
                                          </p:val>
                                        </p:tav>
                                        <p:tav tm="100000">
                                          <p:val>
                                            <p:strVal val="#ppt_x"/>
                                          </p:val>
                                        </p:tav>
                                      </p:tavLst>
                                    </p:anim>
                                    <p:anim calcmode="lin" valueType="num">
                                      <p:cBhvr>
                                        <p:cTn id="16" dur="500" fill="hold"/>
                                        <p:tgtEl>
                                          <p:spTgt spid="115715"/>
                                        </p:tgtEl>
                                        <p:attrNameLst>
                                          <p:attrName>ppt_y</p:attrName>
                                        </p:attrNameLst>
                                      </p:cBhvr>
                                      <p:tavLst>
                                        <p:tav tm="0">
                                          <p:val>
                                            <p:strVal val="#ppt_y"/>
                                          </p:val>
                                        </p:tav>
                                        <p:tav tm="100000">
                                          <p:val>
                                            <p:strVal val="#ppt_y"/>
                                          </p:val>
                                        </p:tav>
                                      </p:tavLst>
                                    </p:anim>
                                    <p:anim calcmode="lin" valueType="num">
                                      <p:cBhvr>
                                        <p:cTn id="17" dur="500" fill="hold"/>
                                        <p:tgtEl>
                                          <p:spTgt spid="115715"/>
                                        </p:tgtEl>
                                        <p:attrNameLst>
                                          <p:attrName>ppt_w</p:attrName>
                                        </p:attrNameLst>
                                      </p:cBhvr>
                                      <p:tavLst>
                                        <p:tav tm="0">
                                          <p:val>
                                            <p:fltVal val="0"/>
                                          </p:val>
                                        </p:tav>
                                        <p:tav tm="100000">
                                          <p:val>
                                            <p:strVal val="#ppt_w"/>
                                          </p:val>
                                        </p:tav>
                                      </p:tavLst>
                                    </p:anim>
                                    <p:anim calcmode="lin" valueType="num">
                                      <p:cBhvr>
                                        <p:cTn id="18" dur="500" fill="hold"/>
                                        <p:tgtEl>
                                          <p:spTgt spid="115715"/>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13"/>
                                            </p:cond>
                                          </p:stCondLst>
                                          <p:endCondLst>
                                            <p:cond evt="onStopAudio" delay="0">
                                              <p:tgtEl>
                                                <p:sldTgt/>
                                              </p:tgtEl>
                                            </p:cond>
                                          </p:endCondLst>
                                        </p:cTn>
                                        <p:tgtEl>
                                          <p:sndTgt r:embed="rId2"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autoUpdateAnimBg="0"/>
      <p:bldP spid="115715"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1925" name="Rectangle 5"/>
          <p:cNvSpPr>
            <a:spLocks noChangeArrowheads="1"/>
          </p:cNvSpPr>
          <p:nvPr/>
        </p:nvSpPr>
        <p:spPr bwMode="auto">
          <a:xfrm>
            <a:off x="2395538" y="2024063"/>
            <a:ext cx="9144000" cy="0"/>
          </a:xfrm>
          <a:prstGeom prst="rect">
            <a:avLst/>
          </a:prstGeom>
          <a:noFill/>
          <a:ln w="9525">
            <a:noFill/>
            <a:miter lim="800000"/>
            <a:headEnd/>
            <a:tailEnd/>
          </a:ln>
          <a:effectLst/>
        </p:spPr>
        <p:txBody>
          <a:bodyPr>
            <a:spAutoFit/>
          </a:bodyPr>
          <a:lstStyle/>
          <a:p>
            <a:endParaRPr lang="es-ES"/>
          </a:p>
        </p:txBody>
      </p:sp>
      <p:graphicFrame>
        <p:nvGraphicFramePr>
          <p:cNvPr id="81924" name="Object 4"/>
          <p:cNvGraphicFramePr>
            <a:graphicFrameLocks noChangeAspect="1"/>
          </p:cNvGraphicFramePr>
          <p:nvPr/>
        </p:nvGraphicFramePr>
        <p:xfrm>
          <a:off x="533400" y="1595438"/>
          <a:ext cx="8153400" cy="5262562"/>
        </p:xfrm>
        <a:graphic>
          <a:graphicData uri="http://schemas.openxmlformats.org/presentationml/2006/ole">
            <p:oleObj spid="_x0000_s81924" r:id="rId5" imgW="4038600" imgH="2743200" progId="Equation.3">
              <p:embed/>
            </p:oleObj>
          </a:graphicData>
        </a:graphic>
      </p:graphicFrame>
      <p:sp>
        <p:nvSpPr>
          <p:cNvPr id="81928" name="Rectangle 8"/>
          <p:cNvSpPr>
            <a:spLocks noGrp="1" noChangeArrowheads="1"/>
          </p:cNvSpPr>
          <p:nvPr>
            <p:ph type="title"/>
          </p:nvPr>
        </p:nvSpPr>
        <p:spPr>
          <a:xfrm>
            <a:off x="685800" y="0"/>
            <a:ext cx="7772400" cy="1143000"/>
          </a:xfrm>
        </p:spPr>
        <p:txBody>
          <a:bodyPr/>
          <a:lstStyle/>
          <a:p>
            <a:pPr algn="r"/>
            <a:r>
              <a:rPr lang="es-MX" b="1">
                <a:latin typeface="Arial" charset="0"/>
              </a:rPr>
              <a:t>Fibra  Inferior</a:t>
            </a:r>
            <a:r>
              <a:rPr lang="es-MX"/>
              <a:t>       </a:t>
            </a:r>
            <a:r>
              <a:rPr lang="es-MX" sz="2000"/>
              <a:t>(Tons – m)</a:t>
            </a: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1928"/>
                                        </p:tgtEl>
                                        <p:attrNameLst>
                                          <p:attrName>style.visibility</p:attrName>
                                        </p:attrNameLst>
                                      </p:cBhvr>
                                      <p:to>
                                        <p:strVal val="visible"/>
                                      </p:to>
                                    </p:set>
                                    <p:anim calcmode="lin" valueType="num">
                                      <p:cBhvr additive="base">
                                        <p:cTn id="7" dur="500" fill="hold"/>
                                        <p:tgtEl>
                                          <p:spTgt spid="81928"/>
                                        </p:tgtEl>
                                        <p:attrNameLst>
                                          <p:attrName>ppt_x</p:attrName>
                                        </p:attrNameLst>
                                      </p:cBhvr>
                                      <p:tavLst>
                                        <p:tav tm="0">
                                          <p:val>
                                            <p:strVal val="0-#ppt_w/2"/>
                                          </p:val>
                                        </p:tav>
                                        <p:tav tm="100000">
                                          <p:val>
                                            <p:strVal val="#ppt_x"/>
                                          </p:val>
                                        </p:tav>
                                      </p:tavLst>
                                    </p:anim>
                                    <p:anim calcmode="lin" valueType="num">
                                      <p:cBhvr additive="base">
                                        <p:cTn id="8" dur="500" fill="hold"/>
                                        <p:tgtEl>
                                          <p:spTgt spid="8192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nodePh="1">
                                  <p:stCondLst>
                                    <p:cond delay="0"/>
                                  </p:stCondLst>
                                  <p:endCondLst>
                                    <p:cond evt="begin" delay="0">
                                      <p:tn val="11"/>
                                    </p:cond>
                                  </p:endCondLst>
                                  <p:childTnLst>
                                    <p:set>
                                      <p:cBhvr>
                                        <p:cTn id="12" dur="1" fill="hold">
                                          <p:stCondLst>
                                            <p:cond delay="0"/>
                                          </p:stCondLst>
                                        </p:cTn>
                                        <p:tgtEl>
                                          <p:spTgt spid="81925"/>
                                        </p:tgtEl>
                                        <p:attrNameLst>
                                          <p:attrName>style.visibility</p:attrName>
                                        </p:attrNameLst>
                                      </p:cBhvr>
                                      <p:to>
                                        <p:strVal val="visible"/>
                                      </p:to>
                                    </p:set>
                                    <p:anim calcmode="lin" valueType="num">
                                      <p:cBhvr additive="base">
                                        <p:cTn id="13" dur="500" fill="hold"/>
                                        <p:tgtEl>
                                          <p:spTgt spid="81925"/>
                                        </p:tgtEl>
                                        <p:attrNameLst>
                                          <p:attrName>ppt_x</p:attrName>
                                        </p:attrNameLst>
                                      </p:cBhvr>
                                      <p:tavLst>
                                        <p:tav tm="0">
                                          <p:val>
                                            <p:strVal val="0-#ppt_w/2"/>
                                          </p:val>
                                        </p:tav>
                                        <p:tav tm="100000">
                                          <p:val>
                                            <p:strVal val="#ppt_x"/>
                                          </p:val>
                                        </p:tav>
                                      </p:tavLst>
                                    </p:anim>
                                    <p:anim calcmode="lin" valueType="num">
                                      <p:cBhvr additive="base">
                                        <p:cTn id="14" dur="500" fill="hold"/>
                                        <p:tgtEl>
                                          <p:spTgt spid="8192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81924"/>
                                        </p:tgtEl>
                                        <p:attrNameLst>
                                          <p:attrName>style.visibility</p:attrName>
                                        </p:attrNameLst>
                                      </p:cBhvr>
                                      <p:to>
                                        <p:strVal val="visible"/>
                                      </p:to>
                                    </p:set>
                                    <p:anim calcmode="lin" valueType="num">
                                      <p:cBhvr additive="base">
                                        <p:cTn id="19" dur="500" fill="hold"/>
                                        <p:tgtEl>
                                          <p:spTgt spid="81924"/>
                                        </p:tgtEl>
                                        <p:attrNameLst>
                                          <p:attrName>ppt_x</p:attrName>
                                        </p:attrNameLst>
                                      </p:cBhvr>
                                      <p:tavLst>
                                        <p:tav tm="0">
                                          <p:val>
                                            <p:strVal val="0-#ppt_w/2"/>
                                          </p:val>
                                        </p:tav>
                                        <p:tav tm="100000">
                                          <p:val>
                                            <p:strVal val="#ppt_x"/>
                                          </p:val>
                                        </p:tav>
                                      </p:tavLst>
                                    </p:anim>
                                    <p:anim calcmode="lin" valueType="num">
                                      <p:cBhvr additive="base">
                                        <p:cTn id="20" dur="500" fill="hold"/>
                                        <p:tgtEl>
                                          <p:spTgt spid="819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5" grpId="0" animBg="1"/>
      <p:bldP spid="81928"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es-MX" b="1">
                <a:latin typeface="Arial" charset="0"/>
                <a:cs typeface="Arial" charset="0"/>
              </a:rPr>
              <a:t>Efecto de la platina CFRP:</a:t>
            </a:r>
            <a:endParaRPr lang="es-ES"/>
          </a:p>
        </p:txBody>
      </p:sp>
      <p:sp>
        <p:nvSpPr>
          <p:cNvPr id="82947" name="Rectangle 3"/>
          <p:cNvSpPr>
            <a:spLocks noGrp="1" noChangeArrowheads="1"/>
          </p:cNvSpPr>
          <p:nvPr>
            <p:ph type="body" idx="1"/>
          </p:nvPr>
        </p:nvSpPr>
        <p:spPr>
          <a:xfrm>
            <a:off x="685800" y="1600200"/>
            <a:ext cx="7772400" cy="4572000"/>
          </a:xfrm>
        </p:spPr>
        <p:txBody>
          <a:bodyPr/>
          <a:lstStyle/>
          <a:p>
            <a:pPr algn="just"/>
            <a:endParaRPr lang="es-MX" sz="2500">
              <a:latin typeface="Arial" charset="0"/>
              <a:cs typeface="Arial" charset="0"/>
            </a:endParaRPr>
          </a:p>
          <a:p>
            <a:pPr algn="just"/>
            <a:endParaRPr lang="es-MX" sz="2500">
              <a:latin typeface="Arial" charset="0"/>
              <a:cs typeface="Arial" charset="0"/>
            </a:endParaRPr>
          </a:p>
          <a:p>
            <a:pPr algn="just"/>
            <a:r>
              <a:rPr lang="es-MX">
                <a:latin typeface="Arial" charset="0"/>
                <a:cs typeface="Arial" charset="0"/>
              </a:rPr>
              <a:t>Actuando la Platina únicamente; su acción es netamente hacia arriba, siendo entonces indispensable verificar que no exceda los esfuerzos máximos </a:t>
            </a:r>
            <a:r>
              <a:rPr lang="es-MX">
                <a:cs typeface="Times New Roman" pitchFamily="18" charset="0"/>
              </a:rPr>
              <a:t> </a:t>
            </a:r>
            <a:endParaRPr lang="es-ES">
              <a:cs typeface="Times New Roman" pitchFamily="18" charset="0"/>
            </a:endParaRPr>
          </a:p>
          <a:p>
            <a:endParaRPr lang="es-ES" sz="2500"/>
          </a:p>
        </p:txBody>
      </p:sp>
      <p:sp>
        <p:nvSpPr>
          <p:cNvPr id="82949" name="Rectangle 5"/>
          <p:cNvSpPr>
            <a:spLocks noChangeArrowheads="1"/>
          </p:cNvSpPr>
          <p:nvPr/>
        </p:nvSpPr>
        <p:spPr bwMode="auto">
          <a:xfrm>
            <a:off x="2462213" y="2024063"/>
            <a:ext cx="9144000" cy="0"/>
          </a:xfrm>
          <a:prstGeom prst="rect">
            <a:avLst/>
          </a:prstGeom>
          <a:noFill/>
          <a:ln w="9525">
            <a:noFill/>
            <a:miter lim="800000"/>
            <a:headEnd/>
            <a:tailEnd/>
          </a:ln>
          <a:effectLst/>
        </p:spPr>
        <p:txBody>
          <a:bodyPr>
            <a:spAutoFit/>
          </a:bodyPr>
          <a:lstStyle/>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2946"/>
                                        </p:tgtEl>
                                        <p:attrNameLst>
                                          <p:attrName>style.visibility</p:attrName>
                                        </p:attrNameLst>
                                      </p:cBhvr>
                                      <p:to>
                                        <p:strVal val="visible"/>
                                      </p:to>
                                    </p:set>
                                    <p:anim calcmode="lin" valueType="num">
                                      <p:cBhvr additive="base">
                                        <p:cTn id="7" dur="500" fill="hold"/>
                                        <p:tgtEl>
                                          <p:spTgt spid="82946"/>
                                        </p:tgtEl>
                                        <p:attrNameLst>
                                          <p:attrName>ppt_x</p:attrName>
                                        </p:attrNameLst>
                                      </p:cBhvr>
                                      <p:tavLst>
                                        <p:tav tm="0">
                                          <p:val>
                                            <p:strVal val="0-#ppt_w/2"/>
                                          </p:val>
                                        </p:tav>
                                        <p:tav tm="100000">
                                          <p:val>
                                            <p:strVal val="#ppt_x"/>
                                          </p:val>
                                        </p:tav>
                                      </p:tavLst>
                                    </p:anim>
                                    <p:anim calcmode="lin" valueType="num">
                                      <p:cBhvr additive="base">
                                        <p:cTn id="8" dur="500" fill="hold"/>
                                        <p:tgtEl>
                                          <p:spTgt spid="8294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2947">
                                            <p:txEl>
                                              <p:pRg st="2" end="2"/>
                                            </p:txEl>
                                          </p:spTgt>
                                        </p:tgtEl>
                                        <p:attrNameLst>
                                          <p:attrName>style.visibility</p:attrName>
                                        </p:attrNameLst>
                                      </p:cBhvr>
                                      <p:to>
                                        <p:strVal val="visible"/>
                                      </p:to>
                                    </p:set>
                                    <p:anim calcmode="lin" valueType="num">
                                      <p:cBhvr additive="base">
                                        <p:cTn id="13" dur="500" fill="hold"/>
                                        <p:tgtEl>
                                          <p:spTgt spid="8294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294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82949"/>
                                        </p:tgtEl>
                                        <p:attrNameLst>
                                          <p:attrName>style.visibility</p:attrName>
                                        </p:attrNameLst>
                                      </p:cBhvr>
                                      <p:to>
                                        <p:strVal val="visible"/>
                                      </p:to>
                                    </p:set>
                                    <p:anim calcmode="lin" valueType="num">
                                      <p:cBhvr additive="base">
                                        <p:cTn id="19" dur="500" fill="hold"/>
                                        <p:tgtEl>
                                          <p:spTgt spid="82949"/>
                                        </p:tgtEl>
                                        <p:attrNameLst>
                                          <p:attrName>ppt_x</p:attrName>
                                        </p:attrNameLst>
                                      </p:cBhvr>
                                      <p:tavLst>
                                        <p:tav tm="0">
                                          <p:val>
                                            <p:strVal val="0-#ppt_w/2"/>
                                          </p:val>
                                        </p:tav>
                                        <p:tav tm="100000">
                                          <p:val>
                                            <p:strVal val="#ppt_x"/>
                                          </p:val>
                                        </p:tav>
                                      </p:tavLst>
                                    </p:anim>
                                    <p:anim calcmode="lin" valueType="num">
                                      <p:cBhvr additive="base">
                                        <p:cTn id="20" dur="500" fill="hold"/>
                                        <p:tgtEl>
                                          <p:spTgt spid="82949"/>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3"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946" grpId="0" autoUpdateAnimBg="0"/>
      <p:bldP spid="82947" grpId="0" build="p" autoUpdateAnimBg="0"/>
      <p:bldP spid="82949" grpId="0"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5"/>
          <a:srcRect/>
          <a:tile tx="0" ty="0" sx="100000" sy="100000" flip="none" algn="tl"/>
        </a:blipFill>
        <a:effectLst/>
      </p:bgPr>
    </p:bg>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s-MX" b="1">
                <a:latin typeface="Arial" charset="0"/>
                <a:cs typeface="Arial" charset="0"/>
              </a:rPr>
              <a:t>CFRP, Fibra Superior</a:t>
            </a:r>
            <a:r>
              <a:rPr lang="es-MX">
                <a:cs typeface="Times New Roman" pitchFamily="18" charset="0"/>
              </a:rPr>
              <a:t/>
            </a:r>
            <a:br>
              <a:rPr lang="es-MX">
                <a:cs typeface="Times New Roman" pitchFamily="18" charset="0"/>
              </a:rPr>
            </a:br>
            <a:endParaRPr lang="es-ES"/>
          </a:p>
        </p:txBody>
      </p:sp>
      <p:graphicFrame>
        <p:nvGraphicFramePr>
          <p:cNvPr id="119813" name="Object 5"/>
          <p:cNvGraphicFramePr>
            <a:graphicFrameLocks noChangeAspect="1"/>
          </p:cNvGraphicFramePr>
          <p:nvPr/>
        </p:nvGraphicFramePr>
        <p:xfrm>
          <a:off x="457200" y="1524000"/>
          <a:ext cx="8153400" cy="5019675"/>
        </p:xfrm>
        <a:graphic>
          <a:graphicData uri="http://schemas.openxmlformats.org/presentationml/2006/ole">
            <p:oleObj spid="_x0000_s119813" r:id="rId6" imgW="2819400" imgH="2108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9810"/>
                                        </p:tgtEl>
                                        <p:attrNameLst>
                                          <p:attrName>style.visibility</p:attrName>
                                        </p:attrNameLst>
                                      </p:cBhvr>
                                      <p:to>
                                        <p:strVal val="visible"/>
                                      </p:to>
                                    </p:set>
                                    <p:anim calcmode="lin" valueType="num">
                                      <p:cBhvr additive="base">
                                        <p:cTn id="7" dur="500" fill="hold"/>
                                        <p:tgtEl>
                                          <p:spTgt spid="119810"/>
                                        </p:tgtEl>
                                        <p:attrNameLst>
                                          <p:attrName>ppt_x</p:attrName>
                                        </p:attrNameLst>
                                      </p:cBhvr>
                                      <p:tavLst>
                                        <p:tav tm="0">
                                          <p:val>
                                            <p:strVal val="0-#ppt_w/2"/>
                                          </p:val>
                                        </p:tav>
                                        <p:tav tm="100000">
                                          <p:val>
                                            <p:strVal val="#ppt_x"/>
                                          </p:val>
                                        </p:tav>
                                      </p:tavLst>
                                    </p:anim>
                                    <p:anim calcmode="lin" valueType="num">
                                      <p:cBhvr additive="base">
                                        <p:cTn id="8" dur="500" fill="hold"/>
                                        <p:tgtEl>
                                          <p:spTgt spid="11981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19813"/>
                                        </p:tgtEl>
                                        <p:attrNameLst>
                                          <p:attrName>style.visibility</p:attrName>
                                        </p:attrNameLst>
                                      </p:cBhvr>
                                      <p:to>
                                        <p:strVal val="visible"/>
                                      </p:to>
                                    </p:set>
                                    <p:anim calcmode="lin" valueType="num">
                                      <p:cBhvr additive="base">
                                        <p:cTn id="13" dur="500" fill="hold"/>
                                        <p:tgtEl>
                                          <p:spTgt spid="119813"/>
                                        </p:tgtEl>
                                        <p:attrNameLst>
                                          <p:attrName>ppt_x</p:attrName>
                                        </p:attrNameLst>
                                      </p:cBhvr>
                                      <p:tavLst>
                                        <p:tav tm="0">
                                          <p:val>
                                            <p:strVal val="0-#ppt_w/2"/>
                                          </p:val>
                                        </p:tav>
                                        <p:tav tm="100000">
                                          <p:val>
                                            <p:strVal val="#ppt_x"/>
                                          </p:val>
                                        </p:tav>
                                      </p:tavLst>
                                    </p:anim>
                                    <p:anim calcmode="lin" valueType="num">
                                      <p:cBhvr additive="base">
                                        <p:cTn id="14" dur="500" fill="hold"/>
                                        <p:tgtEl>
                                          <p:spTgt spid="119813"/>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4"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810"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r>
              <a:rPr lang="es-MX" b="1">
                <a:latin typeface="Arial" charset="0"/>
                <a:cs typeface="Arial" charset="0"/>
              </a:rPr>
              <a:t>CFRP,</a:t>
            </a:r>
            <a:r>
              <a:rPr lang="es-ES" b="1">
                <a:latin typeface="Arial" charset="0"/>
                <a:cs typeface="Arial" charset="0"/>
              </a:rPr>
              <a:t> </a:t>
            </a:r>
            <a:r>
              <a:rPr lang="es-MX" b="1">
                <a:latin typeface="Arial" charset="0"/>
                <a:cs typeface="Arial" charset="0"/>
              </a:rPr>
              <a:t>Fibra </a:t>
            </a:r>
            <a:r>
              <a:rPr lang="es-ES" b="1">
                <a:latin typeface="Arial" charset="0"/>
                <a:cs typeface="Arial" charset="0"/>
              </a:rPr>
              <a:t>Inferior</a:t>
            </a:r>
            <a:r>
              <a:rPr lang="es-MX" b="1">
                <a:latin typeface="Arial" charset="0"/>
                <a:cs typeface="Arial" charset="0"/>
              </a:rPr>
              <a:t>:</a:t>
            </a:r>
            <a:r>
              <a:rPr lang="es-ES">
                <a:cs typeface="Times New Roman" pitchFamily="18" charset="0"/>
              </a:rPr>
              <a:t/>
            </a:r>
            <a:br>
              <a:rPr lang="es-ES">
                <a:cs typeface="Times New Roman" pitchFamily="18" charset="0"/>
              </a:rPr>
            </a:br>
            <a:endParaRPr lang="es-ES">
              <a:cs typeface="Times New Roman" pitchFamily="18" charset="0"/>
            </a:endParaRPr>
          </a:p>
        </p:txBody>
      </p:sp>
      <p:sp>
        <p:nvSpPr>
          <p:cNvPr id="83973" name="Rectangle 5"/>
          <p:cNvSpPr>
            <a:spLocks noChangeArrowheads="1"/>
          </p:cNvSpPr>
          <p:nvPr/>
        </p:nvSpPr>
        <p:spPr bwMode="auto">
          <a:xfrm>
            <a:off x="2457450" y="2038350"/>
            <a:ext cx="9144000" cy="0"/>
          </a:xfrm>
          <a:prstGeom prst="rect">
            <a:avLst/>
          </a:prstGeom>
          <a:noFill/>
          <a:ln w="9525">
            <a:noFill/>
            <a:miter lim="800000"/>
            <a:headEnd/>
            <a:tailEnd/>
          </a:ln>
          <a:effectLst/>
        </p:spPr>
        <p:txBody>
          <a:bodyPr>
            <a:spAutoFit/>
          </a:bodyPr>
          <a:lstStyle/>
          <a:p>
            <a:endParaRPr lang="es-ES"/>
          </a:p>
        </p:txBody>
      </p:sp>
      <p:graphicFrame>
        <p:nvGraphicFramePr>
          <p:cNvPr id="83972" name="Object 4"/>
          <p:cNvGraphicFramePr>
            <a:graphicFrameLocks noChangeAspect="1"/>
          </p:cNvGraphicFramePr>
          <p:nvPr/>
        </p:nvGraphicFramePr>
        <p:xfrm>
          <a:off x="457200" y="1752600"/>
          <a:ext cx="8686800" cy="4760913"/>
        </p:xfrm>
        <a:graphic>
          <a:graphicData uri="http://schemas.openxmlformats.org/presentationml/2006/ole">
            <p:oleObj spid="_x0000_s83972" r:id="rId5" imgW="2806700" imgH="2108200" progId="Equation.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3970"/>
                                        </p:tgtEl>
                                        <p:attrNameLst>
                                          <p:attrName>style.visibility</p:attrName>
                                        </p:attrNameLst>
                                      </p:cBhvr>
                                      <p:to>
                                        <p:strVal val="visible"/>
                                      </p:to>
                                    </p:set>
                                    <p:anim calcmode="lin" valueType="num">
                                      <p:cBhvr additive="base">
                                        <p:cTn id="7" dur="500" fill="hold"/>
                                        <p:tgtEl>
                                          <p:spTgt spid="83970"/>
                                        </p:tgtEl>
                                        <p:attrNameLst>
                                          <p:attrName>ppt_x</p:attrName>
                                        </p:attrNameLst>
                                      </p:cBhvr>
                                      <p:tavLst>
                                        <p:tav tm="0">
                                          <p:val>
                                            <p:strVal val="0-#ppt_w/2"/>
                                          </p:val>
                                        </p:tav>
                                        <p:tav tm="100000">
                                          <p:val>
                                            <p:strVal val="#ppt_x"/>
                                          </p:val>
                                        </p:tav>
                                      </p:tavLst>
                                    </p:anim>
                                    <p:anim calcmode="lin" valueType="num">
                                      <p:cBhvr additive="base">
                                        <p:cTn id="8" dur="500" fill="hold"/>
                                        <p:tgtEl>
                                          <p:spTgt spid="8397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83972"/>
                                        </p:tgtEl>
                                        <p:attrNameLst>
                                          <p:attrName>style.visibility</p:attrName>
                                        </p:attrNameLst>
                                      </p:cBhvr>
                                      <p:to>
                                        <p:strVal val="visible"/>
                                      </p:to>
                                    </p:set>
                                    <p:anim calcmode="lin" valueType="num">
                                      <p:cBhvr additive="base">
                                        <p:cTn id="13" dur="500" fill="hold"/>
                                        <p:tgtEl>
                                          <p:spTgt spid="83972"/>
                                        </p:tgtEl>
                                        <p:attrNameLst>
                                          <p:attrName>ppt_x</p:attrName>
                                        </p:attrNameLst>
                                      </p:cBhvr>
                                      <p:tavLst>
                                        <p:tav tm="0">
                                          <p:val>
                                            <p:strVal val="0-#ppt_w/2"/>
                                          </p:val>
                                        </p:tav>
                                        <p:tav tm="100000">
                                          <p:val>
                                            <p:strVal val="#ppt_x"/>
                                          </p:val>
                                        </p:tav>
                                      </p:tavLst>
                                    </p:anim>
                                    <p:anim calcmode="lin" valueType="num">
                                      <p:cBhvr additive="base">
                                        <p:cTn id="14" dur="500" fill="hold"/>
                                        <p:tgtEl>
                                          <p:spTgt spid="83972"/>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nodePh="1">
                                  <p:stCondLst>
                                    <p:cond delay="0"/>
                                  </p:stCondLst>
                                  <p:endCondLst>
                                    <p:cond evt="begin" delay="0">
                                      <p:tn val="17"/>
                                    </p:cond>
                                  </p:endCondLst>
                                  <p:childTnLst>
                                    <p:set>
                                      <p:cBhvr>
                                        <p:cTn id="18" dur="1" fill="hold">
                                          <p:stCondLst>
                                            <p:cond delay="0"/>
                                          </p:stCondLst>
                                        </p:cTn>
                                        <p:tgtEl>
                                          <p:spTgt spid="83973"/>
                                        </p:tgtEl>
                                        <p:attrNameLst>
                                          <p:attrName>style.visibility</p:attrName>
                                        </p:attrNameLst>
                                      </p:cBhvr>
                                      <p:to>
                                        <p:strVal val="visible"/>
                                      </p:to>
                                    </p:set>
                                    <p:anim calcmode="lin" valueType="num">
                                      <p:cBhvr additive="base">
                                        <p:cTn id="19" dur="500" fill="hold"/>
                                        <p:tgtEl>
                                          <p:spTgt spid="83973"/>
                                        </p:tgtEl>
                                        <p:attrNameLst>
                                          <p:attrName>ppt_x</p:attrName>
                                        </p:attrNameLst>
                                      </p:cBhvr>
                                      <p:tavLst>
                                        <p:tav tm="0">
                                          <p:val>
                                            <p:strVal val="0-#ppt_w/2"/>
                                          </p:val>
                                        </p:tav>
                                        <p:tav tm="100000">
                                          <p:val>
                                            <p:strVal val="#ppt_x"/>
                                          </p:val>
                                        </p:tav>
                                      </p:tavLst>
                                    </p:anim>
                                    <p:anim calcmode="lin" valueType="num">
                                      <p:cBhvr additive="base">
                                        <p:cTn id="20" dur="500" fill="hold"/>
                                        <p:tgtEl>
                                          <p:spTgt spid="839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970" grpId="0" autoUpdateAnimBg="0"/>
      <p:bldP spid="83973" grpId="0"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84995" name="Rectangle 3"/>
          <p:cNvSpPr>
            <a:spLocks noGrp="1" noChangeArrowheads="1"/>
          </p:cNvSpPr>
          <p:nvPr>
            <p:ph type="body" idx="1"/>
          </p:nvPr>
        </p:nvSpPr>
        <p:spPr>
          <a:xfrm>
            <a:off x="685800" y="2286000"/>
            <a:ext cx="7772400" cy="4114800"/>
          </a:xfrm>
        </p:spPr>
        <p:txBody>
          <a:bodyPr/>
          <a:lstStyle/>
          <a:p>
            <a:pPr algn="just"/>
            <a:r>
              <a:rPr lang="es-MX" b="1">
                <a:solidFill>
                  <a:srgbClr val="FFFF00"/>
                </a:solidFill>
                <a:latin typeface="Arial" charset="0"/>
                <a:cs typeface="Arial" charset="0"/>
              </a:rPr>
              <a:t>Por consiguiente se escoge el valor menor, o sea 6.43 Tons para proceder a la tensión del sistema.</a:t>
            </a:r>
          </a:p>
          <a:p>
            <a:pPr algn="just"/>
            <a:endParaRPr lang="es-MX" b="1">
              <a:solidFill>
                <a:srgbClr val="FFFF00"/>
              </a:solidFill>
              <a:latin typeface="Arial" charset="0"/>
              <a:cs typeface="Arial" charset="0"/>
            </a:endParaRPr>
          </a:p>
          <a:p>
            <a:pPr algn="just"/>
            <a:r>
              <a:rPr lang="es-MX" b="1">
                <a:solidFill>
                  <a:srgbClr val="FFFF00"/>
                </a:solidFill>
                <a:latin typeface="Arial" charset="0"/>
                <a:cs typeface="Arial" charset="0"/>
              </a:rPr>
              <a:t>Sin embargo, se podría escoger un valor mayor, sin que necesariamente se ponga en peligro a los materiales. </a:t>
            </a:r>
          </a:p>
          <a:p>
            <a:endParaRPr lang="es-ES" b="1">
              <a:solidFill>
                <a:srgbClr val="FFFF00"/>
              </a:solidFill>
              <a:latin typeface="Arial" charset="0"/>
            </a:endParaRPr>
          </a:p>
        </p:txBody>
      </p:sp>
      <p:sp>
        <p:nvSpPr>
          <p:cNvPr id="84996" name="Rectangle 4"/>
          <p:cNvSpPr>
            <a:spLocks noGrp="1" noChangeArrowheads="1"/>
          </p:cNvSpPr>
          <p:nvPr>
            <p:ph type="title"/>
          </p:nvPr>
        </p:nvSpPr>
        <p:spPr/>
        <p:txBody>
          <a:bodyPr/>
          <a:lstStyle/>
          <a:p>
            <a:r>
              <a:rPr lang="es-MX" b="1">
                <a:solidFill>
                  <a:srgbClr val="FFFF00"/>
                </a:solidFill>
                <a:latin typeface="Arial" charset="0"/>
              </a:rPr>
              <a:t>Cálculos de esfuerzos con CFRP</a:t>
            </a:r>
            <a:endParaRPr lang="es-ES" b="1">
              <a:solidFill>
                <a:srgbClr val="FFFF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4996"/>
                                        </p:tgtEl>
                                        <p:attrNameLst>
                                          <p:attrName>style.visibility</p:attrName>
                                        </p:attrNameLst>
                                      </p:cBhvr>
                                      <p:to>
                                        <p:strVal val="visible"/>
                                      </p:to>
                                    </p:set>
                                    <p:anim calcmode="lin" valueType="num">
                                      <p:cBhvr additive="base">
                                        <p:cTn id="7" dur="500" fill="hold"/>
                                        <p:tgtEl>
                                          <p:spTgt spid="84996"/>
                                        </p:tgtEl>
                                        <p:attrNameLst>
                                          <p:attrName>ppt_x</p:attrName>
                                        </p:attrNameLst>
                                      </p:cBhvr>
                                      <p:tavLst>
                                        <p:tav tm="0">
                                          <p:val>
                                            <p:strVal val="1+#ppt_w/2"/>
                                          </p:val>
                                        </p:tav>
                                        <p:tav tm="100000">
                                          <p:val>
                                            <p:strVal val="#ppt_x"/>
                                          </p:val>
                                        </p:tav>
                                      </p:tavLst>
                                    </p:anim>
                                    <p:anim calcmode="lin" valueType="num">
                                      <p:cBhvr additive="base">
                                        <p:cTn id="8" dur="500" fill="hold"/>
                                        <p:tgtEl>
                                          <p:spTgt spid="8499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4995">
                                            <p:txEl>
                                              <p:pRg st="0" end="0"/>
                                            </p:txEl>
                                          </p:spTgt>
                                        </p:tgtEl>
                                        <p:attrNameLst>
                                          <p:attrName>style.visibility</p:attrName>
                                        </p:attrNameLst>
                                      </p:cBhvr>
                                      <p:to>
                                        <p:strVal val="visible"/>
                                      </p:to>
                                    </p:set>
                                    <p:anim calcmode="lin" valueType="num">
                                      <p:cBhvr additive="base">
                                        <p:cTn id="13" dur="500" fill="hold"/>
                                        <p:tgtEl>
                                          <p:spTgt spid="849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499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4995">
                                            <p:txEl>
                                              <p:pRg st="2" end="2"/>
                                            </p:txEl>
                                          </p:spTgt>
                                        </p:tgtEl>
                                        <p:attrNameLst>
                                          <p:attrName>style.visibility</p:attrName>
                                        </p:attrNameLst>
                                      </p:cBhvr>
                                      <p:to>
                                        <p:strVal val="visible"/>
                                      </p:to>
                                    </p:set>
                                    <p:anim calcmode="lin" valueType="num">
                                      <p:cBhvr additive="base">
                                        <p:cTn id="19" dur="500" fill="hold"/>
                                        <p:tgtEl>
                                          <p:spTgt spid="8499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4995">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autoUpdateAnimBg="0"/>
      <p:bldP spid="84996"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Sp="0"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20834" name="Rectangle 1026"/>
          <p:cNvSpPr>
            <a:spLocks noGrp="1" noChangeArrowheads="1"/>
          </p:cNvSpPr>
          <p:nvPr>
            <p:ph type="body" idx="1"/>
          </p:nvPr>
        </p:nvSpPr>
        <p:spPr>
          <a:xfrm>
            <a:off x="685800" y="2286000"/>
            <a:ext cx="7772400" cy="4114800"/>
          </a:xfrm>
        </p:spPr>
        <p:txBody>
          <a:bodyPr/>
          <a:lstStyle/>
          <a:p>
            <a:pPr>
              <a:lnSpc>
                <a:spcPct val="90000"/>
              </a:lnSpc>
            </a:pPr>
            <a:r>
              <a:rPr lang="es-ES" b="1">
                <a:solidFill>
                  <a:srgbClr val="FFFF00"/>
                </a:solidFill>
                <a:cs typeface="Times New Roman" pitchFamily="18" charset="0"/>
              </a:rPr>
              <a:t>Adicionalmente se realizó un modelo matemático a través del programa computacional SAP2000</a:t>
            </a:r>
            <a:r>
              <a:rPr lang="es-MX" b="1">
                <a:solidFill>
                  <a:srgbClr val="FFFF00"/>
                </a:solidFill>
                <a:cs typeface="Times New Roman" pitchFamily="18" charset="0"/>
              </a:rPr>
              <a:t>.</a:t>
            </a:r>
          </a:p>
          <a:p>
            <a:pPr>
              <a:lnSpc>
                <a:spcPct val="90000"/>
              </a:lnSpc>
              <a:buFontTx/>
              <a:buNone/>
            </a:pPr>
            <a:endParaRPr lang="es-MX" b="1">
              <a:solidFill>
                <a:srgbClr val="FFFF00"/>
              </a:solidFill>
              <a:cs typeface="Times New Roman" pitchFamily="18" charset="0"/>
            </a:endParaRPr>
          </a:p>
          <a:p>
            <a:pPr>
              <a:lnSpc>
                <a:spcPct val="90000"/>
              </a:lnSpc>
            </a:pPr>
            <a:r>
              <a:rPr lang="es-MX" b="1">
                <a:solidFill>
                  <a:srgbClr val="FFFF00"/>
                </a:solidFill>
                <a:cs typeface="Times New Roman" pitchFamily="18" charset="0"/>
              </a:rPr>
              <a:t>El modelo utilizó una inercia equivalente para la sección tipo.</a:t>
            </a:r>
          </a:p>
          <a:p>
            <a:pPr>
              <a:lnSpc>
                <a:spcPct val="90000"/>
              </a:lnSpc>
            </a:pPr>
            <a:r>
              <a:rPr lang="es-MX" b="1">
                <a:solidFill>
                  <a:srgbClr val="FFFF00"/>
                </a:solidFill>
                <a:cs typeface="Times New Roman" pitchFamily="18" charset="0"/>
              </a:rPr>
              <a:t>El resultado fue de 6 mm de recuperación.</a:t>
            </a:r>
          </a:p>
          <a:p>
            <a:pPr>
              <a:lnSpc>
                <a:spcPct val="90000"/>
              </a:lnSpc>
              <a:buFontTx/>
              <a:buNone/>
            </a:pPr>
            <a:endParaRPr lang="es-MX" b="1">
              <a:solidFill>
                <a:srgbClr val="FFFF00"/>
              </a:solidFill>
              <a:cs typeface="Times New Roman" pitchFamily="18" charset="0"/>
            </a:endParaRPr>
          </a:p>
        </p:txBody>
      </p:sp>
      <p:sp>
        <p:nvSpPr>
          <p:cNvPr id="120835" name="Rectangle 1027"/>
          <p:cNvSpPr>
            <a:spLocks noGrp="1" noChangeArrowheads="1"/>
          </p:cNvSpPr>
          <p:nvPr>
            <p:ph type="title"/>
          </p:nvPr>
        </p:nvSpPr>
        <p:spPr/>
        <p:txBody>
          <a:bodyPr/>
          <a:lstStyle/>
          <a:p>
            <a:r>
              <a:rPr lang="es-MX" b="1">
                <a:solidFill>
                  <a:srgbClr val="FFFF00"/>
                </a:solidFill>
                <a:latin typeface="Arial" charset="0"/>
              </a:rPr>
              <a:t>Cálculos de esfuerzos con CFRP</a:t>
            </a:r>
            <a:endParaRPr lang="es-ES" b="1">
              <a:solidFill>
                <a:srgbClr val="FFFF00"/>
              </a:solidFill>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120835"/>
                                        </p:tgtEl>
                                        <p:attrNameLst>
                                          <p:attrName>style.visibility</p:attrName>
                                        </p:attrNameLst>
                                      </p:cBhvr>
                                      <p:to>
                                        <p:strVal val="visible"/>
                                      </p:to>
                                    </p:set>
                                    <p:anim calcmode="lin" valueType="num">
                                      <p:cBhvr additive="base">
                                        <p:cTn id="7" dur="500" fill="hold"/>
                                        <p:tgtEl>
                                          <p:spTgt spid="120835"/>
                                        </p:tgtEl>
                                        <p:attrNameLst>
                                          <p:attrName>ppt_x</p:attrName>
                                        </p:attrNameLst>
                                      </p:cBhvr>
                                      <p:tavLst>
                                        <p:tav tm="0">
                                          <p:val>
                                            <p:strVal val="1+#ppt_w/2"/>
                                          </p:val>
                                        </p:tav>
                                        <p:tav tm="100000">
                                          <p:val>
                                            <p:strVal val="#ppt_x"/>
                                          </p:val>
                                        </p:tav>
                                      </p:tavLst>
                                    </p:anim>
                                    <p:anim calcmode="lin" valueType="num">
                                      <p:cBhvr additive="base">
                                        <p:cTn id="8" dur="500" fill="hold"/>
                                        <p:tgtEl>
                                          <p:spTgt spid="12083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0834">
                                            <p:txEl>
                                              <p:pRg st="0" end="0"/>
                                            </p:txEl>
                                          </p:spTgt>
                                        </p:tgtEl>
                                        <p:attrNameLst>
                                          <p:attrName>style.visibility</p:attrName>
                                        </p:attrNameLst>
                                      </p:cBhvr>
                                      <p:to>
                                        <p:strVal val="visible"/>
                                      </p:to>
                                    </p:set>
                                    <p:anim calcmode="lin" valueType="num">
                                      <p:cBhvr additive="base">
                                        <p:cTn id="13" dur="500" fill="hold"/>
                                        <p:tgtEl>
                                          <p:spTgt spid="120834">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083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0834">
                                            <p:txEl>
                                              <p:pRg st="2" end="2"/>
                                            </p:txEl>
                                          </p:spTgt>
                                        </p:tgtEl>
                                        <p:attrNameLst>
                                          <p:attrName>style.visibility</p:attrName>
                                        </p:attrNameLst>
                                      </p:cBhvr>
                                      <p:to>
                                        <p:strVal val="visible"/>
                                      </p:to>
                                    </p:set>
                                    <p:anim calcmode="lin" valueType="num">
                                      <p:cBhvr additive="base">
                                        <p:cTn id="19" dur="500" fill="hold"/>
                                        <p:tgtEl>
                                          <p:spTgt spid="120834">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083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20834">
                                            <p:txEl>
                                              <p:pRg st="3" end="3"/>
                                            </p:txEl>
                                          </p:spTgt>
                                        </p:tgtEl>
                                        <p:attrNameLst>
                                          <p:attrName>style.visibility</p:attrName>
                                        </p:attrNameLst>
                                      </p:cBhvr>
                                      <p:to>
                                        <p:strVal val="visible"/>
                                      </p:to>
                                    </p:set>
                                    <p:anim calcmode="lin" valueType="num">
                                      <p:cBhvr additive="base">
                                        <p:cTn id="25" dur="500" fill="hold"/>
                                        <p:tgtEl>
                                          <p:spTgt spid="120834">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2083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build="p" autoUpdateAnimBg="0"/>
      <p:bldP spid="120835"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r>
              <a:rPr lang="es-MX" sz="4000" b="1">
                <a:latin typeface="Arial" charset="0"/>
                <a:cs typeface="Arial" charset="0"/>
              </a:rPr>
              <a:t>Guías de Diseño de Reforzamiento Estructural </a:t>
            </a:r>
            <a:endParaRPr lang="es-ES" sz="4000" b="1">
              <a:latin typeface="Arial" charset="0"/>
              <a:cs typeface="Arial" charset="0"/>
            </a:endParaRPr>
          </a:p>
        </p:txBody>
      </p:sp>
      <p:sp>
        <p:nvSpPr>
          <p:cNvPr id="88067" name="Rectangle 3"/>
          <p:cNvSpPr>
            <a:spLocks noGrp="1" noChangeArrowheads="1"/>
          </p:cNvSpPr>
          <p:nvPr>
            <p:ph type="body" idx="1"/>
          </p:nvPr>
        </p:nvSpPr>
        <p:spPr>
          <a:xfrm>
            <a:off x="533400" y="1981200"/>
            <a:ext cx="7772400" cy="4114800"/>
          </a:xfrm>
        </p:spPr>
        <p:txBody>
          <a:bodyPr/>
          <a:lstStyle/>
          <a:p>
            <a:pPr algn="just"/>
            <a:endParaRPr lang="es-MX" i="1">
              <a:cs typeface="Times New Roman" pitchFamily="18" charset="0"/>
            </a:endParaRPr>
          </a:p>
          <a:p>
            <a:pPr algn="just">
              <a:buFontTx/>
              <a:buNone/>
            </a:pPr>
            <a:r>
              <a:rPr lang="es-ES" b="1">
                <a:latin typeface="Arial" charset="0"/>
                <a:cs typeface="Arial" charset="0"/>
              </a:rPr>
              <a:t>Guías de Códigos:</a:t>
            </a:r>
            <a:endParaRPr lang="es-ES">
              <a:cs typeface="Times New Roman" pitchFamily="18" charset="0"/>
            </a:endParaRPr>
          </a:p>
          <a:p>
            <a:pPr algn="just"/>
            <a:r>
              <a:rPr lang="es-ES">
                <a:latin typeface="Arial" charset="0"/>
                <a:cs typeface="Arial" charset="0"/>
              </a:rPr>
              <a:t>Los enunciados principales para los reforzamientos de elementos de hormigón con este tipo de platinas son :</a:t>
            </a:r>
            <a:endParaRPr lang="es-ES">
              <a:cs typeface="Times New Roman" pitchFamily="18" charset="0"/>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8067">
                                            <p:txEl>
                                              <p:pRg st="1" end="1"/>
                                            </p:txEl>
                                          </p:spTgt>
                                        </p:tgtEl>
                                        <p:attrNameLst>
                                          <p:attrName>style.visibility</p:attrName>
                                        </p:attrNameLst>
                                      </p:cBhvr>
                                      <p:to>
                                        <p:strVal val="visible"/>
                                      </p:to>
                                    </p:set>
                                    <p:anim calcmode="lin" valueType="num">
                                      <p:cBhvr additive="base">
                                        <p:cTn id="7" dur="500" fill="hold"/>
                                        <p:tgtEl>
                                          <p:spTgt spid="88067">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88067">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8067">
                                            <p:txEl>
                                              <p:pRg st="2" end="2"/>
                                            </p:txEl>
                                          </p:spTgt>
                                        </p:tgtEl>
                                        <p:attrNameLst>
                                          <p:attrName>style.visibility</p:attrName>
                                        </p:attrNameLst>
                                      </p:cBhvr>
                                      <p:to>
                                        <p:strVal val="visible"/>
                                      </p:to>
                                    </p:set>
                                    <p:anim calcmode="lin" valueType="num">
                                      <p:cBhvr additive="base">
                                        <p:cTn id="13" dur="500" fill="hold"/>
                                        <p:tgtEl>
                                          <p:spTgt spid="8806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806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8066"/>
                                        </p:tgtEl>
                                        <p:attrNameLst>
                                          <p:attrName>style.visibility</p:attrName>
                                        </p:attrNameLst>
                                      </p:cBhvr>
                                      <p:to>
                                        <p:strVal val="visible"/>
                                      </p:to>
                                    </p:set>
                                    <p:anim calcmode="lin" valueType="num">
                                      <p:cBhvr additive="base">
                                        <p:cTn id="19" dur="500" fill="hold"/>
                                        <p:tgtEl>
                                          <p:spTgt spid="88066"/>
                                        </p:tgtEl>
                                        <p:attrNameLst>
                                          <p:attrName>ppt_x</p:attrName>
                                        </p:attrNameLst>
                                      </p:cBhvr>
                                      <p:tavLst>
                                        <p:tav tm="0">
                                          <p:val>
                                            <p:strVal val="0-#ppt_w/2"/>
                                          </p:val>
                                        </p:tav>
                                        <p:tav tm="100000">
                                          <p:val>
                                            <p:strVal val="#ppt_x"/>
                                          </p:val>
                                        </p:tav>
                                      </p:tavLst>
                                    </p:anim>
                                    <p:anim calcmode="lin" valueType="num">
                                      <p:cBhvr additive="base">
                                        <p:cTn id="20" dur="500" fill="hold"/>
                                        <p:tgtEl>
                                          <p:spTgt spid="8806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066" grpId="0" autoUpdateAnimBg="0"/>
      <p:bldP spid="88067" grpId="0" build="p"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p:txBody>
          <a:bodyPr/>
          <a:lstStyle/>
          <a:p>
            <a:r>
              <a:rPr lang="es-MX" sz="4000" b="1">
                <a:latin typeface="Arial" charset="0"/>
                <a:cs typeface="Arial" charset="0"/>
              </a:rPr>
              <a:t>Guías de Diseño de Reforzamiento Estructural</a:t>
            </a:r>
            <a:endParaRPr lang="es-ES"/>
          </a:p>
        </p:txBody>
      </p:sp>
      <p:sp>
        <p:nvSpPr>
          <p:cNvPr id="89091" name="Rectangle 3"/>
          <p:cNvSpPr>
            <a:spLocks noGrp="1" noChangeArrowheads="1"/>
          </p:cNvSpPr>
          <p:nvPr>
            <p:ph type="body" idx="1"/>
          </p:nvPr>
        </p:nvSpPr>
        <p:spPr/>
        <p:txBody>
          <a:bodyPr/>
          <a:lstStyle/>
          <a:p>
            <a:pPr algn="just"/>
            <a:r>
              <a:rPr lang="es-ES_tradnl" sz="2800">
                <a:latin typeface="Arial" charset="0"/>
                <a:cs typeface="Times New Roman" pitchFamily="18" charset="0"/>
              </a:rPr>
              <a:t> Capacidad</a:t>
            </a:r>
            <a:r>
              <a:rPr lang="es-ES" sz="2800">
                <a:latin typeface="Arial" charset="0"/>
                <a:cs typeface="Arial" charset="0"/>
              </a:rPr>
              <a:t> última del elemento con reforzamiento no debe de exceder al doble de la capacidad del elemento sin reforzar.</a:t>
            </a:r>
            <a:endParaRPr lang="es-ES_tradnl" sz="2800">
              <a:latin typeface="Arial" charset="0"/>
              <a:cs typeface="Arial" charset="0"/>
            </a:endParaRPr>
          </a:p>
          <a:p>
            <a:pPr algn="just">
              <a:buFontTx/>
              <a:buNone/>
            </a:pPr>
            <a:endParaRPr lang="es-ES" sz="2800">
              <a:cs typeface="Times New Roman" pitchFamily="18" charset="0"/>
            </a:endParaRPr>
          </a:p>
          <a:p>
            <a:pPr algn="just"/>
            <a:r>
              <a:rPr lang="es-ES_tradnl" sz="2800">
                <a:cs typeface="Times New Roman" pitchFamily="18" charset="0"/>
              </a:rPr>
              <a:t>  </a:t>
            </a:r>
            <a:r>
              <a:rPr lang="es-ES" sz="2800">
                <a:cs typeface="Times New Roman" pitchFamily="18" charset="0"/>
              </a:rPr>
              <a:t> </a:t>
            </a:r>
            <a:r>
              <a:rPr lang="es-ES" sz="2800">
                <a:latin typeface="Arial" charset="0"/>
                <a:cs typeface="Arial" charset="0"/>
              </a:rPr>
              <a:t>En similitud con el típico reforzamiento con varillas, el elemento es diseñado de tal manera que la falla en el concreto tenga lugar durante la fluencia del acero. </a:t>
            </a:r>
            <a:endParaRPr lang="es-ES_tradnl" sz="2800">
              <a:latin typeface="Arial" charset="0"/>
              <a:cs typeface="Arial" charset="0"/>
            </a:endParaRPr>
          </a:p>
          <a:p>
            <a:pPr algn="just">
              <a:buFontTx/>
              <a:buNone/>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9090"/>
                                        </p:tgtEl>
                                        <p:attrNameLst>
                                          <p:attrName>style.visibility</p:attrName>
                                        </p:attrNameLst>
                                      </p:cBhvr>
                                      <p:to>
                                        <p:strVal val="visible"/>
                                      </p:to>
                                    </p:set>
                                    <p:anim calcmode="lin" valueType="num">
                                      <p:cBhvr additive="base">
                                        <p:cTn id="7" dur="500" fill="hold"/>
                                        <p:tgtEl>
                                          <p:spTgt spid="89090"/>
                                        </p:tgtEl>
                                        <p:attrNameLst>
                                          <p:attrName>ppt_x</p:attrName>
                                        </p:attrNameLst>
                                      </p:cBhvr>
                                      <p:tavLst>
                                        <p:tav tm="0">
                                          <p:val>
                                            <p:strVal val="0-#ppt_w/2"/>
                                          </p:val>
                                        </p:tav>
                                        <p:tav tm="100000">
                                          <p:val>
                                            <p:strVal val="#ppt_x"/>
                                          </p:val>
                                        </p:tav>
                                      </p:tavLst>
                                    </p:anim>
                                    <p:anim calcmode="lin" valueType="num">
                                      <p:cBhvr additive="base">
                                        <p:cTn id="8" dur="500" fill="hold"/>
                                        <p:tgtEl>
                                          <p:spTgt spid="8909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9091">
                                            <p:txEl>
                                              <p:pRg st="0" end="0"/>
                                            </p:txEl>
                                          </p:spTgt>
                                        </p:tgtEl>
                                        <p:attrNameLst>
                                          <p:attrName>style.visibility</p:attrName>
                                        </p:attrNameLst>
                                      </p:cBhvr>
                                      <p:to>
                                        <p:strVal val="visible"/>
                                      </p:to>
                                    </p:set>
                                    <p:anim calcmode="lin" valueType="num">
                                      <p:cBhvr additive="base">
                                        <p:cTn id="13" dur="500" fill="hold"/>
                                        <p:tgtEl>
                                          <p:spTgt spid="8909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8909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89091">
                                            <p:txEl>
                                              <p:pRg st="2" end="2"/>
                                            </p:txEl>
                                          </p:spTgt>
                                        </p:tgtEl>
                                        <p:attrNameLst>
                                          <p:attrName>style.visibility</p:attrName>
                                        </p:attrNameLst>
                                      </p:cBhvr>
                                      <p:to>
                                        <p:strVal val="visible"/>
                                      </p:to>
                                    </p:set>
                                    <p:anim calcmode="lin" valueType="num">
                                      <p:cBhvr additive="base">
                                        <p:cTn id="19" dur="500" fill="hold"/>
                                        <p:tgtEl>
                                          <p:spTgt spid="890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8909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090" grpId="0" autoUpdateAnimBg="0"/>
      <p:bldP spid="89091"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p:txBody>
          <a:bodyPr/>
          <a:lstStyle/>
          <a:p>
            <a:r>
              <a:rPr lang="es-MX" b="1">
                <a:latin typeface="Arial" charset="0"/>
                <a:cs typeface="Arial" charset="0"/>
              </a:rPr>
              <a:t>Guías de Diseño de Reforzamiento Estructural</a:t>
            </a:r>
            <a:endParaRPr lang="es-ES"/>
          </a:p>
        </p:txBody>
      </p:sp>
      <p:sp>
        <p:nvSpPr>
          <p:cNvPr id="90115" name="Rectangle 3"/>
          <p:cNvSpPr>
            <a:spLocks noGrp="1" noChangeArrowheads="1"/>
          </p:cNvSpPr>
          <p:nvPr>
            <p:ph type="body" idx="1"/>
          </p:nvPr>
        </p:nvSpPr>
        <p:spPr/>
        <p:txBody>
          <a:bodyPr/>
          <a:lstStyle/>
          <a:p>
            <a:pPr algn="just">
              <a:lnSpc>
                <a:spcPct val="90000"/>
              </a:lnSpc>
            </a:pPr>
            <a:endParaRPr lang="es-MX" sz="2500">
              <a:latin typeface="Arial" charset="0"/>
              <a:cs typeface="Arial" charset="0"/>
            </a:endParaRPr>
          </a:p>
          <a:p>
            <a:pPr algn="just">
              <a:lnSpc>
                <a:spcPct val="90000"/>
              </a:lnSpc>
            </a:pPr>
            <a:r>
              <a:rPr lang="es-ES" sz="2800">
                <a:latin typeface="Arial" charset="0"/>
                <a:cs typeface="Arial" charset="0"/>
              </a:rPr>
              <a:t>Este tipo de falla (dúctil) se detecta con la aparición de fisuras y deformaciones.</a:t>
            </a:r>
            <a:endParaRPr lang="es-MX" sz="2800">
              <a:latin typeface="Arial" charset="0"/>
              <a:cs typeface="Arial" charset="0"/>
            </a:endParaRPr>
          </a:p>
          <a:p>
            <a:pPr algn="just">
              <a:lnSpc>
                <a:spcPct val="90000"/>
              </a:lnSpc>
            </a:pPr>
            <a:endParaRPr lang="es-ES" sz="2800">
              <a:cs typeface="Times New Roman" pitchFamily="18" charset="0"/>
            </a:endParaRPr>
          </a:p>
          <a:p>
            <a:pPr algn="just">
              <a:lnSpc>
                <a:spcPct val="90000"/>
              </a:lnSpc>
            </a:pPr>
            <a:r>
              <a:rPr lang="es-MX" sz="2800">
                <a:latin typeface="Arial" charset="0"/>
                <a:cs typeface="Arial" charset="0"/>
              </a:rPr>
              <a:t>E</a:t>
            </a:r>
            <a:r>
              <a:rPr lang="es-ES" sz="2800">
                <a:latin typeface="Arial" charset="0"/>
                <a:cs typeface="Arial" charset="0"/>
              </a:rPr>
              <a:t>xiste lo que se denomina las normas de código generadas en algunos casos por países que poseen institutos ya experimentados en su uso como los de la Unidad Europea (en Zurich-Suiza, Alemania, Francia) o E.E.U.U.</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0114"/>
                                        </p:tgtEl>
                                        <p:attrNameLst>
                                          <p:attrName>style.visibility</p:attrName>
                                        </p:attrNameLst>
                                      </p:cBhvr>
                                      <p:to>
                                        <p:strVal val="visible"/>
                                      </p:to>
                                    </p:set>
                                    <p:anim calcmode="lin" valueType="num">
                                      <p:cBhvr additive="base">
                                        <p:cTn id="7" dur="500" fill="hold"/>
                                        <p:tgtEl>
                                          <p:spTgt spid="90114"/>
                                        </p:tgtEl>
                                        <p:attrNameLst>
                                          <p:attrName>ppt_x</p:attrName>
                                        </p:attrNameLst>
                                      </p:cBhvr>
                                      <p:tavLst>
                                        <p:tav tm="0">
                                          <p:val>
                                            <p:strVal val="0-#ppt_w/2"/>
                                          </p:val>
                                        </p:tav>
                                        <p:tav tm="100000">
                                          <p:val>
                                            <p:strVal val="#ppt_x"/>
                                          </p:val>
                                        </p:tav>
                                      </p:tavLst>
                                    </p:anim>
                                    <p:anim calcmode="lin" valueType="num">
                                      <p:cBhvr additive="base">
                                        <p:cTn id="8" dur="500" fill="hold"/>
                                        <p:tgtEl>
                                          <p:spTgt spid="9011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0115">
                                            <p:txEl>
                                              <p:pRg st="1" end="1"/>
                                            </p:txEl>
                                          </p:spTgt>
                                        </p:tgtEl>
                                        <p:attrNameLst>
                                          <p:attrName>style.visibility</p:attrName>
                                        </p:attrNameLst>
                                      </p:cBhvr>
                                      <p:to>
                                        <p:strVal val="visible"/>
                                      </p:to>
                                    </p:set>
                                    <p:anim calcmode="lin" valueType="num">
                                      <p:cBhvr additive="base">
                                        <p:cTn id="13" dur="500" fill="hold"/>
                                        <p:tgtEl>
                                          <p:spTgt spid="9011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011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0115">
                                            <p:txEl>
                                              <p:pRg st="3" end="3"/>
                                            </p:txEl>
                                          </p:spTgt>
                                        </p:tgtEl>
                                        <p:attrNameLst>
                                          <p:attrName>style.visibility</p:attrName>
                                        </p:attrNameLst>
                                      </p:cBhvr>
                                      <p:to>
                                        <p:strVal val="visible"/>
                                      </p:to>
                                    </p:set>
                                    <p:anim calcmode="lin" valueType="num">
                                      <p:cBhvr additive="base">
                                        <p:cTn id="19" dur="500" fill="hold"/>
                                        <p:tgtEl>
                                          <p:spTgt spid="9011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011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4" grpId="0" autoUpdateAnimBg="0"/>
      <p:bldP spid="90115"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es-MX" sz="4000" b="1">
                <a:latin typeface="Arial" charset="0"/>
                <a:cs typeface="Arial" charset="0"/>
              </a:rPr>
              <a:t>Guías de Diseño de Reforzamiento Estructural</a:t>
            </a:r>
            <a:endParaRPr lang="es-ES"/>
          </a:p>
        </p:txBody>
      </p:sp>
      <p:sp>
        <p:nvSpPr>
          <p:cNvPr id="91139" name="Rectangle 3"/>
          <p:cNvSpPr>
            <a:spLocks noGrp="1" noChangeArrowheads="1"/>
          </p:cNvSpPr>
          <p:nvPr>
            <p:ph type="body" idx="1"/>
          </p:nvPr>
        </p:nvSpPr>
        <p:spPr/>
        <p:txBody>
          <a:bodyPr/>
          <a:lstStyle/>
          <a:p>
            <a:pPr algn="just"/>
            <a:r>
              <a:rPr lang="es-ES">
                <a:latin typeface="Arial" charset="0"/>
                <a:cs typeface="Arial" charset="0"/>
              </a:rPr>
              <a:t>Dentro de este marco, se encamina la AC125, (cuya dirección en el web es :  </a:t>
            </a:r>
            <a:r>
              <a:rPr lang="es-ES">
                <a:latin typeface="Arial" charset="0"/>
                <a:cs typeface="Arial" charset="0"/>
                <a:hlinkClick r:id="rId4"/>
              </a:rPr>
              <a:t>www.icbo.org</a:t>
            </a:r>
            <a:r>
              <a:rPr lang="es-ES">
                <a:latin typeface="Arial" charset="0"/>
                <a:cs typeface="Arial" charset="0"/>
              </a:rPr>
              <a:t>)</a:t>
            </a:r>
            <a:endParaRPr lang="es-ES">
              <a:cs typeface="Times New Roman" pitchFamily="18" charset="0"/>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1138"/>
                                        </p:tgtEl>
                                        <p:attrNameLst>
                                          <p:attrName>style.visibility</p:attrName>
                                        </p:attrNameLst>
                                      </p:cBhvr>
                                      <p:to>
                                        <p:strVal val="visible"/>
                                      </p:to>
                                    </p:set>
                                    <p:anim calcmode="lin" valueType="num">
                                      <p:cBhvr additive="base">
                                        <p:cTn id="7" dur="500" fill="hold"/>
                                        <p:tgtEl>
                                          <p:spTgt spid="91138"/>
                                        </p:tgtEl>
                                        <p:attrNameLst>
                                          <p:attrName>ppt_x</p:attrName>
                                        </p:attrNameLst>
                                      </p:cBhvr>
                                      <p:tavLst>
                                        <p:tav tm="0">
                                          <p:val>
                                            <p:strVal val="0-#ppt_w/2"/>
                                          </p:val>
                                        </p:tav>
                                        <p:tav tm="100000">
                                          <p:val>
                                            <p:strVal val="#ppt_x"/>
                                          </p:val>
                                        </p:tav>
                                      </p:tavLst>
                                    </p:anim>
                                    <p:anim calcmode="lin" valueType="num">
                                      <p:cBhvr additive="base">
                                        <p:cTn id="8" dur="500" fill="hold"/>
                                        <p:tgtEl>
                                          <p:spTgt spid="91138"/>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1139">
                                            <p:txEl>
                                              <p:pRg st="0" end="0"/>
                                            </p:txEl>
                                          </p:spTgt>
                                        </p:tgtEl>
                                        <p:attrNameLst>
                                          <p:attrName>style.visibility</p:attrName>
                                        </p:attrNameLst>
                                      </p:cBhvr>
                                      <p:to>
                                        <p:strVal val="visible"/>
                                      </p:to>
                                    </p:set>
                                    <p:anim calcmode="lin" valueType="num">
                                      <p:cBhvr additive="base">
                                        <p:cTn id="13" dur="500" fill="hold"/>
                                        <p:tgtEl>
                                          <p:spTgt spid="9113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113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138" grpId="0" autoUpdateAnimBg="0"/>
      <p:bldP spid="91139"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4"/>
          <a:srcRect/>
          <a:tile tx="0" ty="0" sx="100000" sy="100000" flip="none" algn="tl"/>
        </a:blipFill>
        <a:effectLst/>
      </p:bgPr>
    </p:bg>
    <p:spTree>
      <p:nvGrpSpPr>
        <p:cNvPr id="1" name=""/>
        <p:cNvGrpSpPr/>
        <p:nvPr/>
      </p:nvGrpSpPr>
      <p:grpSpPr>
        <a:xfrm>
          <a:off x="0" y="0"/>
          <a:ext cx="0" cy="0"/>
          <a:chOff x="0" y="0"/>
          <a:chExt cx="0" cy="0"/>
        </a:xfrm>
      </p:grpSpPr>
      <p:pic>
        <p:nvPicPr>
          <p:cNvPr id="116738" name="Picture 2" descr="C:\Mis documentos\ESPOL\Tópicos\FOTO-DIAPOSITIVA\av. americas - av. quito tablero principal.JPG"/>
          <p:cNvPicPr>
            <a:picLocks noChangeAspect="1" noChangeArrowheads="1"/>
          </p:cNvPicPr>
          <p:nvPr/>
        </p:nvPicPr>
        <p:blipFill>
          <a:blip r:embed="rId5"/>
          <a:srcRect/>
          <a:stretch>
            <a:fillRect/>
          </a:stretch>
        </p:blipFill>
        <p:spPr bwMode="auto">
          <a:xfrm>
            <a:off x="304800" y="381000"/>
            <a:ext cx="8610600" cy="2667000"/>
          </a:xfrm>
          <a:prstGeom prst="rect">
            <a:avLst/>
          </a:prstGeom>
          <a:noFill/>
        </p:spPr>
      </p:pic>
      <p:pic>
        <p:nvPicPr>
          <p:cNvPr id="116739" name="Picture 3" descr="C:\Mis documentos\ESPOL\Tópicos\FOTO-DIAPOSITIVA\esmeraldas - av. americas perfil.JPG"/>
          <p:cNvPicPr>
            <a:picLocks noChangeAspect="1" noChangeArrowheads="1"/>
          </p:cNvPicPr>
          <p:nvPr/>
        </p:nvPicPr>
        <p:blipFill>
          <a:blip r:embed="rId6"/>
          <a:srcRect/>
          <a:stretch>
            <a:fillRect/>
          </a:stretch>
        </p:blipFill>
        <p:spPr bwMode="auto">
          <a:xfrm>
            <a:off x="228600" y="3657600"/>
            <a:ext cx="8458200" cy="2667000"/>
          </a:xfrm>
          <a:prstGeom prst="rect">
            <a:avLst/>
          </a:prstGeom>
          <a:noFill/>
        </p:spPr>
      </p:pic>
      <p:sp>
        <p:nvSpPr>
          <p:cNvPr id="116740" name="Text Box 4"/>
          <p:cNvSpPr txBox="1">
            <a:spLocks noChangeArrowheads="1"/>
          </p:cNvSpPr>
          <p:nvPr/>
        </p:nvSpPr>
        <p:spPr bwMode="auto">
          <a:xfrm>
            <a:off x="1143000" y="3048000"/>
            <a:ext cx="6550025" cy="457200"/>
          </a:xfrm>
          <a:prstGeom prst="rect">
            <a:avLst/>
          </a:prstGeom>
          <a:noFill/>
          <a:ln w="9525">
            <a:noFill/>
            <a:miter lim="800000"/>
            <a:headEnd/>
            <a:tailEnd/>
          </a:ln>
          <a:effectLst/>
        </p:spPr>
        <p:txBody>
          <a:bodyPr wrap="none">
            <a:spAutoFit/>
          </a:bodyPr>
          <a:lstStyle/>
          <a:p>
            <a:pPr eaLnBrk="0" hangingPunct="0"/>
            <a:r>
              <a:rPr lang="es-ES_tradnl">
                <a:solidFill>
                  <a:schemeClr val="tx1"/>
                </a:solidFill>
              </a:rPr>
              <a:t>AV. DE LAS AMÉRICAS CON LA AV. QUITO</a:t>
            </a:r>
          </a:p>
        </p:txBody>
      </p:sp>
      <p:sp>
        <p:nvSpPr>
          <p:cNvPr id="116741" name="Rectangle 5"/>
          <p:cNvSpPr>
            <a:spLocks noChangeArrowheads="1"/>
          </p:cNvSpPr>
          <p:nvPr/>
        </p:nvSpPr>
        <p:spPr bwMode="auto">
          <a:xfrm>
            <a:off x="685800" y="6400800"/>
            <a:ext cx="8016875" cy="457200"/>
          </a:xfrm>
          <a:prstGeom prst="rect">
            <a:avLst/>
          </a:prstGeom>
          <a:noFill/>
          <a:ln w="9525">
            <a:noFill/>
            <a:miter lim="800000"/>
            <a:headEnd/>
            <a:tailEnd/>
          </a:ln>
          <a:effectLst/>
        </p:spPr>
        <p:txBody>
          <a:bodyPr wrap="none">
            <a:spAutoFit/>
          </a:bodyPr>
          <a:lstStyle/>
          <a:p>
            <a:pPr eaLnBrk="0" hangingPunct="0"/>
            <a:r>
              <a:rPr lang="es-ES_tradnl">
                <a:solidFill>
                  <a:schemeClr val="tx1"/>
                </a:solidFill>
              </a:rPr>
              <a:t>AV. DE LAS AMÉRICAS CON LA CALLE ESMERALDA</a:t>
            </a:r>
          </a:p>
        </p:txBody>
      </p:sp>
      <p:sp>
        <p:nvSpPr>
          <p:cNvPr id="116743" name="Rectangle 7"/>
          <p:cNvSpPr>
            <a:spLocks noGrp="1" noChangeArrowheads="1"/>
          </p:cNvSpPr>
          <p:nvPr>
            <p:ph type="title" idx="4294967295"/>
          </p:nvPr>
        </p:nvSpPr>
        <p:spPr/>
        <p:txBody>
          <a:bodyPr/>
          <a:lstStyle/>
          <a:p>
            <a:r>
              <a:rPr lang="es-ES">
                <a:cs typeface="Times New Roman" pitchFamily="18" charset="0"/>
              </a:rPr>
              <a:t>  </a:t>
            </a:r>
            <a:endParaRPr lang="es-ES" sz="4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16738"/>
                                        </p:tgtEl>
                                        <p:attrNameLst>
                                          <p:attrName>style.visibility</p:attrName>
                                        </p:attrNameLst>
                                      </p:cBhvr>
                                      <p:to>
                                        <p:strVal val="visible"/>
                                      </p:to>
                                    </p:set>
                                    <p:animEffect transition="in" filter="randombar(horizontal)">
                                      <p:cBhvr>
                                        <p:cTn id="7" dur="500"/>
                                        <p:tgtEl>
                                          <p:spTgt spid="116738"/>
                                        </p:tgtEl>
                                      </p:cBhvr>
                                    </p:animEffect>
                                  </p:childTnLst>
                                  <p:subTnLst>
                                    <p:audio>
                                      <p:cMediaNode>
                                        <p:cTn display="0" masterRel="sameClick">
                                          <p:stCondLst>
                                            <p:cond evt="begin" delay="0">
                                              <p:tn val="5"/>
                                            </p:cond>
                                          </p:stCondLst>
                                          <p:endCondLst>
                                            <p:cond evt="onStopAudio" delay="0">
                                              <p:tgtEl>
                                                <p:sldTgt/>
                                              </p:tgtEl>
                                            </p:cond>
                                          </p:endCondLst>
                                        </p:cTn>
                                        <p:tgtEl>
                                          <p:sndTgt r:embed="rId2" name="LATIGO.WAV" builtIn="1"/>
                                        </p:tgtEl>
                                      </p:cMediaNode>
                                    </p:audio>
                                  </p:subTnLst>
                                </p:cTn>
                              </p:par>
                            </p:childTnLst>
                          </p:cTn>
                        </p:par>
                      </p:childTnLst>
                    </p:cTn>
                  </p:par>
                  <p:par>
                    <p:cTn id="8" fill="hold">
                      <p:stCondLst>
                        <p:cond delay="indefinite"/>
                      </p:stCondLst>
                      <p:childTnLst>
                        <p:par>
                          <p:cTn id="9" fill="hold">
                            <p:stCondLst>
                              <p:cond delay="0"/>
                            </p:stCondLst>
                            <p:childTnLst>
                              <p:par>
                                <p:cTn id="10" presetID="23" presetClass="entr" presetSubtype="528" fill="hold" grpId="0" nodeType="clickEffect">
                                  <p:stCondLst>
                                    <p:cond delay="0"/>
                                  </p:stCondLst>
                                  <p:childTnLst>
                                    <p:set>
                                      <p:cBhvr>
                                        <p:cTn id="11" dur="1" fill="hold">
                                          <p:stCondLst>
                                            <p:cond delay="0"/>
                                          </p:stCondLst>
                                        </p:cTn>
                                        <p:tgtEl>
                                          <p:spTgt spid="116740"/>
                                        </p:tgtEl>
                                        <p:attrNameLst>
                                          <p:attrName>style.visibility</p:attrName>
                                        </p:attrNameLst>
                                      </p:cBhvr>
                                      <p:to>
                                        <p:strVal val="visible"/>
                                      </p:to>
                                    </p:set>
                                    <p:anim calcmode="lin" valueType="num">
                                      <p:cBhvr>
                                        <p:cTn id="12" dur="500" fill="hold"/>
                                        <p:tgtEl>
                                          <p:spTgt spid="116740"/>
                                        </p:tgtEl>
                                        <p:attrNameLst>
                                          <p:attrName>ppt_w</p:attrName>
                                        </p:attrNameLst>
                                      </p:cBhvr>
                                      <p:tavLst>
                                        <p:tav tm="0">
                                          <p:val>
                                            <p:fltVal val="0"/>
                                          </p:val>
                                        </p:tav>
                                        <p:tav tm="100000">
                                          <p:val>
                                            <p:strVal val="#ppt_w"/>
                                          </p:val>
                                        </p:tav>
                                      </p:tavLst>
                                    </p:anim>
                                    <p:anim calcmode="lin" valueType="num">
                                      <p:cBhvr>
                                        <p:cTn id="13" dur="500" fill="hold"/>
                                        <p:tgtEl>
                                          <p:spTgt spid="116740"/>
                                        </p:tgtEl>
                                        <p:attrNameLst>
                                          <p:attrName>ppt_h</p:attrName>
                                        </p:attrNameLst>
                                      </p:cBhvr>
                                      <p:tavLst>
                                        <p:tav tm="0">
                                          <p:val>
                                            <p:fltVal val="0"/>
                                          </p:val>
                                        </p:tav>
                                        <p:tav tm="100000">
                                          <p:val>
                                            <p:strVal val="#ppt_h"/>
                                          </p:val>
                                        </p:tav>
                                      </p:tavLst>
                                    </p:anim>
                                    <p:anim calcmode="lin" valueType="num">
                                      <p:cBhvr>
                                        <p:cTn id="14" dur="500" fill="hold"/>
                                        <p:tgtEl>
                                          <p:spTgt spid="116740"/>
                                        </p:tgtEl>
                                        <p:attrNameLst>
                                          <p:attrName>ppt_x</p:attrName>
                                        </p:attrNameLst>
                                      </p:cBhvr>
                                      <p:tavLst>
                                        <p:tav tm="0">
                                          <p:val>
                                            <p:fltVal val="0.5"/>
                                          </p:val>
                                        </p:tav>
                                        <p:tav tm="100000">
                                          <p:val>
                                            <p:strVal val="#ppt_x"/>
                                          </p:val>
                                        </p:tav>
                                      </p:tavLst>
                                    </p:anim>
                                    <p:anim calcmode="lin" valueType="num">
                                      <p:cBhvr>
                                        <p:cTn id="15" dur="500" fill="hold"/>
                                        <p:tgtEl>
                                          <p:spTgt spid="116740"/>
                                        </p:tgtEl>
                                        <p:attrNameLst>
                                          <p:attrName>ppt_y</p:attrName>
                                        </p:attrNameLst>
                                      </p:cBhvr>
                                      <p:tavLst>
                                        <p:tav tm="0">
                                          <p:val>
                                            <p:fltVal val="0.5"/>
                                          </p:val>
                                        </p:tav>
                                        <p:tav tm="100000">
                                          <p:val>
                                            <p:strVal val="#ppt_y"/>
                                          </p:val>
                                        </p:tav>
                                      </p:tavLst>
                                    </p:anim>
                                  </p:childTnLst>
                                  <p:subTnLst>
                                    <p:audio>
                                      <p:cMediaNode>
                                        <p:cTn display="0" masterRel="sameClick">
                                          <p:stCondLst>
                                            <p:cond evt="begin" delay="0">
                                              <p:tn val="10"/>
                                            </p:cond>
                                          </p:stCondLst>
                                          <p:endCondLst>
                                            <p:cond evt="onStopAudio" delay="0">
                                              <p:tgtEl>
                                                <p:sldTgt/>
                                              </p:tgtEl>
                                            </p:cond>
                                          </p:endCondLst>
                                        </p:cTn>
                                        <p:tgtEl>
                                          <p:sndTgt r:embed="rId3" name="LASER.WAV" builtIn="1"/>
                                        </p:tgtEl>
                                      </p:cMediaNode>
                                    </p:audio>
                                  </p:subTnLst>
                                </p:cTn>
                              </p:par>
                            </p:childTnLst>
                          </p:cTn>
                        </p:par>
                      </p:childTnLst>
                    </p:cTn>
                  </p:par>
                  <p:par>
                    <p:cTn id="16" fill="hold">
                      <p:stCondLst>
                        <p:cond delay="indefinite"/>
                      </p:stCondLst>
                      <p:childTnLst>
                        <p:par>
                          <p:cTn id="17" fill="hold">
                            <p:stCondLst>
                              <p:cond delay="0"/>
                            </p:stCondLst>
                            <p:childTnLst>
                              <p:par>
                                <p:cTn id="18" presetID="14" presetClass="entr" presetSubtype="5" fill="hold" nodeType="clickEffect">
                                  <p:stCondLst>
                                    <p:cond delay="0"/>
                                  </p:stCondLst>
                                  <p:childTnLst>
                                    <p:set>
                                      <p:cBhvr>
                                        <p:cTn id="19" dur="1" fill="hold">
                                          <p:stCondLst>
                                            <p:cond delay="0"/>
                                          </p:stCondLst>
                                        </p:cTn>
                                        <p:tgtEl>
                                          <p:spTgt spid="116739"/>
                                        </p:tgtEl>
                                        <p:attrNameLst>
                                          <p:attrName>style.visibility</p:attrName>
                                        </p:attrNameLst>
                                      </p:cBhvr>
                                      <p:to>
                                        <p:strVal val="visible"/>
                                      </p:to>
                                    </p:set>
                                    <p:animEffect transition="in" filter="randombar(vertical)">
                                      <p:cBhvr>
                                        <p:cTn id="20" dur="500"/>
                                        <p:tgtEl>
                                          <p:spTgt spid="116739"/>
                                        </p:tgtEl>
                                      </p:cBhvr>
                                    </p:animEffect>
                                  </p:childTnLst>
                                  <p:subTnLst>
                                    <p:audio>
                                      <p:cMediaNode>
                                        <p:cTn display="0" masterRel="sameClick">
                                          <p:stCondLst>
                                            <p:cond evt="begin" delay="0">
                                              <p:tn val="18"/>
                                            </p:cond>
                                          </p:stCondLst>
                                          <p:endCondLst>
                                            <p:cond evt="onStopAudio" delay="0">
                                              <p:tgtEl>
                                                <p:sldTgt/>
                                              </p:tgtEl>
                                            </p:cond>
                                          </p:endCondLst>
                                        </p:cTn>
                                        <p:tgtEl>
                                          <p:sndTgt r:embed="rId2" name="LATIGO.WAV" builtIn="1"/>
                                        </p:tgtEl>
                                      </p:cMediaNode>
                                    </p:audio>
                                  </p:subTnLst>
                                </p:cTn>
                              </p:par>
                            </p:childTnLst>
                          </p:cTn>
                        </p:par>
                      </p:childTnLst>
                    </p:cTn>
                  </p:par>
                  <p:par>
                    <p:cTn id="21" fill="hold">
                      <p:stCondLst>
                        <p:cond delay="indefinite"/>
                      </p:stCondLst>
                      <p:childTnLst>
                        <p:par>
                          <p:cTn id="22" fill="hold">
                            <p:stCondLst>
                              <p:cond delay="0"/>
                            </p:stCondLst>
                            <p:childTnLst>
                              <p:par>
                                <p:cTn id="23" presetID="17" presetClass="entr" presetSubtype="4" fill="hold" grpId="0" nodeType="clickEffect">
                                  <p:stCondLst>
                                    <p:cond delay="0"/>
                                  </p:stCondLst>
                                  <p:childTnLst>
                                    <p:set>
                                      <p:cBhvr>
                                        <p:cTn id="24" dur="1" fill="hold">
                                          <p:stCondLst>
                                            <p:cond delay="0"/>
                                          </p:stCondLst>
                                        </p:cTn>
                                        <p:tgtEl>
                                          <p:spTgt spid="116741"/>
                                        </p:tgtEl>
                                        <p:attrNameLst>
                                          <p:attrName>style.visibility</p:attrName>
                                        </p:attrNameLst>
                                      </p:cBhvr>
                                      <p:to>
                                        <p:strVal val="visible"/>
                                      </p:to>
                                    </p:set>
                                    <p:anim calcmode="lin" valueType="num">
                                      <p:cBhvr>
                                        <p:cTn id="25" dur="500" fill="hold"/>
                                        <p:tgtEl>
                                          <p:spTgt spid="116741"/>
                                        </p:tgtEl>
                                        <p:attrNameLst>
                                          <p:attrName>ppt_x</p:attrName>
                                        </p:attrNameLst>
                                      </p:cBhvr>
                                      <p:tavLst>
                                        <p:tav tm="0">
                                          <p:val>
                                            <p:strVal val="#ppt_x"/>
                                          </p:val>
                                        </p:tav>
                                        <p:tav tm="100000">
                                          <p:val>
                                            <p:strVal val="#ppt_x"/>
                                          </p:val>
                                        </p:tav>
                                      </p:tavLst>
                                    </p:anim>
                                    <p:anim calcmode="lin" valueType="num">
                                      <p:cBhvr>
                                        <p:cTn id="26" dur="500" fill="hold"/>
                                        <p:tgtEl>
                                          <p:spTgt spid="116741"/>
                                        </p:tgtEl>
                                        <p:attrNameLst>
                                          <p:attrName>ppt_y</p:attrName>
                                        </p:attrNameLst>
                                      </p:cBhvr>
                                      <p:tavLst>
                                        <p:tav tm="0">
                                          <p:val>
                                            <p:strVal val="#ppt_y+#ppt_h/2"/>
                                          </p:val>
                                        </p:tav>
                                        <p:tav tm="100000">
                                          <p:val>
                                            <p:strVal val="#ppt_y"/>
                                          </p:val>
                                        </p:tav>
                                      </p:tavLst>
                                    </p:anim>
                                    <p:anim calcmode="lin" valueType="num">
                                      <p:cBhvr>
                                        <p:cTn id="27" dur="500" fill="hold"/>
                                        <p:tgtEl>
                                          <p:spTgt spid="116741"/>
                                        </p:tgtEl>
                                        <p:attrNameLst>
                                          <p:attrName>ppt_w</p:attrName>
                                        </p:attrNameLst>
                                      </p:cBhvr>
                                      <p:tavLst>
                                        <p:tav tm="0">
                                          <p:val>
                                            <p:strVal val="#ppt_w"/>
                                          </p:val>
                                        </p:tav>
                                        <p:tav tm="100000">
                                          <p:val>
                                            <p:strVal val="#ppt_w"/>
                                          </p:val>
                                        </p:tav>
                                      </p:tavLst>
                                    </p:anim>
                                    <p:anim calcmode="lin" valueType="num">
                                      <p:cBhvr>
                                        <p:cTn id="28" dur="500" fill="hold"/>
                                        <p:tgtEl>
                                          <p:spTgt spid="116741"/>
                                        </p:tgtEl>
                                        <p:attrNameLst>
                                          <p:attrName>ppt_h</p:attrName>
                                        </p:attrNameLst>
                                      </p:cBhvr>
                                      <p:tavLst>
                                        <p:tav tm="0">
                                          <p:val>
                                            <p:fltVal val="0"/>
                                          </p:val>
                                        </p:tav>
                                        <p:tav tm="100000">
                                          <p:val>
                                            <p:strVal val="#ppt_h"/>
                                          </p:val>
                                        </p:tav>
                                      </p:tavLst>
                                    </p:anim>
                                  </p:childTnLst>
                                  <p:subTnLst>
                                    <p:audio>
                                      <p:cMediaNode>
                                        <p:cTn display="0" masterRel="sameClick">
                                          <p:stCondLst>
                                            <p:cond evt="begin" delay="0">
                                              <p:tn val="23"/>
                                            </p:cond>
                                          </p:stCondLst>
                                          <p:endCondLst>
                                            <p:cond evt="onStopAudio" delay="0">
                                              <p:tgtEl>
                                                <p:sldTgt/>
                                              </p:tgtEl>
                                            </p:cond>
                                          </p:endCondLst>
                                        </p:cTn>
                                        <p:tgtEl>
                                          <p:sndTgt r:embed="rId3" name="LASE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40" grpId="0" autoUpdateAnimBg="0"/>
      <p:bldP spid="116741"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r>
              <a:rPr lang="es-MX" sz="4000" b="1">
                <a:latin typeface="Arial" charset="0"/>
                <a:cs typeface="Arial" charset="0"/>
              </a:rPr>
              <a:t>Guías de Diseño de Reforzamiento Estructural</a:t>
            </a:r>
            <a:endParaRPr lang="es-ES"/>
          </a:p>
        </p:txBody>
      </p:sp>
      <p:sp>
        <p:nvSpPr>
          <p:cNvPr id="92163" name="Rectangle 3"/>
          <p:cNvSpPr>
            <a:spLocks noGrp="1" noChangeArrowheads="1"/>
          </p:cNvSpPr>
          <p:nvPr>
            <p:ph type="body" idx="1"/>
          </p:nvPr>
        </p:nvSpPr>
        <p:spPr/>
        <p:txBody>
          <a:bodyPr/>
          <a:lstStyle/>
          <a:p>
            <a:pPr algn="just"/>
            <a:r>
              <a:rPr lang="es-ES" sz="2800">
                <a:latin typeface="Arial" charset="0"/>
                <a:cs typeface="Arial" charset="0"/>
              </a:rPr>
              <a:t>ACI norteamericano  </a:t>
            </a:r>
            <a:endParaRPr lang="es-MX" sz="2800">
              <a:latin typeface="Arial" charset="0"/>
              <a:cs typeface="Arial" charset="0"/>
            </a:endParaRPr>
          </a:p>
          <a:p>
            <a:pPr algn="just"/>
            <a:r>
              <a:rPr lang="es-MX" sz="2800">
                <a:latin typeface="Arial" charset="0"/>
                <a:cs typeface="Arial" charset="0"/>
              </a:rPr>
              <a:t>C</a:t>
            </a:r>
            <a:r>
              <a:rPr lang="es-ES" sz="2800">
                <a:latin typeface="Arial" charset="0"/>
                <a:cs typeface="Arial" charset="0"/>
              </a:rPr>
              <a:t>omité 440-F desarrolló un documento (ACI 440 F-99, 1999), para proporcionar recomendaciones de diseño y técnicas de construcción para el uso de CFRP.  </a:t>
            </a:r>
            <a:endParaRPr lang="es-ES_tradnl" sz="2800">
              <a:latin typeface="Arial" charset="0"/>
              <a:cs typeface="Arial" charset="0"/>
            </a:endParaRPr>
          </a:p>
          <a:p>
            <a:pPr algn="just"/>
            <a:r>
              <a:rPr lang="es-MX" sz="2800">
                <a:latin typeface="Arial" charset="0"/>
                <a:cs typeface="Arial" charset="0"/>
              </a:rPr>
              <a:t>S</a:t>
            </a:r>
            <a:r>
              <a:rPr lang="es-ES" sz="2800">
                <a:latin typeface="Arial" charset="0"/>
                <a:cs typeface="Arial" charset="0"/>
              </a:rPr>
              <a:t>igue los mismos principios básicos de equilibrio y comportamiento constitutivo usados para el concreto reforzado convencionalmente.</a:t>
            </a:r>
            <a:endParaRPr lang="es-ES" sz="2800">
              <a:cs typeface="Times New Roman" pitchFamily="18" charset="0"/>
            </a:endParaRPr>
          </a:p>
          <a:p>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2162"/>
                                        </p:tgtEl>
                                        <p:attrNameLst>
                                          <p:attrName>style.visibility</p:attrName>
                                        </p:attrNameLst>
                                      </p:cBhvr>
                                      <p:to>
                                        <p:strVal val="visible"/>
                                      </p:to>
                                    </p:set>
                                    <p:anim calcmode="lin" valueType="num">
                                      <p:cBhvr additive="base">
                                        <p:cTn id="7" dur="500" fill="hold"/>
                                        <p:tgtEl>
                                          <p:spTgt spid="92162"/>
                                        </p:tgtEl>
                                        <p:attrNameLst>
                                          <p:attrName>ppt_x</p:attrName>
                                        </p:attrNameLst>
                                      </p:cBhvr>
                                      <p:tavLst>
                                        <p:tav tm="0">
                                          <p:val>
                                            <p:strVal val="0-#ppt_w/2"/>
                                          </p:val>
                                        </p:tav>
                                        <p:tav tm="100000">
                                          <p:val>
                                            <p:strVal val="#ppt_x"/>
                                          </p:val>
                                        </p:tav>
                                      </p:tavLst>
                                    </p:anim>
                                    <p:anim calcmode="lin" valueType="num">
                                      <p:cBhvr additive="base">
                                        <p:cTn id="8" dur="500" fill="hold"/>
                                        <p:tgtEl>
                                          <p:spTgt spid="9216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2163">
                                            <p:txEl>
                                              <p:pRg st="0" end="0"/>
                                            </p:txEl>
                                          </p:spTgt>
                                        </p:tgtEl>
                                        <p:attrNameLst>
                                          <p:attrName>style.visibility</p:attrName>
                                        </p:attrNameLst>
                                      </p:cBhvr>
                                      <p:to>
                                        <p:strVal val="visible"/>
                                      </p:to>
                                    </p:set>
                                    <p:anim calcmode="lin" valueType="num">
                                      <p:cBhvr additive="base">
                                        <p:cTn id="13" dur="500" fill="hold"/>
                                        <p:tgtEl>
                                          <p:spTgt spid="9216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216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2163">
                                            <p:txEl>
                                              <p:pRg st="1" end="1"/>
                                            </p:txEl>
                                          </p:spTgt>
                                        </p:tgtEl>
                                        <p:attrNameLst>
                                          <p:attrName>style.visibility</p:attrName>
                                        </p:attrNameLst>
                                      </p:cBhvr>
                                      <p:to>
                                        <p:strVal val="visible"/>
                                      </p:to>
                                    </p:set>
                                    <p:anim calcmode="lin" valueType="num">
                                      <p:cBhvr additive="base">
                                        <p:cTn id="19" dur="500" fill="hold"/>
                                        <p:tgtEl>
                                          <p:spTgt spid="9216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216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2163">
                                            <p:txEl>
                                              <p:pRg st="2" end="2"/>
                                            </p:txEl>
                                          </p:spTgt>
                                        </p:tgtEl>
                                        <p:attrNameLst>
                                          <p:attrName>style.visibility</p:attrName>
                                        </p:attrNameLst>
                                      </p:cBhvr>
                                      <p:to>
                                        <p:strVal val="visible"/>
                                      </p:to>
                                    </p:set>
                                    <p:anim calcmode="lin" valueType="num">
                                      <p:cBhvr additive="base">
                                        <p:cTn id="25" dur="500" fill="hold"/>
                                        <p:tgtEl>
                                          <p:spTgt spid="92163">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216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2" grpId="0" autoUpdateAnimBg="0"/>
      <p:bldP spid="92163" grpId="0" build="p"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r>
              <a:rPr lang="es-MX" sz="4000" b="1">
                <a:latin typeface="Arial" charset="0"/>
                <a:cs typeface="Arial" charset="0"/>
              </a:rPr>
              <a:t>Guías de Diseño de Reforzamiento Estructural</a:t>
            </a:r>
            <a:endParaRPr lang="es-ES"/>
          </a:p>
        </p:txBody>
      </p:sp>
      <p:sp>
        <p:nvSpPr>
          <p:cNvPr id="95235" name="Rectangle 3"/>
          <p:cNvSpPr>
            <a:spLocks noGrp="1" noChangeArrowheads="1"/>
          </p:cNvSpPr>
          <p:nvPr>
            <p:ph type="body" idx="1"/>
          </p:nvPr>
        </p:nvSpPr>
        <p:spPr/>
        <p:txBody>
          <a:bodyPr/>
          <a:lstStyle/>
          <a:p>
            <a:pPr algn="just"/>
            <a:r>
              <a:rPr lang="es-MX" sz="2800">
                <a:latin typeface="Arial" charset="0"/>
                <a:cs typeface="Arial" charset="0"/>
              </a:rPr>
              <a:t>L</a:t>
            </a:r>
            <a:r>
              <a:rPr lang="es-ES" sz="2800">
                <a:latin typeface="Arial" charset="0"/>
                <a:cs typeface="Arial" charset="0"/>
              </a:rPr>
              <a:t>a Sociedad Japonesa de Ingenieros Civiles (JSCE) emitió en el 2000 las primeras normas para uso de FRP en rehabilitación de estructuras de concreto.</a:t>
            </a:r>
            <a:endParaRPr lang="es-ES" sz="2800">
              <a:cs typeface="Times New Roman" pitchFamily="18" charset="0"/>
            </a:endParaRPr>
          </a:p>
          <a:p>
            <a:pPr algn="just">
              <a:buFontTx/>
              <a:buNone/>
            </a:pPr>
            <a:endParaRPr lang="es-MX" sz="2800" i="1">
              <a:cs typeface="Times New Roman" pitchFamily="18" charset="0"/>
            </a:endParaRPr>
          </a:p>
          <a:p>
            <a:pPr algn="just"/>
            <a:r>
              <a:rPr lang="es-MX" sz="2800">
                <a:latin typeface="Arial" charset="0"/>
                <a:cs typeface="Arial" charset="0"/>
              </a:rPr>
              <a:t>Sin embargo, aún está por definirse una metodología explícita para el manejo de muchos aspectos importantes, como:</a:t>
            </a:r>
            <a:endParaRPr lang="es-MX" sz="2800" i="1">
              <a:cs typeface="Times New Roman" pitchFamily="18" charset="0"/>
            </a:endParaRPr>
          </a:p>
          <a:p>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5234"/>
                                        </p:tgtEl>
                                        <p:attrNameLst>
                                          <p:attrName>style.visibility</p:attrName>
                                        </p:attrNameLst>
                                      </p:cBhvr>
                                      <p:to>
                                        <p:strVal val="visible"/>
                                      </p:to>
                                    </p:set>
                                    <p:anim calcmode="lin" valueType="num">
                                      <p:cBhvr additive="base">
                                        <p:cTn id="7" dur="500" fill="hold"/>
                                        <p:tgtEl>
                                          <p:spTgt spid="95234"/>
                                        </p:tgtEl>
                                        <p:attrNameLst>
                                          <p:attrName>ppt_x</p:attrName>
                                        </p:attrNameLst>
                                      </p:cBhvr>
                                      <p:tavLst>
                                        <p:tav tm="0">
                                          <p:val>
                                            <p:strVal val="0-#ppt_w/2"/>
                                          </p:val>
                                        </p:tav>
                                        <p:tav tm="100000">
                                          <p:val>
                                            <p:strVal val="#ppt_x"/>
                                          </p:val>
                                        </p:tav>
                                      </p:tavLst>
                                    </p:anim>
                                    <p:anim calcmode="lin" valueType="num">
                                      <p:cBhvr additive="base">
                                        <p:cTn id="8" dur="500" fill="hold"/>
                                        <p:tgtEl>
                                          <p:spTgt spid="9523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5235">
                                            <p:txEl>
                                              <p:pRg st="0" end="0"/>
                                            </p:txEl>
                                          </p:spTgt>
                                        </p:tgtEl>
                                        <p:attrNameLst>
                                          <p:attrName>style.visibility</p:attrName>
                                        </p:attrNameLst>
                                      </p:cBhvr>
                                      <p:to>
                                        <p:strVal val="visible"/>
                                      </p:to>
                                    </p:set>
                                    <p:anim calcmode="lin" valueType="num">
                                      <p:cBhvr additive="base">
                                        <p:cTn id="13" dur="500" fill="hold"/>
                                        <p:tgtEl>
                                          <p:spTgt spid="9523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523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5235">
                                            <p:txEl>
                                              <p:pRg st="2" end="2"/>
                                            </p:txEl>
                                          </p:spTgt>
                                        </p:tgtEl>
                                        <p:attrNameLst>
                                          <p:attrName>style.visibility</p:attrName>
                                        </p:attrNameLst>
                                      </p:cBhvr>
                                      <p:to>
                                        <p:strVal val="visible"/>
                                      </p:to>
                                    </p:set>
                                    <p:anim calcmode="lin" valueType="num">
                                      <p:cBhvr additive="base">
                                        <p:cTn id="19" dur="500" fill="hold"/>
                                        <p:tgtEl>
                                          <p:spTgt spid="9523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523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4" grpId="0" autoUpdateAnimBg="0"/>
      <p:bldP spid="95235" grpId="0" build="p"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6259" name="Rectangle 3"/>
          <p:cNvSpPr>
            <a:spLocks noGrp="1" noChangeArrowheads="1"/>
          </p:cNvSpPr>
          <p:nvPr>
            <p:ph type="body" idx="1"/>
          </p:nvPr>
        </p:nvSpPr>
        <p:spPr>
          <a:xfrm>
            <a:off x="609600" y="990600"/>
            <a:ext cx="7848600" cy="4572000"/>
          </a:xfrm>
        </p:spPr>
        <p:txBody>
          <a:bodyPr/>
          <a:lstStyle/>
          <a:p>
            <a:pPr algn="just">
              <a:lnSpc>
                <a:spcPct val="90000"/>
              </a:lnSpc>
            </a:pPr>
            <a:endParaRPr lang="es-MX">
              <a:latin typeface="Arial" charset="0"/>
              <a:cs typeface="Arial" charset="0"/>
            </a:endParaRPr>
          </a:p>
          <a:p>
            <a:pPr algn="just">
              <a:lnSpc>
                <a:spcPct val="90000"/>
              </a:lnSpc>
            </a:pPr>
            <a:r>
              <a:rPr lang="es-MX">
                <a:latin typeface="Arial" charset="0"/>
                <a:cs typeface="Arial" charset="0"/>
              </a:rPr>
              <a:t>Uso de factores apropiados</a:t>
            </a:r>
          </a:p>
          <a:p>
            <a:pPr algn="just">
              <a:lnSpc>
                <a:spcPct val="90000"/>
              </a:lnSpc>
            </a:pPr>
            <a:endParaRPr lang="es-MX">
              <a:latin typeface="Arial" charset="0"/>
              <a:cs typeface="Arial" charset="0"/>
            </a:endParaRPr>
          </a:p>
          <a:p>
            <a:pPr algn="just">
              <a:lnSpc>
                <a:spcPct val="90000"/>
              </a:lnSpc>
            </a:pPr>
            <a:r>
              <a:rPr lang="es-MX">
                <a:latin typeface="Arial" charset="0"/>
                <a:cs typeface="Arial" charset="0"/>
              </a:rPr>
              <a:t>Baja ductilidad</a:t>
            </a:r>
          </a:p>
          <a:p>
            <a:pPr algn="just">
              <a:lnSpc>
                <a:spcPct val="90000"/>
              </a:lnSpc>
            </a:pPr>
            <a:endParaRPr lang="es-MX">
              <a:latin typeface="Arial" charset="0"/>
              <a:cs typeface="Arial" charset="0"/>
            </a:endParaRPr>
          </a:p>
          <a:p>
            <a:pPr algn="just">
              <a:lnSpc>
                <a:spcPct val="90000"/>
              </a:lnSpc>
            </a:pPr>
            <a:r>
              <a:rPr lang="es-MX">
                <a:latin typeface="Arial" charset="0"/>
                <a:cs typeface="Arial" charset="0"/>
              </a:rPr>
              <a:t>Desarrollo del anclaje.</a:t>
            </a:r>
          </a:p>
          <a:p>
            <a:pPr algn="just">
              <a:lnSpc>
                <a:spcPct val="90000"/>
              </a:lnSpc>
            </a:pPr>
            <a:endParaRPr lang="es-MX">
              <a:latin typeface="Arial" charset="0"/>
              <a:cs typeface="Arial" charset="0"/>
            </a:endParaRPr>
          </a:p>
          <a:p>
            <a:pPr algn="just">
              <a:lnSpc>
                <a:spcPct val="90000"/>
              </a:lnSpc>
            </a:pPr>
            <a:r>
              <a:rPr lang="es-MX">
                <a:latin typeface="Arial" charset="0"/>
                <a:cs typeface="Arial" charset="0"/>
              </a:rPr>
              <a:t>Criterio de refuerzo mínimo</a:t>
            </a:r>
            <a:endParaRPr lang="es-MX" i="1">
              <a:cs typeface="Times New Roman" pitchFamily="18" charset="0"/>
            </a:endParaRPr>
          </a:p>
          <a:p>
            <a:pPr>
              <a:lnSpc>
                <a:spcPct val="90000"/>
              </a:lnSpc>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6259">
                                            <p:txEl>
                                              <p:pRg st="1" end="1"/>
                                            </p:txEl>
                                          </p:spTgt>
                                        </p:tgtEl>
                                        <p:attrNameLst>
                                          <p:attrName>style.visibility</p:attrName>
                                        </p:attrNameLst>
                                      </p:cBhvr>
                                      <p:to>
                                        <p:strVal val="visible"/>
                                      </p:to>
                                    </p:set>
                                    <p:anim calcmode="lin" valueType="num">
                                      <p:cBhvr additive="base">
                                        <p:cTn id="7" dur="500" fill="hold"/>
                                        <p:tgtEl>
                                          <p:spTgt spid="96259">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62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6259">
                                            <p:txEl>
                                              <p:pRg st="3" end="3"/>
                                            </p:txEl>
                                          </p:spTgt>
                                        </p:tgtEl>
                                        <p:attrNameLst>
                                          <p:attrName>style.visibility</p:attrName>
                                        </p:attrNameLst>
                                      </p:cBhvr>
                                      <p:to>
                                        <p:strVal val="visible"/>
                                      </p:to>
                                    </p:set>
                                    <p:anim calcmode="lin" valueType="num">
                                      <p:cBhvr additive="base">
                                        <p:cTn id="13" dur="500" fill="hold"/>
                                        <p:tgtEl>
                                          <p:spTgt spid="96259">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62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6259">
                                            <p:txEl>
                                              <p:pRg st="5" end="5"/>
                                            </p:txEl>
                                          </p:spTgt>
                                        </p:tgtEl>
                                        <p:attrNameLst>
                                          <p:attrName>style.visibility</p:attrName>
                                        </p:attrNameLst>
                                      </p:cBhvr>
                                      <p:to>
                                        <p:strVal val="visible"/>
                                      </p:to>
                                    </p:set>
                                    <p:anim calcmode="lin" valueType="num">
                                      <p:cBhvr additive="base">
                                        <p:cTn id="19" dur="500" fill="hold"/>
                                        <p:tgtEl>
                                          <p:spTgt spid="96259">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6259">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96259">
                                            <p:txEl>
                                              <p:pRg st="7" end="7"/>
                                            </p:txEl>
                                          </p:spTgt>
                                        </p:tgtEl>
                                        <p:attrNameLst>
                                          <p:attrName>style.visibility</p:attrName>
                                        </p:attrNameLst>
                                      </p:cBhvr>
                                      <p:to>
                                        <p:strVal val="visible"/>
                                      </p:to>
                                    </p:set>
                                    <p:anim calcmode="lin" valueType="num">
                                      <p:cBhvr additive="base">
                                        <p:cTn id="25" dur="500" fill="hold"/>
                                        <p:tgtEl>
                                          <p:spTgt spid="96259">
                                            <p:txEl>
                                              <p:pRg st="7" end="7"/>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96259">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s-MX" sz="4000" b="1">
                <a:latin typeface="Arial" charset="0"/>
                <a:cs typeface="Arial" charset="0"/>
              </a:rPr>
              <a:t>Guías de Diseño de Reforzamiento Estructural</a:t>
            </a:r>
            <a:endParaRPr lang="es-ES" sz="4000" b="1">
              <a:latin typeface="Arial" charset="0"/>
              <a:cs typeface="Arial" charset="0"/>
            </a:endParaRPr>
          </a:p>
        </p:txBody>
      </p:sp>
      <p:sp>
        <p:nvSpPr>
          <p:cNvPr id="97283" name="Rectangle 3"/>
          <p:cNvSpPr>
            <a:spLocks noGrp="1" noChangeArrowheads="1"/>
          </p:cNvSpPr>
          <p:nvPr>
            <p:ph type="body" idx="1"/>
          </p:nvPr>
        </p:nvSpPr>
        <p:spPr/>
        <p:txBody>
          <a:bodyPr/>
          <a:lstStyle/>
          <a:p>
            <a:pPr algn="just"/>
            <a:r>
              <a:rPr lang="es-MX" b="1">
                <a:latin typeface="Arial" charset="0"/>
                <a:cs typeface="Arial" charset="0"/>
              </a:rPr>
              <a:t>Normas de Diseño Comerciales</a:t>
            </a:r>
            <a:endParaRPr lang="es-MX" i="1">
              <a:cs typeface="Times New Roman" pitchFamily="18" charset="0"/>
            </a:endParaRPr>
          </a:p>
          <a:p>
            <a:pPr algn="just"/>
            <a:r>
              <a:rPr lang="es-MX">
                <a:latin typeface="Arial" charset="0"/>
                <a:cs typeface="Arial" charset="0"/>
              </a:rPr>
              <a:t>E</a:t>
            </a:r>
            <a:r>
              <a:rPr lang="es-ES">
                <a:latin typeface="Arial" charset="0"/>
                <a:cs typeface="Arial" charset="0"/>
              </a:rPr>
              <a:t>mpresas internacionales, fabricantes de las </a:t>
            </a:r>
            <a:r>
              <a:rPr lang="es-MX">
                <a:latin typeface="Arial" charset="0"/>
                <a:cs typeface="Arial" charset="0"/>
              </a:rPr>
              <a:t>FRP</a:t>
            </a:r>
            <a:r>
              <a:rPr lang="es-ES">
                <a:latin typeface="Arial" charset="0"/>
                <a:cs typeface="Arial" charset="0"/>
              </a:rPr>
              <a:t>, basados en sus experiencias, han desarrollado lo que se conoce como guías de diseño comerciales, </a:t>
            </a:r>
            <a:r>
              <a:rPr lang="es-MX">
                <a:latin typeface="Arial" charset="0"/>
                <a:cs typeface="Arial" charset="0"/>
              </a:rPr>
              <a:t>por</a:t>
            </a:r>
            <a:r>
              <a:rPr lang="es-ES">
                <a:latin typeface="Arial" charset="0"/>
                <a:cs typeface="Arial" charset="0"/>
              </a:rPr>
              <a:t> las cuales se </a:t>
            </a:r>
            <a:r>
              <a:rPr lang="es-MX">
                <a:latin typeface="Arial" charset="0"/>
                <a:cs typeface="Arial" charset="0"/>
              </a:rPr>
              <a:t>rig</a:t>
            </a:r>
            <a:r>
              <a:rPr lang="es-ES">
                <a:latin typeface="Arial" charset="0"/>
                <a:cs typeface="Arial" charset="0"/>
              </a:rPr>
              <a:t>en para elaborar sus productos.</a:t>
            </a:r>
            <a:endParaRPr lang="es-ES">
              <a:cs typeface="Times New Roman" pitchFamily="18" charset="0"/>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2"/>
                                        </p:tgtEl>
                                        <p:attrNameLst>
                                          <p:attrName>style.visibility</p:attrName>
                                        </p:attrNameLst>
                                      </p:cBhvr>
                                      <p:to>
                                        <p:strVal val="visible"/>
                                      </p:to>
                                    </p:set>
                                    <p:anim calcmode="lin" valueType="num">
                                      <p:cBhvr additive="base">
                                        <p:cTn id="7" dur="500" fill="hold"/>
                                        <p:tgtEl>
                                          <p:spTgt spid="97282"/>
                                        </p:tgtEl>
                                        <p:attrNameLst>
                                          <p:attrName>ppt_x</p:attrName>
                                        </p:attrNameLst>
                                      </p:cBhvr>
                                      <p:tavLst>
                                        <p:tav tm="0">
                                          <p:val>
                                            <p:strVal val="0-#ppt_w/2"/>
                                          </p:val>
                                        </p:tav>
                                        <p:tav tm="100000">
                                          <p:val>
                                            <p:strVal val="#ppt_x"/>
                                          </p:val>
                                        </p:tav>
                                      </p:tavLst>
                                    </p:anim>
                                    <p:anim calcmode="lin" valueType="num">
                                      <p:cBhvr additive="base">
                                        <p:cTn id="8" dur="500" fill="hold"/>
                                        <p:tgtEl>
                                          <p:spTgt spid="9728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3">
                                            <p:txEl>
                                              <p:pRg st="0" end="0"/>
                                            </p:txEl>
                                          </p:spTgt>
                                        </p:tgtEl>
                                        <p:attrNameLst>
                                          <p:attrName>style.visibility</p:attrName>
                                        </p:attrNameLst>
                                      </p:cBhvr>
                                      <p:to>
                                        <p:strVal val="visible"/>
                                      </p:to>
                                    </p:set>
                                    <p:anim calcmode="lin" valueType="num">
                                      <p:cBhvr additive="base">
                                        <p:cTn id="13" dur="500" fill="hold"/>
                                        <p:tgtEl>
                                          <p:spTgt spid="97283">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728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7283">
                                            <p:txEl>
                                              <p:pRg st="1" end="1"/>
                                            </p:txEl>
                                          </p:spTgt>
                                        </p:tgtEl>
                                        <p:attrNameLst>
                                          <p:attrName>style.visibility</p:attrName>
                                        </p:attrNameLst>
                                      </p:cBhvr>
                                      <p:to>
                                        <p:strVal val="visible"/>
                                      </p:to>
                                    </p:set>
                                    <p:anim calcmode="lin" valueType="num">
                                      <p:cBhvr additive="base">
                                        <p:cTn id="19" dur="500" fill="hold"/>
                                        <p:tgtEl>
                                          <p:spTgt spid="97283">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728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autoUpdateAnimBg="0"/>
      <p:bldP spid="97283" grpId="0" build="p"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98307" name="Rectangle 3"/>
          <p:cNvSpPr>
            <a:spLocks noGrp="1" noChangeArrowheads="1"/>
          </p:cNvSpPr>
          <p:nvPr>
            <p:ph type="body" idx="1"/>
          </p:nvPr>
        </p:nvSpPr>
        <p:spPr>
          <a:xfrm>
            <a:off x="685800" y="1371600"/>
            <a:ext cx="7772400" cy="4114800"/>
          </a:xfrm>
        </p:spPr>
        <p:txBody>
          <a:bodyPr/>
          <a:lstStyle/>
          <a:p>
            <a:pPr algn="just">
              <a:lnSpc>
                <a:spcPct val="90000"/>
              </a:lnSpc>
            </a:pPr>
            <a:r>
              <a:rPr lang="es-ES" sz="2800">
                <a:latin typeface="Arial" charset="0"/>
                <a:cs typeface="Arial" charset="0"/>
              </a:rPr>
              <a:t>Master Builders Technologies (Degussa – Suiza, E.E.U.U.) con sus productos de la línea MBRACE</a:t>
            </a:r>
            <a:r>
              <a:rPr lang="es-ES" sz="2800" baseline="30000">
                <a:latin typeface="Arial" charset="0"/>
                <a:cs typeface="Arial" charset="0"/>
              </a:rPr>
              <a:t>TM </a:t>
            </a:r>
            <a:endParaRPr lang="es-MX" sz="2800" baseline="30000">
              <a:latin typeface="Arial" charset="0"/>
              <a:cs typeface="Arial" charset="0"/>
            </a:endParaRPr>
          </a:p>
          <a:p>
            <a:pPr algn="just">
              <a:lnSpc>
                <a:spcPct val="90000"/>
              </a:lnSpc>
            </a:pPr>
            <a:endParaRPr lang="es-MX" sz="2800">
              <a:latin typeface="Arial" charset="0"/>
              <a:cs typeface="Arial" charset="0"/>
            </a:endParaRPr>
          </a:p>
          <a:p>
            <a:pPr algn="just">
              <a:lnSpc>
                <a:spcPct val="90000"/>
              </a:lnSpc>
            </a:pPr>
            <a:r>
              <a:rPr lang="es-ES" sz="2800">
                <a:latin typeface="Arial" charset="0"/>
                <a:cs typeface="Arial" charset="0"/>
              </a:rPr>
              <a:t>Francia con su sistema  (Tisú de Fibres de Carbone TFC) de Freyssinet</a:t>
            </a:r>
            <a:r>
              <a:rPr lang="es-MX" sz="2800">
                <a:latin typeface="Arial" charset="0"/>
                <a:cs typeface="Arial" charset="0"/>
              </a:rPr>
              <a:t> </a:t>
            </a:r>
          </a:p>
          <a:p>
            <a:pPr algn="just">
              <a:lnSpc>
                <a:spcPct val="90000"/>
              </a:lnSpc>
            </a:pPr>
            <a:endParaRPr lang="es-MX" sz="2800">
              <a:latin typeface="Arial" charset="0"/>
              <a:cs typeface="Arial" charset="0"/>
            </a:endParaRPr>
          </a:p>
          <a:p>
            <a:pPr algn="just">
              <a:lnSpc>
                <a:spcPct val="90000"/>
              </a:lnSpc>
            </a:pPr>
            <a:r>
              <a:rPr lang="es-MX" sz="2800">
                <a:latin typeface="Arial" charset="0"/>
                <a:cs typeface="Arial" charset="0"/>
              </a:rPr>
              <a:t>D</a:t>
            </a:r>
            <a:r>
              <a:rPr lang="es-ES" sz="2800">
                <a:latin typeface="Arial" charset="0"/>
                <a:cs typeface="Arial" charset="0"/>
              </a:rPr>
              <a:t>iversas empresas de Alemania (DGW) , Suiza  y el Reino Unido.  </a:t>
            </a:r>
            <a:endParaRPr lang="es-ES" sz="2800">
              <a:cs typeface="Times New Roman" pitchFamily="18" charset="0"/>
            </a:endParaRPr>
          </a:p>
          <a:p>
            <a:pPr>
              <a:lnSpc>
                <a:spcPct val="90000"/>
              </a:lnSpc>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8307">
                                            <p:txEl>
                                              <p:pRg st="0" end="0"/>
                                            </p:txEl>
                                          </p:spTgt>
                                        </p:tgtEl>
                                        <p:attrNameLst>
                                          <p:attrName>style.visibility</p:attrName>
                                        </p:attrNameLst>
                                      </p:cBhvr>
                                      <p:to>
                                        <p:strVal val="visible"/>
                                      </p:to>
                                    </p:set>
                                    <p:anim calcmode="lin" valueType="num">
                                      <p:cBhvr additive="base">
                                        <p:cTn id="7" dur="500" fill="hold"/>
                                        <p:tgtEl>
                                          <p:spTgt spid="983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983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8307">
                                            <p:txEl>
                                              <p:pRg st="2" end="2"/>
                                            </p:txEl>
                                          </p:spTgt>
                                        </p:tgtEl>
                                        <p:attrNameLst>
                                          <p:attrName>style.visibility</p:attrName>
                                        </p:attrNameLst>
                                      </p:cBhvr>
                                      <p:to>
                                        <p:strVal val="visible"/>
                                      </p:to>
                                    </p:set>
                                    <p:anim calcmode="lin" valueType="num">
                                      <p:cBhvr additive="base">
                                        <p:cTn id="13" dur="500" fill="hold"/>
                                        <p:tgtEl>
                                          <p:spTgt spid="983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983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8307">
                                            <p:txEl>
                                              <p:pRg st="4" end="4"/>
                                            </p:txEl>
                                          </p:spTgt>
                                        </p:tgtEl>
                                        <p:attrNameLst>
                                          <p:attrName>style.visibility</p:attrName>
                                        </p:attrNameLst>
                                      </p:cBhvr>
                                      <p:to>
                                        <p:strVal val="visible"/>
                                      </p:to>
                                    </p:set>
                                    <p:anim calcmode="lin" valueType="num">
                                      <p:cBhvr additive="base">
                                        <p:cTn id="19" dur="500" fill="hold"/>
                                        <p:tgtEl>
                                          <p:spTgt spid="98307">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9830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307" grpId="0" build="p"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endParaRPr lang="es-ES"/>
          </a:p>
        </p:txBody>
      </p:sp>
      <p:sp>
        <p:nvSpPr>
          <p:cNvPr id="100355" name="Rectangle 3"/>
          <p:cNvSpPr>
            <a:spLocks noGrp="1" noChangeArrowheads="1"/>
          </p:cNvSpPr>
          <p:nvPr>
            <p:ph type="body" idx="1"/>
          </p:nvPr>
        </p:nvSpPr>
        <p:spPr/>
        <p:txBody>
          <a:bodyPr/>
          <a:lstStyle/>
          <a:p>
            <a:pPr algn="just"/>
            <a:r>
              <a:rPr lang="es-ES">
                <a:latin typeface="Arial" charset="0"/>
                <a:cs typeface="Arial" charset="0"/>
              </a:rPr>
              <a:t>Asimismo SIKA</a:t>
            </a:r>
            <a:r>
              <a:rPr lang="es-ES" baseline="30000">
                <a:latin typeface="Arial" charset="0"/>
                <a:cs typeface="Arial" charset="0"/>
              </a:rPr>
              <a:t>TM</a:t>
            </a:r>
            <a:r>
              <a:rPr lang="es-ES">
                <a:latin typeface="Arial" charset="0"/>
                <a:cs typeface="Arial" charset="0"/>
              </a:rPr>
              <a:t> Internacional, que ha desarrollado sus productos : SIKA CARBODUR, SIKA WRAP (para reforzamiento a corte), SIKA LEOBA CARBODUR, tiene su propia guía, la cual es detallada en sus principales  puntos a continuación : </a:t>
            </a:r>
            <a:endParaRPr lang="es-ES">
              <a:cs typeface="Times New Roman" pitchFamily="18" charset="0"/>
            </a:endParaRPr>
          </a:p>
          <a:p>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nodePh="1">
                                  <p:stCondLst>
                                    <p:cond delay="0"/>
                                  </p:stCondLst>
                                  <p:endCondLst>
                                    <p:cond evt="begin" delay="0">
                                      <p:tn val="5"/>
                                    </p:cond>
                                  </p:endCondLst>
                                  <p:childTnLst>
                                    <p:set>
                                      <p:cBhvr>
                                        <p:cTn id="6" dur="1" fill="hold">
                                          <p:stCondLst>
                                            <p:cond delay="0"/>
                                          </p:stCondLst>
                                        </p:cTn>
                                        <p:tgtEl>
                                          <p:spTgt spid="100354"/>
                                        </p:tgtEl>
                                        <p:attrNameLst>
                                          <p:attrName>style.visibility</p:attrName>
                                        </p:attrNameLst>
                                      </p:cBhvr>
                                      <p:to>
                                        <p:strVal val="visible"/>
                                      </p:to>
                                    </p:set>
                                    <p:anim calcmode="lin" valueType="num">
                                      <p:cBhvr additive="base">
                                        <p:cTn id="7" dur="500" fill="hold"/>
                                        <p:tgtEl>
                                          <p:spTgt spid="100354"/>
                                        </p:tgtEl>
                                        <p:attrNameLst>
                                          <p:attrName>ppt_x</p:attrName>
                                        </p:attrNameLst>
                                      </p:cBhvr>
                                      <p:tavLst>
                                        <p:tav tm="0">
                                          <p:val>
                                            <p:strVal val="0-#ppt_w/2"/>
                                          </p:val>
                                        </p:tav>
                                        <p:tav tm="100000">
                                          <p:val>
                                            <p:strVal val="#ppt_x"/>
                                          </p:val>
                                        </p:tav>
                                      </p:tavLst>
                                    </p:anim>
                                    <p:anim calcmode="lin" valueType="num">
                                      <p:cBhvr additive="base">
                                        <p:cTn id="8" dur="500" fill="hold"/>
                                        <p:tgtEl>
                                          <p:spTgt spid="100354"/>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0355">
                                            <p:txEl>
                                              <p:pRg st="0" end="0"/>
                                            </p:txEl>
                                          </p:spTgt>
                                        </p:tgtEl>
                                        <p:attrNameLst>
                                          <p:attrName>style.visibility</p:attrName>
                                        </p:attrNameLst>
                                      </p:cBhvr>
                                      <p:to>
                                        <p:strVal val="visible"/>
                                      </p:to>
                                    </p:set>
                                    <p:anim calcmode="lin" valueType="num">
                                      <p:cBhvr additive="base">
                                        <p:cTn id="13" dur="500" fill="hold"/>
                                        <p:tgtEl>
                                          <p:spTgt spid="10035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035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4" grpId="0" autoUpdateAnimBg="0"/>
      <p:bldP spid="100355"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01379" name="Rectangle 3"/>
          <p:cNvSpPr>
            <a:spLocks noGrp="1" noChangeArrowheads="1"/>
          </p:cNvSpPr>
          <p:nvPr>
            <p:ph type="body" idx="1"/>
          </p:nvPr>
        </p:nvSpPr>
        <p:spPr>
          <a:xfrm>
            <a:off x="685800" y="762000"/>
            <a:ext cx="7772400" cy="5334000"/>
          </a:xfrm>
        </p:spPr>
        <p:txBody>
          <a:bodyPr/>
          <a:lstStyle/>
          <a:p>
            <a:pPr algn="just">
              <a:lnSpc>
                <a:spcPct val="90000"/>
              </a:lnSpc>
            </a:pPr>
            <a:r>
              <a:rPr lang="es-MX" sz="2800" b="1">
                <a:latin typeface="Arial" charset="0"/>
                <a:cs typeface="Arial" charset="0"/>
              </a:rPr>
              <a:t>Desarrollo de Norma Sika Carbodur:</a:t>
            </a:r>
            <a:endParaRPr lang="es-MX" sz="2800" i="1">
              <a:cs typeface="Times New Roman" pitchFamily="18" charset="0"/>
            </a:endParaRPr>
          </a:p>
          <a:p>
            <a:pPr>
              <a:lnSpc>
                <a:spcPct val="90000"/>
              </a:lnSpc>
              <a:buFontTx/>
              <a:buNone/>
            </a:pPr>
            <a:endParaRPr lang="es-MX" sz="2800">
              <a:latin typeface="Arial" charset="0"/>
              <a:cs typeface="Arial" charset="0"/>
            </a:endParaRPr>
          </a:p>
          <a:p>
            <a:pPr>
              <a:lnSpc>
                <a:spcPct val="90000"/>
              </a:lnSpc>
            </a:pPr>
            <a:r>
              <a:rPr lang="es-ES" sz="2800">
                <a:latin typeface="Arial" charset="0"/>
                <a:cs typeface="Arial" charset="0"/>
              </a:rPr>
              <a:t>Para elementos con reforzamiento CFRP a flexión, se debe cumplir lo siguiente: </a:t>
            </a:r>
            <a:endParaRPr lang="es-ES" sz="2800">
              <a:cs typeface="Times New Roman" pitchFamily="18" charset="0"/>
            </a:endParaRPr>
          </a:p>
          <a:p>
            <a:pPr>
              <a:lnSpc>
                <a:spcPct val="90000"/>
              </a:lnSpc>
            </a:pPr>
            <a:endParaRPr lang="es-MX" sz="2800" b="1">
              <a:latin typeface="Arial" charset="0"/>
              <a:cs typeface="Times New Roman" pitchFamily="18" charset="0"/>
              <a:sym typeface="Symbol" pitchFamily="18" charset="2"/>
            </a:endParaRPr>
          </a:p>
          <a:p>
            <a:pPr>
              <a:lnSpc>
                <a:spcPct val="90000"/>
              </a:lnSpc>
              <a:buFontTx/>
              <a:buNone/>
            </a:pPr>
            <a:r>
              <a:rPr lang="es-MX" sz="2800" b="1">
                <a:latin typeface="Arial" charset="0"/>
                <a:cs typeface="Times New Roman" pitchFamily="18" charset="0"/>
                <a:sym typeface="Symbol" pitchFamily="18" charset="2"/>
              </a:rPr>
              <a:t>		</a:t>
            </a:r>
            <a:r>
              <a:rPr lang="es-ES" sz="2800" b="1">
                <a:latin typeface="Arial" charset="0"/>
                <a:cs typeface="Times New Roman" pitchFamily="18" charset="0"/>
                <a:sym typeface="Symbol" pitchFamily="18" charset="2"/>
              </a:rPr>
              <a:t></a:t>
            </a:r>
            <a:r>
              <a:rPr lang="es-ES" sz="2800" b="1">
                <a:latin typeface="Arial" charset="0"/>
                <a:cs typeface="Arial" charset="0"/>
              </a:rPr>
              <a:t> * resistencia nominal </a:t>
            </a:r>
            <a:r>
              <a:rPr lang="es-ES" sz="2800" b="1">
                <a:latin typeface="Arial" charset="0"/>
                <a:cs typeface="Times New Roman" pitchFamily="18" charset="0"/>
                <a:sym typeface="Symbol" pitchFamily="18" charset="2"/>
              </a:rPr>
              <a:t></a:t>
            </a:r>
            <a:r>
              <a:rPr lang="es-ES" sz="2800" b="1">
                <a:latin typeface="Arial" charset="0"/>
                <a:cs typeface="Arial" charset="0"/>
              </a:rPr>
              <a:t>= resistencia </a:t>
            </a:r>
            <a:r>
              <a:rPr lang="es-MX" sz="2800" b="1">
                <a:latin typeface="Arial" charset="0"/>
                <a:cs typeface="Arial" charset="0"/>
              </a:rPr>
              <a:t>	</a:t>
            </a:r>
            <a:r>
              <a:rPr lang="es-ES" sz="2800" b="1">
                <a:latin typeface="Arial" charset="0"/>
                <a:cs typeface="Arial" charset="0"/>
              </a:rPr>
              <a:t>requerida</a:t>
            </a:r>
            <a:r>
              <a:rPr lang="es-ES" sz="2800">
                <a:latin typeface="Arial" charset="0"/>
                <a:cs typeface="Arial" charset="0"/>
              </a:rPr>
              <a:t> </a:t>
            </a:r>
            <a:endParaRPr lang="es-ES" sz="2800">
              <a:cs typeface="Times New Roman" pitchFamily="18" charset="0"/>
            </a:endParaRPr>
          </a:p>
          <a:p>
            <a:pPr algn="just">
              <a:lnSpc>
                <a:spcPct val="90000"/>
              </a:lnSpc>
            </a:pPr>
            <a:endParaRPr lang="es-MX" sz="2800">
              <a:latin typeface="Arial" charset="0"/>
              <a:cs typeface="Arial" charset="0"/>
            </a:endParaRPr>
          </a:p>
          <a:p>
            <a:pPr algn="just">
              <a:lnSpc>
                <a:spcPct val="90000"/>
              </a:lnSpc>
            </a:pPr>
            <a:r>
              <a:rPr lang="es-ES" sz="2800">
                <a:latin typeface="Arial" charset="0"/>
                <a:cs typeface="Arial" charset="0"/>
              </a:rPr>
              <a:t>Es importante aclarar que el comportamiento de los CFRP es casi lineal - elástico (ductilidad o deformación plástica de reserva casi nula en zonas de tracción).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1379">
                                            <p:txEl>
                                              <p:pRg st="0" end="0"/>
                                            </p:txEl>
                                          </p:spTgt>
                                        </p:tgtEl>
                                        <p:attrNameLst>
                                          <p:attrName>style.visibility</p:attrName>
                                        </p:attrNameLst>
                                      </p:cBhvr>
                                      <p:to>
                                        <p:strVal val="visible"/>
                                      </p:to>
                                    </p:set>
                                    <p:anim calcmode="lin" valueType="num">
                                      <p:cBhvr additive="base">
                                        <p:cTn id="7" dur="500" fill="hold"/>
                                        <p:tgtEl>
                                          <p:spTgt spid="10137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137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1379">
                                            <p:txEl>
                                              <p:pRg st="2" end="2"/>
                                            </p:txEl>
                                          </p:spTgt>
                                        </p:tgtEl>
                                        <p:attrNameLst>
                                          <p:attrName>style.visibility</p:attrName>
                                        </p:attrNameLst>
                                      </p:cBhvr>
                                      <p:to>
                                        <p:strVal val="visible"/>
                                      </p:to>
                                    </p:set>
                                    <p:anim calcmode="lin" valueType="num">
                                      <p:cBhvr additive="base">
                                        <p:cTn id="13" dur="500" fill="hold"/>
                                        <p:tgtEl>
                                          <p:spTgt spid="101379">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137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1379">
                                            <p:txEl>
                                              <p:pRg st="4" end="4"/>
                                            </p:txEl>
                                          </p:spTgt>
                                        </p:tgtEl>
                                        <p:attrNameLst>
                                          <p:attrName>style.visibility</p:attrName>
                                        </p:attrNameLst>
                                      </p:cBhvr>
                                      <p:to>
                                        <p:strVal val="visible"/>
                                      </p:to>
                                    </p:set>
                                    <p:anim calcmode="lin" valueType="num">
                                      <p:cBhvr additive="base">
                                        <p:cTn id="19" dur="500" fill="hold"/>
                                        <p:tgtEl>
                                          <p:spTgt spid="101379">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1379">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1379">
                                            <p:txEl>
                                              <p:pRg st="6" end="6"/>
                                            </p:txEl>
                                          </p:spTgt>
                                        </p:tgtEl>
                                        <p:attrNameLst>
                                          <p:attrName>style.visibility</p:attrName>
                                        </p:attrNameLst>
                                      </p:cBhvr>
                                      <p:to>
                                        <p:strVal val="visible"/>
                                      </p:to>
                                    </p:set>
                                    <p:anim calcmode="lin" valueType="num">
                                      <p:cBhvr additive="base">
                                        <p:cTn id="25" dur="500" fill="hold"/>
                                        <p:tgtEl>
                                          <p:spTgt spid="101379">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1379">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02403" name="Rectangle 3"/>
          <p:cNvSpPr>
            <a:spLocks noGrp="1" noChangeArrowheads="1"/>
          </p:cNvSpPr>
          <p:nvPr>
            <p:ph type="body" idx="1"/>
          </p:nvPr>
        </p:nvSpPr>
        <p:spPr>
          <a:xfrm>
            <a:off x="685800" y="685800"/>
            <a:ext cx="7772400" cy="5791200"/>
          </a:xfrm>
        </p:spPr>
        <p:txBody>
          <a:bodyPr/>
          <a:lstStyle/>
          <a:p>
            <a:pPr algn="just">
              <a:lnSpc>
                <a:spcPct val="90000"/>
              </a:lnSpc>
            </a:pPr>
            <a:r>
              <a:rPr lang="es-ES" sz="2800">
                <a:latin typeface="Arial" charset="0"/>
                <a:cs typeface="Arial" charset="0"/>
              </a:rPr>
              <a:t>En el cálculo de la capacidad o resistencia, deben ser tenidos en cuenta las siguientes consideracione</a:t>
            </a:r>
            <a:r>
              <a:rPr lang="es-ES_tradnl" sz="2800">
                <a:latin typeface="Arial" charset="0"/>
                <a:cs typeface="Arial" charset="0"/>
              </a:rPr>
              <a:t>s:</a:t>
            </a:r>
          </a:p>
          <a:p>
            <a:pPr algn="just">
              <a:lnSpc>
                <a:spcPct val="90000"/>
              </a:lnSpc>
              <a:buFontTx/>
              <a:buNone/>
            </a:pPr>
            <a:endParaRPr lang="es-MX" sz="2800">
              <a:latin typeface="Arial" charset="0"/>
              <a:cs typeface="Arial" charset="0"/>
            </a:endParaRPr>
          </a:p>
          <a:p>
            <a:pPr algn="just">
              <a:lnSpc>
                <a:spcPct val="90000"/>
              </a:lnSpc>
            </a:pPr>
            <a:r>
              <a:rPr lang="es-ES" sz="2800">
                <a:latin typeface="Arial" charset="0"/>
                <a:cs typeface="Arial" charset="0"/>
              </a:rPr>
              <a:t>Deformaciones de todos los materiales </a:t>
            </a:r>
            <a:endParaRPr lang="es-ES_tradnl" sz="2800">
              <a:latin typeface="Arial" charset="0"/>
              <a:cs typeface="Arial" charset="0"/>
            </a:endParaRPr>
          </a:p>
          <a:p>
            <a:pPr algn="just">
              <a:lnSpc>
                <a:spcPct val="90000"/>
              </a:lnSpc>
            </a:pPr>
            <a:endParaRPr lang="es-ES_tradnl" sz="2800">
              <a:latin typeface="Arial" charset="0"/>
              <a:cs typeface="Arial" charset="0"/>
            </a:endParaRPr>
          </a:p>
          <a:p>
            <a:pPr algn="just">
              <a:lnSpc>
                <a:spcPct val="90000"/>
              </a:lnSpc>
            </a:pPr>
            <a:r>
              <a:rPr lang="es-MX" sz="2800">
                <a:latin typeface="Arial" charset="0"/>
                <a:cs typeface="Arial" charset="0"/>
              </a:rPr>
              <a:t>P</a:t>
            </a:r>
            <a:r>
              <a:rPr lang="es-ES" sz="2800">
                <a:latin typeface="Arial" charset="0"/>
                <a:cs typeface="Arial" charset="0"/>
              </a:rPr>
              <a:t>osición del eje neutro.</a:t>
            </a:r>
            <a:endParaRPr lang="es-ES" sz="2800">
              <a:cs typeface="Times New Roman" pitchFamily="18" charset="0"/>
            </a:endParaRPr>
          </a:p>
          <a:p>
            <a:pPr algn="just">
              <a:lnSpc>
                <a:spcPct val="90000"/>
              </a:lnSpc>
            </a:pPr>
            <a:endParaRPr lang="es-MX" sz="2800">
              <a:latin typeface="Arial" charset="0"/>
              <a:cs typeface="Arial" charset="0"/>
            </a:endParaRPr>
          </a:p>
          <a:p>
            <a:pPr algn="just">
              <a:lnSpc>
                <a:spcPct val="90000"/>
              </a:lnSpc>
            </a:pPr>
            <a:r>
              <a:rPr lang="es-ES" sz="2800">
                <a:latin typeface="Arial" charset="0"/>
                <a:cs typeface="Arial" charset="0"/>
              </a:rPr>
              <a:t>Deformaciones previas causadas por cargas ANTES de colocar las láminas CFRP</a:t>
            </a:r>
            <a:r>
              <a:rPr lang="es-ES_tradnl" sz="2800">
                <a:latin typeface="Arial" charset="0"/>
                <a:cs typeface="Arial" charset="0"/>
              </a:rPr>
              <a:t>.</a:t>
            </a:r>
          </a:p>
          <a:p>
            <a:pPr algn="just">
              <a:lnSpc>
                <a:spcPct val="90000"/>
              </a:lnSpc>
              <a:buFontTx/>
              <a:buNone/>
            </a:pPr>
            <a:endParaRPr lang="es-MX" sz="2800">
              <a:latin typeface="Arial" charset="0"/>
              <a:cs typeface="Arial" charset="0"/>
            </a:endParaRPr>
          </a:p>
          <a:p>
            <a:pPr algn="just">
              <a:lnSpc>
                <a:spcPct val="90000"/>
              </a:lnSpc>
            </a:pPr>
            <a:r>
              <a:rPr lang="es-ES" sz="2800">
                <a:latin typeface="Arial" charset="0"/>
                <a:cs typeface="Arial" charset="0"/>
              </a:rPr>
              <a:t>El tipo de falla puede ser determinado por el espesor de la lámina. </a:t>
            </a:r>
            <a:endParaRPr lang="es-ES" sz="2800">
              <a:cs typeface="Times New Roman" pitchFamily="18" charset="0"/>
            </a:endParaRPr>
          </a:p>
          <a:p>
            <a:pPr>
              <a:lnSpc>
                <a:spcPct val="90000"/>
              </a:lnSpc>
            </a:pPr>
            <a:endParaRPr lang="es-E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03">
                                            <p:txEl>
                                              <p:pRg st="0" end="0"/>
                                            </p:txEl>
                                          </p:spTgt>
                                        </p:tgtEl>
                                        <p:attrNameLst>
                                          <p:attrName>style.visibility</p:attrName>
                                        </p:attrNameLst>
                                      </p:cBhvr>
                                      <p:to>
                                        <p:strVal val="visible"/>
                                      </p:to>
                                    </p:set>
                                    <p:anim calcmode="lin" valueType="num">
                                      <p:cBhvr additive="base">
                                        <p:cTn id="7" dur="500" fill="hold"/>
                                        <p:tgtEl>
                                          <p:spTgt spid="10240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403">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03">
                                            <p:txEl>
                                              <p:pRg st="2" end="2"/>
                                            </p:txEl>
                                          </p:spTgt>
                                        </p:tgtEl>
                                        <p:attrNameLst>
                                          <p:attrName>style.visibility</p:attrName>
                                        </p:attrNameLst>
                                      </p:cBhvr>
                                      <p:to>
                                        <p:strVal val="visible"/>
                                      </p:to>
                                    </p:set>
                                    <p:anim calcmode="lin" valueType="num">
                                      <p:cBhvr additive="base">
                                        <p:cTn id="13" dur="500" fill="hold"/>
                                        <p:tgtEl>
                                          <p:spTgt spid="102403">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03">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03">
                                            <p:txEl>
                                              <p:pRg st="4" end="4"/>
                                            </p:txEl>
                                          </p:spTgt>
                                        </p:tgtEl>
                                        <p:attrNameLst>
                                          <p:attrName>style.visibility</p:attrName>
                                        </p:attrNameLst>
                                      </p:cBhvr>
                                      <p:to>
                                        <p:strVal val="visible"/>
                                      </p:to>
                                    </p:set>
                                    <p:anim calcmode="lin" valueType="num">
                                      <p:cBhvr additive="base">
                                        <p:cTn id="19" dur="500" fill="hold"/>
                                        <p:tgtEl>
                                          <p:spTgt spid="102403">
                                            <p:txEl>
                                              <p:pRg st="4" end="4"/>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0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03">
                                            <p:txEl>
                                              <p:pRg st="6" end="6"/>
                                            </p:txEl>
                                          </p:spTgt>
                                        </p:tgtEl>
                                        <p:attrNameLst>
                                          <p:attrName>style.visibility</p:attrName>
                                        </p:attrNameLst>
                                      </p:cBhvr>
                                      <p:to>
                                        <p:strVal val="visible"/>
                                      </p:to>
                                    </p:set>
                                    <p:anim calcmode="lin" valueType="num">
                                      <p:cBhvr additive="base">
                                        <p:cTn id="25" dur="500" fill="hold"/>
                                        <p:tgtEl>
                                          <p:spTgt spid="102403">
                                            <p:txEl>
                                              <p:pRg st="6" end="6"/>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0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03">
                                            <p:txEl>
                                              <p:pRg st="8" end="8"/>
                                            </p:txEl>
                                          </p:spTgt>
                                        </p:tgtEl>
                                        <p:attrNameLst>
                                          <p:attrName>style.visibility</p:attrName>
                                        </p:attrNameLst>
                                      </p:cBhvr>
                                      <p:to>
                                        <p:strVal val="visible"/>
                                      </p:to>
                                    </p:set>
                                    <p:anim calcmode="lin" valueType="num">
                                      <p:cBhvr additive="base">
                                        <p:cTn id="31" dur="500" fill="hold"/>
                                        <p:tgtEl>
                                          <p:spTgt spid="102403">
                                            <p:txEl>
                                              <p:pRg st="8" end="8"/>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03">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build="p"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05475" name="Rectangle 1027"/>
          <p:cNvSpPr>
            <a:spLocks noGrp="1" noChangeArrowheads="1"/>
          </p:cNvSpPr>
          <p:nvPr>
            <p:ph type="body" idx="1"/>
          </p:nvPr>
        </p:nvSpPr>
        <p:spPr>
          <a:xfrm>
            <a:off x="685800" y="1143000"/>
            <a:ext cx="7772400" cy="4953000"/>
          </a:xfrm>
        </p:spPr>
        <p:txBody>
          <a:bodyPr/>
          <a:lstStyle/>
          <a:p>
            <a:pPr algn="just">
              <a:lnSpc>
                <a:spcPct val="90000"/>
              </a:lnSpc>
            </a:pPr>
            <a:r>
              <a:rPr lang="es-MX" sz="2800">
                <a:latin typeface="Arial" charset="0"/>
                <a:cs typeface="Arial" charset="0"/>
              </a:rPr>
              <a:t>E</a:t>
            </a:r>
            <a:r>
              <a:rPr lang="es-ES" sz="2800">
                <a:latin typeface="Arial" charset="0"/>
                <a:cs typeface="Arial" charset="0"/>
              </a:rPr>
              <a:t>tapa final del chequeo  de la capacidad a flexión o estado límite de resistencia</a:t>
            </a:r>
            <a:r>
              <a:rPr lang="es-MX" sz="2800">
                <a:latin typeface="Arial" charset="0"/>
                <a:cs typeface="Arial" charset="0"/>
              </a:rPr>
              <a:t>:</a:t>
            </a:r>
            <a:r>
              <a:rPr lang="es-ES" sz="2800">
                <a:latin typeface="Arial" charset="0"/>
                <a:cs typeface="Arial" charset="0"/>
              </a:rPr>
              <a:t> </a:t>
            </a:r>
            <a:r>
              <a:rPr lang="es-MX" sz="2800">
                <a:latin typeface="Arial" charset="0"/>
                <a:cs typeface="Arial" charset="0"/>
              </a:rPr>
              <a:t>S</a:t>
            </a:r>
            <a:r>
              <a:rPr lang="es-ES" sz="2800">
                <a:latin typeface="Arial" charset="0"/>
                <a:cs typeface="Arial" charset="0"/>
              </a:rPr>
              <a:t>e </a:t>
            </a:r>
            <a:r>
              <a:rPr lang="es-MX" sz="2800">
                <a:latin typeface="Arial" charset="0"/>
                <a:cs typeface="Arial" charset="0"/>
              </a:rPr>
              <a:t>c</a:t>
            </a:r>
            <a:r>
              <a:rPr lang="es-ES" sz="2800">
                <a:latin typeface="Arial" charset="0"/>
                <a:cs typeface="Arial" charset="0"/>
              </a:rPr>
              <a:t>ompara la resistencia de diseño del elemento reforzado con la resistencia requerida en términos de momento:</a:t>
            </a:r>
          </a:p>
          <a:p>
            <a:pPr>
              <a:lnSpc>
                <a:spcPct val="90000"/>
              </a:lnSpc>
              <a:buFontTx/>
              <a:buNone/>
            </a:pPr>
            <a:r>
              <a:rPr lang="es-MX" sz="2800" b="1">
                <a:latin typeface="Arial" charset="0"/>
                <a:cs typeface="Times New Roman" pitchFamily="18" charset="0"/>
                <a:sym typeface="Symbol" pitchFamily="18" charset="2"/>
              </a:rPr>
              <a:t>		</a:t>
            </a:r>
          </a:p>
          <a:p>
            <a:pPr>
              <a:lnSpc>
                <a:spcPct val="90000"/>
              </a:lnSpc>
              <a:buFontTx/>
              <a:buNone/>
            </a:pPr>
            <a:r>
              <a:rPr lang="es-MX" sz="2800" b="1">
                <a:latin typeface="Arial" charset="0"/>
                <a:cs typeface="Times New Roman" pitchFamily="18" charset="0"/>
                <a:sym typeface="Symbol" pitchFamily="18" charset="2"/>
              </a:rPr>
              <a:t>		</a:t>
            </a:r>
            <a:r>
              <a:rPr lang="es-ES" sz="2800" b="1">
                <a:latin typeface="Arial" charset="0"/>
                <a:cs typeface="Times New Roman" pitchFamily="18" charset="0"/>
                <a:sym typeface="Symbol" pitchFamily="18" charset="2"/>
              </a:rPr>
              <a:t></a:t>
            </a:r>
            <a:r>
              <a:rPr lang="es-ES" sz="2800" b="1">
                <a:latin typeface="Arial" charset="0"/>
                <a:cs typeface="Arial" charset="0"/>
              </a:rPr>
              <a:t> Mn &gt;= 1.4 M</a:t>
            </a:r>
            <a:r>
              <a:rPr lang="es-ES" sz="2800" b="1" baseline="-30000">
                <a:latin typeface="Arial" charset="0"/>
                <a:cs typeface="Arial" charset="0"/>
              </a:rPr>
              <a:t>D</a:t>
            </a:r>
            <a:r>
              <a:rPr lang="es-ES" sz="2800" b="1">
                <a:latin typeface="Arial" charset="0"/>
                <a:cs typeface="Arial" charset="0"/>
              </a:rPr>
              <a:t>+ 1.7 M</a:t>
            </a:r>
            <a:r>
              <a:rPr lang="es-ES" sz="2800" b="1" baseline="-30000">
                <a:latin typeface="Arial" charset="0"/>
                <a:cs typeface="Arial" charset="0"/>
              </a:rPr>
              <a:t>L</a:t>
            </a:r>
            <a:endParaRPr lang="es-ES" sz="2800">
              <a:cs typeface="Times New Roman" pitchFamily="18" charset="0"/>
            </a:endParaRPr>
          </a:p>
          <a:p>
            <a:pPr>
              <a:lnSpc>
                <a:spcPct val="90000"/>
              </a:lnSpc>
              <a:buFontTx/>
              <a:buNone/>
            </a:pPr>
            <a:r>
              <a:rPr lang="es-MX" sz="2800" b="1">
                <a:latin typeface="Arial" charset="0"/>
                <a:cs typeface="Times New Roman" pitchFamily="18" charset="0"/>
                <a:sym typeface="Symbol" pitchFamily="18" charset="2"/>
              </a:rPr>
              <a:t>		</a:t>
            </a:r>
            <a:r>
              <a:rPr lang="es-ES" sz="2800" b="1">
                <a:latin typeface="Arial" charset="0"/>
                <a:cs typeface="Times New Roman" pitchFamily="18" charset="0"/>
                <a:sym typeface="Symbol" pitchFamily="18" charset="2"/>
              </a:rPr>
              <a:t></a:t>
            </a:r>
            <a:r>
              <a:rPr lang="es-ES" sz="2800" b="1">
                <a:latin typeface="Arial" charset="0"/>
                <a:cs typeface="Arial" charset="0"/>
              </a:rPr>
              <a:t> = 0.85</a:t>
            </a:r>
            <a:r>
              <a:rPr lang="es-ES" sz="2800">
                <a:latin typeface="Arial" charset="0"/>
                <a:cs typeface="Arial" charset="0"/>
              </a:rPr>
              <a:t> </a:t>
            </a:r>
            <a:endParaRPr lang="es-ES" sz="2800">
              <a:cs typeface="Times New Roman" pitchFamily="18" charset="0"/>
            </a:endParaRPr>
          </a:p>
          <a:p>
            <a:pPr>
              <a:lnSpc>
                <a:spcPct val="90000"/>
              </a:lnSpc>
            </a:pPr>
            <a:endParaRPr lang="es-MX" sz="2800">
              <a:latin typeface="Arial" charset="0"/>
              <a:cs typeface="Times New Roman" pitchFamily="18" charset="0"/>
              <a:sym typeface="Symbol" pitchFamily="18" charset="2"/>
            </a:endParaRPr>
          </a:p>
          <a:p>
            <a:pPr algn="just">
              <a:lnSpc>
                <a:spcPct val="90000"/>
              </a:lnSpc>
            </a:pPr>
            <a:r>
              <a:rPr lang="es-ES" sz="2800">
                <a:latin typeface="Arial" charset="0"/>
                <a:cs typeface="Times New Roman" pitchFamily="18" charset="0"/>
                <a:sym typeface="Symbol" pitchFamily="18" charset="2"/>
              </a:rPr>
              <a:t></a:t>
            </a:r>
            <a:r>
              <a:rPr lang="es-MX" sz="2800">
                <a:latin typeface="Arial" charset="0"/>
                <a:cs typeface="Arial" charset="0"/>
              </a:rPr>
              <a:t> es </a:t>
            </a:r>
            <a:r>
              <a:rPr lang="es-ES" sz="2800">
                <a:latin typeface="Arial" charset="0"/>
                <a:cs typeface="Arial" charset="0"/>
              </a:rPr>
              <a:t>menor que el usado para la flexión convencional diseñado con varillas de acero</a:t>
            </a:r>
            <a:r>
              <a:rPr lang="es-MX" sz="2800">
                <a:latin typeface="Arial" charset="0"/>
                <a:cs typeface="Arial" charset="0"/>
              </a:rPr>
              <a:t>.</a:t>
            </a:r>
            <a:endParaRPr lang="es-ES" sz="280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5475">
                                            <p:txEl>
                                              <p:pRg st="0" end="0"/>
                                            </p:txEl>
                                          </p:spTgt>
                                        </p:tgtEl>
                                        <p:attrNameLst>
                                          <p:attrName>style.visibility</p:attrName>
                                        </p:attrNameLst>
                                      </p:cBhvr>
                                      <p:to>
                                        <p:strVal val="visible"/>
                                      </p:to>
                                    </p:set>
                                    <p:anim calcmode="lin" valueType="num">
                                      <p:cBhvr additive="base">
                                        <p:cTn id="7" dur="500" fill="hold"/>
                                        <p:tgtEl>
                                          <p:spTgt spid="10547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547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5475">
                                            <p:txEl>
                                              <p:pRg st="1" end="1"/>
                                            </p:txEl>
                                          </p:spTgt>
                                        </p:tgtEl>
                                        <p:attrNameLst>
                                          <p:attrName>style.visibility</p:attrName>
                                        </p:attrNameLst>
                                      </p:cBhvr>
                                      <p:to>
                                        <p:strVal val="visible"/>
                                      </p:to>
                                    </p:set>
                                    <p:anim calcmode="lin" valueType="num">
                                      <p:cBhvr additive="base">
                                        <p:cTn id="13" dur="500" fill="hold"/>
                                        <p:tgtEl>
                                          <p:spTgt spid="10547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547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5475">
                                            <p:txEl>
                                              <p:pRg st="2" end="2"/>
                                            </p:txEl>
                                          </p:spTgt>
                                        </p:tgtEl>
                                        <p:attrNameLst>
                                          <p:attrName>style.visibility</p:attrName>
                                        </p:attrNameLst>
                                      </p:cBhvr>
                                      <p:to>
                                        <p:strVal val="visible"/>
                                      </p:to>
                                    </p:set>
                                    <p:anim calcmode="lin" valueType="num">
                                      <p:cBhvr additive="base">
                                        <p:cTn id="19" dur="500" fill="hold"/>
                                        <p:tgtEl>
                                          <p:spTgt spid="105475">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5475">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5475">
                                            <p:txEl>
                                              <p:pRg st="3" end="3"/>
                                            </p:txEl>
                                          </p:spTgt>
                                        </p:tgtEl>
                                        <p:attrNameLst>
                                          <p:attrName>style.visibility</p:attrName>
                                        </p:attrNameLst>
                                      </p:cBhvr>
                                      <p:to>
                                        <p:strVal val="visible"/>
                                      </p:to>
                                    </p:set>
                                    <p:anim calcmode="lin" valueType="num">
                                      <p:cBhvr additive="base">
                                        <p:cTn id="25" dur="500" fill="hold"/>
                                        <p:tgtEl>
                                          <p:spTgt spid="105475">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5475">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5475">
                                            <p:txEl>
                                              <p:pRg st="5" end="5"/>
                                            </p:txEl>
                                          </p:spTgt>
                                        </p:tgtEl>
                                        <p:attrNameLst>
                                          <p:attrName>style.visibility</p:attrName>
                                        </p:attrNameLst>
                                      </p:cBhvr>
                                      <p:to>
                                        <p:strVal val="visible"/>
                                      </p:to>
                                    </p:set>
                                    <p:anim calcmode="lin" valueType="num">
                                      <p:cBhvr additive="base">
                                        <p:cTn id="31" dur="500" fill="hold"/>
                                        <p:tgtEl>
                                          <p:spTgt spid="10547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5475">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475"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85800" y="609600"/>
            <a:ext cx="7848600" cy="838200"/>
          </a:xfrm>
        </p:spPr>
        <p:txBody>
          <a:bodyPr/>
          <a:lstStyle/>
          <a:p>
            <a:r>
              <a:rPr lang="es-ES" sz="2800" b="1">
                <a:latin typeface="Arial" charset="0"/>
                <a:cs typeface="Arial" charset="0"/>
              </a:rPr>
              <a:t>3.3. Análisis y Evaluación de Deflexiones y Posibles </a:t>
            </a:r>
            <a:r>
              <a:rPr lang="es-ES_tradnl" sz="2800" b="1">
                <a:latin typeface="Arial" charset="0"/>
                <a:cs typeface="Arial" charset="0"/>
              </a:rPr>
              <a:t>N</a:t>
            </a:r>
            <a:r>
              <a:rPr lang="es-ES" sz="2800" b="1">
                <a:latin typeface="Arial" charset="0"/>
                <a:cs typeface="Arial" charset="0"/>
              </a:rPr>
              <a:t>iveles de Presfuerzo</a:t>
            </a:r>
            <a:r>
              <a:rPr lang="es-ES" sz="2800">
                <a:cs typeface="Times New Roman" pitchFamily="18" charset="0"/>
              </a:rPr>
              <a:t/>
            </a:r>
            <a:br>
              <a:rPr lang="es-ES" sz="2800">
                <a:cs typeface="Times New Roman" pitchFamily="18" charset="0"/>
              </a:rPr>
            </a:br>
            <a:endParaRPr lang="es-ES" sz="2800">
              <a:cs typeface="Times New Roman" pitchFamily="18" charset="0"/>
            </a:endParaRPr>
          </a:p>
        </p:txBody>
      </p:sp>
      <p:sp>
        <p:nvSpPr>
          <p:cNvPr id="10243" name="Rectangle 3"/>
          <p:cNvSpPr>
            <a:spLocks noGrp="1" noChangeArrowheads="1"/>
          </p:cNvSpPr>
          <p:nvPr>
            <p:ph type="body" idx="1"/>
          </p:nvPr>
        </p:nvSpPr>
        <p:spPr>
          <a:xfrm>
            <a:off x="762000" y="1371600"/>
            <a:ext cx="7772400" cy="4800600"/>
          </a:xfrm>
        </p:spPr>
        <p:txBody>
          <a:bodyPr/>
          <a:lstStyle/>
          <a:p>
            <a:pPr>
              <a:lnSpc>
                <a:spcPct val="90000"/>
              </a:lnSpc>
              <a:buFontTx/>
              <a:buNone/>
            </a:pPr>
            <a:endParaRPr lang="es-MX" sz="2400" b="1">
              <a:latin typeface="Arial" charset="0"/>
              <a:cs typeface="Arial" charset="0"/>
            </a:endParaRPr>
          </a:p>
          <a:p>
            <a:pPr>
              <a:lnSpc>
                <a:spcPct val="90000"/>
              </a:lnSpc>
              <a:buFontTx/>
              <a:buNone/>
            </a:pPr>
            <a:r>
              <a:rPr lang="es-ES" sz="2400" b="1">
                <a:latin typeface="Arial" charset="0"/>
                <a:cs typeface="Arial" charset="0"/>
              </a:rPr>
              <a:t>Obtención de flecha elástica máxima para 1 viga: </a:t>
            </a:r>
            <a:endParaRPr lang="es-ES" sz="2400">
              <a:latin typeface="Courier New" pitchFamily="49" charset="0"/>
              <a:cs typeface="Courier New" pitchFamily="49" charset="0"/>
            </a:endParaRPr>
          </a:p>
          <a:p>
            <a:pPr algn="just">
              <a:lnSpc>
                <a:spcPct val="90000"/>
              </a:lnSpc>
              <a:buFontTx/>
              <a:buNone/>
            </a:pPr>
            <a:endParaRPr lang="es-MX" sz="2400">
              <a:latin typeface="Arial" charset="0"/>
              <a:cs typeface="Arial" charset="0"/>
            </a:endParaRPr>
          </a:p>
          <a:p>
            <a:pPr algn="just">
              <a:lnSpc>
                <a:spcPct val="90000"/>
              </a:lnSpc>
              <a:buFontTx/>
              <a:buNone/>
            </a:pPr>
            <a:r>
              <a:rPr lang="es-ES" sz="2400">
                <a:latin typeface="Arial" charset="0"/>
                <a:cs typeface="Arial" charset="0"/>
              </a:rPr>
              <a:t>Longitud del claro = L = 37.76 m </a:t>
            </a:r>
            <a:endParaRPr lang="es-ES" sz="2400">
              <a:latin typeface="Courier New" pitchFamily="49" charset="0"/>
              <a:cs typeface="Courier New" pitchFamily="49" charset="0"/>
            </a:endParaRPr>
          </a:p>
          <a:p>
            <a:pPr algn="just">
              <a:lnSpc>
                <a:spcPct val="90000"/>
              </a:lnSpc>
              <a:buFontTx/>
              <a:buNone/>
            </a:pPr>
            <a:r>
              <a:rPr lang="es-ES" sz="2400">
                <a:latin typeface="Arial" charset="0"/>
                <a:cs typeface="Arial" charset="0"/>
              </a:rPr>
              <a:t>Módulo Elástico = 2.1 * 10</a:t>
            </a:r>
            <a:r>
              <a:rPr lang="es-ES" sz="2400" baseline="30000">
                <a:latin typeface="Arial" charset="0"/>
                <a:cs typeface="Arial" charset="0"/>
              </a:rPr>
              <a:t>6</a:t>
            </a:r>
            <a:r>
              <a:rPr lang="es-ES" sz="2400">
                <a:latin typeface="Arial" charset="0"/>
                <a:cs typeface="Arial" charset="0"/>
              </a:rPr>
              <a:t> Kgf / cm</a:t>
            </a:r>
            <a:r>
              <a:rPr lang="es-ES" sz="2400" baseline="30000">
                <a:latin typeface="Arial" charset="0"/>
                <a:cs typeface="Arial" charset="0"/>
              </a:rPr>
              <a:t>2</a:t>
            </a:r>
            <a:endParaRPr lang="es-ES" sz="2400">
              <a:latin typeface="Courier New" pitchFamily="49" charset="0"/>
              <a:cs typeface="Courier New" pitchFamily="49" charset="0"/>
            </a:endParaRPr>
          </a:p>
          <a:p>
            <a:pPr algn="just">
              <a:lnSpc>
                <a:spcPct val="90000"/>
              </a:lnSpc>
              <a:buFontTx/>
              <a:buNone/>
            </a:pPr>
            <a:r>
              <a:rPr lang="es-ES" sz="2400">
                <a:latin typeface="Arial" charset="0"/>
                <a:cs typeface="Arial" charset="0"/>
              </a:rPr>
              <a:t>Area de la sección de una viga tipo (aprox</a:t>
            </a:r>
            <a:r>
              <a:rPr lang="es-MX" sz="2400">
                <a:latin typeface="Arial" charset="0"/>
                <a:cs typeface="Arial" charset="0"/>
              </a:rPr>
              <a:t>.</a:t>
            </a:r>
            <a:r>
              <a:rPr lang="es-ES" sz="2400">
                <a:latin typeface="Arial" charset="0"/>
                <a:cs typeface="Arial" charset="0"/>
              </a:rPr>
              <a:t>) = 0.87 m</a:t>
            </a:r>
            <a:r>
              <a:rPr lang="es-ES" sz="2400" baseline="30000">
                <a:latin typeface="Arial" charset="0"/>
                <a:cs typeface="Arial" charset="0"/>
              </a:rPr>
              <a:t>2</a:t>
            </a:r>
            <a:r>
              <a:rPr lang="es-ES" sz="2400">
                <a:latin typeface="Arial" charset="0"/>
                <a:cs typeface="Arial" charset="0"/>
              </a:rPr>
              <a:t>.</a:t>
            </a:r>
            <a:endParaRPr lang="es-ES" sz="2400">
              <a:latin typeface="Courier New" pitchFamily="49" charset="0"/>
              <a:cs typeface="Courier New" pitchFamily="49" charset="0"/>
            </a:endParaRPr>
          </a:p>
          <a:p>
            <a:pPr algn="just">
              <a:lnSpc>
                <a:spcPct val="90000"/>
              </a:lnSpc>
              <a:buFontTx/>
              <a:buNone/>
            </a:pPr>
            <a:r>
              <a:rPr lang="es-MX" sz="2400">
                <a:latin typeface="Arial" charset="0"/>
                <a:cs typeface="Arial" charset="0"/>
              </a:rPr>
              <a:t>Inercia de la sección = 0.24</a:t>
            </a:r>
            <a:r>
              <a:rPr lang="es-MX" sz="2800">
                <a:latin typeface="Arial" charset="0"/>
                <a:cs typeface="Arial" charset="0"/>
              </a:rPr>
              <a:t> m</a:t>
            </a:r>
            <a:r>
              <a:rPr lang="es-MX" sz="2800" baseline="30000">
                <a:latin typeface="Arial" charset="0"/>
                <a:cs typeface="Arial" charset="0"/>
              </a:rPr>
              <a:t>4</a:t>
            </a:r>
            <a:r>
              <a:rPr lang="es-MX" sz="2800">
                <a:latin typeface="Arial" charset="0"/>
                <a:cs typeface="Arial" charset="0"/>
              </a:rPr>
              <a:t> </a:t>
            </a:r>
          </a:p>
          <a:p>
            <a:pPr algn="just">
              <a:lnSpc>
                <a:spcPct val="90000"/>
              </a:lnSpc>
              <a:buFontTx/>
              <a:buNone/>
            </a:pPr>
            <a:r>
              <a:rPr lang="es-MX" sz="2400">
                <a:latin typeface="Arial" charset="0"/>
                <a:cs typeface="Arial" charset="0"/>
              </a:rPr>
              <a:t>Peso volumétrico del hormigón = 2.4 Ton / m</a:t>
            </a:r>
            <a:r>
              <a:rPr lang="es-MX" sz="2400" baseline="30000">
                <a:latin typeface="Arial" charset="0"/>
                <a:cs typeface="Arial" charset="0"/>
              </a:rPr>
              <a:t>3</a:t>
            </a:r>
            <a:r>
              <a:rPr lang="es-MX" sz="2400">
                <a:latin typeface="Arial" charset="0"/>
                <a:cs typeface="Arial" charset="0"/>
              </a:rPr>
              <a:t>.</a:t>
            </a:r>
            <a:endParaRPr lang="es-ES" sz="2400">
              <a:latin typeface="Courier New" pitchFamily="49" charset="0"/>
              <a:cs typeface="Courier New" pitchFamily="49" charset="0"/>
            </a:endParaRPr>
          </a:p>
          <a:p>
            <a:pPr algn="just">
              <a:lnSpc>
                <a:spcPct val="90000"/>
              </a:lnSpc>
              <a:buFontTx/>
              <a:buNone/>
            </a:pPr>
            <a:r>
              <a:rPr lang="es-MX" sz="2400">
                <a:latin typeface="Arial" charset="0"/>
                <a:cs typeface="Arial" charset="0"/>
              </a:rPr>
              <a:t>Carga muerta = </a:t>
            </a:r>
            <a:r>
              <a:rPr lang="es-ES" sz="2400">
                <a:latin typeface="Arial" charset="0"/>
                <a:cs typeface="Arial" charset="0"/>
              </a:rPr>
              <a:t>w</a:t>
            </a:r>
            <a:r>
              <a:rPr lang="es-ES" sz="2400" baseline="-30000">
                <a:latin typeface="Arial" charset="0"/>
                <a:cs typeface="Arial" charset="0"/>
              </a:rPr>
              <a:t>D</a:t>
            </a:r>
            <a:r>
              <a:rPr lang="es-ES" sz="2400">
                <a:latin typeface="Arial" charset="0"/>
                <a:cs typeface="Arial" charset="0"/>
              </a:rPr>
              <a:t> = Peso propio viga + sobrecarga</a:t>
            </a:r>
            <a:r>
              <a:rPr lang="es-ES_tradnl" sz="2400">
                <a:latin typeface="Arial" charset="0"/>
                <a:cs typeface="Arial" charset="0"/>
              </a:rPr>
              <a:t>.</a:t>
            </a:r>
            <a:endParaRPr lang="es-ES" sz="2400">
              <a:latin typeface="Courier New" pitchFamily="49" charset="0"/>
              <a:cs typeface="Courier New" pitchFamily="49" charset="0"/>
            </a:endParaRPr>
          </a:p>
          <a:p>
            <a:pPr algn="just">
              <a:lnSpc>
                <a:spcPct val="90000"/>
              </a:lnSpc>
              <a:buFontTx/>
              <a:buNone/>
            </a:pPr>
            <a:r>
              <a:rPr lang="es-MX" sz="2400">
                <a:latin typeface="Arial" charset="0"/>
                <a:ea typeface="MS Mincho" pitchFamily="49" charset="-128"/>
              </a:rPr>
              <a:t>Peso / m</a:t>
            </a:r>
            <a:r>
              <a:rPr lang="es-MX" sz="2400" baseline="30000">
                <a:latin typeface="Arial" charset="0"/>
                <a:ea typeface="MS Mincho" pitchFamily="49" charset="-128"/>
              </a:rPr>
              <a:t>2</a:t>
            </a:r>
            <a:r>
              <a:rPr lang="es-MX" sz="2400">
                <a:latin typeface="Arial" charset="0"/>
                <a:ea typeface="MS Mincho" pitchFamily="49" charset="-128"/>
              </a:rPr>
              <a:t> de asfalto = 0.11 Ton / m</a:t>
            </a:r>
            <a:r>
              <a:rPr lang="es-MX" sz="2400" baseline="30000">
                <a:latin typeface="Arial" charset="0"/>
                <a:ea typeface="MS Mincho" pitchFamily="49" charset="-128"/>
              </a:rPr>
              <a:t>2</a:t>
            </a:r>
            <a:r>
              <a:rPr lang="es-MX" sz="2400">
                <a:latin typeface="Arial" charset="0"/>
                <a:ea typeface="MS Mincho" pitchFamily="49" charset="-128"/>
              </a:rPr>
              <a:t>.</a:t>
            </a:r>
            <a:r>
              <a:rPr lang="es-ES" sz="2400">
                <a:latin typeface="Arial" charset="0"/>
                <a:cs typeface="Arial" charset="0"/>
              </a:rPr>
              <a:t> </a:t>
            </a:r>
            <a:endParaRPr lang="es-MX" sz="2400">
              <a:latin typeface="Arial" charset="0"/>
              <a:cs typeface="Arial" charset="0"/>
            </a:endParaRPr>
          </a:p>
          <a:p>
            <a:pPr algn="just">
              <a:lnSpc>
                <a:spcPct val="90000"/>
              </a:lnSpc>
              <a:buFontTx/>
              <a:buNone/>
            </a:pPr>
            <a:r>
              <a:rPr lang="es-MX" sz="2400">
                <a:latin typeface="Arial" charset="0"/>
                <a:cs typeface="Arial" charset="0"/>
              </a:rPr>
              <a:t>w</a:t>
            </a:r>
            <a:r>
              <a:rPr lang="es-ES" sz="2400" baseline="-30000">
                <a:latin typeface="Arial" charset="0"/>
                <a:cs typeface="Arial" charset="0"/>
              </a:rPr>
              <a:t>D</a:t>
            </a:r>
            <a:r>
              <a:rPr lang="es-MX" sz="2400">
                <a:latin typeface="Arial" charset="0"/>
                <a:cs typeface="Arial" charset="0"/>
              </a:rPr>
              <a:t>  = 0.8708*2.4 + 1 * 0.11 = 2.2 Ton /</a:t>
            </a:r>
            <a:r>
              <a:rPr lang="es-MX" sz="2800">
                <a:latin typeface="Arial" charset="0"/>
                <a:cs typeface="Arial" charset="0"/>
              </a:rPr>
              <a:t> </a:t>
            </a:r>
            <a:r>
              <a:rPr lang="es-MX" sz="2400">
                <a:latin typeface="Arial" charset="0"/>
                <a:cs typeface="Arial" charset="0"/>
              </a:rPr>
              <a:t>ml </a:t>
            </a:r>
          </a:p>
          <a:p>
            <a:pPr algn="just">
              <a:lnSpc>
                <a:spcPct val="90000"/>
              </a:lnSpc>
              <a:buFontTx/>
              <a:buNone/>
            </a:pPr>
            <a:r>
              <a:rPr lang="es-MX" sz="2400">
                <a:latin typeface="Arial" charset="0"/>
                <a:cs typeface="Arial" charset="0"/>
              </a:rPr>
              <a:t>(Figura 3.2 y Foto 3.1)</a:t>
            </a:r>
            <a:endParaRPr lang="es-ES" sz="240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0-#ppt_w/2"/>
                                          </p:val>
                                        </p:tav>
                                        <p:tav tm="100000">
                                          <p:val>
                                            <p:strVal val="#ppt_x"/>
                                          </p:val>
                                        </p:tav>
                                      </p:tavLst>
                                    </p:anim>
                                    <p:anim calcmode="lin" valueType="num">
                                      <p:cBhvr additive="base">
                                        <p:cTn id="8" dur="500" fill="hold"/>
                                        <p:tgtEl>
                                          <p:spTgt spid="102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43">
                                            <p:txEl>
                                              <p:pRg st="1" end="1"/>
                                            </p:txEl>
                                          </p:spTgt>
                                        </p:tgtEl>
                                        <p:attrNameLst>
                                          <p:attrName>style.visibility</p:attrName>
                                        </p:attrNameLst>
                                      </p:cBhvr>
                                      <p:to>
                                        <p:strVal val="visible"/>
                                      </p:to>
                                    </p:set>
                                    <p:anim calcmode="lin" valueType="num">
                                      <p:cBhvr additive="base">
                                        <p:cTn id="13" dur="500" fill="hold"/>
                                        <p:tgtEl>
                                          <p:spTgt spid="102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4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243">
                                            <p:txEl>
                                              <p:pRg st="3" end="3"/>
                                            </p:txEl>
                                          </p:spTgt>
                                        </p:tgtEl>
                                        <p:attrNameLst>
                                          <p:attrName>style.visibility</p:attrName>
                                        </p:attrNameLst>
                                      </p:cBhvr>
                                      <p:to>
                                        <p:strVal val="visible"/>
                                      </p:to>
                                    </p:set>
                                    <p:anim calcmode="lin" valueType="num">
                                      <p:cBhvr additive="base">
                                        <p:cTn id="19" dur="500" fill="hold"/>
                                        <p:tgtEl>
                                          <p:spTgt spid="102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024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0243">
                                            <p:txEl>
                                              <p:pRg st="4" end="4"/>
                                            </p:txEl>
                                          </p:spTgt>
                                        </p:tgtEl>
                                        <p:attrNameLst>
                                          <p:attrName>style.visibility</p:attrName>
                                        </p:attrNameLst>
                                      </p:cBhvr>
                                      <p:to>
                                        <p:strVal val="visible"/>
                                      </p:to>
                                    </p:set>
                                    <p:anim calcmode="lin" valueType="num">
                                      <p:cBhvr additive="base">
                                        <p:cTn id="25" dur="500" fill="hold"/>
                                        <p:tgtEl>
                                          <p:spTgt spid="10243">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0243">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0243">
                                            <p:txEl>
                                              <p:pRg st="5" end="5"/>
                                            </p:txEl>
                                          </p:spTgt>
                                        </p:tgtEl>
                                        <p:attrNameLst>
                                          <p:attrName>style.visibility</p:attrName>
                                        </p:attrNameLst>
                                      </p:cBhvr>
                                      <p:to>
                                        <p:strVal val="visible"/>
                                      </p:to>
                                    </p:set>
                                    <p:anim calcmode="lin" valueType="num">
                                      <p:cBhvr additive="base">
                                        <p:cTn id="31" dur="500" fill="hold"/>
                                        <p:tgtEl>
                                          <p:spTgt spid="10243">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43">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43">
                                            <p:txEl>
                                              <p:pRg st="6" end="6"/>
                                            </p:txEl>
                                          </p:spTgt>
                                        </p:tgtEl>
                                        <p:attrNameLst>
                                          <p:attrName>style.visibility</p:attrName>
                                        </p:attrNameLst>
                                      </p:cBhvr>
                                      <p:to>
                                        <p:strVal val="visible"/>
                                      </p:to>
                                    </p:set>
                                    <p:anim calcmode="lin" valueType="num">
                                      <p:cBhvr additive="base">
                                        <p:cTn id="37" dur="500" fill="hold"/>
                                        <p:tgtEl>
                                          <p:spTgt spid="10243">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43">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builtIn="1"/>
                                        </p:tgtEl>
                                      </p:cMediaNode>
                                    </p:audio>
                                  </p:sub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0243">
                                            <p:txEl>
                                              <p:pRg st="7" end="7"/>
                                            </p:txEl>
                                          </p:spTgt>
                                        </p:tgtEl>
                                        <p:attrNameLst>
                                          <p:attrName>style.visibility</p:attrName>
                                        </p:attrNameLst>
                                      </p:cBhvr>
                                      <p:to>
                                        <p:strVal val="visible"/>
                                      </p:to>
                                    </p:set>
                                    <p:anim calcmode="lin" valueType="num">
                                      <p:cBhvr additive="base">
                                        <p:cTn id="43" dur="500" fill="hold"/>
                                        <p:tgtEl>
                                          <p:spTgt spid="10243">
                                            <p:txEl>
                                              <p:pRg st="7" end="7"/>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0243">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1"/>
                                            </p:cond>
                                          </p:stCondLst>
                                          <p:endCondLst>
                                            <p:cond evt="onStopAudio" delay="0">
                                              <p:tgtEl>
                                                <p:sldTgt/>
                                              </p:tgtEl>
                                            </p:cond>
                                          </p:endCondLst>
                                        </p:cTn>
                                        <p:tgtEl>
                                          <p:sndTgt r:embed="rId2" name="whoosh.wav" builtIn="1"/>
                                        </p:tgtEl>
                                      </p:cMediaNode>
                                    </p:audio>
                                  </p:sub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0243">
                                            <p:txEl>
                                              <p:pRg st="8" end="8"/>
                                            </p:txEl>
                                          </p:spTgt>
                                        </p:tgtEl>
                                        <p:attrNameLst>
                                          <p:attrName>style.visibility</p:attrName>
                                        </p:attrNameLst>
                                      </p:cBhvr>
                                      <p:to>
                                        <p:strVal val="visible"/>
                                      </p:to>
                                    </p:set>
                                    <p:anim calcmode="lin" valueType="num">
                                      <p:cBhvr additive="base">
                                        <p:cTn id="49" dur="500" fill="hold"/>
                                        <p:tgtEl>
                                          <p:spTgt spid="10243">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0243">
                                            <p:txEl>
                                              <p:pRg st="8" end="8"/>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47"/>
                                            </p:cond>
                                          </p:stCondLst>
                                          <p:endCondLst>
                                            <p:cond evt="onStopAudio" delay="0">
                                              <p:tgtEl>
                                                <p:sldTgt/>
                                              </p:tgtEl>
                                            </p:cond>
                                          </p:endCondLst>
                                        </p:cTn>
                                        <p:tgtEl>
                                          <p:sndTgt r:embed="rId2" name="whoosh.wav" builtIn="1"/>
                                        </p:tgtEl>
                                      </p:cMediaNode>
                                    </p:audio>
                                  </p:sub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0243">
                                            <p:txEl>
                                              <p:pRg st="9" end="9"/>
                                            </p:txEl>
                                          </p:spTgt>
                                        </p:tgtEl>
                                        <p:attrNameLst>
                                          <p:attrName>style.visibility</p:attrName>
                                        </p:attrNameLst>
                                      </p:cBhvr>
                                      <p:to>
                                        <p:strVal val="visible"/>
                                      </p:to>
                                    </p:set>
                                    <p:anim calcmode="lin" valueType="num">
                                      <p:cBhvr additive="base">
                                        <p:cTn id="55" dur="500" fill="hold"/>
                                        <p:tgtEl>
                                          <p:spTgt spid="10243">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0243">
                                            <p:txEl>
                                              <p:pRg st="9" end="9"/>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3"/>
                                            </p:cond>
                                          </p:stCondLst>
                                          <p:endCondLst>
                                            <p:cond evt="onStopAudio" delay="0">
                                              <p:tgtEl>
                                                <p:sldTgt/>
                                              </p:tgtEl>
                                            </p:cond>
                                          </p:endCondLst>
                                        </p:cTn>
                                        <p:tgtEl>
                                          <p:sndTgt r:embed="rId2" name="whoosh.wav" builtIn="1"/>
                                        </p:tgtEl>
                                      </p:cMediaNode>
                                    </p:audio>
                                  </p:sub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0243">
                                            <p:txEl>
                                              <p:pRg st="10" end="10"/>
                                            </p:txEl>
                                          </p:spTgt>
                                        </p:tgtEl>
                                        <p:attrNameLst>
                                          <p:attrName>style.visibility</p:attrName>
                                        </p:attrNameLst>
                                      </p:cBhvr>
                                      <p:to>
                                        <p:strVal val="visible"/>
                                      </p:to>
                                    </p:set>
                                    <p:anim calcmode="lin" valueType="num">
                                      <p:cBhvr additive="base">
                                        <p:cTn id="61" dur="500" fill="hold"/>
                                        <p:tgtEl>
                                          <p:spTgt spid="10243">
                                            <p:txEl>
                                              <p:pRg st="10" end="10"/>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0243">
                                            <p:txEl>
                                              <p:pRg st="10" end="1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9"/>
                                            </p:cond>
                                          </p:stCondLst>
                                          <p:endCondLst>
                                            <p:cond evt="onStopAudio" delay="0">
                                              <p:tgtEl>
                                                <p:sldTgt/>
                                              </p:tgtEl>
                                            </p:cond>
                                          </p:endCondLst>
                                        </p:cTn>
                                        <p:tgtEl>
                                          <p:sndTgt r:embed="rId2" name="whoosh.wav" builtIn="1"/>
                                        </p:tgtEl>
                                      </p:cMediaNode>
                                    </p:audio>
                                  </p:sub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0243">
                                            <p:txEl>
                                              <p:pRg st="11" end="11"/>
                                            </p:txEl>
                                          </p:spTgt>
                                        </p:tgtEl>
                                        <p:attrNameLst>
                                          <p:attrName>style.visibility</p:attrName>
                                        </p:attrNameLst>
                                      </p:cBhvr>
                                      <p:to>
                                        <p:strVal val="visible"/>
                                      </p:to>
                                    </p:set>
                                    <p:anim calcmode="lin" valueType="num">
                                      <p:cBhvr additive="base">
                                        <p:cTn id="67" dur="500" fill="hold"/>
                                        <p:tgtEl>
                                          <p:spTgt spid="10243">
                                            <p:txEl>
                                              <p:pRg st="11" end="11"/>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0243">
                                            <p:txEl>
                                              <p:pRg st="11" end="1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65"/>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utoUpdateAnimBg="0"/>
      <p:bldP spid="10243"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s-ES_tradnl" sz="4000" b="1">
                <a:solidFill>
                  <a:srgbClr val="FFFF00"/>
                </a:solidFill>
                <a:latin typeface="Arial" charset="0"/>
              </a:rPr>
              <a:t>Deflexión Máxima Elástica Esperada :</a:t>
            </a:r>
            <a:endParaRPr lang="es-ES" sz="4000" b="1">
              <a:solidFill>
                <a:srgbClr val="FFFF00"/>
              </a:solidFill>
              <a:latin typeface="Arial" charset="0"/>
            </a:endParaRPr>
          </a:p>
        </p:txBody>
      </p:sp>
      <p:sp>
        <p:nvSpPr>
          <p:cNvPr id="13317" name="Rectangle 5"/>
          <p:cNvSpPr>
            <a:spLocks noChangeArrowheads="1"/>
          </p:cNvSpPr>
          <p:nvPr/>
        </p:nvSpPr>
        <p:spPr bwMode="auto">
          <a:xfrm>
            <a:off x="2543175" y="3167063"/>
            <a:ext cx="9144000" cy="0"/>
          </a:xfrm>
          <a:prstGeom prst="rect">
            <a:avLst/>
          </a:prstGeom>
          <a:noFill/>
          <a:ln w="9525">
            <a:noFill/>
            <a:miter lim="800000"/>
            <a:headEnd/>
            <a:tailEnd/>
          </a:ln>
          <a:effectLst/>
        </p:spPr>
        <p:txBody>
          <a:bodyPr>
            <a:spAutoFit/>
          </a:bodyPr>
          <a:lstStyle/>
          <a:p>
            <a:endParaRPr lang="es-ES"/>
          </a:p>
        </p:txBody>
      </p:sp>
      <p:graphicFrame>
        <p:nvGraphicFramePr>
          <p:cNvPr id="13316" name="Object 4"/>
          <p:cNvGraphicFramePr>
            <a:graphicFrameLocks noChangeAspect="1"/>
          </p:cNvGraphicFramePr>
          <p:nvPr/>
        </p:nvGraphicFramePr>
        <p:xfrm>
          <a:off x="533400" y="3657600"/>
          <a:ext cx="8229600" cy="1447800"/>
        </p:xfrm>
        <a:graphic>
          <a:graphicData uri="http://schemas.openxmlformats.org/presentationml/2006/ole">
            <p:oleObj spid="_x0000_s13316" r:id="rId4" imgW="2260600" imgH="419100" progId="Equation.3">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s-MX" sz="4000" b="1">
                <a:solidFill>
                  <a:schemeClr val="accent2"/>
                </a:solidFill>
                <a:latin typeface="Arial" charset="0"/>
              </a:rPr>
              <a:t>RESULTADO DEL LEVANTAMIENTO :</a:t>
            </a:r>
            <a:endParaRPr lang="es-ES" sz="4000" b="1">
              <a:solidFill>
                <a:schemeClr val="accent2"/>
              </a:solidFill>
              <a:latin typeface="Arial" charset="0"/>
            </a:endParaRPr>
          </a:p>
        </p:txBody>
      </p:sp>
      <p:sp>
        <p:nvSpPr>
          <p:cNvPr id="112643" name="Rectangle 3"/>
          <p:cNvSpPr>
            <a:spLocks noGrp="1" noChangeArrowheads="1"/>
          </p:cNvSpPr>
          <p:nvPr>
            <p:ph type="body" idx="1"/>
          </p:nvPr>
        </p:nvSpPr>
        <p:spPr/>
        <p:txBody>
          <a:bodyPr/>
          <a:lstStyle/>
          <a:p>
            <a:pPr>
              <a:lnSpc>
                <a:spcPct val="90000"/>
              </a:lnSpc>
            </a:pPr>
            <a:endParaRPr lang="es-MX" sz="2800" b="1">
              <a:solidFill>
                <a:schemeClr val="accent2"/>
              </a:solidFill>
              <a:latin typeface="Arial" charset="0"/>
              <a:cs typeface="Arial" charset="0"/>
            </a:endParaRPr>
          </a:p>
          <a:p>
            <a:pPr>
              <a:lnSpc>
                <a:spcPct val="90000"/>
              </a:lnSpc>
            </a:pPr>
            <a:r>
              <a:rPr lang="es-MX" sz="2800" b="1">
                <a:solidFill>
                  <a:schemeClr val="accent2"/>
                </a:solidFill>
                <a:latin typeface="Arial" charset="0"/>
                <a:cs typeface="Arial" charset="0"/>
              </a:rPr>
              <a:t>La deflexión permanente en sitio es de 18.4 cm en el centro del claro más largo.</a:t>
            </a:r>
            <a:r>
              <a:rPr lang="es-ES" sz="2800" b="1">
                <a:solidFill>
                  <a:schemeClr val="accent2"/>
                </a:solidFill>
                <a:latin typeface="Arial" charset="0"/>
              </a:rPr>
              <a:t> </a:t>
            </a:r>
            <a:endParaRPr lang="es-MX" sz="2800" b="1">
              <a:solidFill>
                <a:schemeClr val="accent2"/>
              </a:solidFill>
              <a:latin typeface="Arial" charset="0"/>
            </a:endParaRPr>
          </a:p>
          <a:p>
            <a:pPr>
              <a:lnSpc>
                <a:spcPct val="90000"/>
              </a:lnSpc>
            </a:pPr>
            <a:endParaRPr lang="es-MX" sz="2800" b="1">
              <a:solidFill>
                <a:schemeClr val="accent2"/>
              </a:solidFill>
              <a:latin typeface="Arial" charset="0"/>
            </a:endParaRPr>
          </a:p>
          <a:p>
            <a:pPr>
              <a:lnSpc>
                <a:spcPct val="90000"/>
              </a:lnSpc>
            </a:pPr>
            <a:r>
              <a:rPr lang="es-MX" sz="2800" b="1">
                <a:solidFill>
                  <a:schemeClr val="accent2"/>
                </a:solidFill>
                <a:latin typeface="Arial" charset="0"/>
                <a:cs typeface="Times New Roman" pitchFamily="18" charset="0"/>
              </a:rPr>
              <a:t>Cabe recalcar que las vigas no presentaron fisurasión, lo cual sugiere claramente que las vigas no están en un estado avanzado de plasticidad, pero en todo caso ya rebasaron el valor de flecha elástica admisible para las condiciones de carga existentes</a:t>
            </a:r>
            <a:r>
              <a:rPr lang="es-MX" sz="2800">
                <a:latin typeface="Arial" charset="0"/>
                <a:cs typeface="Times New Roman" pitchFamily="18" charset="0"/>
              </a:rPr>
              <a:t>.</a:t>
            </a:r>
            <a:r>
              <a:rPr lang="es-ES" sz="2800">
                <a:latin typeface="Arial" charset="0"/>
              </a:rPr>
              <a:t> </a:t>
            </a:r>
            <a:endParaRPr lang="es-MX" sz="2800">
              <a:latin typeface="Arial" charset="0"/>
            </a:endParaRPr>
          </a:p>
          <a:p>
            <a:pPr>
              <a:lnSpc>
                <a:spcPct val="90000"/>
              </a:lnSpc>
            </a:pPr>
            <a:endParaRPr lang="es-ES" sz="28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12642"/>
                                        </p:tgtEl>
                                        <p:attrNameLst>
                                          <p:attrName>style.visibility</p:attrName>
                                        </p:attrNameLst>
                                      </p:cBhvr>
                                      <p:to>
                                        <p:strVal val="visible"/>
                                      </p:to>
                                    </p:set>
                                    <p:anim calcmode="lin" valueType="num">
                                      <p:cBhvr additive="base">
                                        <p:cTn id="7" dur="500" fill="hold"/>
                                        <p:tgtEl>
                                          <p:spTgt spid="112642"/>
                                        </p:tgtEl>
                                        <p:attrNameLst>
                                          <p:attrName>ppt_x</p:attrName>
                                        </p:attrNameLst>
                                      </p:cBhvr>
                                      <p:tavLst>
                                        <p:tav tm="0">
                                          <p:val>
                                            <p:strVal val="0-#ppt_w/2"/>
                                          </p:val>
                                        </p:tav>
                                        <p:tav tm="100000">
                                          <p:val>
                                            <p:strVal val="#ppt_x"/>
                                          </p:val>
                                        </p:tav>
                                      </p:tavLst>
                                    </p:anim>
                                    <p:anim calcmode="lin" valueType="num">
                                      <p:cBhvr additive="base">
                                        <p:cTn id="8" dur="500" fill="hold"/>
                                        <p:tgtEl>
                                          <p:spTgt spid="1126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projctor.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2643">
                                            <p:txEl>
                                              <p:pRg st="1" end="1"/>
                                            </p:txEl>
                                          </p:spTgt>
                                        </p:tgtEl>
                                        <p:attrNameLst>
                                          <p:attrName>style.visibility</p:attrName>
                                        </p:attrNameLst>
                                      </p:cBhvr>
                                      <p:to>
                                        <p:strVal val="visible"/>
                                      </p:to>
                                    </p:set>
                                    <p:anim calcmode="lin" valueType="num">
                                      <p:cBhvr additive="base">
                                        <p:cTn id="13" dur="500" fill="hold"/>
                                        <p:tgtEl>
                                          <p:spTgt spid="11264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12643">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projctor.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12643">
                                            <p:txEl>
                                              <p:pRg st="3" end="3"/>
                                            </p:txEl>
                                          </p:spTgt>
                                        </p:tgtEl>
                                        <p:attrNameLst>
                                          <p:attrName>style.visibility</p:attrName>
                                        </p:attrNameLst>
                                      </p:cBhvr>
                                      <p:to>
                                        <p:strVal val="visible"/>
                                      </p:to>
                                    </p:set>
                                    <p:anim calcmode="lin" valueType="num">
                                      <p:cBhvr additive="base">
                                        <p:cTn id="19" dur="500" fill="hold"/>
                                        <p:tgtEl>
                                          <p:spTgt spid="11264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12643">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projctor.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autoUpdateAnimBg="0"/>
      <p:bldP spid="112643"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85800" y="457200"/>
            <a:ext cx="7772400" cy="685800"/>
          </a:xfrm>
        </p:spPr>
        <p:txBody>
          <a:bodyPr/>
          <a:lstStyle/>
          <a:p>
            <a:r>
              <a:rPr lang="es-ES" b="1">
                <a:latin typeface="Arial" charset="0"/>
                <a:cs typeface="Arial" charset="0"/>
              </a:rPr>
              <a:t>Causas de las Deflexiones:</a:t>
            </a:r>
            <a:endParaRPr lang="es-ES"/>
          </a:p>
        </p:txBody>
      </p:sp>
      <p:sp>
        <p:nvSpPr>
          <p:cNvPr id="17411" name="Rectangle 3"/>
          <p:cNvSpPr>
            <a:spLocks noGrp="1" noChangeArrowheads="1"/>
          </p:cNvSpPr>
          <p:nvPr>
            <p:ph type="body" idx="1"/>
          </p:nvPr>
        </p:nvSpPr>
        <p:spPr>
          <a:xfrm>
            <a:off x="685800" y="1295400"/>
            <a:ext cx="7772400" cy="4800600"/>
          </a:xfrm>
        </p:spPr>
        <p:txBody>
          <a:bodyPr/>
          <a:lstStyle/>
          <a:p>
            <a:pPr algn="just">
              <a:lnSpc>
                <a:spcPct val="90000"/>
              </a:lnSpc>
              <a:buFontTx/>
              <a:buNone/>
            </a:pPr>
            <a:r>
              <a:rPr lang="es-ES_tradnl" sz="2800" b="1">
                <a:latin typeface="Arial" charset="0"/>
                <a:cs typeface="Arial" charset="0"/>
              </a:rPr>
              <a:t>   </a:t>
            </a:r>
            <a:r>
              <a:rPr lang="es-ES" sz="2800" b="1">
                <a:latin typeface="Arial" charset="0"/>
                <a:cs typeface="Arial" charset="0"/>
              </a:rPr>
              <a:t>La edad de los pasos elevados.</a:t>
            </a:r>
            <a:r>
              <a:rPr lang="es-ES" sz="2800">
                <a:latin typeface="Arial" charset="0"/>
                <a:cs typeface="Arial" charset="0"/>
              </a:rPr>
              <a:t> </a:t>
            </a:r>
            <a:endParaRPr lang="es-ES" sz="2800">
              <a:latin typeface="Courier New" pitchFamily="49" charset="0"/>
              <a:cs typeface="Courier New" pitchFamily="49" charset="0"/>
            </a:endParaRPr>
          </a:p>
          <a:p>
            <a:pPr algn="just">
              <a:lnSpc>
                <a:spcPct val="90000"/>
              </a:lnSpc>
            </a:pPr>
            <a:r>
              <a:rPr lang="es-ES_tradnl" sz="2800">
                <a:latin typeface="Arial" charset="0"/>
                <a:cs typeface="Arial" charset="0"/>
              </a:rPr>
              <a:t>Pérdidas que se acentúan a lo largo del tiempo: </a:t>
            </a:r>
          </a:p>
          <a:p>
            <a:pPr lvl="1" algn="just">
              <a:lnSpc>
                <a:spcPct val="90000"/>
              </a:lnSpc>
            </a:pPr>
            <a:r>
              <a:rPr lang="es-ES_tradnl">
                <a:latin typeface="Arial" charset="0"/>
                <a:cs typeface="Arial" charset="0"/>
              </a:rPr>
              <a:t>Pérdida de la fuerza Fo de tensión.</a:t>
            </a:r>
          </a:p>
          <a:p>
            <a:pPr lvl="1" algn="just">
              <a:lnSpc>
                <a:spcPct val="90000"/>
              </a:lnSpc>
            </a:pPr>
            <a:r>
              <a:rPr lang="es-ES_tradnl">
                <a:latin typeface="Arial" charset="0"/>
                <a:cs typeface="Arial" charset="0"/>
              </a:rPr>
              <a:t>Deformación Plástica del Concreto</a:t>
            </a:r>
          </a:p>
          <a:p>
            <a:pPr lvl="1" algn="just">
              <a:lnSpc>
                <a:spcPct val="90000"/>
              </a:lnSpc>
              <a:buFontTx/>
              <a:buNone/>
            </a:pPr>
            <a:endParaRPr lang="es-ES_tradnl">
              <a:latin typeface="Arial" charset="0"/>
              <a:cs typeface="Arial" charset="0"/>
            </a:endParaRPr>
          </a:p>
          <a:p>
            <a:pPr algn="just">
              <a:lnSpc>
                <a:spcPct val="90000"/>
              </a:lnSpc>
            </a:pPr>
            <a:r>
              <a:rPr lang="es-ES_tradnl" sz="2800">
                <a:latin typeface="Arial" charset="0"/>
                <a:cs typeface="Arial" charset="0"/>
              </a:rPr>
              <a:t>Criterios de Diseño de la época no contemplaron posiblemente:</a:t>
            </a:r>
          </a:p>
          <a:p>
            <a:pPr lvl="1" algn="just">
              <a:lnSpc>
                <a:spcPct val="90000"/>
              </a:lnSpc>
            </a:pPr>
            <a:r>
              <a:rPr lang="es-ES_tradnl">
                <a:latin typeface="Arial" charset="0"/>
                <a:cs typeface="Arial" charset="0"/>
              </a:rPr>
              <a:t>La Saturación Vehicular, fruto del crecimiento acelerado de la ciudad</a:t>
            </a:r>
            <a:r>
              <a:rPr lang="es-ES_tradnl" sz="2400">
                <a:latin typeface="Arial" charset="0"/>
                <a:cs typeface="Arial" charset="0"/>
              </a:rPr>
              <a:t>.</a:t>
            </a:r>
          </a:p>
          <a:p>
            <a:pPr lvl="1" algn="just">
              <a:lnSpc>
                <a:spcPct val="90000"/>
              </a:lnSpc>
              <a:buFontTx/>
              <a:buNone/>
            </a:pPr>
            <a:r>
              <a:rPr lang="es-ES_tradnl" sz="2000">
                <a:latin typeface="Arial" charset="0"/>
                <a:cs typeface="Arial" charset="0"/>
              </a:rPr>
              <a:t>	 </a:t>
            </a:r>
            <a:endParaRPr lang="es-ES" sz="2000">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0-#ppt_w/2"/>
                                          </p:val>
                                        </p:tav>
                                        <p:tav tm="100000">
                                          <p:val>
                                            <p:strVal val="#ppt_x"/>
                                          </p:val>
                                        </p:tav>
                                      </p:tavLst>
                                    </p:anim>
                                    <p:anim calcmode="lin" valueType="num">
                                      <p:cBhvr additive="base">
                                        <p:cTn id="8" dur="500" fill="hold"/>
                                        <p:tgtEl>
                                          <p:spTgt spid="1741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7411">
                                            <p:txEl>
                                              <p:pRg st="0" end="0"/>
                                            </p:txEl>
                                          </p:spTgt>
                                        </p:tgtEl>
                                        <p:attrNameLst>
                                          <p:attrName>style.visibility</p:attrName>
                                        </p:attrNameLst>
                                      </p:cBhvr>
                                      <p:to>
                                        <p:strVal val="visible"/>
                                      </p:to>
                                    </p:set>
                                    <p:anim calcmode="lin" valueType="num">
                                      <p:cBhvr additive="base">
                                        <p:cTn id="13" dur="500" fill="hold"/>
                                        <p:tgtEl>
                                          <p:spTgt spid="17411">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7411">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7411">
                                            <p:txEl>
                                              <p:pRg st="1" end="1"/>
                                            </p:txEl>
                                          </p:spTgt>
                                        </p:tgtEl>
                                        <p:attrNameLst>
                                          <p:attrName>style.visibility</p:attrName>
                                        </p:attrNameLst>
                                      </p:cBhvr>
                                      <p:to>
                                        <p:strVal val="visible"/>
                                      </p:to>
                                    </p:set>
                                    <p:anim calcmode="lin" valueType="num">
                                      <p:cBhvr additive="base">
                                        <p:cTn id="19" dur="500" fill="hold"/>
                                        <p:tgtEl>
                                          <p:spTgt spid="17411">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7411">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par>
                                <p:cTn id="21" presetID="2" presetClass="entr" presetSubtype="8" fill="hold" grpId="0" nodeType="withEffect">
                                  <p:stCondLst>
                                    <p:cond delay="0"/>
                                  </p:stCondLst>
                                  <p:childTnLst>
                                    <p:set>
                                      <p:cBhvr>
                                        <p:cTn id="22" dur="1" fill="hold">
                                          <p:stCondLst>
                                            <p:cond delay="0"/>
                                          </p:stCondLst>
                                        </p:cTn>
                                        <p:tgtEl>
                                          <p:spTgt spid="17411">
                                            <p:txEl>
                                              <p:pRg st="2" end="2"/>
                                            </p:txEl>
                                          </p:spTgt>
                                        </p:tgtEl>
                                        <p:attrNameLst>
                                          <p:attrName>style.visibility</p:attrName>
                                        </p:attrNameLst>
                                      </p:cBhvr>
                                      <p:to>
                                        <p:strVal val="visible"/>
                                      </p:to>
                                    </p:set>
                                    <p:anim calcmode="lin" valueType="num">
                                      <p:cBhvr additive="base">
                                        <p:cTn id="23" dur="500" fill="hold"/>
                                        <p:tgtEl>
                                          <p:spTgt spid="17411">
                                            <p:txEl>
                                              <p:pRg st="2" end="2"/>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1741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1"/>
                                            </p:cond>
                                          </p:stCondLst>
                                          <p:endCondLst>
                                            <p:cond evt="onStopAudio" delay="0">
                                              <p:tgtEl>
                                                <p:sldTgt/>
                                              </p:tgtEl>
                                            </p:cond>
                                          </p:endCondLst>
                                        </p:cTn>
                                        <p:tgtEl>
                                          <p:sndTgt r:embed="rId2" name="whoosh.wav" builtIn="1"/>
                                        </p:tgtEl>
                                      </p:cMediaNode>
                                    </p:audio>
                                  </p:subTnLst>
                                </p:cTn>
                              </p:par>
                              <p:par>
                                <p:cTn id="25" presetID="2" presetClass="entr" presetSubtype="8" fill="hold" grpId="0" nodeType="withEffect">
                                  <p:stCondLst>
                                    <p:cond delay="0"/>
                                  </p:stCondLst>
                                  <p:childTnLst>
                                    <p:set>
                                      <p:cBhvr>
                                        <p:cTn id="26" dur="1" fill="hold">
                                          <p:stCondLst>
                                            <p:cond delay="0"/>
                                          </p:stCondLst>
                                        </p:cTn>
                                        <p:tgtEl>
                                          <p:spTgt spid="17411">
                                            <p:txEl>
                                              <p:pRg st="3" end="3"/>
                                            </p:txEl>
                                          </p:spTgt>
                                        </p:tgtEl>
                                        <p:attrNameLst>
                                          <p:attrName>style.visibility</p:attrName>
                                        </p:attrNameLst>
                                      </p:cBhvr>
                                      <p:to>
                                        <p:strVal val="visible"/>
                                      </p:to>
                                    </p:set>
                                    <p:anim calcmode="lin" valueType="num">
                                      <p:cBhvr additive="base">
                                        <p:cTn id="27" dur="500" fill="hold"/>
                                        <p:tgtEl>
                                          <p:spTgt spid="17411">
                                            <p:txEl>
                                              <p:pRg st="3" end="3"/>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741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5"/>
                                            </p:cond>
                                          </p:stCondLst>
                                          <p:endCondLst>
                                            <p:cond evt="onStopAudio" delay="0">
                                              <p:tgtEl>
                                                <p:sldTgt/>
                                              </p:tgtEl>
                                            </p:cond>
                                          </p:endCondLst>
                                        </p:cTn>
                                        <p:tgtEl>
                                          <p:sndTgt r:embed="rId2" name="whoosh.wav" builtIn="1"/>
                                        </p:tgtEl>
                                      </p:cMediaNode>
                                    </p:audio>
                                  </p:sub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17411">
                                            <p:txEl>
                                              <p:pRg st="5" end="5"/>
                                            </p:txEl>
                                          </p:spTgt>
                                        </p:tgtEl>
                                        <p:attrNameLst>
                                          <p:attrName>style.visibility</p:attrName>
                                        </p:attrNameLst>
                                      </p:cBhvr>
                                      <p:to>
                                        <p:strVal val="visible"/>
                                      </p:to>
                                    </p:set>
                                    <p:anim calcmode="lin" valueType="num">
                                      <p:cBhvr additive="base">
                                        <p:cTn id="33" dur="500" fill="hold"/>
                                        <p:tgtEl>
                                          <p:spTgt spid="17411">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741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1"/>
                                            </p:cond>
                                          </p:stCondLst>
                                          <p:endCondLst>
                                            <p:cond evt="onStopAudio" delay="0">
                                              <p:tgtEl>
                                                <p:sldTgt/>
                                              </p:tgtEl>
                                            </p:cond>
                                          </p:endCondLst>
                                        </p:cTn>
                                        <p:tgtEl>
                                          <p:sndTgt r:embed="rId2" name="whoosh.wav" builtIn="1"/>
                                        </p:tgtEl>
                                      </p:cMediaNode>
                                    </p:audio>
                                  </p:subTnLst>
                                </p:cTn>
                              </p:par>
                              <p:par>
                                <p:cTn id="35" presetID="2" presetClass="entr" presetSubtype="8" fill="hold" grpId="0" nodeType="withEffect">
                                  <p:stCondLst>
                                    <p:cond delay="0"/>
                                  </p:stCondLst>
                                  <p:childTnLst>
                                    <p:set>
                                      <p:cBhvr>
                                        <p:cTn id="36" dur="1" fill="hold">
                                          <p:stCondLst>
                                            <p:cond delay="0"/>
                                          </p:stCondLst>
                                        </p:cTn>
                                        <p:tgtEl>
                                          <p:spTgt spid="17411">
                                            <p:txEl>
                                              <p:pRg st="6" end="6"/>
                                            </p:txEl>
                                          </p:spTgt>
                                        </p:tgtEl>
                                        <p:attrNameLst>
                                          <p:attrName>style.visibility</p:attrName>
                                        </p:attrNameLst>
                                      </p:cBhvr>
                                      <p:to>
                                        <p:strVal val="visible"/>
                                      </p:to>
                                    </p:set>
                                    <p:anim calcmode="lin" valueType="num">
                                      <p:cBhvr additive="base">
                                        <p:cTn id="37" dur="500" fill="hold"/>
                                        <p:tgtEl>
                                          <p:spTgt spid="17411">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741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builtIn="1"/>
                                        </p:tgtEl>
                                      </p:cMediaNode>
                                    </p:audio>
                                  </p:subTnLst>
                                </p:cTn>
                              </p:par>
                              <p:par>
                                <p:cTn id="39" presetID="2" presetClass="entr" presetSubtype="8" fill="hold" grpId="0" nodeType="withEffect">
                                  <p:stCondLst>
                                    <p:cond delay="0"/>
                                  </p:stCondLst>
                                  <p:childTnLst>
                                    <p:set>
                                      <p:cBhvr>
                                        <p:cTn id="40" dur="1" fill="hold">
                                          <p:stCondLst>
                                            <p:cond delay="0"/>
                                          </p:stCondLst>
                                        </p:cTn>
                                        <p:tgtEl>
                                          <p:spTgt spid="17411">
                                            <p:txEl>
                                              <p:pRg st="7" end="7"/>
                                            </p:txEl>
                                          </p:spTgt>
                                        </p:tgtEl>
                                        <p:attrNameLst>
                                          <p:attrName>style.visibility</p:attrName>
                                        </p:attrNameLst>
                                      </p:cBhvr>
                                      <p:to>
                                        <p:strVal val="visible"/>
                                      </p:to>
                                    </p:set>
                                    <p:anim calcmode="lin" valueType="num">
                                      <p:cBhvr additive="base">
                                        <p:cTn id="41" dur="500" fill="hold"/>
                                        <p:tgtEl>
                                          <p:spTgt spid="17411">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7411">
                                            <p:txEl>
                                              <p:pRg st="7" end="7"/>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9"/>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utoUpdateAnimBg="0"/>
      <p:bldP spid="1741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blipFill dpi="0" rotWithShape="0">
          <a:blip r:embed="rId3"/>
          <a:srcRect/>
          <a:tile tx="0" ty="0" sx="100000" sy="100000" flip="none" algn="tl"/>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s-ES" b="1">
                <a:latin typeface="Arial" charset="0"/>
                <a:cs typeface="Arial" charset="0"/>
              </a:rPr>
              <a:t>Causas de las Deflexiones:</a:t>
            </a:r>
            <a:r>
              <a:rPr lang="es-ES_tradnl" b="1">
                <a:latin typeface="Arial" charset="0"/>
                <a:cs typeface="Arial" charset="0"/>
              </a:rPr>
              <a:t/>
            </a:r>
            <a:br>
              <a:rPr lang="es-ES_tradnl" b="1">
                <a:latin typeface="Arial" charset="0"/>
                <a:cs typeface="Arial" charset="0"/>
              </a:rPr>
            </a:br>
            <a:r>
              <a:rPr lang="es-ES_tradnl" b="1">
                <a:latin typeface="Arial" charset="0"/>
                <a:cs typeface="Arial" charset="0"/>
              </a:rPr>
              <a:t>                                      </a:t>
            </a:r>
            <a:r>
              <a:rPr lang="es-ES_tradnl" sz="2800" i="1">
                <a:latin typeface="Arial" charset="0"/>
                <a:cs typeface="Arial" charset="0"/>
              </a:rPr>
              <a:t>Cont...</a:t>
            </a:r>
            <a:endParaRPr lang="es-ES" sz="2800" i="1">
              <a:latin typeface="Arial" charset="0"/>
              <a:cs typeface="Arial" charset="0"/>
            </a:endParaRPr>
          </a:p>
        </p:txBody>
      </p:sp>
      <p:sp>
        <p:nvSpPr>
          <p:cNvPr id="21507" name="Rectangle 3"/>
          <p:cNvSpPr>
            <a:spLocks noGrp="1" noChangeArrowheads="1"/>
          </p:cNvSpPr>
          <p:nvPr>
            <p:ph type="body" idx="1"/>
          </p:nvPr>
        </p:nvSpPr>
        <p:spPr>
          <a:xfrm>
            <a:off x="685800" y="1828800"/>
            <a:ext cx="7772400" cy="4267200"/>
          </a:xfrm>
        </p:spPr>
        <p:txBody>
          <a:bodyPr/>
          <a:lstStyle/>
          <a:p>
            <a:pPr algn="just">
              <a:lnSpc>
                <a:spcPct val="90000"/>
              </a:lnSpc>
              <a:buFont typeface="Wingdings" pitchFamily="2" charset="2"/>
              <a:buNone/>
            </a:pPr>
            <a:r>
              <a:rPr lang="es-ES_tradnl" sz="2500" b="1">
                <a:latin typeface="Arial" charset="0"/>
                <a:cs typeface="Arial" charset="0"/>
              </a:rPr>
              <a:t>    </a:t>
            </a:r>
            <a:r>
              <a:rPr lang="es-ES" sz="3000" b="1">
                <a:latin typeface="Arial" charset="0"/>
                <a:cs typeface="Arial" charset="0"/>
              </a:rPr>
              <a:t>La rigidez del tablero.</a:t>
            </a:r>
            <a:endParaRPr lang="es-ES" sz="3000">
              <a:latin typeface="Courier New" pitchFamily="49" charset="0"/>
              <a:cs typeface="Courier New" pitchFamily="49" charset="0"/>
            </a:endParaRPr>
          </a:p>
          <a:p>
            <a:pPr algn="just">
              <a:lnSpc>
                <a:spcPct val="90000"/>
              </a:lnSpc>
              <a:buFont typeface="Wingdings" pitchFamily="2" charset="2"/>
              <a:buChar char="§"/>
            </a:pPr>
            <a:endParaRPr lang="es-ES_tradnl" sz="2800">
              <a:latin typeface="Arial" charset="0"/>
              <a:cs typeface="Arial" charset="0"/>
            </a:endParaRPr>
          </a:p>
          <a:p>
            <a:pPr algn="just">
              <a:lnSpc>
                <a:spcPct val="90000"/>
              </a:lnSpc>
              <a:buFont typeface="Wingdings" pitchFamily="2" charset="2"/>
              <a:buChar char="§"/>
            </a:pPr>
            <a:r>
              <a:rPr lang="es-ES_tradnl" sz="2800">
                <a:latin typeface="Arial" charset="0"/>
                <a:cs typeface="Arial" charset="0"/>
              </a:rPr>
              <a:t>La inercia del </a:t>
            </a:r>
            <a:r>
              <a:rPr lang="es-ES" sz="2800">
                <a:latin typeface="Arial" charset="0"/>
                <a:cs typeface="Arial" charset="0"/>
              </a:rPr>
              <a:t>tablero</a:t>
            </a:r>
            <a:r>
              <a:rPr lang="es-ES_tradnl" sz="2800">
                <a:latin typeface="Arial" charset="0"/>
                <a:cs typeface="Arial" charset="0"/>
              </a:rPr>
              <a:t> está proporcionada casi en su totalidad por las vigas (T invertida).</a:t>
            </a:r>
          </a:p>
          <a:p>
            <a:pPr algn="just">
              <a:lnSpc>
                <a:spcPct val="90000"/>
              </a:lnSpc>
              <a:buFont typeface="Wingdings" pitchFamily="2" charset="2"/>
              <a:buChar char="§"/>
            </a:pPr>
            <a:r>
              <a:rPr lang="es-ES_tradnl" sz="2800">
                <a:latin typeface="Arial" charset="0"/>
                <a:cs typeface="Arial" charset="0"/>
              </a:rPr>
              <a:t>L</a:t>
            </a:r>
            <a:r>
              <a:rPr lang="es-ES" sz="2800">
                <a:latin typeface="Arial" charset="0"/>
                <a:cs typeface="Arial" charset="0"/>
              </a:rPr>
              <a:t>a contribución de la losa superior </a:t>
            </a:r>
            <a:r>
              <a:rPr lang="es-ES_tradnl" sz="2800">
                <a:latin typeface="Arial" charset="0"/>
                <a:cs typeface="Arial" charset="0"/>
              </a:rPr>
              <a:t>es menor</a:t>
            </a:r>
            <a:r>
              <a:rPr lang="es-ES" sz="2800">
                <a:latin typeface="Arial" charset="0"/>
                <a:cs typeface="Arial" charset="0"/>
              </a:rPr>
              <a:t> en comparación</a:t>
            </a:r>
            <a:r>
              <a:rPr lang="es-ES_tradnl" sz="2800">
                <a:latin typeface="Arial" charset="0"/>
                <a:cs typeface="Arial" charset="0"/>
              </a:rPr>
              <a:t> con la de las vigas</a:t>
            </a:r>
            <a:r>
              <a:rPr lang="es-ES" sz="2800">
                <a:latin typeface="Arial" charset="0"/>
                <a:cs typeface="Arial" charset="0"/>
              </a:rPr>
              <a:t>. </a:t>
            </a:r>
            <a:endParaRPr lang="es-ES_tradnl" sz="2800">
              <a:latin typeface="Arial" charset="0"/>
              <a:cs typeface="Arial" charset="0"/>
            </a:endParaRPr>
          </a:p>
          <a:p>
            <a:pPr algn="just">
              <a:lnSpc>
                <a:spcPct val="90000"/>
              </a:lnSpc>
              <a:buFont typeface="Wingdings" pitchFamily="2" charset="2"/>
              <a:buChar char="§"/>
            </a:pPr>
            <a:r>
              <a:rPr lang="es-ES" sz="2800">
                <a:latin typeface="Arial" charset="0"/>
                <a:cs typeface="Arial" charset="0"/>
              </a:rPr>
              <a:t>La rigidez a la flexión está determinada por el módulo de elasticidad de los materiales y por la Inercia de la sección transversal de las vigas.</a:t>
            </a:r>
            <a:endParaRPr lang="es-ES_tradnl" sz="2800">
              <a:latin typeface="Arial" charset="0"/>
              <a:cs typeface="Arial" charset="0"/>
            </a:endParaRPr>
          </a:p>
          <a:p>
            <a:pPr algn="just">
              <a:lnSpc>
                <a:spcPct val="90000"/>
              </a:lnSpc>
              <a:buFont typeface="Wingdings" pitchFamily="2" charset="2"/>
              <a:buNone/>
            </a:pPr>
            <a:r>
              <a:rPr lang="es-ES_tradnl" sz="2500">
                <a:latin typeface="Arial" charset="0"/>
                <a:cs typeface="Arial" charset="0"/>
              </a:rPr>
              <a:t>  </a:t>
            </a:r>
            <a:endParaRPr lang="es-ES" sz="2500">
              <a:latin typeface="Courier New" pitchFamily="49" charset="0"/>
              <a:cs typeface="Courier New" pitchFamily="49" charset="0"/>
            </a:endParaRPr>
          </a:p>
          <a:p>
            <a:pPr>
              <a:lnSpc>
                <a:spcPct val="90000"/>
              </a:lnSpc>
            </a:pPr>
            <a:endParaRPr lang="es-ES" sz="25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builtIn="1"/>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 calcmode="lin" valueType="num">
                                      <p:cBhvr additive="base">
                                        <p:cTn id="13"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builtIn="1"/>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anim calcmode="lin" valueType="num">
                                      <p:cBhvr additive="base">
                                        <p:cTn id="19"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builtIn="1"/>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anim calcmode="lin" valueType="num">
                                      <p:cBhvr additive="base">
                                        <p:cTn id="25"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builtIn="1"/>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7">
                                            <p:txEl>
                                              <p:pRg st="5" end="5"/>
                                            </p:txEl>
                                          </p:spTgt>
                                        </p:tgtEl>
                                        <p:attrNameLst>
                                          <p:attrName>style.visibility</p:attrName>
                                        </p:attrNameLst>
                                      </p:cBhvr>
                                      <p:to>
                                        <p:strVal val="visible"/>
                                      </p:to>
                                    </p:set>
                                    <p:anim calcmode="lin" valueType="num">
                                      <p:cBhvr additive="base">
                                        <p:cTn id="31"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507">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whoosh.wav" builtIn="1"/>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21506"/>
                                        </p:tgtEl>
                                        <p:attrNameLst>
                                          <p:attrName>style.visibility</p:attrName>
                                        </p:attrNameLst>
                                      </p:cBhvr>
                                      <p:to>
                                        <p:strVal val="visible"/>
                                      </p:to>
                                    </p:set>
                                    <p:anim calcmode="lin" valueType="num">
                                      <p:cBhvr additive="base">
                                        <p:cTn id="37" dur="500" fill="hold"/>
                                        <p:tgtEl>
                                          <p:spTgt spid="21506"/>
                                        </p:tgtEl>
                                        <p:attrNameLst>
                                          <p:attrName>ppt_x</p:attrName>
                                        </p:attrNameLst>
                                      </p:cBhvr>
                                      <p:tavLst>
                                        <p:tav tm="0">
                                          <p:val>
                                            <p:strVal val="0-#ppt_w/2"/>
                                          </p:val>
                                        </p:tav>
                                        <p:tav tm="100000">
                                          <p:val>
                                            <p:strVal val="#ppt_x"/>
                                          </p:val>
                                        </p:tav>
                                      </p:tavLst>
                                    </p:anim>
                                    <p:anim calcmode="lin" valueType="num">
                                      <p:cBhvr additive="base">
                                        <p:cTn id="38" dur="500" fill="hold"/>
                                        <p:tgtEl>
                                          <p:spTgt spid="21506"/>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whoosh.wav"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build="p" autoUpdateAnimBg="0"/>
    </p:bldLst>
  </p:timing>
</p:sld>
</file>

<file path=ppt/theme/theme1.xml><?xml version="1.0" encoding="utf-8"?>
<a:theme xmlns:a="http://schemas.openxmlformats.org/drawingml/2006/main" name="Diseño predeterminado">
  <a:themeElements>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bg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2400" b="1" i="0" u="none" strike="noStrike" cap="none" normalizeH="0" baseline="0" smtClean="0">
            <a:ln>
              <a:noFill/>
            </a:ln>
            <a:solidFill>
              <a:schemeClr val="bg1"/>
            </a:solidFill>
            <a:effectLst/>
            <a:latin typeface="Times New Roman" pitchFamily="18" charset="0"/>
          </a:defRPr>
        </a:defPPr>
      </a:lstStyle>
    </a:lnDef>
  </a:objectDefaults>
  <a:extraClrSchemeLst>
    <a:extraClrScheme>
      <a:clrScheme name="Diseño predeterminado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1232</TotalTime>
  <Words>1779</Words>
  <Application>Microsoft PowerPoint</Application>
  <PresentationFormat>Presentación en pantalla (4:3)</PresentationFormat>
  <Paragraphs>207</Paragraphs>
  <Slides>48</Slides>
  <Notes>0</Notes>
  <HiddenSlides>0</HiddenSlides>
  <MMClips>0</MMClips>
  <ScaleCrop>false</ScaleCrop>
  <HeadingPairs>
    <vt:vector size="8" baseType="variant">
      <vt:variant>
        <vt:lpstr>Fuentes usadas</vt:lpstr>
      </vt:variant>
      <vt:variant>
        <vt:i4>6</vt:i4>
      </vt:variant>
      <vt:variant>
        <vt:lpstr>Tema</vt:lpstr>
      </vt:variant>
      <vt:variant>
        <vt:i4>1</vt:i4>
      </vt:variant>
      <vt:variant>
        <vt:lpstr>Servidores OLE incrustados</vt:lpstr>
      </vt:variant>
      <vt:variant>
        <vt:i4>1</vt:i4>
      </vt:variant>
      <vt:variant>
        <vt:lpstr>Títulos de diapositiva</vt:lpstr>
      </vt:variant>
      <vt:variant>
        <vt:i4>48</vt:i4>
      </vt:variant>
    </vt:vector>
  </HeadingPairs>
  <TitlesOfParts>
    <vt:vector size="56" baseType="lpstr">
      <vt:lpstr>Times New Roman</vt:lpstr>
      <vt:lpstr>Arial</vt:lpstr>
      <vt:lpstr>Courier New</vt:lpstr>
      <vt:lpstr>MS Mincho</vt:lpstr>
      <vt:lpstr>Wingdings</vt:lpstr>
      <vt:lpstr>Symbol</vt:lpstr>
      <vt:lpstr>Diseño predeterminado</vt:lpstr>
      <vt:lpstr>Microsoft Editor de ecuaciones 3.0</vt:lpstr>
      <vt:lpstr>ANÁLISIS DE LA OBRA</vt:lpstr>
      <vt:lpstr>Detalle Geométrico de la Obra en Estudio</vt:lpstr>
      <vt:lpstr>Diapositiva 3</vt:lpstr>
      <vt:lpstr>  </vt:lpstr>
      <vt:lpstr>3.3. Análisis y Evaluación de Deflexiones y Posibles Niveles de Presfuerzo </vt:lpstr>
      <vt:lpstr>Deflexión Máxima Elástica Esperada :</vt:lpstr>
      <vt:lpstr>RESULTADO DEL LEVANTAMIENTO :</vt:lpstr>
      <vt:lpstr>Causas de las Deflexiones:</vt:lpstr>
      <vt:lpstr>Causas de las Deflexiones:                                       Cont...</vt:lpstr>
      <vt:lpstr>Causas de las Deflexiones:                                       Cont...</vt:lpstr>
      <vt:lpstr>Causas de las Deflexiones:                                       Cont...</vt:lpstr>
      <vt:lpstr>Causas de las Deflexiones:                                       Cont...</vt:lpstr>
      <vt:lpstr>Diagnóstico de la Peligrosidad</vt:lpstr>
      <vt:lpstr>Diagnóstico de la Peligrosidad                                              Cont...</vt:lpstr>
      <vt:lpstr>Diagnóstico de la Peligrosidad                                             Cont...</vt:lpstr>
      <vt:lpstr>3.4. Justificación de Ensayos </vt:lpstr>
      <vt:lpstr>Paso a desnivel Av. Américas - Calle Los Ríos</vt:lpstr>
      <vt:lpstr>Justificación de Ensayos</vt:lpstr>
      <vt:lpstr>Justificación de Ensayos                                     Cont...</vt:lpstr>
      <vt:lpstr>Justificación de Ensayos                                     Cont...</vt:lpstr>
      <vt:lpstr>3.5. Detalle Geométrico de los Elementos a Ensayar</vt:lpstr>
      <vt:lpstr>Detalle Geométrico de los Elementos a Ensayar    Cont...</vt:lpstr>
      <vt:lpstr>Cálculo teórico de deflexiones en elementos</vt:lpstr>
      <vt:lpstr>Diapositiva 24</vt:lpstr>
      <vt:lpstr>Fórmula deflexión máxima</vt:lpstr>
      <vt:lpstr>Cálculo de la capacidad de carga de la viga: </vt:lpstr>
      <vt:lpstr>Cálculo de la capacidad de carga de la viga: </vt:lpstr>
      <vt:lpstr>Cálculo de la capacidad de carga de la viga: </vt:lpstr>
      <vt:lpstr>Fibra  Superior     (Tons – m)</vt:lpstr>
      <vt:lpstr>Fibra  Inferior       (Tons – m)</vt:lpstr>
      <vt:lpstr>Efecto de la platina CFRP:</vt:lpstr>
      <vt:lpstr>CFRP, Fibra Superior </vt:lpstr>
      <vt:lpstr>CFRP, Fibra Inferior: </vt:lpstr>
      <vt:lpstr>Cálculos de esfuerzos con CFRP</vt:lpstr>
      <vt:lpstr>Cálculos de esfuerzos con CFRP</vt:lpstr>
      <vt:lpstr>Guías de Diseño de Reforzamiento Estructural </vt:lpstr>
      <vt:lpstr>Guías de Diseño de Reforzamiento Estructural</vt:lpstr>
      <vt:lpstr>Guías de Diseño de Reforzamiento Estructural</vt:lpstr>
      <vt:lpstr>Guías de Diseño de Reforzamiento Estructural</vt:lpstr>
      <vt:lpstr>Guías de Diseño de Reforzamiento Estructural</vt:lpstr>
      <vt:lpstr>Guías de Diseño de Reforzamiento Estructural</vt:lpstr>
      <vt:lpstr>Diapositiva 42</vt:lpstr>
      <vt:lpstr>Guías de Diseño de Reforzamiento Estructural</vt:lpstr>
      <vt:lpstr>Diapositiva 44</vt:lpstr>
      <vt:lpstr>Diapositiva 45</vt:lpstr>
      <vt:lpstr>Diapositiva 46</vt:lpstr>
      <vt:lpstr>Diapositiva 47</vt:lpstr>
      <vt:lpstr>Diapositiva 48</vt:lpstr>
    </vt:vector>
  </TitlesOfParts>
  <Company>PERALTA RAMIREZ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LA OBRA</dc:title>
  <dc:creator>USUARIO FINAL</dc:creator>
  <cp:lastModifiedBy>Administrador</cp:lastModifiedBy>
  <cp:revision>179</cp:revision>
  <dcterms:created xsi:type="dcterms:W3CDTF">2002-06-26T15:38:31Z</dcterms:created>
  <dcterms:modified xsi:type="dcterms:W3CDTF">2009-12-23T15:26:51Z</dcterms:modified>
</cp:coreProperties>
</file>