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07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307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7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B14BFB-C21A-40FE-AC77-833343E6606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AF1B2-F551-474D-81CE-6AFE64C493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5D03F-B08C-4AC8-AE23-FB4D3F2116D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5F31095-CE37-487E-AC33-495B55712DF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B84F2D5-268C-4E52-AE59-27E75FE828C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FCE0B-6763-48EE-93F5-2DEC22D0CB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80F17-69D4-4247-8960-CC910EA6F74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1DEFD-ADCB-48F1-B28C-9F43166A773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1B5CC-D5A8-48E2-8DA3-C97AD22281A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0758B-9BF4-4E69-BACE-ECB44359A53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6078A-0517-4F35-A46E-E0147C79BF2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338C8-7FA2-4388-9B2F-DCF32065D38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0A193-769E-41FE-9AAE-3F3405A630C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052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2082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02CFC10-DF49-4DB8-9D83-DDD701237565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5.doc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200400"/>
            <a:ext cx="7772400" cy="114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EC" sz="2800" b="1">
                <a:solidFill>
                  <a:schemeClr val="tx1"/>
                </a:solidFill>
                <a:latin typeface="Book Antiqua" pitchFamily="18" charset="0"/>
              </a:rPr>
              <a:t>“PROPUESTA DE SOLUCIONES TECNICAS PARA CONTRARRESTAR LOS </a:t>
            </a:r>
            <a:br>
              <a:rPr lang="es-EC" sz="2800" b="1">
                <a:solidFill>
                  <a:schemeClr val="tx1"/>
                </a:solidFill>
                <a:latin typeface="Book Antiqua" pitchFamily="18" charset="0"/>
              </a:rPr>
            </a:br>
            <a:r>
              <a:rPr lang="es-EC" sz="2800" b="1">
                <a:solidFill>
                  <a:schemeClr val="tx1"/>
                </a:solidFill>
                <a:latin typeface="Book Antiqua" pitchFamily="18" charset="0"/>
              </a:rPr>
              <a:t>EFECTOS DEL FENOMENO EL NIÑO EN EL </a:t>
            </a:r>
            <a:br>
              <a:rPr lang="es-EC" sz="2800" b="1">
                <a:solidFill>
                  <a:schemeClr val="tx1"/>
                </a:solidFill>
                <a:latin typeface="Book Antiqua" pitchFamily="18" charset="0"/>
              </a:rPr>
            </a:br>
            <a:r>
              <a:rPr lang="es-EC" sz="2800" b="1">
                <a:solidFill>
                  <a:schemeClr val="tx1"/>
                </a:solidFill>
                <a:latin typeface="Book Antiqua" pitchFamily="18" charset="0"/>
              </a:rPr>
              <a:t>CANTON TOSAGUA, PROVINCIA DE </a:t>
            </a:r>
            <a:br>
              <a:rPr lang="es-EC" sz="2800" b="1">
                <a:solidFill>
                  <a:schemeClr val="tx1"/>
                </a:solidFill>
                <a:latin typeface="Book Antiqua" pitchFamily="18" charset="0"/>
              </a:rPr>
            </a:br>
            <a:r>
              <a:rPr lang="es-EC" sz="2800" b="1">
                <a:solidFill>
                  <a:schemeClr val="tx1"/>
                </a:solidFill>
                <a:latin typeface="Book Antiqua" pitchFamily="18" charset="0"/>
              </a:rPr>
              <a:t>MANABI”</a:t>
            </a:r>
            <a:r>
              <a:rPr lang="es-EC" b="1">
                <a:solidFill>
                  <a:schemeClr val="tx1"/>
                </a:solidFill>
              </a:rPr>
              <a:t/>
            </a:r>
            <a:br>
              <a:rPr lang="es-EC" b="1">
                <a:solidFill>
                  <a:schemeClr val="tx1"/>
                </a:solidFill>
              </a:rPr>
            </a:br>
            <a:endParaRPr lang="es-EC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Sanitario: se construyó el 35% de la red pero no entra en servicio.  Cobertura: 0%.</a:t>
            </a:r>
          </a:p>
          <a:p>
            <a:pPr algn="just"/>
            <a:r>
              <a:rPr lang="es-EC" sz="2400">
                <a:latin typeface="Book Antiqua" pitchFamily="18" charset="0"/>
              </a:rPr>
              <a:t>Pluvial: se construyó el 40% de la red y descarga directamente al río Carrizal.  Cobertura: 30%.</a:t>
            </a:r>
          </a:p>
          <a:p>
            <a:pPr algn="just"/>
            <a:r>
              <a:rPr lang="es-EC" sz="2400">
                <a:latin typeface="Book Antiqua" pitchFamily="18" charset="0"/>
              </a:rPr>
              <a:t>Con las crecidas del río deja de funcionar el sistema y se producen inundaciones.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2800">
                <a:latin typeface="Book Antiqua" pitchFamily="18" charset="0"/>
              </a:rPr>
              <a:t>ALCANTARILLADO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Cobertura del 98% en Energía y del 40% en comunicaciones.</a:t>
            </a:r>
          </a:p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Se produjeron caída de postes y roturas de cables por los deslizamientos y el fenómeno expansivo, en la actualidad están funcionando deficientemente.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2800">
                <a:latin typeface="Book Antiqua" pitchFamily="18" charset="0"/>
              </a:rPr>
              <a:t>ENERGIA ELECTRICA Y COMUNICACIONES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5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1169988" y="1957388"/>
          <a:ext cx="7772400" cy="4092575"/>
        </p:xfrm>
        <a:graphic>
          <a:graphicData uri="http://schemas.openxmlformats.org/presentationml/2006/ole">
            <p:oleObj spid="_x0000_s44035" name="Hoja de cálculo" r:id="rId3" imgW="6239414" imgH="3286435" progId="Excel.Sheet.8">
              <p:embed/>
            </p:oleObj>
          </a:graphicData>
        </a:graphic>
      </p:graphicFrame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2800"/>
              <a:t>CONSTRUCCION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  <a:hlinkClick r:id="rId2" action="ppaction://hlinksldjump"/>
              </a:rPr>
              <a:t>Incidencia de la topografía y el drenaje.</a:t>
            </a:r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  <a:hlinkClick r:id="rId3" action="ppaction://hlinksldjump"/>
              </a:rPr>
              <a:t>Incidencia de la geología</a:t>
            </a:r>
            <a:r>
              <a:rPr lang="es-EC" sz="2400">
                <a:latin typeface="Book Antiqua" pitchFamily="18" charset="0"/>
              </a:rPr>
              <a:t>.</a:t>
            </a:r>
          </a:p>
          <a:p>
            <a:pPr algn="just"/>
            <a:r>
              <a:rPr lang="es-EC" sz="2400">
                <a:latin typeface="Book Antiqua" pitchFamily="18" charset="0"/>
                <a:hlinkClick r:id="rId4" action="ppaction://hlinksldjump"/>
              </a:rPr>
              <a:t>Incidencia de las precipitaciones y períodos de sequía.</a:t>
            </a:r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  <a:hlinkClick r:id="rId5" action="ppaction://hlinksldjump"/>
              </a:rPr>
              <a:t>Incidencia del comportamiento geotécnico</a:t>
            </a:r>
            <a:r>
              <a:rPr lang="es-EC" sz="2400">
                <a:latin typeface="Book Antiqua" pitchFamily="18" charset="0"/>
              </a:rPr>
              <a:t>.</a:t>
            </a:r>
          </a:p>
          <a:p>
            <a:pPr algn="just"/>
            <a:r>
              <a:rPr lang="es-EC" sz="2400">
                <a:latin typeface="Book Antiqua" pitchFamily="18" charset="0"/>
                <a:hlinkClick r:id="rId6" action="ppaction://hlinksldjump"/>
              </a:rPr>
              <a:t>Determinación de la causa de los daños</a:t>
            </a:r>
            <a:r>
              <a:rPr lang="es-EC" sz="2400">
                <a:latin typeface="Book Antiqua" pitchFamily="18" charset="0"/>
              </a:rPr>
              <a:t>.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3600">
                <a:latin typeface="Book Antiqua" pitchFamily="18" charset="0"/>
              </a:rPr>
              <a:t>CAUSA DE LOS DAÑOS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Tosagua se encuentra acentada al inicio de una gran llanura inundable.</a:t>
            </a:r>
          </a:p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La topografía ha sido modificada con cortes, rellenos y taludes sin la debida precaución.</a:t>
            </a:r>
          </a:p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Vías como el by pass y la vía Chone funcionan como diques cortando el drenaje natural.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2800">
                <a:latin typeface="Book Antiqua" pitchFamily="18" charset="0"/>
              </a:rPr>
              <a:t>INCIDENCIA DE LA TOPOGRAFIA Y DRENAJE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Los materiales predominantes son lutitas y arcillas color café (ocasionales estratos de bentonita).</a:t>
            </a:r>
          </a:p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Los materiales son muy susceptibles a sufrir cambios al entrar en contacto con el agua.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2800">
                <a:latin typeface="Book Antiqua" pitchFamily="18" charset="0"/>
              </a:rPr>
              <a:t>INCIDENCIA DE LA GEOLOGIA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2800">
                <a:latin typeface="Book Antiqua" pitchFamily="18" charset="0"/>
              </a:rPr>
              <a:t>INCIDENCIA DE LAS PRECIPITACIONES Y PERIODOS DE SEQUIA</a:t>
            </a:r>
          </a:p>
        </p:txBody>
      </p:sp>
      <p:graphicFrame>
        <p:nvGraphicFramePr>
          <p:cNvPr id="48138" name="Object 10"/>
          <p:cNvGraphicFramePr>
            <a:graphicFrameLocks noChangeAspect="1"/>
          </p:cNvGraphicFramePr>
          <p:nvPr>
            <p:ph type="chart" idx="1"/>
          </p:nvPr>
        </p:nvGraphicFramePr>
        <p:xfrm>
          <a:off x="1169988" y="2171700"/>
          <a:ext cx="7772400" cy="3663950"/>
        </p:xfrm>
        <a:graphic>
          <a:graphicData uri="http://schemas.openxmlformats.org/presentationml/2006/ole">
            <p:oleObj spid="_x0000_s48138" name="Hoja de cálculo" r:id="rId3" imgW="4524587" imgH="213402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El subsuelo está caracterizado por limos y principalmente arcillas de plasticidad media a alta.</a:t>
            </a:r>
          </a:p>
          <a:p>
            <a:pPr algn="just"/>
            <a:r>
              <a:rPr lang="es-EC" sz="2400">
                <a:latin typeface="Book Antiqua" pitchFamily="18" charset="0"/>
              </a:rPr>
              <a:t>El nivel friático puede variar de 0.5 a 6 metros.</a:t>
            </a:r>
          </a:p>
          <a:p>
            <a:pPr algn="just"/>
            <a:r>
              <a:rPr lang="es-EC" sz="2400">
                <a:latin typeface="Book Antiqua" pitchFamily="18" charset="0"/>
              </a:rPr>
              <a:t>El contenido de humedad depende de la época del año por los períodos de sequía.</a:t>
            </a:r>
          </a:p>
          <a:p>
            <a:pPr algn="just"/>
            <a:r>
              <a:rPr lang="es-EC" sz="2400">
                <a:latin typeface="Book Antiqua" pitchFamily="18" charset="0"/>
              </a:rPr>
              <a:t>Se pueden observar varios deslizamientos activos dentro de la zona urbana.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2800">
                <a:latin typeface="Book Antiqua" pitchFamily="18" charset="0"/>
              </a:rPr>
              <a:t>INCIDENCIA DEL COMPORTAMIENTO GEOTECNICO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Ablandamiento de los suelos.</a:t>
            </a:r>
          </a:p>
          <a:p>
            <a:pPr algn="just"/>
            <a:r>
              <a:rPr lang="es-EC" sz="2400">
                <a:latin typeface="Book Antiqua" pitchFamily="18" charset="0"/>
              </a:rPr>
              <a:t>Deficiencias en el drenaje.</a:t>
            </a:r>
          </a:p>
          <a:p>
            <a:pPr algn="just"/>
            <a:r>
              <a:rPr lang="es-EC" sz="2400">
                <a:latin typeface="Book Antiqua" pitchFamily="18" charset="0"/>
              </a:rPr>
              <a:t>Deficiencias en el diseño y construcción de los pavimentos de vías.</a:t>
            </a:r>
          </a:p>
          <a:p>
            <a:pPr algn="just"/>
            <a:r>
              <a:rPr lang="es-EC" sz="2400">
                <a:latin typeface="Book Antiqua" pitchFamily="18" charset="0"/>
              </a:rPr>
              <a:t>Deficiencias en la construcción de obras básicas.</a:t>
            </a:r>
            <a:endParaRPr lang="es-EC" sz="2400">
              <a:effectLst/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Falta de planificación en la ejecución de obras.</a:t>
            </a:r>
          </a:p>
          <a:p>
            <a:pPr algn="just"/>
            <a:r>
              <a:rPr lang="es-EC" sz="2400">
                <a:latin typeface="Book Antiqua" pitchFamily="18" charset="0"/>
              </a:rPr>
              <a:t>La inexistencia de alcantarillado de aguas servidas.</a:t>
            </a:r>
            <a:endParaRPr lang="es-EC" sz="2400">
              <a:effectLst/>
              <a:latin typeface="Book Antiqua" pitchFamily="18" charset="0"/>
            </a:endParaRP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2800">
                <a:latin typeface="Book Antiqua" pitchFamily="18" charset="0"/>
              </a:rPr>
              <a:t>DETERMINACION DE LAS CAUSAS DE LOS DAÑOS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3600"/>
              <a:t>CONDICIONES MEJORADAS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sz="2800"/>
          </a:p>
          <a:p>
            <a:r>
              <a:rPr lang="es-EC" sz="2800"/>
              <a:t>TRABAJO DE CAMPO.</a:t>
            </a:r>
          </a:p>
          <a:p>
            <a:endParaRPr lang="es-EC" sz="2800"/>
          </a:p>
          <a:p>
            <a:r>
              <a:rPr lang="es-EC" sz="2800"/>
              <a:t>TRABAJO DE LABORATORIO.</a:t>
            </a:r>
          </a:p>
          <a:p>
            <a:endParaRPr lang="es-EC" sz="2800"/>
          </a:p>
          <a:p>
            <a:r>
              <a:rPr lang="es-EC" sz="2800"/>
              <a:t>UTILIZACION DE NUEVOS MATERIALES.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3600">
                <a:latin typeface="Book Antiqua" pitchFamily="18" charset="0"/>
              </a:rPr>
              <a:t>INTRODUCCION</a:t>
            </a:r>
            <a:endParaRPr lang="es-EC" sz="2400">
              <a:latin typeface="Book Antiqua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667000"/>
            <a:ext cx="7772400" cy="33528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100000"/>
              </a:spcBef>
            </a:pPr>
            <a:r>
              <a:rPr lang="es-EC" sz="2800">
                <a:latin typeface="Book Antiqua" pitchFamily="18" charset="0"/>
                <a:hlinkClick r:id="rId2" action="ppaction://hlinksldjump"/>
              </a:rPr>
              <a:t>INFORMACION PRELIMINAR</a:t>
            </a:r>
            <a:endParaRPr lang="es-EC" sz="2800">
              <a:latin typeface="Book Antiqua" pitchFamily="18" charset="0"/>
            </a:endParaRPr>
          </a:p>
          <a:p>
            <a:pPr>
              <a:lnSpc>
                <a:spcPct val="150000"/>
              </a:lnSpc>
              <a:spcBef>
                <a:spcPct val="100000"/>
              </a:spcBef>
            </a:pPr>
            <a:r>
              <a:rPr lang="es-EC" sz="2800">
                <a:latin typeface="Book Antiqua" pitchFamily="18" charset="0"/>
                <a:hlinkClick r:id="rId3" action="ppaction://hlinksldjump"/>
              </a:rPr>
              <a:t>CARACTERISTICAS FISICAS</a:t>
            </a:r>
            <a:endParaRPr lang="es-EC" sz="2800">
              <a:latin typeface="Book Antiqua" pitchFamily="18" charset="0"/>
            </a:endParaRPr>
          </a:p>
          <a:p>
            <a:pPr>
              <a:lnSpc>
                <a:spcPct val="150000"/>
              </a:lnSpc>
              <a:spcBef>
                <a:spcPct val="100000"/>
              </a:spcBef>
            </a:pPr>
            <a:r>
              <a:rPr lang="es-EC" sz="2800">
                <a:latin typeface="Book Antiqua" pitchFamily="18" charset="0"/>
                <a:hlinkClick r:id="rId4" action="ppaction://hlinksldjump"/>
              </a:rPr>
              <a:t>DESCRIPCION DE LOS DAÑOS</a:t>
            </a:r>
            <a:endParaRPr lang="es-EC" sz="280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3200"/>
              <a:t>TRABAJO DE CAMPO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sz="2400"/>
          </a:p>
          <a:p>
            <a:r>
              <a:rPr lang="es-EC" sz="2400"/>
              <a:t>Recorrido por la zona de estudio.</a:t>
            </a:r>
          </a:p>
          <a:p>
            <a:endParaRPr lang="es-EC" sz="2400"/>
          </a:p>
          <a:p>
            <a:r>
              <a:rPr lang="es-EC" sz="2400"/>
              <a:t>Análisis de la información disponible en el Municipio de Tosagua (Perforaciones).</a:t>
            </a:r>
          </a:p>
          <a:p>
            <a:endParaRPr lang="es-EC" sz="2400"/>
          </a:p>
          <a:p>
            <a:r>
              <a:rPr lang="es-EC" sz="2400"/>
              <a:t>Prospección Geotécnica.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sz="2400"/>
          </a:p>
          <a:p>
            <a:endParaRPr lang="es-EC" sz="2400"/>
          </a:p>
          <a:p>
            <a:r>
              <a:rPr lang="es-EC" sz="2400"/>
              <a:t>ENSAYOS DE CLASIFICACION.</a:t>
            </a:r>
          </a:p>
          <a:p>
            <a:endParaRPr lang="es-EC" sz="2400"/>
          </a:p>
          <a:p>
            <a:r>
              <a:rPr lang="es-EC" sz="2400"/>
              <a:t>ENSAYOS DE EXPANSION.</a:t>
            </a:r>
          </a:p>
          <a:p>
            <a:endParaRPr lang="es-EC" sz="2400"/>
          </a:p>
          <a:p>
            <a:r>
              <a:rPr lang="es-EC" sz="2400"/>
              <a:t>CONTROL DE LA EXPANSION.</a:t>
            </a:r>
          </a:p>
          <a:p>
            <a:endParaRPr lang="es-EC" sz="240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3200"/>
              <a:t>TRABAJO DE LABORATORIO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3200">
                <a:latin typeface="Book Antiqua" pitchFamily="18" charset="0"/>
              </a:rPr>
              <a:t>ENSAYOS DE EXPANSION</a:t>
            </a:r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69988" y="2038350"/>
          <a:ext cx="7772400" cy="3930650"/>
        </p:xfrm>
        <a:graphic>
          <a:graphicData uri="http://schemas.openxmlformats.org/presentationml/2006/ole">
            <p:oleObj spid="_x0000_s54276" name="Hoja de cálculo" r:id="rId3" imgW="4896307" imgH="2476718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3200">
                <a:latin typeface="Book Antiqua" pitchFamily="18" charset="0"/>
              </a:rPr>
              <a:t>EXPANSIONES CON MUESTRAS SECAS</a:t>
            </a:r>
          </a:p>
        </p:txBody>
      </p:sp>
      <p:graphicFrame>
        <p:nvGraphicFramePr>
          <p:cNvPr id="55303" name="Object 7"/>
          <p:cNvGraphicFramePr>
            <a:graphicFrameLocks noChangeAspect="1"/>
          </p:cNvGraphicFramePr>
          <p:nvPr>
            <p:ph type="tbl" idx="1"/>
          </p:nvPr>
        </p:nvGraphicFramePr>
        <p:xfrm>
          <a:off x="1143000" y="2971800"/>
          <a:ext cx="7772400" cy="2605088"/>
        </p:xfrm>
        <a:graphic>
          <a:graphicData uri="http://schemas.openxmlformats.org/presentationml/2006/ole">
            <p:oleObj spid="_x0000_s55303" name="Documento" r:id="rId3" imgW="5625000" imgH="16160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3200">
                <a:latin typeface="Book Antiqua" pitchFamily="18" charset="0"/>
              </a:rPr>
              <a:t>INFORMACION PRELIMINAR</a:t>
            </a:r>
          </a:p>
        </p:txBody>
      </p:sp>
      <p:graphicFrame>
        <p:nvGraphicFramePr>
          <p:cNvPr id="29701" name="Object 1029"/>
          <p:cNvGraphicFramePr>
            <a:graphicFrameLocks noChangeAspect="1"/>
          </p:cNvGraphicFramePr>
          <p:nvPr>
            <p:ph type="chart" idx="1"/>
          </p:nvPr>
        </p:nvGraphicFramePr>
        <p:xfrm>
          <a:off x="2965450" y="2171700"/>
          <a:ext cx="4229100" cy="3317875"/>
        </p:xfrm>
        <a:graphic>
          <a:graphicData uri="http://schemas.openxmlformats.org/presentationml/2006/ole">
            <p:oleObj spid="_x0000_s29701" name="Imagen de mapa de bits" r:id="rId3" imgW="3180952" imgH="2495238" progId="Paint.Picture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772400" cy="1143000"/>
          </a:xfrm>
        </p:spPr>
        <p:txBody>
          <a:bodyPr/>
          <a:lstStyle/>
          <a:p>
            <a:pPr algn="ctr"/>
            <a:r>
              <a:rPr lang="es-EC" sz="3200">
                <a:latin typeface="Book Antiqua" pitchFamily="18" charset="0"/>
              </a:rPr>
              <a:t>CARACTERISITICAS FISICAS</a:t>
            </a:r>
          </a:p>
        </p:txBody>
      </p:sp>
      <p:graphicFrame>
        <p:nvGraphicFramePr>
          <p:cNvPr id="31754" name="Object 10"/>
          <p:cNvGraphicFramePr>
            <a:graphicFrameLocks noChangeAspect="1"/>
          </p:cNvGraphicFramePr>
          <p:nvPr>
            <p:ph type="chart" idx="1"/>
          </p:nvPr>
        </p:nvGraphicFramePr>
        <p:xfrm>
          <a:off x="2133600" y="1828800"/>
          <a:ext cx="5932488" cy="4114800"/>
        </p:xfrm>
        <a:graphic>
          <a:graphicData uri="http://schemas.openxmlformats.org/presentationml/2006/ole">
            <p:oleObj spid="_x0000_s31754" name="Imagen de mapa de bits" r:id="rId3" imgW="2952381" imgH="2048161" progId="Paint.Picture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600200" y="1524000"/>
          <a:ext cx="6781800" cy="4705350"/>
        </p:xfrm>
        <a:graphic>
          <a:graphicData uri="http://schemas.openxmlformats.org/presentationml/2006/ole">
            <p:oleObj spid="_x0000_s32772" name="Foto de Photo Editor" r:id="rId3" imgW="16804446" imgH="11657143" progId="MSPhotoEd.3">
              <p:embed/>
            </p:oleObj>
          </a:graphicData>
        </a:graphic>
      </p:graphicFrame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3200">
                <a:latin typeface="Book Antiqua" pitchFamily="18" charset="0"/>
              </a:rPr>
              <a:t>CARACTERISITICAS FISICAS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3200">
                <a:latin typeface="Book Antiqua" pitchFamily="18" charset="0"/>
              </a:rPr>
              <a:t>CARACTERISITICAS FISICAS</a:t>
            </a:r>
          </a:p>
        </p:txBody>
      </p:sp>
      <p:graphicFrame>
        <p:nvGraphicFramePr>
          <p:cNvPr id="33801" name="Object 9"/>
          <p:cNvGraphicFramePr>
            <a:graphicFrameLocks noChangeAspect="1"/>
          </p:cNvGraphicFramePr>
          <p:nvPr>
            <p:ph type="chart" idx="1"/>
          </p:nvPr>
        </p:nvGraphicFramePr>
        <p:xfrm>
          <a:off x="1169988" y="1946275"/>
          <a:ext cx="7772400" cy="4114800"/>
        </p:xfrm>
        <a:graphic>
          <a:graphicData uri="http://schemas.openxmlformats.org/presentationml/2006/ole">
            <p:oleObj spid="_x0000_s33801" name="Hoja de cálculo" r:id="rId3" imgW="4677032" imgH="2467348" progId="Excel.Shee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3200">
                <a:latin typeface="Book Antiqua" pitchFamily="18" charset="0"/>
              </a:rPr>
              <a:t>DESCRIPCION DE LOS DAÑOS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286000"/>
            <a:ext cx="7772400" cy="4114800"/>
          </a:xfrm>
        </p:spPr>
        <p:txBody>
          <a:bodyPr/>
          <a:lstStyle/>
          <a:p>
            <a:r>
              <a:rPr lang="es-EC">
                <a:latin typeface="Book Antiqua" pitchFamily="18" charset="0"/>
                <a:hlinkClick r:id="rId2" action="ppaction://hlinksldjump"/>
              </a:rPr>
              <a:t>VIAS Y CALLES.</a:t>
            </a:r>
            <a:endParaRPr lang="es-EC">
              <a:latin typeface="Book Antiqua" pitchFamily="18" charset="0"/>
            </a:endParaRPr>
          </a:p>
          <a:p>
            <a:r>
              <a:rPr lang="es-EC">
                <a:latin typeface="Book Antiqua" pitchFamily="18" charset="0"/>
                <a:hlinkClick r:id="rId3" action="ppaction://hlinksldjump"/>
              </a:rPr>
              <a:t>AGUA POTABLE.</a:t>
            </a:r>
            <a:endParaRPr lang="es-EC">
              <a:latin typeface="Book Antiqua" pitchFamily="18" charset="0"/>
            </a:endParaRPr>
          </a:p>
          <a:p>
            <a:r>
              <a:rPr lang="es-EC">
                <a:latin typeface="Book Antiqua" pitchFamily="18" charset="0"/>
                <a:hlinkClick r:id="rId4" action="ppaction://hlinksldjump"/>
              </a:rPr>
              <a:t>ALCANTARILLADO.</a:t>
            </a:r>
            <a:endParaRPr lang="es-EC">
              <a:latin typeface="Book Antiqua" pitchFamily="18" charset="0"/>
            </a:endParaRPr>
          </a:p>
          <a:p>
            <a:r>
              <a:rPr lang="es-EC">
                <a:latin typeface="Book Antiqua" pitchFamily="18" charset="0"/>
                <a:hlinkClick r:id="rId5" action="ppaction://hlinksldjump"/>
              </a:rPr>
              <a:t>ENERGIA ELECTRICA Y COMUNICACIONES.</a:t>
            </a:r>
            <a:endParaRPr lang="es-EC">
              <a:latin typeface="Book Antiqua" pitchFamily="18" charset="0"/>
            </a:endParaRPr>
          </a:p>
          <a:p>
            <a:r>
              <a:rPr lang="es-EC">
                <a:latin typeface="Book Antiqua" pitchFamily="18" charset="0"/>
                <a:hlinkClick r:id="rId6" action="ppaction://hlinksldjump"/>
              </a:rPr>
              <a:t>CONSTRUCCION.</a:t>
            </a:r>
            <a:endParaRPr lang="es-EC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2800">
                <a:latin typeface="Book Antiqua" pitchFamily="18" charset="0"/>
              </a:rPr>
              <a:t>VIAS Y CALLES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C" sz="2400">
                <a:latin typeface="Book Antiqua" pitchFamily="18" charset="0"/>
              </a:rPr>
              <a:t>24.97 Km vías urbanas</a:t>
            </a:r>
          </a:p>
          <a:p>
            <a:pPr algn="just">
              <a:buFont typeface="Wingdings" pitchFamily="2" charset="2"/>
              <a:buNone/>
            </a:pPr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Capa de rodadura: 23.5%.  Destruídas en un 80%</a:t>
            </a:r>
          </a:p>
          <a:p>
            <a:pPr algn="just">
              <a:buFont typeface="Wingdings" pitchFamily="2" charset="2"/>
              <a:buNone/>
            </a:pPr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Lastrado: 26.4%.  Sedimentadas;  con zurcos y 	  zanjas</a:t>
            </a:r>
          </a:p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Tierra: 50.1%.  Completamente destruidas 	(erosión, colapso y deslizamientos)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C" sz="2400">
                <a:latin typeface="Book Antiqua" pitchFamily="18" charset="0"/>
              </a:rPr>
              <a:t>Cobertura: 45 % conexiones domiciliarias.</a:t>
            </a:r>
          </a:p>
          <a:p>
            <a:pPr algn="just"/>
            <a:r>
              <a:rPr lang="es-EC" sz="2400">
                <a:latin typeface="Book Antiqua" pitchFamily="18" charset="0"/>
              </a:rPr>
              <a:t>Abastecimiento: 6 a 7 horas diarias.</a:t>
            </a:r>
          </a:p>
          <a:p>
            <a:pPr algn="just"/>
            <a:endParaRPr lang="es-EC" sz="2400">
              <a:latin typeface="Book Antiqua" pitchFamily="18" charset="0"/>
            </a:endParaRPr>
          </a:p>
          <a:p>
            <a:pPr algn="just"/>
            <a:r>
              <a:rPr lang="es-EC" sz="2400">
                <a:latin typeface="Book Antiqua" pitchFamily="18" charset="0"/>
              </a:rPr>
              <a:t>De las 7 descargas diseñadas solo 2 se encuentran funcionando.</a:t>
            </a:r>
          </a:p>
          <a:p>
            <a:pPr algn="just"/>
            <a:r>
              <a:rPr lang="es-EC" sz="2400">
                <a:latin typeface="Book Antiqua" pitchFamily="18" charset="0"/>
              </a:rPr>
              <a:t>De las redes existentes solo el 44% se encuentran en buen estado.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 sz="2800"/>
              <a:t>AGUA POTABLE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zur.pot">
  <a:themeElements>
    <a:clrScheme name="Azur.pot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Azur.pot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.pot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.pot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presentaciones\Azur.pot</Template>
  <TotalTime>261</TotalTime>
  <Words>522</Words>
  <Application>Microsoft PowerPoint</Application>
  <PresentationFormat>Presentación en pantalla (4:3)</PresentationFormat>
  <Paragraphs>100</Paragraphs>
  <Slides>23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23</vt:i4>
      </vt:variant>
    </vt:vector>
  </HeadingPairs>
  <TitlesOfParts>
    <vt:vector size="32" baseType="lpstr">
      <vt:lpstr>Times New Roman</vt:lpstr>
      <vt:lpstr>Wingdings</vt:lpstr>
      <vt:lpstr>Arial</vt:lpstr>
      <vt:lpstr>Book Antiqua</vt:lpstr>
      <vt:lpstr>Azur.pot</vt:lpstr>
      <vt:lpstr>Imagen de mapa de bits</vt:lpstr>
      <vt:lpstr>Hoja de cálculo de Microsoft Excel</vt:lpstr>
      <vt:lpstr>Foto de Microsoft Photo Editor 3.0</vt:lpstr>
      <vt:lpstr>Documento de Microsoft Word</vt:lpstr>
      <vt:lpstr>“PROPUESTA DE SOLUCIONES TECNICAS PARA CONTRARRESTAR LOS  EFECTOS DEL FENOMENO EL NIÑO EN EL  CANTON TOSAGUA, PROVINCIA DE  MANABI” </vt:lpstr>
      <vt:lpstr>INTRODUCCION</vt:lpstr>
      <vt:lpstr>INFORMACION PRELIMINAR</vt:lpstr>
      <vt:lpstr>CARACTERISITICAS FISICAS</vt:lpstr>
      <vt:lpstr>CARACTERISITICAS FISICAS</vt:lpstr>
      <vt:lpstr>CARACTERISITICAS FISICAS</vt:lpstr>
      <vt:lpstr>DESCRIPCION DE LOS DAÑOS</vt:lpstr>
      <vt:lpstr>VIAS Y CALLES</vt:lpstr>
      <vt:lpstr>AGUA POTABLE</vt:lpstr>
      <vt:lpstr>ALCANTARILLADO</vt:lpstr>
      <vt:lpstr>ENERGIA ELECTRICA Y COMUNICACIONES</vt:lpstr>
      <vt:lpstr>CONSTRUCCION</vt:lpstr>
      <vt:lpstr>CAUSA DE LOS DAÑOS</vt:lpstr>
      <vt:lpstr>INCIDENCIA DE LA TOPOGRAFIA Y DRENAJE</vt:lpstr>
      <vt:lpstr>INCIDENCIA DE LA GEOLOGIA</vt:lpstr>
      <vt:lpstr>INCIDENCIA DE LAS PRECIPITACIONES Y PERIODOS DE SEQUIA</vt:lpstr>
      <vt:lpstr>INCIDENCIA DEL COMPORTAMIENTO GEOTECNICO</vt:lpstr>
      <vt:lpstr>DETERMINACION DE LAS CAUSAS DE LOS DAÑOS</vt:lpstr>
      <vt:lpstr>CONDICIONES MEJORADAS</vt:lpstr>
      <vt:lpstr>TRABAJO DE CAMPO</vt:lpstr>
      <vt:lpstr>TRABAJO DE LABORATORIO</vt:lpstr>
      <vt:lpstr>ENSAYOS DE EXPANSION</vt:lpstr>
      <vt:lpstr>EXPANSIONES CON MUESTRAS SECAS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“PROPUESTA DE SOLUCIONES TECNICAS PARA CONTRARRESTAR LOS  EFECTOS DEL FENOMENO EL NIÑO EN EL  CANTON TOSAGUA, PROVINCIA DE  MANABI” </dc:title>
  <dc:creator>Ing. Miguel A. Chavez</dc:creator>
  <cp:lastModifiedBy>Administrador</cp:lastModifiedBy>
  <cp:revision>5</cp:revision>
  <cp:lastPrinted>1601-01-01T00:00:00Z</cp:lastPrinted>
  <dcterms:created xsi:type="dcterms:W3CDTF">2001-03-01T15:07:50Z</dcterms:created>
  <dcterms:modified xsi:type="dcterms:W3CDTF">2009-12-22T15:01:18Z</dcterms:modified>
</cp:coreProperties>
</file>