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307" r:id="rId17"/>
    <p:sldId id="271" r:id="rId18"/>
    <p:sldId id="273" r:id="rId19"/>
    <p:sldId id="274" r:id="rId20"/>
    <p:sldId id="275" r:id="rId21"/>
    <p:sldId id="272"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BFCE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102" y="-2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717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446C28D-0319-49F6-AB3F-2A046A6F5394}"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122" name="Group 2"/>
          <p:cNvGrpSpPr>
            <a:grpSpLocks/>
          </p:cNvGrpSpPr>
          <p:nvPr/>
        </p:nvGrpSpPr>
        <p:grpSpPr bwMode="auto">
          <a:xfrm>
            <a:off x="-6350" y="20638"/>
            <a:ext cx="9144000" cy="6858000"/>
            <a:chOff x="0" y="0"/>
            <a:chExt cx="5760" cy="4320"/>
          </a:xfrm>
        </p:grpSpPr>
        <p:sp>
          <p:nvSpPr>
            <p:cNvPr id="5123"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5124"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5125"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5126" name="Group 6"/>
          <p:cNvGrpSpPr>
            <a:grpSpLocks/>
          </p:cNvGrpSpPr>
          <p:nvPr/>
        </p:nvGrpSpPr>
        <p:grpSpPr bwMode="auto">
          <a:xfrm>
            <a:off x="-1588" y="6034088"/>
            <a:ext cx="7845426" cy="850900"/>
            <a:chOff x="0" y="3792"/>
            <a:chExt cx="4942" cy="536"/>
          </a:xfrm>
        </p:grpSpPr>
        <p:sp>
          <p:nvSpPr>
            <p:cNvPr id="5127"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5128" name="Group 8"/>
            <p:cNvGrpSpPr>
              <a:grpSpLocks/>
            </p:cNvGrpSpPr>
            <p:nvPr userDrawn="1"/>
          </p:nvGrpSpPr>
          <p:grpSpPr bwMode="auto">
            <a:xfrm>
              <a:off x="2486" y="3792"/>
              <a:ext cx="2456" cy="536"/>
              <a:chOff x="2486" y="3792"/>
              <a:chExt cx="2456" cy="536"/>
            </a:xfrm>
          </p:grpSpPr>
          <p:sp>
            <p:nvSpPr>
              <p:cNvPr id="5129"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s-ES"/>
              </a:p>
            </p:txBody>
          </p:sp>
          <p:sp>
            <p:nvSpPr>
              <p:cNvPr id="5130"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5131"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5132"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5133"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5134"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5135" name="Group 15"/>
          <p:cNvGrpSpPr>
            <a:grpSpLocks/>
          </p:cNvGrpSpPr>
          <p:nvPr/>
        </p:nvGrpSpPr>
        <p:grpSpPr bwMode="auto">
          <a:xfrm>
            <a:off x="627063" y="6021388"/>
            <a:ext cx="5684837" cy="849312"/>
            <a:chOff x="395" y="3793"/>
            <a:chExt cx="3581" cy="535"/>
          </a:xfrm>
        </p:grpSpPr>
        <p:sp>
          <p:nvSpPr>
            <p:cNvPr id="5136"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5137"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5138"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5139"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5140"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5141"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5142" name="Rectangle 22"/>
          <p:cNvSpPr>
            <a:spLocks noGrp="1" noChangeArrowheads="1"/>
          </p:cNvSpPr>
          <p:nvPr>
            <p:ph type="ctrTitle" sz="quarter"/>
          </p:nvPr>
        </p:nvSpPr>
        <p:spPr>
          <a:xfrm>
            <a:off x="457200" y="1447800"/>
            <a:ext cx="8229600" cy="1736725"/>
          </a:xfrm>
        </p:spPr>
        <p:txBody>
          <a:bodyPr/>
          <a:lstStyle>
            <a:lvl1pPr>
              <a:defRPr sz="5400"/>
            </a:lvl1pPr>
          </a:lstStyle>
          <a:p>
            <a:r>
              <a:rPr lang="es-EC"/>
              <a:t>Haga clic para cambiar el estilo de título	</a:t>
            </a:r>
          </a:p>
        </p:txBody>
      </p:sp>
      <p:sp>
        <p:nvSpPr>
          <p:cNvPr id="5143"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s-EC"/>
              <a:t>Haga clic para modificar el estilo de subtítulo del patrón</a:t>
            </a:r>
          </a:p>
        </p:txBody>
      </p:sp>
      <p:sp>
        <p:nvSpPr>
          <p:cNvPr id="5144" name="Rectangle 24"/>
          <p:cNvSpPr>
            <a:spLocks noGrp="1" noChangeArrowheads="1"/>
          </p:cNvSpPr>
          <p:nvPr>
            <p:ph type="dt" sz="quarter" idx="2"/>
          </p:nvPr>
        </p:nvSpPr>
        <p:spPr/>
        <p:txBody>
          <a:bodyPr/>
          <a:lstStyle>
            <a:lvl1pPr>
              <a:defRPr/>
            </a:lvl1pPr>
          </a:lstStyle>
          <a:p>
            <a:endParaRPr lang="es-EC"/>
          </a:p>
        </p:txBody>
      </p:sp>
      <p:sp>
        <p:nvSpPr>
          <p:cNvPr id="5145" name="Rectangle 25"/>
          <p:cNvSpPr>
            <a:spLocks noGrp="1" noChangeArrowheads="1"/>
          </p:cNvSpPr>
          <p:nvPr>
            <p:ph type="sldNum" sz="quarter" idx="4"/>
          </p:nvPr>
        </p:nvSpPr>
        <p:spPr/>
        <p:txBody>
          <a:bodyPr/>
          <a:lstStyle>
            <a:lvl1pPr>
              <a:defRPr/>
            </a:lvl1pPr>
          </a:lstStyle>
          <a:p>
            <a:fld id="{9940B4B6-2A39-4212-B1FE-770C71FA92D8}" type="slidenum">
              <a:rPr lang="es-EC"/>
              <a:pPr/>
              <a:t>‹Nº›</a:t>
            </a:fld>
            <a:endParaRPr lang="es-EC"/>
          </a:p>
        </p:txBody>
      </p:sp>
      <p:sp>
        <p:nvSpPr>
          <p:cNvPr id="5146" name="Rectangle 26"/>
          <p:cNvSpPr>
            <a:spLocks noGrp="1" noChangeArrowheads="1"/>
          </p:cNvSpPr>
          <p:nvPr>
            <p:ph type="ftr" sz="quarter" idx="3"/>
          </p:nvPr>
        </p:nvSpPr>
        <p:spPr/>
        <p:txBody>
          <a:bodyPr/>
          <a:lstStyle>
            <a:lvl1pPr>
              <a:defRPr/>
            </a:lvl1pPr>
          </a:lstStyle>
          <a:p>
            <a:endParaRPr lang="es-EC"/>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B167762D-71A8-4047-A4C6-CDBB732A4769}" type="slidenum">
              <a:rPr lang="es-EC"/>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28600"/>
            <a:ext cx="20574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28600"/>
            <a:ext cx="60198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D787228A-4433-42BD-BD2C-5BDC7F20A90B}" type="slidenum">
              <a:rPr lang="es-EC"/>
              <a:pPr/>
              <a:t>‹Nº›</a:t>
            </a:fld>
            <a:endParaRPr lang="es-EC"/>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ítulo y diagrama u organigram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1143000"/>
          </a:xfrm>
        </p:spPr>
        <p:txBody>
          <a:bodyPr/>
          <a:lstStyle/>
          <a:p>
            <a:r>
              <a:rPr lang="es-ES" smtClean="0"/>
              <a:t>Haga clic para modificar el estilo de título del patrón</a:t>
            </a:r>
            <a:endParaRPr lang="es-ES"/>
          </a:p>
        </p:txBody>
      </p:sp>
      <p:sp>
        <p:nvSpPr>
          <p:cNvPr id="3" name="2 Marcador de SmartArt"/>
          <p:cNvSpPr>
            <a:spLocks noGrp="1"/>
          </p:cNvSpPr>
          <p:nvPr>
            <p:ph type="dgm" idx="1"/>
          </p:nvPr>
        </p:nvSpPr>
        <p:spPr>
          <a:xfrm>
            <a:off x="457200" y="1600200"/>
            <a:ext cx="8229600" cy="4495800"/>
          </a:xfrm>
        </p:spPr>
        <p:txBody>
          <a:bodyPr/>
          <a:lstStyle/>
          <a:p>
            <a:endParaRPr lang="es-ES"/>
          </a:p>
        </p:txBody>
      </p:sp>
      <p:sp>
        <p:nvSpPr>
          <p:cNvPr id="4" name="3 Marcador de fecha"/>
          <p:cNvSpPr>
            <a:spLocks noGrp="1"/>
          </p:cNvSpPr>
          <p:nvPr>
            <p:ph type="dt" sz="half" idx="10"/>
          </p:nvPr>
        </p:nvSpPr>
        <p:spPr>
          <a:xfrm>
            <a:off x="457200" y="6248400"/>
            <a:ext cx="2133600" cy="457200"/>
          </a:xfrm>
        </p:spPr>
        <p:txBody>
          <a:bodyPr/>
          <a:lstStyle>
            <a:lvl1pPr>
              <a:defRPr/>
            </a:lvl1pPr>
          </a:lstStyle>
          <a:p>
            <a:endParaRPr lang="es-EC"/>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C"/>
          </a:p>
        </p:txBody>
      </p:sp>
      <p:sp>
        <p:nvSpPr>
          <p:cNvPr id="6" name="5 Marcador de número de diapositiva"/>
          <p:cNvSpPr>
            <a:spLocks noGrp="1"/>
          </p:cNvSpPr>
          <p:nvPr>
            <p:ph type="sldNum" sz="quarter" idx="12"/>
          </p:nvPr>
        </p:nvSpPr>
        <p:spPr>
          <a:xfrm>
            <a:off x="6553200" y="6248400"/>
            <a:ext cx="2133600" cy="457200"/>
          </a:xfrm>
        </p:spPr>
        <p:txBody>
          <a:bodyPr/>
          <a:lstStyle>
            <a:lvl1pPr>
              <a:defRPr/>
            </a:lvl1pPr>
          </a:lstStyle>
          <a:p>
            <a:fld id="{26604B46-09DE-4ED7-9DBE-17A3D0DE4C29}" type="slidenum">
              <a:rPr lang="es-EC"/>
              <a:pPr/>
              <a:t>‹Nº›</a:t>
            </a:fld>
            <a:endParaRPr lang="es-EC"/>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28600"/>
            <a:ext cx="8229600" cy="5867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8400"/>
            <a:ext cx="2133600" cy="457200"/>
          </a:xfrm>
        </p:spPr>
        <p:txBody>
          <a:bodyPr/>
          <a:lstStyle>
            <a:lvl1pPr>
              <a:defRPr/>
            </a:lvl1pPr>
          </a:lstStyle>
          <a:p>
            <a:endParaRPr lang="es-EC"/>
          </a:p>
        </p:txBody>
      </p:sp>
      <p:sp>
        <p:nvSpPr>
          <p:cNvPr id="4" name="3 Marcador de pie de página"/>
          <p:cNvSpPr>
            <a:spLocks noGrp="1"/>
          </p:cNvSpPr>
          <p:nvPr>
            <p:ph type="ftr" sz="quarter" idx="11"/>
          </p:nvPr>
        </p:nvSpPr>
        <p:spPr>
          <a:xfrm>
            <a:off x="3124200" y="6248400"/>
            <a:ext cx="2895600" cy="457200"/>
          </a:xfrm>
        </p:spPr>
        <p:txBody>
          <a:bodyPr/>
          <a:lstStyle>
            <a:lvl1pPr>
              <a:defRPr/>
            </a:lvl1pPr>
          </a:lstStyle>
          <a:p>
            <a:endParaRPr lang="es-EC"/>
          </a:p>
        </p:txBody>
      </p:sp>
      <p:sp>
        <p:nvSpPr>
          <p:cNvPr id="5" name="4 Marcador de número de diapositiva"/>
          <p:cNvSpPr>
            <a:spLocks noGrp="1"/>
          </p:cNvSpPr>
          <p:nvPr>
            <p:ph type="sldNum" sz="quarter" idx="12"/>
          </p:nvPr>
        </p:nvSpPr>
        <p:spPr>
          <a:xfrm>
            <a:off x="6553200" y="6248400"/>
            <a:ext cx="2133600" cy="457200"/>
          </a:xfrm>
        </p:spPr>
        <p:txBody>
          <a:bodyPr/>
          <a:lstStyle>
            <a:lvl1pPr>
              <a:defRPr/>
            </a:lvl1pPr>
          </a:lstStyle>
          <a:p>
            <a:fld id="{ED3A551B-292B-4FA4-950A-25212FBF02B2}" type="slidenum">
              <a:rPr lang="es-EC"/>
              <a:pPr/>
              <a:t>‹Nº›</a:t>
            </a:fld>
            <a:endParaRPr lang="es-EC"/>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8400"/>
            <a:ext cx="2133600" cy="457200"/>
          </a:xfrm>
        </p:spPr>
        <p:txBody>
          <a:bodyPr/>
          <a:lstStyle>
            <a:lvl1pPr>
              <a:defRPr/>
            </a:lvl1pPr>
          </a:lstStyle>
          <a:p>
            <a:endParaRPr lang="es-EC"/>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C"/>
          </a:p>
        </p:txBody>
      </p:sp>
      <p:sp>
        <p:nvSpPr>
          <p:cNvPr id="7" name="6 Marcador de número de diapositiva"/>
          <p:cNvSpPr>
            <a:spLocks noGrp="1"/>
          </p:cNvSpPr>
          <p:nvPr>
            <p:ph type="sldNum" sz="quarter" idx="12"/>
          </p:nvPr>
        </p:nvSpPr>
        <p:spPr>
          <a:xfrm>
            <a:off x="6553200" y="6248400"/>
            <a:ext cx="2133600" cy="457200"/>
          </a:xfrm>
        </p:spPr>
        <p:txBody>
          <a:bodyPr/>
          <a:lstStyle>
            <a:lvl1pPr>
              <a:defRPr/>
            </a:lvl1pPr>
          </a:lstStyle>
          <a:p>
            <a:fld id="{62BC45A8-A2B4-4432-82F3-8A4A8AF3F16A}" type="slidenum">
              <a:rPr lang="es-EC"/>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EE550BCC-7ECE-40F4-937B-96DB72C832A8}" type="slidenum">
              <a:rPr lang="es-EC"/>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497DFBAE-C31A-49C5-9C03-CEB9221AAF80}" type="slidenum">
              <a:rPr lang="es-EC"/>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618D0BD9-E055-4D13-8B8F-124BE6D7355B}" type="slidenum">
              <a:rPr lang="es-EC"/>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C3ACFA7A-56EF-4779-9755-D4A87C91ED2A}" type="slidenum">
              <a:rPr lang="es-EC"/>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CCDC6A73-F9EF-4DA9-A8AF-E1A2E8C4ED74}" type="slidenum">
              <a:rPr lang="es-EC"/>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B6B8CD1D-05BC-4FB0-9126-C5AE468E4058}" type="slidenum">
              <a:rPr lang="es-EC"/>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BDDDFD74-3389-432B-8C27-4AB57086C4F3}" type="slidenum">
              <a:rPr lang="es-EC"/>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AD219721-C3CE-4CD5-A7D5-1773E68575BB}" type="slidenum">
              <a:rPr lang="es-EC"/>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4098" name="Group 2"/>
          <p:cNvGrpSpPr>
            <a:grpSpLocks/>
          </p:cNvGrpSpPr>
          <p:nvPr/>
        </p:nvGrpSpPr>
        <p:grpSpPr bwMode="auto">
          <a:xfrm>
            <a:off x="0" y="0"/>
            <a:ext cx="9144000" cy="6858000"/>
            <a:chOff x="0" y="0"/>
            <a:chExt cx="5760" cy="4320"/>
          </a:xfrm>
        </p:grpSpPr>
        <p:sp>
          <p:nvSpPr>
            <p:cNvPr id="4099"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s-ES"/>
            </a:p>
          </p:txBody>
        </p:sp>
        <p:sp>
          <p:nvSpPr>
            <p:cNvPr id="4100"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s-ES"/>
            </a:p>
          </p:txBody>
        </p:sp>
      </p:grpSp>
      <p:sp>
        <p:nvSpPr>
          <p:cNvPr id="4101"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s-ES"/>
          </a:p>
        </p:txBody>
      </p:sp>
      <p:grpSp>
        <p:nvGrpSpPr>
          <p:cNvPr id="4102" name="Group 6"/>
          <p:cNvGrpSpPr>
            <a:grpSpLocks/>
          </p:cNvGrpSpPr>
          <p:nvPr/>
        </p:nvGrpSpPr>
        <p:grpSpPr bwMode="auto">
          <a:xfrm>
            <a:off x="0" y="6019800"/>
            <a:ext cx="7848600" cy="857250"/>
            <a:chOff x="0" y="3792"/>
            <a:chExt cx="4944" cy="540"/>
          </a:xfrm>
        </p:grpSpPr>
        <p:sp>
          <p:nvSpPr>
            <p:cNvPr id="4103"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s-ES"/>
            </a:p>
          </p:txBody>
        </p:sp>
        <p:grpSp>
          <p:nvGrpSpPr>
            <p:cNvPr id="4104" name="Group 8"/>
            <p:cNvGrpSpPr>
              <a:grpSpLocks/>
            </p:cNvGrpSpPr>
            <p:nvPr userDrawn="1"/>
          </p:nvGrpSpPr>
          <p:grpSpPr bwMode="auto">
            <a:xfrm>
              <a:off x="2486" y="3792"/>
              <a:ext cx="2458" cy="540"/>
              <a:chOff x="2486" y="3792"/>
              <a:chExt cx="2458" cy="540"/>
            </a:xfrm>
          </p:grpSpPr>
          <p:sp>
            <p:nvSpPr>
              <p:cNvPr id="4105"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s-ES"/>
              </a:p>
            </p:txBody>
          </p:sp>
          <p:sp>
            <p:nvSpPr>
              <p:cNvPr id="4106"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s-ES"/>
              </a:p>
            </p:txBody>
          </p:sp>
          <p:sp>
            <p:nvSpPr>
              <p:cNvPr id="4107"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s-ES"/>
              </a:p>
            </p:txBody>
          </p:sp>
          <p:sp>
            <p:nvSpPr>
              <p:cNvPr id="4108"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s-ES"/>
              </a:p>
            </p:txBody>
          </p:sp>
          <p:sp>
            <p:nvSpPr>
              <p:cNvPr id="4109"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s-ES"/>
              </a:p>
            </p:txBody>
          </p:sp>
        </p:grpSp>
        <p:sp>
          <p:nvSpPr>
            <p:cNvPr id="4110"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s-ES"/>
            </a:p>
          </p:txBody>
        </p:sp>
      </p:grpSp>
      <p:grpSp>
        <p:nvGrpSpPr>
          <p:cNvPr id="4111" name="Group 15"/>
          <p:cNvGrpSpPr>
            <a:grpSpLocks/>
          </p:cNvGrpSpPr>
          <p:nvPr/>
        </p:nvGrpSpPr>
        <p:grpSpPr bwMode="auto">
          <a:xfrm>
            <a:off x="627063" y="6021388"/>
            <a:ext cx="5684837" cy="849312"/>
            <a:chOff x="395" y="3793"/>
            <a:chExt cx="3581" cy="535"/>
          </a:xfrm>
        </p:grpSpPr>
        <p:sp>
          <p:nvSpPr>
            <p:cNvPr id="4112"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s-ES"/>
            </a:p>
          </p:txBody>
        </p:sp>
        <p:sp>
          <p:nvSpPr>
            <p:cNvPr id="4113"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s-ES"/>
            </a:p>
          </p:txBody>
        </p:sp>
        <p:sp>
          <p:nvSpPr>
            <p:cNvPr id="4114"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s-ES"/>
            </a:p>
          </p:txBody>
        </p:sp>
        <p:sp>
          <p:nvSpPr>
            <p:cNvPr id="4115"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s-ES"/>
            </a:p>
          </p:txBody>
        </p:sp>
        <p:sp>
          <p:nvSpPr>
            <p:cNvPr id="4116"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s-ES"/>
            </a:p>
          </p:txBody>
        </p:sp>
        <p:sp>
          <p:nvSpPr>
            <p:cNvPr id="4117"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s-ES"/>
            </a:p>
          </p:txBody>
        </p:sp>
      </p:grpSp>
      <p:sp>
        <p:nvSpPr>
          <p:cNvPr id="4118"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C" smtClean="0"/>
              <a:t>Haga clic para cambiar el estilo de título	</a:t>
            </a:r>
          </a:p>
        </p:txBody>
      </p:sp>
      <p:sp>
        <p:nvSpPr>
          <p:cNvPr id="4119"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smtClean="0"/>
              <a:t>Haga clic para modificar el estilo de texto del patrón</a:t>
            </a:r>
          </a:p>
          <a:p>
            <a:pPr lvl="1"/>
            <a:r>
              <a:rPr lang="es-EC" smtClean="0"/>
              <a:t>Segundo nivel</a:t>
            </a:r>
          </a:p>
          <a:p>
            <a:pPr lvl="2"/>
            <a:r>
              <a:rPr lang="es-EC" smtClean="0"/>
              <a:t>Tercer nivel</a:t>
            </a:r>
          </a:p>
          <a:p>
            <a:pPr lvl="3"/>
            <a:r>
              <a:rPr lang="es-EC" smtClean="0"/>
              <a:t>Cuarto nivel</a:t>
            </a:r>
          </a:p>
          <a:p>
            <a:pPr lvl="4"/>
            <a:r>
              <a:rPr lang="es-EC" smtClean="0"/>
              <a:t>Quinto nivel</a:t>
            </a:r>
          </a:p>
        </p:txBody>
      </p:sp>
      <p:sp>
        <p:nvSpPr>
          <p:cNvPr id="4120"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es-EC"/>
          </a:p>
        </p:txBody>
      </p:sp>
      <p:sp>
        <p:nvSpPr>
          <p:cNvPr id="4121"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es-EC"/>
          </a:p>
        </p:txBody>
      </p:sp>
      <p:sp>
        <p:nvSpPr>
          <p:cNvPr id="4122"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7B2A0544-D307-4771-ADBA-9E9312B411C4}" type="slidenum">
              <a:rPr lang="es-EC"/>
              <a:pPr/>
              <a:t>‹Nº›</a:t>
            </a:fld>
            <a:endParaRPr lang="es-EC"/>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8313" y="1628775"/>
            <a:ext cx="8229600" cy="1736725"/>
          </a:xfrm>
        </p:spPr>
        <p:txBody>
          <a:bodyPr/>
          <a:lstStyle/>
          <a:p>
            <a:r>
              <a:rPr lang="es-ES" sz="4800" b="1">
                <a:solidFill>
                  <a:srgbClr val="FFFF00"/>
                </a:solidFill>
              </a:rPr>
              <a:t>CARTA GEO-AMBIENTAL DEL GRAN GUAYAQUIL</a:t>
            </a:r>
            <a:r>
              <a:rPr lang="es-ES" sz="4800"/>
              <a:t> Estudio Preliminar</a:t>
            </a:r>
            <a:endParaRPr lang="es-EC" sz="4800"/>
          </a:p>
        </p:txBody>
      </p:sp>
      <p:sp>
        <p:nvSpPr>
          <p:cNvPr id="2051" name="Rectangle 3"/>
          <p:cNvSpPr>
            <a:spLocks noGrp="1" noChangeArrowheads="1"/>
          </p:cNvSpPr>
          <p:nvPr>
            <p:ph type="subTitle" idx="1"/>
          </p:nvPr>
        </p:nvSpPr>
        <p:spPr>
          <a:xfrm>
            <a:off x="1476375" y="3860800"/>
            <a:ext cx="6400800" cy="1752600"/>
          </a:xfrm>
        </p:spPr>
        <p:txBody>
          <a:bodyPr/>
          <a:lstStyle/>
          <a:p>
            <a:r>
              <a:rPr lang="es-ES"/>
              <a:t>Componente 5:</a:t>
            </a:r>
            <a:br>
              <a:rPr lang="es-ES"/>
            </a:br>
            <a:r>
              <a:rPr lang="es-ES"/>
              <a:t>Riesgos por sismos, deslizamientos e inundaciones</a:t>
            </a:r>
            <a:endParaRPr lang="es-EC"/>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395288" y="908050"/>
            <a:ext cx="8229600" cy="4495800"/>
          </a:xfrm>
        </p:spPr>
        <p:txBody>
          <a:bodyPr/>
          <a:lstStyle/>
          <a:p>
            <a:pPr algn="just">
              <a:lnSpc>
                <a:spcPct val="90000"/>
              </a:lnSpc>
              <a:buFontTx/>
              <a:buNone/>
            </a:pPr>
            <a:r>
              <a:rPr lang="es-ES" sz="2400" b="1">
                <a:solidFill>
                  <a:srgbClr val="FFFF00"/>
                </a:solidFill>
              </a:rPr>
              <a:t>	Agosto 18 de 1980</a:t>
            </a:r>
            <a:endParaRPr lang="es-ES" sz="2400">
              <a:solidFill>
                <a:srgbClr val="FFFF00"/>
              </a:solidFill>
            </a:endParaRPr>
          </a:p>
          <a:p>
            <a:pPr algn="just">
              <a:lnSpc>
                <a:spcPct val="90000"/>
              </a:lnSpc>
              <a:buFontTx/>
              <a:buNone/>
            </a:pPr>
            <a:r>
              <a:rPr lang="es-ES" sz="2400"/>
              <a:t>	</a:t>
            </a:r>
          </a:p>
          <a:p>
            <a:pPr algn="just">
              <a:lnSpc>
                <a:spcPct val="90000"/>
              </a:lnSpc>
              <a:buFontTx/>
              <a:buNone/>
            </a:pPr>
            <a:r>
              <a:rPr lang="es-ES" sz="2400"/>
              <a:t>	Ocurrido a las 10h00, tuvo una magnitud de 6.1 en la escala de Richter e intensidad VII en  la de Mercalli, con epicentro en Nobol,  a 30 km. de Guayaquil.</a:t>
            </a:r>
          </a:p>
          <a:p>
            <a:pPr algn="just">
              <a:lnSpc>
                <a:spcPct val="90000"/>
              </a:lnSpc>
              <a:buFontTx/>
              <a:buNone/>
            </a:pPr>
            <a:r>
              <a:rPr lang="es-EC" sz="2400"/>
              <a:t/>
            </a:r>
            <a:br>
              <a:rPr lang="es-EC" sz="2400"/>
            </a:br>
            <a:r>
              <a:rPr lang="es-EC" sz="2400"/>
              <a:t>C</a:t>
            </a:r>
            <a:r>
              <a:rPr lang="es-ES" sz="2400"/>
              <a:t>ausó 10 muertos y mas de 100 heridos, afectó las redes telefónicas y eléctricas, dejando a muchos ciudadanos sin estos servicios, obligó al cierre de escuelas y muchas estructuras fueron afectadas y quedaron inestables, teniendo que ser demolidas posteriormente.</a:t>
            </a:r>
            <a:endParaRPr lang="es-EC" sz="2400"/>
          </a:p>
          <a:p>
            <a:pPr>
              <a:lnSpc>
                <a:spcPct val="90000"/>
              </a:lnSpc>
            </a:pPr>
            <a:endParaRPr lang="es-EC" sz="24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9" name="Text Box 15"/>
          <p:cNvSpPr txBox="1">
            <a:spLocks noChangeArrowheads="1"/>
          </p:cNvSpPr>
          <p:nvPr/>
        </p:nvSpPr>
        <p:spPr bwMode="auto">
          <a:xfrm>
            <a:off x="468313" y="0"/>
            <a:ext cx="8245475" cy="6970713"/>
          </a:xfrm>
          <a:prstGeom prst="rect">
            <a:avLst/>
          </a:prstGeom>
          <a:solidFill>
            <a:schemeClr val="tx1"/>
          </a:solidFill>
          <a:ln w="9525">
            <a:noFill/>
            <a:miter lim="800000"/>
            <a:headEnd/>
            <a:tailEnd/>
          </a:ln>
          <a:effectLst/>
        </p:spPr>
        <p:txBody>
          <a:bodyPr>
            <a:spAutoFit/>
          </a:bodyPr>
          <a:lstStyle/>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C"/>
          </a:p>
        </p:txBody>
      </p:sp>
      <p:grpSp>
        <p:nvGrpSpPr>
          <p:cNvPr id="16390" name="Group 6"/>
          <p:cNvGrpSpPr>
            <a:grpSpLocks/>
          </p:cNvGrpSpPr>
          <p:nvPr/>
        </p:nvGrpSpPr>
        <p:grpSpPr bwMode="auto">
          <a:xfrm>
            <a:off x="1331913" y="0"/>
            <a:ext cx="7056437" cy="6858000"/>
            <a:chOff x="828" y="3348"/>
            <a:chExt cx="10039" cy="12420"/>
          </a:xfrm>
        </p:grpSpPr>
        <p:sp>
          <p:nvSpPr>
            <p:cNvPr id="16391" name="Text Box 7"/>
            <p:cNvSpPr txBox="1">
              <a:spLocks noChangeArrowheads="1"/>
            </p:cNvSpPr>
            <p:nvPr/>
          </p:nvSpPr>
          <p:spPr bwMode="auto">
            <a:xfrm>
              <a:off x="828" y="3348"/>
              <a:ext cx="10039" cy="12420"/>
            </a:xfrm>
            <a:prstGeom prst="rect">
              <a:avLst/>
            </a:prstGeom>
            <a:noFill/>
            <a:ln w="9525">
              <a:solidFill>
                <a:srgbClr val="000000"/>
              </a:solidFill>
              <a:miter lim="800000"/>
              <a:headEnd/>
              <a:tailEnd/>
            </a:ln>
          </p:spPr>
          <p:txBody>
            <a:bodyPr/>
            <a:lstStyle/>
            <a:p>
              <a:pPr algn="ctr"/>
              <a:r>
                <a:rPr lang="es-EC" sz="1400" b="1">
                  <a:solidFill>
                    <a:schemeClr val="bg2"/>
                  </a:solidFill>
                </a:rPr>
                <a:t>METODOLOGÍA PARA LA EVALUACIÓN DE LA VULNERABILIDAD</a:t>
              </a:r>
            </a:p>
            <a:p>
              <a:pPr algn="ctr"/>
              <a:r>
                <a:rPr lang="es-ES" sz="1400" b="1">
                  <a:solidFill>
                    <a:schemeClr val="bg2"/>
                  </a:solidFill>
                </a:rPr>
                <a:t>SÍSMICA EN GUAYAQUIL (Tomado de IIFIUC 1992)</a:t>
              </a: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sz="1200">
                <a:solidFill>
                  <a:schemeClr val="bg2"/>
                </a:solidFill>
              </a:endParaRPr>
            </a:p>
            <a:p>
              <a:endParaRPr lang="es-EC">
                <a:solidFill>
                  <a:schemeClr val="bg2"/>
                </a:solidFill>
              </a:endParaRPr>
            </a:p>
          </p:txBody>
        </p:sp>
        <p:sp>
          <p:nvSpPr>
            <p:cNvPr id="16392" name="Text Box 8"/>
            <p:cNvSpPr txBox="1">
              <a:spLocks noChangeArrowheads="1"/>
            </p:cNvSpPr>
            <p:nvPr/>
          </p:nvSpPr>
          <p:spPr bwMode="auto">
            <a:xfrm>
              <a:off x="1185" y="4226"/>
              <a:ext cx="4462" cy="3277"/>
            </a:xfrm>
            <a:prstGeom prst="rect">
              <a:avLst/>
            </a:prstGeom>
            <a:noFill/>
            <a:ln w="25400">
              <a:solidFill>
                <a:srgbClr val="000000"/>
              </a:solidFill>
              <a:miter lim="800000"/>
              <a:headEnd/>
              <a:tailEnd/>
            </a:ln>
          </p:spPr>
          <p:txBody>
            <a:bodyPr/>
            <a:lstStyle/>
            <a:p>
              <a:pPr algn="just">
                <a:spcBef>
                  <a:spcPts val="500"/>
                </a:spcBef>
                <a:spcAft>
                  <a:spcPts val="500"/>
                </a:spcAft>
              </a:pPr>
              <a:r>
                <a:rPr lang="es-ES" sz="1000" b="1">
                  <a:solidFill>
                    <a:schemeClr val="bg2"/>
                  </a:solidFill>
                  <a:latin typeface="Arial Unicode MS" pitchFamily="34" charset="-128"/>
                </a:rPr>
                <a:t>MACROZINIFICACION SÍSMICA</a:t>
              </a:r>
            </a:p>
            <a:p>
              <a:pPr algn="just">
                <a:spcBef>
                  <a:spcPts val="500"/>
                </a:spcBef>
                <a:spcAft>
                  <a:spcPts val="500"/>
                </a:spcAft>
              </a:pPr>
              <a:r>
                <a:rPr lang="es-ES" sz="1000">
                  <a:solidFill>
                    <a:schemeClr val="bg2"/>
                  </a:solidFill>
                  <a:latin typeface="Arial Unicode MS" pitchFamily="34" charset="-128"/>
                </a:rPr>
                <a:t>Estudio de fuentes sismogenéticas</a:t>
              </a:r>
            </a:p>
            <a:p>
              <a:pPr algn="just">
                <a:spcBef>
                  <a:spcPts val="500"/>
                </a:spcBef>
                <a:spcAft>
                  <a:spcPts val="500"/>
                </a:spcAft>
              </a:pPr>
              <a:r>
                <a:rPr lang="es-ES" sz="1000">
                  <a:solidFill>
                    <a:schemeClr val="bg2"/>
                  </a:solidFill>
                  <a:latin typeface="Arial Unicode MS" pitchFamily="34" charset="-128"/>
                </a:rPr>
                <a:t>Niveles de aceleración en roca de Guayaquil</a:t>
              </a:r>
            </a:p>
            <a:p>
              <a:pPr algn="just">
                <a:spcBef>
                  <a:spcPts val="500"/>
                </a:spcBef>
                <a:spcAft>
                  <a:spcPts val="500"/>
                </a:spcAft>
              </a:pPr>
              <a:r>
                <a:rPr lang="es-ES" sz="1000">
                  <a:solidFill>
                    <a:schemeClr val="bg2"/>
                  </a:solidFill>
                  <a:latin typeface="Arial Unicode MS" pitchFamily="34" charset="-128"/>
                </a:rPr>
                <a:t>Geología regional</a:t>
              </a:r>
            </a:p>
            <a:p>
              <a:pPr algn="just">
                <a:spcBef>
                  <a:spcPts val="500"/>
                </a:spcBef>
                <a:spcAft>
                  <a:spcPts val="500"/>
                </a:spcAft>
              </a:pPr>
              <a:r>
                <a:rPr lang="es-ES" sz="1000">
                  <a:solidFill>
                    <a:schemeClr val="bg2"/>
                  </a:solidFill>
                  <a:latin typeface="Arial Unicode MS" pitchFamily="34" charset="-128"/>
                </a:rPr>
                <a:t>Mecanismos focales de los sismos</a:t>
              </a:r>
            </a:p>
            <a:p>
              <a:pPr algn="just">
                <a:spcBef>
                  <a:spcPts val="500"/>
                </a:spcBef>
                <a:spcAft>
                  <a:spcPts val="500"/>
                </a:spcAft>
              </a:pPr>
              <a:r>
                <a:rPr lang="es-ES" sz="1000">
                  <a:solidFill>
                    <a:schemeClr val="bg2"/>
                  </a:solidFill>
                  <a:latin typeface="Arial Unicode MS" pitchFamily="34" charset="-128"/>
                </a:rPr>
                <a:t>Modelos probabilísticos de recurrencia y acelerogramas</a:t>
              </a:r>
              <a:endParaRPr lang="es-EC">
                <a:solidFill>
                  <a:schemeClr val="bg2"/>
                </a:solidFill>
              </a:endParaRPr>
            </a:p>
          </p:txBody>
        </p:sp>
        <p:sp>
          <p:nvSpPr>
            <p:cNvPr id="16393" name="Text Box 9"/>
            <p:cNvSpPr txBox="1">
              <a:spLocks noChangeArrowheads="1"/>
            </p:cNvSpPr>
            <p:nvPr/>
          </p:nvSpPr>
          <p:spPr bwMode="auto">
            <a:xfrm>
              <a:off x="6045" y="6150"/>
              <a:ext cx="4462" cy="4733"/>
            </a:xfrm>
            <a:prstGeom prst="rect">
              <a:avLst/>
            </a:prstGeom>
            <a:noFill/>
            <a:ln w="25400">
              <a:solidFill>
                <a:srgbClr val="000000"/>
              </a:solidFill>
              <a:miter lim="800000"/>
              <a:headEnd/>
              <a:tailEnd/>
            </a:ln>
          </p:spPr>
          <p:txBody>
            <a:bodyPr/>
            <a:lstStyle/>
            <a:p>
              <a:pPr algn="just">
                <a:spcBef>
                  <a:spcPts val="500"/>
                </a:spcBef>
                <a:spcAft>
                  <a:spcPts val="500"/>
                </a:spcAft>
              </a:pPr>
              <a:r>
                <a:rPr lang="es-ES" sz="1100" b="1">
                  <a:solidFill>
                    <a:schemeClr val="bg2"/>
                  </a:solidFill>
                  <a:latin typeface="Arial Unicode MS" pitchFamily="34" charset="-128"/>
                </a:rPr>
                <a:t>MICROZONIFICACIÓN SÍSMICA</a:t>
              </a:r>
            </a:p>
            <a:p>
              <a:pPr algn="just">
                <a:spcBef>
                  <a:spcPts val="500"/>
                </a:spcBef>
                <a:spcAft>
                  <a:spcPts val="500"/>
                </a:spcAft>
              </a:pPr>
              <a:r>
                <a:rPr lang="es-ES" sz="1100">
                  <a:solidFill>
                    <a:schemeClr val="bg2"/>
                  </a:solidFill>
                  <a:latin typeface="Arial Unicode MS" pitchFamily="34" charset="-128"/>
                </a:rPr>
                <a:t>Características genéticas del subsuelo</a:t>
              </a:r>
            </a:p>
            <a:p>
              <a:pPr algn="just">
                <a:spcBef>
                  <a:spcPts val="500"/>
                </a:spcBef>
                <a:spcAft>
                  <a:spcPts val="500"/>
                </a:spcAft>
              </a:pPr>
              <a:r>
                <a:rPr lang="es-ES" sz="1100">
                  <a:solidFill>
                    <a:schemeClr val="bg2"/>
                  </a:solidFill>
                  <a:latin typeface="Arial Unicode MS" pitchFamily="34" charset="-128"/>
                </a:rPr>
                <a:t>Propagación de ondas sísmicas desde roca hasta los otros suelos</a:t>
              </a:r>
            </a:p>
            <a:p>
              <a:pPr algn="just">
                <a:spcBef>
                  <a:spcPts val="500"/>
                </a:spcBef>
                <a:spcAft>
                  <a:spcPts val="500"/>
                </a:spcAft>
              </a:pPr>
              <a:r>
                <a:rPr lang="es-ES" sz="1100">
                  <a:solidFill>
                    <a:schemeClr val="bg2"/>
                  </a:solidFill>
                  <a:latin typeface="Arial Unicode MS" pitchFamily="34" charset="-128"/>
                </a:rPr>
                <a:t>Efectos de microzona (filtrado, amplificación, atenuación de ondas sísmicas en unidades geográficas pequeñas)</a:t>
              </a:r>
            </a:p>
            <a:p>
              <a:pPr algn="just"/>
              <a:r>
                <a:rPr lang="es-ES" sz="1100">
                  <a:solidFill>
                    <a:schemeClr val="bg2"/>
                  </a:solidFill>
                  <a:latin typeface="Arial Unicode MS" pitchFamily="34" charset="-128"/>
                </a:rPr>
                <a:t>Determinación experimental de las características dinámicas en cada microzona mediante medición de microtemblores, uso de acelerogramas y otras técnicas experimentales</a:t>
              </a:r>
              <a:endParaRPr lang="es-EC" sz="1100">
                <a:solidFill>
                  <a:schemeClr val="bg2"/>
                </a:solidFill>
              </a:endParaRPr>
            </a:p>
          </p:txBody>
        </p:sp>
        <p:sp>
          <p:nvSpPr>
            <p:cNvPr id="16394" name="Text Box 10"/>
            <p:cNvSpPr txBox="1">
              <a:spLocks noChangeArrowheads="1"/>
            </p:cNvSpPr>
            <p:nvPr/>
          </p:nvSpPr>
          <p:spPr bwMode="auto">
            <a:xfrm>
              <a:off x="1725" y="11223"/>
              <a:ext cx="5763" cy="4365"/>
            </a:xfrm>
            <a:prstGeom prst="rect">
              <a:avLst/>
            </a:prstGeom>
            <a:noFill/>
            <a:ln w="25400">
              <a:solidFill>
                <a:srgbClr val="000000"/>
              </a:solidFill>
              <a:miter lim="800000"/>
              <a:headEnd/>
              <a:tailEnd/>
            </a:ln>
          </p:spPr>
          <p:txBody>
            <a:bodyPr/>
            <a:lstStyle/>
            <a:p>
              <a:pPr algn="just">
                <a:spcBef>
                  <a:spcPts val="500"/>
                </a:spcBef>
                <a:spcAft>
                  <a:spcPts val="500"/>
                </a:spcAft>
              </a:pPr>
              <a:r>
                <a:rPr lang="es-ES" sz="1000" b="1">
                  <a:solidFill>
                    <a:schemeClr val="bg2"/>
                  </a:solidFill>
                  <a:latin typeface="Arial Unicode MS" pitchFamily="34" charset="-128"/>
                </a:rPr>
                <a:t>DETERMINACIÓN Y EVALUACIÓN DE LA VULNERABILIDAD SÍSMICA</a:t>
              </a:r>
            </a:p>
            <a:p>
              <a:pPr algn="just">
                <a:spcBef>
                  <a:spcPts val="500"/>
                </a:spcBef>
                <a:spcAft>
                  <a:spcPts val="500"/>
                </a:spcAft>
              </a:pPr>
              <a:r>
                <a:rPr lang="es-ES" sz="1000">
                  <a:solidFill>
                    <a:schemeClr val="bg2"/>
                  </a:solidFill>
                  <a:latin typeface="Arial Unicode MS" pitchFamily="34" charset="-128"/>
                </a:rPr>
                <a:t>Determinación experimental de propiedades dinámicas de estructura tipo</a:t>
              </a:r>
            </a:p>
            <a:p>
              <a:pPr algn="just">
                <a:spcBef>
                  <a:spcPts val="500"/>
                </a:spcBef>
                <a:spcAft>
                  <a:spcPts val="500"/>
                </a:spcAft>
              </a:pPr>
              <a:r>
                <a:rPr lang="es-ES" sz="1000">
                  <a:solidFill>
                    <a:schemeClr val="bg2"/>
                  </a:solidFill>
                  <a:latin typeface="Arial Unicode MS" pitchFamily="34" charset="-128"/>
                </a:rPr>
                <a:t>Determinación experimental de la resistencia de los materiales, diseño y geometría de los elementos, etc.</a:t>
              </a:r>
            </a:p>
            <a:p>
              <a:pPr algn="just">
                <a:spcBef>
                  <a:spcPts val="500"/>
                </a:spcBef>
                <a:spcAft>
                  <a:spcPts val="500"/>
                </a:spcAft>
              </a:pPr>
              <a:r>
                <a:rPr lang="es-ES" sz="1000">
                  <a:solidFill>
                    <a:schemeClr val="bg2"/>
                  </a:solidFill>
                  <a:latin typeface="Arial Unicode MS" pitchFamily="34" charset="-128"/>
                </a:rPr>
                <a:t>Análisis estructural (modelos matemáticos) de    estructuras  tipo</a:t>
              </a:r>
            </a:p>
            <a:p>
              <a:pPr algn="just">
                <a:spcBef>
                  <a:spcPts val="500"/>
                </a:spcBef>
                <a:spcAft>
                  <a:spcPts val="500"/>
                </a:spcAft>
              </a:pPr>
              <a:r>
                <a:rPr lang="es-ES" sz="1000">
                  <a:solidFill>
                    <a:schemeClr val="bg2"/>
                  </a:solidFill>
                  <a:latin typeface="Arial Unicode MS" pitchFamily="34" charset="-128"/>
                </a:rPr>
                <a:t>Determinación de riesgo de la resonancia</a:t>
              </a:r>
            </a:p>
            <a:p>
              <a:pPr algn="just">
                <a:spcBef>
                  <a:spcPts val="500"/>
                </a:spcBef>
                <a:spcAft>
                  <a:spcPts val="500"/>
                </a:spcAft>
              </a:pPr>
              <a:r>
                <a:rPr lang="es-ES" sz="1000">
                  <a:solidFill>
                    <a:schemeClr val="bg2"/>
                  </a:solidFill>
                  <a:latin typeface="Arial Unicode MS" pitchFamily="34" charset="-128"/>
                </a:rPr>
                <a:t>Evaluación de grado de vulnerabilidad (estimación del nivel de daños y pérdidas de vida)</a:t>
              </a:r>
              <a:endParaRPr lang="es-EC">
                <a:solidFill>
                  <a:schemeClr val="bg2"/>
                </a:solidFill>
              </a:endParaRPr>
            </a:p>
          </p:txBody>
        </p:sp>
        <p:sp>
          <p:nvSpPr>
            <p:cNvPr id="16395" name="AutoShape 11"/>
            <p:cNvSpPr>
              <a:spLocks noChangeArrowheads="1"/>
            </p:cNvSpPr>
            <p:nvPr/>
          </p:nvSpPr>
          <p:spPr bwMode="auto">
            <a:xfrm rot="8400000">
              <a:off x="7495" y="11039"/>
              <a:ext cx="907" cy="559"/>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noFill/>
            <a:ln w="9525">
              <a:solidFill>
                <a:srgbClr val="000000"/>
              </a:solidFill>
              <a:miter lim="800000"/>
              <a:headEnd/>
              <a:tailEnd/>
            </a:ln>
          </p:spPr>
          <p:txBody>
            <a:bodyPr/>
            <a:lstStyle/>
            <a:p>
              <a:endParaRPr lang="es-ES"/>
            </a:p>
          </p:txBody>
        </p:sp>
        <p:sp>
          <p:nvSpPr>
            <p:cNvPr id="16396" name="AutoShape 12"/>
            <p:cNvSpPr>
              <a:spLocks noChangeArrowheads="1"/>
            </p:cNvSpPr>
            <p:nvPr/>
          </p:nvSpPr>
          <p:spPr bwMode="auto">
            <a:xfrm rot="2700000">
              <a:off x="6046" y="5296"/>
              <a:ext cx="912" cy="52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noFill/>
            <a:ln w="9525">
              <a:solidFill>
                <a:srgbClr val="000000"/>
              </a:solidFill>
              <a:miter lim="800000"/>
              <a:headEnd/>
              <a:tailEnd/>
            </a:ln>
          </p:spPr>
          <p:txBody>
            <a:bodyPr/>
            <a:lstStyle/>
            <a:p>
              <a:endParaRPr lang="es-ES"/>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0"/>
            <a:ext cx="8229600" cy="1143000"/>
          </a:xfrm>
        </p:spPr>
        <p:txBody>
          <a:bodyPr/>
          <a:lstStyle/>
          <a:p>
            <a:r>
              <a:rPr lang="es-ES" sz="2800" b="1">
                <a:solidFill>
                  <a:srgbClr val="FFFF00"/>
                </a:solidFill>
              </a:rPr>
              <a:t>ESTUDIOS DE SISMICIDAD REALIZADOS ANTERIORMENTE</a:t>
            </a:r>
            <a:endParaRPr lang="es-EC" sz="2800" b="1">
              <a:solidFill>
                <a:srgbClr val="FFFF00"/>
              </a:solidFill>
            </a:endParaRPr>
          </a:p>
        </p:txBody>
      </p:sp>
      <p:sp>
        <p:nvSpPr>
          <p:cNvPr id="18435" name="Rectangle 3"/>
          <p:cNvSpPr>
            <a:spLocks noGrp="1" noChangeArrowheads="1"/>
          </p:cNvSpPr>
          <p:nvPr>
            <p:ph type="body" idx="1"/>
          </p:nvPr>
        </p:nvSpPr>
        <p:spPr/>
        <p:txBody>
          <a:bodyPr/>
          <a:lstStyle/>
          <a:p>
            <a:pPr algn="just">
              <a:lnSpc>
                <a:spcPct val="80000"/>
              </a:lnSpc>
            </a:pPr>
            <a:r>
              <a:rPr lang="es-ES" sz="2400"/>
              <a:t>En 1991 el IIFI-UC (Instituto de Investigaciones de la Facultad de Ingeniería de la Universidad Católica) y el CISMID (Centro Peruano Japonés de Mitigación de Desastres), miden las microtrepidaciones en diez zonas de la ciudad.</a:t>
            </a:r>
          </a:p>
          <a:p>
            <a:pPr algn="just">
              <a:lnSpc>
                <a:spcPct val="80000"/>
              </a:lnSpc>
            </a:pPr>
            <a:r>
              <a:rPr lang="es-ES" sz="2400"/>
              <a:t>En 1992, estudiantes de Universidad Católica, dirigidos por el Ing. Agustín Serrano, procesan alrededor de mil ensayos geotécnicos de setenta perforaciones en el casco comercial de la ciudad.</a:t>
            </a:r>
          </a:p>
          <a:p>
            <a:pPr algn="just">
              <a:lnSpc>
                <a:spcPct val="80000"/>
              </a:lnSpc>
            </a:pPr>
            <a:r>
              <a:rPr lang="es-ES" sz="2400"/>
              <a:t>Un análisis de la Red de acelerógrafos de la U. C. en 1993, analiza los datos obtenidos desde 1990. El ing. Alex Villacrés, es quien integrando la señal de aceleración establece los valores esperados de aceleración en el basamento rocoso </a:t>
            </a:r>
          </a:p>
          <a:p>
            <a:pPr algn="just">
              <a:lnSpc>
                <a:spcPct val="80000"/>
              </a:lnSpc>
            </a:pPr>
            <a:endParaRPr lang="es-EC" sz="2400"/>
          </a:p>
          <a:p>
            <a:pPr algn="just">
              <a:lnSpc>
                <a:spcPct val="80000"/>
              </a:lnSpc>
              <a:buFontTx/>
              <a:buNone/>
            </a:pPr>
            <a:endParaRPr lang="es-ES" sz="2400"/>
          </a:p>
          <a:p>
            <a:pPr algn="just">
              <a:lnSpc>
                <a:spcPct val="80000"/>
              </a:lnSpc>
              <a:buFontTx/>
              <a:buNone/>
            </a:pPr>
            <a:endParaRPr lang="es-EC" sz="24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2" name="Text Box 206"/>
          <p:cNvSpPr txBox="1">
            <a:spLocks noChangeArrowheads="1"/>
          </p:cNvSpPr>
          <p:nvPr/>
        </p:nvSpPr>
        <p:spPr bwMode="auto">
          <a:xfrm>
            <a:off x="179388" y="1125538"/>
            <a:ext cx="8713787" cy="5732462"/>
          </a:xfrm>
          <a:prstGeom prst="rect">
            <a:avLst/>
          </a:prstGeom>
          <a:solidFill>
            <a:schemeClr val="tx1"/>
          </a:solidFill>
          <a:ln w="9525">
            <a:noFill/>
            <a:miter lim="800000"/>
            <a:headEnd/>
            <a:tailEnd/>
          </a:ln>
          <a:effectLst/>
        </p:spPr>
        <p:txBody>
          <a:bodyPr>
            <a:spAutoFit/>
          </a:bodyPr>
          <a:lstStyle/>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S"/>
          </a:p>
          <a:p>
            <a:pPr>
              <a:spcBef>
                <a:spcPct val="50000"/>
              </a:spcBef>
            </a:pPr>
            <a:endParaRPr lang="es-EC"/>
          </a:p>
        </p:txBody>
      </p:sp>
      <p:graphicFrame>
        <p:nvGraphicFramePr>
          <p:cNvPr id="19722" name="Group 266"/>
          <p:cNvGraphicFramePr>
            <a:graphicFrameLocks noGrp="1"/>
          </p:cNvGraphicFramePr>
          <p:nvPr>
            <p:ph/>
          </p:nvPr>
        </p:nvGraphicFramePr>
        <p:xfrm>
          <a:off x="457200" y="1268413"/>
          <a:ext cx="8139430" cy="4789488"/>
        </p:xfrm>
        <a:graphic>
          <a:graphicData uri="http://schemas.openxmlformats.org/drawingml/2006/table">
            <a:tbl>
              <a:tblPr/>
              <a:tblGrid>
                <a:gridCol w="208280"/>
                <a:gridCol w="1228725"/>
                <a:gridCol w="1289050"/>
                <a:gridCol w="1631950"/>
                <a:gridCol w="1876425"/>
                <a:gridCol w="1654175"/>
                <a:gridCol w="250825"/>
              </a:tblGrid>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a:noFill/>
                    </a:lnL>
                    <a:lnR cap="flat">
                      <a:noFill/>
                    </a:lnR>
                    <a:lnT cap="flat">
                      <a:noFill/>
                    </a:lnT>
                    <a:lnB>
                      <a:noFill/>
                    </a:lnB>
                    <a:lnTlToBr>
                      <a:noFill/>
                    </a:lnTlToBr>
                    <a:lnBlToTr>
                      <a:noFill/>
                    </a:lnBlToTr>
                    <a:noFill/>
                  </a:tcPr>
                </a:tc>
              </a:tr>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chemeClr val="bg2"/>
                      </a:solidFill>
                      <a:prstDash val="solid"/>
                      <a:round/>
                      <a:headEnd type="none" w="med" len="med"/>
                      <a:tailEnd type="none" w="med" len="med"/>
                    </a:lnR>
                    <a:lnT>
                      <a:noFill/>
                    </a:lnT>
                    <a:lnB>
                      <a:noFill/>
                    </a:lnB>
                    <a:lnTlToBr>
                      <a:noFill/>
                    </a:lnTlToBr>
                    <a:lnBlToTr>
                      <a:noFill/>
                    </a:lnBlToTr>
                    <a:noFill/>
                  </a:tcPr>
                </a:tc>
                <a:tc row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MAGNITUD</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ctr" horzOverflow="overflow">
                    <a:lnL w="12700" cap="flat" cmpd="sng" algn="ctr">
                      <a:solidFill>
                        <a:schemeClr val="bg2"/>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PERIODO DE </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DISTANCIA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FUENTE</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ACELERACIÓN</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chemeClr val="bg2"/>
                      </a:solidFill>
                      <a:prstDash val="solid"/>
                      <a:round/>
                      <a:headEnd type="none" w="med" len="med"/>
                      <a:tailEnd type="none" w="med" len="med"/>
                    </a:lnR>
                    <a:lnT>
                      <a:noFill/>
                    </a:lnT>
                    <a:lnB>
                      <a:noFill/>
                    </a:lnB>
                    <a:lnTlToBr>
                      <a:noFill/>
                    </a:lnTlToBr>
                    <a:lnBlToTr>
                      <a:noFill/>
                    </a:lnBlToTr>
                    <a:noFill/>
                  </a:tcPr>
                </a:tc>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RETORNO</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HIPOCENTRAL</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SISMOGENÉTICA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bg2"/>
                          </a:solidFill>
                          <a:effectLst/>
                          <a:latin typeface="Arial" charset="0"/>
                          <a:ea typeface="Arial Unicode MS" pitchFamily="34" charset="-128"/>
                          <a:cs typeface="Arial" charset="0"/>
                        </a:rPr>
                        <a:t>ESPERADA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bg2"/>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566738">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chemeClr val="bg2"/>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M</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T (años)</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R (Km)</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 </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cm/s</a:t>
                      </a:r>
                      <a:r>
                        <a:rPr kumimoji="0" lang="es-ES" sz="1200" b="0" i="0" u="none" strike="noStrike" cap="none" normalizeH="0" baseline="30000" smtClean="0">
                          <a:ln>
                            <a:noFill/>
                          </a:ln>
                          <a:solidFill>
                            <a:schemeClr val="bg2"/>
                          </a:solidFill>
                          <a:effectLst/>
                          <a:latin typeface="Arial" charset="0"/>
                          <a:ea typeface="Arial Unicode MS" pitchFamily="34" charset="-128"/>
                          <a:cs typeface="Arial" charset="0"/>
                        </a:rPr>
                        <a:t>2</a:t>
                      </a: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 </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7.5</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50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250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Lejana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5.4</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8.0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100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250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Lejana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14.2</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6.7</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50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60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Cercana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8.5</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a:noFill/>
                    </a:lnB>
                    <a:lnTlToBr>
                      <a:noFill/>
                    </a:lnTlToBr>
                    <a:lnBlToTr>
                      <a:noFill/>
                    </a:lnBlToTr>
                    <a:noFill/>
                  </a:tcPr>
                </a:tc>
              </a:tr>
              <a:tr h="603250">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cap="flat">
                      <a:noFill/>
                    </a:lnL>
                    <a:lnR w="12700" cap="flat" cmpd="sng" algn="ctr">
                      <a:solidFill>
                        <a:srgbClr val="000000"/>
                      </a:solidFill>
                      <a:prstDash val="solid"/>
                      <a:round/>
                      <a:headEnd type="none" w="med" len="med"/>
                      <a:tailEnd type="none" w="med" len="med"/>
                    </a:lnR>
                    <a:lnT>
                      <a:noFill/>
                    </a:lnT>
                    <a:lnB cap="flat">
                      <a:noFill/>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7.1</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100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60</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Cercana</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bg2"/>
                          </a:solidFill>
                          <a:effectLst/>
                          <a:latin typeface="Arial" charset="0"/>
                          <a:ea typeface="Arial Unicode MS" pitchFamily="34" charset="-128"/>
                          <a:cs typeface="Arial" charset="0"/>
                        </a:rPr>
                        <a:t>16.6</a:t>
                      </a:r>
                      <a:endParaRPr kumimoji="0" lang="es-ES" sz="1800" b="0" i="0" u="none" strike="noStrike" cap="none" normalizeH="0" baseline="0" smtClean="0">
                        <a:ln>
                          <a:noFill/>
                        </a:ln>
                        <a:solidFill>
                          <a:schemeClr val="bg2"/>
                        </a:solidFill>
                        <a:effectLst/>
                        <a:latin typeface="Arial" charset="0"/>
                        <a:ea typeface="Arial Unicode MS" pitchFamily="34" charset="-128"/>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Tx/>
                        <a:buFontTx/>
                        <a:buNone/>
                        <a:tabLst/>
                      </a:pPr>
                      <a:endParaRPr kumimoji="0" lang="es-ES" sz="2800" b="0" i="0" u="none" strike="noStrike" cap="none" normalizeH="0" baseline="0" smtClean="0">
                        <a:ln>
                          <a:noFill/>
                        </a:ln>
                        <a:solidFill>
                          <a:schemeClr val="tx1"/>
                        </a:solidFill>
                        <a:effectLst/>
                        <a:latin typeface="Arial" charset="0"/>
                      </a:endParaRPr>
                    </a:p>
                  </a:txBody>
                  <a:tcPr anchor="b" horzOverflow="overflow">
                    <a:lnL w="12700" cap="flat" cmpd="sng" algn="ctr">
                      <a:solidFill>
                        <a:srgbClr val="000000"/>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
        <p:nvSpPr>
          <p:cNvPr id="19661" name="Text Box 205"/>
          <p:cNvSpPr txBox="1">
            <a:spLocks noChangeArrowheads="1"/>
          </p:cNvSpPr>
          <p:nvPr/>
        </p:nvSpPr>
        <p:spPr bwMode="auto">
          <a:xfrm>
            <a:off x="971550" y="188913"/>
            <a:ext cx="6769100" cy="854075"/>
          </a:xfrm>
          <a:prstGeom prst="rect">
            <a:avLst/>
          </a:prstGeom>
          <a:noFill/>
          <a:ln w="9525">
            <a:noFill/>
            <a:miter lim="800000"/>
            <a:headEnd/>
            <a:tailEnd/>
          </a:ln>
          <a:effectLst/>
        </p:spPr>
        <p:txBody>
          <a:bodyPr>
            <a:spAutoFit/>
          </a:bodyPr>
          <a:lstStyle/>
          <a:p>
            <a:pPr algn="ctr">
              <a:spcBef>
                <a:spcPct val="50000"/>
              </a:spcBef>
            </a:pPr>
            <a:r>
              <a:rPr lang="es-ES" sz="2000" b="1">
                <a:solidFill>
                  <a:srgbClr val="FFFF00"/>
                </a:solidFill>
              </a:rPr>
              <a:t>Aceleración esperada en roca basal de la </a:t>
            </a:r>
          </a:p>
          <a:p>
            <a:pPr algn="ctr">
              <a:spcBef>
                <a:spcPct val="50000"/>
              </a:spcBef>
            </a:pPr>
            <a:r>
              <a:rPr lang="es-ES" sz="2000" b="1">
                <a:solidFill>
                  <a:srgbClr val="FFFF00"/>
                </a:solidFill>
              </a:rPr>
              <a:t>ciudad de Guayaquil</a:t>
            </a:r>
            <a:r>
              <a:rPr lang="es-EC" sz="2000" b="1"/>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sz="4000" b="1">
                <a:solidFill>
                  <a:srgbClr val="FFFF00"/>
                </a:solidFill>
              </a:rPr>
              <a:t>MAPA DE ZONIFICACION SÍSMICA DE GUAYAQUIL</a:t>
            </a:r>
            <a:r>
              <a:rPr lang="es-EC" sz="4000"/>
              <a:t> </a:t>
            </a:r>
          </a:p>
        </p:txBody>
      </p:sp>
      <p:sp>
        <p:nvSpPr>
          <p:cNvPr id="21507" name="Rectangle 3"/>
          <p:cNvSpPr>
            <a:spLocks noGrp="1" noChangeArrowheads="1"/>
          </p:cNvSpPr>
          <p:nvPr>
            <p:ph type="body" idx="1"/>
          </p:nvPr>
        </p:nvSpPr>
        <p:spPr/>
        <p:txBody>
          <a:bodyPr/>
          <a:lstStyle/>
          <a:p>
            <a:pPr algn="just">
              <a:lnSpc>
                <a:spcPct val="90000"/>
              </a:lnSpc>
              <a:buFontTx/>
              <a:buNone/>
            </a:pPr>
            <a:r>
              <a:rPr lang="es-ES"/>
              <a:t>	En la microzonificación sísmica de Argudo y Yela (1994), se realizó una división de tres tipos de suelos en la ciudad, correlacionando los resultados obtenidos a través de las microtrepidaciones y registros de los acelerógrafos, indicando el periodo de tiempo T y el factor de la amplitud. Concluyéndose con sugerencias del tipo de edificaciones que puede construirse en cada uno de estos suelos.</a:t>
            </a:r>
            <a:endParaRPr lang="es-EC"/>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3"/>
          <p:cNvSpPr>
            <a:spLocks noGrp="1" noChangeArrowheads="1"/>
          </p:cNvSpPr>
          <p:nvPr>
            <p:ph type="body" idx="1"/>
          </p:nvPr>
        </p:nvSpPr>
        <p:spPr>
          <a:xfrm>
            <a:off x="250825" y="765175"/>
            <a:ext cx="8642350" cy="5157788"/>
          </a:xfrm>
        </p:spPr>
        <p:txBody>
          <a:bodyPr/>
          <a:lstStyle/>
          <a:p>
            <a:pPr algn="just"/>
            <a:r>
              <a:rPr lang="es-ES" sz="2800">
                <a:solidFill>
                  <a:srgbClr val="FFFF00"/>
                </a:solidFill>
              </a:rPr>
              <a:t>SUELO TIPO I:</a:t>
            </a:r>
            <a:r>
              <a:rPr lang="es-ES" sz="2800"/>
              <a:t> Periodos dominantes dentro del intervalo  0.07 seg. a 0.28 seg. Comporta miento poco inelástico cuando las deformaciones unitarias son menores que 0.1. Se estimó un valor de 2 para la relación As/Ab para la estimación de las máximas amplitudes de éste espectro.</a:t>
            </a:r>
            <a:r>
              <a:rPr lang="es-EC" sz="2800"/>
              <a:t> </a:t>
            </a:r>
          </a:p>
          <a:p>
            <a:pPr algn="just"/>
            <a:endParaRPr lang="es-EC" sz="2800"/>
          </a:p>
          <a:p>
            <a:pPr algn="just"/>
            <a:r>
              <a:rPr lang="es-ES" sz="2800">
                <a:solidFill>
                  <a:srgbClr val="FFFF00"/>
                </a:solidFill>
              </a:rPr>
              <a:t>SUELO TIPO II:</a:t>
            </a:r>
            <a:r>
              <a:rPr lang="es-ES" sz="2800"/>
              <a:t> Tienen la propiedad de vibrar con las características dinámicas de los suelos adyacentes</a:t>
            </a:r>
            <a:r>
              <a:rPr lang="es-EC" sz="2800"/>
              <a:t>. Con T</a:t>
            </a:r>
            <a:r>
              <a:rPr lang="es-EC" sz="2800">
                <a:cs typeface="Arial" charset="0"/>
              </a:rPr>
              <a:t>≤0.35 seg y T≥0.35 seg.</a:t>
            </a:r>
          </a:p>
          <a:p>
            <a:pPr algn="just"/>
            <a:endParaRPr lang="es-EC" sz="28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Rectangle 3"/>
          <p:cNvSpPr>
            <a:spLocks noGrp="1" noChangeArrowheads="1"/>
          </p:cNvSpPr>
          <p:nvPr>
            <p:ph type="body" idx="1"/>
          </p:nvPr>
        </p:nvSpPr>
        <p:spPr>
          <a:xfrm>
            <a:off x="395288" y="188913"/>
            <a:ext cx="8569325" cy="5903912"/>
          </a:xfrm>
        </p:spPr>
        <p:txBody>
          <a:bodyPr/>
          <a:lstStyle/>
          <a:p>
            <a:pPr algn="just">
              <a:lnSpc>
                <a:spcPct val="90000"/>
              </a:lnSpc>
            </a:pPr>
            <a:r>
              <a:rPr lang="es-ES" sz="2800">
                <a:solidFill>
                  <a:srgbClr val="FFFF00"/>
                </a:solidFill>
                <a:cs typeface="Arial" charset="0"/>
              </a:rPr>
              <a:t>SUELO TIPO III:</a:t>
            </a:r>
            <a:r>
              <a:rPr lang="es-ES" sz="2400">
                <a:cs typeface="Arial" charset="0"/>
              </a:rPr>
              <a:t> </a:t>
            </a:r>
            <a:r>
              <a:rPr lang="es-ES" sz="2400"/>
              <a:t>Sismos moderados con comportamiento elástico, con ocurrencia menor a 50 años y aceleraciones esperadas menores a 8% para sismos cercanos y 5% para sismos  lejanos, teniendo se periodos del rango 0.74≤Ts≤0.9 seg. y factores de amplificación entre 2.5≤As/Ab≤4.0.</a:t>
            </a:r>
          </a:p>
          <a:p>
            <a:pPr algn="just">
              <a:lnSpc>
                <a:spcPct val="90000"/>
              </a:lnSpc>
              <a:buFontTx/>
              <a:buNone/>
            </a:pPr>
            <a:r>
              <a:rPr lang="es-ES" sz="2400"/>
              <a:t>	Sismos severos, comportamiento inelástico del suelo, con aceleraciones esperadas entre 8% y 17% para sismos cercanos y entre 5% y 15% para sismos lejanos (mayores a 200 km.). Con rangos de 0.9≤Ts≤1.1 seg. y factores de ampliación entre 1.50≤As/Ab≤2.5 seg.</a:t>
            </a:r>
          </a:p>
          <a:p>
            <a:pPr algn="just">
              <a:lnSpc>
                <a:spcPct val="90000"/>
              </a:lnSpc>
            </a:pPr>
            <a:r>
              <a:rPr lang="es-ES" sz="2800">
                <a:solidFill>
                  <a:srgbClr val="FFFF00"/>
                </a:solidFill>
              </a:rPr>
              <a:t>COLUVIALES Y ESTUARINOS:</a:t>
            </a:r>
            <a:r>
              <a:rPr lang="es-ES"/>
              <a:t> </a:t>
            </a:r>
            <a:r>
              <a:rPr lang="es-ES" sz="2400"/>
              <a:t>Se incluye en ésta zonificación las áreas de coluviales y de sedimentos estuarinos caracterizados como materiales extra blandos, los que incrementarían aun los valores de amplitud.</a:t>
            </a:r>
          </a:p>
          <a:p>
            <a:pPr algn="just">
              <a:lnSpc>
                <a:spcPct val="90000"/>
              </a:lnSpc>
            </a:pPr>
            <a:endParaRPr lang="es-EC" sz="2400">
              <a:cs typeface="Arial" charset="0"/>
            </a:endParaRPr>
          </a:p>
          <a:p>
            <a:pPr>
              <a:lnSpc>
                <a:spcPct val="90000"/>
              </a:lnSpc>
            </a:pPr>
            <a:endParaRPr lang="es-EC"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solidFill>
                  <a:srgbClr val="FFFF00"/>
                </a:solidFill>
              </a:rPr>
              <a:t>DESLIZAMIENTOS</a:t>
            </a:r>
            <a:endParaRPr lang="es-EC">
              <a:solidFill>
                <a:srgbClr val="FFFF00"/>
              </a:solidFill>
            </a:endParaRPr>
          </a:p>
        </p:txBody>
      </p:sp>
      <p:sp>
        <p:nvSpPr>
          <p:cNvPr id="23555" name="Rectangle 3"/>
          <p:cNvSpPr>
            <a:spLocks noGrp="1" noChangeArrowheads="1"/>
          </p:cNvSpPr>
          <p:nvPr>
            <p:ph type="body" idx="1"/>
          </p:nvPr>
        </p:nvSpPr>
        <p:spPr>
          <a:xfrm>
            <a:off x="539750" y="1341438"/>
            <a:ext cx="8229600" cy="4495800"/>
          </a:xfrm>
        </p:spPr>
        <p:txBody>
          <a:bodyPr/>
          <a:lstStyle/>
          <a:p>
            <a:pPr algn="just">
              <a:lnSpc>
                <a:spcPct val="80000"/>
              </a:lnSpc>
              <a:buFontTx/>
              <a:buNone/>
            </a:pPr>
            <a:r>
              <a:rPr lang="es-ES" sz="2800"/>
              <a:t>	Los deslizamientos ocurren por influencia de factores del medio ambiente (físicos, biológicos y antrópicos) específicos, que deben ser entendidos, a fin de que estos procesos puedan ser evitados y estabilizados.</a:t>
            </a:r>
          </a:p>
          <a:p>
            <a:pPr algn="just">
              <a:lnSpc>
                <a:spcPct val="80000"/>
              </a:lnSpc>
              <a:buFontTx/>
              <a:buNone/>
            </a:pPr>
            <a:endParaRPr lang="es-ES" sz="2800"/>
          </a:p>
          <a:p>
            <a:pPr algn="just">
              <a:lnSpc>
                <a:spcPct val="80000"/>
              </a:lnSpc>
              <a:buFontTx/>
              <a:buNone/>
            </a:pPr>
            <a:r>
              <a:rPr lang="es-ES" sz="2800"/>
              <a:t>	Estos procesos incluyen una serie continua de eventos de causa y efecto que se origina en la ruptura de materiales terrestres (suelos, rocas y depósitos), cuando las fuerzas motrices o motoras son mayores que la resistencia de estos materiales.</a:t>
            </a:r>
            <a:endParaRPr lang="es-EC" sz="28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4" name="Group 4"/>
          <p:cNvGrpSpPr>
            <a:grpSpLocks/>
          </p:cNvGrpSpPr>
          <p:nvPr/>
        </p:nvGrpSpPr>
        <p:grpSpPr bwMode="auto">
          <a:xfrm>
            <a:off x="1187450" y="0"/>
            <a:ext cx="6515100" cy="6858000"/>
            <a:chOff x="981" y="3037"/>
            <a:chExt cx="10260" cy="10440"/>
          </a:xfrm>
        </p:grpSpPr>
        <p:sp>
          <p:nvSpPr>
            <p:cNvPr id="25605" name="Text Box 5"/>
            <p:cNvSpPr txBox="1">
              <a:spLocks noChangeArrowheads="1"/>
            </p:cNvSpPr>
            <p:nvPr/>
          </p:nvSpPr>
          <p:spPr bwMode="auto">
            <a:xfrm>
              <a:off x="981" y="3037"/>
              <a:ext cx="10260" cy="10440"/>
            </a:xfrm>
            <a:prstGeom prst="rect">
              <a:avLst/>
            </a:prstGeom>
            <a:solidFill>
              <a:srgbClr val="FFFFFF"/>
            </a:solidFill>
            <a:ln w="9525">
              <a:solidFill>
                <a:srgbClr val="000000"/>
              </a:solidFill>
              <a:miter lim="800000"/>
              <a:headEnd/>
              <a:tailEnd/>
            </a:ln>
          </p:spPr>
          <p:txBody>
            <a:bodyPr/>
            <a:lstStyle/>
            <a:p>
              <a:pPr algn="ctr">
                <a:spcBef>
                  <a:spcPts val="500"/>
                </a:spcBef>
                <a:spcAft>
                  <a:spcPts val="500"/>
                </a:spcAft>
              </a:pPr>
              <a:r>
                <a:rPr lang="es-ES" sz="1200" b="1">
                  <a:solidFill>
                    <a:schemeClr val="bg2"/>
                  </a:solidFill>
                  <a:latin typeface="Arial Unicode MS" pitchFamily="34" charset="-128"/>
                </a:rPr>
                <a:t>CUADRO 3.4</a:t>
              </a:r>
            </a:p>
            <a:p>
              <a:pPr algn="ctr">
                <a:spcBef>
                  <a:spcPts val="500"/>
                </a:spcBef>
                <a:spcAft>
                  <a:spcPts val="500"/>
                </a:spcAft>
              </a:pPr>
              <a:r>
                <a:rPr lang="es-ES" sz="1200" b="1">
                  <a:solidFill>
                    <a:schemeClr val="bg2"/>
                  </a:solidFill>
                  <a:latin typeface="Arial Unicode MS" pitchFamily="34" charset="-128"/>
                </a:rPr>
                <a:t>METODOLOGIA PARA EL ESTUDIO DE DESLIZAMIENTOS</a:t>
              </a:r>
              <a:endParaRPr lang="es-ES" sz="1200" b="1">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endParaRPr lang="es-ES" sz="1200">
                <a:solidFill>
                  <a:schemeClr val="bg2"/>
                </a:solidFill>
                <a:latin typeface="Times New Roman" pitchFamily="18" charset="0"/>
              </a:endParaRPr>
            </a:p>
            <a:p>
              <a:pPr>
                <a:spcBef>
                  <a:spcPts val="500"/>
                </a:spcBef>
                <a:spcAft>
                  <a:spcPts val="500"/>
                </a:spcAft>
              </a:pPr>
              <a:r>
                <a:rPr lang="es-ES" sz="1000">
                  <a:solidFill>
                    <a:schemeClr val="bg2"/>
                  </a:solidFill>
                  <a:latin typeface="Times New Roman" pitchFamily="18" charset="0"/>
                </a:rPr>
                <a:t>BASADO EN METODOLOGÍA PROPUESTA POR ING. CÉSAR LANDÁZURI SOTO</a:t>
              </a:r>
              <a:endParaRPr lang="es-EC">
                <a:solidFill>
                  <a:schemeClr val="bg2"/>
                </a:solidFill>
              </a:endParaRPr>
            </a:p>
          </p:txBody>
        </p:sp>
        <p:sp>
          <p:nvSpPr>
            <p:cNvPr id="25606" name="Text Box 6"/>
            <p:cNvSpPr txBox="1">
              <a:spLocks noChangeArrowheads="1"/>
            </p:cNvSpPr>
            <p:nvPr/>
          </p:nvSpPr>
          <p:spPr bwMode="auto">
            <a:xfrm>
              <a:off x="1512" y="4837"/>
              <a:ext cx="3715" cy="1800"/>
            </a:xfrm>
            <a:prstGeom prst="rect">
              <a:avLst/>
            </a:prstGeom>
            <a:solidFill>
              <a:srgbClr val="FFFFFF"/>
            </a:solidFill>
            <a:ln w="25400">
              <a:solidFill>
                <a:srgbClr val="000000"/>
              </a:solidFill>
              <a:miter lim="800000"/>
              <a:headEnd/>
              <a:tailEnd/>
            </a:ln>
          </p:spPr>
          <p:txBody>
            <a:bodyPr/>
            <a:lstStyle/>
            <a:p>
              <a:pPr algn="ctr"/>
              <a:r>
                <a:rPr lang="es-ES" sz="1000" b="1">
                  <a:solidFill>
                    <a:schemeClr val="bg2"/>
                  </a:solidFill>
                </a:rPr>
                <a:t>RECOPILACIÓN DE INFORMACION</a:t>
              </a:r>
            </a:p>
            <a:p>
              <a:r>
                <a:rPr lang="es-EC" sz="900">
                  <a:solidFill>
                    <a:schemeClr val="bg2"/>
                  </a:solidFill>
                </a:rPr>
                <a:t>Fotogeología</a:t>
              </a:r>
            </a:p>
            <a:p>
              <a:r>
                <a:rPr lang="es-EC" sz="900">
                  <a:solidFill>
                    <a:schemeClr val="bg2"/>
                  </a:solidFill>
                </a:rPr>
                <a:t>Reporte de deslizamientos ocurridos</a:t>
              </a:r>
            </a:p>
            <a:p>
              <a:pPr>
                <a:spcBef>
                  <a:spcPts val="500"/>
                </a:spcBef>
                <a:spcAft>
                  <a:spcPts val="500"/>
                </a:spcAft>
              </a:pPr>
              <a:r>
                <a:rPr lang="es-ES" sz="900">
                  <a:solidFill>
                    <a:schemeClr val="bg2"/>
                  </a:solidFill>
                  <a:latin typeface="Times New Roman" pitchFamily="18" charset="0"/>
                </a:rPr>
                <a:t>Sismología</a:t>
              </a:r>
            </a:p>
            <a:p>
              <a:r>
                <a:rPr lang="es-EC" sz="900">
                  <a:solidFill>
                    <a:schemeClr val="bg2"/>
                  </a:solidFill>
                  <a:latin typeface="Arial Unicode MS" pitchFamily="34" charset="-128"/>
                </a:rPr>
                <a:t>Precipitaciones</a:t>
              </a:r>
            </a:p>
            <a:p>
              <a:r>
                <a:rPr lang="es-EC" sz="900">
                  <a:solidFill>
                    <a:schemeClr val="bg2"/>
                  </a:solidFill>
                  <a:latin typeface="Arial Unicode MS" pitchFamily="34" charset="-128"/>
                </a:rPr>
                <a:t>Topografía del área</a:t>
              </a:r>
            </a:p>
            <a:p>
              <a:r>
                <a:rPr lang="es-EC" sz="900">
                  <a:solidFill>
                    <a:schemeClr val="bg2"/>
                  </a:solidFill>
                  <a:latin typeface="Arial Unicode MS" pitchFamily="34" charset="-128"/>
                </a:rPr>
                <a:t>Reconocimiento de campo</a:t>
              </a:r>
              <a:endParaRPr lang="es-EC">
                <a:solidFill>
                  <a:schemeClr val="bg2"/>
                </a:solidFill>
              </a:endParaRPr>
            </a:p>
          </p:txBody>
        </p:sp>
        <p:grpSp>
          <p:nvGrpSpPr>
            <p:cNvPr id="25607" name="Group 7"/>
            <p:cNvGrpSpPr>
              <a:grpSpLocks/>
            </p:cNvGrpSpPr>
            <p:nvPr/>
          </p:nvGrpSpPr>
          <p:grpSpPr bwMode="auto">
            <a:xfrm>
              <a:off x="6111" y="5377"/>
              <a:ext cx="2123" cy="720"/>
              <a:chOff x="5661" y="5917"/>
              <a:chExt cx="2160" cy="720"/>
            </a:xfrm>
          </p:grpSpPr>
          <p:sp>
            <p:nvSpPr>
              <p:cNvPr id="25608" name="Oval 8"/>
              <p:cNvSpPr>
                <a:spLocks noChangeArrowheads="1"/>
              </p:cNvSpPr>
              <p:nvPr/>
            </p:nvSpPr>
            <p:spPr bwMode="auto">
              <a:xfrm>
                <a:off x="5661" y="5917"/>
                <a:ext cx="2160" cy="720"/>
              </a:xfrm>
              <a:prstGeom prst="ellipse">
                <a:avLst/>
              </a:prstGeom>
              <a:solidFill>
                <a:srgbClr val="FFFFFF"/>
              </a:solidFill>
              <a:ln w="25400">
                <a:solidFill>
                  <a:srgbClr val="000000"/>
                </a:solidFill>
                <a:round/>
                <a:headEnd/>
                <a:tailEnd/>
              </a:ln>
            </p:spPr>
            <p:txBody>
              <a:bodyPr/>
              <a:lstStyle/>
              <a:p>
                <a:endParaRPr lang="es-ES"/>
              </a:p>
            </p:txBody>
          </p:sp>
          <p:sp>
            <p:nvSpPr>
              <p:cNvPr id="25609" name="Text Box 9"/>
              <p:cNvSpPr txBox="1">
                <a:spLocks noChangeArrowheads="1"/>
              </p:cNvSpPr>
              <p:nvPr/>
            </p:nvSpPr>
            <p:spPr bwMode="auto">
              <a:xfrm>
                <a:off x="5841" y="5917"/>
                <a:ext cx="1800" cy="720"/>
              </a:xfrm>
              <a:prstGeom prst="rect">
                <a:avLst/>
              </a:prstGeom>
              <a:noFill/>
              <a:ln w="9525">
                <a:noFill/>
                <a:miter lim="800000"/>
                <a:headEnd/>
                <a:tailEnd/>
              </a:ln>
            </p:spPr>
            <p:txBody>
              <a:bodyPr/>
              <a:lstStyle/>
              <a:p>
                <a:pPr algn="ctr"/>
                <a:r>
                  <a:rPr lang="es-EC" sz="1200">
                    <a:solidFill>
                      <a:schemeClr val="bg2"/>
                    </a:solidFill>
                  </a:rPr>
                  <a:t>ESTUDIO DEL ÁREA</a:t>
                </a:r>
                <a:endParaRPr lang="es-EC">
                  <a:solidFill>
                    <a:schemeClr val="bg2"/>
                  </a:solidFill>
                </a:endParaRPr>
              </a:p>
            </p:txBody>
          </p:sp>
        </p:grpSp>
        <p:sp>
          <p:nvSpPr>
            <p:cNvPr id="25610" name="Text Box 10"/>
            <p:cNvSpPr txBox="1">
              <a:spLocks noChangeArrowheads="1"/>
            </p:cNvSpPr>
            <p:nvPr/>
          </p:nvSpPr>
          <p:spPr bwMode="auto">
            <a:xfrm>
              <a:off x="8764" y="3937"/>
              <a:ext cx="1416" cy="1260"/>
            </a:xfrm>
            <a:prstGeom prst="rect">
              <a:avLst/>
            </a:prstGeom>
            <a:solidFill>
              <a:srgbClr val="FFFFFF"/>
            </a:solidFill>
            <a:ln w="9525">
              <a:solidFill>
                <a:srgbClr val="000000"/>
              </a:solidFill>
              <a:miter lim="800000"/>
              <a:headEnd/>
              <a:tailEnd/>
            </a:ln>
          </p:spPr>
          <p:txBody>
            <a:bodyPr/>
            <a:lstStyle/>
            <a:p>
              <a:pPr algn="ctr"/>
              <a:r>
                <a:rPr lang="es-ES" sz="1000" b="1">
                  <a:solidFill>
                    <a:schemeClr val="bg2"/>
                  </a:solidFill>
                </a:rPr>
                <a:t>Geología</a:t>
              </a:r>
            </a:p>
            <a:p>
              <a:r>
                <a:rPr lang="es-EC" sz="1000">
                  <a:solidFill>
                    <a:schemeClr val="bg2"/>
                  </a:solidFill>
                </a:rPr>
                <a:t>Estratigrafía</a:t>
              </a:r>
            </a:p>
            <a:p>
              <a:r>
                <a:rPr lang="es-EC" sz="1000">
                  <a:solidFill>
                    <a:schemeClr val="bg2"/>
                  </a:solidFill>
                </a:rPr>
                <a:t>Litología</a:t>
              </a:r>
            </a:p>
            <a:p>
              <a:r>
                <a:rPr lang="es-EC" sz="1000">
                  <a:solidFill>
                    <a:schemeClr val="bg2"/>
                  </a:solidFill>
                </a:rPr>
                <a:t>Estructuras</a:t>
              </a:r>
              <a:endParaRPr lang="es-EC">
                <a:solidFill>
                  <a:schemeClr val="bg2"/>
                </a:solidFill>
              </a:endParaRPr>
            </a:p>
          </p:txBody>
        </p:sp>
        <p:sp>
          <p:nvSpPr>
            <p:cNvPr id="25611" name="Text Box 11"/>
            <p:cNvSpPr txBox="1">
              <a:spLocks noChangeArrowheads="1"/>
            </p:cNvSpPr>
            <p:nvPr/>
          </p:nvSpPr>
          <p:spPr bwMode="auto">
            <a:xfrm>
              <a:off x="9295" y="5377"/>
              <a:ext cx="1769" cy="1080"/>
            </a:xfrm>
            <a:prstGeom prst="rect">
              <a:avLst/>
            </a:prstGeom>
            <a:solidFill>
              <a:srgbClr val="FFFFFF"/>
            </a:solidFill>
            <a:ln w="9525">
              <a:solidFill>
                <a:srgbClr val="000000"/>
              </a:solidFill>
              <a:miter lim="800000"/>
              <a:headEnd/>
              <a:tailEnd/>
            </a:ln>
          </p:spPr>
          <p:txBody>
            <a:bodyPr rIns="0"/>
            <a:lstStyle/>
            <a:p>
              <a:r>
                <a:rPr lang="es-EC" sz="1000" b="1">
                  <a:solidFill>
                    <a:schemeClr val="bg2"/>
                  </a:solidFill>
                </a:rPr>
                <a:t>Hidrología</a:t>
              </a:r>
            </a:p>
            <a:p>
              <a:endParaRPr lang="es-EC" sz="1000" b="1">
                <a:solidFill>
                  <a:schemeClr val="bg2"/>
                </a:solidFill>
              </a:endParaRPr>
            </a:p>
            <a:p>
              <a:r>
                <a:rPr lang="es-EC" sz="1000" b="1">
                  <a:solidFill>
                    <a:schemeClr val="bg2"/>
                  </a:solidFill>
                </a:rPr>
                <a:t>Hidrogeología</a:t>
              </a:r>
              <a:endParaRPr lang="es-EC" sz="1000">
                <a:solidFill>
                  <a:schemeClr val="bg2"/>
                </a:solidFill>
              </a:endParaRPr>
            </a:p>
          </p:txBody>
        </p:sp>
        <p:sp>
          <p:nvSpPr>
            <p:cNvPr id="25612" name="Text Box 12"/>
            <p:cNvSpPr txBox="1">
              <a:spLocks noChangeArrowheads="1"/>
            </p:cNvSpPr>
            <p:nvPr/>
          </p:nvSpPr>
          <p:spPr bwMode="auto">
            <a:xfrm>
              <a:off x="8941" y="6637"/>
              <a:ext cx="1946" cy="1440"/>
            </a:xfrm>
            <a:prstGeom prst="rect">
              <a:avLst/>
            </a:prstGeom>
            <a:solidFill>
              <a:srgbClr val="FFFFFF"/>
            </a:solidFill>
            <a:ln w="9525">
              <a:solidFill>
                <a:srgbClr val="000000"/>
              </a:solidFill>
              <a:miter lim="800000"/>
              <a:headEnd/>
              <a:tailEnd/>
            </a:ln>
          </p:spPr>
          <p:txBody>
            <a:bodyPr/>
            <a:lstStyle/>
            <a:p>
              <a:pPr algn="ctr"/>
              <a:r>
                <a:rPr lang="es-ES" sz="1000" b="1">
                  <a:solidFill>
                    <a:schemeClr val="bg2"/>
                  </a:solidFill>
                </a:rPr>
                <a:t>Geotecnia</a:t>
              </a:r>
            </a:p>
            <a:p>
              <a:r>
                <a:rPr lang="es-EC" sz="1000">
                  <a:solidFill>
                    <a:schemeClr val="bg2"/>
                  </a:solidFill>
                </a:rPr>
                <a:t>Resistencia al corte - Cohesión</a:t>
              </a:r>
            </a:p>
            <a:p>
              <a:r>
                <a:rPr lang="es-EC" sz="1000">
                  <a:solidFill>
                    <a:schemeClr val="bg2"/>
                  </a:solidFill>
                </a:rPr>
                <a:t>Permeabilidad</a:t>
              </a:r>
            </a:p>
            <a:p>
              <a:r>
                <a:rPr lang="es-EC" sz="1000">
                  <a:solidFill>
                    <a:schemeClr val="bg2"/>
                  </a:solidFill>
                </a:rPr>
                <a:t>Porosidad</a:t>
              </a:r>
            </a:p>
            <a:p>
              <a:r>
                <a:rPr lang="es-EC" sz="900">
                  <a:solidFill>
                    <a:schemeClr val="bg2"/>
                  </a:solidFill>
                </a:rPr>
                <a:t>Erosividad</a:t>
              </a:r>
            </a:p>
          </p:txBody>
        </p:sp>
        <p:sp>
          <p:nvSpPr>
            <p:cNvPr id="25613" name="Text Box 13"/>
            <p:cNvSpPr txBox="1">
              <a:spLocks noChangeArrowheads="1"/>
            </p:cNvSpPr>
            <p:nvPr/>
          </p:nvSpPr>
          <p:spPr bwMode="auto">
            <a:xfrm flipV="1">
              <a:off x="8234" y="8257"/>
              <a:ext cx="1946" cy="720"/>
            </a:xfrm>
            <a:prstGeom prst="rect">
              <a:avLst/>
            </a:prstGeom>
            <a:solidFill>
              <a:srgbClr val="FFFFFF"/>
            </a:solidFill>
            <a:ln w="9525">
              <a:solidFill>
                <a:srgbClr val="000000"/>
              </a:solidFill>
              <a:miter lim="800000"/>
              <a:headEnd/>
              <a:tailEnd/>
            </a:ln>
          </p:spPr>
          <p:txBody>
            <a:bodyPr/>
            <a:lstStyle/>
            <a:p>
              <a:endParaRPr lang="es-ES">
                <a:solidFill>
                  <a:schemeClr val="bg2"/>
                </a:solidFill>
              </a:endParaRPr>
            </a:p>
          </p:txBody>
        </p:sp>
        <p:sp>
          <p:nvSpPr>
            <p:cNvPr id="25614" name="Line 14"/>
            <p:cNvSpPr>
              <a:spLocks noChangeShapeType="1"/>
            </p:cNvSpPr>
            <p:nvPr/>
          </p:nvSpPr>
          <p:spPr bwMode="auto">
            <a:xfrm flipV="1">
              <a:off x="8234" y="4477"/>
              <a:ext cx="530" cy="1260"/>
            </a:xfrm>
            <a:prstGeom prst="line">
              <a:avLst/>
            </a:prstGeom>
            <a:noFill/>
            <a:ln w="9525">
              <a:solidFill>
                <a:srgbClr val="000000"/>
              </a:solidFill>
              <a:round/>
              <a:headEnd/>
              <a:tailEnd type="triangle" w="med" len="med"/>
            </a:ln>
          </p:spPr>
          <p:txBody>
            <a:bodyPr/>
            <a:lstStyle/>
            <a:p>
              <a:endParaRPr lang="es-ES"/>
            </a:p>
          </p:txBody>
        </p:sp>
        <p:sp>
          <p:nvSpPr>
            <p:cNvPr id="25615" name="Line 15"/>
            <p:cNvSpPr>
              <a:spLocks noChangeShapeType="1"/>
            </p:cNvSpPr>
            <p:nvPr/>
          </p:nvSpPr>
          <p:spPr bwMode="auto">
            <a:xfrm>
              <a:off x="8234" y="5737"/>
              <a:ext cx="1061" cy="0"/>
            </a:xfrm>
            <a:prstGeom prst="line">
              <a:avLst/>
            </a:prstGeom>
            <a:noFill/>
            <a:ln w="9525">
              <a:solidFill>
                <a:srgbClr val="000000"/>
              </a:solidFill>
              <a:round/>
              <a:headEnd/>
              <a:tailEnd type="triangle" w="med" len="med"/>
            </a:ln>
          </p:spPr>
          <p:txBody>
            <a:bodyPr/>
            <a:lstStyle/>
            <a:p>
              <a:endParaRPr lang="es-ES"/>
            </a:p>
          </p:txBody>
        </p:sp>
        <p:sp>
          <p:nvSpPr>
            <p:cNvPr id="25616" name="Line 16"/>
            <p:cNvSpPr>
              <a:spLocks noChangeShapeType="1"/>
            </p:cNvSpPr>
            <p:nvPr/>
          </p:nvSpPr>
          <p:spPr bwMode="auto">
            <a:xfrm>
              <a:off x="8234" y="5737"/>
              <a:ext cx="884" cy="900"/>
            </a:xfrm>
            <a:prstGeom prst="line">
              <a:avLst/>
            </a:prstGeom>
            <a:noFill/>
            <a:ln w="9525">
              <a:solidFill>
                <a:srgbClr val="000000"/>
              </a:solidFill>
              <a:round/>
              <a:headEnd/>
              <a:tailEnd type="triangle" w="med" len="med"/>
            </a:ln>
          </p:spPr>
          <p:txBody>
            <a:bodyPr/>
            <a:lstStyle/>
            <a:p>
              <a:endParaRPr lang="es-ES"/>
            </a:p>
          </p:txBody>
        </p:sp>
        <p:sp>
          <p:nvSpPr>
            <p:cNvPr id="25617" name="Line 17"/>
            <p:cNvSpPr>
              <a:spLocks noChangeShapeType="1"/>
            </p:cNvSpPr>
            <p:nvPr/>
          </p:nvSpPr>
          <p:spPr bwMode="auto">
            <a:xfrm>
              <a:off x="8234" y="5737"/>
              <a:ext cx="354" cy="2520"/>
            </a:xfrm>
            <a:prstGeom prst="line">
              <a:avLst/>
            </a:prstGeom>
            <a:noFill/>
            <a:ln w="9525">
              <a:solidFill>
                <a:srgbClr val="000000"/>
              </a:solidFill>
              <a:round/>
              <a:headEnd/>
              <a:tailEnd type="triangle" w="med" len="med"/>
            </a:ln>
          </p:spPr>
          <p:txBody>
            <a:bodyPr/>
            <a:lstStyle/>
            <a:p>
              <a:endParaRPr lang="es-ES"/>
            </a:p>
          </p:txBody>
        </p:sp>
        <p:sp>
          <p:nvSpPr>
            <p:cNvPr id="25618" name="AutoShape 18"/>
            <p:cNvSpPr>
              <a:spLocks noChangeArrowheads="1"/>
            </p:cNvSpPr>
            <p:nvPr/>
          </p:nvSpPr>
          <p:spPr bwMode="auto">
            <a:xfrm>
              <a:off x="5227" y="5557"/>
              <a:ext cx="884" cy="360"/>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25619" name="AutoShape 19"/>
            <p:cNvSpPr>
              <a:spLocks noChangeArrowheads="1"/>
            </p:cNvSpPr>
            <p:nvPr/>
          </p:nvSpPr>
          <p:spPr bwMode="auto">
            <a:xfrm rot="6900000">
              <a:off x="4653" y="7555"/>
              <a:ext cx="3420" cy="50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25620" name="Text Box 20"/>
            <p:cNvSpPr txBox="1">
              <a:spLocks noChangeArrowheads="1"/>
            </p:cNvSpPr>
            <p:nvPr/>
          </p:nvSpPr>
          <p:spPr bwMode="auto">
            <a:xfrm>
              <a:off x="3812" y="9517"/>
              <a:ext cx="3714" cy="540"/>
            </a:xfrm>
            <a:prstGeom prst="rect">
              <a:avLst/>
            </a:prstGeom>
            <a:solidFill>
              <a:srgbClr val="FFFFFF"/>
            </a:solidFill>
            <a:ln w="25400">
              <a:solidFill>
                <a:srgbClr val="000000"/>
              </a:solidFill>
              <a:miter lim="800000"/>
              <a:headEnd/>
              <a:tailEnd/>
            </a:ln>
          </p:spPr>
          <p:txBody>
            <a:bodyPr/>
            <a:lstStyle/>
            <a:p>
              <a:pPr algn="ctr"/>
              <a:r>
                <a:rPr lang="es-EC" sz="1000">
                  <a:solidFill>
                    <a:schemeClr val="bg2"/>
                  </a:solidFill>
                </a:rPr>
                <a:t>Análisis del mecanismo de falla</a:t>
              </a:r>
              <a:endParaRPr lang="es-EC">
                <a:solidFill>
                  <a:schemeClr val="bg2"/>
                </a:solidFill>
              </a:endParaRPr>
            </a:p>
          </p:txBody>
        </p:sp>
        <p:sp>
          <p:nvSpPr>
            <p:cNvPr id="25621" name="Text Box 21"/>
            <p:cNvSpPr txBox="1">
              <a:spLocks noChangeArrowheads="1"/>
            </p:cNvSpPr>
            <p:nvPr/>
          </p:nvSpPr>
          <p:spPr bwMode="auto">
            <a:xfrm>
              <a:off x="3812" y="12217"/>
              <a:ext cx="3714" cy="540"/>
            </a:xfrm>
            <a:prstGeom prst="rect">
              <a:avLst/>
            </a:prstGeom>
            <a:solidFill>
              <a:srgbClr val="FFFFFF"/>
            </a:solidFill>
            <a:ln w="25400">
              <a:solidFill>
                <a:srgbClr val="000000"/>
              </a:solidFill>
              <a:miter lim="800000"/>
              <a:headEnd/>
              <a:tailEnd/>
            </a:ln>
          </p:spPr>
          <p:txBody>
            <a:bodyPr/>
            <a:lstStyle/>
            <a:p>
              <a:pPr algn="ctr"/>
              <a:r>
                <a:rPr lang="es-EC" sz="1000">
                  <a:solidFill>
                    <a:schemeClr val="bg2"/>
                  </a:solidFill>
                </a:rPr>
                <a:t>Diseño de obras de mitigación</a:t>
              </a:r>
              <a:endParaRPr lang="es-EC">
                <a:solidFill>
                  <a:schemeClr val="bg2"/>
                </a:solidFill>
              </a:endParaRPr>
            </a:p>
          </p:txBody>
        </p:sp>
        <p:sp>
          <p:nvSpPr>
            <p:cNvPr id="25622" name="Text Box 22"/>
            <p:cNvSpPr txBox="1">
              <a:spLocks noChangeArrowheads="1"/>
            </p:cNvSpPr>
            <p:nvPr/>
          </p:nvSpPr>
          <p:spPr bwMode="auto">
            <a:xfrm>
              <a:off x="3812" y="10777"/>
              <a:ext cx="3714" cy="720"/>
            </a:xfrm>
            <a:prstGeom prst="rect">
              <a:avLst/>
            </a:prstGeom>
            <a:solidFill>
              <a:srgbClr val="FFFFFF"/>
            </a:solidFill>
            <a:ln w="25400">
              <a:solidFill>
                <a:srgbClr val="000000"/>
              </a:solidFill>
              <a:miter lim="800000"/>
              <a:headEnd/>
              <a:tailEnd/>
            </a:ln>
          </p:spPr>
          <p:txBody>
            <a:bodyPr/>
            <a:lstStyle/>
            <a:p>
              <a:pPr algn="ctr"/>
              <a:r>
                <a:rPr lang="es-EC" sz="1000">
                  <a:solidFill>
                    <a:schemeClr val="bg2"/>
                  </a:solidFill>
                </a:rPr>
                <a:t>Planteamiento de un modelo</a:t>
              </a:r>
            </a:p>
            <a:p>
              <a:pPr algn="ctr"/>
              <a:r>
                <a:rPr lang="es-EC" sz="1000">
                  <a:solidFill>
                    <a:schemeClr val="bg2"/>
                  </a:solidFill>
                </a:rPr>
                <a:t> de estabilidad</a:t>
              </a:r>
              <a:endParaRPr lang="es-EC">
                <a:solidFill>
                  <a:schemeClr val="bg2"/>
                </a:solidFill>
              </a:endParaRPr>
            </a:p>
          </p:txBody>
        </p:sp>
        <p:sp>
          <p:nvSpPr>
            <p:cNvPr id="25623" name="AutoShape 23"/>
            <p:cNvSpPr>
              <a:spLocks noChangeArrowheads="1"/>
            </p:cNvSpPr>
            <p:nvPr/>
          </p:nvSpPr>
          <p:spPr bwMode="auto">
            <a:xfrm rot="5400000">
              <a:off x="5310" y="10151"/>
              <a:ext cx="630" cy="44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25624" name="AutoShape 24"/>
            <p:cNvSpPr>
              <a:spLocks noChangeArrowheads="1"/>
            </p:cNvSpPr>
            <p:nvPr/>
          </p:nvSpPr>
          <p:spPr bwMode="auto">
            <a:xfrm rot="5400000">
              <a:off x="5310" y="11591"/>
              <a:ext cx="630" cy="44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grpSp>
      <p:sp>
        <p:nvSpPr>
          <p:cNvPr id="25625" name="Text Box 25"/>
          <p:cNvSpPr txBox="1">
            <a:spLocks noChangeArrowheads="1"/>
          </p:cNvSpPr>
          <p:nvPr/>
        </p:nvSpPr>
        <p:spPr bwMode="auto">
          <a:xfrm>
            <a:off x="5795963" y="3429000"/>
            <a:ext cx="1223962" cy="549275"/>
          </a:xfrm>
          <a:prstGeom prst="rect">
            <a:avLst/>
          </a:prstGeom>
          <a:noFill/>
          <a:ln w="9525">
            <a:noFill/>
            <a:miter lim="800000"/>
            <a:headEnd/>
            <a:tailEnd/>
          </a:ln>
          <a:effectLst/>
        </p:spPr>
        <p:txBody>
          <a:bodyPr>
            <a:spAutoFit/>
          </a:bodyPr>
          <a:lstStyle/>
          <a:p>
            <a:pPr>
              <a:spcBef>
                <a:spcPct val="50000"/>
              </a:spcBef>
            </a:pPr>
            <a:r>
              <a:rPr lang="es-ES" sz="1000">
                <a:solidFill>
                  <a:schemeClr val="bg2"/>
                </a:solidFill>
              </a:rPr>
              <a:t>Determinación de la superficie de falla</a:t>
            </a:r>
            <a:endParaRPr lang="es-EC" sz="1000">
              <a:solidFill>
                <a:schemeClr val="bg2"/>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8313" y="0"/>
            <a:ext cx="8229600" cy="1143000"/>
          </a:xfrm>
        </p:spPr>
        <p:txBody>
          <a:bodyPr/>
          <a:lstStyle/>
          <a:p>
            <a:r>
              <a:rPr lang="es-ES" sz="3200">
                <a:solidFill>
                  <a:srgbClr val="FFFF00"/>
                </a:solidFill>
              </a:rPr>
              <a:t>GENERALIDADES GEOTÉCNICAS</a:t>
            </a:r>
            <a:endParaRPr lang="es-EC" sz="3200">
              <a:solidFill>
                <a:srgbClr val="FFFF00"/>
              </a:solidFill>
            </a:endParaRPr>
          </a:p>
        </p:txBody>
      </p:sp>
      <p:sp>
        <p:nvSpPr>
          <p:cNvPr id="26627" name="Rectangle 3"/>
          <p:cNvSpPr>
            <a:spLocks noGrp="1" noChangeArrowheads="1"/>
          </p:cNvSpPr>
          <p:nvPr>
            <p:ph type="body" idx="1"/>
          </p:nvPr>
        </p:nvSpPr>
        <p:spPr/>
        <p:txBody>
          <a:bodyPr/>
          <a:lstStyle/>
          <a:p>
            <a:pPr algn="just">
              <a:buFontTx/>
              <a:buNone/>
            </a:pPr>
            <a:r>
              <a:rPr lang="es-ES" sz="2800" b="1"/>
              <a:t>Estratificación: </a:t>
            </a:r>
            <a:r>
              <a:rPr lang="es-ES" sz="2800"/>
              <a:t>Se rige por el comportamiento del pliegue monoclinal que se presenta en toda el área de la ciudad de Guayaquil, con un rumbo hacia el noroeste y buzamiento hacia el suroeste. </a:t>
            </a:r>
          </a:p>
          <a:p>
            <a:pPr algn="just">
              <a:buFontTx/>
              <a:buNone/>
            </a:pPr>
            <a:r>
              <a:rPr lang="es-ES" sz="2800" b="1"/>
              <a:t>Diaclasas: </a:t>
            </a:r>
            <a:r>
              <a:rPr lang="es-ES" sz="2800"/>
              <a:t>Las observaciones de campo permitieron establecer que todas las rocas están diaclasadas, con mayor frecuencia las lutitas que las areniscas, mas aún en las lutitas silíceas  como es el caso de la Fm. Guayaquil.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539750" y="260350"/>
            <a:ext cx="7920038" cy="765175"/>
          </a:xfrm>
        </p:spPr>
        <p:txBody>
          <a:bodyPr/>
          <a:lstStyle/>
          <a:p>
            <a:r>
              <a:rPr lang="es-ES"/>
              <a:t>INTRODUCCION</a:t>
            </a:r>
            <a:endParaRPr lang="es-EC"/>
          </a:p>
        </p:txBody>
      </p:sp>
      <p:sp>
        <p:nvSpPr>
          <p:cNvPr id="6147" name="Rectangle 3"/>
          <p:cNvSpPr>
            <a:spLocks noGrp="1" noChangeArrowheads="1"/>
          </p:cNvSpPr>
          <p:nvPr>
            <p:ph type="body" idx="1"/>
          </p:nvPr>
        </p:nvSpPr>
        <p:spPr>
          <a:xfrm>
            <a:off x="179388" y="1268413"/>
            <a:ext cx="8713787" cy="5589587"/>
          </a:xfrm>
        </p:spPr>
        <p:txBody>
          <a:bodyPr/>
          <a:lstStyle/>
          <a:p>
            <a:pPr algn="just">
              <a:lnSpc>
                <a:spcPct val="90000"/>
              </a:lnSpc>
              <a:buFontTx/>
              <a:buNone/>
            </a:pPr>
            <a:r>
              <a:rPr lang="es-ES" sz="2800">
                <a:solidFill>
                  <a:srgbClr val="FFFF00"/>
                </a:solidFill>
                <a:effectLst>
                  <a:outerShdw blurRad="38100" dist="38100" dir="2700000" algn="tl">
                    <a:srgbClr val="000000"/>
                  </a:outerShdw>
                </a:effectLst>
              </a:rPr>
              <a:t>	Este trabajo constituye: 1) una revisión de información referente a estudios realizados hasta la presente fecha al respecto y, 2) se limita a la identificación de sitios en la ciudad sensibles a deslizamientos e inundaciones.</a:t>
            </a:r>
          </a:p>
          <a:p>
            <a:pPr algn="just">
              <a:lnSpc>
                <a:spcPct val="90000"/>
              </a:lnSpc>
              <a:buFontTx/>
              <a:buNone/>
            </a:pPr>
            <a:endParaRPr lang="es-ES" sz="2800">
              <a:solidFill>
                <a:srgbClr val="FFFF00"/>
              </a:solidFill>
              <a:effectLst>
                <a:outerShdw blurRad="38100" dist="38100" dir="2700000" algn="tl">
                  <a:srgbClr val="000000"/>
                </a:outerShdw>
              </a:effectLst>
            </a:endParaRPr>
          </a:p>
          <a:p>
            <a:pPr algn="just">
              <a:lnSpc>
                <a:spcPct val="90000"/>
              </a:lnSpc>
              <a:buFontTx/>
              <a:buNone/>
            </a:pPr>
            <a:r>
              <a:rPr lang="es-ES" sz="2800">
                <a:solidFill>
                  <a:srgbClr val="FFFF00"/>
                </a:solidFill>
                <a:effectLst>
                  <a:outerShdw blurRad="38100" dist="38100" dir="2700000" algn="tl">
                    <a:srgbClr val="000000"/>
                  </a:outerShdw>
                </a:effectLst>
              </a:rPr>
              <a:t>	El objetivo de éste trabajo es iniciar la identificación de zonas sensibles en la ciudad, para que autoridades competentes y ciudadanía en general consideren bajo especificaciones técnicas, que áreas sirven para expansión urbana.</a:t>
            </a:r>
            <a:endParaRPr lang="es-EC" sz="280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468313" y="981075"/>
            <a:ext cx="8229600" cy="4495800"/>
          </a:xfrm>
        </p:spPr>
        <p:txBody>
          <a:bodyPr/>
          <a:lstStyle/>
          <a:p>
            <a:pPr algn="just">
              <a:lnSpc>
                <a:spcPct val="90000"/>
              </a:lnSpc>
              <a:buFontTx/>
              <a:buNone/>
            </a:pPr>
            <a:r>
              <a:rPr lang="es-ES" sz="2400" b="1"/>
              <a:t>Permeabilidad: </a:t>
            </a:r>
            <a:r>
              <a:rPr lang="es-ES" sz="2400"/>
              <a:t>Las rocas son de baja permeabilidad primaria, acompañada por  alta permeabilidad  secundaria  relacionada  con  material  volcánico,  intrusivo  y volcano-sedimentario.</a:t>
            </a:r>
            <a:endParaRPr lang="es-EC" sz="2400"/>
          </a:p>
          <a:p>
            <a:pPr algn="just">
              <a:lnSpc>
                <a:spcPct val="90000"/>
              </a:lnSpc>
            </a:pPr>
            <a:endParaRPr lang="es-ES" sz="2400" b="1"/>
          </a:p>
          <a:p>
            <a:pPr algn="just">
              <a:lnSpc>
                <a:spcPct val="90000"/>
              </a:lnSpc>
              <a:buFontTx/>
              <a:buNone/>
            </a:pPr>
            <a:r>
              <a:rPr lang="es-ES" sz="2400" b="1"/>
              <a:t>Expansividad: </a:t>
            </a:r>
            <a:r>
              <a:rPr lang="es-ES" sz="2400"/>
              <a:t>Ésta propiedad está ligada más bien a los sedimentos finos y a los suelos de formación reciente; será necesario su investigación en las áreas donde la ocurrencia de  materiales arcillosos es mayor, puesto que son éstos los que en general aportan minerales expansivos en la constitución de los  sedimentos (suelos recientes). </a:t>
            </a:r>
          </a:p>
          <a:p>
            <a:pPr>
              <a:lnSpc>
                <a:spcPct val="90000"/>
              </a:lnSpc>
            </a:pPr>
            <a:endParaRPr lang="es-EC" sz="2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539750" y="404813"/>
            <a:ext cx="8229600" cy="5976937"/>
          </a:xfrm>
        </p:spPr>
        <p:txBody>
          <a:bodyPr/>
          <a:lstStyle/>
          <a:p>
            <a:pPr algn="just">
              <a:lnSpc>
                <a:spcPct val="80000"/>
              </a:lnSpc>
            </a:pPr>
            <a:r>
              <a:rPr lang="es-ES" sz="2400" b="1">
                <a:solidFill>
                  <a:srgbClr val="FFFF00"/>
                </a:solidFill>
              </a:rPr>
              <a:t>Rocas Ígneas</a:t>
            </a:r>
          </a:p>
          <a:p>
            <a:pPr algn="just">
              <a:lnSpc>
                <a:spcPct val="80000"/>
              </a:lnSpc>
              <a:buFontTx/>
              <a:buNone/>
            </a:pPr>
            <a:endParaRPr lang="es-ES" sz="2400">
              <a:solidFill>
                <a:srgbClr val="FFFF00"/>
              </a:solidFill>
            </a:endParaRPr>
          </a:p>
          <a:p>
            <a:pPr algn="just">
              <a:lnSpc>
                <a:spcPct val="80000"/>
              </a:lnSpc>
              <a:buFontTx/>
              <a:buNone/>
            </a:pPr>
            <a:r>
              <a:rPr lang="es-ES" sz="2000"/>
              <a:t>	</a:t>
            </a:r>
            <a:r>
              <a:rPr lang="es-ES" sz="2400"/>
              <a:t>Rocas volcánicas correspondientes a la Fm. Piñón del Cretáceo, que es básicamente roca extrusiva basáltica o andesita basáltica. (Bristol &amp; Hoffstetter, 1977).</a:t>
            </a:r>
          </a:p>
          <a:p>
            <a:pPr algn="just">
              <a:lnSpc>
                <a:spcPct val="80000"/>
              </a:lnSpc>
              <a:buFontTx/>
              <a:buNone/>
            </a:pPr>
            <a:endParaRPr lang="es-ES" sz="2400"/>
          </a:p>
          <a:p>
            <a:pPr algn="just">
              <a:lnSpc>
                <a:spcPct val="80000"/>
              </a:lnSpc>
              <a:buFontTx/>
              <a:buNone/>
            </a:pPr>
            <a:r>
              <a:rPr lang="es-ES" sz="2400"/>
              <a:t>	Cuerpos intrusivos, siendo el de  mayor escala el Batolito de pascuales de composición tonalítica, de color gris claro y grano grueso a medio, .del que se derivan pequeños cuerpos que se afloran en la Vía Perimetral. Un dique de composición riolítica  en contacto con estratos de arenisca de la Fm. Cayo (9766072 N/617052 E). </a:t>
            </a:r>
          </a:p>
          <a:p>
            <a:pPr algn="just">
              <a:lnSpc>
                <a:spcPct val="80000"/>
              </a:lnSpc>
              <a:buFontTx/>
              <a:buNone/>
            </a:pPr>
            <a:endParaRPr lang="es-ES" sz="2400"/>
          </a:p>
          <a:p>
            <a:pPr algn="just">
              <a:lnSpc>
                <a:spcPct val="80000"/>
              </a:lnSpc>
              <a:buFontTx/>
              <a:buNone/>
            </a:pPr>
            <a:r>
              <a:rPr lang="es-ES" sz="2400"/>
              <a:t>	En general, son rocas de tenacidad T3  y dureza D3   (altas),  y con un grado medio de fracturamiento. </a:t>
            </a:r>
            <a:endParaRPr lang="es-EC" sz="2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323850" y="188913"/>
            <a:ext cx="8569325" cy="6048375"/>
          </a:xfrm>
        </p:spPr>
        <p:txBody>
          <a:bodyPr/>
          <a:lstStyle/>
          <a:p>
            <a:pPr>
              <a:lnSpc>
                <a:spcPct val="80000"/>
              </a:lnSpc>
            </a:pPr>
            <a:r>
              <a:rPr lang="es-ES" sz="2400" b="1">
                <a:solidFill>
                  <a:srgbClr val="FFFF00"/>
                </a:solidFill>
              </a:rPr>
              <a:t>Rocas Volcano sedimentarias</a:t>
            </a:r>
          </a:p>
          <a:p>
            <a:pPr>
              <a:lnSpc>
                <a:spcPct val="80000"/>
              </a:lnSpc>
            </a:pPr>
            <a:endParaRPr lang="es-ES" sz="2400">
              <a:solidFill>
                <a:srgbClr val="FFFF00"/>
              </a:solidFill>
            </a:endParaRPr>
          </a:p>
          <a:p>
            <a:pPr algn="just">
              <a:lnSpc>
                <a:spcPct val="80000"/>
              </a:lnSpc>
              <a:buFontTx/>
              <a:buNone/>
            </a:pPr>
            <a:r>
              <a:rPr lang="es-ES" sz="2400"/>
              <a:t>	En la zona de Guayaquil, las rocas volcano sedimentarias, consisten de una variada litología: lutitas, areniscas, areniscas grawaquicas, lutitas silíceas, lutitas y areniscas calcáreas, de colores variados que van de gris-negruzco a marrón, llegando a amarillento (Bristow &amp; Hoffstetter, 1977), que ocurre con espesores  centimétricos a métricos (3 a 5 m.), y con presencia de diaclasas en todas las direcciones. </a:t>
            </a:r>
          </a:p>
          <a:p>
            <a:pPr algn="just">
              <a:lnSpc>
                <a:spcPct val="80000"/>
              </a:lnSpc>
            </a:pPr>
            <a:endParaRPr lang="es-ES" sz="2400"/>
          </a:p>
          <a:p>
            <a:pPr algn="just">
              <a:lnSpc>
                <a:spcPct val="80000"/>
              </a:lnSpc>
              <a:buFontTx/>
              <a:buNone/>
            </a:pPr>
            <a:r>
              <a:rPr lang="es-ES" sz="2400"/>
              <a:t>	Las rocas tienen propiedades variables dependiendo de la mineralización, las lutitas con dureza D1 y tenacidad T1, con característica plasticidad y alto grado de fracturación y,  las areniscas con dureza media a alta (dependiendo del contenido de sílice), con bajo grado de fracturamiento y tenacidad media.</a:t>
            </a:r>
          </a:p>
          <a:p>
            <a:pPr algn="just">
              <a:lnSpc>
                <a:spcPct val="80000"/>
              </a:lnSpc>
            </a:pPr>
            <a:endParaRPr lang="es-ES" sz="2400"/>
          </a:p>
          <a:p>
            <a:pPr algn="just">
              <a:lnSpc>
                <a:spcPct val="80000"/>
              </a:lnSpc>
              <a:buFontTx/>
              <a:buNone/>
            </a:pPr>
            <a:r>
              <a:rPr lang="es-ES" sz="2400"/>
              <a:t>	En los afloramientos se observa desprendimiento de bloques, producto del cruce entre la estratificación y las fracturas.</a:t>
            </a:r>
            <a:endParaRPr lang="es-EC" sz="2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468313" y="404813"/>
            <a:ext cx="8229600" cy="6453187"/>
          </a:xfrm>
        </p:spPr>
        <p:txBody>
          <a:bodyPr/>
          <a:lstStyle/>
          <a:p>
            <a:pPr>
              <a:lnSpc>
                <a:spcPct val="80000"/>
              </a:lnSpc>
            </a:pPr>
            <a:r>
              <a:rPr lang="es-ES" sz="2000" b="1">
                <a:solidFill>
                  <a:srgbClr val="FFFF00"/>
                </a:solidFill>
              </a:rPr>
              <a:t>Aglomerados</a:t>
            </a:r>
            <a:endParaRPr lang="es-ES" sz="2000">
              <a:solidFill>
                <a:srgbClr val="FFFF00"/>
              </a:solidFill>
            </a:endParaRPr>
          </a:p>
          <a:p>
            <a:pPr algn="just">
              <a:lnSpc>
                <a:spcPct val="80000"/>
              </a:lnSpc>
              <a:buFontTx/>
              <a:buNone/>
            </a:pPr>
            <a:r>
              <a:rPr lang="es-ES" sz="2000"/>
              <a:t>	Constituyen las facies piroclásticas presentes en la Fm. Cayo, conformadas por bloques heterométricos de composición variada, de básicos a ácidos y de afaníticos a porfídicos en matriz fina. El conjunto es masivo y su posición estructural se evidencia por la presencia de intercalaciones de  lutita y arenisca.</a:t>
            </a:r>
          </a:p>
          <a:p>
            <a:pPr algn="just">
              <a:lnSpc>
                <a:spcPct val="80000"/>
              </a:lnSpc>
              <a:buFontTx/>
              <a:buNone/>
            </a:pPr>
            <a:endParaRPr lang="es-ES" sz="2000"/>
          </a:p>
          <a:p>
            <a:pPr algn="just">
              <a:lnSpc>
                <a:spcPct val="80000"/>
              </a:lnSpc>
              <a:buFontTx/>
              <a:buNone/>
            </a:pPr>
            <a:r>
              <a:rPr lang="es-ES" sz="2000"/>
              <a:t>	Las condiciones geotécnicas son variables y ligadas a la matriz y bloques, dureza media a alta, con tenacidad media, bajo grado de fracturamiento y  de permeabilidad variada de baja a media.</a:t>
            </a:r>
          </a:p>
          <a:p>
            <a:pPr algn="just">
              <a:lnSpc>
                <a:spcPct val="80000"/>
              </a:lnSpc>
              <a:buFontTx/>
              <a:buNone/>
            </a:pPr>
            <a:endParaRPr lang="es-ES" sz="2000"/>
          </a:p>
          <a:p>
            <a:pPr algn="just">
              <a:lnSpc>
                <a:spcPct val="80000"/>
              </a:lnSpc>
            </a:pPr>
            <a:r>
              <a:rPr lang="es-ES" sz="2000" b="1">
                <a:solidFill>
                  <a:srgbClr val="FFFF00"/>
                </a:solidFill>
              </a:rPr>
              <a:t>Lutitas silicificadas	</a:t>
            </a:r>
            <a:endParaRPr lang="es-ES" sz="2000">
              <a:solidFill>
                <a:srgbClr val="FFFF00"/>
              </a:solidFill>
            </a:endParaRPr>
          </a:p>
          <a:p>
            <a:pPr algn="just">
              <a:lnSpc>
                <a:spcPct val="80000"/>
              </a:lnSpc>
              <a:buFontTx/>
              <a:buNone/>
            </a:pPr>
            <a:r>
              <a:rPr lang="es-ES" sz="2000"/>
              <a:t>	Lutitas silicificadas de la Fm. Guayaquil, son de color gris a amarillentas con intercalaciones finas de limonitas y lutitas tobáceas (Bristow &amp; Hoffstetter, 1977).</a:t>
            </a:r>
          </a:p>
          <a:p>
            <a:pPr algn="just">
              <a:lnSpc>
                <a:spcPct val="80000"/>
              </a:lnSpc>
              <a:buFontTx/>
              <a:buNone/>
            </a:pPr>
            <a:r>
              <a:rPr lang="es-ES" sz="2000"/>
              <a:t>	Es un material que por su contenido de sílice tiene un alto grado de dureza D3 y tenacidad media, son muy quebradizas y proclives al desprendimiento de pequeños bloques.</a:t>
            </a:r>
            <a:endParaRPr lang="es-EC" sz="20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3"/>
          <p:cNvSpPr>
            <a:spLocks noGrp="1" noChangeArrowheads="1"/>
          </p:cNvSpPr>
          <p:nvPr>
            <p:ph type="body" idx="1"/>
          </p:nvPr>
        </p:nvSpPr>
        <p:spPr>
          <a:xfrm>
            <a:off x="468313" y="333375"/>
            <a:ext cx="8229600" cy="6192838"/>
          </a:xfrm>
        </p:spPr>
        <p:txBody>
          <a:bodyPr/>
          <a:lstStyle/>
          <a:p>
            <a:pPr>
              <a:lnSpc>
                <a:spcPct val="80000"/>
              </a:lnSpc>
            </a:pPr>
            <a:r>
              <a:rPr lang="es-ES" sz="2400" b="1">
                <a:solidFill>
                  <a:srgbClr val="FFFF00"/>
                </a:solidFill>
              </a:rPr>
              <a:t>Aluviales</a:t>
            </a:r>
            <a:endParaRPr lang="es-ES" sz="2400">
              <a:solidFill>
                <a:srgbClr val="FFFF00"/>
              </a:solidFill>
            </a:endParaRPr>
          </a:p>
          <a:p>
            <a:pPr algn="just">
              <a:lnSpc>
                <a:spcPct val="80000"/>
              </a:lnSpc>
              <a:buFontTx/>
              <a:buNone/>
            </a:pPr>
            <a:r>
              <a:rPr lang="es-ES" sz="2400"/>
              <a:t>	Son limo arcilloso, con cantos de  de diferentes diámetros y naturaleza, cubiertos en general por suelo negro de naturaleza orgánica. Los grandes cauces (Río Guayas y Río Daule) contienen aluviales (estuarinos) finos. Otros aluviales son de arena y grava, con matriz arcillosa, en las terrazas propiamente continentales.</a:t>
            </a:r>
            <a:endParaRPr lang="es-ES" sz="2400" b="1"/>
          </a:p>
          <a:p>
            <a:pPr algn="just">
              <a:lnSpc>
                <a:spcPct val="80000"/>
              </a:lnSpc>
              <a:buFontTx/>
              <a:buNone/>
            </a:pPr>
            <a:r>
              <a:rPr lang="es-ES" sz="2400" b="1"/>
              <a:t>	</a:t>
            </a:r>
          </a:p>
          <a:p>
            <a:pPr algn="just">
              <a:lnSpc>
                <a:spcPct val="80000"/>
              </a:lnSpc>
            </a:pPr>
            <a:r>
              <a:rPr lang="es-ES" sz="2400" b="1">
                <a:solidFill>
                  <a:srgbClr val="FFFF00"/>
                </a:solidFill>
              </a:rPr>
              <a:t>Coluviales</a:t>
            </a:r>
            <a:endParaRPr lang="es-ES" sz="2400">
              <a:solidFill>
                <a:srgbClr val="FFFF00"/>
              </a:solidFill>
            </a:endParaRPr>
          </a:p>
          <a:p>
            <a:pPr algn="just">
              <a:lnSpc>
                <a:spcPct val="80000"/>
              </a:lnSpc>
              <a:buFontTx/>
              <a:buNone/>
            </a:pPr>
            <a:r>
              <a:rPr lang="es-ES" sz="2400"/>
              <a:t>	Los depósitos de pie de talud, como los de Cerro Azul y parte de laderas de Bellavista, comúnmente son depósitos de cantos de lutitas silíceas, y areniscas. Son de granulometría muy variada, heteromorfos y con matriz limo-arcillosa, con espesores por determinarse en perforaciones en la zona. Constituyéndose en materiales  pobres o medianamente consolidados con taludes relativamente estables.</a:t>
            </a:r>
          </a:p>
          <a:p>
            <a:pPr>
              <a:lnSpc>
                <a:spcPct val="80000"/>
              </a:lnSpc>
              <a:buFontTx/>
              <a:buNone/>
            </a:pPr>
            <a:r>
              <a:rPr lang="es-ES" sz="2400"/>
              <a:t>	</a:t>
            </a:r>
            <a:endParaRPr lang="es-EC" sz="240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68313" y="0"/>
            <a:ext cx="8229600" cy="1143000"/>
          </a:xfrm>
        </p:spPr>
        <p:txBody>
          <a:bodyPr/>
          <a:lstStyle/>
          <a:p>
            <a:r>
              <a:rPr lang="es-ES" sz="2400" b="1">
                <a:solidFill>
                  <a:srgbClr val="FFFF00"/>
                </a:solidFill>
              </a:rPr>
              <a:t>DESCRIPCION DEL MAPA DE UBICACIÓN DE SITIOS SENSIBLES A DESLIZAMIENTOS</a:t>
            </a:r>
            <a:r>
              <a:rPr lang="es-EC" sz="4000"/>
              <a:t> </a:t>
            </a:r>
          </a:p>
        </p:txBody>
      </p:sp>
      <p:sp>
        <p:nvSpPr>
          <p:cNvPr id="31747" name="Rectangle 3"/>
          <p:cNvSpPr>
            <a:spLocks noGrp="1" noChangeArrowheads="1"/>
          </p:cNvSpPr>
          <p:nvPr>
            <p:ph type="body" idx="1"/>
          </p:nvPr>
        </p:nvSpPr>
        <p:spPr>
          <a:xfrm>
            <a:off x="0" y="1412875"/>
            <a:ext cx="8820150" cy="5256213"/>
          </a:xfrm>
        </p:spPr>
        <p:txBody>
          <a:bodyPr/>
          <a:lstStyle/>
          <a:p>
            <a:pPr>
              <a:buFontTx/>
              <a:buNone/>
            </a:pPr>
            <a:r>
              <a:rPr lang="es-ES">
                <a:solidFill>
                  <a:srgbClr val="FFFF00"/>
                </a:solidFill>
              </a:rPr>
              <a:t>	</a:t>
            </a:r>
            <a:r>
              <a:rPr lang="es-ES" sz="2400">
                <a:solidFill>
                  <a:srgbClr val="FFFF00"/>
                </a:solidFill>
              </a:rPr>
              <a:t>CERRO AZUL: Ladera Este</a:t>
            </a:r>
          </a:p>
          <a:p>
            <a:pPr>
              <a:buFontTx/>
              <a:buNone/>
            </a:pPr>
            <a:endParaRPr lang="es-ES" sz="2400">
              <a:solidFill>
                <a:srgbClr val="FFFF00"/>
              </a:solidFill>
            </a:endParaRPr>
          </a:p>
          <a:p>
            <a:pPr algn="just">
              <a:buFontTx/>
              <a:buNone/>
            </a:pPr>
            <a:r>
              <a:rPr lang="es-ES" sz="2400"/>
              <a:t>	En ésta ladera, a la altura del Centro Comercial Riocentro, años atrás existía una cantera que retiraba material de la zona, ésta remoción de material causó un desequilibrio de fuerzas, que sumado a la gran cantidad de lluvia del invierno de ese año (1997/98), que saturaron la zona, se produjo un gran movimiento de masa, de horizonte de meteorización ubicado hacia la cabecera.</a:t>
            </a:r>
            <a:r>
              <a:rPr lang="es-ES"/>
              <a:t> </a:t>
            </a:r>
            <a:endParaRPr lang="es-EC"/>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5"/>
          <p:cNvSpPr>
            <a:spLocks noGrp="1" noChangeArrowheads="1"/>
          </p:cNvSpPr>
          <p:nvPr>
            <p:ph type="title"/>
          </p:nvPr>
        </p:nvSpPr>
        <p:spPr>
          <a:xfrm>
            <a:off x="611188" y="4868863"/>
            <a:ext cx="8229600" cy="1143000"/>
          </a:xfrm>
        </p:spPr>
        <p:txBody>
          <a:bodyPr/>
          <a:lstStyle/>
          <a:p>
            <a:r>
              <a:rPr lang="es-ES" sz="2000" i="1">
                <a:solidFill>
                  <a:srgbClr val="FFFF00"/>
                </a:solidFill>
              </a:rPr>
              <a:t>Se observa ladera Este del Cerro Azul, donde en el invierno de 1997 se presentó uno de los más grandes deslizamientos en la ciudad.</a:t>
            </a:r>
            <a:endParaRPr lang="es-EC" sz="2000" i="1">
              <a:solidFill>
                <a:srgbClr val="FFFF00"/>
              </a:solidFill>
            </a:endParaRPr>
          </a:p>
        </p:txBody>
      </p:sp>
      <p:pic>
        <p:nvPicPr>
          <p:cNvPr id="32772" name="Picture 4" descr="2004_1106_092719AA"/>
          <p:cNvPicPr>
            <a:picLocks noChangeAspect="1" noChangeArrowheads="1"/>
          </p:cNvPicPr>
          <p:nvPr>
            <p:ph idx="1"/>
          </p:nvPr>
        </p:nvPicPr>
        <p:blipFill>
          <a:blip r:embed="rId2"/>
          <a:srcRect b="20396"/>
          <a:stretch>
            <a:fillRect/>
          </a:stretch>
        </p:blipFill>
        <p:spPr>
          <a:xfrm>
            <a:off x="2843213" y="260350"/>
            <a:ext cx="3371850" cy="4495800"/>
          </a:xfrm>
          <a:noFill/>
          <a:ln>
            <a:solidFill>
              <a:schemeClr val="tx1"/>
            </a:solid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p:cNvSpPr>
            <a:spLocks noGrp="1" noChangeArrowheads="1"/>
          </p:cNvSpPr>
          <p:nvPr>
            <p:ph type="body" sz="half" idx="1"/>
          </p:nvPr>
        </p:nvSpPr>
        <p:spPr>
          <a:xfrm>
            <a:off x="0" y="1268413"/>
            <a:ext cx="4284663" cy="3600450"/>
          </a:xfrm>
        </p:spPr>
        <p:txBody>
          <a:bodyPr/>
          <a:lstStyle/>
          <a:p>
            <a:pPr>
              <a:lnSpc>
                <a:spcPct val="80000"/>
              </a:lnSpc>
              <a:buFontTx/>
              <a:buNone/>
            </a:pPr>
            <a:r>
              <a:rPr lang="es-ES" sz="2400"/>
              <a:t>	</a:t>
            </a:r>
            <a:r>
              <a:rPr lang="es-ES" sz="2400">
                <a:solidFill>
                  <a:srgbClr val="FFFF00"/>
                </a:solidFill>
              </a:rPr>
              <a:t>CERRO EL JORDÁN</a:t>
            </a:r>
          </a:p>
          <a:p>
            <a:pPr>
              <a:lnSpc>
                <a:spcPct val="80000"/>
              </a:lnSpc>
              <a:buFontTx/>
              <a:buNone/>
            </a:pPr>
            <a:endParaRPr lang="es-ES" sz="2400">
              <a:solidFill>
                <a:srgbClr val="FFFF00"/>
              </a:solidFill>
            </a:endParaRPr>
          </a:p>
          <a:p>
            <a:pPr algn="just">
              <a:lnSpc>
                <a:spcPct val="80000"/>
              </a:lnSpc>
              <a:buFontTx/>
              <a:buNone/>
            </a:pPr>
            <a:r>
              <a:rPr lang="es-ES" sz="2400"/>
              <a:t>	Se determinó que existen varias zonas propensas a desliza-miento. El riesgo se debe a la construcción de viviendas en áreas de suelos residuales y de fácil lavado, y la cercanía a zonas escarpadas donde se producen desprendi-mientos de bloques.</a:t>
            </a:r>
          </a:p>
          <a:p>
            <a:pPr algn="just">
              <a:lnSpc>
                <a:spcPct val="80000"/>
              </a:lnSpc>
              <a:buFontTx/>
              <a:buNone/>
            </a:pPr>
            <a:endParaRPr lang="es-ES" sz="2400"/>
          </a:p>
        </p:txBody>
      </p:sp>
      <p:pic>
        <p:nvPicPr>
          <p:cNvPr id="34820" name="Picture 4" descr="DSCF0090"/>
          <p:cNvPicPr>
            <a:picLocks noChangeAspect="1" noChangeArrowheads="1"/>
          </p:cNvPicPr>
          <p:nvPr>
            <p:ph sz="half" idx="2"/>
          </p:nvPr>
        </p:nvPicPr>
        <p:blipFill>
          <a:blip r:embed="rId2"/>
          <a:srcRect/>
          <a:stretch>
            <a:fillRect/>
          </a:stretch>
        </p:blipFill>
        <p:spPr>
          <a:xfrm>
            <a:off x="4427538" y="1844675"/>
            <a:ext cx="4716462" cy="2659063"/>
          </a:xfrm>
          <a:noFill/>
          <a:ln>
            <a:solidFill>
              <a:schemeClr val="tx1"/>
            </a:solidFill>
          </a:ln>
        </p:spPr>
      </p:pic>
      <p:sp>
        <p:nvSpPr>
          <p:cNvPr id="34823" name="Text Box 7"/>
          <p:cNvSpPr txBox="1">
            <a:spLocks noChangeArrowheads="1"/>
          </p:cNvSpPr>
          <p:nvPr/>
        </p:nvSpPr>
        <p:spPr bwMode="auto">
          <a:xfrm>
            <a:off x="4859338" y="4652963"/>
            <a:ext cx="4105275" cy="730250"/>
          </a:xfrm>
          <a:prstGeom prst="rect">
            <a:avLst/>
          </a:prstGeom>
          <a:noFill/>
          <a:ln w="9525">
            <a:noFill/>
            <a:miter lim="800000"/>
            <a:headEnd/>
            <a:tailEnd/>
          </a:ln>
          <a:effectLst/>
        </p:spPr>
        <p:txBody>
          <a:bodyPr>
            <a:spAutoFit/>
          </a:bodyPr>
          <a:lstStyle/>
          <a:p>
            <a:pPr algn="ctr">
              <a:spcBef>
                <a:spcPct val="50000"/>
              </a:spcBef>
            </a:pPr>
            <a:r>
              <a:rPr lang="es-ES" sz="1400" i="1">
                <a:solidFill>
                  <a:srgbClr val="FFFF00"/>
                </a:solidFill>
              </a:rPr>
              <a:t>Ladera sureste del Cerro El Jordán, con viviendas de construcción mixta ubicadas en laderas sin previo estudio de factibilidad</a:t>
            </a:r>
            <a:r>
              <a:rPr lang="es-ES" sz="1400">
                <a:solidFill>
                  <a:srgbClr val="FFFF00"/>
                </a:solidFill>
              </a:rPr>
              <a:t>.</a:t>
            </a:r>
            <a:endParaRPr lang="es-EC" sz="1400">
              <a:solidFill>
                <a:srgbClr val="FFFF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descr="DSCF0094"/>
          <p:cNvPicPr>
            <a:picLocks noChangeAspect="1" noChangeArrowheads="1"/>
          </p:cNvPicPr>
          <p:nvPr>
            <p:ph idx="1"/>
          </p:nvPr>
        </p:nvPicPr>
        <p:blipFill>
          <a:blip r:embed="rId2"/>
          <a:srcRect/>
          <a:stretch>
            <a:fillRect/>
          </a:stretch>
        </p:blipFill>
        <p:spPr>
          <a:xfrm>
            <a:off x="611188" y="1052513"/>
            <a:ext cx="3959225" cy="4897437"/>
          </a:xfrm>
          <a:noFill/>
          <a:ln>
            <a:solidFill>
              <a:schemeClr val="tx1"/>
            </a:solidFill>
          </a:ln>
        </p:spPr>
      </p:pic>
      <p:sp>
        <p:nvSpPr>
          <p:cNvPr id="36871" name="Text Box 7"/>
          <p:cNvSpPr txBox="1">
            <a:spLocks noChangeArrowheads="1"/>
          </p:cNvSpPr>
          <p:nvPr/>
        </p:nvSpPr>
        <p:spPr bwMode="auto">
          <a:xfrm>
            <a:off x="5003800" y="2708275"/>
            <a:ext cx="3313113" cy="1616075"/>
          </a:xfrm>
          <a:prstGeom prst="rect">
            <a:avLst/>
          </a:prstGeom>
          <a:noFill/>
          <a:ln w="9525">
            <a:noFill/>
            <a:miter lim="800000"/>
            <a:headEnd/>
            <a:tailEnd/>
          </a:ln>
          <a:effectLst/>
        </p:spPr>
        <p:txBody>
          <a:bodyPr>
            <a:spAutoFit/>
          </a:bodyPr>
          <a:lstStyle/>
          <a:p>
            <a:pPr>
              <a:spcBef>
                <a:spcPct val="50000"/>
              </a:spcBef>
            </a:pPr>
            <a:r>
              <a:rPr lang="es-ES" sz="2000" i="1">
                <a:solidFill>
                  <a:srgbClr val="FFFF00"/>
                </a:solidFill>
              </a:rPr>
              <a:t>Talud colindante con la Vía Perimetral, se observa las casas construidas en el borde del mismo. Sitio de potencial peligrosidad</a:t>
            </a:r>
            <a:r>
              <a:rPr lang="es-EC" sz="2000">
                <a:solidFill>
                  <a:srgbClr val="FFFF00"/>
                </a:solidFill>
              </a:rPr>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3"/>
          <p:cNvSpPr>
            <a:spLocks noGrp="1" noChangeArrowheads="1"/>
          </p:cNvSpPr>
          <p:nvPr>
            <p:ph type="body" sz="half" idx="1"/>
          </p:nvPr>
        </p:nvSpPr>
        <p:spPr>
          <a:xfrm>
            <a:off x="0" y="620713"/>
            <a:ext cx="3203575" cy="5329237"/>
          </a:xfrm>
        </p:spPr>
        <p:txBody>
          <a:bodyPr/>
          <a:lstStyle/>
          <a:p>
            <a:pPr>
              <a:lnSpc>
                <a:spcPct val="90000"/>
              </a:lnSpc>
              <a:buFontTx/>
              <a:buNone/>
            </a:pPr>
            <a:r>
              <a:rPr lang="es-ES" sz="2800">
                <a:solidFill>
                  <a:srgbClr val="FFFF00"/>
                </a:solidFill>
              </a:rPr>
              <a:t>	</a:t>
            </a:r>
            <a:r>
              <a:rPr lang="es-ES" sz="2000">
                <a:solidFill>
                  <a:srgbClr val="FFFF00"/>
                </a:solidFill>
              </a:rPr>
              <a:t>MAPASINGUE</a:t>
            </a:r>
          </a:p>
          <a:p>
            <a:pPr>
              <a:lnSpc>
                <a:spcPct val="90000"/>
              </a:lnSpc>
              <a:buFontTx/>
              <a:buNone/>
            </a:pPr>
            <a:endParaRPr lang="es-ES" sz="2000">
              <a:solidFill>
                <a:srgbClr val="FFFF00"/>
              </a:solidFill>
            </a:endParaRPr>
          </a:p>
          <a:p>
            <a:pPr algn="just">
              <a:lnSpc>
                <a:spcPct val="90000"/>
              </a:lnSpc>
              <a:buFontTx/>
              <a:buNone/>
            </a:pPr>
            <a:r>
              <a:rPr lang="es-ES" sz="2000"/>
              <a:t>	Zona densamente poblada, donde no se ha considerado las pendien-tes al hacer cortes para la construcción de casas. El uso de letrinas, facilita la infiltración de aguas con alto contenido de grasas, lo que afecta a la ladera suroeste del populoso sector, dirección hacia donde buzan los estratos rocosos.</a:t>
            </a:r>
            <a:endParaRPr lang="es-EC" sz="2000"/>
          </a:p>
        </p:txBody>
      </p:sp>
      <p:pic>
        <p:nvPicPr>
          <p:cNvPr id="38916" name="Picture 4" descr="PICT0122"/>
          <p:cNvPicPr>
            <a:picLocks noChangeAspect="1" noChangeArrowheads="1"/>
          </p:cNvPicPr>
          <p:nvPr>
            <p:ph sz="half" idx="2"/>
          </p:nvPr>
        </p:nvPicPr>
        <p:blipFill>
          <a:blip r:embed="rId2"/>
          <a:srcRect/>
          <a:stretch>
            <a:fillRect/>
          </a:stretch>
        </p:blipFill>
        <p:spPr>
          <a:xfrm>
            <a:off x="4067175" y="1484313"/>
            <a:ext cx="4038600" cy="3028950"/>
          </a:xfrm>
          <a:noFill/>
          <a:ln>
            <a:solidFill>
              <a:schemeClr val="tx1"/>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body" idx="1"/>
          </p:nvPr>
        </p:nvSpPr>
        <p:spPr>
          <a:xfrm>
            <a:off x="468313" y="981075"/>
            <a:ext cx="8229600" cy="5184775"/>
          </a:xfrm>
        </p:spPr>
        <p:txBody>
          <a:bodyPr/>
          <a:lstStyle/>
          <a:p>
            <a:pPr algn="just">
              <a:buFontTx/>
              <a:buNone/>
            </a:pPr>
            <a:r>
              <a:rPr lang="es-ES">
                <a:solidFill>
                  <a:srgbClr val="FFFF00"/>
                </a:solidFill>
                <a:effectLst>
                  <a:outerShdw blurRad="38100" dist="38100" dir="2700000" algn="tl">
                    <a:srgbClr val="000000"/>
                  </a:outerShdw>
                </a:effectLst>
              </a:rPr>
              <a:t>	</a:t>
            </a:r>
            <a:r>
              <a:rPr lang="es-ES" sz="2800">
                <a:solidFill>
                  <a:srgbClr val="FFFF00"/>
                </a:solidFill>
                <a:effectLst>
                  <a:outerShdw blurRad="38100" dist="38100" dir="2700000" algn="tl">
                    <a:srgbClr val="000000"/>
                  </a:outerShdw>
                </a:effectLst>
              </a:rPr>
              <a:t>Se describe los diferentes sitios de interés por su frecuencia de afectación y finalmente se utiliza como herramienta el Sistema de Información Geográfica  Arc View para el diseño de los mapas temáticos a escala     1: 100000.</a:t>
            </a:r>
          </a:p>
          <a:p>
            <a:pPr algn="just"/>
            <a:endParaRPr lang="es-ES" sz="2800">
              <a:solidFill>
                <a:srgbClr val="FFFF00"/>
              </a:solidFill>
              <a:effectLst>
                <a:outerShdw blurRad="38100" dist="38100" dir="2700000" algn="tl">
                  <a:srgbClr val="000000"/>
                </a:outerShdw>
              </a:effectLst>
            </a:endParaRPr>
          </a:p>
          <a:p>
            <a:pPr algn="just">
              <a:buFontTx/>
              <a:buNone/>
            </a:pPr>
            <a:r>
              <a:rPr lang="es-ES" sz="2800">
                <a:solidFill>
                  <a:srgbClr val="FFFF00"/>
                </a:solidFill>
                <a:effectLst>
                  <a:outerShdw blurRad="38100" dist="38100" dir="2700000" algn="tl">
                    <a:srgbClr val="000000"/>
                  </a:outerShdw>
                </a:effectLst>
              </a:rPr>
              <a:t>	La información obtenida durante el desarrollo de éste documento se complementa con la que contienen los otros componentes.</a:t>
            </a:r>
            <a:endParaRPr lang="es-EC" sz="2800">
              <a:solidFill>
                <a:srgbClr val="FFFF00"/>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6" name="Rectangle 6"/>
          <p:cNvSpPr>
            <a:spLocks noChangeArrowheads="1"/>
          </p:cNvSpPr>
          <p:nvPr/>
        </p:nvSpPr>
        <p:spPr bwMode="auto">
          <a:xfrm>
            <a:off x="0" y="1719263"/>
            <a:ext cx="9144000" cy="0"/>
          </a:xfrm>
          <a:prstGeom prst="rect">
            <a:avLst/>
          </a:prstGeom>
          <a:noFill/>
          <a:ln w="9525">
            <a:noFill/>
            <a:miter lim="800000"/>
            <a:headEnd/>
            <a:tailEnd/>
          </a:ln>
          <a:effectLst/>
        </p:spPr>
        <p:txBody>
          <a:bodyPr wrap="none" anchor="ctr">
            <a:spAutoFit/>
          </a:bodyPr>
          <a:lstStyle/>
          <a:p>
            <a:endParaRPr lang="es-ES"/>
          </a:p>
        </p:txBody>
      </p:sp>
      <p:pic>
        <p:nvPicPr>
          <p:cNvPr id="40965" name="Picture 5" descr="2004_1110_105610AA"/>
          <p:cNvPicPr>
            <a:picLocks noChangeAspect="1" noChangeArrowheads="1"/>
          </p:cNvPicPr>
          <p:nvPr/>
        </p:nvPicPr>
        <p:blipFill>
          <a:blip r:embed="rId2"/>
          <a:srcRect/>
          <a:stretch>
            <a:fillRect/>
          </a:stretch>
        </p:blipFill>
        <p:spPr bwMode="auto">
          <a:xfrm>
            <a:off x="0" y="404813"/>
            <a:ext cx="4500563" cy="3529012"/>
          </a:xfrm>
          <a:prstGeom prst="rect">
            <a:avLst/>
          </a:prstGeom>
          <a:noFill/>
          <a:ln w="9525">
            <a:solidFill>
              <a:schemeClr val="tx1"/>
            </a:solidFill>
            <a:miter lim="800000"/>
            <a:headEnd/>
            <a:tailEnd/>
          </a:ln>
        </p:spPr>
      </p:pic>
      <p:pic>
        <p:nvPicPr>
          <p:cNvPr id="40964" name="Picture 4" descr="2004_1110_105635AA"/>
          <p:cNvPicPr>
            <a:picLocks noChangeAspect="1" noChangeArrowheads="1"/>
          </p:cNvPicPr>
          <p:nvPr/>
        </p:nvPicPr>
        <p:blipFill>
          <a:blip r:embed="rId3"/>
          <a:srcRect/>
          <a:stretch>
            <a:fillRect/>
          </a:stretch>
        </p:blipFill>
        <p:spPr bwMode="auto">
          <a:xfrm>
            <a:off x="4464050" y="404813"/>
            <a:ext cx="4679950" cy="3529012"/>
          </a:xfrm>
          <a:prstGeom prst="rect">
            <a:avLst/>
          </a:prstGeom>
          <a:noFill/>
          <a:ln w="9525">
            <a:solidFill>
              <a:schemeClr val="tx1"/>
            </a:solidFill>
            <a:miter lim="800000"/>
            <a:headEnd/>
            <a:tailEnd/>
          </a:ln>
        </p:spPr>
      </p:pic>
      <p:sp>
        <p:nvSpPr>
          <p:cNvPr id="40967" name="Text Box 7"/>
          <p:cNvSpPr txBox="1">
            <a:spLocks noChangeArrowheads="1"/>
          </p:cNvSpPr>
          <p:nvPr/>
        </p:nvSpPr>
        <p:spPr bwMode="auto">
          <a:xfrm>
            <a:off x="395288" y="4292600"/>
            <a:ext cx="8280400" cy="1465263"/>
          </a:xfrm>
          <a:prstGeom prst="rect">
            <a:avLst/>
          </a:prstGeom>
          <a:noFill/>
          <a:ln w="9525">
            <a:noFill/>
            <a:miter lim="800000"/>
            <a:headEnd/>
            <a:tailEnd/>
          </a:ln>
          <a:effectLst/>
        </p:spPr>
        <p:txBody>
          <a:bodyPr>
            <a:spAutoFit/>
          </a:bodyPr>
          <a:lstStyle/>
          <a:p>
            <a:pPr algn="ctr">
              <a:spcBef>
                <a:spcPct val="50000"/>
              </a:spcBef>
            </a:pPr>
            <a:r>
              <a:rPr lang="es-ES" i="1">
                <a:solidFill>
                  <a:srgbClr val="FFFF00"/>
                </a:solidFill>
              </a:rPr>
              <a:t>Viviendas en laderas del Cerro Mapasingue, donde no existe sistema de drenaje de aguas servidas. Pozos sépticos y letrinas son los que acumulan residuos líquidos y sólidos. En la izquierda se observa como fluyen por fracturas que afloran en la cara libre del talud las aguas descargadas en partes altas.</a:t>
            </a:r>
            <a:r>
              <a:rPr lang="es-EC">
                <a:solidFill>
                  <a:srgbClr val="FFFF00"/>
                </a:solidFill>
              </a:rPr>
              <a:t>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sz="half" idx="1"/>
          </p:nvPr>
        </p:nvSpPr>
        <p:spPr>
          <a:xfrm>
            <a:off x="0" y="1628775"/>
            <a:ext cx="4033838" cy="3240088"/>
          </a:xfrm>
        </p:spPr>
        <p:txBody>
          <a:bodyPr/>
          <a:lstStyle/>
          <a:p>
            <a:pPr algn="just">
              <a:buFontTx/>
              <a:buNone/>
            </a:pPr>
            <a:r>
              <a:rPr lang="es-ES" sz="2400">
                <a:solidFill>
                  <a:srgbClr val="FFFF00"/>
                </a:solidFill>
              </a:rPr>
              <a:t>	CERRO DEL CARMEN</a:t>
            </a:r>
          </a:p>
          <a:p>
            <a:pPr algn="just">
              <a:buFontTx/>
              <a:buNone/>
            </a:pPr>
            <a:r>
              <a:rPr lang="es-ES" sz="2000"/>
              <a:t>	</a:t>
            </a:r>
            <a:r>
              <a:rPr lang="es-ES" sz="2400"/>
              <a:t>El fracturamiento en el área conjugado con la estratifi-cación produce el desprendimiento de bloques de  variados tamaños, lo que afecta a las instalaciones del Cementerio General.</a:t>
            </a:r>
          </a:p>
          <a:p>
            <a:pPr algn="just">
              <a:buFontTx/>
              <a:buNone/>
            </a:pPr>
            <a:r>
              <a:rPr lang="es-ES" sz="2000"/>
              <a:t>	</a:t>
            </a:r>
            <a:endParaRPr lang="es-EC" sz="2000"/>
          </a:p>
        </p:txBody>
      </p:sp>
      <p:pic>
        <p:nvPicPr>
          <p:cNvPr id="41988" name="Picture 4" descr="PICT0066"/>
          <p:cNvPicPr>
            <a:picLocks noChangeAspect="1" noChangeArrowheads="1"/>
          </p:cNvPicPr>
          <p:nvPr>
            <p:ph sz="half" idx="2"/>
          </p:nvPr>
        </p:nvPicPr>
        <p:blipFill>
          <a:blip r:embed="rId2"/>
          <a:srcRect/>
          <a:stretch>
            <a:fillRect/>
          </a:stretch>
        </p:blipFill>
        <p:spPr>
          <a:xfrm>
            <a:off x="4356100" y="981075"/>
            <a:ext cx="4608513" cy="3590925"/>
          </a:xfrm>
          <a:noFill/>
          <a:ln>
            <a:solidFill>
              <a:schemeClr val="tx1"/>
            </a:solidFill>
          </a:ln>
        </p:spPr>
      </p:pic>
      <p:sp>
        <p:nvSpPr>
          <p:cNvPr id="41991" name="Text Box 7"/>
          <p:cNvSpPr txBox="1">
            <a:spLocks noChangeArrowheads="1"/>
          </p:cNvSpPr>
          <p:nvPr/>
        </p:nvSpPr>
        <p:spPr bwMode="auto">
          <a:xfrm>
            <a:off x="4427538" y="4797425"/>
            <a:ext cx="4464050" cy="1190625"/>
          </a:xfrm>
          <a:prstGeom prst="rect">
            <a:avLst/>
          </a:prstGeom>
          <a:noFill/>
          <a:ln w="9525">
            <a:noFill/>
            <a:miter lim="800000"/>
            <a:headEnd/>
            <a:tailEnd/>
          </a:ln>
          <a:effectLst/>
        </p:spPr>
        <p:txBody>
          <a:bodyPr>
            <a:spAutoFit/>
          </a:bodyPr>
          <a:lstStyle/>
          <a:p>
            <a:pPr algn="ctr"/>
            <a:r>
              <a:rPr lang="es-ES" i="1">
                <a:solidFill>
                  <a:srgbClr val="FFFF00"/>
                </a:solidFill>
              </a:rPr>
              <a:t>Afloramiento de lutita de la Fm. Cayo, con intercalaciones de areniscas, donde el fracturamiento  produce el desprendimiento de bloques</a:t>
            </a:r>
            <a:r>
              <a:rPr lang="es-ES" i="1"/>
              <a:t>.</a:t>
            </a:r>
            <a:endParaRPr lang="es-EC" i="1"/>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type="body" sz="half" idx="1"/>
          </p:nvPr>
        </p:nvSpPr>
        <p:spPr>
          <a:xfrm>
            <a:off x="0" y="1196975"/>
            <a:ext cx="3563938" cy="3671888"/>
          </a:xfrm>
        </p:spPr>
        <p:txBody>
          <a:bodyPr/>
          <a:lstStyle/>
          <a:p>
            <a:pPr>
              <a:lnSpc>
                <a:spcPct val="90000"/>
              </a:lnSpc>
              <a:buFontTx/>
              <a:buNone/>
            </a:pPr>
            <a:r>
              <a:rPr lang="es-ES" sz="2000"/>
              <a:t>	</a:t>
            </a:r>
            <a:r>
              <a:rPr lang="es-ES" sz="2000">
                <a:solidFill>
                  <a:srgbClr val="FFFF00"/>
                </a:solidFill>
              </a:rPr>
              <a:t>CERRO SANTA ANA</a:t>
            </a:r>
          </a:p>
          <a:p>
            <a:pPr>
              <a:lnSpc>
                <a:spcPct val="90000"/>
              </a:lnSpc>
              <a:buFontTx/>
              <a:buNone/>
            </a:pPr>
            <a:endParaRPr lang="es-ES" sz="2000">
              <a:solidFill>
                <a:srgbClr val="FFFF00"/>
              </a:solidFill>
            </a:endParaRPr>
          </a:p>
          <a:p>
            <a:pPr algn="just">
              <a:lnSpc>
                <a:spcPct val="90000"/>
              </a:lnSpc>
              <a:buFontTx/>
              <a:buNone/>
            </a:pPr>
            <a:r>
              <a:rPr lang="es-ES" sz="2000"/>
              <a:t>	En éste caso particular se observa la construcción de una pared sin considerar la infiltración de agua que se da en el material del área, principalmente lutitas con alto grado de fracturamiento y con intercalaciones de areniscas.</a:t>
            </a:r>
            <a:endParaRPr lang="es-EC" sz="2000"/>
          </a:p>
        </p:txBody>
      </p:sp>
      <p:pic>
        <p:nvPicPr>
          <p:cNvPr id="44036" name="Picture 4" descr="PICT0054"/>
          <p:cNvPicPr>
            <a:picLocks noChangeAspect="1" noChangeArrowheads="1"/>
          </p:cNvPicPr>
          <p:nvPr>
            <p:ph sz="half" idx="2"/>
          </p:nvPr>
        </p:nvPicPr>
        <p:blipFill>
          <a:blip r:embed="rId2"/>
          <a:srcRect/>
          <a:stretch>
            <a:fillRect/>
          </a:stretch>
        </p:blipFill>
        <p:spPr>
          <a:xfrm>
            <a:off x="4427538" y="908050"/>
            <a:ext cx="4038600" cy="3028950"/>
          </a:xfrm>
          <a:noFill/>
          <a:ln>
            <a:solidFill>
              <a:schemeClr val="tx1"/>
            </a:solidFill>
          </a:ln>
        </p:spPr>
      </p:pic>
      <p:sp>
        <p:nvSpPr>
          <p:cNvPr id="44039" name="Text Box 7"/>
          <p:cNvSpPr txBox="1">
            <a:spLocks noChangeArrowheads="1"/>
          </p:cNvSpPr>
          <p:nvPr/>
        </p:nvSpPr>
        <p:spPr bwMode="auto">
          <a:xfrm>
            <a:off x="4140200" y="4221163"/>
            <a:ext cx="4392613" cy="1190625"/>
          </a:xfrm>
          <a:prstGeom prst="rect">
            <a:avLst/>
          </a:prstGeom>
          <a:noFill/>
          <a:ln w="9525">
            <a:noFill/>
            <a:miter lim="800000"/>
            <a:headEnd/>
            <a:tailEnd/>
          </a:ln>
          <a:effectLst/>
        </p:spPr>
        <p:txBody>
          <a:bodyPr>
            <a:spAutoFit/>
          </a:bodyPr>
          <a:lstStyle/>
          <a:p>
            <a:pPr algn="ctr"/>
            <a:r>
              <a:rPr lang="es-ES" i="1">
                <a:solidFill>
                  <a:srgbClr val="FFFF00"/>
                </a:solidFill>
              </a:rPr>
              <a:t>Se</a:t>
            </a:r>
            <a:r>
              <a:rPr lang="es-ES">
                <a:solidFill>
                  <a:srgbClr val="FFFF00"/>
                </a:solidFill>
              </a:rPr>
              <a:t> </a:t>
            </a:r>
            <a:r>
              <a:rPr lang="es-ES" i="1">
                <a:solidFill>
                  <a:srgbClr val="FFFF00"/>
                </a:solidFill>
              </a:rPr>
              <a:t>observa la destrucción de la superficie de hormigón por no haber considerado canales de desfogue de agua para evitar sobrecarga.</a:t>
            </a:r>
            <a:endParaRPr lang="es-EC" i="1">
              <a:solidFill>
                <a:srgbClr val="FFFF0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5"/>
          <p:cNvSpPr>
            <a:spLocks noGrp="1" noChangeArrowheads="1"/>
          </p:cNvSpPr>
          <p:nvPr>
            <p:ph type="title"/>
          </p:nvPr>
        </p:nvSpPr>
        <p:spPr>
          <a:xfrm>
            <a:off x="0" y="4508500"/>
            <a:ext cx="5483225" cy="1368425"/>
          </a:xfrm>
        </p:spPr>
        <p:txBody>
          <a:bodyPr/>
          <a:lstStyle/>
          <a:p>
            <a:r>
              <a:rPr lang="es-ES" sz="1400" i="1">
                <a:solidFill>
                  <a:srgbClr val="FFFF00"/>
                </a:solidFill>
              </a:rPr>
              <a:t>Afloramiento de lutitas en la Ciudadela Bellavista, donde ésta construcción está  directamente bajo  una  zona  de  alto riesgo por desprendimiento debido al intenso fracturamiento de la unidad rocosa predominante (lutitas silíceas).</a:t>
            </a:r>
            <a:endParaRPr lang="es-EC" sz="1400" i="1">
              <a:solidFill>
                <a:srgbClr val="FFFF00"/>
              </a:solidFill>
            </a:endParaRPr>
          </a:p>
        </p:txBody>
      </p:sp>
      <p:sp>
        <p:nvSpPr>
          <p:cNvPr id="46083" name="Rectangle 3"/>
          <p:cNvSpPr>
            <a:spLocks noGrp="1" noChangeArrowheads="1"/>
          </p:cNvSpPr>
          <p:nvPr>
            <p:ph type="body" sz="half" idx="1"/>
          </p:nvPr>
        </p:nvSpPr>
        <p:spPr>
          <a:xfrm>
            <a:off x="4859338" y="549275"/>
            <a:ext cx="4038600" cy="4495800"/>
          </a:xfrm>
        </p:spPr>
        <p:txBody>
          <a:bodyPr/>
          <a:lstStyle/>
          <a:p>
            <a:pPr>
              <a:lnSpc>
                <a:spcPct val="90000"/>
              </a:lnSpc>
              <a:buFontTx/>
              <a:buNone/>
            </a:pPr>
            <a:r>
              <a:rPr lang="es-ES" sz="2000"/>
              <a:t>	SAN EDUARDO-BELLAVISTA</a:t>
            </a:r>
          </a:p>
          <a:p>
            <a:pPr algn="just">
              <a:lnSpc>
                <a:spcPct val="90000"/>
              </a:lnSpc>
              <a:buFontTx/>
              <a:buNone/>
            </a:pPr>
            <a:r>
              <a:rPr lang="es-ES" sz="2000"/>
              <a:t>	En esta zona por su litología silicificada, ocurre fractu-ramiento intenso de la roca, por ende el desprendiendo de material en las laderas. En el afloramiento de la calle principal de Bellavista, hacia el norte se observa el derrumbe de material,  lo que afecta tanto a las construcciones que se encuentran en la parte alta del cerro, como las que está en las partes bajas.</a:t>
            </a:r>
            <a:endParaRPr lang="es-EC" sz="2000"/>
          </a:p>
        </p:txBody>
      </p:sp>
      <p:pic>
        <p:nvPicPr>
          <p:cNvPr id="46084" name="Picture 4" descr="PICT0021"/>
          <p:cNvPicPr>
            <a:picLocks noChangeAspect="1" noChangeArrowheads="1"/>
          </p:cNvPicPr>
          <p:nvPr>
            <p:ph sz="half" idx="2"/>
          </p:nvPr>
        </p:nvPicPr>
        <p:blipFill>
          <a:blip r:embed="rId2"/>
          <a:srcRect/>
          <a:stretch>
            <a:fillRect/>
          </a:stretch>
        </p:blipFill>
        <p:spPr>
          <a:xfrm>
            <a:off x="468313" y="1052513"/>
            <a:ext cx="4535487" cy="3402012"/>
          </a:xfrm>
          <a:noFill/>
          <a:ln>
            <a:solidFill>
              <a:schemeClr val="tx1"/>
            </a:solid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3"/>
          <p:cNvSpPr>
            <a:spLocks noGrp="1" noChangeArrowheads="1"/>
          </p:cNvSpPr>
          <p:nvPr>
            <p:ph type="body" idx="1"/>
          </p:nvPr>
        </p:nvSpPr>
        <p:spPr>
          <a:xfrm>
            <a:off x="5076825" y="1125538"/>
            <a:ext cx="3827463" cy="4495800"/>
          </a:xfrm>
        </p:spPr>
        <p:txBody>
          <a:bodyPr/>
          <a:lstStyle/>
          <a:p>
            <a:pPr>
              <a:buFontTx/>
              <a:buNone/>
            </a:pPr>
            <a:r>
              <a:rPr lang="es-ES" sz="2000"/>
              <a:t>	</a:t>
            </a:r>
            <a:r>
              <a:rPr lang="es-ES" sz="2000">
                <a:solidFill>
                  <a:srgbClr val="FFFF00"/>
                </a:solidFill>
              </a:rPr>
              <a:t>LA FERROVIARIA</a:t>
            </a:r>
          </a:p>
          <a:p>
            <a:pPr algn="just">
              <a:buFontTx/>
              <a:buNone/>
            </a:pPr>
            <a:r>
              <a:rPr lang="es-ES" sz="2000"/>
              <a:t>	En este caso de menor escala, donde el asen-tamiento humano es restringido, existe una ladera que ha presentado pequeños deslizamientos, que para contrarrestarlos se ha construidos bermas y cobertura superficial de hormigón apropiadamente diseñada.</a:t>
            </a:r>
            <a:endParaRPr lang="es-EC" sz="2000"/>
          </a:p>
        </p:txBody>
      </p:sp>
      <p:sp>
        <p:nvSpPr>
          <p:cNvPr id="48134" name="Rectangle 6"/>
          <p:cNvSpPr>
            <a:spLocks noChangeArrowheads="1"/>
          </p:cNvSpPr>
          <p:nvPr/>
        </p:nvSpPr>
        <p:spPr bwMode="auto">
          <a:xfrm>
            <a:off x="0" y="838200"/>
            <a:ext cx="9144000" cy="0"/>
          </a:xfrm>
          <a:prstGeom prst="rect">
            <a:avLst/>
          </a:prstGeom>
          <a:noFill/>
          <a:ln w="9525">
            <a:noFill/>
            <a:miter lim="800000"/>
            <a:headEnd/>
            <a:tailEnd/>
          </a:ln>
          <a:effectLst/>
        </p:spPr>
        <p:txBody>
          <a:bodyPr wrap="none" anchor="ctr">
            <a:spAutoFit/>
          </a:bodyPr>
          <a:lstStyle/>
          <a:p>
            <a:pPr>
              <a:tabLst>
                <a:tab pos="3759200" algn="l"/>
              </a:tabLst>
            </a:pPr>
            <a:endParaRPr lang="es-ES"/>
          </a:p>
        </p:txBody>
      </p:sp>
      <p:pic>
        <p:nvPicPr>
          <p:cNvPr id="48133" name="Picture 5" descr="PICT0023"/>
          <p:cNvPicPr>
            <a:picLocks noChangeAspect="1" noChangeArrowheads="1"/>
          </p:cNvPicPr>
          <p:nvPr/>
        </p:nvPicPr>
        <p:blipFill>
          <a:blip r:embed="rId2"/>
          <a:srcRect/>
          <a:stretch>
            <a:fillRect/>
          </a:stretch>
        </p:blipFill>
        <p:spPr bwMode="auto">
          <a:xfrm>
            <a:off x="179388" y="765175"/>
            <a:ext cx="2433637" cy="3241675"/>
          </a:xfrm>
          <a:prstGeom prst="rect">
            <a:avLst/>
          </a:prstGeom>
          <a:noFill/>
          <a:ln w="9525">
            <a:solidFill>
              <a:schemeClr val="tx1"/>
            </a:solidFill>
            <a:miter lim="800000"/>
            <a:headEnd/>
            <a:tailEnd/>
          </a:ln>
        </p:spPr>
      </p:pic>
      <p:pic>
        <p:nvPicPr>
          <p:cNvPr id="48132" name="Picture 4" descr="PICT0024"/>
          <p:cNvPicPr>
            <a:picLocks noChangeAspect="1" noChangeArrowheads="1"/>
          </p:cNvPicPr>
          <p:nvPr/>
        </p:nvPicPr>
        <p:blipFill>
          <a:blip r:embed="rId3"/>
          <a:srcRect/>
          <a:stretch>
            <a:fillRect/>
          </a:stretch>
        </p:blipFill>
        <p:spPr bwMode="auto">
          <a:xfrm>
            <a:off x="2573338" y="765175"/>
            <a:ext cx="2427287" cy="3240088"/>
          </a:xfrm>
          <a:prstGeom prst="rect">
            <a:avLst/>
          </a:prstGeom>
          <a:noFill/>
          <a:ln w="9525">
            <a:solidFill>
              <a:schemeClr val="tx1"/>
            </a:solidFill>
            <a:miter lim="800000"/>
            <a:headEnd/>
            <a:tailEnd/>
          </a:ln>
        </p:spPr>
      </p:pic>
      <p:sp>
        <p:nvSpPr>
          <p:cNvPr id="48135" name="Text Box 7"/>
          <p:cNvSpPr txBox="1">
            <a:spLocks noChangeArrowheads="1"/>
          </p:cNvSpPr>
          <p:nvPr/>
        </p:nvSpPr>
        <p:spPr bwMode="auto">
          <a:xfrm>
            <a:off x="395288" y="4292600"/>
            <a:ext cx="4608512" cy="942975"/>
          </a:xfrm>
          <a:prstGeom prst="rect">
            <a:avLst/>
          </a:prstGeom>
          <a:noFill/>
          <a:ln w="9525">
            <a:noFill/>
            <a:miter lim="800000"/>
            <a:headEnd/>
            <a:tailEnd/>
          </a:ln>
          <a:effectLst/>
        </p:spPr>
        <p:txBody>
          <a:bodyPr>
            <a:spAutoFit/>
          </a:bodyPr>
          <a:lstStyle/>
          <a:p>
            <a:pPr algn="ctr">
              <a:spcBef>
                <a:spcPct val="50000"/>
              </a:spcBef>
            </a:pPr>
            <a:r>
              <a:rPr lang="es-ES" sz="1400" i="1">
                <a:solidFill>
                  <a:srgbClr val="FFFF00"/>
                </a:solidFill>
              </a:rPr>
              <a:t>Obsérvese la cobertura superficial en la parte baja de la ladera Norte. A la izquierda, Centro de Salud Ferroviaria, que está construido frente a ladera Norte en cuyo patio de observa acumulación de sedimentos.</a:t>
            </a:r>
            <a:r>
              <a:rPr lang="es-EC" sz="1400">
                <a:solidFill>
                  <a:srgbClr val="FFFF00"/>
                </a:solidFill>
              </a:rPr>
              <a:t>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body" idx="1"/>
          </p:nvPr>
        </p:nvSpPr>
        <p:spPr>
          <a:xfrm>
            <a:off x="0" y="981075"/>
            <a:ext cx="3609975" cy="4495800"/>
          </a:xfrm>
        </p:spPr>
        <p:txBody>
          <a:bodyPr/>
          <a:lstStyle/>
          <a:p>
            <a:pPr algn="just">
              <a:lnSpc>
                <a:spcPct val="80000"/>
              </a:lnSpc>
              <a:buFontTx/>
              <a:buNone/>
            </a:pPr>
            <a:r>
              <a:rPr lang="es-ES" sz="2000" i="1"/>
              <a:t>	Sector propenso a deslizamientos  en sentido del buzamiento, afortu-nadamente el alto grado de coherencia  elimina ésta posibilidad. La foto de la izquierda muestra el remanente de la explo-tación que hubo en el área. La foto de la derecha muestra la panorámica del sector (Ferroviaria) donde en primer plano se observa el horizonte de meteo-rización.</a:t>
            </a:r>
            <a:r>
              <a:rPr lang="es-EC" sz="2000"/>
              <a:t> </a:t>
            </a:r>
          </a:p>
        </p:txBody>
      </p:sp>
      <p:sp>
        <p:nvSpPr>
          <p:cNvPr id="49158" name="Rectangle 6"/>
          <p:cNvSpPr>
            <a:spLocks noChangeArrowheads="1"/>
          </p:cNvSpPr>
          <p:nvPr/>
        </p:nvSpPr>
        <p:spPr bwMode="auto">
          <a:xfrm>
            <a:off x="0" y="1724025"/>
            <a:ext cx="9144000" cy="0"/>
          </a:xfrm>
          <a:prstGeom prst="rect">
            <a:avLst/>
          </a:prstGeom>
          <a:noFill/>
          <a:ln w="9525">
            <a:noFill/>
            <a:miter lim="800000"/>
            <a:headEnd/>
            <a:tailEnd/>
          </a:ln>
          <a:effectLst/>
        </p:spPr>
        <p:txBody>
          <a:bodyPr wrap="none" anchor="ctr">
            <a:spAutoFit/>
          </a:bodyPr>
          <a:lstStyle/>
          <a:p>
            <a:endParaRPr lang="es-ES"/>
          </a:p>
        </p:txBody>
      </p:sp>
      <p:pic>
        <p:nvPicPr>
          <p:cNvPr id="49157" name="Picture 5" descr="PICT0030"/>
          <p:cNvPicPr>
            <a:picLocks noChangeAspect="1" noChangeArrowheads="1"/>
          </p:cNvPicPr>
          <p:nvPr/>
        </p:nvPicPr>
        <p:blipFill>
          <a:blip r:embed="rId2"/>
          <a:srcRect/>
          <a:stretch>
            <a:fillRect/>
          </a:stretch>
        </p:blipFill>
        <p:spPr bwMode="auto">
          <a:xfrm>
            <a:off x="3924300" y="549275"/>
            <a:ext cx="3743325" cy="2803525"/>
          </a:xfrm>
          <a:prstGeom prst="rect">
            <a:avLst/>
          </a:prstGeom>
          <a:noFill/>
          <a:ln w="9525">
            <a:solidFill>
              <a:schemeClr val="tx1"/>
            </a:solidFill>
            <a:miter lim="800000"/>
            <a:headEnd/>
            <a:tailEnd/>
          </a:ln>
        </p:spPr>
      </p:pic>
      <p:pic>
        <p:nvPicPr>
          <p:cNvPr id="49156" name="Picture 4" descr="PICT0034"/>
          <p:cNvPicPr>
            <a:picLocks noChangeAspect="1" noChangeArrowheads="1"/>
          </p:cNvPicPr>
          <p:nvPr/>
        </p:nvPicPr>
        <p:blipFill>
          <a:blip r:embed="rId3"/>
          <a:srcRect/>
          <a:stretch>
            <a:fillRect/>
          </a:stretch>
        </p:blipFill>
        <p:spPr bwMode="auto">
          <a:xfrm>
            <a:off x="5508625" y="3213100"/>
            <a:ext cx="3635375" cy="2722563"/>
          </a:xfrm>
          <a:prstGeom prst="rect">
            <a:avLst/>
          </a:prstGeom>
          <a:noFill/>
          <a:ln w="9525">
            <a:solidFill>
              <a:schemeClr val="tx1"/>
            </a:solid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 sz="4000" b="1">
                <a:solidFill>
                  <a:srgbClr val="FFFF00"/>
                </a:solidFill>
              </a:rPr>
              <a:t>INUNDACIÓN</a:t>
            </a:r>
            <a:r>
              <a:rPr lang="es-ES" sz="4000"/>
              <a:t/>
            </a:r>
            <a:br>
              <a:rPr lang="es-ES" sz="4000"/>
            </a:br>
            <a:endParaRPr lang="es-EC" sz="4000"/>
          </a:p>
        </p:txBody>
      </p:sp>
      <p:sp>
        <p:nvSpPr>
          <p:cNvPr id="50179" name="Rectangle 3"/>
          <p:cNvSpPr>
            <a:spLocks noGrp="1" noChangeArrowheads="1"/>
          </p:cNvSpPr>
          <p:nvPr>
            <p:ph type="body" idx="1"/>
          </p:nvPr>
        </p:nvSpPr>
        <p:spPr>
          <a:xfrm>
            <a:off x="323850" y="908050"/>
            <a:ext cx="8640763" cy="5616575"/>
          </a:xfrm>
        </p:spPr>
        <p:txBody>
          <a:bodyPr/>
          <a:lstStyle/>
          <a:p>
            <a:pPr algn="just">
              <a:lnSpc>
                <a:spcPct val="80000"/>
              </a:lnSpc>
              <a:buFontTx/>
              <a:buNone/>
            </a:pPr>
            <a:r>
              <a:rPr lang="es-ES" sz="2400"/>
              <a:t>	El problema  de las inundaciones en ciudades es una consecuencia  de asentamientos poblacionales en áreas de escaso drenaje natural, lo que se liga o asocia a una deficiente planificación urbana, produciéndose mayormente en zonas en las que no se respetó la existencia de áreas sensibles de inundación; esto genera la alteración de las redes de drenaje a medida que se van incrementando las áreas ocupadas por viviendas u otras estructuras, teniendo como consecuencia un  mal  drenaje de aguas lluvias</a:t>
            </a:r>
          </a:p>
          <a:p>
            <a:pPr algn="just">
              <a:lnSpc>
                <a:spcPct val="80000"/>
              </a:lnSpc>
              <a:buFontTx/>
              <a:buNone/>
            </a:pPr>
            <a:endParaRPr lang="es-ES" sz="2400"/>
          </a:p>
          <a:p>
            <a:pPr algn="just">
              <a:lnSpc>
                <a:spcPct val="80000"/>
              </a:lnSpc>
              <a:buFontTx/>
              <a:buNone/>
            </a:pPr>
            <a:r>
              <a:rPr lang="es-ES" sz="2400"/>
              <a:t>	Bajo esta conceptualización, el problema ambiental al que se denomina "inundaciones urbanas" puede ser entendido como la disputa por el uso del territorio entre: </a:t>
            </a:r>
            <a:r>
              <a:rPr lang="es-ES" sz="2400" i="1"/>
              <a:t>1)</a:t>
            </a:r>
            <a:r>
              <a:rPr lang="es-ES" sz="2400"/>
              <a:t> el agua, que según los distintos momentos del ciclo hídrico discurre o se asienta sobre ese territorio y, </a:t>
            </a:r>
            <a:r>
              <a:rPr lang="es-ES" sz="2400" i="1"/>
              <a:t>2)</a:t>
            </a:r>
            <a:r>
              <a:rPr lang="es-ES" sz="2400"/>
              <a:t> la sociedad que ocupa y usa ese mismo territorio, para desarrollar alguna actividad urbana. 	</a:t>
            </a:r>
            <a:endParaRPr lang="es-EC" sz="2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p:txBody>
          <a:bodyPr/>
          <a:lstStyle/>
          <a:p>
            <a:pPr algn="just">
              <a:buFontTx/>
              <a:buNone/>
            </a:pPr>
            <a:r>
              <a:rPr lang="es-ES" sz="2800"/>
              <a:t>	Buena parte del Gran Guayaquil está emplazado sobre una superficie de relieve llano, que en concreto constituye parte de la llanura de inundación del Río Guayas, situación que la hace proclive a ser afectada por inundaciones de manera radical en épocas invernales asociadas al Fenómeno de El Niño, situación hoy agravada por la ocupación del territorio que incluso a perturbado el drenaje natural.</a:t>
            </a:r>
            <a:endParaRPr lang="es-EC" sz="2800"/>
          </a:p>
          <a:p>
            <a:endParaRPr lang="es-EC" sz="28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9" name="Rectangle 5"/>
          <p:cNvSpPr>
            <a:spLocks noGrp="1" noChangeArrowheads="1"/>
          </p:cNvSpPr>
          <p:nvPr>
            <p:ph type="title"/>
          </p:nvPr>
        </p:nvSpPr>
        <p:spPr>
          <a:xfrm>
            <a:off x="457200" y="228600"/>
            <a:ext cx="8229600" cy="752475"/>
          </a:xfrm>
        </p:spPr>
        <p:txBody>
          <a:bodyPr/>
          <a:lstStyle/>
          <a:p>
            <a:r>
              <a:rPr lang="es-ES" sz="2400"/>
              <a:t>Plan pre-invernal de INTERAGUA</a:t>
            </a:r>
            <a:endParaRPr lang="es-EC" sz="2400"/>
          </a:p>
        </p:txBody>
      </p:sp>
      <p:pic>
        <p:nvPicPr>
          <p:cNvPr id="52228" name="Picture 4"/>
          <p:cNvPicPr>
            <a:picLocks noChangeAspect="1" noChangeArrowheads="1"/>
          </p:cNvPicPr>
          <p:nvPr>
            <p:ph idx="1"/>
          </p:nvPr>
        </p:nvPicPr>
        <p:blipFill>
          <a:blip r:embed="rId2"/>
          <a:srcRect/>
          <a:stretch>
            <a:fillRect/>
          </a:stretch>
        </p:blipFill>
        <p:spPr>
          <a:xfrm>
            <a:off x="0" y="1341438"/>
            <a:ext cx="9144000" cy="4608512"/>
          </a:xfrm>
          <a:noFill/>
          <a:ln w="6350">
            <a:solidFill>
              <a:srgbClr val="000000"/>
            </a:solid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1"/>
          </p:nvPr>
        </p:nvSpPr>
        <p:spPr>
          <a:xfrm>
            <a:off x="611188" y="981075"/>
            <a:ext cx="8229600" cy="4495800"/>
          </a:xfrm>
        </p:spPr>
        <p:txBody>
          <a:bodyPr/>
          <a:lstStyle/>
          <a:p>
            <a:pPr algn="just">
              <a:buFontTx/>
              <a:buNone/>
            </a:pPr>
            <a:r>
              <a:rPr lang="es-ES"/>
              <a:t>	La ciudad fue dividida por Interagua en siete lotes, que abarcan el norte, centro y sur de Guayaquil, se intervienen 79 canales, 37 conductos, 12 alcantarillas y dos canaletas revestidos. En total 130 unidades de drenaje atraviesan la urbe con una longitud de 103.771 metros lineales.</a:t>
            </a:r>
            <a:endParaRPr lang="es-EC"/>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s-ES">
                <a:solidFill>
                  <a:srgbClr val="FFFF00"/>
                </a:solidFill>
              </a:rPr>
              <a:t>COMPONENTE 5</a:t>
            </a:r>
            <a:endParaRPr lang="es-EC">
              <a:solidFill>
                <a:srgbClr val="FFFF00"/>
              </a:solidFill>
            </a:endParaRPr>
          </a:p>
        </p:txBody>
      </p:sp>
      <p:sp>
        <p:nvSpPr>
          <p:cNvPr id="9219" name="Rectangle 3"/>
          <p:cNvSpPr>
            <a:spLocks noGrp="1" noChangeArrowheads="1"/>
          </p:cNvSpPr>
          <p:nvPr>
            <p:ph type="body" idx="1"/>
          </p:nvPr>
        </p:nvSpPr>
        <p:spPr>
          <a:xfrm>
            <a:off x="468313" y="1341438"/>
            <a:ext cx="8229600" cy="4924425"/>
          </a:xfrm>
        </p:spPr>
        <p:txBody>
          <a:bodyPr/>
          <a:lstStyle/>
          <a:p>
            <a:pPr algn="just">
              <a:buFontTx/>
              <a:buNone/>
            </a:pPr>
            <a:r>
              <a:rPr lang="es-ES"/>
              <a:t>	</a:t>
            </a:r>
          </a:p>
          <a:p>
            <a:pPr algn="just">
              <a:buFontTx/>
              <a:buNone/>
            </a:pPr>
            <a:r>
              <a:rPr lang="es-ES"/>
              <a:t>	</a:t>
            </a:r>
            <a:r>
              <a:rPr lang="es-ES" sz="2800"/>
              <a:t>El crecimiento incontrolado de la ciudad, afectando indiscriminadamente sus ecosistemas, es lo que ha llevado a plantear la elaboración de la Carta Geoambiental, considerándose indispensable incluir en ésta la zonificación de áreas sensibles antes sismos, deslizamientos e inundaciones.</a:t>
            </a:r>
            <a:r>
              <a:rPr lang="es-ES"/>
              <a:t> </a:t>
            </a:r>
            <a:endParaRPr lang="es-EC"/>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300" name="Group 4"/>
          <p:cNvGrpSpPr>
            <a:grpSpLocks/>
          </p:cNvGrpSpPr>
          <p:nvPr/>
        </p:nvGrpSpPr>
        <p:grpSpPr bwMode="auto">
          <a:xfrm>
            <a:off x="1116013" y="0"/>
            <a:ext cx="7343775" cy="6858000"/>
            <a:chOff x="888" y="3878"/>
            <a:chExt cx="10260" cy="10800"/>
          </a:xfrm>
        </p:grpSpPr>
        <p:sp>
          <p:nvSpPr>
            <p:cNvPr id="55301" name="Text Box 5"/>
            <p:cNvSpPr txBox="1">
              <a:spLocks noChangeArrowheads="1"/>
            </p:cNvSpPr>
            <p:nvPr/>
          </p:nvSpPr>
          <p:spPr bwMode="auto">
            <a:xfrm>
              <a:off x="888" y="3878"/>
              <a:ext cx="10260" cy="10800"/>
            </a:xfrm>
            <a:prstGeom prst="rect">
              <a:avLst/>
            </a:prstGeom>
            <a:solidFill>
              <a:srgbClr val="FFFFFF"/>
            </a:solidFill>
            <a:ln w="9525">
              <a:solidFill>
                <a:srgbClr val="000000"/>
              </a:solidFill>
              <a:miter lim="800000"/>
              <a:headEnd/>
              <a:tailEnd/>
            </a:ln>
          </p:spPr>
          <p:txBody>
            <a:bodyPr/>
            <a:lstStyle/>
            <a:p>
              <a:pPr algn="ctr">
                <a:spcBef>
                  <a:spcPts val="500"/>
                </a:spcBef>
                <a:spcAft>
                  <a:spcPts val="500"/>
                </a:spcAft>
              </a:pPr>
              <a:r>
                <a:rPr lang="es-ES" sz="1400" b="1">
                  <a:solidFill>
                    <a:schemeClr val="bg2"/>
                  </a:solidFill>
                  <a:latin typeface="Arial Unicode MS" pitchFamily="34" charset="-128"/>
                </a:rPr>
                <a:t>METODOLOGIA PARA EL ESTUDIO DE ÁREAS DE INUNDACIÓN</a:t>
              </a:r>
              <a:endParaRPr lang="es-ES" sz="1400" b="1">
                <a:solidFill>
                  <a:schemeClr val="bg2"/>
                </a:solidFill>
                <a:latin typeface="Times New Roman" pitchFamily="18" charset="0"/>
              </a:endParaRPr>
            </a:p>
            <a:p>
              <a:pPr>
                <a:spcBef>
                  <a:spcPts val="500"/>
                </a:spcBef>
                <a:spcAft>
                  <a:spcPts val="500"/>
                </a:spcAft>
              </a:pPr>
              <a:endParaRPr lang="es-ES" sz="1400">
                <a:solidFill>
                  <a:schemeClr val="bg2"/>
                </a:solidFill>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pPr algn="r">
                <a:spcBef>
                  <a:spcPts val="500"/>
                </a:spcBef>
                <a:spcAft>
                  <a:spcPts val="500"/>
                </a:spcAft>
              </a:pPr>
              <a:endParaRPr lang="es-ES" sz="1200">
                <a:latin typeface="Times New Roman" pitchFamily="18" charset="0"/>
              </a:endParaRPr>
            </a:p>
            <a:p>
              <a:pPr algn="r">
                <a:spcBef>
                  <a:spcPts val="500"/>
                </a:spcBef>
                <a:spcAft>
                  <a:spcPts val="500"/>
                </a:spcAft>
              </a:pPr>
              <a:endParaRPr lang="es-ES" sz="1000">
                <a:latin typeface="Times New Roman" pitchFamily="18" charset="0"/>
              </a:endParaRPr>
            </a:p>
            <a:p>
              <a:pPr>
                <a:spcBef>
                  <a:spcPts val="500"/>
                </a:spcBef>
                <a:spcAft>
                  <a:spcPts val="500"/>
                </a:spcAft>
              </a:pPr>
              <a:endParaRPr lang="es-ES" sz="1200">
                <a:latin typeface="Times New Roman" pitchFamily="18" charset="0"/>
              </a:endParaRPr>
            </a:p>
            <a:p>
              <a:pPr>
                <a:spcBef>
                  <a:spcPts val="500"/>
                </a:spcBef>
                <a:spcAft>
                  <a:spcPts val="500"/>
                </a:spcAft>
              </a:pPr>
              <a:endParaRPr lang="es-ES" sz="1200">
                <a:latin typeface="Times New Roman" pitchFamily="18" charset="0"/>
              </a:endParaRPr>
            </a:p>
            <a:p>
              <a:endParaRPr lang="es-EC"/>
            </a:p>
          </p:txBody>
        </p:sp>
        <p:sp>
          <p:nvSpPr>
            <p:cNvPr id="55302" name="Text Box 6"/>
            <p:cNvSpPr txBox="1">
              <a:spLocks noChangeArrowheads="1"/>
            </p:cNvSpPr>
            <p:nvPr/>
          </p:nvSpPr>
          <p:spPr bwMode="auto">
            <a:xfrm>
              <a:off x="1419" y="5740"/>
              <a:ext cx="3715" cy="1862"/>
            </a:xfrm>
            <a:prstGeom prst="rect">
              <a:avLst/>
            </a:prstGeom>
            <a:solidFill>
              <a:srgbClr val="FFFFFF"/>
            </a:solidFill>
            <a:ln w="25400">
              <a:solidFill>
                <a:srgbClr val="000000"/>
              </a:solidFill>
              <a:miter lim="800000"/>
              <a:headEnd/>
              <a:tailEnd/>
            </a:ln>
          </p:spPr>
          <p:txBody>
            <a:bodyPr/>
            <a:lstStyle/>
            <a:p>
              <a:pPr algn="ctr"/>
              <a:r>
                <a:rPr lang="es-ES" sz="1000" b="1">
                  <a:solidFill>
                    <a:schemeClr val="bg2"/>
                  </a:solidFill>
                </a:rPr>
                <a:t>RECOPILACIÓN DE INFORMACION</a:t>
              </a:r>
            </a:p>
            <a:p>
              <a:r>
                <a:rPr lang="es-EC" sz="900">
                  <a:solidFill>
                    <a:schemeClr val="bg2"/>
                  </a:solidFill>
                </a:rPr>
                <a:t>Fotogeología</a:t>
              </a:r>
            </a:p>
            <a:p>
              <a:r>
                <a:rPr lang="es-EC" sz="900">
                  <a:solidFill>
                    <a:schemeClr val="bg2"/>
                  </a:solidFill>
                </a:rPr>
                <a:t>Reporte de organismos de control</a:t>
              </a:r>
            </a:p>
            <a:p>
              <a:r>
                <a:rPr lang="es-EC" sz="900">
                  <a:solidFill>
                    <a:schemeClr val="bg2"/>
                  </a:solidFill>
                </a:rPr>
                <a:t>Precipitaciones</a:t>
              </a:r>
            </a:p>
            <a:p>
              <a:r>
                <a:rPr lang="es-EC" sz="900">
                  <a:solidFill>
                    <a:schemeClr val="bg2"/>
                  </a:solidFill>
                </a:rPr>
                <a:t>Topografía del área</a:t>
              </a:r>
            </a:p>
            <a:p>
              <a:r>
                <a:rPr lang="es-EC" sz="900">
                  <a:solidFill>
                    <a:schemeClr val="bg2"/>
                  </a:solidFill>
                </a:rPr>
                <a:t>Reconocimiento de campo</a:t>
              </a:r>
              <a:endParaRPr lang="es-EC">
                <a:solidFill>
                  <a:schemeClr val="bg2"/>
                </a:solidFill>
              </a:endParaRPr>
            </a:p>
          </p:txBody>
        </p:sp>
        <p:grpSp>
          <p:nvGrpSpPr>
            <p:cNvPr id="55303" name="Group 7"/>
            <p:cNvGrpSpPr>
              <a:grpSpLocks/>
            </p:cNvGrpSpPr>
            <p:nvPr/>
          </p:nvGrpSpPr>
          <p:grpSpPr bwMode="auto">
            <a:xfrm>
              <a:off x="6018" y="6299"/>
              <a:ext cx="2123" cy="745"/>
              <a:chOff x="5661" y="5917"/>
              <a:chExt cx="2160" cy="720"/>
            </a:xfrm>
          </p:grpSpPr>
          <p:sp>
            <p:nvSpPr>
              <p:cNvPr id="55304" name="Oval 8"/>
              <p:cNvSpPr>
                <a:spLocks noChangeArrowheads="1"/>
              </p:cNvSpPr>
              <p:nvPr/>
            </p:nvSpPr>
            <p:spPr bwMode="auto">
              <a:xfrm>
                <a:off x="5661" y="5917"/>
                <a:ext cx="2160" cy="720"/>
              </a:xfrm>
              <a:prstGeom prst="ellipse">
                <a:avLst/>
              </a:prstGeom>
              <a:solidFill>
                <a:srgbClr val="FFFFFF"/>
              </a:solidFill>
              <a:ln w="25400">
                <a:solidFill>
                  <a:srgbClr val="000000"/>
                </a:solidFill>
                <a:round/>
                <a:headEnd/>
                <a:tailEnd/>
              </a:ln>
            </p:spPr>
            <p:txBody>
              <a:bodyPr/>
              <a:lstStyle/>
              <a:p>
                <a:endParaRPr lang="es-ES"/>
              </a:p>
            </p:txBody>
          </p:sp>
          <p:sp>
            <p:nvSpPr>
              <p:cNvPr id="55305" name="Text Box 9"/>
              <p:cNvSpPr txBox="1">
                <a:spLocks noChangeArrowheads="1"/>
              </p:cNvSpPr>
              <p:nvPr/>
            </p:nvSpPr>
            <p:spPr bwMode="auto">
              <a:xfrm>
                <a:off x="5841" y="5917"/>
                <a:ext cx="1800" cy="720"/>
              </a:xfrm>
              <a:prstGeom prst="rect">
                <a:avLst/>
              </a:prstGeom>
              <a:noFill/>
              <a:ln w="9525">
                <a:noFill/>
                <a:miter lim="800000"/>
                <a:headEnd/>
                <a:tailEnd/>
              </a:ln>
            </p:spPr>
            <p:txBody>
              <a:bodyPr/>
              <a:lstStyle/>
              <a:p>
                <a:pPr algn="ctr"/>
                <a:r>
                  <a:rPr lang="es-EC" sz="1200">
                    <a:solidFill>
                      <a:schemeClr val="bg2"/>
                    </a:solidFill>
                  </a:rPr>
                  <a:t>ESTUDIO DEL ÁREA</a:t>
                </a:r>
                <a:endParaRPr lang="es-EC">
                  <a:solidFill>
                    <a:schemeClr val="bg2"/>
                  </a:solidFill>
                </a:endParaRPr>
              </a:p>
            </p:txBody>
          </p:sp>
        </p:grpSp>
        <p:sp>
          <p:nvSpPr>
            <p:cNvPr id="55306" name="Text Box 10"/>
            <p:cNvSpPr txBox="1">
              <a:spLocks noChangeArrowheads="1"/>
            </p:cNvSpPr>
            <p:nvPr/>
          </p:nvSpPr>
          <p:spPr bwMode="auto">
            <a:xfrm>
              <a:off x="8671" y="4809"/>
              <a:ext cx="1416" cy="1303"/>
            </a:xfrm>
            <a:prstGeom prst="rect">
              <a:avLst/>
            </a:prstGeom>
            <a:solidFill>
              <a:srgbClr val="FFFFFF"/>
            </a:solidFill>
            <a:ln w="9525">
              <a:solidFill>
                <a:srgbClr val="000000"/>
              </a:solidFill>
              <a:miter lim="800000"/>
              <a:headEnd/>
              <a:tailEnd/>
            </a:ln>
          </p:spPr>
          <p:txBody>
            <a:bodyPr/>
            <a:lstStyle/>
            <a:p>
              <a:pPr algn="ctr"/>
              <a:r>
                <a:rPr lang="es-ES" sz="1000" b="1">
                  <a:solidFill>
                    <a:schemeClr val="bg2"/>
                  </a:solidFill>
                </a:rPr>
                <a:t>Geología</a:t>
              </a:r>
            </a:p>
            <a:p>
              <a:r>
                <a:rPr lang="es-EC" sz="1000">
                  <a:solidFill>
                    <a:schemeClr val="bg2"/>
                  </a:solidFill>
                </a:rPr>
                <a:t>Estratigrafía</a:t>
              </a:r>
            </a:p>
            <a:p>
              <a:r>
                <a:rPr lang="es-EC" sz="1000">
                  <a:solidFill>
                    <a:schemeClr val="bg2"/>
                  </a:solidFill>
                </a:rPr>
                <a:t>Litología</a:t>
              </a:r>
            </a:p>
            <a:p>
              <a:r>
                <a:rPr lang="es-EC" sz="1000">
                  <a:solidFill>
                    <a:schemeClr val="bg2"/>
                  </a:solidFill>
                </a:rPr>
                <a:t>Estructuras</a:t>
              </a:r>
              <a:endParaRPr lang="es-EC">
                <a:solidFill>
                  <a:schemeClr val="bg2"/>
                </a:solidFill>
              </a:endParaRPr>
            </a:p>
          </p:txBody>
        </p:sp>
        <p:sp>
          <p:nvSpPr>
            <p:cNvPr id="55307" name="Text Box 11"/>
            <p:cNvSpPr txBox="1">
              <a:spLocks noChangeArrowheads="1"/>
            </p:cNvSpPr>
            <p:nvPr/>
          </p:nvSpPr>
          <p:spPr bwMode="auto">
            <a:xfrm>
              <a:off x="9202" y="6299"/>
              <a:ext cx="1769" cy="1117"/>
            </a:xfrm>
            <a:prstGeom prst="rect">
              <a:avLst/>
            </a:prstGeom>
            <a:solidFill>
              <a:srgbClr val="FFFFFF"/>
            </a:solidFill>
            <a:ln w="9525">
              <a:solidFill>
                <a:srgbClr val="000000"/>
              </a:solidFill>
              <a:miter lim="800000"/>
              <a:headEnd/>
              <a:tailEnd/>
            </a:ln>
          </p:spPr>
          <p:txBody>
            <a:bodyPr rIns="0"/>
            <a:lstStyle/>
            <a:p>
              <a:r>
                <a:rPr lang="es-EC" sz="1200" b="1">
                  <a:solidFill>
                    <a:schemeClr val="bg2"/>
                  </a:solidFill>
                </a:rPr>
                <a:t>Hidrología</a:t>
              </a:r>
            </a:p>
            <a:p>
              <a:endParaRPr lang="es-EC" sz="1200" b="1">
                <a:solidFill>
                  <a:schemeClr val="bg2"/>
                </a:solidFill>
              </a:endParaRPr>
            </a:p>
            <a:p>
              <a:r>
                <a:rPr lang="es-EC" sz="1200" b="1">
                  <a:solidFill>
                    <a:schemeClr val="bg2"/>
                  </a:solidFill>
                </a:rPr>
                <a:t>Hidrogeología</a:t>
              </a:r>
              <a:endParaRPr lang="es-EC">
                <a:solidFill>
                  <a:schemeClr val="bg2"/>
                </a:solidFill>
              </a:endParaRPr>
            </a:p>
          </p:txBody>
        </p:sp>
        <p:sp>
          <p:nvSpPr>
            <p:cNvPr id="55308" name="Text Box 12"/>
            <p:cNvSpPr txBox="1">
              <a:spLocks noChangeArrowheads="1"/>
            </p:cNvSpPr>
            <p:nvPr/>
          </p:nvSpPr>
          <p:spPr bwMode="auto">
            <a:xfrm>
              <a:off x="8848" y="7602"/>
              <a:ext cx="1946" cy="1490"/>
            </a:xfrm>
            <a:prstGeom prst="rect">
              <a:avLst/>
            </a:prstGeom>
            <a:solidFill>
              <a:srgbClr val="FFFFFF"/>
            </a:solidFill>
            <a:ln w="9525">
              <a:solidFill>
                <a:srgbClr val="000000"/>
              </a:solidFill>
              <a:miter lim="800000"/>
              <a:headEnd/>
              <a:tailEnd/>
            </a:ln>
          </p:spPr>
          <p:txBody>
            <a:bodyPr/>
            <a:lstStyle/>
            <a:p>
              <a:r>
                <a:rPr lang="es-EC" sz="1200">
                  <a:solidFill>
                    <a:schemeClr val="bg2"/>
                  </a:solidFill>
                </a:rPr>
                <a:t>Determinación de la infraestructura existente en el área afectada</a:t>
              </a:r>
              <a:endParaRPr lang="es-EC">
                <a:solidFill>
                  <a:schemeClr val="bg2"/>
                </a:solidFill>
              </a:endParaRPr>
            </a:p>
          </p:txBody>
        </p:sp>
        <p:sp>
          <p:nvSpPr>
            <p:cNvPr id="55309" name="Line 13"/>
            <p:cNvSpPr>
              <a:spLocks noChangeShapeType="1"/>
            </p:cNvSpPr>
            <p:nvPr/>
          </p:nvSpPr>
          <p:spPr bwMode="auto">
            <a:xfrm flipV="1">
              <a:off x="8141" y="5368"/>
              <a:ext cx="530" cy="1303"/>
            </a:xfrm>
            <a:prstGeom prst="line">
              <a:avLst/>
            </a:prstGeom>
            <a:noFill/>
            <a:ln w="9525">
              <a:solidFill>
                <a:srgbClr val="000000"/>
              </a:solidFill>
              <a:round/>
              <a:headEnd/>
              <a:tailEnd type="triangle" w="med" len="med"/>
            </a:ln>
          </p:spPr>
          <p:txBody>
            <a:bodyPr/>
            <a:lstStyle/>
            <a:p>
              <a:endParaRPr lang="es-ES"/>
            </a:p>
          </p:txBody>
        </p:sp>
        <p:sp>
          <p:nvSpPr>
            <p:cNvPr id="55310" name="Line 14"/>
            <p:cNvSpPr>
              <a:spLocks noChangeShapeType="1"/>
            </p:cNvSpPr>
            <p:nvPr/>
          </p:nvSpPr>
          <p:spPr bwMode="auto">
            <a:xfrm>
              <a:off x="8141" y="6671"/>
              <a:ext cx="1061" cy="0"/>
            </a:xfrm>
            <a:prstGeom prst="line">
              <a:avLst/>
            </a:prstGeom>
            <a:noFill/>
            <a:ln w="9525">
              <a:solidFill>
                <a:srgbClr val="000000"/>
              </a:solidFill>
              <a:round/>
              <a:headEnd/>
              <a:tailEnd type="triangle" w="med" len="med"/>
            </a:ln>
          </p:spPr>
          <p:txBody>
            <a:bodyPr/>
            <a:lstStyle/>
            <a:p>
              <a:endParaRPr lang="es-ES"/>
            </a:p>
          </p:txBody>
        </p:sp>
        <p:sp>
          <p:nvSpPr>
            <p:cNvPr id="55311" name="Line 15"/>
            <p:cNvSpPr>
              <a:spLocks noChangeShapeType="1"/>
            </p:cNvSpPr>
            <p:nvPr/>
          </p:nvSpPr>
          <p:spPr bwMode="auto">
            <a:xfrm>
              <a:off x="8141" y="6671"/>
              <a:ext cx="884" cy="931"/>
            </a:xfrm>
            <a:prstGeom prst="line">
              <a:avLst/>
            </a:prstGeom>
            <a:noFill/>
            <a:ln w="9525">
              <a:solidFill>
                <a:srgbClr val="000000"/>
              </a:solidFill>
              <a:round/>
              <a:headEnd/>
              <a:tailEnd type="triangle" w="med" len="med"/>
            </a:ln>
          </p:spPr>
          <p:txBody>
            <a:bodyPr/>
            <a:lstStyle/>
            <a:p>
              <a:endParaRPr lang="es-ES"/>
            </a:p>
          </p:txBody>
        </p:sp>
        <p:sp>
          <p:nvSpPr>
            <p:cNvPr id="55312" name="AutoShape 16"/>
            <p:cNvSpPr>
              <a:spLocks noChangeArrowheads="1"/>
            </p:cNvSpPr>
            <p:nvPr/>
          </p:nvSpPr>
          <p:spPr bwMode="auto">
            <a:xfrm>
              <a:off x="5134" y="6485"/>
              <a:ext cx="884" cy="37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55313" name="AutoShape 17"/>
            <p:cNvSpPr>
              <a:spLocks noChangeArrowheads="1"/>
            </p:cNvSpPr>
            <p:nvPr/>
          </p:nvSpPr>
          <p:spPr bwMode="auto">
            <a:xfrm rot="6900000">
              <a:off x="4501" y="8561"/>
              <a:ext cx="3537" cy="504"/>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55314" name="Text Box 18"/>
            <p:cNvSpPr txBox="1">
              <a:spLocks noChangeArrowheads="1"/>
            </p:cNvSpPr>
            <p:nvPr/>
          </p:nvSpPr>
          <p:spPr bwMode="auto">
            <a:xfrm>
              <a:off x="3719" y="10581"/>
              <a:ext cx="3714" cy="559"/>
            </a:xfrm>
            <a:prstGeom prst="rect">
              <a:avLst/>
            </a:prstGeom>
            <a:solidFill>
              <a:srgbClr val="FFFFFF"/>
            </a:solidFill>
            <a:ln w="25400">
              <a:solidFill>
                <a:srgbClr val="000000"/>
              </a:solidFill>
              <a:miter lim="800000"/>
              <a:headEnd/>
              <a:tailEnd/>
            </a:ln>
          </p:spPr>
          <p:txBody>
            <a:bodyPr/>
            <a:lstStyle/>
            <a:p>
              <a:pPr algn="ctr"/>
              <a:r>
                <a:rPr lang="es-EC" sz="1000">
                  <a:solidFill>
                    <a:schemeClr val="bg2"/>
                  </a:solidFill>
                </a:rPr>
                <a:t>Análisis de las causas de la inundación</a:t>
              </a:r>
              <a:endParaRPr lang="es-EC">
                <a:solidFill>
                  <a:schemeClr val="bg2"/>
                </a:solidFill>
              </a:endParaRPr>
            </a:p>
          </p:txBody>
        </p:sp>
        <p:sp>
          <p:nvSpPr>
            <p:cNvPr id="55315" name="Text Box 19"/>
            <p:cNvSpPr txBox="1">
              <a:spLocks noChangeArrowheads="1"/>
            </p:cNvSpPr>
            <p:nvPr/>
          </p:nvSpPr>
          <p:spPr bwMode="auto">
            <a:xfrm>
              <a:off x="3719" y="13375"/>
              <a:ext cx="3714" cy="773"/>
            </a:xfrm>
            <a:prstGeom prst="rect">
              <a:avLst/>
            </a:prstGeom>
            <a:solidFill>
              <a:srgbClr val="FFFFFF"/>
            </a:solidFill>
            <a:ln w="25400">
              <a:solidFill>
                <a:srgbClr val="000000"/>
              </a:solidFill>
              <a:miter lim="800000"/>
              <a:headEnd/>
              <a:tailEnd/>
            </a:ln>
          </p:spPr>
          <p:txBody>
            <a:bodyPr/>
            <a:lstStyle/>
            <a:p>
              <a:pPr algn="ctr"/>
              <a:r>
                <a:rPr lang="es-EC" sz="1000">
                  <a:solidFill>
                    <a:schemeClr val="bg2"/>
                  </a:solidFill>
                </a:rPr>
                <a:t>Planteamiento de obras de para evitar inundaciones</a:t>
              </a:r>
              <a:endParaRPr lang="es-EC">
                <a:solidFill>
                  <a:schemeClr val="bg2"/>
                </a:solidFill>
              </a:endParaRPr>
            </a:p>
          </p:txBody>
        </p:sp>
        <p:sp>
          <p:nvSpPr>
            <p:cNvPr id="55316" name="Text Box 20"/>
            <p:cNvSpPr txBox="1">
              <a:spLocks noChangeArrowheads="1"/>
            </p:cNvSpPr>
            <p:nvPr/>
          </p:nvSpPr>
          <p:spPr bwMode="auto">
            <a:xfrm>
              <a:off x="3719" y="11885"/>
              <a:ext cx="3714" cy="745"/>
            </a:xfrm>
            <a:prstGeom prst="rect">
              <a:avLst/>
            </a:prstGeom>
            <a:solidFill>
              <a:srgbClr val="FFFFFF"/>
            </a:solidFill>
            <a:ln w="25400">
              <a:solidFill>
                <a:srgbClr val="000000"/>
              </a:solidFill>
              <a:miter lim="800000"/>
              <a:headEnd/>
              <a:tailEnd/>
            </a:ln>
          </p:spPr>
          <p:txBody>
            <a:bodyPr tIns="46800"/>
            <a:lstStyle/>
            <a:p>
              <a:pPr algn="ctr"/>
              <a:r>
                <a:rPr lang="es-EC" sz="1000">
                  <a:solidFill>
                    <a:schemeClr val="bg2"/>
                  </a:solidFill>
                </a:rPr>
                <a:t>Calculo de aporte de aguas al área de afectación</a:t>
              </a:r>
              <a:endParaRPr lang="es-EC">
                <a:solidFill>
                  <a:schemeClr val="bg2"/>
                </a:solidFill>
              </a:endParaRPr>
            </a:p>
          </p:txBody>
        </p:sp>
        <p:sp>
          <p:nvSpPr>
            <p:cNvPr id="55317" name="AutoShape 21"/>
            <p:cNvSpPr>
              <a:spLocks noChangeArrowheads="1"/>
            </p:cNvSpPr>
            <p:nvPr/>
          </p:nvSpPr>
          <p:spPr bwMode="auto">
            <a:xfrm rot="5400000">
              <a:off x="5206" y="11245"/>
              <a:ext cx="652" cy="44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sp>
          <p:nvSpPr>
            <p:cNvPr id="55318" name="AutoShape 22"/>
            <p:cNvSpPr>
              <a:spLocks noChangeArrowheads="1"/>
            </p:cNvSpPr>
            <p:nvPr/>
          </p:nvSpPr>
          <p:spPr bwMode="auto">
            <a:xfrm rot="5400000">
              <a:off x="5206" y="12735"/>
              <a:ext cx="651" cy="442"/>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FFFF"/>
            </a:solidFill>
            <a:ln w="9525">
              <a:solidFill>
                <a:srgbClr val="000000"/>
              </a:solidFill>
              <a:miter lim="800000"/>
              <a:headEnd/>
              <a:tailEnd/>
            </a:ln>
          </p:spPr>
          <p:txBody>
            <a:bodyPr/>
            <a:lstStyle/>
            <a:p>
              <a:endParaRPr lang="es-ES"/>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s-ES" sz="2400" b="1">
                <a:solidFill>
                  <a:srgbClr val="FFFF00"/>
                </a:solidFill>
              </a:rPr>
              <a:t>DESCRIPCIÓN DEL MAPA DE UBICACIÓN DE SITIOS SENSIBLES A INUNDACIONES</a:t>
            </a:r>
            <a:r>
              <a:rPr lang="es-ES" sz="4000"/>
              <a:t> </a:t>
            </a:r>
            <a:endParaRPr lang="es-EC" sz="4000"/>
          </a:p>
        </p:txBody>
      </p:sp>
      <p:sp>
        <p:nvSpPr>
          <p:cNvPr id="56323" name="Rectangle 3"/>
          <p:cNvSpPr>
            <a:spLocks noGrp="1" noChangeArrowheads="1"/>
          </p:cNvSpPr>
          <p:nvPr>
            <p:ph type="body" idx="1"/>
          </p:nvPr>
        </p:nvSpPr>
        <p:spPr/>
        <p:txBody>
          <a:bodyPr/>
          <a:lstStyle/>
          <a:p>
            <a:pPr>
              <a:lnSpc>
                <a:spcPct val="80000"/>
              </a:lnSpc>
              <a:buFontTx/>
              <a:buNone/>
            </a:pPr>
            <a:r>
              <a:rPr lang="es-ES" sz="2000"/>
              <a:t>	</a:t>
            </a:r>
            <a:r>
              <a:rPr lang="es-ES" sz="2000">
                <a:solidFill>
                  <a:srgbClr val="FFFF00"/>
                </a:solidFill>
              </a:rPr>
              <a:t>LOS VERGELES Y LAS ORQUÍDEAS</a:t>
            </a:r>
          </a:p>
          <a:p>
            <a:pPr>
              <a:lnSpc>
                <a:spcPct val="80000"/>
              </a:lnSpc>
              <a:buFontTx/>
              <a:buNone/>
            </a:pPr>
            <a:r>
              <a:rPr lang="es-ES" sz="2000"/>
              <a:t>	</a:t>
            </a:r>
          </a:p>
          <a:p>
            <a:pPr algn="just">
              <a:lnSpc>
                <a:spcPct val="80000"/>
              </a:lnSpc>
              <a:buFontTx/>
              <a:buNone/>
            </a:pPr>
            <a:r>
              <a:rPr lang="es-ES" sz="2000"/>
              <a:t>	Éste sector nuevo, de urbanizaciones en la ciudad, por varios años evidenció  inundaciones que se debían principalmente al desnivel en que se encuentran éstas con respecto al de la avenida principal, la que constituye un verdadero dique que facilita el represamiento. Así mismo, otra causa era el colapso de los ductos de drenaje, por invasión de éstos y la acumulación de basura. </a:t>
            </a:r>
          </a:p>
          <a:p>
            <a:pPr algn="just">
              <a:lnSpc>
                <a:spcPct val="80000"/>
              </a:lnSpc>
              <a:buFontTx/>
              <a:buNone/>
            </a:pPr>
            <a:endParaRPr lang="es-ES" sz="2000"/>
          </a:p>
          <a:p>
            <a:pPr algn="just">
              <a:lnSpc>
                <a:spcPct val="80000"/>
              </a:lnSpc>
              <a:buFontTx/>
              <a:buNone/>
            </a:pPr>
            <a:r>
              <a:rPr lang="es-ES" sz="2000"/>
              <a:t>	La ciudadela Los Vergeles está  asentada sobre el área de un meandro abandonado del cauce del Río Daule, (</a:t>
            </a:r>
            <a:r>
              <a:rPr lang="es-ES" sz="2000" i="1"/>
              <a:t>evidenciado en el estudio de fotografías áreas</a:t>
            </a:r>
            <a:r>
              <a:rPr lang="es-ES" sz="2000"/>
              <a:t>), el cual ha sido rellenado, sin conseguir la altura suficiente para no constituir área de inundación.</a:t>
            </a:r>
            <a:endParaRPr lang="es-EC" sz="20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8" name="Picture 4" descr="2004_1106_111422AA"/>
          <p:cNvPicPr>
            <a:picLocks noChangeAspect="1" noChangeArrowheads="1"/>
          </p:cNvPicPr>
          <p:nvPr>
            <p:ph idx="1"/>
          </p:nvPr>
        </p:nvPicPr>
        <p:blipFill>
          <a:blip r:embed="rId2"/>
          <a:srcRect/>
          <a:stretch>
            <a:fillRect/>
          </a:stretch>
        </p:blipFill>
        <p:spPr>
          <a:xfrm>
            <a:off x="4932363" y="908050"/>
            <a:ext cx="3690937" cy="4176713"/>
          </a:xfrm>
          <a:noFill/>
          <a:ln>
            <a:solidFill>
              <a:schemeClr val="tx1"/>
            </a:solidFill>
          </a:ln>
        </p:spPr>
      </p:pic>
      <p:sp>
        <p:nvSpPr>
          <p:cNvPr id="57351" name="Text Box 7"/>
          <p:cNvSpPr txBox="1">
            <a:spLocks noChangeArrowheads="1"/>
          </p:cNvSpPr>
          <p:nvPr/>
        </p:nvSpPr>
        <p:spPr bwMode="auto">
          <a:xfrm>
            <a:off x="755650" y="2133600"/>
            <a:ext cx="3313113" cy="1739900"/>
          </a:xfrm>
          <a:prstGeom prst="rect">
            <a:avLst/>
          </a:prstGeom>
          <a:noFill/>
          <a:ln w="9525">
            <a:noFill/>
            <a:miter lim="800000"/>
            <a:headEnd/>
            <a:tailEnd/>
          </a:ln>
          <a:effectLst/>
        </p:spPr>
        <p:txBody>
          <a:bodyPr>
            <a:spAutoFit/>
          </a:bodyPr>
          <a:lstStyle/>
          <a:p>
            <a:pPr algn="just">
              <a:spcBef>
                <a:spcPct val="50000"/>
              </a:spcBef>
            </a:pPr>
            <a:r>
              <a:rPr lang="es-ES" i="1">
                <a:solidFill>
                  <a:srgbClr val="FFFF00"/>
                </a:solidFill>
              </a:rPr>
              <a:t>Zonas de drenaje a la altura de Las Orquídeas y nuevas urbanizaciones del sector. Obsérvese la vegetación riparia desarrollada y la ausencia de basura.</a:t>
            </a:r>
            <a:r>
              <a:rPr lang="es-EC"/>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noChangeArrowheads="1"/>
          </p:cNvSpPr>
          <p:nvPr>
            <p:ph type="body" sz="half" idx="1"/>
          </p:nvPr>
        </p:nvSpPr>
        <p:spPr>
          <a:xfrm>
            <a:off x="4932363" y="2362200"/>
            <a:ext cx="4038600" cy="4495800"/>
          </a:xfrm>
        </p:spPr>
        <p:txBody>
          <a:bodyPr/>
          <a:lstStyle/>
          <a:p>
            <a:pPr algn="just">
              <a:buFontTx/>
              <a:buNone/>
            </a:pPr>
            <a:r>
              <a:rPr lang="es-ES" sz="1600" i="1">
                <a:solidFill>
                  <a:srgbClr val="FFFF00"/>
                </a:solidFill>
              </a:rPr>
              <a:t>	</a:t>
            </a:r>
            <a:r>
              <a:rPr lang="es-ES" sz="1800" i="1">
                <a:solidFill>
                  <a:srgbClr val="FFFF00"/>
                </a:solidFill>
              </a:rPr>
              <a:t>Canal de descarga, con tramos de ducto cajón para drenaje de Las Orquídeas y sectores aledaños</a:t>
            </a:r>
            <a:r>
              <a:rPr lang="es-EC" sz="1800">
                <a:solidFill>
                  <a:srgbClr val="FFFF00"/>
                </a:solidFill>
              </a:rPr>
              <a:t> </a:t>
            </a:r>
          </a:p>
        </p:txBody>
      </p:sp>
      <p:pic>
        <p:nvPicPr>
          <p:cNvPr id="59396" name="Picture 4" descr="2004_1106_111913AA"/>
          <p:cNvPicPr>
            <a:picLocks noChangeAspect="1" noChangeArrowheads="1"/>
          </p:cNvPicPr>
          <p:nvPr>
            <p:ph sz="half" idx="2"/>
          </p:nvPr>
        </p:nvPicPr>
        <p:blipFill>
          <a:blip r:embed="rId2"/>
          <a:srcRect/>
          <a:stretch>
            <a:fillRect/>
          </a:stretch>
        </p:blipFill>
        <p:spPr>
          <a:xfrm>
            <a:off x="179388" y="1628775"/>
            <a:ext cx="4824412" cy="3617913"/>
          </a:xfrm>
          <a:noFill/>
          <a:ln>
            <a:solidFill>
              <a:schemeClr val="tx1"/>
            </a:solid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1"/>
          </p:nvPr>
        </p:nvSpPr>
        <p:spPr/>
        <p:txBody>
          <a:bodyPr/>
          <a:lstStyle/>
          <a:p>
            <a:pPr algn="just">
              <a:lnSpc>
                <a:spcPct val="80000"/>
              </a:lnSpc>
              <a:buFontTx/>
              <a:buNone/>
            </a:pPr>
            <a:r>
              <a:rPr lang="es-ES" sz="2000"/>
              <a:t>	</a:t>
            </a:r>
            <a:r>
              <a:rPr lang="es-ES" sz="2000">
                <a:solidFill>
                  <a:srgbClr val="FFFF00"/>
                </a:solidFill>
              </a:rPr>
              <a:t>SAUCES</a:t>
            </a:r>
          </a:p>
          <a:p>
            <a:pPr algn="just">
              <a:lnSpc>
                <a:spcPct val="80000"/>
              </a:lnSpc>
              <a:buFontTx/>
              <a:buNone/>
            </a:pPr>
            <a:endParaRPr lang="es-ES" sz="2000">
              <a:solidFill>
                <a:srgbClr val="FFFF00"/>
              </a:solidFill>
            </a:endParaRPr>
          </a:p>
          <a:p>
            <a:pPr algn="just">
              <a:lnSpc>
                <a:spcPct val="80000"/>
              </a:lnSpc>
              <a:buFontTx/>
              <a:buNone/>
            </a:pPr>
            <a:endParaRPr lang="es-ES" sz="2000">
              <a:solidFill>
                <a:srgbClr val="FFFF00"/>
              </a:solidFill>
            </a:endParaRPr>
          </a:p>
          <a:p>
            <a:pPr algn="just">
              <a:lnSpc>
                <a:spcPct val="80000"/>
              </a:lnSpc>
              <a:buFontTx/>
              <a:buNone/>
            </a:pPr>
            <a:r>
              <a:rPr lang="es-ES" sz="2000"/>
              <a:t>	Hasta hace dos años era común escuchar acerca de las inundaciones en sauces 6 y 8, donde el agua pasaba los 0.60 m. de altura, dañando viviendas y electrodomésticos, esto era consecuencia de un mal sistema de desfogue de aguas lluvias, lo que ha sido considerado por las autoridades de la ciudad y se implementó la construcción de nuevos ductos. Aún no ha ocurrido un inverno con la frecuencia de lluvias suficientes para verificar si el problema ha sido solucionado.</a:t>
            </a:r>
            <a:endParaRPr lang="es-EC" sz="20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noChangeArrowheads="1"/>
          </p:cNvSpPr>
          <p:nvPr>
            <p:ph type="body" sz="half" idx="1"/>
          </p:nvPr>
        </p:nvSpPr>
        <p:spPr>
          <a:xfrm>
            <a:off x="395288" y="3284538"/>
            <a:ext cx="8424862" cy="2376487"/>
          </a:xfrm>
        </p:spPr>
        <p:txBody>
          <a:bodyPr/>
          <a:lstStyle/>
          <a:p>
            <a:pPr>
              <a:buFontTx/>
              <a:buNone/>
            </a:pPr>
            <a:r>
              <a:rPr lang="es-ES" sz="2000"/>
              <a:t>	</a:t>
            </a:r>
            <a:r>
              <a:rPr lang="es-ES" sz="2000">
                <a:solidFill>
                  <a:srgbClr val="FFFF00"/>
                </a:solidFill>
              </a:rPr>
              <a:t>BASTIÓN POPULAR</a:t>
            </a:r>
          </a:p>
          <a:p>
            <a:pPr algn="just">
              <a:buFontTx/>
              <a:buNone/>
            </a:pPr>
            <a:r>
              <a:rPr lang="es-ES" sz="2000"/>
              <a:t>	En éste populoso sector de la ciudad no existen redes para conducir las aguas servidas, lo que se constituye en un problema sanitario y ambiental, pues en la actualidad, las aguas lluvias y servidas, corren libremente sobre la calzada de las vías. Y, cuando existen construcciones obstruyendo los drenajes, se ha presentado el caso de desplome de éstas.</a:t>
            </a:r>
            <a:endParaRPr lang="es-EC" sz="2000"/>
          </a:p>
        </p:txBody>
      </p:sp>
      <p:pic>
        <p:nvPicPr>
          <p:cNvPr id="62468" name="Picture 4" descr="caract1"/>
          <p:cNvPicPr>
            <a:picLocks noChangeAspect="1" noChangeArrowheads="1"/>
          </p:cNvPicPr>
          <p:nvPr>
            <p:ph sz="half" idx="2"/>
          </p:nvPr>
        </p:nvPicPr>
        <p:blipFill>
          <a:blip r:embed="rId2"/>
          <a:srcRect/>
          <a:stretch>
            <a:fillRect/>
          </a:stretch>
        </p:blipFill>
        <p:spPr>
          <a:xfrm>
            <a:off x="684213" y="333375"/>
            <a:ext cx="7920037" cy="2663825"/>
          </a:xfrm>
          <a:noFill/>
          <a:ln>
            <a:solidFill>
              <a:schemeClr val="tx1"/>
            </a:solid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a:spLocks noGrp="1" noChangeArrowheads="1"/>
          </p:cNvSpPr>
          <p:nvPr>
            <p:ph type="body" sz="half" idx="1"/>
          </p:nvPr>
        </p:nvSpPr>
        <p:spPr>
          <a:xfrm>
            <a:off x="4716463" y="836613"/>
            <a:ext cx="4038600" cy="4495800"/>
          </a:xfrm>
        </p:spPr>
        <p:txBody>
          <a:bodyPr/>
          <a:lstStyle/>
          <a:p>
            <a:pPr>
              <a:lnSpc>
                <a:spcPct val="90000"/>
              </a:lnSpc>
              <a:buFontTx/>
              <a:buNone/>
            </a:pPr>
            <a:r>
              <a:rPr lang="es-ES" sz="2000"/>
              <a:t>	</a:t>
            </a:r>
            <a:r>
              <a:rPr lang="es-ES" sz="2000">
                <a:solidFill>
                  <a:srgbClr val="FFFF00"/>
                </a:solidFill>
              </a:rPr>
              <a:t>GUASMOS</a:t>
            </a:r>
          </a:p>
          <a:p>
            <a:pPr>
              <a:lnSpc>
                <a:spcPct val="90000"/>
              </a:lnSpc>
              <a:buFontTx/>
              <a:buNone/>
            </a:pPr>
            <a:endParaRPr lang="es-ES" sz="2000">
              <a:solidFill>
                <a:srgbClr val="FFFF00"/>
              </a:solidFill>
            </a:endParaRPr>
          </a:p>
          <a:p>
            <a:pPr algn="just">
              <a:lnSpc>
                <a:spcPct val="90000"/>
              </a:lnSpc>
              <a:buFontTx/>
              <a:buNone/>
            </a:pPr>
            <a:r>
              <a:rPr lang="es-ES" sz="2000">
                <a:solidFill>
                  <a:srgbClr val="FFFF00"/>
                </a:solidFill>
              </a:rPr>
              <a:t>	</a:t>
            </a:r>
            <a:r>
              <a:rPr lang="es-ES" sz="2000"/>
              <a:t>La situación en los Guasmos, es consecuencia del bajo nivel al que se encuentran las casas con respecto a las vías principales de acceso. La falta de sistemas de drenaje para aguas servidas y aguas lluvias dificultad aún mas la situación alarmante de este populoso sector en época lluviosa lo que trae como consecuencia las enfermedades como dengue o paludismo. </a:t>
            </a:r>
            <a:endParaRPr lang="es-EC" sz="2000"/>
          </a:p>
        </p:txBody>
      </p:sp>
      <p:pic>
        <p:nvPicPr>
          <p:cNvPr id="64516" name="Picture 4" descr="foto3.gif (53491 bytes)"/>
          <p:cNvPicPr>
            <a:picLocks noChangeAspect="1" noChangeArrowheads="1"/>
          </p:cNvPicPr>
          <p:nvPr>
            <p:ph sz="half" idx="2"/>
          </p:nvPr>
        </p:nvPicPr>
        <p:blipFill>
          <a:blip r:embed="rId2"/>
          <a:srcRect/>
          <a:stretch>
            <a:fillRect/>
          </a:stretch>
        </p:blipFill>
        <p:spPr>
          <a:xfrm>
            <a:off x="179388" y="1412875"/>
            <a:ext cx="4679950" cy="3082925"/>
          </a:xfrm>
          <a:noFill/>
          <a:ln>
            <a:solidFill>
              <a:schemeClr val="tx1"/>
            </a:solidFill>
          </a:ln>
        </p:spPr>
      </p:pic>
      <p:sp>
        <p:nvSpPr>
          <p:cNvPr id="64519" name="Rectangle 7"/>
          <p:cNvSpPr>
            <a:spLocks noChangeArrowheads="1"/>
          </p:cNvSpPr>
          <p:nvPr/>
        </p:nvSpPr>
        <p:spPr bwMode="auto">
          <a:xfrm>
            <a:off x="179388" y="4721225"/>
            <a:ext cx="4392612" cy="730250"/>
          </a:xfrm>
          <a:prstGeom prst="rect">
            <a:avLst/>
          </a:prstGeom>
          <a:noFill/>
          <a:ln w="9525">
            <a:noFill/>
            <a:miter lim="800000"/>
            <a:headEnd/>
            <a:tailEnd/>
          </a:ln>
          <a:effectLst/>
        </p:spPr>
        <p:txBody>
          <a:bodyPr anchor="ctr">
            <a:spAutoFit/>
          </a:bodyPr>
          <a:lstStyle/>
          <a:p>
            <a:pPr algn="ctr"/>
            <a:r>
              <a:rPr lang="es-ES" sz="1400" i="1">
                <a:solidFill>
                  <a:srgbClr val="FFFF00"/>
                </a:solidFill>
              </a:rPr>
              <a:t>Vista aérea del  Guasmo, se observa gran</a:t>
            </a:r>
            <a:endParaRPr lang="es-EC" sz="1400">
              <a:solidFill>
                <a:srgbClr val="FFFF00"/>
              </a:solidFill>
            </a:endParaRPr>
          </a:p>
          <a:p>
            <a:pPr algn="ctr"/>
            <a:r>
              <a:rPr lang="es-ES" sz="1400" i="1">
                <a:solidFill>
                  <a:srgbClr val="FFFF00"/>
                </a:solidFill>
              </a:rPr>
              <a:t>superficie de inundación, que afecta familias </a:t>
            </a:r>
          </a:p>
          <a:p>
            <a:pPr algn="ctr"/>
            <a:r>
              <a:rPr lang="es-ES" sz="1400" i="1">
                <a:solidFill>
                  <a:srgbClr val="FFFF00"/>
                </a:solidFill>
              </a:rPr>
              <a:t>del sector.</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28600"/>
            <a:ext cx="8229600" cy="608013"/>
          </a:xfrm>
        </p:spPr>
        <p:txBody>
          <a:bodyPr/>
          <a:lstStyle/>
          <a:p>
            <a:r>
              <a:rPr lang="es-ES" sz="4000" b="1">
                <a:solidFill>
                  <a:srgbClr val="FFFF00"/>
                </a:solidFill>
              </a:rPr>
              <a:t>CONCLUSIONES</a:t>
            </a:r>
            <a:endParaRPr lang="es-EC" sz="4000" b="1">
              <a:solidFill>
                <a:srgbClr val="FFFF00"/>
              </a:solidFill>
            </a:endParaRPr>
          </a:p>
        </p:txBody>
      </p:sp>
      <p:sp>
        <p:nvSpPr>
          <p:cNvPr id="66563" name="Rectangle 3"/>
          <p:cNvSpPr>
            <a:spLocks noGrp="1" noChangeArrowheads="1"/>
          </p:cNvSpPr>
          <p:nvPr>
            <p:ph type="body" idx="1"/>
          </p:nvPr>
        </p:nvSpPr>
        <p:spPr>
          <a:xfrm>
            <a:off x="395288" y="1125538"/>
            <a:ext cx="8229600" cy="4495800"/>
          </a:xfrm>
        </p:spPr>
        <p:txBody>
          <a:bodyPr/>
          <a:lstStyle/>
          <a:p>
            <a:pPr>
              <a:lnSpc>
                <a:spcPct val="80000"/>
              </a:lnSpc>
              <a:buFontTx/>
              <a:buNone/>
            </a:pPr>
            <a:r>
              <a:rPr lang="es-ES" sz="2400" b="1"/>
              <a:t>	SISMOS:</a:t>
            </a:r>
            <a:endParaRPr lang="es-ES" sz="2400"/>
          </a:p>
          <a:p>
            <a:pPr algn="just">
              <a:lnSpc>
                <a:spcPct val="80000"/>
              </a:lnSpc>
              <a:buFontTx/>
              <a:buNone/>
            </a:pPr>
            <a:r>
              <a:rPr lang="es-ES" sz="2400"/>
              <a:t>	Por estar la ciudad de Guayaquil en un área de alta sismicidad, los riesgos por sismos son de gran consideración, deben tenerse en cuenta investigaciones realizadas, entre otras, por Moncayo M. (1997), respecto a la energía que se podría liberar en la zona de subducción frente a las costas ecuatorianas, que sería capaz de generar sismos de hasta una magnitud de 6 en la Escala de Richter que afectarían a la ciudad.</a:t>
            </a:r>
          </a:p>
          <a:p>
            <a:pPr algn="just">
              <a:lnSpc>
                <a:spcPct val="80000"/>
              </a:lnSpc>
              <a:buFontTx/>
              <a:buNone/>
            </a:pPr>
            <a:endParaRPr lang="es-ES" sz="2400"/>
          </a:p>
          <a:p>
            <a:pPr algn="just">
              <a:lnSpc>
                <a:spcPct val="80000"/>
              </a:lnSpc>
              <a:buFontTx/>
              <a:buNone/>
            </a:pPr>
            <a:r>
              <a:rPr lang="es-ES" sz="2400"/>
              <a:t>	En el mapa 1 (Anexo B1), solo se ha incluido un bosquejo basado en la litología y el análisis en estudios previos, considerando que debe ser la Carta Geoambiental Final la que incluya datos técnicos.</a:t>
            </a:r>
            <a:endParaRPr lang="es-EC" sz="24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p:cNvSpPr>
            <a:spLocks noGrp="1" noChangeArrowheads="1"/>
          </p:cNvSpPr>
          <p:nvPr>
            <p:ph type="body" idx="1"/>
          </p:nvPr>
        </p:nvSpPr>
        <p:spPr>
          <a:xfrm>
            <a:off x="323850" y="188913"/>
            <a:ext cx="8820150" cy="6669087"/>
          </a:xfrm>
        </p:spPr>
        <p:txBody>
          <a:bodyPr/>
          <a:lstStyle/>
          <a:p>
            <a:pPr>
              <a:lnSpc>
                <a:spcPct val="80000"/>
              </a:lnSpc>
              <a:buFontTx/>
              <a:buNone/>
            </a:pPr>
            <a:r>
              <a:rPr lang="es-ES" sz="2400" b="1"/>
              <a:t>	DESLIZAMIENTOS:</a:t>
            </a:r>
          </a:p>
          <a:p>
            <a:pPr>
              <a:lnSpc>
                <a:spcPct val="80000"/>
              </a:lnSpc>
              <a:buFontTx/>
              <a:buNone/>
            </a:pPr>
            <a:endParaRPr lang="es-ES" sz="2400"/>
          </a:p>
          <a:p>
            <a:pPr algn="just">
              <a:lnSpc>
                <a:spcPct val="80000"/>
              </a:lnSpc>
              <a:buFontTx/>
              <a:buNone/>
            </a:pPr>
            <a:r>
              <a:rPr lang="es-ES" sz="2600"/>
              <a:t>	Las principales causas para la ocurrencia de deslizamiento en la ciudad son:</a:t>
            </a:r>
          </a:p>
          <a:p>
            <a:pPr algn="just">
              <a:lnSpc>
                <a:spcPct val="80000"/>
              </a:lnSpc>
              <a:buFontTx/>
              <a:buNone/>
            </a:pPr>
            <a:endParaRPr lang="es-ES_tradnl" sz="2600"/>
          </a:p>
          <a:p>
            <a:pPr lvl="1" algn="just">
              <a:lnSpc>
                <a:spcPct val="80000"/>
              </a:lnSpc>
            </a:pPr>
            <a:r>
              <a:rPr lang="es-ES_tradnl" sz="2200"/>
              <a:t>El suelo erosionado se ablanda y finalmente cede</a:t>
            </a:r>
          </a:p>
          <a:p>
            <a:pPr lvl="1" algn="just">
              <a:lnSpc>
                <a:spcPct val="80000"/>
              </a:lnSpc>
            </a:pPr>
            <a:r>
              <a:rPr lang="es-ES_tradnl" sz="2200"/>
              <a:t>La tierra licuada por el agua, se transforma en lodo y fluye con mayor rapidez</a:t>
            </a:r>
          </a:p>
          <a:p>
            <a:pPr lvl="1" algn="just">
              <a:lnSpc>
                <a:spcPct val="80000"/>
              </a:lnSpc>
            </a:pPr>
            <a:r>
              <a:rPr lang="es-ES_tradnl" sz="2200"/>
              <a:t>Lluvias prolongadas que generan sobrecarga en materiales</a:t>
            </a:r>
          </a:p>
          <a:p>
            <a:pPr lvl="1" algn="just">
              <a:lnSpc>
                <a:spcPct val="80000"/>
              </a:lnSpc>
            </a:pPr>
            <a:r>
              <a:rPr lang="es-ES_tradnl" sz="2200"/>
              <a:t>Asentamientos informales en laderas</a:t>
            </a:r>
          </a:p>
          <a:p>
            <a:pPr lvl="1" algn="just">
              <a:lnSpc>
                <a:spcPct val="80000"/>
              </a:lnSpc>
            </a:pPr>
            <a:r>
              <a:rPr lang="es-ES_tradnl" sz="2200"/>
              <a:t>Relleno parcial o total de canales naturales para drenajes de aguas lluvias con la construcción de viviendas.</a:t>
            </a:r>
          </a:p>
          <a:p>
            <a:pPr lvl="1" algn="just">
              <a:lnSpc>
                <a:spcPct val="80000"/>
              </a:lnSpc>
            </a:pPr>
            <a:r>
              <a:rPr lang="es-ES_tradnl" sz="2200"/>
              <a:t>Presencia de pendientes pronunciadas desprovistas de vegetación y/o deforestación de cerros.</a:t>
            </a:r>
          </a:p>
          <a:p>
            <a:pPr lvl="1" algn="just">
              <a:lnSpc>
                <a:spcPct val="80000"/>
              </a:lnSpc>
            </a:pPr>
            <a:r>
              <a:rPr lang="es-ES_tradnl" sz="2200"/>
              <a:t>Trabajos anti-técnicos de movimientos de tierra</a:t>
            </a:r>
          </a:p>
          <a:p>
            <a:pPr lvl="1" algn="just">
              <a:lnSpc>
                <a:spcPct val="80000"/>
              </a:lnSpc>
            </a:pPr>
            <a:r>
              <a:rPr lang="es-ES_tradnl" sz="2200"/>
              <a:t>Construcción de viviendas y muros de contención sin asesoramiento técnico</a:t>
            </a:r>
          </a:p>
          <a:p>
            <a:pPr lvl="1" algn="just">
              <a:lnSpc>
                <a:spcPct val="80000"/>
              </a:lnSpc>
            </a:pPr>
            <a:r>
              <a:rPr lang="es-ES_tradnl" sz="2200"/>
              <a:t>Explotación anti-técnica de canteras</a:t>
            </a:r>
          </a:p>
          <a:p>
            <a:pPr lvl="1" algn="just">
              <a:lnSpc>
                <a:spcPct val="80000"/>
              </a:lnSpc>
            </a:pPr>
            <a:r>
              <a:rPr lang="es-ES_tradnl" sz="2200"/>
              <a:t>Transmisión de ondas de origen sísmica a través del material.</a:t>
            </a:r>
            <a:endParaRPr lang="es-EC" sz="22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p:cNvSpPr>
            <a:spLocks noGrp="1" noChangeArrowheads="1"/>
          </p:cNvSpPr>
          <p:nvPr>
            <p:ph type="body" idx="1"/>
          </p:nvPr>
        </p:nvSpPr>
        <p:spPr>
          <a:xfrm>
            <a:off x="250825" y="260350"/>
            <a:ext cx="8569325" cy="6597650"/>
          </a:xfrm>
        </p:spPr>
        <p:txBody>
          <a:bodyPr/>
          <a:lstStyle/>
          <a:p>
            <a:pPr algn="ctr">
              <a:lnSpc>
                <a:spcPct val="80000"/>
              </a:lnSpc>
              <a:buFontTx/>
              <a:buNone/>
            </a:pPr>
            <a:r>
              <a:rPr lang="es-ES" sz="2800" b="1"/>
              <a:t>	</a:t>
            </a:r>
            <a:r>
              <a:rPr lang="es-ES" sz="2400" b="1"/>
              <a:t>Zonificación de zonas sensibles a </a:t>
            </a:r>
          </a:p>
          <a:p>
            <a:pPr algn="ctr">
              <a:lnSpc>
                <a:spcPct val="80000"/>
              </a:lnSpc>
              <a:buFontTx/>
              <a:buNone/>
            </a:pPr>
            <a:r>
              <a:rPr lang="es-ES" sz="2400" b="1"/>
              <a:t>deslizamientos:</a:t>
            </a:r>
          </a:p>
          <a:p>
            <a:pPr>
              <a:lnSpc>
                <a:spcPct val="80000"/>
              </a:lnSpc>
              <a:buFontTx/>
              <a:buNone/>
            </a:pPr>
            <a:endParaRPr lang="es-ES" sz="2400"/>
          </a:p>
          <a:p>
            <a:pPr algn="just">
              <a:lnSpc>
                <a:spcPct val="80000"/>
              </a:lnSpc>
              <a:buFontTx/>
              <a:buNone/>
            </a:pPr>
            <a:r>
              <a:rPr lang="es-ES" sz="2000">
                <a:effectLst>
                  <a:outerShdw blurRad="38100" dist="38100" dir="2700000" algn="tl">
                    <a:srgbClr val="000000"/>
                  </a:outerShdw>
                </a:effectLst>
              </a:rPr>
              <a:t>	Un bosquejo inicial de zonificación de áreas sensibles de la ciudad, basado en los puntos estudiados durante el desarrollo de este Componente se presenta en el Mapa 4,(</a:t>
            </a:r>
            <a:r>
              <a:rPr lang="es-ES" sz="2000" i="1">
                <a:effectLst>
                  <a:outerShdw blurRad="38100" dist="38100" dir="2700000" algn="tl">
                    <a:srgbClr val="000000"/>
                  </a:outerShdw>
                </a:effectLst>
              </a:rPr>
              <a:t>Anexo 4</a:t>
            </a:r>
            <a:r>
              <a:rPr lang="es-ES" sz="2000">
                <a:effectLst>
                  <a:outerShdw blurRad="38100" dist="38100" dir="2700000" algn="tl">
                    <a:srgbClr val="000000"/>
                  </a:outerShdw>
                </a:effectLst>
              </a:rPr>
              <a:t>), en el cual se limitan dos zonas: 1) de ocurrencia de deslizamientos en laderas (zonas altas de Guayaquil) y, 2) de deslizamientos en borde de causes.</a:t>
            </a:r>
          </a:p>
          <a:p>
            <a:pPr algn="just">
              <a:lnSpc>
                <a:spcPct val="80000"/>
              </a:lnSpc>
              <a:buFontTx/>
              <a:buNone/>
            </a:pPr>
            <a:endParaRPr lang="es-ES" sz="2000">
              <a:effectLst>
                <a:outerShdw blurRad="38100" dist="38100" dir="2700000" algn="tl">
                  <a:srgbClr val="000000"/>
                </a:outerShdw>
              </a:effectLst>
            </a:endParaRPr>
          </a:p>
          <a:p>
            <a:pPr algn="just">
              <a:lnSpc>
                <a:spcPct val="80000"/>
              </a:lnSpc>
              <a:buFontTx/>
              <a:buNone/>
            </a:pPr>
            <a:r>
              <a:rPr lang="es-ES" sz="2000">
                <a:effectLst>
                  <a:outerShdw blurRad="38100" dist="38100" dir="2700000" algn="tl">
                    <a:srgbClr val="000000"/>
                  </a:outerShdw>
                </a:effectLst>
              </a:rPr>
              <a:t>	En la zona de deslizamiento de laderas se incluye a los Cerros </a:t>
            </a:r>
            <a:r>
              <a:rPr lang="es-ES_tradnl" sz="2000">
                <a:effectLst>
                  <a:outerShdw blurRad="38100" dist="38100" dir="2700000" algn="tl">
                    <a:srgbClr val="000000"/>
                  </a:outerShdw>
                </a:effectLst>
              </a:rPr>
              <a:t>El Jordán, Azul, Santa Ana, del Carmen, San Eduardo, Sectores de Prosperina, Florida, Pancho Jácome  y el  Cerro de Mapasingue, diferenciando como  </a:t>
            </a:r>
            <a:r>
              <a:rPr lang="es-ES_tradnl" sz="2000" b="1">
                <a:effectLst>
                  <a:outerShdw blurRad="38100" dist="38100" dir="2700000" algn="tl">
                    <a:srgbClr val="000000"/>
                  </a:outerShdw>
                </a:effectLst>
              </a:rPr>
              <a:t>Zona A1</a:t>
            </a:r>
            <a:r>
              <a:rPr lang="es-ES_tradnl" sz="2000">
                <a:effectLst>
                  <a:outerShdw blurRad="38100" dist="38100" dir="2700000" algn="tl">
                    <a:srgbClr val="000000"/>
                  </a:outerShdw>
                </a:effectLst>
              </a:rPr>
              <a:t> las laderas hacia el sur, que coinciden con la estratificación de la unidades geológicas, por ende es una zona de alto riesgo y, como </a:t>
            </a:r>
            <a:r>
              <a:rPr lang="es-ES_tradnl" sz="2000" b="1">
                <a:effectLst>
                  <a:outerShdw blurRad="38100" dist="38100" dir="2700000" algn="tl">
                    <a:srgbClr val="000000"/>
                  </a:outerShdw>
                </a:effectLst>
              </a:rPr>
              <a:t>Zona A2 </a:t>
            </a:r>
            <a:r>
              <a:rPr lang="es-ES_tradnl" sz="2000">
                <a:effectLst>
                  <a:outerShdw blurRad="38100" dist="38100" dir="2700000" algn="tl">
                    <a:srgbClr val="000000"/>
                  </a:outerShdw>
                </a:effectLst>
              </a:rPr>
              <a:t>las laderas hacia el norte de la ciudad, considerando que la elevaciones en Guayaquil tienen principalmente ambos flancos.</a:t>
            </a:r>
          </a:p>
          <a:p>
            <a:pPr algn="just">
              <a:lnSpc>
                <a:spcPct val="80000"/>
              </a:lnSpc>
              <a:buFontTx/>
              <a:buNone/>
            </a:pPr>
            <a:endParaRPr lang="es-ES_tradnl" sz="2000">
              <a:effectLst>
                <a:outerShdw blurRad="38100" dist="38100" dir="2700000" algn="tl">
                  <a:srgbClr val="000000"/>
                </a:outerShdw>
              </a:effectLst>
            </a:endParaRPr>
          </a:p>
          <a:p>
            <a:pPr algn="just">
              <a:lnSpc>
                <a:spcPct val="80000"/>
              </a:lnSpc>
              <a:buFontTx/>
              <a:buNone/>
            </a:pPr>
            <a:r>
              <a:rPr lang="es-ES_tradnl" sz="2000">
                <a:effectLst>
                  <a:outerShdw blurRad="38100" dist="38100" dir="2700000" algn="tl">
                    <a:srgbClr val="000000"/>
                  </a:outerShdw>
                </a:effectLst>
              </a:rPr>
              <a:t>	La zona de deslizamientos en bordes de causes, </a:t>
            </a:r>
            <a:r>
              <a:rPr lang="es-ES_tradnl" sz="2000" b="1">
                <a:effectLst>
                  <a:outerShdw blurRad="38100" dist="38100" dir="2700000" algn="tl">
                    <a:srgbClr val="000000"/>
                  </a:outerShdw>
                </a:effectLst>
              </a:rPr>
              <a:t>Zona B,</a:t>
            </a:r>
            <a:r>
              <a:rPr lang="es-ES_tradnl" sz="2000">
                <a:effectLst>
                  <a:outerShdw blurRad="38100" dist="38100" dir="2700000" algn="tl">
                    <a:srgbClr val="000000"/>
                  </a:outerShdw>
                </a:effectLst>
              </a:rPr>
              <a:t> se incluye en ésta zonificación, aunque no se detalla sus características, la mención de la misma obedece al hecho que la carta Geoambiental Final debe incluir su estudio.</a:t>
            </a:r>
            <a:endParaRPr lang="es-EC" sz="2000">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s-ES">
                <a:solidFill>
                  <a:srgbClr val="FFFF00"/>
                </a:solidFill>
              </a:rPr>
              <a:t>DEFINICIONES</a:t>
            </a:r>
            <a:endParaRPr lang="es-EC">
              <a:solidFill>
                <a:srgbClr val="FFFF00"/>
              </a:solidFill>
            </a:endParaRPr>
          </a:p>
        </p:txBody>
      </p:sp>
      <p:sp>
        <p:nvSpPr>
          <p:cNvPr id="10243" name="Rectangle 3"/>
          <p:cNvSpPr>
            <a:spLocks noGrp="1" noChangeArrowheads="1"/>
          </p:cNvSpPr>
          <p:nvPr>
            <p:ph type="body" idx="1"/>
          </p:nvPr>
        </p:nvSpPr>
        <p:spPr>
          <a:xfrm>
            <a:off x="468313" y="1341438"/>
            <a:ext cx="8229600" cy="4495800"/>
          </a:xfrm>
        </p:spPr>
        <p:txBody>
          <a:bodyPr/>
          <a:lstStyle/>
          <a:p>
            <a:pPr algn="just">
              <a:lnSpc>
                <a:spcPct val="90000"/>
              </a:lnSpc>
              <a:buFontTx/>
              <a:buNone/>
            </a:pPr>
            <a:r>
              <a:rPr lang="es-ES" sz="2400"/>
              <a:t>	Un peligro es una sustancia o acción que puede causar daño, enfermedad, perdida económica o daño ambiental. (Miller, 1994). Riesgo es la posibilidad de sufrir daño debido a un peligro. </a:t>
            </a:r>
          </a:p>
          <a:p>
            <a:pPr algn="just">
              <a:lnSpc>
                <a:spcPct val="90000"/>
              </a:lnSpc>
              <a:buFontTx/>
              <a:buNone/>
            </a:pPr>
            <a:endParaRPr lang="es-ES" sz="2400"/>
          </a:p>
          <a:p>
            <a:pPr algn="just">
              <a:lnSpc>
                <a:spcPct val="90000"/>
              </a:lnSpc>
              <a:buFontTx/>
              <a:buNone/>
            </a:pPr>
            <a:r>
              <a:rPr lang="es-ES" sz="2400"/>
              <a:t>	Vulnerabilidad es la medida en que un objeto o área puede ser afectado por la ocurrencia de un fenómeno.</a:t>
            </a:r>
          </a:p>
          <a:p>
            <a:pPr algn="just">
              <a:lnSpc>
                <a:spcPct val="90000"/>
              </a:lnSpc>
              <a:buFontTx/>
              <a:buNone/>
            </a:pPr>
            <a:endParaRPr lang="es-ES" sz="2400"/>
          </a:p>
          <a:p>
            <a:pPr algn="just">
              <a:lnSpc>
                <a:spcPct val="90000"/>
              </a:lnSpc>
              <a:buFontTx/>
              <a:buNone/>
            </a:pPr>
            <a:r>
              <a:rPr lang="es-ES" sz="2400"/>
              <a:t>	Desastre es un siniestro o calamidad que en el momento de ocurrencia, supera la capacidad de atención social de lo recursos humanos y tecnológicos, disponibles por las autoridades de la región afectada. </a:t>
            </a:r>
          </a:p>
          <a:p>
            <a:pPr algn="just">
              <a:lnSpc>
                <a:spcPct val="90000"/>
              </a:lnSpc>
              <a:buFontTx/>
              <a:buNone/>
            </a:pPr>
            <a:endParaRPr lang="es-EC" sz="240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3"/>
          <p:cNvSpPr>
            <a:spLocks noGrp="1" noChangeArrowheads="1"/>
          </p:cNvSpPr>
          <p:nvPr>
            <p:ph type="body" idx="1"/>
          </p:nvPr>
        </p:nvSpPr>
        <p:spPr>
          <a:xfrm>
            <a:off x="395288" y="765175"/>
            <a:ext cx="8229600" cy="4495800"/>
          </a:xfrm>
        </p:spPr>
        <p:txBody>
          <a:bodyPr/>
          <a:lstStyle/>
          <a:p>
            <a:pPr>
              <a:lnSpc>
                <a:spcPct val="80000"/>
              </a:lnSpc>
              <a:buFontTx/>
              <a:buNone/>
            </a:pPr>
            <a:r>
              <a:rPr lang="es-ES_tradnl" sz="2400" b="1"/>
              <a:t>	INUNDACIONES:</a:t>
            </a:r>
            <a:endParaRPr lang="es-ES" sz="2400"/>
          </a:p>
          <a:p>
            <a:pPr algn="just">
              <a:lnSpc>
                <a:spcPct val="80000"/>
              </a:lnSpc>
              <a:buFontTx/>
              <a:buNone/>
            </a:pPr>
            <a:r>
              <a:rPr lang="es-ES" sz="2400"/>
              <a:t>	Como ya se ha descrito, la ciudad de Guayaquil presenta asentamientos poblacionales en zonas propensas a inundación o de cursos naturales agua, así mismo, la ciudad ha sido varias veces en su historia inundada en sus zonas bajas por el desbordamiento del Río Guayas y/o ramales del estero, especialmente durante los fenómenos de El Niño.</a:t>
            </a:r>
          </a:p>
          <a:p>
            <a:pPr algn="just">
              <a:lnSpc>
                <a:spcPct val="80000"/>
              </a:lnSpc>
            </a:pPr>
            <a:endParaRPr lang="es-ES" sz="2400"/>
          </a:p>
          <a:p>
            <a:pPr algn="just">
              <a:lnSpc>
                <a:spcPct val="80000"/>
              </a:lnSpc>
              <a:buFontTx/>
              <a:buNone/>
            </a:pPr>
            <a:r>
              <a:rPr lang="es-ES" sz="2400"/>
              <a:t>	Generalmente las extensiones de inundación son de consideración y la permanencia de aguas excede las 48 horas en los sitios donde no existe una completa infraestructura de saneamiento y evacuación de las aguas lluvia con consecuencias  desastrosas.</a:t>
            </a:r>
            <a:endParaRPr lang="es-EC"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p:cNvSpPr>
            <a:spLocks noGrp="1" noChangeArrowheads="1"/>
          </p:cNvSpPr>
          <p:nvPr>
            <p:ph type="body" idx="1"/>
          </p:nvPr>
        </p:nvSpPr>
        <p:spPr>
          <a:xfrm>
            <a:off x="539750" y="188913"/>
            <a:ext cx="8229600" cy="6669087"/>
          </a:xfrm>
        </p:spPr>
        <p:txBody>
          <a:bodyPr/>
          <a:lstStyle/>
          <a:p>
            <a:pPr algn="ctr">
              <a:lnSpc>
                <a:spcPct val="80000"/>
              </a:lnSpc>
              <a:buFontTx/>
              <a:buNone/>
            </a:pPr>
            <a:r>
              <a:rPr lang="es-ES" sz="1400" b="1"/>
              <a:t>	</a:t>
            </a:r>
            <a:r>
              <a:rPr lang="es-ES" sz="2000" b="1"/>
              <a:t>Zonificación de zonas sensibles a inundación:</a:t>
            </a:r>
          </a:p>
          <a:p>
            <a:pPr>
              <a:lnSpc>
                <a:spcPct val="80000"/>
              </a:lnSpc>
              <a:buFontTx/>
              <a:buNone/>
            </a:pPr>
            <a:endParaRPr lang="es-ES" sz="2000"/>
          </a:p>
          <a:p>
            <a:pPr algn="just">
              <a:lnSpc>
                <a:spcPct val="80000"/>
              </a:lnSpc>
              <a:buFontTx/>
              <a:buNone/>
            </a:pPr>
            <a:r>
              <a:rPr lang="es-ES" sz="1400"/>
              <a:t>	</a:t>
            </a:r>
            <a:r>
              <a:rPr lang="es-ES" sz="2000">
                <a:effectLst>
                  <a:outerShdw blurRad="38100" dist="38100" dir="2700000" algn="tl">
                    <a:srgbClr val="000000"/>
                  </a:outerShdw>
                </a:effectLst>
              </a:rPr>
              <a:t>Se presenta un bosquejo de lo que sería la  zonificación de áreas sensibles a inundación en el Mapa 5 (</a:t>
            </a:r>
            <a:r>
              <a:rPr lang="es-ES" sz="2000" i="1">
                <a:effectLst>
                  <a:outerShdw blurRad="38100" dist="38100" dir="2700000" algn="tl">
                    <a:srgbClr val="000000"/>
                  </a:outerShdw>
                </a:effectLst>
              </a:rPr>
              <a:t>Anexo 5</a:t>
            </a:r>
            <a:r>
              <a:rPr lang="es-ES" sz="2000">
                <a:effectLst>
                  <a:outerShdw blurRad="38100" dist="38100" dir="2700000" algn="tl">
                    <a:srgbClr val="000000"/>
                  </a:outerShdw>
                </a:effectLst>
              </a:rPr>
              <a:t>), ésta se basa en la unificación de sectores inundables de iguales características. Se limitan dos zonas: 1) las planas y/o bajas y, 2) las zonas altas.</a:t>
            </a:r>
          </a:p>
          <a:p>
            <a:pPr algn="just">
              <a:lnSpc>
                <a:spcPct val="80000"/>
              </a:lnSpc>
            </a:pPr>
            <a:endParaRPr lang="es-ES" sz="2000">
              <a:effectLst>
                <a:outerShdw blurRad="38100" dist="38100" dir="2700000" algn="tl">
                  <a:srgbClr val="000000"/>
                </a:outerShdw>
              </a:effectLst>
            </a:endParaRPr>
          </a:p>
          <a:p>
            <a:pPr algn="just">
              <a:lnSpc>
                <a:spcPct val="80000"/>
              </a:lnSpc>
              <a:buFontTx/>
              <a:buNone/>
            </a:pPr>
            <a:r>
              <a:rPr lang="es-ES" sz="2000">
                <a:effectLst>
                  <a:outerShdw blurRad="38100" dist="38100" dir="2700000" algn="tl">
                    <a:srgbClr val="000000"/>
                  </a:outerShdw>
                </a:effectLst>
              </a:rPr>
              <a:t>	Ambas zonas, a su vez se subdividen dependiendo de la suficiencia o no de infraestructura que evite las inundaciones. Entonces, se presenta la </a:t>
            </a:r>
            <a:r>
              <a:rPr lang="es-ES" sz="2000" b="1">
                <a:effectLst>
                  <a:outerShdw blurRad="38100" dist="38100" dir="2700000" algn="tl">
                    <a:srgbClr val="000000"/>
                  </a:outerShdw>
                </a:effectLst>
              </a:rPr>
              <a:t>Zona C1 </a:t>
            </a:r>
            <a:r>
              <a:rPr lang="es-ES" sz="2000">
                <a:effectLst>
                  <a:outerShdw blurRad="38100" dist="38100" dir="2700000" algn="tl">
                    <a:srgbClr val="000000"/>
                  </a:outerShdw>
                </a:effectLst>
              </a:rPr>
              <a:t>que incluye todas las áreas bajas inundables que poseen infraestructura que permite en desfogue eficiente de aguas, se incluye en ésta el sector el centro de la ciudad y parte hacia el oeste; la </a:t>
            </a:r>
            <a:r>
              <a:rPr lang="es-ES" sz="2000" b="1">
                <a:effectLst>
                  <a:outerShdw blurRad="38100" dist="38100" dir="2700000" algn="tl">
                    <a:srgbClr val="000000"/>
                  </a:outerShdw>
                </a:effectLst>
              </a:rPr>
              <a:t>Zona C2 </a:t>
            </a:r>
            <a:r>
              <a:rPr lang="es-ES" sz="2000">
                <a:effectLst>
                  <a:outerShdw blurRad="38100" dist="38100" dir="2700000" algn="tl">
                    <a:srgbClr val="000000"/>
                  </a:outerShdw>
                </a:effectLst>
              </a:rPr>
              <a:t>que limita los sectores del sur como Guasmos, Isla Trinitaria y Esteros, y, al norte sectores como Los Vergeles, Las Orquídeas, Alborada y Sauces, que poseen un deficiente sistema de drenaje de aguas o tienen drenajes obstruidos.</a:t>
            </a:r>
          </a:p>
          <a:p>
            <a:pPr algn="just">
              <a:lnSpc>
                <a:spcPct val="80000"/>
              </a:lnSpc>
            </a:pPr>
            <a:endParaRPr lang="es-ES" sz="2000">
              <a:effectLst>
                <a:outerShdw blurRad="38100" dist="38100" dir="2700000" algn="tl">
                  <a:srgbClr val="000000"/>
                </a:outerShdw>
              </a:effectLst>
            </a:endParaRPr>
          </a:p>
          <a:p>
            <a:pPr algn="just">
              <a:lnSpc>
                <a:spcPct val="80000"/>
              </a:lnSpc>
              <a:buFontTx/>
              <a:buNone/>
            </a:pPr>
            <a:r>
              <a:rPr lang="es-ES" sz="2000">
                <a:effectLst>
                  <a:outerShdw blurRad="38100" dist="38100" dir="2700000" algn="tl">
                    <a:srgbClr val="000000"/>
                  </a:outerShdw>
                </a:effectLst>
              </a:rPr>
              <a:t>	La </a:t>
            </a:r>
            <a:r>
              <a:rPr lang="es-ES" sz="2000" b="1">
                <a:effectLst>
                  <a:outerShdw blurRad="38100" dist="38100" dir="2700000" algn="tl">
                    <a:srgbClr val="000000"/>
                  </a:outerShdw>
                </a:effectLst>
              </a:rPr>
              <a:t>Zona D1</a:t>
            </a:r>
            <a:r>
              <a:rPr lang="es-ES" sz="2000">
                <a:effectLst>
                  <a:outerShdw blurRad="38100" dist="38100" dir="2700000" algn="tl">
                    <a:srgbClr val="000000"/>
                  </a:outerShdw>
                </a:effectLst>
              </a:rPr>
              <a:t> que incluye las partes altas de la ciudad que tienen un deficiente sistema de drenaje y/o aquellas en los que los drenajes han sido obstruidos por acciones antrópicas, entre otras, la ciudadela El Cóndor, La Florida, Cooperativa de Vivienda Pancho Jácome, Los Rosales y Bastión Popular. La </a:t>
            </a:r>
            <a:r>
              <a:rPr lang="es-ES" sz="2000" b="1">
                <a:effectLst>
                  <a:outerShdw blurRad="38100" dist="38100" dir="2700000" algn="tl">
                    <a:srgbClr val="000000"/>
                  </a:outerShdw>
                </a:effectLst>
              </a:rPr>
              <a:t>Zona D2</a:t>
            </a:r>
            <a:r>
              <a:rPr lang="es-ES" sz="2000">
                <a:effectLst>
                  <a:outerShdw blurRad="38100" dist="38100" dir="2700000" algn="tl">
                    <a:srgbClr val="000000"/>
                  </a:outerShdw>
                </a:effectLst>
              </a:rPr>
              <a:t> caracterizada por incluir sectores altos de la ciudad con obras suficientes para evitar represamiento de aguas.</a:t>
            </a:r>
            <a:endParaRPr lang="es-EC" sz="2000">
              <a:effectLst>
                <a:outerShdw blurRad="38100" dist="38100" dir="2700000" algn="tl">
                  <a:srgbClr val="000000"/>
                </a:outerShdw>
              </a:effectLs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68313" y="0"/>
            <a:ext cx="8229600" cy="620713"/>
          </a:xfrm>
        </p:spPr>
        <p:txBody>
          <a:bodyPr/>
          <a:lstStyle/>
          <a:p>
            <a:r>
              <a:rPr lang="es-ES" sz="3600">
                <a:solidFill>
                  <a:srgbClr val="FFFF00"/>
                </a:solidFill>
              </a:rPr>
              <a:t>RECOMENDACIONES</a:t>
            </a:r>
            <a:endParaRPr lang="es-EC" sz="3600">
              <a:solidFill>
                <a:srgbClr val="FFFF00"/>
              </a:solidFill>
            </a:endParaRPr>
          </a:p>
        </p:txBody>
      </p:sp>
      <p:sp>
        <p:nvSpPr>
          <p:cNvPr id="71683" name="Rectangle 3"/>
          <p:cNvSpPr>
            <a:spLocks noGrp="1" noChangeArrowheads="1"/>
          </p:cNvSpPr>
          <p:nvPr>
            <p:ph type="body" idx="1"/>
          </p:nvPr>
        </p:nvSpPr>
        <p:spPr>
          <a:xfrm>
            <a:off x="395288" y="908050"/>
            <a:ext cx="8569325" cy="5689600"/>
          </a:xfrm>
        </p:spPr>
        <p:txBody>
          <a:bodyPr/>
          <a:lstStyle/>
          <a:p>
            <a:pPr algn="just">
              <a:lnSpc>
                <a:spcPct val="80000"/>
              </a:lnSpc>
            </a:pPr>
            <a:r>
              <a:rPr lang="es-ES" sz="2000"/>
              <a:t>Los peligros que afectan a la ciudad son conocidos desde el pasado, mas no está determinado el riesgo a que ellos ocurran y todas sus consecuencias sociales, culturales y económicas.</a:t>
            </a:r>
          </a:p>
          <a:p>
            <a:pPr algn="just">
              <a:lnSpc>
                <a:spcPct val="80000"/>
              </a:lnSpc>
            </a:pPr>
            <a:endParaRPr lang="es-ES" sz="2000"/>
          </a:p>
          <a:p>
            <a:pPr algn="just">
              <a:lnSpc>
                <a:spcPct val="80000"/>
              </a:lnSpc>
            </a:pPr>
            <a:r>
              <a:rPr lang="es-ES" sz="2000"/>
              <a:t>Deben incluirse, en cada uno de los mapas presentados el porcentaje de población afectada por la ocurrencia de fenómenos mencionados, valoración que se incluye dentro de consideraciones de riesgo un riesgo.</a:t>
            </a:r>
          </a:p>
          <a:p>
            <a:pPr algn="just">
              <a:lnSpc>
                <a:spcPct val="80000"/>
              </a:lnSpc>
            </a:pPr>
            <a:endParaRPr lang="es-ES" sz="2000"/>
          </a:p>
          <a:p>
            <a:pPr algn="just">
              <a:lnSpc>
                <a:spcPct val="80000"/>
              </a:lnSpc>
            </a:pPr>
            <a:r>
              <a:rPr lang="es-ES" sz="2000"/>
              <a:t>Es responsabilidad del Cabildo del cantón  la consecución de una carta geoambiental detallada para estar prevenidos en caso de desastres, así como el desarrollo de planes de acción y diseños de organigramas de trabajos de remediación, incluyendo a todas las instituciones vinculadas en estas acciones.</a:t>
            </a:r>
          </a:p>
          <a:p>
            <a:pPr algn="just">
              <a:lnSpc>
                <a:spcPct val="80000"/>
              </a:lnSpc>
            </a:pPr>
            <a:endParaRPr lang="es-ES" sz="2000"/>
          </a:p>
          <a:p>
            <a:pPr algn="just">
              <a:lnSpc>
                <a:spcPct val="80000"/>
              </a:lnSpc>
            </a:pPr>
            <a:r>
              <a:rPr lang="es-ES" sz="2000"/>
              <a:t>Es de vital importancia la Carta Geoambiental del Gran Guayaquil, su difusión y la capacitación que se brinde al respecto para su correcto uso por parte de autoridades y ciudadanía en general.</a:t>
            </a:r>
            <a:endParaRPr lang="es-EC" sz="20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68313" y="1125538"/>
            <a:ext cx="8229600" cy="4495800"/>
          </a:xfrm>
        </p:spPr>
        <p:txBody>
          <a:bodyPr/>
          <a:lstStyle/>
          <a:p>
            <a:pPr algn="just">
              <a:lnSpc>
                <a:spcPct val="90000"/>
              </a:lnSpc>
              <a:buFontTx/>
              <a:buNone/>
            </a:pPr>
            <a:r>
              <a:rPr lang="es-ES" sz="2400"/>
              <a:t>	Los análisis de peligro y riesgo son  comúnmente utilizados por la Ingeniería, siendo los análisis de peligros una técnica de naturaleza predictiva que tiene por objeto identificar los tipos de eventos peligrosos, determinar la frecuencia de tales eventos y definir las condiciones espaciales y temporales de su ocurrencia; y, los análisis de riesgos son técnicas que a partir de los análisis de peligros, tratan de cuantificar las informaciones, correlacionando la probabilidad de ocurrencia de eventos peligrosos con probabilidad de consecuencias indeseables, estimándose los daños y realizándose estudios de vulnerabilidad.</a:t>
            </a:r>
            <a:endParaRPr lang="es-EC" sz="24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s-ES"/>
              <a:t>SISMOS</a:t>
            </a:r>
            <a:endParaRPr lang="es-EC"/>
          </a:p>
        </p:txBody>
      </p:sp>
      <p:sp>
        <p:nvSpPr>
          <p:cNvPr id="12291" name="Rectangle 3"/>
          <p:cNvSpPr>
            <a:spLocks noGrp="1" noChangeArrowheads="1"/>
          </p:cNvSpPr>
          <p:nvPr>
            <p:ph type="body" idx="1"/>
          </p:nvPr>
        </p:nvSpPr>
        <p:spPr/>
        <p:txBody>
          <a:bodyPr/>
          <a:lstStyle/>
          <a:p>
            <a:pPr algn="just">
              <a:buFontTx/>
              <a:buNone/>
            </a:pPr>
            <a:r>
              <a:rPr lang="es-ES"/>
              <a:t>	Sismo o Terremoto, son movimientos producidos en la corteza terrestre como consecuencia de la liberación repentina de energía en el interior de la Tierra. Reconociéndose tres clases generales de terremotos: tectónicos, volcánicos y artificiales. </a:t>
            </a:r>
            <a:endParaRPr lang="es-EC"/>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250825" y="549275"/>
            <a:ext cx="8569325" cy="5832475"/>
          </a:xfrm>
        </p:spPr>
        <p:txBody>
          <a:bodyPr/>
          <a:lstStyle/>
          <a:p>
            <a:pPr algn="just">
              <a:lnSpc>
                <a:spcPct val="90000"/>
              </a:lnSpc>
              <a:buFontTx/>
              <a:buNone/>
            </a:pPr>
            <a:r>
              <a:rPr lang="es-ES" sz="2400"/>
              <a:t>	En el Ecuador han ocurrido más de 97 sismos destructivos desde 1535 hasta la actualidad, como ejemplo de gran relevancia está el sismo de Esmeraldas (1906), que ha sido catalogado como uno de los diez de mayor magnitud en el mundo, con magnitud 8.9 en la Escala  de Richter. </a:t>
            </a:r>
          </a:p>
          <a:p>
            <a:pPr algn="just">
              <a:lnSpc>
                <a:spcPct val="90000"/>
              </a:lnSpc>
              <a:buFontTx/>
              <a:buNone/>
            </a:pPr>
            <a:endParaRPr lang="es-ES" sz="2400"/>
          </a:p>
          <a:p>
            <a:pPr algn="just">
              <a:lnSpc>
                <a:spcPct val="90000"/>
              </a:lnSpc>
              <a:buFontTx/>
              <a:buNone/>
            </a:pPr>
            <a:r>
              <a:rPr lang="es-ES" sz="2400"/>
              <a:t>	Instituto de Investigaciones de la Universidad Católica     (IIFI-UC) en atención al alto riesgo sísmico, desarrolló el proyecto RADIUS “Risk Assessment tools for Diagnosis of Urban areas against Seismic disasters” (Secretaría para la reducción de Desastres Naturales de las Naciones Unidas).</a:t>
            </a:r>
          </a:p>
          <a:p>
            <a:pPr algn="just">
              <a:lnSpc>
                <a:spcPct val="90000"/>
              </a:lnSpc>
              <a:buFontTx/>
              <a:buNone/>
            </a:pPr>
            <a:endParaRPr lang="es-ES" sz="2400"/>
          </a:p>
          <a:p>
            <a:pPr algn="just">
              <a:lnSpc>
                <a:spcPct val="90000"/>
              </a:lnSpc>
              <a:buFontTx/>
              <a:buNone/>
            </a:pPr>
            <a:r>
              <a:rPr lang="es-ES" sz="2400"/>
              <a:t>	2004 el estudio “Comportamiento dinámico de suelos y microzonificación sísmica de la Ciudad de Guayaquil” con el auspicio de la Municipalidad.</a:t>
            </a:r>
            <a:endParaRPr lang="es-EC" sz="240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68313" y="404813"/>
            <a:ext cx="8496300" cy="360362"/>
          </a:xfrm>
        </p:spPr>
        <p:txBody>
          <a:bodyPr/>
          <a:lstStyle/>
          <a:p>
            <a:r>
              <a:rPr lang="es-ES" sz="2400" b="1">
                <a:solidFill>
                  <a:srgbClr val="FFFF00"/>
                </a:solidFill>
              </a:rPr>
              <a:t>TERREMOTOS HISTÓRICOS MEDIDOS EN LA </a:t>
            </a:r>
            <a:br>
              <a:rPr lang="es-ES" sz="2400" b="1">
                <a:solidFill>
                  <a:srgbClr val="FFFF00"/>
                </a:solidFill>
              </a:rPr>
            </a:br>
            <a:r>
              <a:rPr lang="es-ES" sz="2400" b="1">
                <a:solidFill>
                  <a:srgbClr val="FFFF00"/>
                </a:solidFill>
              </a:rPr>
              <a:t>CIUDAD DE GUAYAQUIL</a:t>
            </a:r>
            <a:endParaRPr lang="es-EC" sz="2400">
              <a:solidFill>
                <a:srgbClr val="FFFF00"/>
              </a:solidFill>
            </a:endParaRPr>
          </a:p>
        </p:txBody>
      </p:sp>
      <p:sp>
        <p:nvSpPr>
          <p:cNvPr id="14339" name="Rectangle 3"/>
          <p:cNvSpPr>
            <a:spLocks noGrp="1" noChangeArrowheads="1"/>
          </p:cNvSpPr>
          <p:nvPr>
            <p:ph type="body" idx="1"/>
          </p:nvPr>
        </p:nvSpPr>
        <p:spPr/>
        <p:txBody>
          <a:bodyPr/>
          <a:lstStyle/>
          <a:p>
            <a:pPr>
              <a:lnSpc>
                <a:spcPct val="90000"/>
              </a:lnSpc>
              <a:buFontTx/>
              <a:buNone/>
            </a:pPr>
            <a:r>
              <a:rPr lang="es-ES" sz="2400" b="1">
                <a:solidFill>
                  <a:srgbClr val="FFFF00"/>
                </a:solidFill>
              </a:rPr>
              <a:t>	Mayo 13 de 19421</a:t>
            </a:r>
            <a:endParaRPr lang="es-ES" sz="2400">
              <a:solidFill>
                <a:srgbClr val="FFFF00"/>
              </a:solidFill>
            </a:endParaRPr>
          </a:p>
          <a:p>
            <a:pPr algn="just">
              <a:lnSpc>
                <a:spcPct val="90000"/>
              </a:lnSpc>
              <a:buFontTx/>
              <a:buNone/>
            </a:pPr>
            <a:r>
              <a:rPr lang="es-ES" sz="2400"/>
              <a:t>	Un terremoto de magnitud 7.9 en la Escala de Richter y de intensidad IX en la de Mercalli, costas del Pacífico, cerca de la ciudad de Jama al norte de la Provincia de Manabí, gran destrucción en las estructuras del casco comercial de la ciudad de Guayaquil, por la amplitud de las vibraciones por el tipo de suelo presente en la zona.</a:t>
            </a:r>
          </a:p>
          <a:p>
            <a:pPr algn="just">
              <a:lnSpc>
                <a:spcPct val="90000"/>
              </a:lnSpc>
              <a:buFontTx/>
              <a:buNone/>
            </a:pPr>
            <a:r>
              <a:rPr lang="es-ES" sz="2400"/>
              <a:t>  </a:t>
            </a:r>
          </a:p>
          <a:p>
            <a:pPr algn="just">
              <a:lnSpc>
                <a:spcPct val="90000"/>
              </a:lnSpc>
              <a:buFontTx/>
              <a:buNone/>
            </a:pPr>
            <a:r>
              <a:rPr lang="es-ES" sz="2400"/>
              <a:t>	Mucha gente salió de sus casas, durmieron en parques  y vehículos, esto en un marco de oscuridad por la falta de fluido eléctrico. Murieron 40 personas y las perdidas materiales fueron incalculables.</a:t>
            </a:r>
            <a:endParaRPr lang="es-EC" sz="240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mbre">
  <a:themeElements>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Cumb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mbre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Cumbre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Cumbre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Cumbre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Cumbre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Cumbre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Cumbre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Cumbre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Cumbre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 Top</Template>
  <TotalTime>168</TotalTime>
  <Words>1261</Words>
  <Application>Microsoft PowerPoint</Application>
  <PresentationFormat>Presentación en pantalla (4:3)</PresentationFormat>
  <Paragraphs>388</Paragraphs>
  <Slides>52</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52</vt:i4>
      </vt:variant>
    </vt:vector>
  </HeadingPairs>
  <TitlesOfParts>
    <vt:vector size="57" baseType="lpstr">
      <vt:lpstr>Arial</vt:lpstr>
      <vt:lpstr>Wingdings</vt:lpstr>
      <vt:lpstr>Arial Unicode MS</vt:lpstr>
      <vt:lpstr>Times New Roman</vt:lpstr>
      <vt:lpstr>Cumbre</vt:lpstr>
      <vt:lpstr>CARTA GEO-AMBIENTAL DEL GRAN GUAYAQUIL Estudio Preliminar</vt:lpstr>
      <vt:lpstr>INTRODUCCION</vt:lpstr>
      <vt:lpstr>Diapositiva 3</vt:lpstr>
      <vt:lpstr>COMPONENTE 5</vt:lpstr>
      <vt:lpstr>DEFINICIONES</vt:lpstr>
      <vt:lpstr>Diapositiva 6</vt:lpstr>
      <vt:lpstr>SISMOS</vt:lpstr>
      <vt:lpstr>Diapositiva 8</vt:lpstr>
      <vt:lpstr>TERREMOTOS HISTÓRICOS MEDIDOS EN LA  CIUDAD DE GUAYAQUIL</vt:lpstr>
      <vt:lpstr>Diapositiva 10</vt:lpstr>
      <vt:lpstr>Diapositiva 11</vt:lpstr>
      <vt:lpstr>ESTUDIOS DE SISMICIDAD REALIZADOS ANTERIORMENTE</vt:lpstr>
      <vt:lpstr>Diapositiva 13</vt:lpstr>
      <vt:lpstr>MAPA DE ZONIFICACION SÍSMICA DE GUAYAQUIL </vt:lpstr>
      <vt:lpstr>Diapositiva 15</vt:lpstr>
      <vt:lpstr>Diapositiva 16</vt:lpstr>
      <vt:lpstr>DESLIZAMIENTOS</vt:lpstr>
      <vt:lpstr>Diapositiva 18</vt:lpstr>
      <vt:lpstr>GENERALIDADES GEOTÉCNICAS</vt:lpstr>
      <vt:lpstr>Diapositiva 20</vt:lpstr>
      <vt:lpstr>Diapositiva 21</vt:lpstr>
      <vt:lpstr>Diapositiva 22</vt:lpstr>
      <vt:lpstr>Diapositiva 23</vt:lpstr>
      <vt:lpstr>Diapositiva 24</vt:lpstr>
      <vt:lpstr>DESCRIPCION DEL MAPA DE UBICACIÓN DE SITIOS SENSIBLES A DESLIZAMIENTOS </vt:lpstr>
      <vt:lpstr>Se observa ladera Este del Cerro Azul, donde en el invierno de 1997 se presentó uno de los más grandes deslizamientos en la ciudad.</vt:lpstr>
      <vt:lpstr>Diapositiva 27</vt:lpstr>
      <vt:lpstr>Diapositiva 28</vt:lpstr>
      <vt:lpstr>Diapositiva 29</vt:lpstr>
      <vt:lpstr>Diapositiva 30</vt:lpstr>
      <vt:lpstr>Diapositiva 31</vt:lpstr>
      <vt:lpstr>Diapositiva 32</vt:lpstr>
      <vt:lpstr>Afloramiento de lutitas en la Ciudadela Bellavista, donde ésta construcción está  directamente bajo  una  zona  de  alto riesgo por desprendimiento debido al intenso fracturamiento de la unidad rocosa predominante (lutitas silíceas).</vt:lpstr>
      <vt:lpstr>Diapositiva 34</vt:lpstr>
      <vt:lpstr>Diapositiva 35</vt:lpstr>
      <vt:lpstr>INUNDACIÓN </vt:lpstr>
      <vt:lpstr>Diapositiva 37</vt:lpstr>
      <vt:lpstr>Plan pre-invernal de INTERAGUA</vt:lpstr>
      <vt:lpstr>Diapositiva 39</vt:lpstr>
      <vt:lpstr>Diapositiva 40</vt:lpstr>
      <vt:lpstr>DESCRIPCIÓN DEL MAPA DE UBICACIÓN DE SITIOS SENSIBLES A INUNDACIONES </vt:lpstr>
      <vt:lpstr>Diapositiva 42</vt:lpstr>
      <vt:lpstr>Diapositiva 43</vt:lpstr>
      <vt:lpstr>Diapositiva 44</vt:lpstr>
      <vt:lpstr>Diapositiva 45</vt:lpstr>
      <vt:lpstr>Diapositiva 46</vt:lpstr>
      <vt:lpstr>CONCLUSIONES</vt:lpstr>
      <vt:lpstr>Diapositiva 48</vt:lpstr>
      <vt:lpstr>Diapositiva 49</vt:lpstr>
      <vt:lpstr>Diapositiva 50</vt:lpstr>
      <vt:lpstr>Diapositiva 51</vt:lpstr>
      <vt:lpstr>RECOMENDACIONES</vt:lpstr>
    </vt:vector>
  </TitlesOfParts>
  <Company>Tenelema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CARTA GEO-AMBIENTAL DEL GRAN GUAYAQUIL Estudio Preliminar</dc:title>
  <dc:creator>Joyce Tenelema</dc:creator>
  <cp:lastModifiedBy>Administrador</cp:lastModifiedBy>
  <cp:revision>42</cp:revision>
  <dcterms:created xsi:type="dcterms:W3CDTF">2005-06-29T14:04:22Z</dcterms:created>
  <dcterms:modified xsi:type="dcterms:W3CDTF">2009-12-23T15:38:17Z</dcterms:modified>
</cp:coreProperties>
</file>